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ALICE Detector Control System (DCS)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Alaa</a:t>
            </a:r>
            <a:r>
              <a:rPr lang="en-US" dirty="0" smtClean="0"/>
              <a:t> </a:t>
            </a:r>
            <a:r>
              <a:rPr lang="en-US" dirty="0" err="1" smtClean="0"/>
              <a:t>ElSadieque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6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Overview of Inner Tracking System (ITS)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Role of ITS:</a:t>
            </a:r>
            <a:endParaRPr lang="en-US" dirty="0"/>
          </a:p>
          <a:p>
            <a:pPr lvl="1"/>
            <a:r>
              <a:rPr lang="en-US" dirty="0"/>
              <a:t>Most central detector in ALICE, surrounding the 800 µm thick beryllium </a:t>
            </a:r>
            <a:r>
              <a:rPr lang="en-US" dirty="0" err="1"/>
              <a:t>beampipe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Key functions include localizing primary vertex, reconstructing secondary vertices, tracking low-momentum particles, and improving momentum and angle resolutions.</a:t>
            </a:r>
          </a:p>
          <a:p>
            <a:r>
              <a:rPr lang="en-US" b="1" dirty="0"/>
              <a:t>ITS in Run 1 and Run 2:</a:t>
            </a:r>
            <a:endParaRPr lang="en-US" dirty="0"/>
          </a:p>
          <a:p>
            <a:pPr lvl="1"/>
            <a:r>
              <a:rPr lang="en-US" dirty="0"/>
              <a:t>Comprised six cylindrical layers of silicon detectors.</a:t>
            </a:r>
          </a:p>
          <a:p>
            <a:pPr lvl="1"/>
            <a:r>
              <a:rPr lang="en-US" dirty="0"/>
              <a:t>Covered </a:t>
            </a:r>
            <a:r>
              <a:rPr lang="en-US" dirty="0" err="1"/>
              <a:t>pseudorapidity</a:t>
            </a:r>
            <a:r>
              <a:rPr lang="en-US" dirty="0"/>
              <a:t> range |η| &lt; 0.9 for vertices within ±60 mm of the nominal Interaction Point (IP).</a:t>
            </a:r>
          </a:p>
          <a:p>
            <a:pPr lvl="1"/>
            <a:r>
              <a:rPr lang="en-US" dirty="0"/>
              <a:t>Limited readout rate of about 1 kHz with 100% dead time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Limitations and Requirements for Run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Limitations of Run 1 and Run 2 ITS:</a:t>
            </a:r>
            <a:endParaRPr lang="en-US" dirty="0"/>
          </a:p>
          <a:p>
            <a:r>
              <a:rPr lang="en-US" dirty="0"/>
              <a:t>Poor readout rate capabilities restricting usage in Run 3 physics program.</a:t>
            </a:r>
          </a:p>
          <a:p>
            <a:r>
              <a:rPr lang="en-US" dirty="0"/>
              <a:t>Inadequate for the full </a:t>
            </a:r>
            <a:r>
              <a:rPr lang="en-US" dirty="0" err="1"/>
              <a:t>Pb</a:t>
            </a:r>
            <a:r>
              <a:rPr lang="en-US" dirty="0"/>
              <a:t>–</a:t>
            </a:r>
            <a:r>
              <a:rPr lang="en-US" dirty="0" err="1"/>
              <a:t>Pb</a:t>
            </a:r>
            <a:r>
              <a:rPr lang="en-US" dirty="0"/>
              <a:t> collision rate and collecting required reference data in p–p collisions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Upgrade Imperative:</a:t>
            </a:r>
            <a:endParaRPr lang="en-US" dirty="0"/>
          </a:p>
          <a:p>
            <a:r>
              <a:rPr lang="en-US" dirty="0"/>
              <a:t>Long Shutdown 2 in 2021 saw a complete replacement of the ITS for Run 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Run 3 ITS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New ITS Configuration:</a:t>
            </a:r>
            <a:endParaRPr lang="en-US" dirty="0"/>
          </a:p>
          <a:p>
            <a:pPr lvl="1"/>
            <a:r>
              <a:rPr lang="en-US" dirty="0"/>
              <a:t>Consists of 7 concentric cylindrical layers of Monolithic Active Pixel Sensors (MAPS).</a:t>
            </a:r>
          </a:p>
          <a:p>
            <a:pPr lvl="1"/>
            <a:r>
              <a:rPr lang="en-US" dirty="0"/>
              <a:t>Utilizes CMOS imaging technology (similar to digital camera sensors).</a:t>
            </a:r>
          </a:p>
          <a:p>
            <a:pPr lvl="1"/>
            <a:r>
              <a:rPr lang="en-US" dirty="0"/>
              <a:t>Each ALPIDE chip covers an area of 15x30 mm2 with a granularity of 30 x 30 µm.</a:t>
            </a:r>
          </a:p>
          <a:p>
            <a:r>
              <a:rPr lang="en-US" b="1" dirty="0"/>
              <a:t>Spatial Resolution and Active Area:</a:t>
            </a:r>
            <a:endParaRPr lang="en-US" dirty="0"/>
          </a:p>
          <a:p>
            <a:pPr lvl="1"/>
            <a:r>
              <a:rPr lang="en-US" dirty="0"/>
              <a:t>Achieves a spatial resolution of 5 µm, exceeding ALICE ITS requirements.</a:t>
            </a:r>
          </a:p>
          <a:p>
            <a:pPr lvl="1"/>
            <a:r>
              <a:rPr lang="en-US" dirty="0"/>
              <a:t>Active area spans approximately 10 m2, segmented into 12.5 billion pixels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ALPIDE Chip and Detector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ALPIDE </a:t>
            </a:r>
            <a:r>
              <a:rPr lang="en-US" b="1" dirty="0" err="1"/>
              <a:t>Chip:</a:t>
            </a:r>
            <a:r>
              <a:rPr lang="en-US" dirty="0" err="1"/>
              <a:t>Developed</a:t>
            </a:r>
            <a:r>
              <a:rPr lang="en-US" dirty="0"/>
              <a:t> by ALICE, the chip is a novel monolithic active pixel sensor.</a:t>
            </a:r>
          </a:p>
          <a:p>
            <a:r>
              <a:rPr lang="en-US" dirty="0"/>
              <a:t>Collects charge signal and hosts readout circuit in the same silicon substrate.</a:t>
            </a:r>
          </a:p>
          <a:p>
            <a:r>
              <a:rPr lang="en-US" b="1" dirty="0"/>
              <a:t>Detector </a:t>
            </a:r>
            <a:r>
              <a:rPr lang="en-US" b="1" dirty="0" err="1"/>
              <a:t>Construction:</a:t>
            </a:r>
            <a:r>
              <a:rPr lang="en-US" dirty="0" err="1"/>
              <a:t>ALPIDE</a:t>
            </a:r>
            <a:r>
              <a:rPr lang="en-US" dirty="0"/>
              <a:t> chips are tiled in staves and assembled on cylindrical supports.</a:t>
            </a:r>
          </a:p>
          <a:p>
            <a:r>
              <a:rPr lang="en-US" dirty="0"/>
              <a:t>First detection layer closer to the IP due to a smaller outer radius of the beam pipe.</a:t>
            </a:r>
          </a:p>
          <a:p>
            <a:r>
              <a:rPr lang="en-US" dirty="0"/>
              <a:t>Last layer at a radius of 430 mm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Enhanced Capabilities of Run 3 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Performance Improvements:</a:t>
            </a:r>
            <a:endParaRPr lang="en-US" dirty="0"/>
          </a:p>
          <a:p>
            <a:pPr lvl="1"/>
            <a:r>
              <a:rPr lang="en-US" dirty="0"/>
              <a:t>Spatial resolution of 5 µm meets and exceeds requirements.</a:t>
            </a:r>
          </a:p>
          <a:p>
            <a:pPr lvl="1"/>
            <a:r>
              <a:rPr lang="en-US" dirty="0"/>
              <a:t>Readout rates of 100 kHz for </a:t>
            </a:r>
            <a:r>
              <a:rPr lang="en-US" dirty="0" err="1"/>
              <a:t>Pb</a:t>
            </a:r>
            <a:r>
              <a:rPr lang="en-US" dirty="0"/>
              <a:t>–</a:t>
            </a:r>
            <a:r>
              <a:rPr lang="en-US" dirty="0" err="1"/>
              <a:t>Pb</a:t>
            </a:r>
            <a:r>
              <a:rPr lang="en-US" dirty="0"/>
              <a:t> and 1 MHz for p–p collisions.</a:t>
            </a:r>
          </a:p>
          <a:p>
            <a:pPr lvl="1"/>
            <a:r>
              <a:rPr lang="en-US" dirty="0"/>
              <a:t>Impact parameter resolution improved by a factor of three in the transverse plane and five along the beam axis.</a:t>
            </a:r>
          </a:p>
          <a:p>
            <a:r>
              <a:rPr lang="en-US" b="1" dirty="0"/>
              <a:t>Significance for ALICE Physics Program:</a:t>
            </a:r>
            <a:endParaRPr lang="en-US" dirty="0"/>
          </a:p>
          <a:p>
            <a:pPr lvl="1"/>
            <a:r>
              <a:rPr lang="en-US" dirty="0"/>
              <a:t>Enables unprecedented precision in measuring heavy-</a:t>
            </a:r>
            <a:r>
              <a:rPr lang="en-US" dirty="0" err="1"/>
              <a:t>flavour</a:t>
            </a:r>
            <a:r>
              <a:rPr lang="en-US" dirty="0"/>
              <a:t> hadrons down to zero </a:t>
            </a:r>
            <a:r>
              <a:rPr lang="en-US" dirty="0" err="1"/>
              <a:t>pT.</a:t>
            </a:r>
            <a:endParaRPr lang="en-US" dirty="0"/>
          </a:p>
          <a:p>
            <a:pPr lvl="1"/>
            <a:r>
              <a:rPr lang="en-US" dirty="0"/>
              <a:t>Enhances ALICE's capability to study QGP in Run 3 collisions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6XQBD8pqexyRMApfrX4Cu_DTzR5CyNyS3Pe5dziIwa-XdkNNgNAd3PAEVwIUvzTOOh7hAHvyHuaZM2M_Oh7Iq3gW7oOZELNhYkowAOMMS7dHt2qAzKcoLtuXZJmEo7okx5o2b3DLbG40IGYbgygj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84426" cy="3240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Time Projection Chamber (TPC)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Role of TPC:</a:t>
            </a:r>
            <a:endParaRPr lang="en-US" dirty="0"/>
          </a:p>
          <a:p>
            <a:pPr lvl="1"/>
            <a:r>
              <a:rPr lang="en-US" dirty="0"/>
              <a:t>Main tracking and particle identification detector in the central barrel.</a:t>
            </a:r>
          </a:p>
          <a:p>
            <a:pPr lvl="1"/>
            <a:r>
              <a:rPr lang="en-US" dirty="0"/>
              <a:t>Cylindrical in shape, covering an acceptance of 2π in azimuthal angle and |η| &lt; 0.9 in pseudo-rapidity.</a:t>
            </a:r>
          </a:p>
          <a:p>
            <a:r>
              <a:rPr lang="en-US" b="1" dirty="0"/>
              <a:t>Specifications:</a:t>
            </a:r>
            <a:endParaRPr lang="en-US" dirty="0"/>
          </a:p>
          <a:p>
            <a:pPr lvl="1"/>
            <a:r>
              <a:rPr lang="en-US" dirty="0"/>
              <a:t>Gaseous detector with an internal volume of 88 m3.</a:t>
            </a:r>
          </a:p>
          <a:p>
            <a:pPr lvl="1"/>
            <a:r>
              <a:rPr lang="en-US" dirty="0"/>
              <a:t>Inner radius of about 85 cm, outer radius of about 250 cm, and length of 500 cm along the beam direction.</a:t>
            </a:r>
          </a:p>
          <a:p>
            <a:pPr lvl="1"/>
            <a:r>
              <a:rPr lang="en-US" dirty="0"/>
              <a:t>Gas mixture: 90% Ne and 10% CO2.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TPC in Run 1 and Run </a:t>
            </a:r>
            <a:r>
              <a:rPr lang="en-US" b="1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Detector </a:t>
            </a:r>
            <a:r>
              <a:rPr lang="en-US" b="1" dirty="0"/>
              <a:t>Structure:</a:t>
            </a:r>
            <a:endParaRPr lang="en-US" dirty="0"/>
          </a:p>
          <a:p>
            <a:pPr lvl="1"/>
            <a:r>
              <a:rPr lang="en-US" dirty="0"/>
              <a:t>Divided into two drift regions by a central high-voltage electrode.</a:t>
            </a:r>
          </a:p>
          <a:p>
            <a:pPr lvl="1"/>
            <a:r>
              <a:rPr lang="en-US" dirty="0"/>
              <a:t>Active volume divided into Inner </a:t>
            </a:r>
            <a:r>
              <a:rPr lang="en-US" dirty="0" err="1"/>
              <a:t>ReadOut</a:t>
            </a:r>
            <a:r>
              <a:rPr lang="en-US" dirty="0"/>
              <a:t> Chambers (IROC) and Outer </a:t>
            </a:r>
            <a:r>
              <a:rPr lang="en-US" dirty="0" err="1"/>
              <a:t>ReadOut</a:t>
            </a:r>
            <a:r>
              <a:rPr lang="en-US" dirty="0"/>
              <a:t> Chambers (OROC).</a:t>
            </a:r>
          </a:p>
          <a:p>
            <a:pPr lvl="1"/>
            <a:r>
              <a:rPr lang="en-US" dirty="0"/>
              <a:t>Drift electrical field allows electrons to drift towards end plates for readout.</a:t>
            </a:r>
          </a:p>
          <a:p>
            <a:r>
              <a:rPr lang="en-US" b="1" dirty="0"/>
              <a:t>Performance in Run 1 and Run 2:</a:t>
            </a:r>
            <a:endParaRPr lang="en-US" dirty="0"/>
          </a:p>
          <a:p>
            <a:pPr lvl="1"/>
            <a:r>
              <a:rPr lang="en-US" dirty="0"/>
              <a:t>Multi-Wire Proportional Chambers (MWPC) with cathode pad read-out.</a:t>
            </a:r>
          </a:p>
          <a:p>
            <a:pPr lvl="1"/>
            <a:r>
              <a:rPr lang="en-US" dirty="0"/>
              <a:t>Slow detector with a maximum readout rate of 3.5 kHz.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Challenges for Run 3 and TPC </a:t>
            </a:r>
            <a:r>
              <a:rPr lang="en-US" b="1" dirty="0" smtClean="0"/>
              <a:t>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Challenges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Anticipated minimum bias event rate of 50 kHz for </a:t>
            </a:r>
            <a:r>
              <a:rPr lang="en-US" dirty="0" err="1"/>
              <a:t>Pb</a:t>
            </a:r>
            <a:r>
              <a:rPr lang="en-US" dirty="0"/>
              <a:t>–</a:t>
            </a:r>
            <a:r>
              <a:rPr lang="en-US" dirty="0" err="1"/>
              <a:t>Pb</a:t>
            </a:r>
            <a:r>
              <a:rPr lang="en-US" dirty="0"/>
              <a:t> in Run 3.</a:t>
            </a:r>
          </a:p>
          <a:p>
            <a:pPr lvl="1"/>
            <a:r>
              <a:rPr lang="en-US" dirty="0"/>
              <a:t>Slow readout rate and space charge effects would distort electron drift paths.</a:t>
            </a:r>
          </a:p>
          <a:p>
            <a:pPr lvl="1"/>
            <a:r>
              <a:rPr lang="en-US" dirty="0"/>
              <a:t>Existing TPC limitations necessitated an upgrade.</a:t>
            </a:r>
          </a:p>
          <a:p>
            <a:r>
              <a:rPr lang="en-US" b="1" dirty="0"/>
              <a:t>Upgrade Objectives:</a:t>
            </a:r>
            <a:endParaRPr lang="en-US" dirty="0"/>
          </a:p>
          <a:p>
            <a:pPr lvl="1"/>
            <a:r>
              <a:rPr lang="en-US" dirty="0"/>
              <a:t>Enable continuous operation for 50 kHz </a:t>
            </a:r>
            <a:r>
              <a:rPr lang="en-US" dirty="0" err="1"/>
              <a:t>Pb</a:t>
            </a:r>
            <a:r>
              <a:rPr lang="en-US" dirty="0"/>
              <a:t>–</a:t>
            </a:r>
            <a:r>
              <a:rPr lang="en-US" dirty="0" err="1"/>
              <a:t>Pb</a:t>
            </a:r>
            <a:r>
              <a:rPr lang="en-US" dirty="0"/>
              <a:t> collisions.</a:t>
            </a:r>
          </a:p>
          <a:p>
            <a:pPr lvl="1"/>
            <a:r>
              <a:rPr lang="en-US" dirty="0"/>
              <a:t>Mitigate space charge distortions and improve </a:t>
            </a:r>
            <a:r>
              <a:rPr lang="en-US" dirty="0" err="1"/>
              <a:t>dE</a:t>
            </a:r>
            <a:r>
              <a:rPr lang="en-US" dirty="0"/>
              <a:t>/dx performance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TPC Upgrade </a:t>
            </a:r>
            <a:r>
              <a:rPr lang="en-US" b="1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Replacement </a:t>
            </a:r>
            <a:r>
              <a:rPr lang="en-US" b="1" dirty="0"/>
              <a:t>with GEM Detectors:</a:t>
            </a:r>
            <a:endParaRPr lang="en-US" dirty="0"/>
          </a:p>
          <a:p>
            <a:pPr lvl="1"/>
            <a:r>
              <a:rPr lang="en-US" dirty="0"/>
              <a:t>Multi-Wire Proportional Chambers replaced with Gas Electron Multiplier (GEM) detectors.</a:t>
            </a:r>
          </a:p>
          <a:p>
            <a:pPr lvl="1"/>
            <a:r>
              <a:rPr lang="en-US" dirty="0"/>
              <a:t>New read-out electronics designed for continuous read-out mode.</a:t>
            </a:r>
          </a:p>
          <a:p>
            <a:r>
              <a:rPr lang="en-US" b="1" dirty="0"/>
              <a:t>Gas Mixture Modification:</a:t>
            </a:r>
            <a:endParaRPr lang="en-US" dirty="0"/>
          </a:p>
          <a:p>
            <a:pPr lvl="1"/>
            <a:r>
              <a:rPr lang="en-US" dirty="0"/>
              <a:t>Gas mixture changed to Ne(85.7%)-CO2(9.5%)-N2(4.8%) to reduce ion backflow.</a:t>
            </a:r>
          </a:p>
          <a:p>
            <a:pPr lvl="1"/>
            <a:r>
              <a:rPr lang="en-US" dirty="0"/>
              <a:t>Ion backflow probability less than 0.5% at operational gas gain of 2000.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DCS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Functionality</a:t>
            </a:r>
            <a:r>
              <a:rPr lang="en-US" sz="3200" b="1" dirty="0" smtClean="0">
                <a:effectLst/>
              </a:rPr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86800" cy="3641725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Interface for modifying high and low voltages, monitoring power supply, electronics statuses, temperature, pressure, etc.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Records sensor readings in a database for analysis.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Readout System and </a:t>
            </a:r>
            <a:r>
              <a:rPr lang="en-US" b="1" dirty="0" smtClean="0"/>
              <a:t>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Frontend </a:t>
            </a:r>
            <a:r>
              <a:rPr lang="en-US" b="1" dirty="0"/>
              <a:t>and Readout Electronics:</a:t>
            </a:r>
            <a:endParaRPr lang="en-US" dirty="0"/>
          </a:p>
          <a:p>
            <a:pPr lvl="1"/>
            <a:r>
              <a:rPr lang="en-US" dirty="0"/>
              <a:t>Signals read by 524,160 pads forming the anode plane of GEM chambers.</a:t>
            </a:r>
          </a:p>
          <a:p>
            <a:pPr lvl="1"/>
            <a:r>
              <a:rPr lang="en-US" dirty="0"/>
              <a:t>Each pad connected to a front-end electronics channel.</a:t>
            </a:r>
          </a:p>
          <a:p>
            <a:pPr lvl="1"/>
            <a:r>
              <a:rPr lang="en-US" dirty="0"/>
              <a:t>SAMPA ASIC developed for signal processing, based on ALTRO and S-ALTRO developments.</a:t>
            </a:r>
          </a:p>
          <a:p>
            <a:r>
              <a:rPr lang="en-US" b="1" dirty="0"/>
              <a:t>Data Throughput:</a:t>
            </a:r>
            <a:endParaRPr lang="en-US" dirty="0"/>
          </a:p>
          <a:p>
            <a:pPr lvl="1"/>
            <a:r>
              <a:rPr lang="en-US" dirty="0"/>
              <a:t>Unprecedented data throughput of 3.28 TB/s through 6552 optical links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us.googleusercontent.com/19ClsmHb7VYkhzCroi4DEbXDJTG4cxnK4VERKfD5PsvgtAfgFHzZb5zbG0En0YQA2K3MlUcXLVa1BktOPvS8Zp8kXh2THScXHhYM4tkDBvNQAdgKBuSXhqapj9kwIzswKHRhv-kgKF_UPgNMJqRa1U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236348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Transition </a:t>
            </a:r>
            <a:r>
              <a:rPr lang="en-US" b="1" dirty="0">
                <a:effectLst/>
              </a:rPr>
              <a:t>Radiation Detector (TRD)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Functionality:</a:t>
            </a:r>
            <a:endParaRPr lang="en-US" dirty="0"/>
          </a:p>
          <a:p>
            <a:r>
              <a:rPr lang="en-US" dirty="0"/>
              <a:t>Performs electron identification for momenta above 1 </a:t>
            </a:r>
            <a:r>
              <a:rPr lang="en-US" dirty="0" err="1"/>
              <a:t>GeV</a:t>
            </a:r>
            <a:r>
              <a:rPr lang="en-US" dirty="0"/>
              <a:t>/c.</a:t>
            </a:r>
          </a:p>
          <a:p>
            <a:r>
              <a:rPr lang="en-US" dirty="0"/>
              <a:t>Triggers on high momentum electrons and jets, providing a trigger decision in about 7 µs.</a:t>
            </a:r>
          </a:p>
          <a:p>
            <a:r>
              <a:rPr lang="en-US" b="1" dirty="0"/>
              <a:t>Design Specifications:</a:t>
            </a:r>
            <a:endParaRPr lang="en-US" dirty="0"/>
          </a:p>
          <a:p>
            <a:r>
              <a:rPr lang="en-US" dirty="0"/>
              <a:t>Cylindrical gaseous detector, 7m long, 7m diameter, and 750 m3 active volume filled with xenon-CO2 mixture.</a:t>
            </a:r>
          </a:p>
          <a:p>
            <a:r>
              <a:rPr lang="en-US" dirty="0"/>
              <a:t>522 modules divided into 18 sectors, each with 5 stacks and 6 layers per stack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TRD Structure and </a:t>
            </a:r>
            <a:r>
              <a:rPr lang="en-US" b="1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Detector </a:t>
            </a:r>
            <a:r>
              <a:rPr lang="en-US" b="1" dirty="0"/>
              <a:t>Structure:</a:t>
            </a:r>
            <a:endParaRPr lang="en-US" dirty="0"/>
          </a:p>
          <a:p>
            <a:pPr lvl="1"/>
            <a:r>
              <a:rPr lang="en-US" dirty="0"/>
              <a:t>Composed of Multi-Wire Proportional Chambers (MWPC) with over 500 drift chambers.</a:t>
            </a:r>
          </a:p>
          <a:p>
            <a:pPr lvl="1"/>
            <a:r>
              <a:rPr lang="en-US" dirty="0"/>
              <a:t>Around 1.15 million readout channels, each sampling the signal in 20 time bins.</a:t>
            </a:r>
          </a:p>
          <a:p>
            <a:r>
              <a:rPr lang="en-US" b="1" dirty="0"/>
              <a:t>Spatial Resolution:</a:t>
            </a:r>
            <a:endParaRPr lang="en-US" dirty="0"/>
          </a:p>
          <a:p>
            <a:pPr lvl="1"/>
            <a:r>
              <a:rPr lang="en-US" dirty="0"/>
              <a:t>Good spatial resolution of 500 µm enhances momentum resolution of the track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TRD Performance and </a:t>
            </a:r>
            <a:r>
              <a:rPr lang="en-US" b="1" dirty="0" smtClean="0"/>
              <a:t>Complementarity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Performance </a:t>
            </a:r>
            <a:r>
              <a:rPr lang="en-US" b="1" dirty="0"/>
              <a:t>Benefits:</a:t>
            </a:r>
            <a:endParaRPr lang="en-US" dirty="0"/>
          </a:p>
          <a:p>
            <a:pPr lvl="1"/>
            <a:r>
              <a:rPr lang="en-US" dirty="0"/>
              <a:t>Improves momentum resolution in conjunction with ITS information.</a:t>
            </a:r>
          </a:p>
          <a:p>
            <a:pPr lvl="1"/>
            <a:r>
              <a:rPr lang="en-US" dirty="0"/>
              <a:t>Facilitates correct detection of open charm, open beauty, and vector mesons.</a:t>
            </a:r>
          </a:p>
          <a:p>
            <a:r>
              <a:rPr lang="en-US" b="1" dirty="0"/>
              <a:t>Complementarity with </a:t>
            </a:r>
            <a:r>
              <a:rPr lang="en-US" b="1" dirty="0" err="1"/>
              <a:t>Muon</a:t>
            </a:r>
            <a:r>
              <a:rPr lang="en-US" b="1" dirty="0"/>
              <a:t> Spectrometer:</a:t>
            </a:r>
            <a:endParaRPr lang="en-US" dirty="0"/>
          </a:p>
          <a:p>
            <a:pPr lvl="1"/>
            <a:r>
              <a:rPr lang="en-US" dirty="0"/>
              <a:t>Complementary to the </a:t>
            </a:r>
            <a:r>
              <a:rPr lang="en-US" dirty="0" err="1"/>
              <a:t>Muon</a:t>
            </a:r>
            <a:r>
              <a:rPr lang="en-US" dirty="0"/>
              <a:t> Spectrometer for studying </a:t>
            </a:r>
            <a:r>
              <a:rPr lang="en-US" dirty="0" err="1"/>
              <a:t>quarkonia</a:t>
            </a:r>
            <a:r>
              <a:rPr lang="en-US" dirty="0"/>
              <a:t> and open heavy-flavored mesons in the electronic channel.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TRD Design </a:t>
            </a:r>
            <a:r>
              <a:rPr lang="en-US" b="1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Pb</a:t>
            </a:r>
            <a:r>
              <a:rPr lang="en-US" b="1" dirty="0" smtClean="0"/>
              <a:t>–</a:t>
            </a:r>
            <a:r>
              <a:rPr lang="en-US" b="1" dirty="0" err="1" smtClean="0"/>
              <a:t>Pb</a:t>
            </a:r>
            <a:r>
              <a:rPr lang="en-US" b="1" dirty="0" smtClean="0"/>
              <a:t> </a:t>
            </a:r>
            <a:r>
              <a:rPr lang="en-US" b="1" dirty="0"/>
              <a:t>Interaction Rate:</a:t>
            </a:r>
            <a:endParaRPr lang="en-US" dirty="0"/>
          </a:p>
          <a:p>
            <a:pPr lvl="1"/>
            <a:r>
              <a:rPr lang="en-US" dirty="0"/>
              <a:t>Designed to cope with a </a:t>
            </a:r>
            <a:r>
              <a:rPr lang="en-US" dirty="0" err="1"/>
              <a:t>Pb</a:t>
            </a:r>
            <a:r>
              <a:rPr lang="en-US" dirty="0"/>
              <a:t>–</a:t>
            </a:r>
            <a:r>
              <a:rPr lang="en-US" dirty="0" err="1"/>
              <a:t>Pb</a:t>
            </a:r>
            <a:r>
              <a:rPr lang="en-US" dirty="0"/>
              <a:t> interaction rate of 10 kHz.</a:t>
            </a:r>
          </a:p>
          <a:p>
            <a:pPr lvl="1"/>
            <a:r>
              <a:rPr lang="en-US" dirty="0"/>
              <a:t>Maximum track multiplicity of 8000 charged particles per rapidity unit.</a:t>
            </a:r>
          </a:p>
          <a:p>
            <a:r>
              <a:rPr lang="en-US" b="1" dirty="0"/>
              <a:t>Readout Rate Limitations:</a:t>
            </a:r>
            <a:endParaRPr lang="en-US" dirty="0"/>
          </a:p>
          <a:p>
            <a:pPr lvl="1"/>
            <a:r>
              <a:rPr lang="en-US" dirty="0"/>
              <a:t>Readout rate limited to few hundred Hz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TRD Upgrade </a:t>
            </a:r>
            <a:r>
              <a:rPr lang="en-US" b="1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Upgrade </a:t>
            </a:r>
            <a:r>
              <a:rPr lang="en-US" b="1" dirty="0"/>
              <a:t>Objectives:</a:t>
            </a:r>
            <a:endParaRPr lang="en-US" dirty="0"/>
          </a:p>
          <a:p>
            <a:pPr lvl="1"/>
            <a:r>
              <a:rPr lang="en-US" dirty="0"/>
              <a:t>Accommodate higher data-taking rates without relying on triggers.</a:t>
            </a:r>
          </a:p>
          <a:p>
            <a:pPr lvl="1"/>
            <a:r>
              <a:rPr lang="en-US" dirty="0"/>
              <a:t>Improve readout time with existing Front-End Electronics (FEE).</a:t>
            </a:r>
          </a:p>
          <a:p>
            <a:r>
              <a:rPr lang="en-US" b="1" dirty="0"/>
              <a:t>Limitations:</a:t>
            </a:r>
            <a:endParaRPr lang="en-US" dirty="0"/>
          </a:p>
          <a:p>
            <a:pPr lvl="1"/>
            <a:r>
              <a:rPr lang="en-US" dirty="0"/>
              <a:t>Upgrade of FEE hardware not feasible during LS2 without significant reconstruction.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Readout </a:t>
            </a:r>
            <a:r>
              <a:rPr lang="en-US" b="1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Optimization </a:t>
            </a:r>
            <a:r>
              <a:rPr lang="en-US" b="1" dirty="0"/>
              <a:t>Strategy:</a:t>
            </a:r>
            <a:endParaRPr lang="en-US" dirty="0"/>
          </a:p>
          <a:p>
            <a:pPr lvl="1"/>
            <a:r>
              <a:rPr lang="en-US" dirty="0"/>
              <a:t>Reduce data readout time with existing FEE by changing its mode of operation.</a:t>
            </a:r>
          </a:p>
          <a:p>
            <a:pPr lvl="1"/>
            <a:r>
              <a:rPr lang="en-US" dirty="0"/>
              <a:t>Limit the amount of event data read from the FEE.</a:t>
            </a:r>
          </a:p>
          <a:p>
            <a:r>
              <a:rPr lang="en-US" b="1" dirty="0"/>
              <a:t>Performance Impact:</a:t>
            </a:r>
            <a:endParaRPr lang="en-US" dirty="0"/>
          </a:p>
          <a:p>
            <a:pPr lvl="1"/>
            <a:r>
              <a:rPr lang="en-US" dirty="0"/>
              <a:t>Extensively studied to validate the strategy for tracking and electron identification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Enhanced Readout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Hardware </a:t>
            </a:r>
            <a:r>
              <a:rPr lang="en-US" b="1" dirty="0"/>
              <a:t>Upgrade:</a:t>
            </a:r>
            <a:endParaRPr lang="en-US" dirty="0"/>
          </a:p>
          <a:p>
            <a:pPr lvl="1"/>
            <a:r>
              <a:rPr lang="en-US" dirty="0"/>
              <a:t>Utilization of ALICE Common Read-Out Unit (CRU) for increased bandwidth to the DAQ system.</a:t>
            </a:r>
          </a:p>
          <a:p>
            <a:r>
              <a:rPr lang="en-US" b="1" dirty="0"/>
              <a:t>Operational Advantages:</a:t>
            </a:r>
            <a:endParaRPr lang="en-US" dirty="0"/>
          </a:p>
          <a:p>
            <a:pPr lvl="1"/>
            <a:r>
              <a:rPr lang="en-US" dirty="0"/>
              <a:t>Enables optimized FEE data format readout at the full minimum bias event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c66TWuL8O6GSq4iMnrisJM-x9E7kAxEzd-V5NXBPA-6Wzi12WO6dNNRMmiEALe4pThPBuujdPw81tVsRjLFBVTS2_DoqJxTic89sVIo1-YsKggjUPMG7zYfGn4D4s7D3pZFAiviqR0yChvtg5xxfS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199"/>
            <a:ext cx="6372000" cy="36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9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DCS Data Storage and Accessibility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Data Storage Guidelines: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guidelines for storing values in the database: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Stored when a threshold on percent variation is passed.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Stored every 5 minutes to track smaller variations and system stability.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Accessing Data: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Readings accessible online via Siemens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WinCC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applications.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Offline access for reconstruction and performance studies.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ALICE web interface (DARMA) allows database queries and data file downloads.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5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Time-Of-Flight (TOF) Detector </a:t>
            </a:r>
            <a:r>
              <a:rPr lang="en-US" b="1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Objective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Enhance Particle Identification (PID) in momentum intervals not well covered by other ALICE detectors.</a:t>
            </a:r>
          </a:p>
          <a:p>
            <a:r>
              <a:rPr lang="en-US" b="1" dirty="0"/>
              <a:t>Measurement:</a:t>
            </a:r>
            <a:endParaRPr lang="en-US" dirty="0"/>
          </a:p>
          <a:p>
            <a:pPr lvl="1"/>
            <a:r>
              <a:rPr lang="en-US" dirty="0"/>
              <a:t>Measures particle time of flight with a precision better than 100 ps.</a:t>
            </a:r>
          </a:p>
          <a:p>
            <a:pPr lvl="1"/>
            <a:r>
              <a:rPr lang="en-US" dirty="0"/>
              <a:t>Important for identifying </a:t>
            </a:r>
            <a:r>
              <a:rPr lang="en-US" dirty="0" err="1"/>
              <a:t>pions</a:t>
            </a:r>
            <a:r>
              <a:rPr lang="en-US" dirty="0"/>
              <a:t>, </a:t>
            </a:r>
            <a:r>
              <a:rPr lang="en-US" dirty="0" err="1"/>
              <a:t>kaons</a:t>
            </a:r>
            <a:r>
              <a:rPr lang="en-US" dirty="0"/>
              <a:t>, protons in the intermediate </a:t>
            </a:r>
            <a:r>
              <a:rPr lang="en-US" dirty="0" err="1"/>
              <a:t>pT</a:t>
            </a:r>
            <a:r>
              <a:rPr lang="en-US" dirty="0"/>
              <a:t> region (0.2 </a:t>
            </a:r>
            <a:r>
              <a:rPr lang="en-US" dirty="0" err="1"/>
              <a:t>GeV</a:t>
            </a:r>
            <a:r>
              <a:rPr lang="en-US" dirty="0"/>
              <a:t>/c ÷ 2.5 </a:t>
            </a:r>
            <a:r>
              <a:rPr lang="en-US" dirty="0" err="1"/>
              <a:t>GeV</a:t>
            </a:r>
            <a:r>
              <a:rPr lang="en-US" dirty="0"/>
              <a:t>/c).</a:t>
            </a:r>
          </a:p>
          <a:p>
            <a:r>
              <a:rPr lang="en-US" b="1" dirty="0" smtClean="0"/>
              <a:t>TOF </a:t>
            </a:r>
            <a:r>
              <a:rPr lang="en-US" b="1" dirty="0"/>
              <a:t>Detector Technology</a:t>
            </a:r>
            <a:endParaRPr lang="en-US" dirty="0"/>
          </a:p>
          <a:p>
            <a:r>
              <a:rPr lang="en-US" b="1" dirty="0"/>
              <a:t>Technology Used:</a:t>
            </a:r>
            <a:endParaRPr lang="en-US" dirty="0"/>
          </a:p>
          <a:p>
            <a:pPr lvl="1"/>
            <a:r>
              <a:rPr lang="en-US" dirty="0" err="1"/>
              <a:t>Multigap</a:t>
            </a:r>
            <a:r>
              <a:rPr lang="en-US" dirty="0"/>
              <a:t> Resistive Plate Chamber (MRPC) strip detector.</a:t>
            </a:r>
          </a:p>
          <a:p>
            <a:pPr lvl="1"/>
            <a:r>
              <a:rPr lang="en-US" dirty="0"/>
              <a:t>Gaseous detectors with soda-lime glass resistive electrodes and multiple gas gaps.</a:t>
            </a:r>
          </a:p>
          <a:p>
            <a:r>
              <a:rPr lang="en-US" b="1" dirty="0"/>
              <a:t>Design:</a:t>
            </a:r>
            <a:endParaRPr lang="en-US" dirty="0"/>
          </a:p>
          <a:p>
            <a:pPr lvl="1"/>
            <a:r>
              <a:rPr lang="en-US" dirty="0"/>
              <a:t>Double-stack design with two stacks, each with five gas gaps (250 µm thick).</a:t>
            </a:r>
          </a:p>
          <a:p>
            <a:pPr lvl="1"/>
            <a:r>
              <a:rPr lang="en-US" dirty="0"/>
              <a:t>Average time resolution less than 50 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24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TOF Array and Readout </a:t>
            </a:r>
            <a:r>
              <a:rPr lang="en-US" b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Array </a:t>
            </a:r>
            <a:r>
              <a:rPr lang="en-US" b="1" dirty="0"/>
              <a:t>Configuration:</a:t>
            </a:r>
            <a:endParaRPr lang="en-US" dirty="0"/>
          </a:p>
          <a:p>
            <a:pPr lvl="1"/>
            <a:r>
              <a:rPr lang="en-US" dirty="0"/>
              <a:t>Cylindrical array in the </a:t>
            </a:r>
            <a:r>
              <a:rPr lang="en-US" dirty="0" err="1"/>
              <a:t>pseudorapidity</a:t>
            </a:r>
            <a:r>
              <a:rPr lang="en-US" dirty="0"/>
              <a:t> region -0.9 &lt; η &lt; 0.9.</a:t>
            </a:r>
          </a:p>
          <a:p>
            <a:pPr lvl="1"/>
            <a:r>
              <a:rPr lang="en-US" dirty="0"/>
              <a:t>Consists of 1593 MRPC strips divided into 18 azimuthal sectors.</a:t>
            </a:r>
          </a:p>
          <a:p>
            <a:r>
              <a:rPr lang="en-US" b="1" dirty="0"/>
              <a:t>Readout Channels:</a:t>
            </a:r>
            <a:endParaRPr lang="en-US" dirty="0"/>
          </a:p>
          <a:p>
            <a:pPr lvl="1"/>
            <a:r>
              <a:rPr lang="en-US" dirty="0"/>
              <a:t>Each MRPC strip segmented into two rows of 48 pickup pads, totaling 96 pads per strip.</a:t>
            </a:r>
          </a:p>
          <a:p>
            <a:pPr lvl="1"/>
            <a:r>
              <a:rPr lang="en-US" dirty="0"/>
              <a:t>152,928 total readout channels for low detector occupancy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 smtClean="0"/>
              <a:t>Front-End </a:t>
            </a:r>
            <a:r>
              <a:rPr lang="en-US" b="1" dirty="0"/>
              <a:t>and Electronics</a:t>
            </a:r>
            <a:endParaRPr lang="en-US" dirty="0"/>
          </a:p>
          <a:p>
            <a:r>
              <a:rPr lang="en-US" b="1" dirty="0"/>
              <a:t>Front-End Cards:</a:t>
            </a:r>
            <a:endParaRPr lang="en-US" dirty="0"/>
          </a:p>
          <a:p>
            <a:pPr lvl="1"/>
            <a:r>
              <a:rPr lang="en-US" dirty="0"/>
              <a:t>Hosts fast amplifier and discriminator NINO.</a:t>
            </a:r>
          </a:p>
          <a:p>
            <a:pPr lvl="1"/>
            <a:r>
              <a:rPr lang="en-US" dirty="0"/>
              <a:t>Output signals transmitted to VME electronics crates.</a:t>
            </a:r>
          </a:p>
          <a:p>
            <a:r>
              <a:rPr lang="en-US" b="1" dirty="0"/>
              <a:t>VME Electronics Crates:</a:t>
            </a:r>
            <a:endParaRPr lang="en-US" dirty="0"/>
          </a:p>
          <a:p>
            <a:pPr lvl="1"/>
            <a:r>
              <a:rPr lang="en-US" dirty="0"/>
              <a:t>Four VME crates per each of the 18 sectors.</a:t>
            </a:r>
          </a:p>
          <a:p>
            <a:pPr lvl="1"/>
            <a:r>
              <a:rPr lang="en-US" dirty="0"/>
              <a:t>Contains nine TDC Readout Module (TRM) cards, along with other cards for data readout and trigger elaboration.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64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TOF Readout Rate </a:t>
            </a:r>
            <a:r>
              <a:rPr lang="en-US" b="1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Readout </a:t>
            </a:r>
            <a:r>
              <a:rPr lang="en-US" b="1" dirty="0"/>
              <a:t>Rate Limit:</a:t>
            </a:r>
            <a:endParaRPr lang="en-US" dirty="0"/>
          </a:p>
          <a:p>
            <a:pPr lvl="1"/>
            <a:r>
              <a:rPr lang="en-US" dirty="0"/>
              <a:t>TOF readout rate during Run 1 and 2 limited to 40 kHz by VME system throughput.</a:t>
            </a:r>
          </a:p>
          <a:p>
            <a:pPr lvl="1"/>
            <a:r>
              <a:rPr lang="en-US" dirty="0"/>
              <a:t>Limitations imposed by the time needed to transfer data from HPTDCs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 smtClean="0"/>
              <a:t>TOF </a:t>
            </a:r>
            <a:r>
              <a:rPr lang="en-US" b="1" dirty="0"/>
              <a:t>Upgrade Strategy</a:t>
            </a:r>
            <a:endParaRPr lang="en-US" dirty="0"/>
          </a:p>
          <a:p>
            <a:r>
              <a:rPr lang="en-US" b="1" dirty="0"/>
              <a:t>Limitations in Upgrade:</a:t>
            </a:r>
            <a:endParaRPr lang="en-US" dirty="0"/>
          </a:p>
          <a:p>
            <a:pPr lvl="1"/>
            <a:r>
              <a:rPr lang="en-US" dirty="0"/>
              <a:t>Modifications requiring removal and disassembly not feasible during Long Shutdown 2.</a:t>
            </a:r>
          </a:p>
          <a:p>
            <a:r>
              <a:rPr lang="en-US" b="1" dirty="0"/>
              <a:t>Primary Upgrade Focus:</a:t>
            </a:r>
            <a:endParaRPr lang="en-US" dirty="0"/>
          </a:p>
          <a:p>
            <a:pPr lvl="1"/>
            <a:r>
              <a:rPr lang="en-US" dirty="0"/>
              <a:t>Eliminate restrictions on HPTDC readout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51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TOF Readout Rate </a:t>
            </a:r>
            <a:r>
              <a:rPr lang="en-US" b="1" dirty="0" smtClean="0"/>
              <a:t>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HPTDC </a:t>
            </a:r>
            <a:r>
              <a:rPr lang="en-US" b="1" dirty="0"/>
              <a:t>Readout Rate:</a:t>
            </a:r>
            <a:endParaRPr lang="en-US" dirty="0"/>
          </a:p>
          <a:p>
            <a:pPr lvl="1"/>
            <a:r>
              <a:rPr lang="en-US" dirty="0"/>
              <a:t>Upgrade focuses on increasing HPTDC readout rate.</a:t>
            </a:r>
          </a:p>
          <a:p>
            <a:pPr lvl="1"/>
            <a:r>
              <a:rPr lang="en-US" dirty="0"/>
              <a:t>TRMs and HPTDCs located inside TOF </a:t>
            </a:r>
            <a:r>
              <a:rPr lang="en-US" dirty="0" err="1"/>
              <a:t>supermodules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Data </a:t>
            </a:r>
            <a:r>
              <a:rPr lang="en-US" b="1" dirty="0"/>
              <a:t>Transfer Enhancement</a:t>
            </a:r>
            <a:endParaRPr lang="en-US" dirty="0"/>
          </a:p>
          <a:p>
            <a:r>
              <a:rPr lang="en-US" b="1" dirty="0"/>
              <a:t>Data Transfer Improvement:</a:t>
            </a:r>
            <a:endParaRPr lang="en-US" dirty="0"/>
          </a:p>
          <a:p>
            <a:pPr lvl="1"/>
            <a:r>
              <a:rPr lang="en-US" dirty="0"/>
              <a:t>Data transferred from DRM modules to DAQ via the DDL link.</a:t>
            </a:r>
          </a:p>
          <a:p>
            <a:pPr lvl="1"/>
            <a:r>
              <a:rPr lang="en-US" dirty="0"/>
              <a:t>Reengineered modules with a more </a:t>
            </a:r>
            <a:r>
              <a:rPr lang="en-US" dirty="0" err="1"/>
              <a:t>performant</a:t>
            </a:r>
            <a:r>
              <a:rPr lang="en-US" dirty="0"/>
              <a:t> FPGA chip and a new version of the DDL link.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3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us.googleusercontent.com/LErQgEarkSqzc7a5lb9MQKIeMcWnVcjUwNZC2ugc4Dr-mfGuqJs5BlBC4eGMSwNcSiYpuLVyQoaroQyyy8j1kK7mPGAC4ZqB6Tg3gHnPa8O6t7oeealCj4_Xxf_FqUnq0KaAVqeM7oHPeb1Omh-yE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6621"/>
            <a:ext cx="6732000" cy="371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29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High Momentum Particle Identification Detector (HMPID) </a:t>
            </a:r>
            <a:r>
              <a:rPr lang="en-US" b="1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Objective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Identify charged particles (</a:t>
            </a:r>
            <a:r>
              <a:rPr lang="en-US" dirty="0" err="1"/>
              <a:t>pions</a:t>
            </a:r>
            <a:r>
              <a:rPr lang="en-US" dirty="0"/>
              <a:t>, </a:t>
            </a:r>
            <a:r>
              <a:rPr lang="en-US" dirty="0" err="1"/>
              <a:t>kaons</a:t>
            </a:r>
            <a:r>
              <a:rPr lang="en-US" dirty="0"/>
              <a:t>, protons) with large momentum.</a:t>
            </a:r>
          </a:p>
          <a:p>
            <a:r>
              <a:rPr lang="en-US" b="1" dirty="0"/>
              <a:t>Enhanced PID Capability:</a:t>
            </a:r>
            <a:endParaRPr lang="en-US" dirty="0"/>
          </a:p>
          <a:p>
            <a:pPr lvl="1"/>
            <a:r>
              <a:rPr lang="en-US" dirty="0"/>
              <a:t>Complements PID from energy loss (ITS and TPC) and time-of-flight measurements (TOF).</a:t>
            </a:r>
          </a:p>
          <a:p>
            <a:pPr lvl="1"/>
            <a:r>
              <a:rPr lang="en-US" dirty="0"/>
              <a:t>Enables identification up to higher momenta: π/K and K/p discrimination up to 3 </a:t>
            </a:r>
            <a:r>
              <a:rPr lang="en-US" dirty="0" err="1"/>
              <a:t>GeV</a:t>
            </a:r>
            <a:r>
              <a:rPr lang="en-US" dirty="0"/>
              <a:t>/c and 5 </a:t>
            </a:r>
            <a:r>
              <a:rPr lang="en-US" dirty="0" err="1"/>
              <a:t>GeV</a:t>
            </a:r>
            <a:r>
              <a:rPr lang="en-US" dirty="0"/>
              <a:t>/c, respectively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 smtClean="0"/>
              <a:t>HMPID </a:t>
            </a:r>
            <a:r>
              <a:rPr lang="en-US" b="1" dirty="0"/>
              <a:t>Structure and Geometry</a:t>
            </a:r>
            <a:endParaRPr lang="en-US" dirty="0"/>
          </a:p>
          <a:p>
            <a:r>
              <a:rPr lang="en-US" b="1" dirty="0"/>
              <a:t>Geometry:</a:t>
            </a:r>
            <a:endParaRPr lang="en-US" dirty="0"/>
          </a:p>
          <a:p>
            <a:pPr lvl="1"/>
            <a:r>
              <a:rPr lang="en-US" dirty="0"/>
              <a:t>Single-arm geometry covering about 5% of the central barrel phase space.</a:t>
            </a:r>
          </a:p>
          <a:p>
            <a:pPr lvl="1"/>
            <a:r>
              <a:rPr lang="en-US" dirty="0"/>
              <a:t>Active area of 11 m2, covering one unit in </a:t>
            </a:r>
            <a:r>
              <a:rPr lang="en-US" dirty="0" err="1"/>
              <a:t>pseudorapidity</a:t>
            </a:r>
            <a:r>
              <a:rPr lang="en-US" dirty="0"/>
              <a:t> |η| &lt; 0.5 and 5% of TPC acceptance.</a:t>
            </a:r>
          </a:p>
          <a:p>
            <a:r>
              <a:rPr lang="en-US" b="1" dirty="0"/>
              <a:t>Components:</a:t>
            </a:r>
            <a:endParaRPr lang="en-US" dirty="0"/>
          </a:p>
          <a:p>
            <a:pPr lvl="1"/>
            <a:r>
              <a:rPr lang="en-US" dirty="0"/>
              <a:t>Ring-Imaging Cherenkov counters with radiator medium and photon detector.</a:t>
            </a:r>
          </a:p>
          <a:p>
            <a:pPr lvl="1"/>
            <a:r>
              <a:rPr lang="en-US" dirty="0"/>
              <a:t>7 RICH counters based on Multi Wire Proportional Chambers (MWPCs) with </a:t>
            </a:r>
            <a:r>
              <a:rPr lang="en-US" dirty="0" err="1"/>
              <a:t>CsI</a:t>
            </a:r>
            <a:r>
              <a:rPr lang="en-US" dirty="0"/>
              <a:t>-activated pad segmented photocathodes.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16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Particle Identification Process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HMPID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Cherenkov </a:t>
            </a:r>
            <a:r>
              <a:rPr lang="en-US" b="1" dirty="0"/>
              <a:t>Radiation:</a:t>
            </a:r>
            <a:endParaRPr lang="en-US" dirty="0"/>
          </a:p>
          <a:p>
            <a:pPr lvl="1"/>
            <a:r>
              <a:rPr lang="en-US" dirty="0"/>
              <a:t>Fast particle crossing liquid C6F14 radiator produces Cherenkov photons.</a:t>
            </a:r>
          </a:p>
          <a:p>
            <a:pPr lvl="1"/>
            <a:r>
              <a:rPr lang="en-US" dirty="0"/>
              <a:t>Detected by the photon counter for particle identification.</a:t>
            </a:r>
          </a:p>
          <a:p>
            <a:r>
              <a:rPr lang="en-US" b="1" dirty="0"/>
              <a:t>Enhanced Particle Discrimination:</a:t>
            </a:r>
            <a:endParaRPr lang="en-US" dirty="0"/>
          </a:p>
          <a:p>
            <a:pPr lvl="1"/>
            <a:r>
              <a:rPr lang="en-US" dirty="0"/>
              <a:t>Improves identification of high-momentum particles beyond the capabilities of other detectors in ALICE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 smtClean="0"/>
              <a:t>HMPID </a:t>
            </a:r>
            <a:r>
              <a:rPr lang="en-US" b="1" dirty="0"/>
              <a:t>Upgrade - Targets for (Anti)-Deuteron Inelastic Cross Section</a:t>
            </a:r>
            <a:endParaRPr lang="en-US" dirty="0"/>
          </a:p>
          <a:p>
            <a:r>
              <a:rPr lang="en-US" b="1" dirty="0"/>
              <a:t>New Functionality (Since 2021):</a:t>
            </a:r>
            <a:endParaRPr lang="en-US" dirty="0"/>
          </a:p>
          <a:p>
            <a:pPr lvl="1"/>
            <a:r>
              <a:rPr lang="en-US" dirty="0"/>
              <a:t>Equipped with two aluminum targets for measuring (anti)-deuteron inelastic cross section.</a:t>
            </a:r>
          </a:p>
          <a:p>
            <a:r>
              <a:rPr lang="en-US" b="1" dirty="0"/>
              <a:t>Readout Rate:</a:t>
            </a:r>
            <a:endParaRPr lang="en-US" dirty="0"/>
          </a:p>
          <a:p>
            <a:pPr lvl="1"/>
            <a:r>
              <a:rPr lang="en-US" dirty="0"/>
              <a:t>Maximum readout rate during Run 1 and Run 2 was 2.5 kHz for central </a:t>
            </a:r>
            <a:r>
              <a:rPr lang="en-US" dirty="0" err="1"/>
              <a:t>Pb</a:t>
            </a:r>
            <a:r>
              <a:rPr lang="en-US" dirty="0"/>
              <a:t>–</a:t>
            </a:r>
            <a:r>
              <a:rPr lang="en-US" dirty="0" err="1"/>
              <a:t>Pb</a:t>
            </a:r>
            <a:r>
              <a:rPr lang="en-US" dirty="0"/>
              <a:t> collisions.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47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Readout Upgrade </a:t>
            </a:r>
            <a:r>
              <a:rPr lang="en-US" b="1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Electronics </a:t>
            </a:r>
            <a:r>
              <a:rPr lang="en-US" b="1" dirty="0"/>
              <a:t>Upgrade:</a:t>
            </a:r>
            <a:endParaRPr lang="en-US" dirty="0"/>
          </a:p>
          <a:p>
            <a:pPr lvl="1"/>
            <a:r>
              <a:rPr lang="en-US" dirty="0"/>
              <a:t>No planned upgrade during LS2.</a:t>
            </a:r>
          </a:p>
          <a:p>
            <a:pPr lvl="1"/>
            <a:r>
              <a:rPr lang="en-US" dirty="0"/>
              <a:t>Integration into the new ALICE read-out architecture for backward compatibility.</a:t>
            </a:r>
          </a:p>
          <a:p>
            <a:r>
              <a:rPr lang="en-US" b="1" dirty="0"/>
              <a:t>Parallelization:</a:t>
            </a:r>
            <a:endParaRPr lang="en-US" dirty="0"/>
          </a:p>
          <a:p>
            <a:pPr lvl="1"/>
            <a:r>
              <a:rPr lang="en-US" dirty="0"/>
              <a:t>Potential to increase rate significantly by parallelizing readout cycles.</a:t>
            </a:r>
          </a:p>
          <a:p>
            <a:pPr lvl="1"/>
            <a:r>
              <a:rPr lang="en-US" dirty="0"/>
              <a:t>Replacement of DDL and RORC cards with new generation (DDL3 and RORC3</a:t>
            </a:r>
            <a:r>
              <a:rPr lang="en-US" dirty="0" smtClean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Collaboration </a:t>
            </a:r>
            <a:r>
              <a:rPr lang="en-US" b="1" dirty="0"/>
              <a:t>and Data Integration</a:t>
            </a:r>
            <a:endParaRPr lang="en-US" dirty="0"/>
          </a:p>
          <a:p>
            <a:r>
              <a:rPr lang="en-US" b="1" dirty="0"/>
              <a:t>Data Handling:</a:t>
            </a:r>
            <a:endParaRPr lang="en-US" dirty="0"/>
          </a:p>
          <a:p>
            <a:pPr lvl="1"/>
            <a:r>
              <a:rPr lang="en-US" dirty="0"/>
              <a:t>Depending on achievable readout rate, data may be downscaled.</a:t>
            </a:r>
          </a:p>
          <a:p>
            <a:pPr lvl="1"/>
            <a:r>
              <a:rPr lang="en-US" dirty="0"/>
              <a:t>Information combined with other central detectors at the event building stage.</a:t>
            </a:r>
          </a:p>
          <a:p>
            <a:r>
              <a:rPr lang="en-US" b="1" dirty="0"/>
              <a:t>Collaboration and Synergy:</a:t>
            </a:r>
            <a:endParaRPr lang="en-US" dirty="0"/>
          </a:p>
          <a:p>
            <a:pPr lvl="1"/>
            <a:r>
              <a:rPr lang="en-US" dirty="0"/>
              <a:t>Collaborative efforts within ALICE to optimize overall detector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12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7-us.googleusercontent.com/RJ5602UZUrg26A1_uo2R7kHdZmPl_1Q5OD-ALetyFWrkA2NPFUdOpTaNc75F1pHD0QjBA7D-WoPM-voxW7SrbGy_d5Ok0XX30R4Js25moxjZPZOxA_QSNElPHiAOMToZJpVtEnx5xME0KAkxAkIkFW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47" y="1295382"/>
            <a:ext cx="4536000" cy="46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03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b="1" dirty="0"/>
              <a:t>ALICE Forward Detectors </a:t>
            </a:r>
            <a:r>
              <a:rPr lang="en-US" b="1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Introduction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Forward detectors play a crucial role in global event characterization and triggering for ALICE experiments.</a:t>
            </a:r>
          </a:p>
          <a:p>
            <a:pPr lvl="1"/>
            <a:r>
              <a:rPr lang="en-US" dirty="0"/>
              <a:t>During Run 1 and Run 2, ALICE used the Zero Degree Calorimeter (ZDC), Photon Multiplicity Detector (PMD), Forward Multiplicity Detector (FMD), and V0 Detector.</a:t>
            </a:r>
          </a:p>
          <a:p>
            <a:pPr lvl="1"/>
            <a:r>
              <a:rPr lang="en-US" dirty="0"/>
              <a:t>Upgrades were undertaken during LS2 to enhance triggering techniques for measuring hard processes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Zero Degree Calorimeter (ZDC) Introduction</a:t>
            </a:r>
            <a:endParaRPr lang="en-US" dirty="0"/>
          </a:p>
          <a:p>
            <a:r>
              <a:rPr lang="en-US" b="1" dirty="0"/>
              <a:t>Purpose:</a:t>
            </a:r>
            <a:endParaRPr lang="en-US" dirty="0"/>
          </a:p>
          <a:p>
            <a:pPr lvl="1"/>
            <a:r>
              <a:rPr lang="en-US" dirty="0"/>
              <a:t>Measures energy deposited by spectator nucleons to determine the overlap region in nucleus-nucleus collisions.</a:t>
            </a:r>
          </a:p>
          <a:p>
            <a:pPr lvl="1"/>
            <a:r>
              <a:rPr lang="en-US" dirty="0"/>
              <a:t>Provides information in various collision systems: nucleus-nucleus, proton-nucleus, and proton-proton runs.</a:t>
            </a:r>
          </a:p>
          <a:p>
            <a:r>
              <a:rPr lang="en-US" b="1" dirty="0"/>
              <a:t>Components:</a:t>
            </a:r>
            <a:endParaRPr lang="en-US" dirty="0"/>
          </a:p>
          <a:p>
            <a:pPr lvl="1"/>
            <a:r>
              <a:rPr lang="en-US" dirty="0"/>
              <a:t>Two sets of </a:t>
            </a:r>
            <a:r>
              <a:rPr lang="en-US" dirty="0" err="1"/>
              <a:t>hadronic</a:t>
            </a:r>
            <a:r>
              <a:rPr lang="en-US" dirty="0"/>
              <a:t> calorimeters for spectator neutrons (ZN) and protons (ZP).</a:t>
            </a:r>
          </a:p>
          <a:p>
            <a:pPr lvl="1"/>
            <a:r>
              <a:rPr lang="en-US" dirty="0"/>
              <a:t>Forward EM calorimeters (ZEM) for discriminating collision centrality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6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Upgrade Strategy for Run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Physics Goals: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Precision measurements of QGP through heavy-flavor transport,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quarkonia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di-leptons.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Requires zero bias trigger for data collection.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Upgrade Components: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New Inner Tracking System (ITS).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Major Time Projection Chamber (TPC) upgrade with GEM detectors.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Smaller diameter beam pipe.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Readout electronics, forward trigger detectors, and online system upgrades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ZDC Operation Principle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Spaghetti </a:t>
            </a:r>
            <a:r>
              <a:rPr lang="en-US" b="1" dirty="0"/>
              <a:t>Calorimeters:</a:t>
            </a:r>
            <a:endParaRPr lang="en-US" dirty="0"/>
          </a:p>
          <a:p>
            <a:pPr lvl="1"/>
            <a:r>
              <a:rPr lang="en-US" dirty="0"/>
              <a:t>Dense absorbers with interspersed quartz optical fibers.</a:t>
            </a:r>
          </a:p>
          <a:p>
            <a:pPr lvl="1"/>
            <a:r>
              <a:rPr lang="en-US" dirty="0"/>
              <a:t>Cherenkov light produced by charged particles in the shower detected in fibers.</a:t>
            </a:r>
          </a:p>
          <a:p>
            <a:r>
              <a:rPr lang="en-US" b="1" dirty="0"/>
              <a:t>Detector Layout:</a:t>
            </a:r>
            <a:endParaRPr lang="en-US" dirty="0"/>
          </a:p>
          <a:p>
            <a:pPr lvl="1"/>
            <a:r>
              <a:rPr lang="en-US" dirty="0"/>
              <a:t>ZN and ZP have different dimensions and absorber materials due to specific requirements.</a:t>
            </a:r>
          </a:p>
          <a:p>
            <a:r>
              <a:rPr lang="en-US" b="1" dirty="0"/>
              <a:t>Fast Response:</a:t>
            </a:r>
            <a:endParaRPr lang="en-US" dirty="0"/>
          </a:p>
          <a:p>
            <a:pPr lvl="1"/>
            <a:r>
              <a:rPr lang="en-US" dirty="0"/>
              <a:t>Suitable for triggering with a fast intrinsic emission process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ZDC </a:t>
            </a:r>
            <a:r>
              <a:rPr lang="en-US" b="1" dirty="0"/>
              <a:t>Upgrade - Electronics and Readout</a:t>
            </a:r>
            <a:endParaRPr lang="en-US" dirty="0"/>
          </a:p>
          <a:p>
            <a:r>
              <a:rPr lang="en-US" b="1" dirty="0"/>
              <a:t>Upgrades During LS2:</a:t>
            </a:r>
            <a:endParaRPr lang="en-US" dirty="0"/>
          </a:p>
          <a:p>
            <a:pPr lvl="1"/>
            <a:r>
              <a:rPr lang="en-US" dirty="0"/>
              <a:t>Electronics upgraded to provide data for a 50 kHz </a:t>
            </a:r>
            <a:r>
              <a:rPr lang="en-US" dirty="0" err="1"/>
              <a:t>Pb</a:t>
            </a:r>
            <a:r>
              <a:rPr lang="en-US" dirty="0"/>
              <a:t>–</a:t>
            </a:r>
            <a:r>
              <a:rPr lang="en-US" dirty="0" err="1"/>
              <a:t>Pb</a:t>
            </a:r>
            <a:r>
              <a:rPr lang="en-US" dirty="0"/>
              <a:t> interaction rate without dead time.</a:t>
            </a:r>
          </a:p>
          <a:p>
            <a:pPr lvl="1"/>
            <a:r>
              <a:rPr lang="en-US" dirty="0"/>
              <a:t>Replacement of NIM and VME modules with digitizers having on-board FPGAs.</a:t>
            </a:r>
          </a:p>
          <a:p>
            <a:r>
              <a:rPr lang="en-US" b="1" dirty="0"/>
              <a:t>Redesigned ZRC:</a:t>
            </a:r>
            <a:endParaRPr lang="en-US" dirty="0"/>
          </a:p>
          <a:p>
            <a:pPr lvl="1"/>
            <a:r>
              <a:rPr lang="en-US" dirty="0"/>
              <a:t>ZDC Readout Card (ZRC) redesigned for Run 3 and readout by the ALICE Common Read-Out Unit (CRU).</a:t>
            </a:r>
          </a:p>
          <a:p>
            <a:r>
              <a:rPr lang="en-US" b="1" dirty="0"/>
              <a:t>Improved Data Processing:</a:t>
            </a:r>
            <a:endParaRPr lang="en-US" dirty="0"/>
          </a:p>
          <a:p>
            <a:pPr lvl="1"/>
            <a:r>
              <a:rPr lang="en-US" dirty="0"/>
              <a:t>Digitizers integrate signals, provide a time-stamp of arrival times, and eliminate dead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43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Fast Interaction Trigger (FIT) Detector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Introduction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New addition during LS2 to enhance triggering techniques.</a:t>
            </a:r>
          </a:p>
          <a:p>
            <a:pPr lvl="1"/>
            <a:r>
              <a:rPr lang="en-US" dirty="0"/>
              <a:t>Designed for low background and improved precision in measuring hard processes.</a:t>
            </a:r>
          </a:p>
          <a:p>
            <a:r>
              <a:rPr lang="en-US" b="1" dirty="0"/>
              <a:t>Role:</a:t>
            </a:r>
            <a:endParaRPr lang="en-US" dirty="0"/>
          </a:p>
          <a:p>
            <a:pPr lvl="1"/>
            <a:r>
              <a:rPr lang="en-US" dirty="0"/>
              <a:t>Ensures effective triggering for measuring hard processes with reduced signal background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Collaboration </a:t>
            </a:r>
            <a:r>
              <a:rPr lang="en-US" b="1" dirty="0"/>
              <a:t>and Synergy</a:t>
            </a:r>
            <a:endParaRPr lang="en-US" dirty="0"/>
          </a:p>
          <a:p>
            <a:r>
              <a:rPr lang="en-US" b="1" dirty="0"/>
              <a:t>Collaborative Efforts:</a:t>
            </a:r>
            <a:endParaRPr lang="en-US" dirty="0"/>
          </a:p>
          <a:p>
            <a:pPr lvl="1"/>
            <a:r>
              <a:rPr lang="en-US" dirty="0"/>
              <a:t>ALICE forward detectors undergo upgrades and enhancements collaboratively to optimize overall performance.</a:t>
            </a:r>
          </a:p>
          <a:p>
            <a:pPr lvl="1"/>
            <a:r>
              <a:rPr lang="en-US" dirty="0"/>
              <a:t>Continuous improvement and adaptation to evolving experimental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28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7-us.googleusercontent.com/OukJGUXJv0GbVUZ3-dknFh2nNH2bDTx7w8kQfJ2h2OGioJO75I-0_JeOFxVL_EDI_Jj1W7wGytpcXdnLpx0sYPU7IGFOKJUdt-z3hQa2SK31CfhDeVzfoWVmEOMmyCQkaFukbdM_l04CqB1fS51Eg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586"/>
            <a:ext cx="6408000" cy="56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22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Detector Upgrade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Detectors Not Fully Upgraded:</a:t>
            </a:r>
            <a:endParaRPr lang="en-US" dirty="0"/>
          </a:p>
          <a:p>
            <a:r>
              <a:rPr lang="en-US" dirty="0"/>
              <a:t>EMC</a:t>
            </a:r>
          </a:p>
          <a:p>
            <a:r>
              <a:rPr lang="en-US" dirty="0"/>
              <a:t>PHS</a:t>
            </a:r>
          </a:p>
          <a:p>
            <a:r>
              <a:rPr lang="en-US" dirty="0"/>
              <a:t>HMP</a:t>
            </a:r>
          </a:p>
          <a:p>
            <a:r>
              <a:rPr lang="en-US" dirty="0"/>
              <a:t>CPV</a:t>
            </a:r>
          </a:p>
          <a:p>
            <a:r>
              <a:rPr lang="en-US" dirty="0" smtClean="0"/>
              <a:t>TRD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Electronics and Communication Protocols:</a:t>
            </a:r>
            <a:endParaRPr lang="en-US" dirty="0"/>
          </a:p>
          <a:p>
            <a:r>
              <a:rPr lang="en-US" dirty="0"/>
              <a:t>EMC, PHS, HMP use RD12 TTC protocol.</a:t>
            </a:r>
          </a:p>
          <a:p>
            <a:r>
              <a:rPr lang="en-US" dirty="0"/>
              <a:t>TRD uses TTC-PON, requiring RD12 TTC triggers.</a:t>
            </a:r>
          </a:p>
          <a:p>
            <a:r>
              <a:rPr lang="en-US" dirty="0"/>
              <a:t>CPV receives signals over GBT links.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53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Readout Limitations:</a:t>
            </a:r>
            <a:endParaRPr lang="en-US" dirty="0"/>
          </a:p>
          <a:p>
            <a:pPr lvl="1"/>
            <a:r>
              <a:rPr lang="en-US" dirty="0"/>
              <a:t>All detectors cannot meet the required data readout rate.</a:t>
            </a:r>
          </a:p>
          <a:p>
            <a:pPr lvl="1"/>
            <a:r>
              <a:rPr lang="en-US" dirty="0"/>
              <a:t>BUSY signals generated, informing CTP of trigger reception issues.</a:t>
            </a:r>
          </a:p>
          <a:p>
            <a:r>
              <a:rPr lang="en-US" b="1" dirty="0"/>
              <a:t>Trigger Inputs to CTP:</a:t>
            </a:r>
            <a:endParaRPr lang="en-US" dirty="0"/>
          </a:p>
          <a:p>
            <a:pPr lvl="1"/>
            <a:r>
              <a:rPr lang="en-US" dirty="0"/>
              <a:t>39 trigger inputs from listed detectors.</a:t>
            </a:r>
          </a:p>
          <a:p>
            <a:pPr lvl="1"/>
            <a:r>
              <a:rPr lang="en-US" dirty="0"/>
              <a:t>BPTX contributes 2 inputs at L0 latency.</a:t>
            </a:r>
          </a:p>
          <a:p>
            <a:pPr lvl="1"/>
            <a:r>
              <a:rPr lang="en-US" dirty="0"/>
              <a:t>Some detectors offer multiple inputs for various triggers.</a:t>
            </a:r>
          </a:p>
          <a:p>
            <a:r>
              <a:rPr lang="en-US" b="1" dirty="0"/>
              <a:t>Automation Control System:</a:t>
            </a:r>
            <a:endParaRPr lang="en-US" dirty="0"/>
          </a:p>
          <a:p>
            <a:pPr lvl="1"/>
            <a:r>
              <a:rPr lang="en-US" dirty="0"/>
              <a:t>Focus on the automation of detector control systems.</a:t>
            </a:r>
          </a:p>
          <a:p>
            <a:pPr lvl="1"/>
            <a:r>
              <a:rPr lang="en-US" dirty="0"/>
              <a:t>Highlights detector operation latencies, trigger levels, and connections in </a:t>
            </a:r>
            <a:r>
              <a:rPr lang="en-US" dirty="0" smtClean="0"/>
              <a:t>following Table 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51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Charged Particle Veto Detector Upgrade Overview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Purpose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Designed to prevent detection of charged particles on the PHOS front surface.</a:t>
            </a:r>
          </a:p>
          <a:p>
            <a:pPr lvl="1"/>
            <a:r>
              <a:rPr lang="en-US" dirty="0"/>
              <a:t>PHOS comprises 17,920 lead tungstate crystal-based analogue detection channels.</a:t>
            </a:r>
          </a:p>
          <a:p>
            <a:r>
              <a:rPr lang="en-US" b="1" dirty="0"/>
              <a:t>Structure:</a:t>
            </a:r>
            <a:endParaRPr lang="en-US" dirty="0"/>
          </a:p>
          <a:p>
            <a:pPr lvl="1"/>
            <a:r>
              <a:rPr lang="en-US" dirty="0"/>
              <a:t>CPV has three separate modules, each covering an area of 200 x 230 cm², positioned atop PHOS modules.</a:t>
            </a:r>
          </a:p>
          <a:p>
            <a:r>
              <a:rPr lang="en-US" b="1" dirty="0"/>
              <a:t>Integrated Preamplifier:</a:t>
            </a:r>
            <a:endParaRPr lang="en-US" dirty="0"/>
          </a:p>
          <a:p>
            <a:pPr lvl="1"/>
            <a:r>
              <a:rPr lang="en-US" dirty="0"/>
              <a:t>Preamplifier integrated with PIN photodiode, optimized for low energies (up to 10 </a:t>
            </a:r>
            <a:r>
              <a:rPr lang="en-US" dirty="0" err="1"/>
              <a:t>GeV</a:t>
            </a:r>
            <a:r>
              <a:rPr lang="en-US" dirty="0"/>
              <a:t>).</a:t>
            </a:r>
          </a:p>
          <a:p>
            <a:r>
              <a:rPr lang="en-US" b="1" dirty="0"/>
              <a:t>Readout Plans:</a:t>
            </a:r>
            <a:endParaRPr lang="en-US" dirty="0"/>
          </a:p>
          <a:p>
            <a:pPr lvl="1"/>
            <a:r>
              <a:rPr lang="en-US" dirty="0"/>
              <a:t>PHOS aims to upgrade readout firmware to 30 - 40 kHz.</a:t>
            </a:r>
          </a:p>
          <a:p>
            <a:pPr lvl="1"/>
            <a:r>
              <a:rPr lang="en-US" dirty="0"/>
              <a:t>CPV readout speed targets to match or exceed PHOS capabilities.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400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Event </a:t>
            </a:r>
            <a:r>
              <a:rPr lang="en-US" b="1" dirty="0"/>
              <a:t>Size and Readout Rate:</a:t>
            </a:r>
            <a:endParaRPr lang="en-US" dirty="0"/>
          </a:p>
          <a:p>
            <a:pPr lvl="1"/>
            <a:r>
              <a:rPr lang="en-US" dirty="0"/>
              <a:t>ALICE CPV typical event size for </a:t>
            </a:r>
            <a:r>
              <a:rPr lang="en-US" dirty="0" err="1"/>
              <a:t>Pb-Pb</a:t>
            </a:r>
            <a:r>
              <a:rPr lang="en-US" dirty="0"/>
              <a:t> particles is 1.3 Kbytes.</a:t>
            </a:r>
          </a:p>
          <a:p>
            <a:pPr lvl="1"/>
            <a:r>
              <a:rPr lang="en-US" dirty="0"/>
              <a:t>Current maximum event readout rate: 10 kHz at 1% occupancy.</a:t>
            </a:r>
          </a:p>
          <a:p>
            <a:r>
              <a:rPr lang="en-US" b="1" dirty="0"/>
              <a:t>FEE System Development:</a:t>
            </a:r>
            <a:endParaRPr lang="en-US" dirty="0"/>
          </a:p>
          <a:p>
            <a:pPr lvl="1"/>
            <a:r>
              <a:rPr lang="en-US" dirty="0"/>
              <a:t>New FEE system under development to address technical limitations.</a:t>
            </a:r>
          </a:p>
          <a:p>
            <a:pPr lvl="1"/>
            <a:r>
              <a:rPr lang="en-US" dirty="0"/>
              <a:t>Aims to detect more than 10 nb⁻¹ </a:t>
            </a:r>
            <a:r>
              <a:rPr lang="en-US" dirty="0" err="1"/>
              <a:t>Pb-Pb</a:t>
            </a:r>
            <a:r>
              <a:rPr lang="en-US" dirty="0"/>
              <a:t> collisions at luminosities up to 6 x 10²⁷ cm⁻² s⁻¹.</a:t>
            </a:r>
          </a:p>
          <a:p>
            <a:pPr lvl="1"/>
            <a:r>
              <a:rPr lang="en-US" dirty="0"/>
              <a:t>Expected to reduce FEE power dissipation and footprint by over 50%.</a:t>
            </a:r>
          </a:p>
          <a:p>
            <a:r>
              <a:rPr lang="en-US" b="1" dirty="0"/>
              <a:t>Sync with PHOS and Improved Photon Identification:</a:t>
            </a:r>
            <a:endParaRPr lang="en-US" dirty="0"/>
          </a:p>
          <a:p>
            <a:pPr lvl="1"/>
            <a:r>
              <a:rPr lang="en-US" dirty="0"/>
              <a:t>New FEE architecture optimized for CPV to synchronize events recorded by PHOS and CPV.</a:t>
            </a:r>
          </a:p>
          <a:p>
            <a:pPr lvl="1"/>
            <a:r>
              <a:rPr lang="en-US" dirty="0"/>
              <a:t>Enhances photon identification in PHOS by suppressing charged clusters.</a:t>
            </a:r>
          </a:p>
          <a:p>
            <a:r>
              <a:rPr lang="en-US" b="1" dirty="0"/>
              <a:t>Implementation Timeline:</a:t>
            </a:r>
            <a:endParaRPr lang="en-US" dirty="0"/>
          </a:p>
          <a:p>
            <a:pPr lvl="1"/>
            <a:r>
              <a:rPr lang="en-US" dirty="0"/>
              <a:t>New FEE system installation planned for the Charged Particle Veto detector during Run 3, which began in 2021.</a:t>
            </a:r>
          </a:p>
          <a:p>
            <a:pPr lvl="1"/>
            <a:r>
              <a:rPr lang="en-US" dirty="0"/>
              <a:t>Upgrade addresses higher collision rates of 50 kHz for </a:t>
            </a:r>
            <a:r>
              <a:rPr lang="en-US" dirty="0" err="1"/>
              <a:t>Pb-Pb</a:t>
            </a:r>
            <a:r>
              <a:rPr lang="en-US" dirty="0"/>
              <a:t> collisions with a peak luminosity of 6×10²⁷ cm⁻² s⁻¹.</a:t>
            </a:r>
          </a:p>
          <a:p>
            <a:r>
              <a:rPr lang="en-US" i="1" dirty="0"/>
              <a:t>Note: The upgrade aims to optimize CPV performance and align with increased data acquisition requirements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63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Trigger and Clock Module (TCM) and Processing Module (PM) - Comparable Parameter Analysis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57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Functionality</a:t>
            </a:r>
            <a:r>
              <a:rPr lang="en-US" sz="2000" b="1" dirty="0"/>
              <a:t>:</a:t>
            </a:r>
            <a:endParaRPr lang="en-US" sz="2000" dirty="0"/>
          </a:p>
          <a:p>
            <a:pPr lvl="1"/>
            <a:r>
              <a:rPr lang="en-US" sz="1600" b="1" dirty="0"/>
              <a:t>FIT TCM and PM:</a:t>
            </a:r>
            <a:r>
              <a:rPr lang="en-US" sz="1600" dirty="0"/>
              <a:t> Receive and combine pre-trigger information, generate final triggers, and distribute to ALICE CTP. Distribute high-quality clock signal for synchronization.</a:t>
            </a:r>
          </a:p>
          <a:p>
            <a:pPr lvl="1"/>
            <a:r>
              <a:rPr lang="en-US" sz="1600" b="1" dirty="0" err="1"/>
              <a:t>Muon</a:t>
            </a:r>
            <a:r>
              <a:rPr lang="en-US" sz="1600" b="1" dirty="0"/>
              <a:t> Identifier MID:</a:t>
            </a:r>
            <a:r>
              <a:rPr lang="en-US" sz="1600" dirty="0"/>
              <a:t> Data transmitted to dedicated servers (FLP nodes) for compression, merging, splitting into Sub-Time Frames, and storage before forwarding to EPN.</a:t>
            </a:r>
          </a:p>
          <a:p>
            <a:r>
              <a:rPr lang="en-US" sz="2000" b="1" dirty="0"/>
              <a:t>Connection to DAQ System:</a:t>
            </a:r>
            <a:endParaRPr lang="en-US" sz="2000" dirty="0"/>
          </a:p>
          <a:p>
            <a:pPr lvl="1"/>
            <a:r>
              <a:rPr lang="en-US" sz="1600" b="1" dirty="0"/>
              <a:t>FIT FEE Modules (PM and TCM):</a:t>
            </a:r>
            <a:r>
              <a:rPr lang="en-US" sz="1600" dirty="0"/>
              <a:t> Connected via GBT optical link with 4.8 Gb/s data transfer speed per link.</a:t>
            </a:r>
          </a:p>
          <a:p>
            <a:pPr lvl="1"/>
            <a:r>
              <a:rPr lang="en-US" sz="1600" b="1" dirty="0" err="1"/>
              <a:t>Muon</a:t>
            </a:r>
            <a:r>
              <a:rPr lang="en-US" sz="1600" b="1" dirty="0"/>
              <a:t> Identifier MID:</a:t>
            </a:r>
            <a:r>
              <a:rPr lang="en-US" sz="1600" dirty="0"/>
              <a:t> Utilizes DELL POWEREDGE R740 rack servers as FLP nodes for data processing.</a:t>
            </a:r>
          </a:p>
          <a:p>
            <a:r>
              <a:rPr lang="en-US" sz="2000" b="1" dirty="0"/>
              <a:t>Data Transfer Rate:</a:t>
            </a:r>
            <a:endParaRPr lang="en-US" sz="2000" dirty="0"/>
          </a:p>
          <a:p>
            <a:pPr lvl="1"/>
            <a:r>
              <a:rPr lang="en-US" sz="1600" b="1" dirty="0"/>
              <a:t>FIT FEE Modules:</a:t>
            </a:r>
            <a:r>
              <a:rPr lang="en-US" sz="1600" dirty="0"/>
              <a:t> Achieve 4.8 Gb/s per link, allowing transfer of one 128-bit word per bunch crossing. Practical rates of up to 5 MHz feasible considering overhead.</a:t>
            </a:r>
          </a:p>
          <a:p>
            <a:pPr lvl="1"/>
            <a:r>
              <a:rPr lang="en-US" sz="1600" b="1" dirty="0" err="1"/>
              <a:t>Muon</a:t>
            </a:r>
            <a:r>
              <a:rPr lang="en-US" sz="1600" b="1" dirty="0"/>
              <a:t> Identifier MID:</a:t>
            </a:r>
            <a:r>
              <a:rPr lang="en-US" sz="1600" dirty="0"/>
              <a:t> Processes and analyzes </a:t>
            </a:r>
            <a:r>
              <a:rPr lang="en-US" sz="1600" dirty="0" err="1"/>
              <a:t>subdetector</a:t>
            </a:r>
            <a:r>
              <a:rPr lang="en-US" sz="1600" dirty="0"/>
              <a:t> data instantly on EPN.</a:t>
            </a:r>
          </a:p>
          <a:p>
            <a:r>
              <a:rPr lang="en-US" sz="2000" b="1" dirty="0"/>
              <a:t>Occupancy Consideration:</a:t>
            </a:r>
            <a:endParaRPr lang="en-US" sz="2000" dirty="0"/>
          </a:p>
          <a:p>
            <a:pPr lvl="1"/>
            <a:r>
              <a:rPr lang="en-US" sz="1600" b="1" dirty="0"/>
              <a:t>FIT FEE Modules:</a:t>
            </a:r>
            <a:r>
              <a:rPr lang="en-US" sz="1600" dirty="0"/>
              <a:t> Operate at a collision rate of up to 40 MHz considering detector occupancy and data structure overhead.</a:t>
            </a:r>
          </a:p>
          <a:p>
            <a:pPr lvl="1"/>
            <a:r>
              <a:rPr lang="en-US" sz="1600" b="1" dirty="0" err="1"/>
              <a:t>Muon</a:t>
            </a:r>
            <a:r>
              <a:rPr lang="en-US" sz="1600" b="1" dirty="0"/>
              <a:t> Identifier MID:</a:t>
            </a:r>
            <a:r>
              <a:rPr lang="en-US" sz="1600" dirty="0"/>
              <a:t> Utilizes FLP nodes to compress and store data until forwarding to EPN, ensuring real-time analysis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902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Automation in Detector Control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Automation Focus: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DCS enables remote control and monitoring, reducing manual intervention.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Automated data storage triggered by percent variation and time intervals.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O2 performs parallel on-the-fly data reduction, enhancing automation.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Benefits: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Efficient handling of increased data rates.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Enables precision measurements with minimal manual intervention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Times New Roman" pitchFamily="18" charset="0"/>
              </a:rPr>
              <a:t>ALICE</a:t>
            </a:r>
            <a:r>
              <a:rPr lang="en-US" sz="3200" dirty="0">
                <a:effectLst/>
              </a:rPr>
              <a:t> </a:t>
            </a:r>
            <a:r>
              <a:rPr lang="en-US" sz="3200" dirty="0">
                <a:effectLst/>
                <a:latin typeface="Times New Roman" pitchFamily="18" charset="0"/>
              </a:rPr>
              <a:t>Physics</a:t>
            </a:r>
            <a:r>
              <a:rPr lang="en-US" sz="3200" dirty="0">
                <a:effectLst/>
              </a:rPr>
              <a:t> </a:t>
            </a:r>
            <a:r>
              <a:rPr lang="en-US" sz="3200" dirty="0">
                <a:effectLst/>
                <a:latin typeface="Times New Roman" pitchFamily="18" charset="0"/>
              </a:rPr>
              <a:t>Motivation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itchFamily="18" charset="0"/>
              </a:rPr>
              <a:t>Objective</a:t>
            </a:r>
            <a:r>
              <a:rPr lang="en-US" sz="2400" dirty="0" smtClean="0">
                <a:latin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Explore the physics of quark-gluon plasma (QGP) in extreme conditions of energy density and temperature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LHC as an Ideal Platform</a:t>
            </a:r>
            <a:r>
              <a:rPr lang="en-US" sz="2400" dirty="0" smtClean="0">
                <a:latin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Net baryon density in central region mimics early Universe conditions.</a:t>
            </a:r>
          </a:p>
          <a:p>
            <a:r>
              <a:rPr lang="en-US" sz="2400" dirty="0">
                <a:latin typeface="Times New Roman" pitchFamily="18" charset="0"/>
              </a:rPr>
              <a:t>Highest achievable initial temperature and energy density.</a:t>
            </a:r>
          </a:p>
          <a:p>
            <a:r>
              <a:rPr lang="en-US" sz="2400" dirty="0">
                <a:latin typeface="Times New Roman" pitchFamily="18" charset="0"/>
              </a:rPr>
              <a:t>Abundance of </a:t>
            </a:r>
            <a:r>
              <a:rPr lang="en-US" sz="2400" dirty="0" err="1">
                <a:latin typeface="Times New Roman" pitchFamily="18" charset="0"/>
              </a:rPr>
              <a:t>perturbatively</a:t>
            </a:r>
            <a:r>
              <a:rPr lang="en-US" sz="2400" dirty="0">
                <a:latin typeface="Times New Roman" pitchFamily="18" charset="0"/>
              </a:rPr>
              <a:t> calculable hard QCD processes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ALICE's Role</a:t>
            </a:r>
            <a:r>
              <a:rPr lang="en-US" sz="2400" dirty="0" smtClean="0">
                <a:latin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Systematically study observables to characterize global features of the created state.</a:t>
            </a:r>
          </a:p>
          <a:p>
            <a:r>
              <a:rPr lang="en-US" sz="2400" dirty="0">
                <a:latin typeface="Times New Roman" pitchFamily="18" charset="0"/>
              </a:rPr>
              <a:t>Constrain theoretical models through comprehensive measurements.</a:t>
            </a:r>
          </a:p>
        </p:txBody>
      </p:sp>
    </p:spTree>
    <p:extLst>
      <p:ext uri="{BB962C8B-B14F-4D97-AF65-F5344CB8AC3E}">
        <p14:creationId xmlns:p14="http://schemas.microsoft.com/office/powerpoint/2010/main" val="30465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Physics Topics in ALICE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Focus Areas:</a:t>
            </a:r>
            <a:endParaRPr lang="en-US" dirty="0"/>
          </a:p>
          <a:p>
            <a:pPr lvl="1"/>
            <a:r>
              <a:rPr lang="en-US" dirty="0"/>
              <a:t>Measurement of heavy-</a:t>
            </a:r>
            <a:r>
              <a:rPr lang="en-US" dirty="0" err="1"/>
              <a:t>flavour</a:t>
            </a:r>
            <a:r>
              <a:rPr lang="en-US" dirty="0"/>
              <a:t> hadrons, </a:t>
            </a:r>
            <a:r>
              <a:rPr lang="en-US" dirty="0" err="1"/>
              <a:t>quarkonia</a:t>
            </a:r>
            <a:r>
              <a:rPr lang="en-US" dirty="0"/>
              <a:t>, strangeness production, and low-mass </a:t>
            </a:r>
            <a:r>
              <a:rPr lang="en-US" dirty="0" err="1"/>
              <a:t>dileptons</a:t>
            </a:r>
            <a:r>
              <a:rPr lang="en-US" dirty="0"/>
              <a:t> at low </a:t>
            </a:r>
            <a:r>
              <a:rPr lang="en-US" dirty="0" err="1"/>
              <a:t>pT.</a:t>
            </a:r>
            <a:endParaRPr lang="en-US" dirty="0"/>
          </a:p>
          <a:p>
            <a:pPr lvl="1"/>
            <a:r>
              <a:rPr lang="en-US" dirty="0"/>
              <a:t>Study of jets and their constituents.</a:t>
            </a:r>
          </a:p>
          <a:p>
            <a:r>
              <a:rPr lang="en-US" b="1" dirty="0"/>
              <a:t>Diversity in Collisions:</a:t>
            </a:r>
            <a:endParaRPr lang="en-US" dirty="0"/>
          </a:p>
          <a:p>
            <a:pPr lvl="1"/>
            <a:r>
              <a:rPr lang="en-US" dirty="0"/>
              <a:t>Not limited to </a:t>
            </a:r>
            <a:r>
              <a:rPr lang="en-US" dirty="0" err="1"/>
              <a:t>Pb</a:t>
            </a:r>
            <a:r>
              <a:rPr lang="en-US" dirty="0"/>
              <a:t>–</a:t>
            </a:r>
            <a:r>
              <a:rPr lang="en-US" dirty="0" err="1"/>
              <a:t>Pb</a:t>
            </a:r>
            <a:r>
              <a:rPr lang="en-US" dirty="0"/>
              <a:t>; includes lighter ions (Xenon, Oxygen) for wider energy density range.</a:t>
            </a:r>
          </a:p>
          <a:p>
            <a:pPr lvl="1"/>
            <a:r>
              <a:rPr lang="en-US" dirty="0"/>
              <a:t>Dedicated proton-nucleus runs to separate cold nuclear matter effects from QGP effects.</a:t>
            </a:r>
          </a:p>
          <a:p>
            <a:r>
              <a:rPr lang="en-US" b="1" dirty="0"/>
              <a:t>Statistical Challenges:</a:t>
            </a:r>
            <a:endParaRPr lang="en-US" dirty="0"/>
          </a:p>
          <a:p>
            <a:pPr lvl="1"/>
            <a:r>
              <a:rPr lang="en-US" dirty="0"/>
              <a:t>Many measurements have a small signal-over-background ratio, requiring large statistics with minimum-bias data.</a:t>
            </a:r>
          </a:p>
          <a:p>
            <a:pPr lvl="1"/>
            <a:r>
              <a:rPr lang="en-US" dirty="0"/>
              <a:t>LS2 upgrades enable a two-orders-of-magnitude increase in statistics.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</a:rPr>
              <a:t>ALICE Central Barrel 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Geographical Coverage:</a:t>
            </a:r>
            <a:endParaRPr lang="en-US" dirty="0"/>
          </a:p>
          <a:p>
            <a:pPr lvl="1"/>
            <a:r>
              <a:rPr lang="en-US" dirty="0"/>
              <a:t>Central barrel covers ±45°, pseudo-rapidity range |</a:t>
            </a:r>
            <a:r>
              <a:rPr lang="el-GR" dirty="0"/>
              <a:t>η| &lt; 0.9 </a:t>
            </a:r>
            <a:r>
              <a:rPr lang="en-US" dirty="0"/>
              <a:t>over full azimuth.</a:t>
            </a:r>
          </a:p>
          <a:p>
            <a:r>
              <a:rPr lang="en-US" b="1" dirty="0"/>
              <a:t>Magnetic Field:</a:t>
            </a:r>
            <a:endParaRPr lang="en-US" dirty="0"/>
          </a:p>
          <a:p>
            <a:pPr lvl="1"/>
            <a:r>
              <a:rPr lang="en-US" dirty="0"/>
              <a:t>Embedded in a large magnet providing a </a:t>
            </a:r>
            <a:r>
              <a:rPr lang="en-US" dirty="0" err="1"/>
              <a:t>solenoidal</a:t>
            </a:r>
            <a:r>
              <a:rPr lang="en-US" dirty="0"/>
              <a:t> field up to 0.5 T.</a:t>
            </a:r>
          </a:p>
          <a:p>
            <a:pPr lvl="1"/>
            <a:r>
              <a:rPr lang="en-US" dirty="0"/>
              <a:t>Bends charged particle paths for momentum measurements.</a:t>
            </a:r>
          </a:p>
          <a:p>
            <a:r>
              <a:rPr lang="en-US" b="1" dirty="0"/>
              <a:t>Detector Components:</a:t>
            </a:r>
            <a:endParaRPr lang="en-US" dirty="0"/>
          </a:p>
          <a:p>
            <a:pPr lvl="1"/>
            <a:r>
              <a:rPr lang="en-US" dirty="0"/>
              <a:t>Inner Tracking System for particle identification and momentum measurement.</a:t>
            </a:r>
          </a:p>
          <a:p>
            <a:pPr lvl="1"/>
            <a:r>
              <a:rPr lang="en-US" dirty="0"/>
              <a:t>Time Projection Chamber for cylindrical tracking.</a:t>
            </a:r>
          </a:p>
          <a:p>
            <a:pPr lvl="1"/>
            <a:r>
              <a:rPr lang="en-US" dirty="0"/>
              <a:t>Transition Radiation Detector for particle identification.</a:t>
            </a:r>
          </a:p>
          <a:p>
            <a:pPr lvl="1"/>
            <a:r>
              <a:rPr lang="en-US" dirty="0"/>
              <a:t>Time Of Flight counters for PID array.</a:t>
            </a:r>
          </a:p>
          <a:p>
            <a:pPr lvl="1"/>
            <a:r>
              <a:rPr lang="en-US" dirty="0"/>
              <a:t>Electromagnetic Calorimeter, Photon Spectrometer, and high-momentum inclusive particle identification counters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ALICE Central Barrel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Inner Tracking System (ITS):</a:t>
            </a:r>
            <a:endParaRPr lang="en-US" dirty="0"/>
          </a:p>
          <a:p>
            <a:pPr lvl="1"/>
            <a:r>
              <a:rPr lang="en-US" dirty="0"/>
              <a:t>Innermost layer for precise particle tracking and identification.</a:t>
            </a:r>
          </a:p>
          <a:p>
            <a:r>
              <a:rPr lang="en-US" b="1" dirty="0"/>
              <a:t>Time Projection Chamber (TPC):</a:t>
            </a:r>
            <a:endParaRPr lang="en-US" dirty="0"/>
          </a:p>
          <a:p>
            <a:pPr lvl="1"/>
            <a:r>
              <a:rPr lang="en-US" dirty="0"/>
              <a:t>Cylindrical tracking for momentum measurement.</a:t>
            </a:r>
          </a:p>
          <a:p>
            <a:r>
              <a:rPr lang="en-US" b="1" dirty="0"/>
              <a:t>Transition Radiation Detector (TRD):</a:t>
            </a:r>
            <a:endParaRPr lang="en-US" dirty="0"/>
          </a:p>
          <a:p>
            <a:pPr lvl="1"/>
            <a:r>
              <a:rPr lang="en-US" dirty="0"/>
              <a:t>Contributes to particle identification.</a:t>
            </a:r>
          </a:p>
          <a:p>
            <a:r>
              <a:rPr lang="en-US" b="1" dirty="0"/>
              <a:t>Time Of Flight (TOF) Counters:</a:t>
            </a:r>
            <a:endParaRPr lang="en-US" dirty="0"/>
          </a:p>
          <a:p>
            <a:pPr lvl="1"/>
            <a:r>
              <a:rPr lang="en-US" dirty="0"/>
              <a:t>Large area PID array for precise identification.</a:t>
            </a:r>
          </a:p>
          <a:p>
            <a:r>
              <a:rPr lang="en-US" b="1" dirty="0"/>
              <a:t>Electromagnetic Calorimeter and Photon Spectrometer:</a:t>
            </a:r>
            <a:endParaRPr lang="en-US" dirty="0"/>
          </a:p>
          <a:p>
            <a:pPr lvl="1"/>
            <a:r>
              <a:rPr lang="en-US" dirty="0"/>
              <a:t>Single-arm detectors for specific measurements.</a:t>
            </a:r>
          </a:p>
          <a:p>
            <a:r>
              <a:rPr lang="en-US" b="1" dirty="0"/>
              <a:t>High-Momentum Inclusive Particle Identification Counters:</a:t>
            </a:r>
            <a:endParaRPr lang="en-US" dirty="0"/>
          </a:p>
          <a:p>
            <a:pPr lvl="1"/>
            <a:r>
              <a:rPr lang="en-US" dirty="0"/>
              <a:t>Optimized array for identifying high-momentum particles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532</TotalTime>
  <Words>3311</Words>
  <Application>Microsoft Office PowerPoint</Application>
  <PresentationFormat>On-screen Show (4:3)</PresentationFormat>
  <Paragraphs>387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Trek</vt:lpstr>
      <vt:lpstr>ALICE Detector Control System (DCS)</vt:lpstr>
      <vt:lpstr>DCS Functionality:</vt:lpstr>
      <vt:lpstr>DCS Data Storage and Accessibility</vt:lpstr>
      <vt:lpstr>Upgrade Strategy for Run 3</vt:lpstr>
      <vt:lpstr>Automation in Detector Control System</vt:lpstr>
      <vt:lpstr>ALICE Physics Motivation</vt:lpstr>
      <vt:lpstr>Key Physics Topics in ALICE</vt:lpstr>
      <vt:lpstr>ALICE Central Barrel Overview</vt:lpstr>
      <vt:lpstr>ALICE Central Barrel Components</vt:lpstr>
      <vt:lpstr>Overview of Inner Tracking System (ITS)</vt:lpstr>
      <vt:lpstr>Limitations and Requirements for Run 3</vt:lpstr>
      <vt:lpstr>Run 3 ITS Upgrade</vt:lpstr>
      <vt:lpstr>ALPIDE Chip and Detector Design</vt:lpstr>
      <vt:lpstr>Enhanced Capabilities of Run 3 ITS</vt:lpstr>
      <vt:lpstr>PowerPoint Presentation</vt:lpstr>
      <vt:lpstr>Time Projection Chamber (TPC) Overview</vt:lpstr>
      <vt:lpstr>TPC in Run 1 and Run 2</vt:lpstr>
      <vt:lpstr>Challenges for Run 3 and TPC Upgrade</vt:lpstr>
      <vt:lpstr>TPC Upgrade Implementation</vt:lpstr>
      <vt:lpstr>Readout System and Electronics</vt:lpstr>
      <vt:lpstr>PowerPoint Presentation</vt:lpstr>
      <vt:lpstr>Transition Radiation Detector (TRD) Overview</vt:lpstr>
      <vt:lpstr>TRD Structure and Layout</vt:lpstr>
      <vt:lpstr>TRD Performance and Complementarity</vt:lpstr>
      <vt:lpstr>TRD Design Challenges</vt:lpstr>
      <vt:lpstr>TRD Upgrade Strategy</vt:lpstr>
      <vt:lpstr>Data Readout Optimization</vt:lpstr>
      <vt:lpstr>Enhanced Readout System</vt:lpstr>
      <vt:lpstr>PowerPoint Presentation</vt:lpstr>
      <vt:lpstr>Time-Of-Flight (TOF) Detector Overview</vt:lpstr>
      <vt:lpstr>TOF Array and Readout System</vt:lpstr>
      <vt:lpstr>TOF Readout Rate Limitations</vt:lpstr>
      <vt:lpstr>TOF Readout Rate Upgrade</vt:lpstr>
      <vt:lpstr>PowerPoint Presentation</vt:lpstr>
      <vt:lpstr>High Momentum Particle Identification Detector (HMPID) Overview</vt:lpstr>
      <vt:lpstr>Particle Identification Process in HMPID</vt:lpstr>
      <vt:lpstr>Readout Upgrade Strategy</vt:lpstr>
      <vt:lpstr>PowerPoint Presentation</vt:lpstr>
      <vt:lpstr>ALICE Forward Detectors Overview</vt:lpstr>
      <vt:lpstr>ZDC Operation Principle </vt:lpstr>
      <vt:lpstr>Fast Interaction Trigger (FIT) Detector </vt:lpstr>
      <vt:lpstr>PowerPoint Presentation</vt:lpstr>
      <vt:lpstr>Detector Upgrade Summary</vt:lpstr>
      <vt:lpstr>PowerPoint Presentation</vt:lpstr>
      <vt:lpstr>Charged Particle Veto Detector Upgrade Overview:</vt:lpstr>
      <vt:lpstr>PowerPoint Presentation</vt:lpstr>
      <vt:lpstr>Trigger and Clock Module (TCM) and Processing Module (PM) - Comparable Parameter Analysis: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1</dc:creator>
  <cp:lastModifiedBy>Alaa</cp:lastModifiedBy>
  <cp:revision>20</cp:revision>
  <dcterms:created xsi:type="dcterms:W3CDTF">2006-08-16T00:00:00Z</dcterms:created>
  <dcterms:modified xsi:type="dcterms:W3CDTF">2023-11-30T18:49:37Z</dcterms:modified>
</cp:coreProperties>
</file>