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946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12BED07-6713-92AA-40AF-AE58F4F83C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4701464"/>
            <a:ext cx="8952782" cy="1204036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9EF77-BF49-E4C1-0FC7-563354777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D5853-25AA-1C3D-EAD2-496674792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F0DAD-5850-CAAE-CD25-4D6DDDFF3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4851B1-0B20-9549-0D70-886AA9D045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400" y="952500"/>
            <a:ext cx="8952781" cy="3748824"/>
          </a:xfrm>
          <a:noFill/>
        </p:spPr>
        <p:txBody>
          <a:bodyPr anchor="b">
            <a:normAutofit/>
          </a:bodyPr>
          <a:lstStyle>
            <a:lvl1pPr algn="l">
              <a:defRPr sz="3200" spc="53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03449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2C3AB-851A-0D2F-B3AE-5B161CFFC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89FD6B-3621-3904-7878-A2825C6925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08AE9-D8ED-ED5D-D7B0-A43811777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EF98B-AC81-D122-3D05-9C4E2FE42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FB543-B138-6627-3714-12105D172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742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3DE16D-F1A0-DDB5-A98C-A9055C93D9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88334" y="952499"/>
            <a:ext cx="2051165" cy="4953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8A548F-8DA7-C53C-1BFE-7C720CB20F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52500" y="952499"/>
            <a:ext cx="8235834" cy="49530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EA2C8-1C90-25D0-8B0A-30B73CFD3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6FF1A4-0404-DA2D-1EA4-828091C0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57155-0F4A-F7B7-C4A8-755572E98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58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48F26-B5E3-8A90-51FC-8520D1D73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A4D95-10F3-6212-8302-5610C43E3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81BE7-A53D-441E-0393-0E59412C9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EF10F0-B23F-BF4B-DB66-9BCF734DB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5DDEC-13A7-D988-D082-03076F80F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762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80CFA-45ED-71B0-EE3E-CCE6D5C19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618211"/>
            <a:ext cx="8412190" cy="3944389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37BECA-A01D-7D7A-F2A6-891EC9D22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5400" y="908858"/>
            <a:ext cx="8412192" cy="676102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16478-6FAF-D420-0B87-6EABB81E8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4289B-CB0D-8AFC-7C02-F755C0DCC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971E4-8A9E-2A30-D7FE-B3505124B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041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7F941-C3A7-545F-8046-C7A9AC803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D4277-CFAE-EEF6-3346-61F06D5A39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95401" y="2260121"/>
            <a:ext cx="4350026" cy="36568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543384-699D-84FC-C8B5-7BDE49BB44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46574" y="2260120"/>
            <a:ext cx="4350025" cy="365688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A49386-AFC8-03DA-4563-07B0A0119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AED60A-7704-31D9-7D4D-65C635EDF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6927DA-3B5E-13B8-0BA8-5DCFF001E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37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7B55A-280B-BDCB-F966-8578DDE74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966788"/>
            <a:ext cx="10059988" cy="105178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6EA03-7008-14AB-547B-E66EA4EC9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5400" y="2018581"/>
            <a:ext cx="4350027" cy="544003"/>
          </a:xfrm>
        </p:spPr>
        <p:txBody>
          <a:bodyPr anchor="b"/>
          <a:lstStyle>
            <a:lvl1pPr marL="0" indent="0">
              <a:buNone/>
              <a:defRPr sz="24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629F56-D2C8-71FE-FA59-002819D518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95400" y="2774756"/>
            <a:ext cx="4350027" cy="31507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2524D2-CA8D-75F3-D089-C2F0E20D47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46572" y="2018581"/>
            <a:ext cx="4350028" cy="544003"/>
          </a:xfrm>
        </p:spPr>
        <p:txBody>
          <a:bodyPr anchor="b"/>
          <a:lstStyle>
            <a:lvl1pPr marL="0" indent="0">
              <a:buNone/>
              <a:defRPr sz="24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9B0E3-5AE5-0516-27BF-9F246137FE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46572" y="2774756"/>
            <a:ext cx="4350028" cy="315079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B319A7-6048-4735-B2AC-6D6043F14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15F875-F23E-D0D2-9115-CD494FDA0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B4F88F-F488-D9D5-CF99-AA1750AAF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5094593-EFC2-EEEF-74CD-BD00F4132A94}"/>
              </a:ext>
            </a:extLst>
          </p:cNvPr>
          <p:cNvCxnSpPr>
            <a:cxnSpLocks/>
          </p:cNvCxnSpPr>
          <p:nvPr/>
        </p:nvCxnSpPr>
        <p:spPr>
          <a:xfrm>
            <a:off x="6657975" y="2625552"/>
            <a:ext cx="42386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F851F6D-436C-FA47-8CD1-2C10E735764A}"/>
              </a:ext>
            </a:extLst>
          </p:cNvPr>
          <p:cNvCxnSpPr>
            <a:cxnSpLocks/>
          </p:cNvCxnSpPr>
          <p:nvPr/>
        </p:nvCxnSpPr>
        <p:spPr>
          <a:xfrm>
            <a:off x="1403684" y="2625552"/>
            <a:ext cx="424174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3270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91B86-9261-4E82-EF65-30F78154E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3A5E84-E43B-20AE-E80D-47CB0B07B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FF5797-14F1-9FEB-247C-0E325AF74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B5D7AF-1489-8F93-4828-0AE784B8B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790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6CAF1C-8901-AE05-E52C-D5B959410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CD4F90-2973-4FE2-6C2C-5C2AC5C5A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50414B-A7EC-0C14-EFD2-29C5582CC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973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378C7-A764-C5E4-A6A4-DC5B1B353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484" y="1306484"/>
            <a:ext cx="3932237" cy="2122516"/>
          </a:xfrm>
        </p:spPr>
        <p:txBody>
          <a:bodyPr anchor="t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FE178-4B5D-413B-6583-AB81E8D04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12026"/>
            <a:ext cx="5143500" cy="456565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B92F6D-71AB-9630-9DBE-46041C50C7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06484" y="3428999"/>
            <a:ext cx="3932237" cy="2133601"/>
          </a:xfrm>
        </p:spPr>
        <p:txBody>
          <a:bodyPr anchor="b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FEAAD1-C919-6E2E-32D2-E199025FB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88B5D8-E15B-BE38-2A89-BD0F02E1A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7ECC26-B78C-4CBD-6883-97E80D3E5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433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04EAA-30F7-390A-C77C-2E5BD8218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484" y="1307185"/>
            <a:ext cx="3932237" cy="2121813"/>
          </a:xfrm>
        </p:spPr>
        <p:txBody>
          <a:bodyPr anchor="t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3A1C34-81AC-D534-67B1-4272122893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57702" y="1307186"/>
            <a:ext cx="5038898" cy="459831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E1012D-3524-26C6-64C1-8CE6E7A9A2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06484" y="3428999"/>
            <a:ext cx="3932237" cy="2133601"/>
          </a:xfrm>
        </p:spPr>
        <p:txBody>
          <a:bodyPr anchor="b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8FA6D7-1BE0-F14D-A2F7-4836180B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56B5AC-3F20-FDC1-D579-7C4C6B4ED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074ACA-1D54-81FA-70B1-31AB3011B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200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792104-6F24-CD50-F55E-22A55084D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842963"/>
            <a:ext cx="9601200" cy="1309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1059CB-D00E-398D-E4D9-59792FC40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5400" y="2262188"/>
            <a:ext cx="9601200" cy="3643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FBC38-D897-7CBE-AC89-A95A2222D7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47726" y="61991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5DBDDF98-C922-483F-97E9-3E76B0201B42}" type="datetimeFigureOut">
              <a:rPr lang="en-US" smtClean="0"/>
              <a:pPr/>
              <a:t>11/29/2023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28008-2A03-D518-4A75-30816EB0D1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86625" y="6199188"/>
            <a:ext cx="34099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91D49-2BD8-1C36-B43A-CF2F917776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28107" y="6199188"/>
            <a:ext cx="619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1B8B3671-A306-4A69-8480-FA9BE83924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808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1" r:id="rId6"/>
    <p:sldLayoutId id="2147483727" r:id="rId7"/>
    <p:sldLayoutId id="2147483728" r:id="rId8"/>
    <p:sldLayoutId id="2147483729" r:id="rId9"/>
    <p:sldLayoutId id="2147483730" r:id="rId10"/>
    <p:sldLayoutId id="2147483732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kern="1200" cap="all" spc="5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75488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94944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2144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735658-270A-8D75-091E-AFB444A3D6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6D7AE3D-5404-1A5C-181D-A0D048378C2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15179" b="26380"/>
          <a:stretch/>
        </p:blipFill>
        <p:spPr>
          <a:xfrm>
            <a:off x="20" y="7675"/>
            <a:ext cx="12191980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F9FB1C88-5F1D-C7DF-A4B3-E8EE7F6BF3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49468" y="-649466"/>
            <a:ext cx="6857999" cy="8156934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56000"/>
                </a:srgbClr>
              </a:gs>
              <a:gs pos="100000">
                <a:srgbClr val="000000">
                  <a:alpha val="0"/>
                </a:srgbClr>
              </a:gs>
              <a:gs pos="56000">
                <a:srgbClr val="000000">
                  <a:alpha val="37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711BF64-C99B-2F90-ADA1-0C08F9BE83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952501" y="964922"/>
            <a:ext cx="4558122" cy="4943507"/>
          </a:xfrm>
          <a:custGeom>
            <a:avLst/>
            <a:gdLst>
              <a:gd name="connsiteX0" fmla="*/ 0 w 9985794"/>
              <a:gd name="connsiteY0" fmla="*/ 0 h 4920343"/>
              <a:gd name="connsiteX1" fmla="*/ 9985794 w 9985794"/>
              <a:gd name="connsiteY1" fmla="*/ 0 h 4920343"/>
              <a:gd name="connsiteX2" fmla="*/ 9985794 w 9985794"/>
              <a:gd name="connsiteY2" fmla="*/ 4920343 h 4920343"/>
              <a:gd name="connsiteX3" fmla="*/ 0 w 9985794"/>
              <a:gd name="connsiteY3" fmla="*/ 4920343 h 4920343"/>
              <a:gd name="connsiteX4" fmla="*/ 0 w 9985794"/>
              <a:gd name="connsiteY4" fmla="*/ 4119525 h 4920343"/>
              <a:gd name="connsiteX5" fmla="*/ 4905554 w 9985794"/>
              <a:gd name="connsiteY5" fmla="*/ 4119525 h 4920343"/>
              <a:gd name="connsiteX6" fmla="*/ 4905554 w 9985794"/>
              <a:gd name="connsiteY6" fmla="*/ 1451087 h 4920343"/>
              <a:gd name="connsiteX7" fmla="*/ 0 w 9985794"/>
              <a:gd name="connsiteY7" fmla="*/ 1451087 h 4920343"/>
              <a:gd name="connsiteX0" fmla="*/ 4905554 w 9985794"/>
              <a:gd name="connsiteY0" fmla="*/ 4119525 h 4920343"/>
              <a:gd name="connsiteX1" fmla="*/ 4905554 w 9985794"/>
              <a:gd name="connsiteY1" fmla="*/ 1451087 h 4920343"/>
              <a:gd name="connsiteX2" fmla="*/ 0 w 9985794"/>
              <a:gd name="connsiteY2" fmla="*/ 1451087 h 4920343"/>
              <a:gd name="connsiteX3" fmla="*/ 0 w 9985794"/>
              <a:gd name="connsiteY3" fmla="*/ 0 h 4920343"/>
              <a:gd name="connsiteX4" fmla="*/ 9985794 w 9985794"/>
              <a:gd name="connsiteY4" fmla="*/ 0 h 4920343"/>
              <a:gd name="connsiteX5" fmla="*/ 9985794 w 9985794"/>
              <a:gd name="connsiteY5" fmla="*/ 4920343 h 4920343"/>
              <a:gd name="connsiteX6" fmla="*/ 0 w 9985794"/>
              <a:gd name="connsiteY6" fmla="*/ 4920343 h 4920343"/>
              <a:gd name="connsiteX7" fmla="*/ 0 w 9985794"/>
              <a:gd name="connsiteY7" fmla="*/ 4119525 h 4920343"/>
              <a:gd name="connsiteX8" fmla="*/ 4996994 w 9985794"/>
              <a:gd name="connsiteY8" fmla="*/ 4210965 h 4920343"/>
              <a:gd name="connsiteX0" fmla="*/ 4905554 w 9985794"/>
              <a:gd name="connsiteY0" fmla="*/ 4119525 h 4920343"/>
              <a:gd name="connsiteX1" fmla="*/ 4905554 w 9985794"/>
              <a:gd name="connsiteY1" fmla="*/ 1451087 h 4920343"/>
              <a:gd name="connsiteX2" fmla="*/ 0 w 9985794"/>
              <a:gd name="connsiteY2" fmla="*/ 1451087 h 4920343"/>
              <a:gd name="connsiteX3" fmla="*/ 0 w 9985794"/>
              <a:gd name="connsiteY3" fmla="*/ 0 h 4920343"/>
              <a:gd name="connsiteX4" fmla="*/ 9985794 w 9985794"/>
              <a:gd name="connsiteY4" fmla="*/ 0 h 4920343"/>
              <a:gd name="connsiteX5" fmla="*/ 9985794 w 9985794"/>
              <a:gd name="connsiteY5" fmla="*/ 4920343 h 4920343"/>
              <a:gd name="connsiteX6" fmla="*/ 0 w 9985794"/>
              <a:gd name="connsiteY6" fmla="*/ 4920343 h 4920343"/>
              <a:gd name="connsiteX7" fmla="*/ 0 w 9985794"/>
              <a:gd name="connsiteY7" fmla="*/ 4119525 h 4920343"/>
              <a:gd name="connsiteX0" fmla="*/ 4905554 w 9985794"/>
              <a:gd name="connsiteY0" fmla="*/ 1451087 h 4920343"/>
              <a:gd name="connsiteX1" fmla="*/ 0 w 9985794"/>
              <a:gd name="connsiteY1" fmla="*/ 1451087 h 4920343"/>
              <a:gd name="connsiteX2" fmla="*/ 0 w 9985794"/>
              <a:gd name="connsiteY2" fmla="*/ 0 h 4920343"/>
              <a:gd name="connsiteX3" fmla="*/ 9985794 w 9985794"/>
              <a:gd name="connsiteY3" fmla="*/ 0 h 4920343"/>
              <a:gd name="connsiteX4" fmla="*/ 9985794 w 9985794"/>
              <a:gd name="connsiteY4" fmla="*/ 4920343 h 4920343"/>
              <a:gd name="connsiteX5" fmla="*/ 0 w 9985794"/>
              <a:gd name="connsiteY5" fmla="*/ 4920343 h 4920343"/>
              <a:gd name="connsiteX6" fmla="*/ 0 w 9985794"/>
              <a:gd name="connsiteY6" fmla="*/ 4119525 h 4920343"/>
              <a:gd name="connsiteX0" fmla="*/ 0 w 9985794"/>
              <a:gd name="connsiteY0" fmla="*/ 1451087 h 4920343"/>
              <a:gd name="connsiteX1" fmla="*/ 0 w 9985794"/>
              <a:gd name="connsiteY1" fmla="*/ 0 h 4920343"/>
              <a:gd name="connsiteX2" fmla="*/ 9985794 w 9985794"/>
              <a:gd name="connsiteY2" fmla="*/ 0 h 4920343"/>
              <a:gd name="connsiteX3" fmla="*/ 9985794 w 9985794"/>
              <a:gd name="connsiteY3" fmla="*/ 4920343 h 4920343"/>
              <a:gd name="connsiteX4" fmla="*/ 0 w 9985794"/>
              <a:gd name="connsiteY4" fmla="*/ 4920343 h 4920343"/>
              <a:gd name="connsiteX5" fmla="*/ 0 w 9985794"/>
              <a:gd name="connsiteY5" fmla="*/ 4119525 h 4920343"/>
              <a:gd name="connsiteX0" fmla="*/ 0 w 10019371"/>
              <a:gd name="connsiteY0" fmla="*/ 1655069 h 4920343"/>
              <a:gd name="connsiteX1" fmla="*/ 33577 w 10019371"/>
              <a:gd name="connsiteY1" fmla="*/ 0 h 4920343"/>
              <a:gd name="connsiteX2" fmla="*/ 10019371 w 10019371"/>
              <a:gd name="connsiteY2" fmla="*/ 0 h 4920343"/>
              <a:gd name="connsiteX3" fmla="*/ 10019371 w 10019371"/>
              <a:gd name="connsiteY3" fmla="*/ 4920343 h 4920343"/>
              <a:gd name="connsiteX4" fmla="*/ 33577 w 10019371"/>
              <a:gd name="connsiteY4" fmla="*/ 4920343 h 4920343"/>
              <a:gd name="connsiteX5" fmla="*/ 33577 w 10019371"/>
              <a:gd name="connsiteY5" fmla="*/ 4119525 h 4920343"/>
              <a:gd name="connsiteX0" fmla="*/ 0 w 9991028"/>
              <a:gd name="connsiteY0" fmla="*/ 1645173 h 4920343"/>
              <a:gd name="connsiteX1" fmla="*/ 5234 w 9991028"/>
              <a:gd name="connsiteY1" fmla="*/ 0 h 4920343"/>
              <a:gd name="connsiteX2" fmla="*/ 9991028 w 9991028"/>
              <a:gd name="connsiteY2" fmla="*/ 0 h 4920343"/>
              <a:gd name="connsiteX3" fmla="*/ 9991028 w 9991028"/>
              <a:gd name="connsiteY3" fmla="*/ 4920343 h 4920343"/>
              <a:gd name="connsiteX4" fmla="*/ 5234 w 9991028"/>
              <a:gd name="connsiteY4" fmla="*/ 4920343 h 4920343"/>
              <a:gd name="connsiteX5" fmla="*/ 5234 w 9991028"/>
              <a:gd name="connsiteY5" fmla="*/ 4119525 h 4920343"/>
              <a:gd name="connsiteX0" fmla="*/ 59 w 9986364"/>
              <a:gd name="connsiteY0" fmla="*/ 1639236 h 4920343"/>
              <a:gd name="connsiteX1" fmla="*/ 570 w 9986364"/>
              <a:gd name="connsiteY1" fmla="*/ 0 h 4920343"/>
              <a:gd name="connsiteX2" fmla="*/ 9986364 w 9986364"/>
              <a:gd name="connsiteY2" fmla="*/ 0 h 4920343"/>
              <a:gd name="connsiteX3" fmla="*/ 9986364 w 9986364"/>
              <a:gd name="connsiteY3" fmla="*/ 4920343 h 4920343"/>
              <a:gd name="connsiteX4" fmla="*/ 570 w 9986364"/>
              <a:gd name="connsiteY4" fmla="*/ 4920343 h 4920343"/>
              <a:gd name="connsiteX5" fmla="*/ 570 w 9986364"/>
              <a:gd name="connsiteY5" fmla="*/ 4119525 h 4920343"/>
              <a:gd name="connsiteX0" fmla="*/ 60 w 9986364"/>
              <a:gd name="connsiteY0" fmla="*/ 1847740 h 4920343"/>
              <a:gd name="connsiteX1" fmla="*/ 570 w 9986364"/>
              <a:gd name="connsiteY1" fmla="*/ 0 h 4920343"/>
              <a:gd name="connsiteX2" fmla="*/ 9986364 w 9986364"/>
              <a:gd name="connsiteY2" fmla="*/ 0 h 4920343"/>
              <a:gd name="connsiteX3" fmla="*/ 9986364 w 9986364"/>
              <a:gd name="connsiteY3" fmla="*/ 4920343 h 4920343"/>
              <a:gd name="connsiteX4" fmla="*/ 570 w 9986364"/>
              <a:gd name="connsiteY4" fmla="*/ 4920343 h 4920343"/>
              <a:gd name="connsiteX5" fmla="*/ 570 w 9986364"/>
              <a:gd name="connsiteY5" fmla="*/ 4119525 h 4920343"/>
              <a:gd name="connsiteX0" fmla="*/ 11626 w 9985937"/>
              <a:gd name="connsiteY0" fmla="*/ 1797498 h 4920343"/>
              <a:gd name="connsiteX1" fmla="*/ 143 w 9985937"/>
              <a:gd name="connsiteY1" fmla="*/ 0 h 4920343"/>
              <a:gd name="connsiteX2" fmla="*/ 9985937 w 9985937"/>
              <a:gd name="connsiteY2" fmla="*/ 0 h 4920343"/>
              <a:gd name="connsiteX3" fmla="*/ 9985937 w 9985937"/>
              <a:gd name="connsiteY3" fmla="*/ 4920343 h 4920343"/>
              <a:gd name="connsiteX4" fmla="*/ 143 w 9985937"/>
              <a:gd name="connsiteY4" fmla="*/ 4920343 h 4920343"/>
              <a:gd name="connsiteX5" fmla="*/ 143 w 9985937"/>
              <a:gd name="connsiteY5" fmla="*/ 4119525 h 4920343"/>
              <a:gd name="connsiteX0" fmla="*/ 62 w 9986364"/>
              <a:gd name="connsiteY0" fmla="*/ 1779914 h 4920343"/>
              <a:gd name="connsiteX1" fmla="*/ 570 w 9986364"/>
              <a:gd name="connsiteY1" fmla="*/ 0 h 4920343"/>
              <a:gd name="connsiteX2" fmla="*/ 9986364 w 9986364"/>
              <a:gd name="connsiteY2" fmla="*/ 0 h 4920343"/>
              <a:gd name="connsiteX3" fmla="*/ 9986364 w 9986364"/>
              <a:gd name="connsiteY3" fmla="*/ 4920343 h 4920343"/>
              <a:gd name="connsiteX4" fmla="*/ 570 w 9986364"/>
              <a:gd name="connsiteY4" fmla="*/ 4920343 h 4920343"/>
              <a:gd name="connsiteX5" fmla="*/ 570 w 9986364"/>
              <a:gd name="connsiteY5" fmla="*/ 4119525 h 4920343"/>
              <a:gd name="connsiteX0" fmla="*/ 17584 w 9985899"/>
              <a:gd name="connsiteY0" fmla="*/ 1779914 h 4920343"/>
              <a:gd name="connsiteX1" fmla="*/ 105 w 9985899"/>
              <a:gd name="connsiteY1" fmla="*/ 0 h 4920343"/>
              <a:gd name="connsiteX2" fmla="*/ 9985899 w 9985899"/>
              <a:gd name="connsiteY2" fmla="*/ 0 h 4920343"/>
              <a:gd name="connsiteX3" fmla="*/ 9985899 w 9985899"/>
              <a:gd name="connsiteY3" fmla="*/ 4920343 h 4920343"/>
              <a:gd name="connsiteX4" fmla="*/ 105 w 9985899"/>
              <a:gd name="connsiteY4" fmla="*/ 4920343 h 4920343"/>
              <a:gd name="connsiteX5" fmla="*/ 105 w 9985899"/>
              <a:gd name="connsiteY5" fmla="*/ 4119525 h 4920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85899" h="4920343">
                <a:moveTo>
                  <a:pt x="17584" y="1779914"/>
                </a:moveTo>
                <a:cubicBezTo>
                  <a:pt x="19329" y="1231523"/>
                  <a:pt x="-1640" y="548391"/>
                  <a:pt x="105" y="0"/>
                </a:cubicBezTo>
                <a:lnTo>
                  <a:pt x="9985899" y="0"/>
                </a:lnTo>
                <a:lnTo>
                  <a:pt x="9985899" y="4920343"/>
                </a:lnTo>
                <a:lnTo>
                  <a:pt x="105" y="4920343"/>
                </a:lnTo>
                <a:lnTo>
                  <a:pt x="105" y="4119525"/>
                </a:lnTo>
              </a:path>
            </a:pathLst>
          </a:cu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0BA5D1-B9AB-6467-09A3-300A2144F5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9620" y="1862182"/>
            <a:ext cx="3931090" cy="2155419"/>
          </a:xfrm>
          <a:noFill/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standards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839FD3-6DB6-9790-B718-690102C78E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0505" y="4360506"/>
            <a:ext cx="3220205" cy="1060522"/>
          </a:xfrm>
          <a:noFill/>
        </p:spPr>
        <p:txBody>
          <a:bodyPr anchor="b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Related to human factor</a:t>
            </a:r>
          </a:p>
        </p:txBody>
      </p:sp>
    </p:spTree>
    <p:extLst>
      <p:ext uri="{BB962C8B-B14F-4D97-AF65-F5344CB8AC3E}">
        <p14:creationId xmlns:p14="http://schemas.microsoft.com/office/powerpoint/2010/main" val="595335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1BEBC-7062-EAC6-C340-F85FF06A4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b="1" i="0" u="none" strike="noStrike" baseline="0" dirty="0">
                <a:latin typeface="GlyphLessFont"/>
              </a:rPr>
              <a:t>REVIEW TEAM SELECTION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2C8CC-6206-BAD4-4163-8B4BCDC89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8373" y="2152650"/>
            <a:ext cx="10408227" cy="3752850"/>
          </a:xfrm>
        </p:spPr>
        <p:txBody>
          <a:bodyPr/>
          <a:lstStyle/>
          <a:p>
            <a:pPr marL="0" indent="0" algn="l">
              <a:buNone/>
            </a:pPr>
            <a:r>
              <a:rPr lang="en-US" sz="1800" b="0" i="0" u="none" strike="noStrike" baseline="0" dirty="0">
                <a:latin typeface="GlyphLessFont"/>
              </a:rPr>
              <a:t>The number of people needed to conduct the control room design review cannot be precisely</a:t>
            </a:r>
          </a:p>
          <a:p>
            <a:pPr marL="0" indent="0" algn="l">
              <a:buNone/>
            </a:pPr>
            <a:r>
              <a:rPr lang="en-US" sz="1800" b="0" i="0" u="none" strike="noStrike" baseline="0" dirty="0">
                <a:latin typeface="GlyphLessFont"/>
              </a:rPr>
              <a:t>defined . Both team size and team makeup can be expected to </a:t>
            </a:r>
            <a:r>
              <a:rPr lang="en-US" sz="1800" b="0" i="0" u="none" strike="noStrike" baseline="0" dirty="0">
                <a:highlight>
                  <a:srgbClr val="FFFF00"/>
                </a:highlight>
                <a:latin typeface="GlyphLessFont"/>
              </a:rPr>
              <a:t>vary according to plant type, the</a:t>
            </a:r>
          </a:p>
          <a:p>
            <a:pPr marL="0" indent="0" algn="l">
              <a:buNone/>
            </a:pPr>
            <a:r>
              <a:rPr lang="en-US" sz="1800" b="0" i="0" u="none" strike="noStrike" baseline="0" dirty="0">
                <a:highlight>
                  <a:srgbClr val="FFFF00"/>
                </a:highlight>
                <a:latin typeface="GlyphLessFont"/>
              </a:rPr>
              <a:t>kind of control room , and control room/plant status.</a:t>
            </a:r>
            <a:r>
              <a:rPr lang="en-US" sz="1800" b="0" i="0" u="none" strike="noStrike" baseline="0" dirty="0">
                <a:latin typeface="GlyphLessFont"/>
              </a:rPr>
              <a:t> In general , it appears that a basic technical</a:t>
            </a:r>
          </a:p>
          <a:p>
            <a:pPr marL="0" indent="0" algn="l">
              <a:buNone/>
            </a:pPr>
            <a:r>
              <a:rPr lang="en-US" sz="1800" b="0" i="0" u="none" strike="noStrike" baseline="0" dirty="0">
                <a:latin typeface="GlyphLessFont"/>
              </a:rPr>
              <a:t>team would include :</a:t>
            </a:r>
          </a:p>
          <a:p>
            <a:pPr marL="0" indent="0" algn="l">
              <a:buNone/>
            </a:pPr>
            <a:r>
              <a:rPr lang="en-US" sz="1800" b="0" i="0" u="none" strike="noStrike" baseline="0" dirty="0">
                <a:latin typeface="GlyphLessFont"/>
              </a:rPr>
              <a:t>• A nuclear systems engineer</a:t>
            </a:r>
          </a:p>
          <a:p>
            <a:pPr marL="0" indent="0" algn="l">
              <a:buNone/>
            </a:pPr>
            <a:r>
              <a:rPr lang="en-US" sz="1800" b="0" i="0" u="none" strike="noStrike" baseline="0" dirty="0">
                <a:latin typeface="GlyphLessFont"/>
              </a:rPr>
              <a:t>• An engineer/architect with control room design experience</a:t>
            </a:r>
          </a:p>
          <a:p>
            <a:pPr marL="0" indent="0" algn="l">
              <a:buNone/>
            </a:pPr>
            <a:r>
              <a:rPr lang="en-US" sz="1800" b="0" i="0" u="none" strike="noStrike" baseline="0" dirty="0">
                <a:latin typeface="GlyphLessFont"/>
              </a:rPr>
              <a:t>• A senior reactor operator or operations technical advisor with operating experience</a:t>
            </a:r>
          </a:p>
          <a:p>
            <a:r>
              <a:rPr lang="en-US" sz="1800" b="0" i="0" u="none" strike="noStrike" baseline="0" dirty="0">
                <a:latin typeface="GlyphLessFont"/>
              </a:rPr>
              <a:t>A human factors engineer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494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3FDB3-B334-C170-61AE-741E66FEB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ECE96F-3872-683B-6064-7D13B70C4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455" y="2262188"/>
            <a:ext cx="10273145" cy="413861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Technical team direction and support will be needed . A </a:t>
            </a:r>
            <a:r>
              <a:rPr lang="en-US" dirty="0">
                <a:highlight>
                  <a:srgbClr val="FFFF00"/>
                </a:highlight>
              </a:rPr>
              <a:t>project director </a:t>
            </a:r>
            <a:r>
              <a:rPr lang="en-US" dirty="0"/>
              <a:t>should be </a:t>
            </a:r>
            <a:r>
              <a:rPr lang="en-US" dirty="0">
                <a:highlight>
                  <a:srgbClr val="00FF00"/>
                </a:highlight>
              </a:rPr>
              <a:t>assigned to</a:t>
            </a:r>
          </a:p>
          <a:p>
            <a:pPr marL="0" indent="0">
              <a:buNone/>
            </a:pPr>
            <a:r>
              <a:rPr lang="en-US" dirty="0"/>
              <a:t>provide team management coordination , direct and support day-to -day team activities , arrange</a:t>
            </a:r>
          </a:p>
          <a:p>
            <a:pPr marL="0" indent="0">
              <a:buNone/>
            </a:pPr>
            <a:r>
              <a:rPr lang="en-US" dirty="0"/>
              <a:t>for consultant/specialist support when needed , and direct the evaluation , implementation , and</a:t>
            </a:r>
          </a:p>
          <a:p>
            <a:pPr marL="0" indent="0">
              <a:buNone/>
            </a:pPr>
            <a:r>
              <a:rPr lang="en-US" dirty="0"/>
              <a:t>reporting process . The project director should also be </a:t>
            </a:r>
            <a:r>
              <a:rPr lang="en-US" dirty="0">
                <a:highlight>
                  <a:srgbClr val="00FF00"/>
                </a:highlight>
              </a:rPr>
              <a:t>responsible for </a:t>
            </a:r>
            <a:r>
              <a:rPr lang="en-US" dirty="0"/>
              <a:t>scheduling and controlling</a:t>
            </a:r>
          </a:p>
          <a:p>
            <a:pPr marL="0" indent="0">
              <a:buNone/>
            </a:pPr>
            <a:r>
              <a:rPr lang="en-US" dirty="0"/>
              <a:t>all activities within the control room , including assignment and involvement of operators to assist</a:t>
            </a:r>
          </a:p>
          <a:p>
            <a:pPr marL="0" indent="0">
              <a:buNone/>
            </a:pPr>
            <a:r>
              <a:rPr lang="en-US" dirty="0"/>
              <a:t>the review team .</a:t>
            </a:r>
          </a:p>
          <a:p>
            <a:pPr marL="0" indent="0">
              <a:buNone/>
            </a:pPr>
            <a:r>
              <a:rPr lang="en-US" dirty="0"/>
              <a:t>Administrative and documentation support should also be planned for and made available to</a:t>
            </a:r>
          </a:p>
          <a:p>
            <a:pPr marL="0" indent="0">
              <a:buNone/>
            </a:pPr>
            <a:r>
              <a:rPr lang="en-US" dirty="0"/>
              <a:t>the technical team and project director . Principal tasks other than typical administrative support</a:t>
            </a:r>
          </a:p>
          <a:p>
            <a:pPr marL="0" indent="0">
              <a:buNone/>
            </a:pPr>
            <a:r>
              <a:rPr lang="en-US" dirty="0"/>
              <a:t>tasks would involve the acquisition and maintenance of reference materials , management of review</a:t>
            </a:r>
          </a:p>
          <a:p>
            <a:pPr marL="0" indent="0">
              <a:buNone/>
            </a:pPr>
            <a:r>
              <a:rPr lang="en-US" dirty="0"/>
              <a:t>team documents (e.g. , control room survey and measurement reports ) , and control of special</a:t>
            </a:r>
          </a:p>
          <a:p>
            <a:pPr marL="0" indent="0">
              <a:buNone/>
            </a:pPr>
            <a:r>
              <a:rPr lang="en-US" dirty="0"/>
              <a:t>documentation systems such as photographic documentation .</a:t>
            </a:r>
          </a:p>
        </p:txBody>
      </p:sp>
    </p:spTree>
    <p:extLst>
      <p:ext uri="{BB962C8B-B14F-4D97-AF65-F5344CB8AC3E}">
        <p14:creationId xmlns:p14="http://schemas.microsoft.com/office/powerpoint/2010/main" val="1214907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49C61-60E8-4FE9-5685-EF97B07D93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479CF6-BE85-8BD8-8AB0-99D088F4A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327" y="2152650"/>
            <a:ext cx="10574482" cy="37528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Review team activities within the control room should be scheduled to </a:t>
            </a:r>
            <a:r>
              <a:rPr lang="en-US" dirty="0">
                <a:highlight>
                  <a:srgbClr val="00FF00"/>
                </a:highlight>
              </a:rPr>
              <a:t>minimize</a:t>
            </a:r>
            <a:r>
              <a:rPr lang="en-US" dirty="0"/>
              <a:t> </a:t>
            </a:r>
            <a:r>
              <a:rPr lang="en-US" dirty="0">
                <a:highlight>
                  <a:srgbClr val="00FF00"/>
                </a:highlight>
              </a:rPr>
              <a:t>interference</a:t>
            </a:r>
            <a:r>
              <a:rPr lang="en-US" dirty="0"/>
              <a:t> with control room operations, particularly with respect to operating plants . Accurate control room mockups or simulators may be used to accomplish some of the review tasks , and others may be accomplished during plant shutdown periods . However, some tasks ( e.g. , measurement of ambient conditions such as noise levels ) need to be carried out in the control room during plant operation in order to establish accurate data .</a:t>
            </a:r>
          </a:p>
          <a:p>
            <a:pPr marL="0" indent="0">
              <a:buNone/>
            </a:pPr>
            <a:r>
              <a:rPr lang="en-US" dirty="0">
                <a:highlight>
                  <a:srgbClr val="00FF00"/>
                </a:highlight>
              </a:rPr>
              <a:t>The schedule should extend from the planning phase</a:t>
            </a:r>
            <a:r>
              <a:rPr lang="en-US" dirty="0"/>
              <a:t> through preparation of the control room design review report . The responsibilities and functions of individual team members should be assigned at this time, and team member activities should be integrated into the overall review assessment, and implementation schedules.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33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A6EF9-0F7A-9CB4-F083-885419713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988" y="2587926"/>
            <a:ext cx="4354404" cy="1685026"/>
          </a:xfrm>
        </p:spPr>
        <p:txBody>
          <a:bodyPr anchor="ctr">
            <a:normAutofit/>
          </a:bodyPr>
          <a:lstStyle/>
          <a:p>
            <a:r>
              <a:rPr lang="en-US" b="0" i="0" u="none" strike="noStrike" baseline="0"/>
              <a:t>REVIEW PROCESSES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5DF527-BF13-2300-BEC0-56993CCB9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9515" y="792480"/>
            <a:ext cx="7587365" cy="5309870"/>
          </a:xfrm>
        </p:spPr>
        <p:txBody>
          <a:bodyPr anchor="ctr">
            <a:normAutofit/>
          </a:bodyPr>
          <a:lstStyle/>
          <a:p>
            <a:pPr marL="0" indent="0" algn="l">
              <a:buNone/>
            </a:pPr>
            <a:r>
              <a:rPr lang="en-US" sz="1400" b="1" i="0" u="none" strike="noStrike" baseline="0" dirty="0"/>
              <a:t>Six processes are recommended to establish for identifying human</a:t>
            </a:r>
          </a:p>
          <a:p>
            <a:pPr marL="0" indent="0" algn="l">
              <a:buNone/>
            </a:pPr>
            <a:r>
              <a:rPr lang="en-US" sz="1400" b="1" i="0" u="none" strike="noStrike" baseline="0" dirty="0"/>
              <a:t>engineering discrepancies of both completeness and human engineering suitability:</a:t>
            </a:r>
          </a:p>
          <a:p>
            <a:pPr marL="0" indent="0" algn="l">
              <a:buNone/>
            </a:pPr>
            <a:r>
              <a:rPr lang="en-US" sz="1400" dirty="0"/>
              <a:t>1. A review of operating experience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400" dirty="0"/>
              <a:t>2. A review of system functions and an analysis of the tasks involved in control room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400" dirty="0"/>
              <a:t>operator functions.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400" dirty="0"/>
              <a:t>3. An inventory of control room instrumentation and equipment.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400" dirty="0"/>
              <a:t>4. A survey of the human engineering acceptability of control room components and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400" dirty="0"/>
              <a:t>environmental conditions such as lighting , noise/sound control , etc.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400" dirty="0"/>
              <a:t>5. Verification of task performance capabilities. 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400" dirty="0"/>
              <a:t>6. Validation of control room functions . </a:t>
            </a:r>
          </a:p>
        </p:txBody>
      </p:sp>
      <p:sp>
        <p:nvSpPr>
          <p:cNvPr id="12" name="Slide Number Placeholder 7">
            <a:extLst>
              <a:ext uri="{FF2B5EF4-FFF2-40B4-BE49-F238E27FC236}">
                <a16:creationId xmlns:a16="http://schemas.microsoft.com/office/drawing/2014/main" id="{3B47F13F-CCD6-00B9-1058-44995B5FA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8107" y="6199188"/>
            <a:ext cx="619125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1437450A-6C25-4B4D-B27D-E1E9B2CE4682}" type="slidenum">
              <a:rPr lang="en-US" smtClean="0"/>
              <a:pPr>
                <a:spcAft>
                  <a:spcPts val="600"/>
                </a:spcAft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012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58889-E1EC-BF2C-D52B-A990B8F92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5588" y="2292115"/>
            <a:ext cx="4595654" cy="2273771"/>
          </a:xfrm>
        </p:spPr>
        <p:txBody>
          <a:bodyPr>
            <a:normAutofit/>
          </a:bodyPr>
          <a:lstStyle/>
          <a:p>
            <a:r>
              <a:rPr lang="en-US" dirty="0"/>
              <a:t>Process 5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F84160-A375-71C9-B547-955EB7AC05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2847" y="1635760"/>
            <a:ext cx="6333565" cy="3801081"/>
          </a:xfrm>
        </p:spPr>
        <p:txBody>
          <a:bodyPr anchor="ctr"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1600" dirty="0"/>
              <a:t>Verification of Task Performance Capabilities Control room components should also be examined with reference to requirements for specific , individual tasks . From this perspective there are </a:t>
            </a:r>
            <a:r>
              <a:rPr lang="en-US" sz="1600" dirty="0">
                <a:highlight>
                  <a:srgbClr val="00FF00"/>
                </a:highlight>
              </a:rPr>
              <a:t>two issues</a:t>
            </a:r>
            <a:r>
              <a:rPr lang="en-US" sz="1600" dirty="0"/>
              <a:t> . First it is necessary to establish whether the instrumentation , controls, other equipment , and materials needed for each task are present in the control room . (A corollary concern is whether unnecessary items are present that may make the work space less efficient . ) The second issue is whether the present items fit their task uses. For example, if the operator must determine whether the margin for a parameter is being maintained , then do the displays provide sufficient resolution to achieve this task ? Do displays show the units of measure that must be applied or is conversion required ? Examination of panel layout and control -display integration also requires a task perspective.</a:t>
            </a:r>
          </a:p>
        </p:txBody>
      </p:sp>
      <p:sp>
        <p:nvSpPr>
          <p:cNvPr id="12" name="Slide Number Placeholder 8">
            <a:extLst>
              <a:ext uri="{FF2B5EF4-FFF2-40B4-BE49-F238E27FC236}">
                <a16:creationId xmlns:a16="http://schemas.microsoft.com/office/drawing/2014/main" id="{2C180D01-6090-7FCA-B5CE-C857C213D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8107" y="6199188"/>
            <a:ext cx="619125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1437450A-6C25-4B4D-B27D-E1E9B2CE4682}" type="slidenum">
              <a:rPr lang="en-US" smtClean="0"/>
              <a:pPr>
                <a:spcAft>
                  <a:spcPts val="600"/>
                </a:spcAft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574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5D95B-E867-8BC3-C696-21A7FE894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2880" y="2337174"/>
            <a:ext cx="3630905" cy="2216663"/>
          </a:xfrm>
        </p:spPr>
        <p:txBody>
          <a:bodyPr>
            <a:normAutofit/>
          </a:bodyPr>
          <a:lstStyle/>
          <a:p>
            <a:r>
              <a:rPr lang="en-US" b="0" i="0" u="none" strike="noStrike" baseline="0" dirty="0"/>
              <a:t>Staffing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FB600-83BF-5EF6-A1AE-780315CBD8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3786" y="1259839"/>
            <a:ext cx="6172816" cy="4645661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1400" dirty="0"/>
              <a:t>The staff should include </a:t>
            </a:r>
            <a:r>
              <a:rPr lang="en-US" sz="1400" dirty="0">
                <a:highlight>
                  <a:srgbClr val="00FF00"/>
                </a:highlight>
              </a:rPr>
              <a:t>at least one systems analyst </a:t>
            </a:r>
            <a:r>
              <a:rPr lang="en-US" sz="1400" dirty="0"/>
              <a:t>experienced in the study of complex systems .The experience of this individual should help to assure that major points , such as potential operator functions during emergencies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1400" dirty="0"/>
              <a:t>A control room operator who has a </a:t>
            </a:r>
            <a:r>
              <a:rPr lang="en-US" sz="1400" dirty="0">
                <a:highlight>
                  <a:srgbClr val="00FF00"/>
                </a:highlight>
              </a:rPr>
              <a:t>minimum of two years of operating experience </a:t>
            </a:r>
            <a:r>
              <a:rPr lang="en-US" sz="1400" dirty="0"/>
              <a:t>should be included on the review staff. The experience of the operator should aid in the analysis of plant-specific items and help constrain the analysis to realistic control room problems . Additional experienced operators, technical advisors , engineering personnel , and others ( e.g. , training personnel , procedures developers) should be consulted as necessary to assure accurate and complete definition of control room operator task actions and the associated instrumentation , control , and equipment requirements .</a:t>
            </a:r>
          </a:p>
        </p:txBody>
      </p:sp>
      <p:sp>
        <p:nvSpPr>
          <p:cNvPr id="12" name="Slide Number Placeholder 7">
            <a:extLst>
              <a:ext uri="{FF2B5EF4-FFF2-40B4-BE49-F238E27FC236}">
                <a16:creationId xmlns:a16="http://schemas.microsoft.com/office/drawing/2014/main" id="{3B47F13F-CCD6-00B9-1058-44995B5FA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28107" y="6199188"/>
            <a:ext cx="619125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1437450A-6C25-4B4D-B27D-E1E9B2CE4682}" type="slidenum">
              <a:rPr lang="en-US" smtClean="0"/>
              <a:pPr>
                <a:spcAft>
                  <a:spcPts val="600"/>
                </a:spcAft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317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C6CBD-3EC1-9F2A-8F10-82157162E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D2840-FF1D-4FDF-9450-B3ADBF9A35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20212"/>
      </p:ext>
    </p:extLst>
  </p:cSld>
  <p:clrMapOvr>
    <a:masterClrMapping/>
  </p:clrMapOvr>
</p:sld>
</file>

<file path=ppt/theme/theme1.xml><?xml version="1.0" encoding="utf-8"?>
<a:theme xmlns:a="http://schemas.openxmlformats.org/drawingml/2006/main" name="PoiseVTI">
  <a:themeElements>
    <a:clrScheme name="AnalogousFromDarkSeedLeftStep">
      <a:dk1>
        <a:srgbClr val="000000"/>
      </a:dk1>
      <a:lt1>
        <a:srgbClr val="FFFFFF"/>
      </a:lt1>
      <a:dk2>
        <a:srgbClr val="28311B"/>
      </a:dk2>
      <a:lt2>
        <a:srgbClr val="F1F0F3"/>
      </a:lt2>
      <a:accent1>
        <a:srgbClr val="85AE44"/>
      </a:accent1>
      <a:accent2>
        <a:srgbClr val="A8A538"/>
      </a:accent2>
      <a:accent3>
        <a:srgbClr val="C38F4D"/>
      </a:accent3>
      <a:accent4>
        <a:srgbClr val="B14B3B"/>
      </a:accent4>
      <a:accent5>
        <a:srgbClr val="C34D6D"/>
      </a:accent5>
      <a:accent6>
        <a:srgbClr val="B13B8D"/>
      </a:accent6>
      <a:hlink>
        <a:srgbClr val="C5515E"/>
      </a:hlink>
      <a:folHlink>
        <a:srgbClr val="7F7F7F"/>
      </a:folHlink>
    </a:clrScheme>
    <a:fontScheme name="Goudy Univers">
      <a:majorFont>
        <a:latin typeface="Goudy Old Style"/>
        <a:ea typeface=""/>
        <a:cs typeface=""/>
      </a:majorFont>
      <a:minorFont>
        <a:latin typeface="Univer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iseVTI" id="{9843863B-6720-4231-BFE7-E604B355382A}" vid="{6C5B2780-C73E-445D-98DA-9D2BCD78971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782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PoiseVTI</vt:lpstr>
      <vt:lpstr>standards</vt:lpstr>
      <vt:lpstr>REVIEW TEAM SELECTION</vt:lpstr>
      <vt:lpstr>PowerPoint Presentation</vt:lpstr>
      <vt:lpstr>Scheduling </vt:lpstr>
      <vt:lpstr>REVIEW PROCESSES</vt:lpstr>
      <vt:lpstr>Process 5 </vt:lpstr>
      <vt:lpstr>Staffing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standards</dc:title>
  <dc:creator>es-NoorAhmed2025</dc:creator>
  <cp:lastModifiedBy>Nour Wahban</cp:lastModifiedBy>
  <cp:revision>2</cp:revision>
  <dcterms:created xsi:type="dcterms:W3CDTF">2023-11-28T20:36:42Z</dcterms:created>
  <dcterms:modified xsi:type="dcterms:W3CDTF">2023-11-29T11:04:19Z</dcterms:modified>
</cp:coreProperties>
</file>