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344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4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5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6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4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7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27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9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7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3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0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0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35658-270A-8D75-091E-AFB444A3D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D7AE3D-5404-1A5C-181D-A0D048378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179" b="26380"/>
          <a:stretch/>
        </p:blipFill>
        <p:spPr>
          <a:xfrm>
            <a:off x="20" y="76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9FB1C88-5F1D-C7DF-A4B3-E8EE7F6BF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49468" y="-649466"/>
            <a:ext cx="6857999" cy="815693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56000"/>
                </a:srgbClr>
              </a:gs>
              <a:gs pos="100000">
                <a:srgbClr val="000000">
                  <a:alpha val="0"/>
                </a:srgbClr>
              </a:gs>
              <a:gs pos="56000">
                <a:srgbClr val="000000">
                  <a:alpha val="37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11BF64-C99B-2F90-ADA1-0C08F9BE8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52501" y="964922"/>
            <a:ext cx="4558122" cy="4943507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  <a:gd name="connsiteX0" fmla="*/ 0 w 10019371"/>
              <a:gd name="connsiteY0" fmla="*/ 1655069 h 4920343"/>
              <a:gd name="connsiteX1" fmla="*/ 33577 w 10019371"/>
              <a:gd name="connsiteY1" fmla="*/ 0 h 4920343"/>
              <a:gd name="connsiteX2" fmla="*/ 10019371 w 10019371"/>
              <a:gd name="connsiteY2" fmla="*/ 0 h 4920343"/>
              <a:gd name="connsiteX3" fmla="*/ 10019371 w 10019371"/>
              <a:gd name="connsiteY3" fmla="*/ 4920343 h 4920343"/>
              <a:gd name="connsiteX4" fmla="*/ 33577 w 10019371"/>
              <a:gd name="connsiteY4" fmla="*/ 4920343 h 4920343"/>
              <a:gd name="connsiteX5" fmla="*/ 33577 w 10019371"/>
              <a:gd name="connsiteY5" fmla="*/ 4119525 h 4920343"/>
              <a:gd name="connsiteX0" fmla="*/ 0 w 9991028"/>
              <a:gd name="connsiteY0" fmla="*/ 1645173 h 4920343"/>
              <a:gd name="connsiteX1" fmla="*/ 5234 w 9991028"/>
              <a:gd name="connsiteY1" fmla="*/ 0 h 4920343"/>
              <a:gd name="connsiteX2" fmla="*/ 9991028 w 9991028"/>
              <a:gd name="connsiteY2" fmla="*/ 0 h 4920343"/>
              <a:gd name="connsiteX3" fmla="*/ 9991028 w 9991028"/>
              <a:gd name="connsiteY3" fmla="*/ 4920343 h 4920343"/>
              <a:gd name="connsiteX4" fmla="*/ 5234 w 9991028"/>
              <a:gd name="connsiteY4" fmla="*/ 4920343 h 4920343"/>
              <a:gd name="connsiteX5" fmla="*/ 5234 w 9991028"/>
              <a:gd name="connsiteY5" fmla="*/ 4119525 h 4920343"/>
              <a:gd name="connsiteX0" fmla="*/ 59 w 9986364"/>
              <a:gd name="connsiteY0" fmla="*/ 1639236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60 w 9986364"/>
              <a:gd name="connsiteY0" fmla="*/ 1847740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11626 w 9985937"/>
              <a:gd name="connsiteY0" fmla="*/ 1797498 h 4920343"/>
              <a:gd name="connsiteX1" fmla="*/ 143 w 9985937"/>
              <a:gd name="connsiteY1" fmla="*/ 0 h 4920343"/>
              <a:gd name="connsiteX2" fmla="*/ 9985937 w 9985937"/>
              <a:gd name="connsiteY2" fmla="*/ 0 h 4920343"/>
              <a:gd name="connsiteX3" fmla="*/ 9985937 w 9985937"/>
              <a:gd name="connsiteY3" fmla="*/ 4920343 h 4920343"/>
              <a:gd name="connsiteX4" fmla="*/ 143 w 9985937"/>
              <a:gd name="connsiteY4" fmla="*/ 4920343 h 4920343"/>
              <a:gd name="connsiteX5" fmla="*/ 143 w 9985937"/>
              <a:gd name="connsiteY5" fmla="*/ 4119525 h 4920343"/>
              <a:gd name="connsiteX0" fmla="*/ 62 w 9986364"/>
              <a:gd name="connsiteY0" fmla="*/ 1779914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17584 w 9985899"/>
              <a:gd name="connsiteY0" fmla="*/ 1779914 h 4920343"/>
              <a:gd name="connsiteX1" fmla="*/ 105 w 9985899"/>
              <a:gd name="connsiteY1" fmla="*/ 0 h 4920343"/>
              <a:gd name="connsiteX2" fmla="*/ 9985899 w 9985899"/>
              <a:gd name="connsiteY2" fmla="*/ 0 h 4920343"/>
              <a:gd name="connsiteX3" fmla="*/ 9985899 w 9985899"/>
              <a:gd name="connsiteY3" fmla="*/ 4920343 h 4920343"/>
              <a:gd name="connsiteX4" fmla="*/ 105 w 9985899"/>
              <a:gd name="connsiteY4" fmla="*/ 4920343 h 4920343"/>
              <a:gd name="connsiteX5" fmla="*/ 105 w 9985899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899" h="4920343">
                <a:moveTo>
                  <a:pt x="17584" y="1779914"/>
                </a:moveTo>
                <a:cubicBezTo>
                  <a:pt x="19329" y="1231523"/>
                  <a:pt x="-1640" y="548391"/>
                  <a:pt x="105" y="0"/>
                </a:cubicBezTo>
                <a:lnTo>
                  <a:pt x="9985899" y="0"/>
                </a:lnTo>
                <a:lnTo>
                  <a:pt x="9985899" y="4920343"/>
                </a:lnTo>
                <a:lnTo>
                  <a:pt x="105" y="4920343"/>
                </a:lnTo>
                <a:lnTo>
                  <a:pt x="105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BA5D1-B9AB-6467-09A3-300A2144F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620" y="1862182"/>
            <a:ext cx="3931090" cy="2155419"/>
          </a:xfrm>
          <a:noFill/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standards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39FD3-6DB6-9790-B718-690102C78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505" y="4360506"/>
            <a:ext cx="3220205" cy="1060522"/>
          </a:xfrm>
          <a:noFill/>
        </p:spPr>
        <p:txBody>
          <a:bodyPr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Related to human factor</a:t>
            </a:r>
          </a:p>
        </p:txBody>
      </p:sp>
    </p:spTree>
    <p:extLst>
      <p:ext uri="{BB962C8B-B14F-4D97-AF65-F5344CB8AC3E}">
        <p14:creationId xmlns:p14="http://schemas.microsoft.com/office/powerpoint/2010/main" val="59533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1BEBC-7062-EAC6-C340-F85FF06A4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latin typeface="GlyphLessFont"/>
              </a:rPr>
              <a:t>REVIEW TEAM SELECTION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2C8CC-6206-BAD4-4163-8B4BCDC89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73" y="2152650"/>
            <a:ext cx="10408227" cy="3752850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latin typeface="GlyphLessFont"/>
              </a:rPr>
              <a:t>The number of people needed to conduct the control room design review cannot be precisely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GlyphLessFont"/>
              </a:rPr>
              <a:t>defined . Both team size and team makeup can be expected to </a:t>
            </a:r>
            <a:r>
              <a:rPr lang="en-US" sz="1800" b="0" i="0" u="none" strike="noStrike" baseline="0" dirty="0">
                <a:highlight>
                  <a:srgbClr val="FFFF00"/>
                </a:highlight>
                <a:latin typeface="GlyphLessFont"/>
              </a:rPr>
              <a:t>vary according to plant type, the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highlight>
                  <a:srgbClr val="FFFF00"/>
                </a:highlight>
                <a:latin typeface="GlyphLessFont"/>
              </a:rPr>
              <a:t>kind of control room , and control room/plant status.</a:t>
            </a:r>
            <a:r>
              <a:rPr lang="en-US" sz="1800" b="0" i="0" u="none" strike="noStrike" baseline="0" dirty="0">
                <a:latin typeface="GlyphLessFont"/>
              </a:rPr>
              <a:t> In general , it appears that a basic technical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GlyphLessFont"/>
              </a:rPr>
              <a:t>team would include :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GlyphLessFont"/>
              </a:rPr>
              <a:t>• A nuclear systems engineer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GlyphLessFont"/>
              </a:rPr>
              <a:t>• An engineer/architect with control room design experience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GlyphLessFont"/>
              </a:rPr>
              <a:t>• A senior reactor operator or operations technical advisor with operating experience</a:t>
            </a:r>
          </a:p>
          <a:p>
            <a:r>
              <a:rPr lang="en-US" sz="1800" b="0" i="0" u="none" strike="noStrike" baseline="0" dirty="0">
                <a:latin typeface="GlyphLessFont"/>
              </a:rPr>
              <a:t>A human factors engineer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49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3FDB3-B334-C170-61AE-741E66FEB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E96F-3872-683B-6064-7D13B70C4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2262188"/>
            <a:ext cx="10273145" cy="41386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Technical team direction and support will be needed . A </a:t>
            </a:r>
            <a:r>
              <a:rPr lang="en-US" dirty="0">
                <a:highlight>
                  <a:srgbClr val="FFFF00"/>
                </a:highlight>
              </a:rPr>
              <a:t>project director </a:t>
            </a:r>
            <a:r>
              <a:rPr lang="en-US" dirty="0"/>
              <a:t>should be </a:t>
            </a:r>
            <a:r>
              <a:rPr lang="en-US" dirty="0">
                <a:highlight>
                  <a:srgbClr val="00FF00"/>
                </a:highlight>
              </a:rPr>
              <a:t>assigned to</a:t>
            </a:r>
          </a:p>
          <a:p>
            <a:pPr marL="0" indent="0">
              <a:buNone/>
            </a:pPr>
            <a:r>
              <a:rPr lang="en-US" dirty="0"/>
              <a:t>provide team management coordination , direct and support day-to -day team activities , arrange</a:t>
            </a:r>
          </a:p>
          <a:p>
            <a:pPr marL="0" indent="0">
              <a:buNone/>
            </a:pPr>
            <a:r>
              <a:rPr lang="en-US" dirty="0"/>
              <a:t>for consultant/specialist support when needed , and direct the evaluation , implementation , and</a:t>
            </a:r>
          </a:p>
          <a:p>
            <a:pPr marL="0" indent="0">
              <a:buNone/>
            </a:pPr>
            <a:r>
              <a:rPr lang="en-US" dirty="0"/>
              <a:t>reporting process . The project director should also be </a:t>
            </a:r>
            <a:r>
              <a:rPr lang="en-US" dirty="0">
                <a:highlight>
                  <a:srgbClr val="00FF00"/>
                </a:highlight>
              </a:rPr>
              <a:t>responsible for </a:t>
            </a:r>
            <a:r>
              <a:rPr lang="en-US" dirty="0"/>
              <a:t>scheduling and controlling</a:t>
            </a:r>
          </a:p>
          <a:p>
            <a:pPr marL="0" indent="0">
              <a:buNone/>
            </a:pPr>
            <a:r>
              <a:rPr lang="en-US" dirty="0"/>
              <a:t>all activities within the control room , including assignment and involvement of operators to assist</a:t>
            </a:r>
          </a:p>
          <a:p>
            <a:pPr marL="0" indent="0">
              <a:buNone/>
            </a:pPr>
            <a:r>
              <a:rPr lang="en-US" dirty="0"/>
              <a:t>the review team .</a:t>
            </a:r>
          </a:p>
          <a:p>
            <a:pPr marL="0" indent="0">
              <a:buNone/>
            </a:pPr>
            <a:r>
              <a:rPr lang="en-US" dirty="0"/>
              <a:t>Administrative and documentation support should also be planned for and made available to</a:t>
            </a:r>
          </a:p>
          <a:p>
            <a:pPr marL="0" indent="0">
              <a:buNone/>
            </a:pPr>
            <a:r>
              <a:rPr lang="en-US" dirty="0"/>
              <a:t>the technical team and project director . Principal tasks other than typical administrative support</a:t>
            </a:r>
          </a:p>
          <a:p>
            <a:pPr marL="0" indent="0">
              <a:buNone/>
            </a:pPr>
            <a:r>
              <a:rPr lang="en-US" dirty="0"/>
              <a:t>tasks would involve the acquisition and maintenance of reference materials , management of review</a:t>
            </a:r>
          </a:p>
          <a:p>
            <a:pPr marL="0" indent="0">
              <a:buNone/>
            </a:pPr>
            <a:r>
              <a:rPr lang="en-US" dirty="0"/>
              <a:t>team documents (e.g. , control room survey and measurement reports ) , and control of special</a:t>
            </a:r>
          </a:p>
          <a:p>
            <a:pPr marL="0" indent="0">
              <a:buNone/>
            </a:pPr>
            <a:r>
              <a:rPr lang="en-US" dirty="0"/>
              <a:t>documentation systems such as photographic documentation .</a:t>
            </a:r>
          </a:p>
        </p:txBody>
      </p:sp>
    </p:spTree>
    <p:extLst>
      <p:ext uri="{BB962C8B-B14F-4D97-AF65-F5344CB8AC3E}">
        <p14:creationId xmlns:p14="http://schemas.microsoft.com/office/powerpoint/2010/main" val="121490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9C61-60E8-4FE9-5685-EF97B07D9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79CF6-BE85-8BD8-8AB0-99D088F4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2152650"/>
            <a:ext cx="10574482" cy="3752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Review team activities within the control room should be scheduled to </a:t>
            </a:r>
            <a:r>
              <a:rPr lang="en-US" dirty="0">
                <a:highlight>
                  <a:srgbClr val="00FF00"/>
                </a:highlight>
              </a:rPr>
              <a:t>minimize</a:t>
            </a:r>
            <a:r>
              <a:rPr lang="en-US" dirty="0"/>
              <a:t> </a:t>
            </a:r>
            <a:r>
              <a:rPr lang="en-US" dirty="0">
                <a:highlight>
                  <a:srgbClr val="00FF00"/>
                </a:highlight>
              </a:rPr>
              <a:t>interference</a:t>
            </a:r>
            <a:r>
              <a:rPr lang="en-US" dirty="0"/>
              <a:t> with control room operations, particularly with respect to operating plants . Accurate control room mockups or simulators may be used to accomplish some of the review tasks , and others may be accomplished during plant shutdown periods . However, some tasks ( e.g. , measurement of ambient conditions such as noise levels ) need to be carried out in the control room during plant operation in order to establish accurate data .</a:t>
            </a:r>
          </a:p>
          <a:p>
            <a:pPr marL="0" indent="0">
              <a:buNone/>
            </a:pPr>
            <a:r>
              <a:rPr lang="en-US" dirty="0">
                <a:highlight>
                  <a:srgbClr val="00FF00"/>
                </a:highlight>
              </a:rPr>
              <a:t>The schedule should extend from the planning phase</a:t>
            </a:r>
            <a:r>
              <a:rPr lang="en-US" dirty="0"/>
              <a:t> through preparation of the control room design review report . The responsibilities and functions of individual team members should be assigned at this time, and team member activities should be integrated into the overall review assessment, and implementation schedules.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A6EF9-0F7A-9CB4-F083-885419713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988" y="2587926"/>
            <a:ext cx="4354404" cy="1685026"/>
          </a:xfrm>
        </p:spPr>
        <p:txBody>
          <a:bodyPr anchor="ctr">
            <a:normAutofit/>
          </a:bodyPr>
          <a:lstStyle/>
          <a:p>
            <a:r>
              <a:rPr lang="en-US" b="0" i="0" u="none" strike="noStrike" baseline="0"/>
              <a:t>REVIEW PROCESSES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DF527-BF13-2300-BEC0-56993CCB9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9515" y="792480"/>
            <a:ext cx="7587365" cy="5309870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US" sz="1400" b="1" i="0" u="none" strike="noStrike" baseline="0" dirty="0"/>
              <a:t>Six processes are recommended to establish for identifying human</a:t>
            </a:r>
          </a:p>
          <a:p>
            <a:pPr marL="0" indent="0" algn="l">
              <a:buNone/>
            </a:pPr>
            <a:r>
              <a:rPr lang="en-US" sz="1400" b="1" i="0" u="none" strike="noStrike" baseline="0" dirty="0"/>
              <a:t>engineering discrepancies of both completeness and human engineering suitability:</a:t>
            </a:r>
          </a:p>
          <a:p>
            <a:pPr marL="0" indent="0" algn="l">
              <a:buNone/>
            </a:pPr>
            <a:r>
              <a:rPr lang="en-US" sz="1400" dirty="0"/>
              <a:t>1. A review of operating experience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2. A review of system functions and an analysis of the tasks involved in control room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operator functions.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3. An inventory of control room instrumentation and equipment.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4. A survey of the human engineering acceptability of control room components and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environmental conditions such as lighting , noise/sound control , etc.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5. Verification of task performance capabilities.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6. Validation of control room functions . </a:t>
            </a:r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3B47F13F-CCD6-00B9-1058-44995B5FA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8107" y="6199188"/>
            <a:ext cx="61912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1437450A-6C25-4B4D-B27D-E1E9B2CE4682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1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8889-E1EC-BF2C-D52B-A990B8F92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588" y="2292115"/>
            <a:ext cx="4595654" cy="2273771"/>
          </a:xfrm>
        </p:spPr>
        <p:txBody>
          <a:bodyPr>
            <a:normAutofit/>
          </a:bodyPr>
          <a:lstStyle/>
          <a:p>
            <a:r>
              <a:rPr lang="en-US" dirty="0"/>
              <a:t>Process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84160-A375-71C9-B547-955EB7AC0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847" y="1635760"/>
            <a:ext cx="6333565" cy="3801081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600" dirty="0"/>
              <a:t>Verification of Task Performance Capabilities Control room components should also be examined with reference to requirements for specific , individual tasks . From this perspective there are </a:t>
            </a:r>
            <a:r>
              <a:rPr lang="en-US" sz="1600" dirty="0">
                <a:highlight>
                  <a:srgbClr val="00FF00"/>
                </a:highlight>
              </a:rPr>
              <a:t>two issues</a:t>
            </a:r>
            <a:r>
              <a:rPr lang="en-US" sz="1600" dirty="0"/>
              <a:t> . First it is necessary to establish whether the instrumentation , controls, other equipment , and materials needed for each task are present in the control room . (A corollary concern is whether unnecessary items are present that may make the work space less efficient . ) The second issue is whether the present items fit their task uses. For example, if the operator must determine whether the margin for a parameter is being maintained , then do the displays provide sufficient resolution to achieve this task ? Do displays show the units of measure that must be applied or is conversion required ? Examination of panel layout and control -display integration also requires a task perspective.</a:t>
            </a:r>
          </a:p>
        </p:txBody>
      </p:sp>
      <p:sp>
        <p:nvSpPr>
          <p:cNvPr id="12" name="Slide Number Placeholder 8">
            <a:extLst>
              <a:ext uri="{FF2B5EF4-FFF2-40B4-BE49-F238E27FC236}">
                <a16:creationId xmlns:a16="http://schemas.microsoft.com/office/drawing/2014/main" id="{2C180D01-6090-7FCA-B5CE-C857C213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8107" y="6199188"/>
            <a:ext cx="61912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1437450A-6C25-4B4D-B27D-E1E9B2CE4682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7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5D95B-E867-8BC3-C696-21A7FE894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880" y="2337174"/>
            <a:ext cx="3630905" cy="2216663"/>
          </a:xfrm>
        </p:spPr>
        <p:txBody>
          <a:bodyPr>
            <a:normAutofit/>
          </a:bodyPr>
          <a:lstStyle/>
          <a:p>
            <a:r>
              <a:rPr lang="en-US" b="0" i="0" u="none" strike="noStrike" baseline="0" dirty="0"/>
              <a:t>Staffing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FB600-83BF-5EF6-A1AE-780315CB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3786" y="1259839"/>
            <a:ext cx="6172816" cy="4645661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The staff should include </a:t>
            </a:r>
            <a:r>
              <a:rPr lang="en-US" sz="1400" dirty="0">
                <a:highlight>
                  <a:srgbClr val="00FF00"/>
                </a:highlight>
              </a:rPr>
              <a:t>at least one systems analyst </a:t>
            </a:r>
            <a:r>
              <a:rPr lang="en-US" sz="1400" dirty="0"/>
              <a:t>experienced in the study of complex systems .The experience of this individual should help to assure that major points , such as potential operator functions during emergencies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A control room operator who has a </a:t>
            </a:r>
            <a:r>
              <a:rPr lang="en-US" sz="1400" dirty="0">
                <a:highlight>
                  <a:srgbClr val="00FF00"/>
                </a:highlight>
              </a:rPr>
              <a:t>minimum of two years of operating experience </a:t>
            </a:r>
            <a:r>
              <a:rPr lang="en-US" sz="1400" dirty="0"/>
              <a:t>should be included on the review staff. The experience of the operator should aid in the analysis of plant-specific items and help constrain the analysis to realistic control room problems . Additional experienced operators, technical advisors , engineering personnel , and others ( e.g. , training personnel , procedures developers) should be consulted as necessary to assure accurate and complete definition of control room operator task actions and the associated instrumentation , control , and equipment requirements .</a:t>
            </a:r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3B47F13F-CCD6-00B9-1058-44995B5FA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8107" y="6199188"/>
            <a:ext cx="61912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1437450A-6C25-4B4D-B27D-E1E9B2CE4682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1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6CBD-3EC1-9F2A-8F10-82157162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D2840-FF1D-4FDF-9450-B3ADBF9A3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20212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AnalogousFromDarkSeedLeftStep">
      <a:dk1>
        <a:srgbClr val="000000"/>
      </a:dk1>
      <a:lt1>
        <a:srgbClr val="FFFFFF"/>
      </a:lt1>
      <a:dk2>
        <a:srgbClr val="28311B"/>
      </a:dk2>
      <a:lt2>
        <a:srgbClr val="F1F0F3"/>
      </a:lt2>
      <a:accent1>
        <a:srgbClr val="85AE44"/>
      </a:accent1>
      <a:accent2>
        <a:srgbClr val="A8A538"/>
      </a:accent2>
      <a:accent3>
        <a:srgbClr val="C38F4D"/>
      </a:accent3>
      <a:accent4>
        <a:srgbClr val="B14B3B"/>
      </a:accent4>
      <a:accent5>
        <a:srgbClr val="C34D6D"/>
      </a:accent5>
      <a:accent6>
        <a:srgbClr val="B13B8D"/>
      </a:accent6>
      <a:hlink>
        <a:srgbClr val="C5515E"/>
      </a:hlink>
      <a:folHlink>
        <a:srgbClr val="7F7F7F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782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PoiseVTI</vt:lpstr>
      <vt:lpstr>standards</vt:lpstr>
      <vt:lpstr>REVIEW TEAM SELECTION</vt:lpstr>
      <vt:lpstr>PowerPoint Presentation</vt:lpstr>
      <vt:lpstr>Scheduling </vt:lpstr>
      <vt:lpstr>REVIEW PROCESSES</vt:lpstr>
      <vt:lpstr>Process 5 </vt:lpstr>
      <vt:lpstr>Staffing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</dc:title>
  <dc:creator>es-NoorAhmed2025</dc:creator>
  <cp:lastModifiedBy>Nour Wahban</cp:lastModifiedBy>
  <cp:revision>2</cp:revision>
  <dcterms:created xsi:type="dcterms:W3CDTF">2023-11-28T20:36:42Z</dcterms:created>
  <dcterms:modified xsi:type="dcterms:W3CDTF">2023-11-29T11:04:19Z</dcterms:modified>
</cp:coreProperties>
</file>