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5" r:id="rId3"/>
    <p:sldId id="693" r:id="rId4"/>
    <p:sldId id="306" r:id="rId5"/>
    <p:sldId id="307" r:id="rId6"/>
    <p:sldId id="308" r:id="rId7"/>
    <p:sldId id="309" r:id="rId8"/>
    <p:sldId id="304" r:id="rId9"/>
    <p:sldId id="270" r:id="rId10"/>
    <p:sldId id="259" r:id="rId11"/>
    <p:sldId id="260" r:id="rId12"/>
    <p:sldId id="261" r:id="rId13"/>
    <p:sldId id="271" r:id="rId14"/>
    <p:sldId id="291" r:id="rId15"/>
    <p:sldId id="292" r:id="rId16"/>
    <p:sldId id="293" r:id="rId17"/>
    <p:sldId id="294" r:id="rId18"/>
    <p:sldId id="295" r:id="rId19"/>
    <p:sldId id="298" r:id="rId20"/>
    <p:sldId id="299" r:id="rId21"/>
    <p:sldId id="303" r:id="rId22"/>
    <p:sldId id="300" r:id="rId23"/>
    <p:sldId id="297" r:id="rId24"/>
    <p:sldId id="301" r:id="rId25"/>
    <p:sldId id="269" r:id="rId26"/>
    <p:sldId id="302" r:id="rId27"/>
    <p:sldId id="285" r:id="rId28"/>
    <p:sldId id="287" r:id="rId29"/>
    <p:sldId id="311" r:id="rId30"/>
    <p:sldId id="286" r:id="rId31"/>
    <p:sldId id="282" r:id="rId32"/>
    <p:sldId id="288" r:id="rId33"/>
    <p:sldId id="272" r:id="rId34"/>
    <p:sldId id="273" r:id="rId35"/>
    <p:sldId id="276" r:id="rId36"/>
    <p:sldId id="265" r:id="rId37"/>
    <p:sldId id="554" r:id="rId38"/>
    <p:sldId id="277" r:id="rId39"/>
    <p:sldId id="278" r:id="rId40"/>
    <p:sldId id="279" r:id="rId41"/>
    <p:sldId id="280" r:id="rId42"/>
    <p:sldId id="274" r:id="rId43"/>
    <p:sldId id="263" r:id="rId44"/>
    <p:sldId id="281" r:id="rId45"/>
    <p:sldId id="31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1" autoAdjust="0"/>
    <p:restoredTop sz="94679" autoAdjust="0"/>
  </p:normalViewPr>
  <p:slideViewPr>
    <p:cSldViewPr>
      <p:cViewPr varScale="1">
        <p:scale>
          <a:sx n="59" d="100"/>
          <a:sy n="59" d="100"/>
        </p:scale>
        <p:origin x="46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28C44-348F-4835-B34A-9B9A465DD48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729D2-2347-4C94-8392-B42EFC250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5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26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E3B938-6D81-4137-B2F2-00114DB0F88D}" type="slidenum">
              <a:rPr lang="ru-RU" altLang="ru-RU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7A3508-4D27-4372-A71F-A7857950D683}" type="slidenum">
              <a:rPr lang="ru-RU" altLang="ru-RU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2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1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C1AF7C0-A06C-43F0-96D0-CEBB9E0B6E88}" type="slidenum">
              <a:rPr lang="ru-RU" sz="1200"/>
              <a:pPr algn="r"/>
              <a:t>22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9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ABDC352-185A-422E-A552-CBF7F3A2612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Текст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Текст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32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58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10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75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75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BAE3-A573-475D-924D-E28A9DD51C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12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5B6C-561A-4EAB-BA52-9BAAA0567C9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6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BAFCFD-2C8E-47F2-A5C4-93E2640C4444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90ECE-8E19-4779-9FFB-9A5E61B7B8A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51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18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40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EE173-85D5-4A26-877A-E4364C92981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13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2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B9825E-7725-42B5-A75C-312B4B742F6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ru-RU" dirty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22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F065CD-FB1E-40AC-A937-E09326369276}" type="slidenum">
              <a:rPr lang="ru-RU" altLang="ru-RU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5EF531-E365-4329-B6A6-02350EADA6E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9945C3-6A78-4FFE-A7B7-7D641E9B9F7C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217C3-FCD9-46AC-9126-31220BD04641}" type="slidenum">
              <a:rPr lang="en-US"/>
              <a:pPr/>
              <a:t>12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2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4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DBA9-0D71-4FB4-959A-74385BFEC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5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FBC8-306D-4440-9370-0DA3E01923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29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7006E-00E8-4D07-BCBF-F3BF64C57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7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9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1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6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3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8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3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8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1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CF4D8-5FB6-47C6-BC58-3356C522ED6A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7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w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4.emf"/><Relationship Id="rId4" Type="http://schemas.openxmlformats.org/officeDocument/2006/relationships/oleObject" Target="../embeddings/oleObject2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8090" y="4581128"/>
            <a:ext cx="6003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Научная сессия секции ядерной физики ОФН РАН</a:t>
            </a:r>
          </a:p>
          <a:p>
            <a:pPr algn="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1-5 апреля, 2024 г. ОИЯИ, Дубна,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Моск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обл.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8" y="1772816"/>
            <a:ext cx="5751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СВЕРХТЯЖЕЛЫЕ ЯДРА И ЭЛЕМЕНТЫ</a:t>
            </a:r>
          </a:p>
          <a:p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343" y="2060848"/>
            <a:ext cx="627755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Ю.Ц. Оганесян</a:t>
            </a:r>
          </a:p>
          <a:p>
            <a:pPr algn="ctr">
              <a:spcBef>
                <a:spcPts val="1200"/>
              </a:spcBef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Ядерных Реакций</a:t>
            </a:r>
          </a:p>
          <a:p>
            <a:pPr algn="ctr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Объединенного Института Ядерных Исследований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6596" y="692696"/>
            <a:ext cx="5646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Физика фундаментальных взаимодействий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147478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6189174"/>
              </p:ext>
            </p:extLst>
          </p:nvPr>
        </p:nvGraphicFramePr>
        <p:xfrm>
          <a:off x="314325" y="692696"/>
          <a:ext cx="8132763" cy="605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CorelDRAW" r:id="rId4" imgW="8589264" imgH="6391656" progId="">
                  <p:embed/>
                </p:oleObj>
              </mc:Choice>
              <mc:Fallback>
                <p:oleObj name="CorelDRAW" r:id="rId4" imgW="8589264" imgH="63916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692696"/>
                        <a:ext cx="8132763" cy="605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3986213" y="2736098"/>
            <a:ext cx="421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3995936" y="2487556"/>
            <a:ext cx="335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4425990" y="2289355"/>
            <a:ext cx="448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Pu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2867028" y="3003517"/>
            <a:ext cx="431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6" name="Text Box 14"/>
          <p:cNvSpPr txBox="1">
            <a:spLocks noChangeArrowheads="1"/>
          </p:cNvSpPr>
          <p:nvPr/>
        </p:nvSpPr>
        <p:spPr bwMode="auto">
          <a:xfrm>
            <a:off x="6429375" y="1356568"/>
            <a:ext cx="508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Hs</a:t>
            </a:r>
            <a:endParaRPr lang="ru-RU" sz="200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8" name="Text Box 19"/>
          <p:cNvSpPr txBox="1">
            <a:spLocks noChangeArrowheads="1"/>
          </p:cNvSpPr>
          <p:nvPr/>
        </p:nvSpPr>
        <p:spPr bwMode="auto">
          <a:xfrm>
            <a:off x="4819650" y="3082181"/>
            <a:ext cx="322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>
                <a:solidFill>
                  <a:srgbClr val="0000FF"/>
                </a:solidFill>
              </a:rPr>
              <a:t>β</a:t>
            </a:r>
            <a:r>
              <a:rPr lang="en-US" baseline="30000">
                <a:solidFill>
                  <a:srgbClr val="0000FF"/>
                </a:solidFill>
              </a:rPr>
              <a:t>-</a:t>
            </a:r>
            <a:endParaRPr lang="el-GR" baseline="30000">
              <a:solidFill>
                <a:srgbClr val="0000FF"/>
              </a:solidFill>
            </a:endParaRPr>
          </a:p>
        </p:txBody>
      </p:sp>
      <p:sp>
        <p:nvSpPr>
          <p:cNvPr id="2059" name="Text Box 22"/>
          <p:cNvSpPr txBox="1">
            <a:spLocks noChangeArrowheads="1"/>
          </p:cNvSpPr>
          <p:nvPr/>
        </p:nvSpPr>
        <p:spPr bwMode="auto">
          <a:xfrm>
            <a:off x="2638425" y="4014043"/>
            <a:ext cx="62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000" b="1"/>
              <a:t>waiting</a:t>
            </a:r>
          </a:p>
          <a:p>
            <a:pPr algn="r"/>
            <a:r>
              <a:rPr lang="en-US" sz="1000" b="1"/>
              <a:t>point</a:t>
            </a:r>
            <a:endParaRPr lang="ru-RU" sz="1000" b="1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826125" y="1259731"/>
            <a:ext cx="3013075" cy="2797175"/>
            <a:chOff x="3670" y="551"/>
            <a:chExt cx="1898" cy="1762"/>
          </a:xfrm>
        </p:grpSpPr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3670" y="551"/>
            <a:ext cx="1898" cy="1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3" name="CorelDRAW" r:id="rId6" imgW="3267456" imgH="3038856" progId="">
                    <p:embed/>
                  </p:oleObj>
                </mc:Choice>
                <mc:Fallback>
                  <p:oleObj name="CorelDRAW" r:id="rId6" imgW="3267456" imgH="303885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" y="551"/>
                          <a:ext cx="1898" cy="1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0" name="Text Box 17"/>
            <p:cNvSpPr txBox="1">
              <a:spLocks noChangeArrowheads="1"/>
            </p:cNvSpPr>
            <p:nvPr/>
          </p:nvSpPr>
          <p:spPr bwMode="auto">
            <a:xfrm>
              <a:off x="4669" y="956"/>
              <a:ext cx="2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200">
                  <a:solidFill>
                    <a:srgbClr val="0000FF"/>
                  </a:solidFill>
                </a:rPr>
                <a:t>β</a:t>
              </a:r>
              <a:r>
                <a:rPr lang="en-US" baseline="30000">
                  <a:solidFill>
                    <a:srgbClr val="0000FF"/>
                  </a:solidFill>
                </a:rPr>
                <a:t>-</a:t>
              </a:r>
              <a:endParaRPr lang="el-GR" baseline="30000">
                <a:solidFill>
                  <a:srgbClr val="0000FF"/>
                </a:solidFill>
              </a:endParaRPr>
            </a:p>
          </p:txBody>
        </p:sp>
        <p:sp>
          <p:nvSpPr>
            <p:cNvPr id="2061" name="Text Box 18"/>
            <p:cNvSpPr txBox="1">
              <a:spLocks noChangeArrowheads="1"/>
            </p:cNvSpPr>
            <p:nvPr/>
          </p:nvSpPr>
          <p:spPr bwMode="auto">
            <a:xfrm>
              <a:off x="4531" y="818"/>
              <a:ext cx="2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200">
                  <a:solidFill>
                    <a:srgbClr val="0000FF"/>
                  </a:solidFill>
                </a:rPr>
                <a:t>β</a:t>
              </a:r>
              <a:r>
                <a:rPr lang="en-US" baseline="30000">
                  <a:solidFill>
                    <a:srgbClr val="0000FF"/>
                  </a:solidFill>
                </a:rPr>
                <a:t>-</a:t>
              </a:r>
              <a:endParaRPr lang="el-GR" baseline="30000">
                <a:solidFill>
                  <a:srgbClr val="0000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588161" y="4924009"/>
            <a:ext cx="3332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We get an answer: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Not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exluded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, but not much!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0590" y="44624"/>
            <a:ext cx="7301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The eternal question: </a:t>
            </a:r>
          </a:p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Is it possible to obtain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superheavy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elements in the r-process?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268731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3082792" y="908720"/>
            <a:ext cx="5838333" cy="3502198"/>
            <a:chOff x="3082792" y="908720"/>
            <a:chExt cx="5838333" cy="35021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652120" y="908720"/>
              <a:ext cx="3269005" cy="3502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082792" y="908720"/>
              <a:ext cx="2857360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252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" y="22225"/>
            <a:ext cx="3000442" cy="477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2879843" y="-26987"/>
            <a:ext cx="6300192" cy="6858000"/>
            <a:chOff x="1351" y="-17"/>
            <a:chExt cx="3322" cy="4320"/>
          </a:xfrm>
        </p:grpSpPr>
        <p:pic>
          <p:nvPicPr>
            <p:cNvPr id="4302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6" t="15448" r="32162" b="1721"/>
            <a:stretch>
              <a:fillRect/>
            </a:stretch>
          </p:blipFill>
          <p:spPr bwMode="auto">
            <a:xfrm>
              <a:off x="1351" y="-17"/>
              <a:ext cx="332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2984" y="1706"/>
              <a:ext cx="78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Fréjus peak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68404" y="260648"/>
            <a:ext cx="5749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Slab703 Md BT" panose="02060603020205020403" pitchFamily="18" charset="0"/>
              </a:rPr>
              <a:t>Search spontaneous fission decays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Slab703 Md BT" panose="02060603020205020403" pitchFamily="18" charset="0"/>
              </a:rPr>
              <a:t>in 550 g of </a:t>
            </a:r>
            <a:r>
              <a:rPr lang="en-US" sz="2400" b="1" dirty="0" err="1">
                <a:solidFill>
                  <a:schemeClr val="bg1"/>
                </a:solidFill>
                <a:latin typeface="GeoSlab703 Md BT" panose="02060603020205020403" pitchFamily="18" charset="0"/>
              </a:rPr>
              <a:t>Os</a:t>
            </a:r>
            <a:r>
              <a:rPr lang="en-US" sz="2400" b="1" dirty="0">
                <a:solidFill>
                  <a:schemeClr val="bg1"/>
                </a:solidFill>
                <a:latin typeface="GeoSlab703 Md BT" panose="02060603020205020403" pitchFamily="18" charset="0"/>
              </a:rPr>
              <a:t>-sample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                                                     </a:t>
            </a:r>
            <a:r>
              <a:rPr lang="en-US" sz="2400" b="1" i="1" dirty="0" err="1">
                <a:solidFill>
                  <a:schemeClr val="bg1"/>
                </a:solidFill>
              </a:rPr>
              <a:t>Modan</a:t>
            </a:r>
            <a:r>
              <a:rPr lang="en-US" sz="2400" b="1" i="1" dirty="0">
                <a:solidFill>
                  <a:schemeClr val="bg1"/>
                </a:solidFill>
              </a:rPr>
              <a:t>, France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5085184"/>
            <a:ext cx="2961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eoSlab703 Md BT" panose="02060603020205020403" pitchFamily="18" charset="0"/>
              </a:rPr>
              <a:t>The long-lived Hs </a:t>
            </a:r>
          </a:p>
          <a:p>
            <a:r>
              <a:rPr lang="en-US" sz="2400" b="1" dirty="0">
                <a:latin typeface="GeoSlab703 Md BT" panose="02060603020205020403" pitchFamily="18" charset="0"/>
              </a:rPr>
              <a:t>                 is</a:t>
            </a:r>
          </a:p>
          <a:p>
            <a:r>
              <a:rPr lang="en-US" sz="2400" b="1" dirty="0">
                <a:latin typeface="GeoSlab703 Md BT" panose="02060603020205020403" pitchFamily="18" charset="0"/>
              </a:rPr>
              <a:t>less than 10</a:t>
            </a:r>
            <a:r>
              <a:rPr lang="en-US" sz="2800" b="1" baseline="30000" dirty="0">
                <a:latin typeface="GeoSlab703 Md BT" panose="02060603020205020403" pitchFamily="18" charset="0"/>
              </a:rPr>
              <a:t>-22</a:t>
            </a:r>
            <a:r>
              <a:rPr lang="en-US" sz="2400" b="1" baseline="30000" dirty="0">
                <a:latin typeface="GeoSlab703 Md BT" panose="02060603020205020403" pitchFamily="18" charset="0"/>
              </a:rPr>
              <a:t> </a:t>
            </a:r>
            <a:r>
              <a:rPr lang="en-US" sz="2400" b="1" dirty="0">
                <a:latin typeface="GeoSlab703 Md BT" panose="02060603020205020403" pitchFamily="18" charset="0"/>
              </a:rPr>
              <a:t>g/g </a:t>
            </a:r>
          </a:p>
          <a:p>
            <a:r>
              <a:rPr lang="en-US" sz="2400" b="1" dirty="0">
                <a:latin typeface="GeoSlab703 Md BT" panose="02060603020205020403" pitchFamily="18" charset="0"/>
              </a:rPr>
              <a:t>in the </a:t>
            </a:r>
            <a:r>
              <a:rPr lang="en-GB" sz="2400" b="1" dirty="0">
                <a:latin typeface="GeoSlab703 Md BT" panose="02060603020205020403" pitchFamily="18" charset="0"/>
              </a:rPr>
              <a:t>Earth's crust</a:t>
            </a:r>
            <a:r>
              <a:rPr lang="ru-RU" sz="2400" b="1" dirty="0"/>
              <a:t> </a:t>
            </a:r>
          </a:p>
        </p:txBody>
      </p:sp>
      <p:sp>
        <p:nvSpPr>
          <p:cNvPr id="11" name="Овал 10"/>
          <p:cNvSpPr/>
          <p:nvPr/>
        </p:nvSpPr>
        <p:spPr>
          <a:xfrm>
            <a:off x="6105776" y="5697256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967027" y="4099485"/>
            <a:ext cx="109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Slab703 Md BT" panose="02060603020205020403" pitchFamily="18" charset="0"/>
              </a:rPr>
              <a:t>4000 m </a:t>
            </a:r>
          </a:p>
          <a:p>
            <a:r>
              <a:rPr lang="en-US" sz="2000" b="1" dirty="0">
                <a:latin typeface="GeoSlab703 Md BT" panose="02060603020205020403" pitchFamily="18" charset="0"/>
              </a:rPr>
              <a:t>(w/</a:t>
            </a:r>
            <a:r>
              <a:rPr lang="en-US" sz="2000" b="1" dirty="0" err="1">
                <a:latin typeface="GeoSlab703 Md BT" panose="02060603020205020403" pitchFamily="18" charset="0"/>
              </a:rPr>
              <a:t>eq</a:t>
            </a:r>
            <a:r>
              <a:rPr lang="en-US" sz="2000" b="1" dirty="0">
                <a:latin typeface="GeoSlab703 Md BT" panose="02060603020205020403" pitchFamily="18" charset="0"/>
              </a:rPr>
              <a:t>)</a:t>
            </a:r>
            <a:endParaRPr lang="ru-RU" sz="2000" b="1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444208" y="4725144"/>
            <a:ext cx="0" cy="111612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6444208" y="3256406"/>
            <a:ext cx="1126" cy="90010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43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2325688" y="188913"/>
          <a:ext cx="4900612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" name="CorelDRAW" r:id="rId4" imgW="5407200" imgH="6928560" progId="">
                  <p:embed/>
                </p:oleObj>
              </mc:Choice>
              <mc:Fallback>
                <p:oleObj name="CorelDRAW" r:id="rId4" imgW="5407200" imgH="6928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188913"/>
                        <a:ext cx="4900612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4059238" y="717550"/>
          <a:ext cx="2876550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CorelDRAW" r:id="rId6" imgW="3178440" imgH="5051520" progId="">
                  <p:embed/>
                </p:oleObj>
              </mc:Choice>
              <mc:Fallback>
                <p:oleObj name="CorelDRAW" r:id="rId6" imgW="3178440" imgH="5051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8" y="717550"/>
                        <a:ext cx="2876550" cy="456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7142163" y="688975"/>
          <a:ext cx="1411287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CorelDRAW" r:id="rId8" imgW="1406160" imgH="495720" progId="">
                  <p:embed/>
                </p:oleObj>
              </mc:Choice>
              <mc:Fallback>
                <p:oleObj name="CorelDRAW" r:id="rId8" imgW="1406160" imgH="495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63" y="688975"/>
                        <a:ext cx="1411287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6011863" y="908720"/>
            <a:ext cx="215900" cy="217170"/>
            <a:chOff x="6011863" y="1019175"/>
            <a:chExt cx="215900" cy="217170"/>
          </a:xfrm>
        </p:grpSpPr>
        <p:sp>
          <p:nvSpPr>
            <p:cNvPr id="94217" name="Line 9"/>
            <p:cNvSpPr>
              <a:spLocks noChangeShapeType="1"/>
            </p:cNvSpPr>
            <p:nvPr/>
          </p:nvSpPr>
          <p:spPr bwMode="auto">
            <a:xfrm>
              <a:off x="6011863" y="1020733"/>
              <a:ext cx="215900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6120765" y="1019175"/>
              <a:ext cx="1905" cy="217170"/>
            </a:xfrm>
            <a:prstGeom prst="line">
              <a:avLst/>
            </a:prstGeom>
            <a:ln w="28575">
              <a:solidFill>
                <a:srgbClr val="0033C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7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35696" y="2246958"/>
            <a:ext cx="4784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Synthesis of SHE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8446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25538"/>
          <a:ext cx="8990013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CorelDRAW" r:id="rId4" imgW="9503664" imgH="4858512" progId="">
                  <p:embed/>
                </p:oleObj>
              </mc:Choice>
              <mc:Fallback>
                <p:oleObj name="CorelDRAW" r:id="rId4" imgW="9503664" imgH="4858512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8990013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3400" y="352425"/>
            <a:ext cx="339052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70C0"/>
                </a:solidFill>
                <a:latin typeface="Clarendon Blk BT" panose="02040905050505020204" pitchFamily="18" charset="0"/>
              </a:rPr>
              <a:t>Reactions of synthesis</a:t>
            </a:r>
          </a:p>
        </p:txBody>
      </p:sp>
      <p:grpSp>
        <p:nvGrpSpPr>
          <p:cNvPr id="5" name="Группа 33"/>
          <p:cNvGrpSpPr>
            <a:grpSpLocks/>
          </p:cNvGrpSpPr>
          <p:nvPr/>
        </p:nvGrpSpPr>
        <p:grpSpPr bwMode="auto">
          <a:xfrm>
            <a:off x="3500438" y="928688"/>
            <a:ext cx="1785937" cy="1489075"/>
            <a:chOff x="3500644" y="928688"/>
            <a:chExt cx="1785731" cy="1489467"/>
          </a:xfrm>
        </p:grpSpPr>
        <p:grpSp>
          <p:nvGrpSpPr>
            <p:cNvPr id="16396" name="Группа 27"/>
            <p:cNvGrpSpPr>
              <a:grpSpLocks/>
            </p:cNvGrpSpPr>
            <p:nvPr/>
          </p:nvGrpSpPr>
          <p:grpSpPr bwMode="auto">
            <a:xfrm>
              <a:off x="3500644" y="928688"/>
              <a:ext cx="1785731" cy="642867"/>
              <a:chOff x="3286116" y="785794"/>
              <a:chExt cx="1785950" cy="642942"/>
            </a:xfrm>
          </p:grpSpPr>
          <p:sp>
            <p:nvSpPr>
              <p:cNvPr id="29701" name="AutoShape 5"/>
              <p:cNvSpPr>
                <a:spLocks noChangeArrowheads="1"/>
              </p:cNvSpPr>
              <p:nvPr/>
            </p:nvSpPr>
            <p:spPr bwMode="auto">
              <a:xfrm flipH="1">
                <a:off x="3286116" y="785794"/>
                <a:ext cx="1785950" cy="642942"/>
              </a:xfrm>
              <a:prstGeom prst="wedgeEllipseCallout">
                <a:avLst>
                  <a:gd name="adj1" fmla="val -52630"/>
                  <a:gd name="adj2" fmla="val 71681"/>
                </a:avLst>
              </a:prstGeom>
              <a:solidFill>
                <a:schemeClr val="bg1">
                  <a:lumMod val="85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sz="2000">
                  <a:cs typeface="Arial" charset="0"/>
                </a:endParaRPr>
              </a:p>
            </p:txBody>
          </p:sp>
          <p:sp>
            <p:nvSpPr>
              <p:cNvPr id="16402" name="Text Box 6"/>
              <p:cNvSpPr txBox="1">
                <a:spLocks noChangeArrowheads="1"/>
              </p:cNvSpPr>
              <p:nvPr/>
            </p:nvSpPr>
            <p:spPr bwMode="auto">
              <a:xfrm>
                <a:off x="3492193" y="918466"/>
                <a:ext cx="1403120" cy="369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>
                    <a:latin typeface="Comic Sans MS" pitchFamily="66" charset="0"/>
                  </a:rPr>
                  <a:t>Cold fusion</a:t>
                </a:r>
                <a:endParaRPr lang="ru-RU" altLang="ru-RU" sz="1800" b="1">
                  <a:latin typeface="Comic Sans MS" pitchFamily="66" charset="0"/>
                </a:endParaRPr>
              </a:p>
            </p:txBody>
          </p:sp>
        </p:grpSp>
        <p:sp>
          <p:nvSpPr>
            <p:cNvPr id="32" name="Блок-схема: извлечение 31"/>
            <p:cNvSpPr/>
            <p:nvPr/>
          </p:nvSpPr>
          <p:spPr>
            <a:xfrm>
              <a:off x="4684782" y="2064049"/>
              <a:ext cx="360320" cy="287414"/>
            </a:xfrm>
            <a:prstGeom prst="flowChartExtra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76845" y="2110099"/>
              <a:ext cx="400004" cy="3080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n-lt"/>
                  <a:cs typeface="Arial" charset="0"/>
                </a:rPr>
                <a:t>Nh</a:t>
              </a:r>
              <a:endParaRPr lang="ru-RU" sz="1400" b="1" dirty="0">
                <a:latin typeface="+mn-lt"/>
                <a:cs typeface="Arial" charset="0"/>
              </a:endParaRPr>
            </a:p>
          </p:txBody>
        </p:sp>
      </p:grpSp>
      <p:grpSp>
        <p:nvGrpSpPr>
          <p:cNvPr id="17" name="Группа 29"/>
          <p:cNvGrpSpPr>
            <a:grpSpLocks/>
          </p:cNvGrpSpPr>
          <p:nvPr/>
        </p:nvGrpSpPr>
        <p:grpSpPr bwMode="auto">
          <a:xfrm>
            <a:off x="6049682" y="2286080"/>
            <a:ext cx="1950570" cy="606698"/>
            <a:chOff x="6084888" y="2420938"/>
            <a:chExt cx="1951672" cy="606742"/>
          </a:xfrm>
          <a:solidFill>
            <a:schemeClr val="bg1">
              <a:lumMod val="85000"/>
            </a:schemeClr>
          </a:solidFill>
        </p:grpSpPr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6084888" y="2420938"/>
              <a:ext cx="1951672" cy="606742"/>
            </a:xfrm>
            <a:prstGeom prst="wedgeEllipseCallout">
              <a:avLst>
                <a:gd name="adj1" fmla="val -52630"/>
                <a:gd name="adj2" fmla="val 71681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ru-RU" sz="2000"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459348" y="2544692"/>
              <a:ext cx="1257784" cy="36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latin typeface="Comic Sans MS" pitchFamily="66" charset="0"/>
                </a:rPr>
                <a:t>Light ions</a:t>
              </a:r>
              <a:endParaRPr lang="ru-RU" b="1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sp>
        <p:nvSpPr>
          <p:cNvPr id="20" name="AutoShape 9"/>
          <p:cNvSpPr>
            <a:spLocks noChangeArrowheads="1"/>
          </p:cNvSpPr>
          <p:nvPr/>
        </p:nvSpPr>
        <p:spPr bwMode="auto">
          <a:xfrm flipV="1">
            <a:off x="4934520" y="4929197"/>
            <a:ext cx="2055560" cy="628323"/>
          </a:xfrm>
          <a:prstGeom prst="wedgeEllipseCallout">
            <a:avLst>
              <a:gd name="adj1" fmla="val -52630"/>
              <a:gd name="adj2" fmla="val 71681"/>
            </a:avLst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/>
          <a:lstStyle/>
          <a:p>
            <a:pPr algn="ctr">
              <a:defRPr/>
            </a:pPr>
            <a:endParaRPr lang="ru-RU" sz="2000">
              <a:cs typeface="Arial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461000" y="4908550"/>
            <a:ext cx="1182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Comic Sans MS" pitchFamily="66" charset="0"/>
              </a:rPr>
              <a:t>Neutron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Comic Sans MS" pitchFamily="66" charset="0"/>
              </a:rPr>
              <a:t>capture</a:t>
            </a:r>
            <a:endParaRPr lang="ru-RU" altLang="ru-RU" sz="1800" b="1" dirty="0">
              <a:solidFill>
                <a:srgbClr val="CC3300"/>
              </a:solidFill>
              <a:latin typeface="Comic Sans MS" pitchFamily="66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12125" y="404663"/>
            <a:ext cx="5808347" cy="3888433"/>
            <a:chOff x="3012125" y="404663"/>
            <a:chExt cx="5808347" cy="3888433"/>
          </a:xfrm>
        </p:grpSpPr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flipH="1">
              <a:off x="7236296" y="404663"/>
              <a:ext cx="1584176" cy="639109"/>
            </a:xfrm>
            <a:prstGeom prst="wedgeEllipseCallout">
              <a:avLst>
                <a:gd name="adj1" fmla="val 27241"/>
                <a:gd name="adj2" fmla="val 139776"/>
              </a:avLst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ru-RU" sz="2000">
                <a:cs typeface="Arial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7379525" y="557987"/>
              <a:ext cx="13420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Act.+</a:t>
              </a:r>
              <a:r>
                <a:rPr lang="en-US" sz="2400" b="1" baseline="3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48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Ca</a:t>
              </a:r>
              <a:endPara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3012125" y="3923764"/>
              <a:ext cx="1005403" cy="36933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targets</a:t>
              </a:r>
              <a:endPara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1971675" y="3331245"/>
            <a:ext cx="1079500" cy="739775"/>
            <a:chOff x="1971835" y="2924945"/>
            <a:chExt cx="1079089" cy="739133"/>
          </a:xfrm>
        </p:grpSpPr>
        <p:grpSp>
          <p:nvGrpSpPr>
            <p:cNvPr id="17445" name="Группа 28"/>
            <p:cNvGrpSpPr>
              <a:grpSpLocks/>
            </p:cNvGrpSpPr>
            <p:nvPr/>
          </p:nvGrpSpPr>
          <p:grpSpPr bwMode="auto">
            <a:xfrm>
              <a:off x="1971835" y="2924945"/>
              <a:ext cx="715260" cy="739133"/>
              <a:chOff x="1539787" y="2780926"/>
              <a:chExt cx="715260" cy="739131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582634" y="2815821"/>
                <a:ext cx="649040" cy="6471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448" name="TextBox 23"/>
              <p:cNvSpPr txBox="1">
                <a:spLocks noChangeArrowheads="1"/>
              </p:cNvSpPr>
              <p:nvPr/>
            </p:nvSpPr>
            <p:spPr bwMode="auto">
              <a:xfrm>
                <a:off x="1648791" y="2996838"/>
                <a:ext cx="606256" cy="523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800" b="1">
                    <a:solidFill>
                      <a:schemeClr val="bg1"/>
                    </a:solidFill>
                    <a:latin typeface="Comic Sans MS" pitchFamily="66" charset="0"/>
                  </a:rPr>
                  <a:t>Ca</a:t>
                </a:r>
                <a:endParaRPr lang="ru-RU" altLang="ru-RU" sz="28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7449" name="TextBox 27"/>
              <p:cNvSpPr txBox="1">
                <a:spLocks noChangeArrowheads="1"/>
              </p:cNvSpPr>
              <p:nvPr/>
            </p:nvSpPr>
            <p:spPr bwMode="auto">
              <a:xfrm>
                <a:off x="1539787" y="2780926"/>
                <a:ext cx="498855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000" b="1">
                    <a:solidFill>
                      <a:schemeClr val="bg1"/>
                    </a:solidFill>
                    <a:latin typeface="Comic Sans MS" pitchFamily="66" charset="0"/>
                  </a:rPr>
                  <a:t>48</a:t>
                </a:r>
                <a:endParaRPr lang="ru-RU" altLang="ru-RU" sz="20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5" name="Стрелка вправо 14"/>
            <p:cNvSpPr/>
            <p:nvPr/>
          </p:nvSpPr>
          <p:spPr>
            <a:xfrm>
              <a:off x="2728785" y="3177139"/>
              <a:ext cx="322139" cy="2506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164288" y="3488408"/>
            <a:ext cx="19704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GeoSlab703 Md BT" panose="02060603020205020403" pitchFamily="18" charset="0"/>
                <a:cs typeface="Arial" charset="0"/>
              </a:rPr>
              <a:t>to separator</a:t>
            </a:r>
            <a:endParaRPr lang="ru-RU" sz="2400" b="1" dirty="0">
              <a:solidFill>
                <a:srgbClr val="C00000"/>
              </a:solidFill>
              <a:cs typeface="Arial" charset="0"/>
            </a:endParaRPr>
          </a:p>
        </p:txBody>
      </p:sp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3573463" y="2127968"/>
            <a:ext cx="2665413" cy="3166646"/>
            <a:chOff x="3591319" y="1951144"/>
            <a:chExt cx="1913936" cy="2259701"/>
          </a:xfrm>
        </p:grpSpPr>
        <p:cxnSp>
          <p:nvCxnSpPr>
            <p:cNvPr id="9" name="Прямая со стрелкой 8"/>
            <p:cNvCxnSpPr/>
            <p:nvPr/>
          </p:nvCxnSpPr>
          <p:spPr>
            <a:xfrm flipV="1">
              <a:off x="5033326" y="2276232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 flipV="1">
              <a:off x="3842103" y="2247910"/>
              <a:ext cx="360217" cy="4316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4918193" y="3568789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3910499" y="3591446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986874" y="2441625"/>
              <a:ext cx="166429" cy="1687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91319" y="1951144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4471" y="3872387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5082343" y="2471078"/>
              <a:ext cx="166429" cy="1687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049570" y="3666212"/>
              <a:ext cx="166429" cy="1699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977470" y="3671877"/>
              <a:ext cx="166429" cy="1699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66197" y="3881191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</p:grpSp>
      <p:grpSp>
        <p:nvGrpSpPr>
          <p:cNvPr id="17413" name="Группа 29"/>
          <p:cNvGrpSpPr>
            <a:grpSpLocks/>
          </p:cNvGrpSpPr>
          <p:nvPr/>
        </p:nvGrpSpPr>
        <p:grpSpPr bwMode="auto">
          <a:xfrm>
            <a:off x="4422775" y="3307433"/>
            <a:ext cx="869950" cy="863600"/>
            <a:chOff x="3271282" y="2708920"/>
            <a:chExt cx="868670" cy="864096"/>
          </a:xfrm>
        </p:grpSpPr>
        <p:sp>
          <p:nvSpPr>
            <p:cNvPr id="4" name="Овал 3"/>
            <p:cNvSpPr/>
            <p:nvPr/>
          </p:nvSpPr>
          <p:spPr>
            <a:xfrm>
              <a:off x="3276038" y="2708920"/>
              <a:ext cx="863914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433" name="TextBox 25"/>
            <p:cNvSpPr txBox="1">
              <a:spLocks noChangeArrowheads="1"/>
            </p:cNvSpPr>
            <p:nvPr/>
          </p:nvSpPr>
          <p:spPr bwMode="auto">
            <a:xfrm>
              <a:off x="3568636" y="3004076"/>
              <a:ext cx="5613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>
                  <a:solidFill>
                    <a:schemeClr val="bg1"/>
                  </a:solidFill>
                  <a:latin typeface="Comic Sans MS" pitchFamily="66" charset="0"/>
                </a:rPr>
                <a:t>Pu</a:t>
              </a:r>
              <a:endParaRPr lang="ru-RU" altLang="ru-RU"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7434" name="TextBox 26"/>
            <p:cNvSpPr txBox="1">
              <a:spLocks noChangeArrowheads="1"/>
            </p:cNvSpPr>
            <p:nvPr/>
          </p:nvSpPr>
          <p:spPr bwMode="auto">
            <a:xfrm>
              <a:off x="3271282" y="2762261"/>
              <a:ext cx="655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chemeClr val="bg1"/>
                  </a:solidFill>
                  <a:latin typeface="Comic Sans MS" pitchFamily="66" charset="0"/>
                </a:rPr>
                <a:t>244</a:t>
              </a:r>
              <a:endParaRPr lang="ru-RU" altLang="ru-RU" sz="20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Группа 34"/>
          <p:cNvGrpSpPr>
            <a:grpSpLocks/>
          </p:cNvGrpSpPr>
          <p:nvPr/>
        </p:nvGrpSpPr>
        <p:grpSpPr bwMode="auto">
          <a:xfrm>
            <a:off x="4652963" y="3247108"/>
            <a:ext cx="998537" cy="1000125"/>
            <a:chOff x="4088536" y="3725416"/>
            <a:chExt cx="999728" cy="999728"/>
          </a:xfrm>
        </p:grpSpPr>
        <p:sp>
          <p:nvSpPr>
            <p:cNvPr id="7" name="Овал 6"/>
            <p:cNvSpPr/>
            <p:nvPr/>
          </p:nvSpPr>
          <p:spPr>
            <a:xfrm>
              <a:off x="4088536" y="3725416"/>
              <a:ext cx="999728" cy="9997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17430" name="TextBox 32"/>
            <p:cNvSpPr txBox="1">
              <a:spLocks noChangeArrowheads="1"/>
            </p:cNvSpPr>
            <p:nvPr/>
          </p:nvSpPr>
          <p:spPr bwMode="auto">
            <a:xfrm>
              <a:off x="4575598" y="4129916"/>
              <a:ext cx="5004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>
                  <a:solidFill>
                    <a:schemeClr val="bg1"/>
                  </a:solidFill>
                  <a:latin typeface="Comic Sans MS" pitchFamily="66" charset="0"/>
                </a:rPr>
                <a:t>Fl</a:t>
              </a:r>
              <a:endParaRPr lang="ru-RU" altLang="ru-RU"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7431" name="TextBox 33"/>
            <p:cNvSpPr txBox="1">
              <a:spLocks noChangeArrowheads="1"/>
            </p:cNvSpPr>
            <p:nvPr/>
          </p:nvSpPr>
          <p:spPr bwMode="auto">
            <a:xfrm>
              <a:off x="4139952" y="3820980"/>
              <a:ext cx="655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chemeClr val="bg1"/>
                  </a:solidFill>
                  <a:latin typeface="Comic Sans MS" pitchFamily="66" charset="0"/>
                </a:rPr>
                <a:t>292</a:t>
              </a:r>
              <a:endParaRPr lang="ru-RU" altLang="ru-RU" sz="20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4925" y="3416970"/>
            <a:ext cx="184056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GeoSlab703 Md BT" panose="02060603020205020403" pitchFamily="18" charset="0"/>
                <a:cs typeface="Arial" charset="0"/>
              </a:rPr>
              <a:t>from </a:t>
            </a:r>
          </a:p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GeoSlab703 Md BT" panose="02060603020205020403" pitchFamily="18" charset="0"/>
                <a:cs typeface="Arial" charset="0"/>
              </a:rPr>
              <a:t>accelerator</a:t>
            </a:r>
            <a:endParaRPr lang="ru-RU" sz="2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888" y="4315743"/>
            <a:ext cx="18598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projectiles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27984" y="1772816"/>
            <a:ext cx="11481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target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5107831"/>
            <a:ext cx="34195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rare and very </a:t>
            </a:r>
          </a:p>
          <a:p>
            <a:pPr>
              <a:defRPr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expensive isotope of Ca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93869" y="548680"/>
            <a:ext cx="374262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artificial element made in</a:t>
            </a:r>
          </a:p>
          <a:p>
            <a:pPr algn="r">
              <a:defRPr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 high flux nuclear reactor,  </a:t>
            </a:r>
          </a:p>
          <a:p>
            <a:pPr algn="r">
              <a:defRPr/>
            </a:pP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244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Pu, 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248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Cm, 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249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Bk …</a:t>
            </a:r>
          </a:p>
        </p:txBody>
      </p: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4868863" y="3235995"/>
            <a:ext cx="1416050" cy="1000125"/>
            <a:chOff x="4868416" y="2780927"/>
            <a:chExt cx="1417159" cy="999728"/>
          </a:xfrm>
        </p:grpSpPr>
        <p:grpSp>
          <p:nvGrpSpPr>
            <p:cNvPr id="17424" name="Группа 55"/>
            <p:cNvGrpSpPr>
              <a:grpSpLocks/>
            </p:cNvGrpSpPr>
            <p:nvPr/>
          </p:nvGrpSpPr>
          <p:grpSpPr bwMode="auto">
            <a:xfrm>
              <a:off x="4868416" y="2780927"/>
              <a:ext cx="999728" cy="999728"/>
              <a:chOff x="4088536" y="3725416"/>
              <a:chExt cx="999728" cy="99972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4088536" y="3725416"/>
                <a:ext cx="999319" cy="9997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427" name="TextBox 57"/>
              <p:cNvSpPr txBox="1">
                <a:spLocks noChangeArrowheads="1"/>
              </p:cNvSpPr>
              <p:nvPr/>
            </p:nvSpPr>
            <p:spPr bwMode="auto">
              <a:xfrm>
                <a:off x="4575598" y="4129916"/>
                <a:ext cx="50045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800" b="1">
                    <a:latin typeface="Comic Sans MS" pitchFamily="66" charset="0"/>
                  </a:rPr>
                  <a:t>Fl</a:t>
                </a:r>
                <a:endParaRPr lang="ru-RU" altLang="ru-RU" sz="2800" b="1">
                  <a:latin typeface="Comic Sans MS" pitchFamily="66" charset="0"/>
                </a:endParaRPr>
              </a:p>
            </p:txBody>
          </p:sp>
          <p:sp>
            <p:nvSpPr>
              <p:cNvPr id="17428" name="TextBox 58"/>
              <p:cNvSpPr txBox="1">
                <a:spLocks noChangeArrowheads="1"/>
              </p:cNvSpPr>
              <p:nvPr/>
            </p:nvSpPr>
            <p:spPr bwMode="auto">
              <a:xfrm>
                <a:off x="4139952" y="3820980"/>
                <a:ext cx="65594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000" b="1" dirty="0">
                    <a:latin typeface="Comic Sans MS" pitchFamily="66" charset="0"/>
                  </a:rPr>
                  <a:t>288</a:t>
                </a:r>
                <a:endParaRPr lang="ru-RU" altLang="ru-RU" sz="2000" b="1" dirty="0">
                  <a:latin typeface="Comic Sans MS" pitchFamily="66" charset="0"/>
                </a:endParaRPr>
              </a:p>
            </p:txBody>
          </p:sp>
        </p:grpSp>
        <p:sp>
          <p:nvSpPr>
            <p:cNvPr id="16" name="Стрелка вправо 15"/>
            <p:cNvSpPr/>
            <p:nvPr/>
          </p:nvSpPr>
          <p:spPr>
            <a:xfrm>
              <a:off x="5943995" y="3049109"/>
              <a:ext cx="341580" cy="52049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452962" y="5282283"/>
            <a:ext cx="27959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fusion &amp; cooling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663" y="333375"/>
            <a:ext cx="32528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GeoSlab703 Md BT" panose="02060603020205020403" pitchFamily="18" charset="0"/>
                <a:cs typeface="Arial" charset="0"/>
              </a:rPr>
              <a:t>Reaction of synthesis</a:t>
            </a:r>
            <a:endParaRPr lang="ru-RU" sz="2400" b="1" dirty="0"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26962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3" name="Picture 5" descr="C:\My Documents\My articles\Journal of Physics\PAPER\Gotov_8 JPG\Figures\Figure1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671013"/>
            <a:ext cx="5544615" cy="56808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640445"/>
            <a:ext cx="1982269" cy="122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3102131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θ</a:t>
            </a:r>
            <a:r>
              <a:rPr lang="en-US" sz="2000" b="1" baseline="-25000" dirty="0">
                <a:solidFill>
                  <a:srgbClr val="C00000"/>
                </a:solidFill>
              </a:rPr>
              <a:t>R </a:t>
            </a:r>
            <a:r>
              <a:rPr lang="en-US" sz="2000" b="1" dirty="0">
                <a:solidFill>
                  <a:srgbClr val="C00000"/>
                </a:solidFill>
              </a:rPr>
              <a:t>= 0</a:t>
            </a:r>
            <a:r>
              <a:rPr lang="en-US" sz="2000" b="1" baseline="30000" dirty="0">
                <a:solidFill>
                  <a:srgbClr val="C00000"/>
                </a:solidFill>
              </a:rPr>
              <a:t>0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± 2.5</a:t>
            </a:r>
            <a:r>
              <a:rPr lang="en-US" sz="2000" b="1" baseline="30000" dirty="0">
                <a:solidFill>
                  <a:srgbClr val="C00000"/>
                </a:solidFill>
                <a:cs typeface="Arial"/>
              </a:rPr>
              <a:t>0</a:t>
            </a:r>
            <a:endParaRPr lang="ru-RU" sz="2000" b="1" baseline="30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2238035"/>
            <a:ext cx="4026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  <a:r>
              <a:rPr lang="en-US" sz="2000" b="1" baseline="-25000" dirty="0">
                <a:solidFill>
                  <a:srgbClr val="C00000"/>
                </a:solidFill>
              </a:rPr>
              <a:t>R</a:t>
            </a:r>
            <a:endParaRPr lang="ru-RU" sz="2000" b="1" baseline="-25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680" y="1085907"/>
            <a:ext cx="5909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TOF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1618" y="5711114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88640"/>
            <a:ext cx="4907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larendon Blk BT" panose="02040905050505020204" pitchFamily="18" charset="0"/>
              </a:rPr>
              <a:t>D</a:t>
            </a:r>
            <a:r>
              <a:rPr lang="en-US" sz="2000" dirty="0" err="1">
                <a:latin typeface="Clarendon Blk BT" panose="02040905050505020204" pitchFamily="18" charset="0"/>
              </a:rPr>
              <a:t>ubna</a:t>
            </a:r>
            <a:r>
              <a:rPr lang="en-US" sz="2000" dirty="0">
                <a:latin typeface="Clarendon Blk BT" panose="020409050505050202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G</a:t>
            </a:r>
            <a:r>
              <a:rPr lang="en-US" sz="2000" dirty="0">
                <a:latin typeface="Clarendon Blk BT" panose="02040905050505020204" pitchFamily="18" charset="0"/>
              </a:rPr>
              <a:t>as-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F</a:t>
            </a:r>
            <a:r>
              <a:rPr lang="en-US" sz="2000" dirty="0">
                <a:latin typeface="Clarendon Blk BT" panose="02040905050505020204" pitchFamily="18" charset="0"/>
              </a:rPr>
              <a:t>illed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R</a:t>
            </a:r>
            <a:r>
              <a:rPr lang="en-US" sz="2000" dirty="0">
                <a:latin typeface="Clarendon Blk BT" panose="02040905050505020204" pitchFamily="18" charset="0"/>
              </a:rPr>
              <a:t>ecoil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S</a:t>
            </a:r>
            <a:r>
              <a:rPr lang="en-US" sz="2000" dirty="0">
                <a:latin typeface="Clarendon Blk BT" panose="02040905050505020204" pitchFamily="18" charset="0"/>
              </a:rPr>
              <a:t>eparator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66" y="4904896"/>
            <a:ext cx="133722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baseline="30000" dirty="0">
                <a:solidFill>
                  <a:srgbClr val="0000FF"/>
                </a:solidFill>
                <a:latin typeface="Calibri" pitchFamily="34" charset="0"/>
              </a:rPr>
              <a:t>48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Ca-beam</a:t>
            </a:r>
          </a:p>
          <a:p>
            <a:pPr algn="r"/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5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·10</a:t>
            </a:r>
            <a:r>
              <a:rPr lang="en-US" sz="2400" b="1" baseline="30000" dirty="0">
                <a:solidFill>
                  <a:srgbClr val="0000FF"/>
                </a:solidFill>
                <a:latin typeface="Calibri" pitchFamily="34" charset="0"/>
                <a:cs typeface="Arial"/>
              </a:rPr>
              <a:t>12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/s</a:t>
            </a:r>
            <a:endParaRPr lang="ru-RU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518" y="5778213"/>
            <a:ext cx="147950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baseline="30000" dirty="0">
                <a:latin typeface="Calibri" pitchFamily="34" charset="0"/>
              </a:rPr>
              <a:t>249</a:t>
            </a:r>
            <a:r>
              <a:rPr lang="en-US" sz="2000" b="1" dirty="0">
                <a:latin typeface="Calibri" pitchFamily="34" charset="0"/>
              </a:rPr>
              <a:t>Bk-target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350 </a:t>
            </a:r>
            <a:r>
              <a:rPr lang="el-GR" sz="2000" b="1" dirty="0">
                <a:latin typeface="Calibri" pitchFamily="34" charset="0"/>
              </a:rPr>
              <a:t>μ</a:t>
            </a:r>
            <a:r>
              <a:rPr lang="en-US" sz="2000" b="1" dirty="0">
                <a:latin typeface="Calibri" pitchFamily="34" charset="0"/>
              </a:rPr>
              <a:t>g</a:t>
            </a:r>
            <a:r>
              <a:rPr lang="en-US" sz="2000" b="1" dirty="0">
                <a:latin typeface="Calibri" pitchFamily="34" charset="0"/>
                <a:cs typeface="Arial"/>
              </a:rPr>
              <a:t>/cm</a:t>
            </a:r>
            <a:r>
              <a:rPr lang="en-US" sz="2400" b="1" baseline="30000" dirty="0">
                <a:latin typeface="Calibri" pitchFamily="34" charset="0"/>
                <a:cs typeface="Arial"/>
              </a:rPr>
              <a:t>2</a:t>
            </a:r>
            <a:endParaRPr lang="ru-RU" sz="2400" b="1" baseline="3000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4722" y="3101127"/>
            <a:ext cx="650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5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0/s</a:t>
            </a:r>
            <a:endParaRPr lang="ru-RU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2" name="Группа 44"/>
          <p:cNvGrpSpPr/>
          <p:nvPr/>
        </p:nvGrpSpPr>
        <p:grpSpPr>
          <a:xfrm>
            <a:off x="4120587" y="844941"/>
            <a:ext cx="5049782" cy="5493240"/>
            <a:chOff x="4120587" y="844941"/>
            <a:chExt cx="5049782" cy="5493240"/>
          </a:xfrm>
        </p:grpSpPr>
        <p:graphicFrame>
          <p:nvGraphicFramePr>
            <p:cNvPr id="642052" name="Object 4"/>
            <p:cNvGraphicFramePr>
              <a:graphicFrameLocks noChangeAspect="1"/>
            </p:cNvGraphicFramePr>
            <p:nvPr/>
          </p:nvGraphicFramePr>
          <p:xfrm>
            <a:off x="5784748" y="844941"/>
            <a:ext cx="3385621" cy="5092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0" name="CorelDRAW" r:id="rId4" imgW="1861920" imgH="2806920" progId="CorelDraw.Graphic.16">
                    <p:embed/>
                  </p:oleObj>
                </mc:Choice>
                <mc:Fallback>
                  <p:oleObj name="CorelDRAW" r:id="rId4" imgW="1861920" imgH="2806920" progId="CorelDraw.Graphic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84748" y="844941"/>
                          <a:ext cx="3385621" cy="50928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4120587" y="6030404"/>
              <a:ext cx="4060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400" b="1" dirty="0">
                  <a:solidFill>
                    <a:srgbClr val="004A82"/>
                  </a:solidFill>
                  <a:latin typeface="Calibri" pitchFamily="34" charset="0"/>
                </a:rPr>
                <a:t>Adam </a:t>
              </a:r>
              <a:r>
                <a:rPr lang="pl-PL" sz="1400" b="1" dirty="0">
                  <a:solidFill>
                    <a:srgbClr val="004A82"/>
                  </a:solidFill>
                  <a:latin typeface="Calibri" pitchFamily="34" charset="0"/>
                </a:rPr>
                <a:t>Sobiczewski, Acta Phys. Pol. B 41, 157 (2010). </a:t>
              </a:r>
              <a:endParaRPr lang="ru-RU" sz="1400" b="1" dirty="0">
                <a:solidFill>
                  <a:srgbClr val="004A82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6427470" y="868680"/>
            <a:ext cx="2659846" cy="476250"/>
            <a:chOff x="6427470" y="868680"/>
            <a:chExt cx="2659846" cy="476250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7219950" y="868680"/>
              <a:ext cx="480060" cy="47244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8557260" y="872490"/>
              <a:ext cx="480060" cy="47244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54330" y="893105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E</a:t>
              </a:r>
              <a:r>
                <a:rPr lang="en-US" sz="2000" b="1" baseline="-25000" dirty="0">
                  <a:solidFill>
                    <a:srgbClr val="C00000"/>
                  </a:solidFill>
                </a:rPr>
                <a:t>R</a:t>
              </a:r>
              <a:endParaRPr lang="ru-RU" sz="20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 bwMode="auto">
            <a:xfrm flipH="1">
              <a:off x="7821930" y="967740"/>
              <a:ext cx="262890" cy="266700"/>
            </a:xfrm>
            <a:prstGeom prst="rightArrow">
              <a:avLst/>
            </a:prstGeom>
            <a:solidFill>
              <a:schemeClr val="bg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7470" y="899160"/>
              <a:ext cx="736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</a:rPr>
                <a:t>A</a:t>
              </a:r>
              <a:r>
                <a:rPr lang="en-US" sz="2000" baseline="-25000" dirty="0">
                  <a:solidFill>
                    <a:schemeClr val="tx1"/>
                  </a:solidFill>
                  <a:latin typeface="Calibri" pitchFamily="34" charset="0"/>
                </a:rPr>
                <a:t>CN</a:t>
              </a:r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</a:rPr>
                <a:t>-x</a:t>
              </a:r>
              <a:endParaRPr lang="ru-RU" sz="20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81060" y="873995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Calibri" pitchFamily="34" charset="0"/>
                </a:rPr>
                <a:t>EVR</a:t>
              </a:r>
              <a:endParaRPr lang="ru-RU" sz="2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5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107950" y="1557338"/>
          <a:ext cx="8851900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6" name="CorelDRAW" r:id="rId3" imgW="6080760" imgH="3221736" progId="CorelDraw.Graphic.16">
                  <p:embed/>
                </p:oleObj>
              </mc:Choice>
              <mc:Fallback>
                <p:oleObj name="CorelDRAW" r:id="rId3" imgW="6080760" imgH="3221736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557338"/>
                        <a:ext cx="8851900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11188" y="260350"/>
            <a:ext cx="7191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latin typeface="GeoSlab703 Md BT" panose="02060603020205020403" pitchFamily="18" charset="0"/>
              </a:rPr>
              <a:t>Summary decay properties of the Z-even isotopes observed </a:t>
            </a:r>
          </a:p>
          <a:p>
            <a:pPr eaLnBrk="1" hangingPunct="1"/>
            <a:r>
              <a:rPr lang="en-US" altLang="ru-RU" sz="2000" dirty="0">
                <a:latin typeface="GeoSlab703 Md BT" panose="02060603020205020403" pitchFamily="18" charset="0"/>
              </a:rPr>
              <a:t>in </a:t>
            </a:r>
            <a:r>
              <a:rPr lang="en-US" altLang="ru-RU" sz="2200" b="1" baseline="30000" dirty="0">
                <a:latin typeface="GeoSlab703 Md BT" panose="02060603020205020403" pitchFamily="18" charset="0"/>
              </a:rPr>
              <a:t>238</a:t>
            </a:r>
            <a:r>
              <a:rPr lang="en-US" altLang="ru-RU" sz="2000" b="1" dirty="0">
                <a:latin typeface="GeoSlab703 Md BT" panose="02060603020205020403" pitchFamily="18" charset="0"/>
              </a:rPr>
              <a:t>U, </a:t>
            </a:r>
            <a:r>
              <a:rPr lang="en-US" altLang="ru-RU" sz="2200" b="1" baseline="30000" dirty="0">
                <a:latin typeface="GeoSlab703 Md BT" panose="02060603020205020403" pitchFamily="18" charset="0"/>
              </a:rPr>
              <a:t>240,242, 244</a:t>
            </a:r>
            <a:r>
              <a:rPr lang="en-US" altLang="ru-RU" sz="2000" b="1" dirty="0">
                <a:latin typeface="GeoSlab703 Md BT" panose="02060603020205020403" pitchFamily="18" charset="0"/>
              </a:rPr>
              <a:t>Pu, </a:t>
            </a:r>
            <a:r>
              <a:rPr lang="en-US" altLang="ru-RU" sz="2200" b="1" baseline="30000" dirty="0">
                <a:latin typeface="GeoSlab703 Md BT" panose="02060603020205020403" pitchFamily="18" charset="0"/>
              </a:rPr>
              <a:t>245, 248</a:t>
            </a:r>
            <a:r>
              <a:rPr lang="en-US" altLang="ru-RU" sz="2000" b="1" dirty="0">
                <a:latin typeface="GeoSlab703 Md BT" panose="02060603020205020403" pitchFamily="18" charset="0"/>
              </a:rPr>
              <a:t>Cm </a:t>
            </a:r>
            <a:r>
              <a:rPr lang="en-US" altLang="ru-RU" sz="2000" dirty="0">
                <a:latin typeface="GeoSlab703 Md BT" panose="02060603020205020403" pitchFamily="18" charset="0"/>
              </a:rPr>
              <a:t>and</a:t>
            </a:r>
            <a:r>
              <a:rPr lang="en-US" altLang="ru-RU" sz="2000" b="1" dirty="0">
                <a:latin typeface="GeoSlab703 Md BT" panose="02060603020205020403" pitchFamily="18" charset="0"/>
              </a:rPr>
              <a:t> </a:t>
            </a:r>
            <a:r>
              <a:rPr lang="en-US" altLang="ru-RU" sz="2200" b="1" baseline="30000" dirty="0">
                <a:latin typeface="GeoSlab703 Md BT" panose="02060603020205020403" pitchFamily="18" charset="0"/>
              </a:rPr>
              <a:t>249</a:t>
            </a:r>
            <a:r>
              <a:rPr lang="en-US" altLang="ru-RU" sz="2000" b="1" dirty="0">
                <a:latin typeface="GeoSlab703 Md BT" panose="02060603020205020403" pitchFamily="18" charset="0"/>
              </a:rPr>
              <a:t>Cf </a:t>
            </a:r>
            <a:r>
              <a:rPr lang="en-US" altLang="ru-RU" sz="2000" dirty="0">
                <a:latin typeface="GeoSlab703 Md BT" panose="02060603020205020403" pitchFamily="18" charset="0"/>
              </a:rPr>
              <a:t>+ </a:t>
            </a:r>
            <a:r>
              <a:rPr lang="en-US" altLang="ru-RU" sz="2200" b="1" baseline="30000" dirty="0">
                <a:solidFill>
                  <a:srgbClr val="C00000"/>
                </a:solidFill>
                <a:latin typeface="GeoSlab703 Md BT" panose="02060603020205020403" pitchFamily="18" charset="0"/>
              </a:rPr>
              <a:t>48</a:t>
            </a:r>
            <a:r>
              <a:rPr lang="en-US" altLang="ru-RU" sz="2000" b="1" dirty="0">
                <a:solidFill>
                  <a:srgbClr val="C00000"/>
                </a:solidFill>
                <a:latin typeface="GeoSlab703 Md BT" panose="02060603020205020403" pitchFamily="18" charset="0"/>
              </a:rPr>
              <a:t>Ca</a:t>
            </a:r>
            <a:r>
              <a:rPr lang="en-US" altLang="ru-RU" sz="2000" dirty="0">
                <a:latin typeface="GeoSlab703 Md BT" panose="02060603020205020403" pitchFamily="18" charset="0"/>
              </a:rPr>
              <a:t> reactions</a:t>
            </a:r>
            <a:endParaRPr lang="ru-RU" altLang="ru-RU" sz="2000" dirty="0">
              <a:latin typeface="Calibri" pitchFamily="34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465763" y="1231900"/>
            <a:ext cx="33289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ru-RU" sz="1400" b="1">
                <a:solidFill>
                  <a:srgbClr val="005DA2"/>
                </a:solidFill>
              </a:rPr>
              <a:t>Yu Ts Oganessian and V K Utyonkov,</a:t>
            </a:r>
          </a:p>
          <a:p>
            <a:pPr algn="r" eaLnBrk="1" hangingPunct="1"/>
            <a:r>
              <a:rPr lang="en-US" altLang="ru-RU" sz="1400" b="1">
                <a:solidFill>
                  <a:srgbClr val="005DA2"/>
                </a:solidFill>
              </a:rPr>
              <a:t> Rep. Prog. Phys. 78 (2015) 036301</a:t>
            </a:r>
            <a:endParaRPr lang="ru-RU" altLang="ru-RU" sz="1400" b="1">
              <a:solidFill>
                <a:srgbClr val="005DA2"/>
              </a:solidFill>
            </a:endParaRP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369888" y="1588730"/>
            <a:ext cx="1301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Calibri" pitchFamily="34" charset="0"/>
              </a:rPr>
              <a:t>20</a:t>
            </a:r>
            <a:r>
              <a:rPr lang="en-US" altLang="ru-RU" sz="2000" b="1" dirty="0">
                <a:solidFill>
                  <a:srgbClr val="C00000"/>
                </a:solidFill>
                <a:latin typeface="Calibri" pitchFamily="34" charset="0"/>
              </a:rPr>
              <a:t>00-2010</a:t>
            </a:r>
            <a:endParaRPr lang="ru-RU" altLang="ru-RU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1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23850" y="560388"/>
            <a:ext cx="8666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latin typeface="GeoSlab703 Md BT" panose="02060603020205020403" pitchFamily="18" charset="0"/>
              </a:rPr>
              <a:t>Summary decay properties of the isotopes of elements 113, 115, and 117 </a:t>
            </a:r>
          </a:p>
          <a:p>
            <a:pPr eaLnBrk="1" hangingPunct="1"/>
            <a:r>
              <a:rPr lang="en-US" altLang="ru-RU" sz="2000" dirty="0">
                <a:latin typeface="GeoSlab703 Md BT" panose="02060603020205020403" pitchFamily="18" charset="0"/>
              </a:rPr>
              <a:t>observed in </a:t>
            </a:r>
            <a:r>
              <a:rPr lang="en-US" altLang="ru-RU" sz="2400" b="1" baseline="30000" dirty="0">
                <a:latin typeface="GeoSlab703 Md BT" panose="02060603020205020403" pitchFamily="18" charset="0"/>
              </a:rPr>
              <a:t>237</a:t>
            </a:r>
            <a:r>
              <a:rPr lang="en-US" altLang="ru-RU" sz="2000" b="1" dirty="0">
                <a:latin typeface="GeoSlab703 Md BT" panose="02060603020205020403" pitchFamily="18" charset="0"/>
              </a:rPr>
              <a:t>Np</a:t>
            </a:r>
            <a:r>
              <a:rPr lang="en-US" altLang="ru-RU" sz="2000" dirty="0">
                <a:latin typeface="GeoSlab703 Md BT" panose="02060603020205020403" pitchFamily="18" charset="0"/>
              </a:rPr>
              <a:t>, </a:t>
            </a:r>
            <a:r>
              <a:rPr lang="en-US" altLang="ru-RU" sz="2400" b="1" baseline="30000" dirty="0">
                <a:latin typeface="GeoSlab703 Md BT" panose="02060603020205020403" pitchFamily="18" charset="0"/>
              </a:rPr>
              <a:t>243</a:t>
            </a:r>
            <a:r>
              <a:rPr lang="en-US" altLang="ru-RU" sz="2000" b="1" dirty="0">
                <a:latin typeface="GeoSlab703 Md BT" panose="02060603020205020403" pitchFamily="18" charset="0"/>
              </a:rPr>
              <a:t>Am</a:t>
            </a:r>
            <a:r>
              <a:rPr lang="en-US" altLang="ru-RU" sz="2000" dirty="0">
                <a:latin typeface="GeoSlab703 Md BT" panose="02060603020205020403" pitchFamily="18" charset="0"/>
              </a:rPr>
              <a:t> and </a:t>
            </a:r>
            <a:r>
              <a:rPr lang="en-US" altLang="ru-RU" sz="2400" b="1" baseline="30000" dirty="0">
                <a:latin typeface="GeoSlab703 Md BT" panose="02060603020205020403" pitchFamily="18" charset="0"/>
              </a:rPr>
              <a:t>249</a:t>
            </a:r>
            <a:r>
              <a:rPr lang="en-US" altLang="ru-RU" sz="2000" b="1" dirty="0">
                <a:latin typeface="GeoSlab703 Md BT" panose="02060603020205020403" pitchFamily="18" charset="0"/>
              </a:rPr>
              <a:t>Bk</a:t>
            </a:r>
            <a:r>
              <a:rPr lang="en-US" altLang="ru-RU" sz="2000" dirty="0">
                <a:latin typeface="GeoSlab703 Md BT" panose="02060603020205020403" pitchFamily="18" charset="0"/>
              </a:rPr>
              <a:t> + </a:t>
            </a:r>
            <a:r>
              <a:rPr lang="en-US" altLang="ru-RU" sz="2400" b="1" baseline="30000" dirty="0">
                <a:solidFill>
                  <a:srgbClr val="C00000"/>
                </a:solidFill>
                <a:latin typeface="GeoSlab703 Md BT" panose="02060603020205020403" pitchFamily="18" charset="0"/>
              </a:rPr>
              <a:t>48</a:t>
            </a:r>
            <a:r>
              <a:rPr lang="en-US" altLang="ru-RU" sz="2000" b="1" dirty="0">
                <a:solidFill>
                  <a:srgbClr val="C00000"/>
                </a:solidFill>
                <a:latin typeface="GeoSlab703 Md BT" panose="02060603020205020403" pitchFamily="18" charset="0"/>
              </a:rPr>
              <a:t>Ca</a:t>
            </a:r>
            <a:r>
              <a:rPr lang="en-US" altLang="ru-RU" sz="2000" dirty="0">
                <a:latin typeface="GeoSlab703 Md BT" panose="02060603020205020403" pitchFamily="18" charset="0"/>
              </a:rPr>
              <a:t> reactions</a:t>
            </a:r>
            <a:endParaRPr lang="ru-RU" altLang="ru-RU" sz="2000" dirty="0">
              <a:latin typeface="+mj-lt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533946" y="1628800"/>
            <a:ext cx="130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rgbClr val="C00000"/>
                </a:solidFill>
                <a:latin typeface="Calibri" pitchFamily="34" charset="0"/>
              </a:rPr>
              <a:t>2010-2014</a:t>
            </a:r>
            <a:endParaRPr lang="ru-RU" altLang="ru-RU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2970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40155"/>
              </p:ext>
            </p:extLst>
          </p:nvPr>
        </p:nvGraphicFramePr>
        <p:xfrm>
          <a:off x="94670" y="1268760"/>
          <a:ext cx="9037637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CorelDRAW" r:id="rId3" imgW="6034320" imgH="2945880" progId="CorelDraw.Graphic.16">
                  <p:embed/>
                </p:oleObj>
              </mc:Choice>
              <mc:Fallback>
                <p:oleObj name="CorelDRAW" r:id="rId3" imgW="6034320" imgH="29458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70" y="1268760"/>
                        <a:ext cx="9037637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19672" y="5661248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These 10 radioactive families are our wealth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8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 flipH="1">
            <a:off x="3116263" y="4268789"/>
            <a:ext cx="317500" cy="371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3749675" y="3322639"/>
            <a:ext cx="330200" cy="274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93750" y="844551"/>
          <a:ext cx="7450138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4" name="CorelDRAW" r:id="rId4" imgW="8531640" imgH="6503760" progId="">
                  <p:embed/>
                </p:oleObj>
              </mc:Choice>
              <mc:Fallback>
                <p:oleObj name="CorelDRAW" r:id="rId4" imgW="8531640" imgH="650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844551"/>
                        <a:ext cx="7450138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827090" y="333377"/>
            <a:ext cx="17584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+mn-lt"/>
              </a:rPr>
              <a:t>Alpha - decay</a:t>
            </a:r>
            <a:endParaRPr lang="ru-RU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835152" y="981077"/>
            <a:ext cx="4500271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Theory  </a:t>
            </a:r>
            <a:r>
              <a:rPr lang="en-US" b="1" dirty="0">
                <a:solidFill>
                  <a:srgbClr val="0067B4"/>
                </a:solidFill>
                <a:latin typeface="+mn-lt"/>
                <a:cs typeface="Arial" charset="0"/>
              </a:rPr>
              <a:t> </a:t>
            </a:r>
            <a:r>
              <a:rPr lang="en-US" sz="1600" b="1" dirty="0">
                <a:solidFill>
                  <a:srgbClr val="0067B4"/>
                </a:solidFill>
                <a:latin typeface="+mn-lt"/>
                <a:cs typeface="Arial" charset="0"/>
              </a:rPr>
              <a:t>I. </a:t>
            </a:r>
            <a:r>
              <a:rPr lang="en-US" sz="1600" b="1" dirty="0" err="1">
                <a:solidFill>
                  <a:srgbClr val="0067B4"/>
                </a:solidFill>
                <a:latin typeface="+mn-lt"/>
                <a:cs typeface="Arial" charset="0"/>
              </a:rPr>
              <a:t>Muntian</a:t>
            </a:r>
            <a:r>
              <a:rPr lang="en-US" sz="1600" b="1" dirty="0">
                <a:solidFill>
                  <a:srgbClr val="0067B4"/>
                </a:solidFill>
                <a:latin typeface="+mn-lt"/>
                <a:cs typeface="Arial" charset="0"/>
              </a:rPr>
              <a:t>, Z. </a:t>
            </a:r>
            <a:r>
              <a:rPr lang="en-US" sz="1600" b="1" dirty="0" err="1">
                <a:solidFill>
                  <a:srgbClr val="0067B4"/>
                </a:solidFill>
                <a:latin typeface="+mn-lt"/>
                <a:cs typeface="Arial" charset="0"/>
              </a:rPr>
              <a:t>Patyk</a:t>
            </a:r>
            <a:r>
              <a:rPr lang="en-US" sz="1600" b="1" dirty="0">
                <a:solidFill>
                  <a:srgbClr val="0067B4"/>
                </a:solidFill>
                <a:latin typeface="+mn-lt"/>
                <a:cs typeface="Arial" charset="0"/>
              </a:rPr>
              <a:t>, and A. </a:t>
            </a:r>
            <a:r>
              <a:rPr lang="en-US" sz="1600" b="1" dirty="0" err="1">
                <a:solidFill>
                  <a:srgbClr val="0067B4"/>
                </a:solidFill>
                <a:latin typeface="+mn-lt"/>
                <a:cs typeface="Arial" charset="0"/>
              </a:rPr>
              <a:t>Sobiczewski</a:t>
            </a:r>
            <a:endParaRPr lang="en-US" sz="1600" b="1" i="1" dirty="0">
              <a:solidFill>
                <a:srgbClr val="0067B4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67B4"/>
                </a:solidFill>
                <a:latin typeface="+mn-lt"/>
                <a:cs typeface="Arial" charset="0"/>
              </a:rPr>
              <a:t>                                            Phys. At. </a:t>
            </a:r>
            <a:r>
              <a:rPr lang="en-US" sz="1600" b="1" dirty="0" err="1">
                <a:solidFill>
                  <a:srgbClr val="0067B4"/>
                </a:solidFill>
                <a:latin typeface="+mn-lt"/>
                <a:cs typeface="Arial" charset="0"/>
              </a:rPr>
              <a:t>Nucl</a:t>
            </a:r>
            <a:r>
              <a:rPr lang="en-US" sz="1600" b="1" dirty="0">
                <a:solidFill>
                  <a:srgbClr val="0067B4"/>
                </a:solidFill>
                <a:latin typeface="+mn-lt"/>
                <a:cs typeface="Arial" charset="0"/>
              </a:rPr>
              <a:t>. 66, (2003)</a:t>
            </a:r>
            <a:endParaRPr lang="ru-RU" sz="1600" b="1" dirty="0">
              <a:solidFill>
                <a:srgbClr val="0067B4"/>
              </a:solidFill>
              <a:latin typeface="+mn-lt"/>
              <a:cs typeface="Arial" charset="0"/>
            </a:endParaRP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2417764" y="1327151"/>
            <a:ext cx="92845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Z-even</a:t>
            </a:r>
            <a:endParaRPr lang="ru-RU" b="1"/>
          </a:p>
        </p:txBody>
      </p:sp>
      <p:sp>
        <p:nvSpPr>
          <p:cNvPr id="14" name="Овал 13"/>
          <p:cNvSpPr/>
          <p:nvPr/>
        </p:nvSpPr>
        <p:spPr>
          <a:xfrm>
            <a:off x="5568952" y="2060576"/>
            <a:ext cx="144463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646740" y="2130425"/>
            <a:ext cx="1492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4935538" y="1968502"/>
            <a:ext cx="144462" cy="1444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002213" y="2038351"/>
            <a:ext cx="176212" cy="4841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 rot="12504038">
            <a:off x="3681413" y="3248025"/>
            <a:ext cx="144462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3040063" y="4572001"/>
            <a:ext cx="144462" cy="1444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ru-RU" dirty="0"/>
          </a:p>
        </p:txBody>
      </p:sp>
      <p:grpSp>
        <p:nvGrpSpPr>
          <p:cNvPr id="2" name="Группа 59"/>
          <p:cNvGrpSpPr>
            <a:grpSpLocks/>
          </p:cNvGrpSpPr>
          <p:nvPr/>
        </p:nvGrpSpPr>
        <p:grpSpPr bwMode="auto">
          <a:xfrm>
            <a:off x="2843215" y="1381126"/>
            <a:ext cx="4784117" cy="4056063"/>
            <a:chOff x="2843214" y="1381125"/>
            <a:chExt cx="4784117" cy="4056063"/>
          </a:xfrm>
        </p:grpSpPr>
        <p:grpSp>
          <p:nvGrpSpPr>
            <p:cNvPr id="3" name="Группа 9"/>
            <p:cNvGrpSpPr>
              <a:grpSpLocks/>
            </p:cNvGrpSpPr>
            <p:nvPr/>
          </p:nvGrpSpPr>
          <p:grpSpPr bwMode="auto">
            <a:xfrm>
              <a:off x="2843214" y="1381125"/>
              <a:ext cx="4784117" cy="4056063"/>
              <a:chOff x="2843214" y="1381844"/>
              <a:chExt cx="4783686" cy="4056062"/>
            </a:xfrm>
          </p:grpSpPr>
          <p:graphicFrame>
            <p:nvGraphicFramePr>
              <p:cNvPr id="22531" name="Object 3"/>
              <p:cNvGraphicFramePr>
                <a:graphicFrameLocks noChangeAspect="1"/>
              </p:cNvGraphicFramePr>
              <p:nvPr/>
            </p:nvGraphicFramePr>
            <p:xfrm>
              <a:off x="2843214" y="1381844"/>
              <a:ext cx="4664073" cy="40560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5" name="CorelDRAW" r:id="rId6" imgW="5308560" imgH="4616640" progId="">
                      <p:embed/>
                    </p:oleObj>
                  </mc:Choice>
                  <mc:Fallback>
                    <p:oleObj name="CorelDRAW" r:id="rId6" imgW="5308560" imgH="46166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3214" y="1381844"/>
                            <a:ext cx="4664073" cy="40560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9" name="TextBox 6"/>
              <p:cNvSpPr txBox="1">
                <a:spLocks noChangeArrowheads="1"/>
              </p:cNvSpPr>
              <p:nvPr/>
            </p:nvSpPr>
            <p:spPr bwMode="auto">
              <a:xfrm>
                <a:off x="6156176" y="4497545"/>
                <a:ext cx="6719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Exp.</a:t>
                </a:r>
                <a:endParaRPr lang="ru-RU" b="1"/>
              </a:p>
            </p:txBody>
          </p:sp>
          <p:sp>
            <p:nvSpPr>
              <p:cNvPr id="22570" name="TextBox 8"/>
              <p:cNvSpPr txBox="1">
                <a:spLocks noChangeArrowheads="1"/>
              </p:cNvSpPr>
              <p:nvPr/>
            </p:nvSpPr>
            <p:spPr bwMode="auto">
              <a:xfrm>
                <a:off x="6698525" y="4808451"/>
                <a:ext cx="92837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Z-even</a:t>
                </a:r>
                <a:endParaRPr lang="ru-RU" b="1"/>
              </a:p>
            </p:txBody>
          </p:sp>
        </p:grpSp>
        <p:grpSp>
          <p:nvGrpSpPr>
            <p:cNvPr id="4" name="Группа 58"/>
            <p:cNvGrpSpPr>
              <a:grpSpLocks/>
            </p:cNvGrpSpPr>
            <p:nvPr/>
          </p:nvGrpSpPr>
          <p:grpSpPr bwMode="auto">
            <a:xfrm>
              <a:off x="3022600" y="2349500"/>
              <a:ext cx="2724388" cy="2094548"/>
              <a:chOff x="3022600" y="2349500"/>
              <a:chExt cx="2724388" cy="2094548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4314825" y="2349500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  <a:p>
                <a:pPr algn="ctr">
                  <a:defRPr/>
                </a:pPr>
                <a:endParaRPr lang="ru-RU" dirty="0"/>
              </a:p>
            </p:txBody>
          </p: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4389438" y="2420938"/>
                <a:ext cx="307975" cy="4937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Группа 72"/>
              <p:cNvGrpSpPr>
                <a:grpSpLocks/>
              </p:cNvGrpSpPr>
              <p:nvPr/>
            </p:nvGrpSpPr>
            <p:grpSpPr bwMode="auto">
              <a:xfrm>
                <a:off x="4905375" y="2644458"/>
                <a:ext cx="196850" cy="144462"/>
                <a:chOff x="4905080" y="2636912"/>
                <a:chExt cx="197758" cy="144016"/>
              </a:xfrm>
            </p:grpSpPr>
            <p:sp>
              <p:nvSpPr>
                <p:cNvPr id="39" name="Овал 38"/>
                <p:cNvSpPr/>
                <p:nvPr/>
              </p:nvSpPr>
              <p:spPr>
                <a:xfrm>
                  <a:off x="4932192" y="2637228"/>
                  <a:ext cx="143534" cy="14401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  <a:p>
                  <a:pPr algn="ctr">
                    <a:defRPr/>
                  </a:pPr>
                  <a:endParaRPr lang="ru-RU" dirty="0"/>
                </a:p>
              </p:txBody>
            </p:sp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 flipV="1">
                  <a:off x="4905080" y="2740097"/>
                  <a:ext cx="189784" cy="1582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 flipV="1">
                  <a:off x="4913055" y="2676793"/>
                  <a:ext cx="189783" cy="0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5003800" y="2708275"/>
                <a:ext cx="341313" cy="766763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Группа 53"/>
              <p:cNvGrpSpPr/>
              <p:nvPr/>
            </p:nvGrpSpPr>
            <p:grpSpPr>
              <a:xfrm>
                <a:off x="4275584" y="2404502"/>
                <a:ext cx="197758" cy="144016"/>
                <a:chOff x="8067625" y="2100471"/>
                <a:chExt cx="197758" cy="144016"/>
              </a:xfrm>
              <a:solidFill>
                <a:srgbClr val="FF0000"/>
              </a:solidFill>
            </p:grpSpPr>
            <p:sp>
              <p:nvSpPr>
                <p:cNvPr id="55" name="Овал 54"/>
                <p:cNvSpPr/>
                <p:nvPr/>
              </p:nvSpPr>
              <p:spPr>
                <a:xfrm>
                  <a:off x="8094677" y="2100471"/>
                  <a:ext cx="144016" cy="14401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  <a:p>
                  <a:pPr algn="ctr">
                    <a:defRPr/>
                  </a:pPr>
                  <a:endParaRPr lang="ru-RU" dirty="0"/>
                </a:p>
              </p:txBody>
            </p:sp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flipV="1">
                  <a:off x="8067625" y="2200270"/>
                  <a:ext cx="190138" cy="784"/>
                </a:xfrm>
                <a:prstGeom prst="line">
                  <a:avLst/>
                </a:prstGeom>
                <a:grp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 flipV="1">
                  <a:off x="8075245" y="2143120"/>
                  <a:ext cx="190138" cy="784"/>
                </a:xfrm>
                <a:prstGeom prst="line">
                  <a:avLst/>
                </a:prstGeom>
                <a:grp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4375150" y="2470150"/>
                <a:ext cx="319088" cy="798513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Группа 53"/>
              <p:cNvGrpSpPr>
                <a:grpSpLocks/>
              </p:cNvGrpSpPr>
              <p:nvPr/>
            </p:nvGrpSpPr>
            <p:grpSpPr bwMode="auto">
              <a:xfrm>
                <a:off x="3022600" y="3360738"/>
                <a:ext cx="830263" cy="1083310"/>
                <a:chOff x="3022600" y="3360738"/>
                <a:chExt cx="830263" cy="1083310"/>
              </a:xfrm>
            </p:grpSpPr>
            <p:grpSp>
              <p:nvGrpSpPr>
                <p:cNvPr id="8" name="Группа 71"/>
                <p:cNvGrpSpPr>
                  <a:grpSpLocks/>
                </p:cNvGrpSpPr>
                <p:nvPr/>
              </p:nvGrpSpPr>
              <p:grpSpPr bwMode="auto">
                <a:xfrm>
                  <a:off x="3654425" y="3360738"/>
                  <a:ext cx="198438" cy="144462"/>
                  <a:chOff x="3654564" y="3304034"/>
                  <a:chExt cx="197758" cy="144016"/>
                </a:xfrm>
              </p:grpSpPr>
              <p:sp>
                <p:nvSpPr>
                  <p:cNvPr id="64" name="Овал 63"/>
                  <p:cNvSpPr/>
                  <p:nvPr/>
                </p:nvSpPr>
                <p:spPr>
                  <a:xfrm>
                    <a:off x="3681460" y="3304034"/>
                    <a:ext cx="143967" cy="14401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  <a:p>
                    <a:pPr algn="ctr">
                      <a:defRPr/>
                    </a:pPr>
                    <a:endParaRPr lang="ru-RU" dirty="0"/>
                  </a:p>
                </p:txBody>
              </p:sp>
              <p:cxnSp>
                <p:nvCxnSpPr>
                  <p:cNvPr id="65" name="Прямая соединительная линия 64"/>
                  <p:cNvCxnSpPr/>
                  <p:nvPr/>
                </p:nvCxnSpPr>
                <p:spPr>
                  <a:xfrm flipV="1">
                    <a:off x="3654564" y="3411651"/>
                    <a:ext cx="1898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Прямая соединительная линия 65"/>
                  <p:cNvCxnSpPr/>
                  <p:nvPr/>
                </p:nvCxnSpPr>
                <p:spPr>
                  <a:xfrm flipV="1">
                    <a:off x="3662475" y="3335686"/>
                    <a:ext cx="1898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Группа 70"/>
                <p:cNvGrpSpPr>
                  <a:grpSpLocks/>
                </p:cNvGrpSpPr>
                <p:nvPr/>
              </p:nvGrpSpPr>
              <p:grpSpPr bwMode="auto">
                <a:xfrm>
                  <a:off x="3022600" y="4278948"/>
                  <a:ext cx="196850" cy="165100"/>
                  <a:chOff x="3022114" y="4237067"/>
                  <a:chExt cx="197758" cy="164614"/>
                </a:xfrm>
              </p:grpSpPr>
              <p:sp>
                <p:nvSpPr>
                  <p:cNvPr id="68" name="Овал 67"/>
                  <p:cNvSpPr/>
                  <p:nvPr/>
                </p:nvSpPr>
                <p:spPr>
                  <a:xfrm>
                    <a:off x="3049226" y="4247513"/>
                    <a:ext cx="143534" cy="14403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  <a:p>
                    <a:pPr algn="ctr">
                      <a:defRPr/>
                    </a:pPr>
                    <a:endParaRPr lang="ru-RU" dirty="0"/>
                  </a:p>
                </p:txBody>
              </p:sp>
              <p:cxnSp>
                <p:nvCxnSpPr>
                  <p:cNvPr id="69" name="Прямая соединительная линия 68"/>
                  <p:cNvCxnSpPr/>
                  <p:nvPr/>
                </p:nvCxnSpPr>
                <p:spPr>
                  <a:xfrm flipV="1">
                    <a:off x="3022114" y="4401048"/>
                    <a:ext cx="189784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Прямая соединительная линия 69"/>
                  <p:cNvCxnSpPr/>
                  <p:nvPr/>
                </p:nvCxnSpPr>
                <p:spPr>
                  <a:xfrm flipV="1">
                    <a:off x="3030089" y="4236434"/>
                    <a:ext cx="189783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>
                  <a:off x="3116263" y="4357688"/>
                  <a:ext cx="293687" cy="793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па 51"/>
              <p:cNvGrpSpPr>
                <a:grpSpLocks/>
              </p:cNvGrpSpPr>
              <p:nvPr/>
            </p:nvGrpSpPr>
            <p:grpSpPr bwMode="auto">
              <a:xfrm>
                <a:off x="5549230" y="2556902"/>
                <a:ext cx="197758" cy="144016"/>
                <a:chOff x="5549230" y="2556902"/>
                <a:chExt cx="197758" cy="144016"/>
              </a:xfrm>
            </p:grpSpPr>
            <p:sp>
              <p:nvSpPr>
                <p:cNvPr id="47" name="Овал 46"/>
                <p:cNvSpPr/>
                <p:nvPr/>
              </p:nvSpPr>
              <p:spPr>
                <a:xfrm>
                  <a:off x="5573713" y="2557463"/>
                  <a:ext cx="146050" cy="1428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  <a:p>
                  <a:pPr algn="ctr">
                    <a:defRPr/>
                  </a:pPr>
                  <a:endParaRPr lang="ru-RU" dirty="0"/>
                </a:p>
              </p:txBody>
            </p:sp>
            <p:cxnSp>
              <p:nvCxnSpPr>
                <p:cNvPr id="49" name="Прямая соединительная линия 48"/>
                <p:cNvCxnSpPr/>
                <p:nvPr/>
              </p:nvCxnSpPr>
              <p:spPr>
                <a:xfrm flipV="1">
                  <a:off x="5546725" y="2668588"/>
                  <a:ext cx="192088" cy="0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flipV="1">
                  <a:off x="5554663" y="2589213"/>
                  <a:ext cx="192087" cy="0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6620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6675075" y="3410375"/>
            <a:ext cx="2415854" cy="40075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George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Gamow 1928</a:t>
            </a:r>
          </a:p>
        </p:txBody>
      </p:sp>
      <p:pic>
        <p:nvPicPr>
          <p:cNvPr id="26627" name="Picture 4" descr="GamovGA_1930.jpg (217×29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024" y="137263"/>
            <a:ext cx="2419223" cy="326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381246" y="440061"/>
            <a:ext cx="62069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Let's start with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Georgiy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Gamow's model where nuclear matter is an electrically charged liquid, and the atomic nucleus is a drop of this liquid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itchFamily="18" charset="-127"/>
            </a:endParaRPr>
          </a:p>
        </p:txBody>
      </p:sp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-36512" y="2420888"/>
            <a:ext cx="67687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ea typeface="Gungsuh" pitchFamily="18" charset="-127"/>
              </a:rPr>
              <a:t>In fact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itchFamily="18" charset="-127"/>
              </a:rPr>
              <a:t>,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ea typeface="Gungsuh" pitchFamily="18" charset="-127"/>
              </a:rPr>
              <a:t>the density of nuclear liquid 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itchFamily="18" charset="-127"/>
            </a:endParaRPr>
          </a:p>
          <a:p>
            <a:pPr algn="ctr"/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ea typeface="Gungsuh" pitchFamily="18" charset="-127"/>
              </a:rPr>
              <a:t>is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itchFamily="18" charset="-127"/>
              </a:rPr>
              <a:t> 10</a:t>
            </a:r>
            <a:r>
              <a:rPr lang="ru-RU" sz="28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itchFamily="18" charset="-127"/>
              </a:rPr>
              <a:t>15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itchFamily="18" charset="-127"/>
              </a:rPr>
              <a:t>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ea typeface="Gungsuh" pitchFamily="18" charset="-127"/>
              </a:rPr>
              <a:t>times more than that of water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itchFamily="18" charset="-127"/>
            </a:endParaRPr>
          </a:p>
          <a:p>
            <a:pPr algn="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   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itchFamily="18" charset="-127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95536" y="4311967"/>
            <a:ext cx="6768752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larendon Blk BT" panose="02040905050505020204" pitchFamily="18" charset="0"/>
              </a:rPr>
              <a:t>This was the first theoretical model of the atomic nucleus. </a:t>
            </a:r>
            <a:endParaRPr lang="ru-RU" sz="2400" dirty="0">
              <a:solidFill>
                <a:srgbClr val="C00000"/>
              </a:solidFill>
              <a:ea typeface="Gungsuh" pitchFamily="18" charset="-127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Clarendon Blk BT" panose="02040905050505020204" pitchFamily="18" charset="0"/>
                <a:ea typeface="Gungsuh" pitchFamily="18" charset="-127"/>
              </a:rPr>
              <a:t>                                          G</a:t>
            </a:r>
            <a:r>
              <a:rPr lang="en-US" sz="2400" dirty="0">
                <a:solidFill>
                  <a:srgbClr val="C00000"/>
                </a:solidFill>
                <a:ea typeface="Gungsuh" pitchFamily="18" charset="-127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Clarendon Blk BT" panose="02040905050505020204" pitchFamily="18" charset="0"/>
                <a:ea typeface="Gungsuh" pitchFamily="18" charset="-127"/>
              </a:rPr>
              <a:t>Gamow 1928</a:t>
            </a:r>
            <a:endParaRPr lang="ru-RU" sz="2400" dirty="0">
              <a:solidFill>
                <a:srgbClr val="C00000"/>
              </a:solidFill>
              <a:ea typeface="Gungsuh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8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282702" y="681039"/>
          <a:ext cx="7034213" cy="570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2" name="CorelDRAW" r:id="rId4" imgW="8193240" imgH="6654240" progId="CorelDraw.Graphic.16">
                  <p:embed/>
                </p:oleObj>
              </mc:Choice>
              <mc:Fallback>
                <p:oleObj name="CorelDRAW" r:id="rId4" imgW="8193240" imgH="665424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2" y="681039"/>
                        <a:ext cx="7034213" cy="570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539750" y="404814"/>
            <a:ext cx="25950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+mn-lt"/>
              </a:rPr>
              <a:t>Spontaneous  fission</a:t>
            </a:r>
            <a:endParaRPr lang="ru-RU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7380288" y="1916113"/>
            <a:ext cx="7280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SHN</a:t>
            </a:r>
            <a:endParaRPr lang="ru-RU" sz="2000">
              <a:solidFill>
                <a:srgbClr val="0000FF"/>
              </a:solidFill>
            </a:endParaRP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3924300" y="476249"/>
            <a:ext cx="240803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even-even isotopes</a:t>
            </a:r>
            <a:endParaRPr lang="ru-RU" sz="2000"/>
          </a:p>
        </p:txBody>
      </p:sp>
      <p:grpSp>
        <p:nvGrpSpPr>
          <p:cNvPr id="2" name="Группа 30"/>
          <p:cNvGrpSpPr>
            <a:grpSpLocks/>
          </p:cNvGrpSpPr>
          <p:nvPr/>
        </p:nvGrpSpPr>
        <p:grpSpPr bwMode="auto">
          <a:xfrm>
            <a:off x="5435603" y="4076700"/>
            <a:ext cx="1807042" cy="1366838"/>
            <a:chOff x="5487512" y="4078415"/>
            <a:chExt cx="1807831" cy="1368152"/>
          </a:xfrm>
        </p:grpSpPr>
        <p:sp>
          <p:nvSpPr>
            <p:cNvPr id="11" name="Овал 10"/>
            <p:cNvSpPr/>
            <p:nvPr/>
          </p:nvSpPr>
          <p:spPr>
            <a:xfrm>
              <a:off x="5487512" y="4078415"/>
              <a:ext cx="719452" cy="136815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561" name="TextBox 29"/>
            <p:cNvSpPr txBox="1">
              <a:spLocks noChangeArrowheads="1"/>
            </p:cNvSpPr>
            <p:nvPr/>
          </p:nvSpPr>
          <p:spPr bwMode="auto">
            <a:xfrm>
              <a:off x="6063892" y="4725149"/>
              <a:ext cx="1231451" cy="7085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C00000"/>
                  </a:solidFill>
                  <a:latin typeface="Calibri" pitchFamily="34" charset="0"/>
                </a:rPr>
                <a:t>SF critical </a:t>
              </a:r>
            </a:p>
            <a:p>
              <a:r>
                <a:rPr lang="en-US" sz="2000">
                  <a:solidFill>
                    <a:srgbClr val="C00000"/>
                  </a:solidFill>
                  <a:latin typeface="Calibri" pitchFamily="34" charset="0"/>
                </a:rPr>
                <a:t>zone</a:t>
              </a:r>
              <a:endParaRPr lang="ru-RU" sz="200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067175" y="1341439"/>
            <a:ext cx="3270250" cy="33919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3333FF"/>
                </a:solidFill>
              </a:rPr>
              <a:t>R</a:t>
            </a:r>
            <a:r>
              <a:rPr lang="en-US" altLang="zh-CN" sz="1600" b="1" dirty="0">
                <a:solidFill>
                  <a:srgbClr val="3333FF"/>
                </a:solidFill>
                <a:latin typeface="+mn-lt"/>
              </a:rPr>
              <a:t>. </a:t>
            </a:r>
            <a:r>
              <a:rPr lang="en-US" altLang="zh-CN" sz="1600" b="1" dirty="0" err="1">
                <a:solidFill>
                  <a:srgbClr val="3333FF"/>
                </a:solidFill>
                <a:latin typeface="+mn-lt"/>
              </a:rPr>
              <a:t>Smolańczuk</a:t>
            </a:r>
            <a:r>
              <a:rPr lang="en-US" altLang="zh-CN" sz="1600" b="1" dirty="0">
                <a:solidFill>
                  <a:srgbClr val="3333FF"/>
                </a:solidFill>
                <a:latin typeface="+mn-lt"/>
              </a:rPr>
              <a:t>, PR. C 56 (1997) 812 </a:t>
            </a:r>
            <a:endParaRPr lang="en-US" sz="16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80" name="Группа 133"/>
          <p:cNvGrpSpPr>
            <a:grpSpLocks/>
          </p:cNvGrpSpPr>
          <p:nvPr/>
        </p:nvGrpSpPr>
        <p:grpSpPr bwMode="auto">
          <a:xfrm>
            <a:off x="971600" y="0"/>
            <a:ext cx="4711185" cy="6957392"/>
            <a:chOff x="5023120" y="257241"/>
            <a:chExt cx="3906568" cy="5995922"/>
          </a:xfrm>
        </p:grpSpPr>
        <p:grpSp>
          <p:nvGrpSpPr>
            <p:cNvPr id="34882" name="Группа 140"/>
            <p:cNvGrpSpPr>
              <a:grpSpLocks/>
            </p:cNvGrpSpPr>
            <p:nvPr/>
          </p:nvGrpSpPr>
          <p:grpSpPr bwMode="auto">
            <a:xfrm>
              <a:off x="5023120" y="257241"/>
              <a:ext cx="3906568" cy="5995922"/>
              <a:chOff x="5023120" y="257241"/>
              <a:chExt cx="3906568" cy="5995922"/>
            </a:xfrm>
          </p:grpSpPr>
          <p:pic>
            <p:nvPicPr>
              <p:cNvPr id="34885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59584" y="435526"/>
                <a:ext cx="2705100" cy="522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886" name="Группа 44"/>
              <p:cNvGrpSpPr>
                <a:grpSpLocks/>
              </p:cNvGrpSpPr>
              <p:nvPr/>
            </p:nvGrpSpPr>
            <p:grpSpPr bwMode="auto">
              <a:xfrm>
                <a:off x="7493000" y="2497138"/>
                <a:ext cx="219075" cy="531812"/>
                <a:chOff x="3393749" y="3429000"/>
                <a:chExt cx="220186" cy="284801"/>
              </a:xfrm>
            </p:grpSpPr>
            <p:cxnSp>
              <p:nvCxnSpPr>
                <p:cNvPr id="46" name="Прямая соединительная линия 45"/>
                <p:cNvCxnSpPr/>
                <p:nvPr/>
              </p:nvCxnSpPr>
              <p:spPr>
                <a:xfrm rot="5400000">
                  <a:off x="3370700" y="3574376"/>
                  <a:ext cx="276251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Прямая соединительная линия 46"/>
                <p:cNvCxnSpPr/>
                <p:nvPr/>
              </p:nvCxnSpPr>
              <p:spPr>
                <a:xfrm rot="10800000">
                  <a:off x="3393949" y="3436250"/>
                  <a:ext cx="216989" cy="85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 rot="10800000">
                  <a:off x="3397140" y="3713351"/>
                  <a:ext cx="216989" cy="85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8"/>
              <p:cNvSpPr>
                <a:spLocks noChangeArrowheads="1"/>
              </p:cNvSpPr>
              <p:nvPr/>
            </p:nvSpPr>
            <p:spPr bwMode="auto">
              <a:xfrm>
                <a:off x="7543805" y="266985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890" name="Группа 49"/>
              <p:cNvGrpSpPr>
                <a:grpSpLocks/>
              </p:cNvGrpSpPr>
              <p:nvPr/>
            </p:nvGrpSpPr>
            <p:grpSpPr bwMode="auto">
              <a:xfrm>
                <a:off x="7602538" y="2649538"/>
                <a:ext cx="220662" cy="352425"/>
                <a:chOff x="3393749" y="3429000"/>
                <a:chExt cx="220186" cy="284801"/>
              </a:xfrm>
            </p:grpSpPr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rot="5400000">
                  <a:off x="3372183" y="3575730"/>
                  <a:ext cx="273207" cy="158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единительная линия 51"/>
                <p:cNvCxnSpPr/>
                <p:nvPr/>
              </p:nvCxnSpPr>
              <p:spPr>
                <a:xfrm rot="10800000">
                  <a:off x="3393945" y="3439919"/>
                  <a:ext cx="217012" cy="1283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>
                <a:xfrm rot="10800000">
                  <a:off x="3397113" y="3713126"/>
                  <a:ext cx="217012" cy="1282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7662884" y="278034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894" name="Группа 54"/>
              <p:cNvGrpSpPr>
                <a:grpSpLocks/>
              </p:cNvGrpSpPr>
              <p:nvPr/>
            </p:nvGrpSpPr>
            <p:grpSpPr bwMode="auto">
              <a:xfrm>
                <a:off x="7880350" y="2305050"/>
                <a:ext cx="219075" cy="201613"/>
                <a:chOff x="3393749" y="3429000"/>
                <a:chExt cx="220186" cy="284801"/>
              </a:xfrm>
            </p:grpSpPr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rot="5400000">
                  <a:off x="3357470" y="3579339"/>
                  <a:ext cx="302687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 rot="10800000">
                  <a:off x="3393938" y="3427994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 rot="10800000">
                  <a:off x="3397129" y="3732923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Rectangle 48"/>
              <p:cNvSpPr>
                <a:spLocks noChangeArrowheads="1"/>
              </p:cNvSpPr>
              <p:nvPr/>
            </p:nvSpPr>
            <p:spPr bwMode="auto">
              <a:xfrm>
                <a:off x="7930523" y="235742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7817190" y="238028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Rectangle 48"/>
              <p:cNvSpPr>
                <a:spLocks noChangeArrowheads="1"/>
              </p:cNvSpPr>
              <p:nvPr/>
            </p:nvSpPr>
            <p:spPr bwMode="auto">
              <a:xfrm>
                <a:off x="7504768" y="282606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04" name="Группа 66"/>
              <p:cNvGrpSpPr>
                <a:grpSpLocks/>
              </p:cNvGrpSpPr>
              <p:nvPr/>
            </p:nvGrpSpPr>
            <p:grpSpPr bwMode="auto">
              <a:xfrm>
                <a:off x="7451725" y="2882900"/>
                <a:ext cx="217488" cy="263525"/>
                <a:chOff x="7215206" y="3143248"/>
                <a:chExt cx="216375" cy="350079"/>
              </a:xfrm>
            </p:grpSpPr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 rot="5400000">
                  <a:off x="7152529" y="3319285"/>
                  <a:ext cx="350017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/>
                <p:cNvCxnSpPr/>
                <p:nvPr/>
              </p:nvCxnSpPr>
              <p:spPr>
                <a:xfrm rot="10800000">
                  <a:off x="7215405" y="3144276"/>
                  <a:ext cx="216369" cy="2108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Rectangle 48"/>
              <p:cNvSpPr>
                <a:spLocks noChangeArrowheads="1"/>
              </p:cNvSpPr>
              <p:nvPr/>
            </p:nvSpPr>
            <p:spPr bwMode="auto">
              <a:xfrm>
                <a:off x="8060063" y="245267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08" name="Группа 70"/>
              <p:cNvGrpSpPr>
                <a:grpSpLocks/>
              </p:cNvGrpSpPr>
              <p:nvPr/>
            </p:nvGrpSpPr>
            <p:grpSpPr bwMode="auto">
              <a:xfrm>
                <a:off x="8270875" y="2649538"/>
                <a:ext cx="219075" cy="409575"/>
                <a:chOff x="3393749" y="3429000"/>
                <a:chExt cx="220186" cy="284801"/>
              </a:xfrm>
            </p:grpSpPr>
            <p:cxnSp>
              <p:nvCxnSpPr>
                <p:cNvPr id="72" name="Прямая соединительная линия 71"/>
                <p:cNvCxnSpPr/>
                <p:nvPr/>
              </p:nvCxnSpPr>
              <p:spPr>
                <a:xfrm rot="5400000">
                  <a:off x="3371946" y="3575252"/>
                  <a:ext cx="273714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единительная линия 72"/>
                <p:cNvCxnSpPr/>
                <p:nvPr/>
              </p:nvCxnSpPr>
              <p:spPr>
                <a:xfrm rot="10800000">
                  <a:off x="3393927" y="3438395"/>
                  <a:ext cx="216989" cy="110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 rot="10800000">
                  <a:off x="3397118" y="3713214"/>
                  <a:ext cx="216989" cy="1103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Rectangle 48"/>
              <p:cNvSpPr>
                <a:spLocks noChangeArrowheads="1"/>
              </p:cNvSpPr>
              <p:nvPr/>
            </p:nvSpPr>
            <p:spPr bwMode="auto">
              <a:xfrm>
                <a:off x="8323924" y="2835586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12" name="Группа 74"/>
              <p:cNvGrpSpPr>
                <a:grpSpLocks/>
              </p:cNvGrpSpPr>
              <p:nvPr/>
            </p:nvGrpSpPr>
            <p:grpSpPr bwMode="auto">
              <a:xfrm>
                <a:off x="8137525" y="2611438"/>
                <a:ext cx="220663" cy="257175"/>
                <a:chOff x="3393749" y="3429000"/>
                <a:chExt cx="220186" cy="284801"/>
              </a:xfrm>
            </p:grpSpPr>
            <p:cxnSp>
              <p:nvCxnSpPr>
                <p:cNvPr id="76" name="Прямая соединительная линия 75"/>
                <p:cNvCxnSpPr/>
                <p:nvPr/>
              </p:nvCxnSpPr>
              <p:spPr>
                <a:xfrm rot="5400000">
                  <a:off x="3374306" y="3577645"/>
                  <a:ext cx="268932" cy="1585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я соединительная линия 76"/>
                <p:cNvCxnSpPr/>
                <p:nvPr/>
              </p:nvCxnSpPr>
              <p:spPr>
                <a:xfrm rot="10800000">
                  <a:off x="3393930" y="3443971"/>
                  <a:ext cx="217012" cy="1758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единительная линия 77"/>
                <p:cNvCxnSpPr/>
                <p:nvPr/>
              </p:nvCxnSpPr>
              <p:spPr>
                <a:xfrm rot="10800000">
                  <a:off x="3397098" y="3712903"/>
                  <a:ext cx="217012" cy="1757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8197223" y="268127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16" name="Группа 79"/>
              <p:cNvGrpSpPr>
                <a:grpSpLocks/>
              </p:cNvGrpSpPr>
              <p:nvPr/>
            </p:nvGrpSpPr>
            <p:grpSpPr bwMode="auto">
              <a:xfrm>
                <a:off x="8008938" y="2414588"/>
                <a:ext cx="219075" cy="184150"/>
                <a:chOff x="3393749" y="3429000"/>
                <a:chExt cx="220186" cy="284801"/>
              </a:xfrm>
            </p:grpSpPr>
            <p:cxnSp>
              <p:nvCxnSpPr>
                <p:cNvPr id="81" name="Прямая соединительная линия 80"/>
                <p:cNvCxnSpPr/>
                <p:nvPr/>
              </p:nvCxnSpPr>
              <p:spPr>
                <a:xfrm rot="5400000">
                  <a:off x="3356616" y="3580062"/>
                  <a:ext cx="304388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единительная линия 81"/>
                <p:cNvCxnSpPr/>
                <p:nvPr/>
              </p:nvCxnSpPr>
              <p:spPr>
                <a:xfrm rot="10800000">
                  <a:off x="3393934" y="3427868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Прямая соединительная линия 82"/>
                <p:cNvCxnSpPr/>
                <p:nvPr/>
              </p:nvCxnSpPr>
              <p:spPr>
                <a:xfrm rot="10800000">
                  <a:off x="3397125" y="3734710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17" name="Группа 83"/>
              <p:cNvGrpSpPr>
                <a:grpSpLocks/>
              </p:cNvGrpSpPr>
              <p:nvPr/>
            </p:nvGrpSpPr>
            <p:grpSpPr bwMode="auto">
              <a:xfrm>
                <a:off x="8039100" y="2439988"/>
                <a:ext cx="220663" cy="184150"/>
                <a:chOff x="3393749" y="3429000"/>
                <a:chExt cx="220186" cy="284801"/>
              </a:xfrm>
            </p:grpSpPr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 rot="5400000">
                  <a:off x="3367626" y="3590310"/>
                  <a:ext cx="282296" cy="1585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 rot="10800000">
                  <a:off x="3393933" y="3449954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 rot="10800000">
                  <a:off x="3397101" y="3734704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18" name="Группа 87"/>
              <p:cNvGrpSpPr>
                <a:grpSpLocks/>
              </p:cNvGrpSpPr>
              <p:nvPr/>
            </p:nvGrpSpPr>
            <p:grpSpPr bwMode="auto">
              <a:xfrm>
                <a:off x="7723188" y="2324100"/>
                <a:ext cx="220662" cy="174625"/>
                <a:chOff x="3393749" y="3429000"/>
                <a:chExt cx="220186" cy="284801"/>
              </a:xfrm>
            </p:grpSpPr>
            <p:cxnSp>
              <p:nvCxnSpPr>
                <p:cNvPr id="89" name="Прямая соединительная линия 88"/>
                <p:cNvCxnSpPr/>
                <p:nvPr/>
              </p:nvCxnSpPr>
              <p:spPr>
                <a:xfrm rot="5400000">
                  <a:off x="3356054" y="3579770"/>
                  <a:ext cx="305460" cy="158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Прямая соединительная линия 89"/>
                <p:cNvCxnSpPr/>
                <p:nvPr/>
              </p:nvCxnSpPr>
              <p:spPr>
                <a:xfrm rot="10800000">
                  <a:off x="3393942" y="3427832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я соединительная линия 90"/>
                <p:cNvCxnSpPr/>
                <p:nvPr/>
              </p:nvCxnSpPr>
              <p:spPr>
                <a:xfrm rot="10800000">
                  <a:off x="3397110" y="3735881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Rectangle 48"/>
              <p:cNvSpPr>
                <a:spLocks noChangeArrowheads="1"/>
              </p:cNvSpPr>
              <p:nvPr/>
            </p:nvSpPr>
            <p:spPr bwMode="auto">
              <a:xfrm>
                <a:off x="7776232" y="2355355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9" name="Rectangle 48"/>
              <p:cNvSpPr>
                <a:spLocks noChangeArrowheads="1"/>
              </p:cNvSpPr>
              <p:nvPr/>
            </p:nvSpPr>
            <p:spPr bwMode="auto">
              <a:xfrm>
                <a:off x="8094353" y="247172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25" name="Группа 92"/>
              <p:cNvGrpSpPr>
                <a:grpSpLocks/>
              </p:cNvGrpSpPr>
              <p:nvPr/>
            </p:nvGrpSpPr>
            <p:grpSpPr bwMode="auto">
              <a:xfrm>
                <a:off x="6926263" y="2232025"/>
                <a:ext cx="219075" cy="217488"/>
                <a:chOff x="3393749" y="3429000"/>
                <a:chExt cx="220186" cy="284801"/>
              </a:xfrm>
            </p:grpSpPr>
            <p:cxnSp>
              <p:nvCxnSpPr>
                <p:cNvPr id="94" name="Прямая соединительная линия 93"/>
                <p:cNvCxnSpPr/>
                <p:nvPr/>
              </p:nvCxnSpPr>
              <p:spPr>
                <a:xfrm rot="5400000">
                  <a:off x="3358152" y="3578774"/>
                  <a:ext cx="30137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я соединительная линия 94"/>
                <p:cNvCxnSpPr/>
                <p:nvPr/>
              </p:nvCxnSpPr>
              <p:spPr>
                <a:xfrm rot="10800000">
                  <a:off x="3393965" y="3428085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я соединительная линия 95"/>
                <p:cNvCxnSpPr/>
                <p:nvPr/>
              </p:nvCxnSpPr>
              <p:spPr>
                <a:xfrm rot="10800000">
                  <a:off x="3397156" y="3731542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" name="Rectangle 48"/>
              <p:cNvSpPr>
                <a:spLocks noChangeArrowheads="1"/>
              </p:cNvSpPr>
              <p:nvPr/>
            </p:nvSpPr>
            <p:spPr bwMode="auto">
              <a:xfrm>
                <a:off x="6985652" y="228980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" name="Rectangle 48"/>
              <p:cNvSpPr>
                <a:spLocks noChangeArrowheads="1"/>
              </p:cNvSpPr>
              <p:nvPr/>
            </p:nvSpPr>
            <p:spPr bwMode="auto">
              <a:xfrm>
                <a:off x="6164592" y="1050421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2" name="Полилиния 161"/>
              <p:cNvSpPr/>
              <p:nvPr/>
            </p:nvSpPr>
            <p:spPr>
              <a:xfrm>
                <a:off x="7523361" y="4155036"/>
                <a:ext cx="981047" cy="1057088"/>
              </a:xfrm>
              <a:custGeom>
                <a:avLst/>
                <a:gdLst>
                  <a:gd name="connsiteX0" fmla="*/ 0 w 909320"/>
                  <a:gd name="connsiteY0" fmla="*/ 1057275 h 1057275"/>
                  <a:gd name="connsiteX1" fmla="*/ 72390 w 909320"/>
                  <a:gd name="connsiteY1" fmla="*/ 786765 h 1057275"/>
                  <a:gd name="connsiteX2" fmla="*/ 133350 w 909320"/>
                  <a:gd name="connsiteY2" fmla="*/ 542925 h 1057275"/>
                  <a:gd name="connsiteX3" fmla="*/ 175260 w 909320"/>
                  <a:gd name="connsiteY3" fmla="*/ 363855 h 1057275"/>
                  <a:gd name="connsiteX4" fmla="*/ 236220 w 909320"/>
                  <a:gd name="connsiteY4" fmla="*/ 200025 h 1057275"/>
                  <a:gd name="connsiteX5" fmla="*/ 308610 w 909320"/>
                  <a:gd name="connsiteY5" fmla="*/ 66675 h 1057275"/>
                  <a:gd name="connsiteX6" fmla="*/ 369570 w 909320"/>
                  <a:gd name="connsiteY6" fmla="*/ 13335 h 1057275"/>
                  <a:gd name="connsiteX7" fmla="*/ 426720 w 909320"/>
                  <a:gd name="connsiteY7" fmla="*/ 1905 h 1057275"/>
                  <a:gd name="connsiteX8" fmla="*/ 491490 w 909320"/>
                  <a:gd name="connsiteY8" fmla="*/ 24765 h 1057275"/>
                  <a:gd name="connsiteX9" fmla="*/ 563880 w 909320"/>
                  <a:gd name="connsiteY9" fmla="*/ 104775 h 1057275"/>
                  <a:gd name="connsiteX10" fmla="*/ 624840 w 909320"/>
                  <a:gd name="connsiteY10" fmla="*/ 200025 h 1057275"/>
                  <a:gd name="connsiteX11" fmla="*/ 701040 w 909320"/>
                  <a:gd name="connsiteY11" fmla="*/ 356235 h 1057275"/>
                  <a:gd name="connsiteX12" fmla="*/ 781050 w 909320"/>
                  <a:gd name="connsiteY12" fmla="*/ 558165 h 1057275"/>
                  <a:gd name="connsiteX13" fmla="*/ 895350 w 909320"/>
                  <a:gd name="connsiteY13" fmla="*/ 889635 h 1057275"/>
                  <a:gd name="connsiteX14" fmla="*/ 864870 w 909320"/>
                  <a:gd name="connsiteY14" fmla="*/ 897255 h 1057275"/>
                  <a:gd name="connsiteX15" fmla="*/ 895350 w 909320"/>
                  <a:gd name="connsiteY15" fmla="*/ 893445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9320" h="1057275">
                    <a:moveTo>
                      <a:pt x="0" y="1057275"/>
                    </a:moveTo>
                    <a:cubicBezTo>
                      <a:pt x="25082" y="964882"/>
                      <a:pt x="50165" y="872490"/>
                      <a:pt x="72390" y="786765"/>
                    </a:cubicBezTo>
                    <a:cubicBezTo>
                      <a:pt x="94615" y="701040"/>
                      <a:pt x="116205" y="613410"/>
                      <a:pt x="133350" y="542925"/>
                    </a:cubicBezTo>
                    <a:cubicBezTo>
                      <a:pt x="150495" y="472440"/>
                      <a:pt x="158115" y="421005"/>
                      <a:pt x="175260" y="363855"/>
                    </a:cubicBezTo>
                    <a:cubicBezTo>
                      <a:pt x="192405" y="306705"/>
                      <a:pt x="213995" y="249555"/>
                      <a:pt x="236220" y="200025"/>
                    </a:cubicBezTo>
                    <a:cubicBezTo>
                      <a:pt x="258445" y="150495"/>
                      <a:pt x="286385" y="97790"/>
                      <a:pt x="308610" y="66675"/>
                    </a:cubicBezTo>
                    <a:cubicBezTo>
                      <a:pt x="330835" y="35560"/>
                      <a:pt x="349885" y="24130"/>
                      <a:pt x="369570" y="13335"/>
                    </a:cubicBezTo>
                    <a:cubicBezTo>
                      <a:pt x="389255" y="2540"/>
                      <a:pt x="406400" y="0"/>
                      <a:pt x="426720" y="1905"/>
                    </a:cubicBezTo>
                    <a:cubicBezTo>
                      <a:pt x="447040" y="3810"/>
                      <a:pt x="468630" y="7620"/>
                      <a:pt x="491490" y="24765"/>
                    </a:cubicBezTo>
                    <a:cubicBezTo>
                      <a:pt x="514350" y="41910"/>
                      <a:pt x="541655" y="75565"/>
                      <a:pt x="563880" y="104775"/>
                    </a:cubicBezTo>
                    <a:cubicBezTo>
                      <a:pt x="586105" y="133985"/>
                      <a:pt x="601980" y="158115"/>
                      <a:pt x="624840" y="200025"/>
                    </a:cubicBezTo>
                    <a:cubicBezTo>
                      <a:pt x="647700" y="241935"/>
                      <a:pt x="675005" y="296545"/>
                      <a:pt x="701040" y="356235"/>
                    </a:cubicBezTo>
                    <a:cubicBezTo>
                      <a:pt x="727075" y="415925"/>
                      <a:pt x="748665" y="469265"/>
                      <a:pt x="781050" y="558165"/>
                    </a:cubicBezTo>
                    <a:cubicBezTo>
                      <a:pt x="813435" y="647065"/>
                      <a:pt x="881380" y="833120"/>
                      <a:pt x="895350" y="889635"/>
                    </a:cubicBezTo>
                    <a:cubicBezTo>
                      <a:pt x="909320" y="946150"/>
                      <a:pt x="864870" y="896620"/>
                      <a:pt x="864870" y="897255"/>
                    </a:cubicBezTo>
                    <a:cubicBezTo>
                      <a:pt x="864870" y="897890"/>
                      <a:pt x="880110" y="895667"/>
                      <a:pt x="895350" y="893445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64" name="Прямая соединительная линия 163"/>
              <p:cNvCxnSpPr/>
              <p:nvPr/>
            </p:nvCxnSpPr>
            <p:spPr>
              <a:xfrm rot="16200000" flipH="1">
                <a:off x="6130464" y="4277957"/>
                <a:ext cx="1285648" cy="121440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 rot="16200000" flipH="1">
                <a:off x="5701926" y="1419362"/>
                <a:ext cx="2285597" cy="135727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935" name="TextBox 172"/>
              <p:cNvSpPr txBox="1">
                <a:spLocks noChangeArrowheads="1"/>
              </p:cNvSpPr>
              <p:nvPr/>
            </p:nvSpPr>
            <p:spPr bwMode="auto">
              <a:xfrm>
                <a:off x="5429250" y="257241"/>
                <a:ext cx="5222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6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6" name="TextBox 173"/>
              <p:cNvSpPr txBox="1">
                <a:spLocks noChangeArrowheads="1"/>
              </p:cNvSpPr>
              <p:nvPr/>
            </p:nvSpPr>
            <p:spPr bwMode="auto">
              <a:xfrm>
                <a:off x="5438775" y="1054156"/>
                <a:ext cx="522288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</a:t>
                </a:r>
                <a:r>
                  <a:rPr lang="en-US" sz="2400" b="1" baseline="30000">
                    <a:latin typeface="Calibri" pitchFamily="34" charset="0"/>
                  </a:rPr>
                  <a:t>4</a:t>
                </a:r>
                <a:endParaRPr lang="ru-RU" sz="2400" b="1" baseline="30000">
                  <a:latin typeface="Calibri" pitchFamily="34" charset="0"/>
                </a:endParaRPr>
              </a:p>
            </p:txBody>
          </p:sp>
          <p:sp>
            <p:nvSpPr>
              <p:cNvPr id="34937" name="TextBox 174"/>
              <p:cNvSpPr txBox="1">
                <a:spLocks noChangeArrowheads="1"/>
              </p:cNvSpPr>
              <p:nvPr/>
            </p:nvSpPr>
            <p:spPr bwMode="auto">
              <a:xfrm>
                <a:off x="5441950" y="1827268"/>
                <a:ext cx="5238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2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8" name="TextBox 175"/>
              <p:cNvSpPr txBox="1">
                <a:spLocks noChangeArrowheads="1"/>
              </p:cNvSpPr>
              <p:nvPr/>
            </p:nvSpPr>
            <p:spPr bwMode="auto">
              <a:xfrm>
                <a:off x="5445125" y="2630538"/>
                <a:ext cx="523875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0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9" name="TextBox 176"/>
              <p:cNvSpPr txBox="1">
                <a:spLocks noChangeArrowheads="1"/>
              </p:cNvSpPr>
              <p:nvPr/>
            </p:nvSpPr>
            <p:spPr bwMode="auto">
              <a:xfrm>
                <a:off x="5380038" y="3414437"/>
                <a:ext cx="5857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-2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40" name="TextBox 190"/>
              <p:cNvSpPr txBox="1">
                <a:spLocks noChangeArrowheads="1"/>
              </p:cNvSpPr>
              <p:nvPr/>
            </p:nvSpPr>
            <p:spPr bwMode="auto">
              <a:xfrm>
                <a:off x="5707063" y="5686418"/>
                <a:ext cx="5349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1" name="TextBox 191"/>
              <p:cNvSpPr txBox="1">
                <a:spLocks noChangeArrowheads="1"/>
              </p:cNvSpPr>
              <p:nvPr/>
            </p:nvSpPr>
            <p:spPr bwMode="auto">
              <a:xfrm>
                <a:off x="6384925" y="5678480"/>
                <a:ext cx="5349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105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2" name="TextBox 192"/>
              <p:cNvSpPr txBox="1">
                <a:spLocks noChangeArrowheads="1"/>
              </p:cNvSpPr>
              <p:nvPr/>
            </p:nvSpPr>
            <p:spPr bwMode="auto">
              <a:xfrm>
                <a:off x="7062788" y="5678480"/>
                <a:ext cx="5349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110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3" name="TextBox 193"/>
              <p:cNvSpPr txBox="1">
                <a:spLocks noChangeArrowheads="1"/>
              </p:cNvSpPr>
              <p:nvPr/>
            </p:nvSpPr>
            <p:spPr bwMode="auto">
              <a:xfrm>
                <a:off x="7743825" y="5684830"/>
                <a:ext cx="5349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115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4" name="TextBox 194"/>
              <p:cNvSpPr txBox="1">
                <a:spLocks noChangeArrowheads="1"/>
              </p:cNvSpPr>
              <p:nvPr/>
            </p:nvSpPr>
            <p:spPr bwMode="auto">
              <a:xfrm>
                <a:off x="8394700" y="5686418"/>
                <a:ext cx="5349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120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5" name="TextBox 195"/>
              <p:cNvSpPr txBox="1">
                <a:spLocks noChangeArrowheads="1"/>
              </p:cNvSpPr>
              <p:nvPr/>
            </p:nvSpPr>
            <p:spPr bwMode="auto">
              <a:xfrm>
                <a:off x="6899275" y="5883275"/>
                <a:ext cx="16414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Atomic number</a:t>
                </a:r>
                <a:endParaRPr lang="ru-RU" baseline="30000">
                  <a:latin typeface="Calibri" pitchFamily="34" charset="0"/>
                </a:endParaRPr>
              </a:p>
            </p:txBody>
          </p:sp>
          <p:sp>
            <p:nvSpPr>
              <p:cNvPr id="34946" name="TextBox 200"/>
              <p:cNvSpPr txBox="1">
                <a:spLocks noChangeArrowheads="1"/>
              </p:cNvSpPr>
              <p:nvPr/>
            </p:nvSpPr>
            <p:spPr bwMode="auto">
              <a:xfrm>
                <a:off x="5484813" y="4024037"/>
                <a:ext cx="477837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0.0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7" name="TextBox 201"/>
              <p:cNvSpPr txBox="1">
                <a:spLocks noChangeArrowheads="1"/>
              </p:cNvSpPr>
              <p:nvPr/>
            </p:nvSpPr>
            <p:spPr bwMode="auto">
              <a:xfrm>
                <a:off x="5421313" y="4384399"/>
                <a:ext cx="5476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-0.5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8" name="TextBox 202"/>
              <p:cNvSpPr txBox="1">
                <a:spLocks noChangeArrowheads="1"/>
              </p:cNvSpPr>
              <p:nvPr/>
            </p:nvSpPr>
            <p:spPr bwMode="auto">
              <a:xfrm>
                <a:off x="5418138" y="4744758"/>
                <a:ext cx="547687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-1.0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9" name="TextBox 203"/>
              <p:cNvSpPr txBox="1">
                <a:spLocks noChangeArrowheads="1"/>
              </p:cNvSpPr>
              <p:nvPr/>
            </p:nvSpPr>
            <p:spPr bwMode="auto">
              <a:xfrm>
                <a:off x="5419725" y="5098260"/>
                <a:ext cx="5476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-1.5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0" name="TextBox 204"/>
              <p:cNvSpPr txBox="1">
                <a:spLocks noChangeArrowheads="1"/>
              </p:cNvSpPr>
              <p:nvPr/>
            </p:nvSpPr>
            <p:spPr bwMode="auto">
              <a:xfrm>
                <a:off x="5413375" y="5456236"/>
                <a:ext cx="54610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-2.0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1" name="TextBox 205"/>
              <p:cNvSpPr txBox="1">
                <a:spLocks noChangeArrowheads="1"/>
              </p:cNvSpPr>
              <p:nvPr/>
            </p:nvSpPr>
            <p:spPr bwMode="auto">
              <a:xfrm>
                <a:off x="5483225" y="3666851"/>
                <a:ext cx="47625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0.5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2" name="TextBox 206"/>
              <p:cNvSpPr txBox="1">
                <a:spLocks noChangeArrowheads="1"/>
              </p:cNvSpPr>
              <p:nvPr/>
            </p:nvSpPr>
            <p:spPr bwMode="auto">
              <a:xfrm rot="16200000">
                <a:off x="4453731" y="4371216"/>
                <a:ext cx="15890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latin typeface="Calibri" pitchFamily="34" charset="0"/>
                  </a:rPr>
                  <a:t>B</a:t>
                </a:r>
                <a:r>
                  <a:rPr lang="en-US" sz="2400" b="1" baseline="-25000" dirty="0" err="1">
                    <a:latin typeface="Calibri" pitchFamily="34" charset="0"/>
                  </a:rPr>
                  <a:t>n</a:t>
                </a:r>
                <a:r>
                  <a:rPr lang="en-US" b="1" dirty="0">
                    <a:latin typeface="Calibri" pitchFamily="34" charset="0"/>
                  </a:rPr>
                  <a:t> – B</a:t>
                </a:r>
                <a:r>
                  <a:rPr lang="en-US" sz="2400" b="1" baseline="-25000" dirty="0">
                    <a:latin typeface="Calibri" pitchFamily="34" charset="0"/>
                  </a:rPr>
                  <a:t>f </a:t>
                </a:r>
                <a:r>
                  <a:rPr lang="en-US" b="1" dirty="0">
                    <a:latin typeface="Calibri" pitchFamily="34" charset="0"/>
                  </a:rPr>
                  <a:t>  (MeV)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3" name="TextBox 208"/>
              <p:cNvSpPr txBox="1">
                <a:spLocks noChangeArrowheads="1"/>
              </p:cNvSpPr>
              <p:nvPr/>
            </p:nvSpPr>
            <p:spPr bwMode="auto">
              <a:xfrm rot="16200000">
                <a:off x="3615159" y="1677172"/>
                <a:ext cx="3185269" cy="369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Total EVR</a:t>
                </a:r>
                <a:r>
                  <a:rPr lang="en-US" altLang="ru-RU" b="1" dirty="0">
                    <a:latin typeface="Calibri" pitchFamily="34" charset="0"/>
                  </a:rPr>
                  <a:t>’</a:t>
                </a:r>
                <a:r>
                  <a:rPr lang="en-US" b="1" dirty="0">
                    <a:latin typeface="Calibri" pitchFamily="34" charset="0"/>
                  </a:rPr>
                  <a:t>s  cross  sections  (</a:t>
                </a:r>
                <a:r>
                  <a:rPr lang="en-US" b="1" dirty="0" err="1">
                    <a:latin typeface="Calibri" pitchFamily="34" charset="0"/>
                  </a:rPr>
                  <a:t>pb</a:t>
                </a:r>
                <a:r>
                  <a:rPr lang="en-US" b="1" dirty="0">
                    <a:latin typeface="Calibri" pitchFamily="34" charset="0"/>
                  </a:rPr>
                  <a:t>)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5" name="TextBox 132"/>
              <p:cNvSpPr txBox="1">
                <a:spLocks noChangeArrowheads="1"/>
              </p:cNvSpPr>
              <p:nvPr/>
            </p:nvSpPr>
            <p:spPr bwMode="auto">
              <a:xfrm>
                <a:off x="7765439" y="3083273"/>
                <a:ext cx="547688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SHE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</p:grpSp>
        <p:sp>
          <p:nvSpPr>
            <p:cNvPr id="16461" name="TextBox 136"/>
            <p:cNvSpPr txBox="1">
              <a:spLocks noChangeArrowheads="1"/>
            </p:cNvSpPr>
            <p:nvPr/>
          </p:nvSpPr>
          <p:spPr bwMode="auto">
            <a:xfrm>
              <a:off x="6156562" y="5121654"/>
              <a:ext cx="2463729" cy="368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CN survival ~ exp(</a:t>
              </a:r>
              <a:r>
                <a:rPr lang="en-US" b="1" dirty="0" err="1">
                  <a:solidFill>
                    <a:srgbClr val="0000FF"/>
                  </a:solidFill>
                  <a:latin typeface="+mn-lt"/>
                </a:rPr>
                <a:t>B</a:t>
              </a:r>
              <a:r>
                <a:rPr lang="en-US" sz="2400" b="1" baseline="-25000" dirty="0" err="1">
                  <a:solidFill>
                    <a:srgbClr val="0000FF"/>
                  </a:solidFill>
                  <a:latin typeface="+mn-lt"/>
                </a:rPr>
                <a:t>n</a:t>
              </a: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-B</a:t>
              </a:r>
              <a:r>
                <a:rPr lang="en-US" sz="2400" b="1" baseline="-25000" dirty="0">
                  <a:solidFill>
                    <a:srgbClr val="0000FF"/>
                  </a:solidFill>
                  <a:latin typeface="+mn-lt"/>
                </a:rPr>
                <a:t>f</a:t>
              </a: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)</a:t>
              </a:r>
              <a:endParaRPr lang="ru-RU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675604" y="1170794"/>
            <a:ext cx="1537209" cy="756965"/>
            <a:chOff x="7265104" y="1168377"/>
            <a:chExt cx="1274708" cy="652468"/>
          </a:xfrm>
        </p:grpSpPr>
        <p:sp>
          <p:nvSpPr>
            <p:cNvPr id="10" name="TextBox 9"/>
            <p:cNvSpPr txBox="1"/>
            <p:nvPr/>
          </p:nvSpPr>
          <p:spPr>
            <a:xfrm>
              <a:off x="7265104" y="1174514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>
                  <a:solidFill>
                    <a:schemeClr val="accent2">
                      <a:lumMod val="50000"/>
                    </a:schemeClr>
                  </a:solidFill>
                </a:rPr>
                <a:t>244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Pu+</a:t>
              </a:r>
              <a:r>
                <a:rPr lang="en-US" sz="2000" b="1" baseline="30000" dirty="0">
                  <a:solidFill>
                    <a:schemeClr val="accent2">
                      <a:lumMod val="50000"/>
                    </a:schemeClr>
                  </a:solidFill>
                </a:rPr>
                <a:t>50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Ti</a:t>
              </a:r>
            </a:p>
            <a:p>
              <a:r>
                <a:rPr lang="en-US" sz="2000" b="1" baseline="30000" dirty="0">
                  <a:solidFill>
                    <a:schemeClr val="accent2">
                      <a:lumMod val="50000"/>
                    </a:schemeClr>
                  </a:solidFill>
                </a:rPr>
                <a:t>246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Cm+</a:t>
              </a:r>
              <a:r>
                <a:rPr lang="en-US" sz="2000" b="1" baseline="30000" dirty="0">
                  <a:solidFill>
                    <a:schemeClr val="accent2">
                      <a:lumMod val="50000"/>
                    </a:schemeClr>
                  </a:solidFill>
                </a:rPr>
                <a:t>48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Ca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7280102" y="1168377"/>
              <a:ext cx="1224136" cy="595709"/>
            </a:xfrm>
            <a:prstGeom prst="wedgeRectCallout">
              <a:avLst>
                <a:gd name="adj1" fmla="val -835"/>
                <a:gd name="adj2" fmla="val 115680"/>
              </a:avLst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47679" y="2960585"/>
            <a:ext cx="2624158" cy="1649367"/>
            <a:chOff x="4947679" y="2960585"/>
            <a:chExt cx="2624158" cy="1649367"/>
          </a:xfrm>
        </p:grpSpPr>
        <p:sp>
          <p:nvSpPr>
            <p:cNvPr id="7" name="TextBox 6"/>
            <p:cNvSpPr txBox="1"/>
            <p:nvPr/>
          </p:nvSpPr>
          <p:spPr>
            <a:xfrm>
              <a:off x="5102250" y="3840511"/>
              <a:ext cx="246958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GB" sz="2200" b="1" dirty="0"/>
                <a:t>The most </a:t>
              </a:r>
              <a:endParaRPr lang="ru-RU" sz="2200" b="1" dirty="0"/>
            </a:p>
            <a:p>
              <a:pPr algn="r"/>
              <a:r>
                <a:rPr lang="en-GB" sz="2200" b="1" dirty="0"/>
                <a:t>pessimistic forecast</a:t>
              </a:r>
              <a:endParaRPr lang="ru-RU" sz="2200" b="1" dirty="0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947679" y="2960585"/>
              <a:ext cx="1208496" cy="1340582"/>
              <a:chOff x="8319937" y="2711090"/>
              <a:chExt cx="1002125" cy="115551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8665235" y="3082703"/>
                <a:ext cx="476143" cy="2850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119</a:t>
                </a:r>
                <a:endParaRPr lang="ru-RU" sz="2000" b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745928" y="3487245"/>
                <a:ext cx="576134" cy="3793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120</a:t>
                </a:r>
                <a:endParaRPr lang="ru-RU" sz="2000" b="1" dirty="0"/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8319937" y="2711090"/>
                <a:ext cx="415716" cy="1005942"/>
                <a:chOff x="8319937" y="2711090"/>
                <a:chExt cx="415716" cy="1005942"/>
              </a:xfrm>
            </p:grpSpPr>
            <p:cxnSp>
              <p:nvCxnSpPr>
                <p:cNvPr id="4" name="Прямая соединительная линия 3"/>
                <p:cNvCxnSpPr>
                  <a:endCxn id="137" idx="0"/>
                </p:cNvCxnSpPr>
                <p:nvPr/>
              </p:nvCxnSpPr>
              <p:spPr>
                <a:xfrm>
                  <a:off x="8319937" y="2711090"/>
                  <a:ext cx="199692" cy="47394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Прямоугольник 1"/>
                <p:cNvSpPr/>
                <p:nvPr/>
              </p:nvSpPr>
              <p:spPr>
                <a:xfrm>
                  <a:off x="8591637" y="3573016"/>
                  <a:ext cx="144016" cy="14401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7" name="Прямоугольник 136"/>
                <p:cNvSpPr/>
                <p:nvPr/>
              </p:nvSpPr>
              <p:spPr>
                <a:xfrm>
                  <a:off x="8447621" y="3185035"/>
                  <a:ext cx="144016" cy="14401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5651183" y="406982"/>
            <a:ext cx="3278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Macro-microscopic theory 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  <a:p>
            <a:pPr algn="ctr"/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&amp;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experiments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6921314" y="5360733"/>
            <a:ext cx="15120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neutrons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→</a:t>
            </a:r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 rot="16200000">
            <a:off x="89318" y="1579275"/>
            <a:ext cx="1400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protons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→</a:t>
            </a:r>
          </a:p>
        </p:txBody>
      </p:sp>
      <p:grpSp>
        <p:nvGrpSpPr>
          <p:cNvPr id="2" name="Группа 42"/>
          <p:cNvGrpSpPr>
            <a:grpSpLocks/>
          </p:cNvGrpSpPr>
          <p:nvPr/>
        </p:nvGrpSpPr>
        <p:grpSpPr bwMode="auto">
          <a:xfrm>
            <a:off x="179660" y="861591"/>
            <a:ext cx="7632700" cy="5519737"/>
            <a:chOff x="202138" y="573842"/>
            <a:chExt cx="7632700" cy="5519454"/>
          </a:xfrm>
        </p:grpSpPr>
        <p:graphicFrame>
          <p:nvGraphicFramePr>
            <p:cNvPr id="29698" name="Object 2"/>
            <p:cNvGraphicFramePr>
              <a:graphicFrameLocks noChangeAspect="1"/>
            </p:cNvGraphicFramePr>
            <p:nvPr/>
          </p:nvGraphicFramePr>
          <p:xfrm>
            <a:off x="202138" y="1597496"/>
            <a:ext cx="7632700" cy="449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36" name="CorelDRAW" r:id="rId4" imgW="7626096" imgH="4501896" progId="">
                    <p:embed/>
                  </p:oleObj>
                </mc:Choice>
                <mc:Fallback>
                  <p:oleObj name="CorelDRAW" r:id="rId4" imgW="7626096" imgH="450189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138" y="1597496"/>
                          <a:ext cx="7632700" cy="449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Группа 38"/>
            <p:cNvGrpSpPr>
              <a:grpSpLocks/>
            </p:cNvGrpSpPr>
            <p:nvPr/>
          </p:nvGrpSpPr>
          <p:grpSpPr bwMode="auto">
            <a:xfrm>
              <a:off x="6278625" y="573842"/>
              <a:ext cx="828675" cy="1316038"/>
              <a:chOff x="6278625" y="573842"/>
              <a:chExt cx="828675" cy="1316038"/>
            </a:xfrm>
          </p:grpSpPr>
          <p:sp>
            <p:nvSpPr>
              <p:cNvPr id="29723" name="Line 23"/>
              <p:cNvSpPr>
                <a:spLocks noChangeShapeType="1"/>
              </p:cNvSpPr>
              <p:nvPr/>
            </p:nvSpPr>
            <p:spPr bwMode="auto">
              <a:xfrm>
                <a:off x="6372288" y="738942"/>
                <a:ext cx="0" cy="1150938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24" name="AutoShape 21"/>
              <p:cNvSpPr>
                <a:spLocks noChangeArrowheads="1"/>
              </p:cNvSpPr>
              <p:nvPr/>
            </p:nvSpPr>
            <p:spPr bwMode="auto">
              <a:xfrm>
                <a:off x="6388163" y="683380"/>
                <a:ext cx="719137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5" name="AutoShape 21"/>
              <p:cNvSpPr>
                <a:spLocks noChangeArrowheads="1"/>
              </p:cNvSpPr>
              <p:nvPr/>
            </p:nvSpPr>
            <p:spPr bwMode="auto">
              <a:xfrm>
                <a:off x="6296088" y="573842"/>
                <a:ext cx="719137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6" name="WordArt 22"/>
              <p:cNvSpPr>
                <a:spLocks noChangeArrowheads="1" noChangeShapeType="1" noTextEdit="1"/>
              </p:cNvSpPr>
              <p:nvPr/>
            </p:nvSpPr>
            <p:spPr bwMode="auto">
              <a:xfrm rot="1146064">
                <a:off x="6362763" y="707192"/>
                <a:ext cx="646112" cy="34925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33333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Batang"/>
                    <a:ea typeface="Batang"/>
                  </a:rPr>
                  <a:t>A=294</a:t>
                </a:r>
                <a:endParaRPr lang="ru-RU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Batang"/>
                  <a:ea typeface="Batang"/>
                </a:endParaRPr>
              </a:p>
            </p:txBody>
          </p:sp>
          <p:sp>
            <p:nvSpPr>
              <p:cNvPr id="29727" name="Line 23"/>
              <p:cNvSpPr>
                <a:spLocks noChangeShapeType="1"/>
              </p:cNvSpPr>
              <p:nvPr/>
            </p:nvSpPr>
            <p:spPr bwMode="auto">
              <a:xfrm>
                <a:off x="6278625" y="634167"/>
                <a:ext cx="0" cy="1150938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41"/>
            <p:cNvGrpSpPr>
              <a:grpSpLocks/>
            </p:cNvGrpSpPr>
            <p:nvPr/>
          </p:nvGrpSpPr>
          <p:grpSpPr bwMode="auto">
            <a:xfrm>
              <a:off x="3981975" y="2026423"/>
              <a:ext cx="739313" cy="1477944"/>
              <a:chOff x="3981975" y="2026423"/>
              <a:chExt cx="739313" cy="1477944"/>
            </a:xfrm>
          </p:grpSpPr>
          <p:sp>
            <p:nvSpPr>
              <p:cNvPr id="29720" name="AutoShape 21"/>
              <p:cNvSpPr>
                <a:spLocks noChangeArrowheads="1"/>
              </p:cNvSpPr>
              <p:nvPr/>
            </p:nvSpPr>
            <p:spPr bwMode="auto">
              <a:xfrm>
                <a:off x="4002150" y="2026423"/>
                <a:ext cx="719138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1" name="WordArt 22"/>
              <p:cNvSpPr>
                <a:spLocks noChangeArrowheads="1" noChangeShapeType="1" noTextEdit="1"/>
              </p:cNvSpPr>
              <p:nvPr/>
            </p:nvSpPr>
            <p:spPr bwMode="auto">
              <a:xfrm rot="1146064">
                <a:off x="4052950" y="2198190"/>
                <a:ext cx="646113" cy="34925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33333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Batang"/>
                    <a:ea typeface="Batang"/>
                  </a:rPr>
                  <a:t>A=254</a:t>
                </a:r>
                <a:endParaRPr lang="ru-RU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Batang"/>
                  <a:ea typeface="Batang"/>
                </a:endParaRPr>
              </a:p>
            </p:txBody>
          </p:sp>
          <p:sp>
            <p:nvSpPr>
              <p:cNvPr id="29722" name="Line 23"/>
              <p:cNvSpPr>
                <a:spLocks noChangeShapeType="1"/>
              </p:cNvSpPr>
              <p:nvPr/>
            </p:nvSpPr>
            <p:spPr bwMode="auto">
              <a:xfrm>
                <a:off x="3981975" y="2122845"/>
                <a:ext cx="2713" cy="1381522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" name="Группа 31"/>
          <p:cNvGrpSpPr/>
          <p:nvPr/>
        </p:nvGrpSpPr>
        <p:grpSpPr>
          <a:xfrm>
            <a:off x="1266827" y="1092906"/>
            <a:ext cx="7837288" cy="2120070"/>
            <a:chOff x="1266825" y="815112"/>
            <a:chExt cx="7837288" cy="2120069"/>
          </a:xfrm>
        </p:grpSpPr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1266825" y="883663"/>
              <a:ext cx="7529189" cy="2051518"/>
              <a:chOff x="1082648" y="806678"/>
              <a:chExt cx="7530288" cy="2052910"/>
            </a:xfrm>
          </p:grpSpPr>
          <p:grpSp>
            <p:nvGrpSpPr>
              <p:cNvPr id="7" name="Группа 42"/>
              <p:cNvGrpSpPr>
                <a:grpSpLocks/>
              </p:cNvGrpSpPr>
              <p:nvPr/>
            </p:nvGrpSpPr>
            <p:grpSpPr bwMode="auto">
              <a:xfrm>
                <a:off x="1082648" y="806678"/>
                <a:ext cx="7530288" cy="2041110"/>
                <a:chOff x="1082648" y="815931"/>
                <a:chExt cx="7530288" cy="2041110"/>
              </a:xfrm>
            </p:grpSpPr>
            <p:sp>
              <p:nvSpPr>
                <p:cNvPr id="29715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1082648" y="2476746"/>
                  <a:ext cx="184758" cy="369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ru-RU" b="1" dirty="0">
                    <a:latin typeface="Calibri" pitchFamily="34" charset="0"/>
                  </a:endParaRPr>
                </a:p>
              </p:txBody>
            </p:sp>
            <p:sp>
              <p:nvSpPr>
                <p:cNvPr id="40" name="Выноска 1 (граница и черта) 39"/>
                <p:cNvSpPr/>
                <p:nvPr/>
              </p:nvSpPr>
              <p:spPr>
                <a:xfrm flipH="1">
                  <a:off x="3701966" y="815931"/>
                  <a:ext cx="1398863" cy="360609"/>
                </a:xfrm>
                <a:prstGeom prst="accentBorderCallout1">
                  <a:avLst>
                    <a:gd name="adj1" fmla="val 18750"/>
                    <a:gd name="adj2" fmla="val -8333"/>
                    <a:gd name="adj3" fmla="val 266812"/>
                    <a:gd name="adj4" fmla="val -68472"/>
                  </a:avLst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41" name="Выноска 1 (граница и черта) 40"/>
                <p:cNvSpPr/>
                <p:nvPr/>
              </p:nvSpPr>
              <p:spPr>
                <a:xfrm flipV="1">
                  <a:off x="7160841" y="2496432"/>
                  <a:ext cx="1452095" cy="360609"/>
                </a:xfrm>
                <a:prstGeom prst="accentBorderCallout1">
                  <a:avLst>
                    <a:gd name="adj1" fmla="val 18750"/>
                    <a:gd name="adj2" fmla="val -8333"/>
                    <a:gd name="adj3" fmla="val 266812"/>
                    <a:gd name="adj4" fmla="val -68472"/>
                  </a:avLst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latin typeface="Calibri" pitchFamily="34" charset="0"/>
                  </a:endParaRPr>
                </a:p>
              </p:txBody>
            </p:sp>
          </p:grpSp>
          <p:sp>
            <p:nvSpPr>
              <p:cNvPr id="29714" name="TextBox 41"/>
              <p:cNvSpPr txBox="1">
                <a:spLocks noChangeArrowheads="1"/>
              </p:cNvSpPr>
              <p:nvPr/>
            </p:nvSpPr>
            <p:spPr bwMode="auto">
              <a:xfrm>
                <a:off x="7278258" y="2459205"/>
                <a:ext cx="184758" cy="40038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ru-RU" sz="2000" dirty="0">
                  <a:latin typeface="Calibri" pitchFamily="34" charset="0"/>
                </a:endParaRPr>
              </a:p>
            </p:txBody>
          </p:sp>
        </p:grpSp>
        <p:grpSp>
          <p:nvGrpSpPr>
            <p:cNvPr id="8" name="Группа 49"/>
            <p:cNvGrpSpPr>
              <a:grpSpLocks/>
            </p:cNvGrpSpPr>
            <p:nvPr/>
          </p:nvGrpSpPr>
          <p:grpSpPr bwMode="auto">
            <a:xfrm>
              <a:off x="3770240" y="815112"/>
              <a:ext cx="5333873" cy="2104396"/>
              <a:chOff x="3688403" y="934386"/>
              <a:chExt cx="5335128" cy="2104107"/>
            </a:xfrm>
          </p:grpSpPr>
          <p:sp>
            <p:nvSpPr>
              <p:cNvPr id="29705" name="Text Box 29"/>
              <p:cNvSpPr txBox="1">
                <a:spLocks noChangeArrowheads="1"/>
              </p:cNvSpPr>
              <p:nvPr/>
            </p:nvSpPr>
            <p:spPr bwMode="auto">
              <a:xfrm>
                <a:off x="7366918" y="2638438"/>
                <a:ext cx="1656613" cy="400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T</a:t>
                </a:r>
                <a:r>
                  <a:rPr lang="en-US" sz="24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1/2</a:t>
                </a:r>
                <a:r>
                  <a:rPr lang="en-US" sz="20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 </a:t>
                </a:r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= 50 ms</a:t>
                </a:r>
                <a:endParaRPr lang="ru-RU" sz="2000" b="1" dirty="0">
                  <a:latin typeface="Calibri" pitchFamily="34" charset="0"/>
                  <a:ea typeface="Gungsuh" pitchFamily="18" charset="-127"/>
                </a:endParaRPr>
              </a:p>
            </p:txBody>
          </p:sp>
          <p:sp>
            <p:nvSpPr>
              <p:cNvPr id="29709" name="Text Box 29"/>
              <p:cNvSpPr txBox="1">
                <a:spLocks noChangeArrowheads="1"/>
              </p:cNvSpPr>
              <p:nvPr/>
            </p:nvSpPr>
            <p:spPr bwMode="auto">
              <a:xfrm>
                <a:off x="3688403" y="934386"/>
                <a:ext cx="1735178" cy="400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T</a:t>
                </a:r>
                <a:r>
                  <a:rPr lang="en-US" sz="24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1/2 </a:t>
                </a:r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= 0.7 ms</a:t>
                </a:r>
                <a:endParaRPr lang="ru-RU" sz="2000" b="1" dirty="0">
                  <a:latin typeface="Calibri" pitchFamily="34" charset="0"/>
                  <a:ea typeface="Gungsuh" pitchFamily="18" charset="-127"/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5724128" y="116632"/>
            <a:ext cx="3184420" cy="1798724"/>
            <a:chOff x="5724128" y="116632"/>
            <a:chExt cx="3184420" cy="1798724"/>
          </a:xfrm>
        </p:grpSpPr>
        <p:sp>
          <p:nvSpPr>
            <p:cNvPr id="10" name="TextBox 9"/>
            <p:cNvSpPr txBox="1"/>
            <p:nvPr/>
          </p:nvSpPr>
          <p:spPr>
            <a:xfrm>
              <a:off x="5724128" y="116632"/>
              <a:ext cx="31844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a nuclei with </a:t>
              </a:r>
            </a:p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     Z ≥ 120 and A ≥ 300 </a:t>
              </a:r>
            </a:p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                      may exist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Штриховая стрелка вправо 10"/>
            <p:cNvSpPr/>
            <p:nvPr/>
          </p:nvSpPr>
          <p:spPr>
            <a:xfrm rot="18720035">
              <a:off x="6446166" y="1566215"/>
              <a:ext cx="365880" cy="332402"/>
            </a:xfrm>
            <a:prstGeom prst="stripedRightArrow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3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6279703"/>
            <a:ext cx="6196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Lobby</a:t>
            </a:r>
            <a:r>
              <a:rPr lang="en-US" sz="2800" b="1" dirty="0">
                <a:solidFill>
                  <a:srgbClr val="FFFF00"/>
                </a:solidFill>
              </a:rPr>
              <a:t> of the Royal Society of Chemistry</a:t>
            </a:r>
            <a:endParaRPr lang="ru-RU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45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683568" y="1268760"/>
            <a:ext cx="73276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With Z more than 40% larger than that of Pb, </a:t>
            </a:r>
          </a:p>
          <a:p>
            <a:pPr algn="r">
              <a:defRPr/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the heaviest stable element,  we see an impressive </a:t>
            </a:r>
          </a:p>
          <a:p>
            <a:pPr algn="r">
              <a:defRPr/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extension in nuclear survivability. </a:t>
            </a: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099707" y="2852934"/>
            <a:ext cx="69808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chemeClr val="accent6">
                    <a:lumMod val="50000"/>
                  </a:schemeClr>
                </a:solidFill>
                <a:latin typeface="GeoSlab703 Md BT" panose="02060603020205020403" pitchFamily="18" charset="0"/>
                <a:ea typeface="Gungsuh"/>
                <a:cs typeface="Gungsuh"/>
              </a:rPr>
              <a:t>The  fundamentals of the modern theory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chemeClr val="accent6">
                    <a:lumMod val="50000"/>
                  </a:schemeClr>
                </a:solidFill>
                <a:latin typeface="GeoSlab703 Md BT" panose="02060603020205020403" pitchFamily="18" charset="0"/>
                <a:ea typeface="Gungsuh"/>
                <a:cs typeface="Gungsuh"/>
              </a:rPr>
              <a:t>  concerning the mass limits of nuclear matter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chemeClr val="accent6">
                    <a:lumMod val="50000"/>
                  </a:schemeClr>
                </a:solidFill>
                <a:latin typeface="GeoSlab703 Md BT" panose="02060603020205020403" pitchFamily="18" charset="0"/>
                <a:ea typeface="Gungsuh"/>
                <a:cs typeface="Gungsuh"/>
              </a:rPr>
              <a:t>     have obtained experimental verification </a:t>
            </a:r>
            <a:endParaRPr lang="ru-RU" altLang="ru-RU" sz="2400" b="1" dirty="0">
              <a:solidFill>
                <a:schemeClr val="accent6">
                  <a:lumMod val="50000"/>
                </a:schemeClr>
              </a:solidFill>
              <a:latin typeface="Gungsuh"/>
              <a:ea typeface="Gungsuh"/>
              <a:cs typeface="Gungsuh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95536" y="220603"/>
            <a:ext cx="1938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larendon BT" panose="02040704040505020204" pitchFamily="18" charset="0"/>
              </a:rPr>
              <a:t>Conclusion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3506" y="2404338"/>
            <a:ext cx="302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Chemistry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52565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7824578" cy="35394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		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Meanwhile, the discovery of the SHE, 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like the opening of the Pandora's box, has poured out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many unexpected problems. 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among them:</a:t>
            </a:r>
          </a:p>
          <a:p>
            <a:pPr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2924944"/>
            <a:ext cx="7059946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Where are the super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heavy elements located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     in the Periodic Table?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Where is the boundary of the Periodic Table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 and how many elements can it contain?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221710"/>
              </p:ext>
            </p:extLst>
          </p:nvPr>
        </p:nvGraphicFramePr>
        <p:xfrm>
          <a:off x="5126470" y="1556792"/>
          <a:ext cx="2995242" cy="325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4" name="CorelDRAW" r:id="rId4" imgW="3550320" imgH="3681360" progId="CorelDraw.Graphic.19">
                  <p:embed/>
                </p:oleObj>
              </mc:Choice>
              <mc:Fallback>
                <p:oleObj name="CorelDRAW" r:id="rId4" imgW="3550320" imgH="36813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6470" y="1556792"/>
                        <a:ext cx="2995242" cy="3258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630367"/>
              </p:ext>
            </p:extLst>
          </p:nvPr>
        </p:nvGraphicFramePr>
        <p:xfrm>
          <a:off x="4946440" y="1743199"/>
          <a:ext cx="3625896" cy="403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5" name="CorelDRAW" r:id="rId6" imgW="4371840" imgH="4866480" progId="CorelDraw.Graphic.19">
                  <p:embed/>
                </p:oleObj>
              </mc:Choice>
              <mc:Fallback>
                <p:oleObj name="CorelDRAW" r:id="rId6" imgW="4371840" imgH="48664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6440" y="1743199"/>
                        <a:ext cx="3625896" cy="4031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08846"/>
            <a:ext cx="1956301" cy="170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788024" y="4024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04758" y="4797189"/>
            <a:ext cx="288032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9390" y="4580083"/>
            <a:ext cx="6030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larendon Blk BT" panose="02040905050505020204" pitchFamily="18" charset="0"/>
              </a:rPr>
              <a:t>NR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2445" y="560329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.2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46629" y="559747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.4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48884" y="559987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.6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46377" y="560227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.8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66195" y="5604668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53446" y="56080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.0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01304" y="461506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98104" y="378799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2.0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06021" y="297044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02821" y="215289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77607" y="37073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larendon BT" panose="02040704040505020204" pitchFamily="18" charset="0"/>
              </a:rPr>
              <a:t>Z=118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155656" y="3982912"/>
            <a:ext cx="333026" cy="1413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03625" y="4214908"/>
            <a:ext cx="216024" cy="9233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4091" y="394186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larendon BT" panose="02040704040505020204" pitchFamily="18" charset="0"/>
              </a:rPr>
              <a:t>114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1354" y="5991671"/>
            <a:ext cx="584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v/c</a:t>
            </a:r>
            <a:endParaRPr lang="ru-RU" sz="24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07904" y="253129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m/m</a:t>
            </a:r>
            <a:r>
              <a:rPr lang="en-US" sz="2400" b="1" i="1" baseline="-25000" dirty="0"/>
              <a:t>0</a:t>
            </a:r>
            <a:endParaRPr lang="ru-RU" sz="2400" b="1" i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24626" y="402431"/>
            <a:ext cx="658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larendon Blk BT" panose="02040905050505020204" pitchFamily="18" charset="0"/>
              </a:rPr>
              <a:t> “Relativistic effect” in the electronic structure 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larendon Blk BT" panose="02040905050505020204" pitchFamily="18" charset="0"/>
              </a:rPr>
              <a:t>of the heaviest elements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9434" y="4653136"/>
            <a:ext cx="118907" cy="123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26212" y="4554682"/>
            <a:ext cx="216024" cy="92333"/>
          </a:xfrm>
          <a:prstGeom prst="line">
            <a:avLst/>
          </a:prstGeom>
          <a:ln w="190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92854" y="3970813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larendon BT" panose="02040704040505020204" pitchFamily="18" charset="0"/>
              </a:rPr>
              <a:t>Au</a:t>
            </a:r>
          </a:p>
          <a:p>
            <a:r>
              <a:rPr lang="en-US" b="1" dirty="0">
                <a:solidFill>
                  <a:srgbClr val="0070C0"/>
                </a:solidFill>
                <a:latin typeface="Clarendon BT" panose="02040704040505020204" pitchFamily="18" charset="0"/>
              </a:rPr>
              <a:t>standard</a:t>
            </a:r>
            <a:endParaRPr lang="ru-RU" b="1" baseline="300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32955" y="3081513"/>
            <a:ext cx="118532" cy="119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7537509" y="2922287"/>
            <a:ext cx="333026" cy="1413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35335" y="26506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larendon BT" panose="02040704040505020204" pitchFamily="18" charset="0"/>
              </a:rPr>
              <a:t>Z=174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74994" y="341720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larendon Blk BT" panose="02040905050505020204" pitchFamily="18" charset="0"/>
              </a:rPr>
              <a:t>R</a:t>
            </a:r>
            <a:endParaRPr lang="ru-RU" sz="2000" dirty="0">
              <a:solidFill>
                <a:srgbClr val="C0000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257158" y="3143349"/>
            <a:ext cx="288032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65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12103"/>
              </p:ext>
            </p:extLst>
          </p:nvPr>
        </p:nvGraphicFramePr>
        <p:xfrm>
          <a:off x="1860277" y="804774"/>
          <a:ext cx="6456139" cy="486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2" name="CorelDRAW" r:id="rId4" imgW="7443720" imgH="5611680" progId="CorelDraw.Graphic.19">
                  <p:embed/>
                </p:oleObj>
              </mc:Choice>
              <mc:Fallback>
                <p:oleObj name="CorelDRAW" r:id="rId4" imgW="7443720" imgH="56116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0277" y="804774"/>
                        <a:ext cx="6456139" cy="4861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72645" y="22449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26327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63530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n=3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15930" y="16688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56821" y="325304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52749" y="40451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n=6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60877" y="46119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n=7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23336" y="3530586"/>
            <a:ext cx="128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non</a:t>
            </a:r>
          </a:p>
          <a:p>
            <a:pPr algn="ctr"/>
            <a:r>
              <a:rPr lang="en-US" sz="2000" b="1" dirty="0"/>
              <a:t>relativistic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6381" y="103676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larendon Blk BT" panose="02040905050505020204" pitchFamily="18" charset="0"/>
              </a:rPr>
              <a:t>Z=118</a:t>
            </a:r>
            <a:endParaRPr lang="ru-RU" sz="20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368132" y="116632"/>
            <a:ext cx="35162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Relastivistic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contraction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8138" y="5773326"/>
            <a:ext cx="1871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 (in a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49957" y="2680126"/>
            <a:ext cx="258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density  (a.u.)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364332" y="780922"/>
            <a:ext cx="6491349" cy="4452347"/>
            <a:chOff x="2364332" y="884868"/>
            <a:chExt cx="6491349" cy="4452347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4715361"/>
                </p:ext>
              </p:extLst>
            </p:nvPr>
          </p:nvGraphicFramePr>
          <p:xfrm>
            <a:off x="2364332" y="884868"/>
            <a:ext cx="5832233" cy="4452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3" name="CorelDRAW" r:id="rId6" imgW="6672240" imgH="5099400" progId="CorelDraw.Graphic.19">
                    <p:embed/>
                  </p:oleObj>
                </mc:Choice>
                <mc:Fallback>
                  <p:oleObj name="CorelDRAW" r:id="rId6" imgW="6672240" imgH="5099400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64332" y="884868"/>
                          <a:ext cx="5832233" cy="4452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Группа 5"/>
            <p:cNvGrpSpPr/>
            <p:nvPr/>
          </p:nvGrpSpPr>
          <p:grpSpPr>
            <a:xfrm>
              <a:off x="6952749" y="3539983"/>
              <a:ext cx="1902932" cy="812530"/>
              <a:chOff x="6946348" y="3516109"/>
              <a:chExt cx="1902932" cy="81253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7235338" y="3617533"/>
                <a:ext cx="1324952" cy="435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946348" y="3516109"/>
                <a:ext cx="1902932" cy="81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C00000"/>
                    </a:solidFill>
                  </a:rPr>
                  <a:t>        correlation </a:t>
                </a:r>
              </a:p>
              <a:p>
                <a:r>
                  <a:rPr lang="en-US" sz="2100" b="1" dirty="0">
                    <a:solidFill>
                      <a:srgbClr val="C00000"/>
                    </a:solidFill>
                  </a:rPr>
                  <a:t>effects</a:t>
                </a:r>
                <a:endParaRPr lang="ru-RU" sz="21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1763688" y="4880430"/>
            <a:ext cx="253332" cy="253332"/>
            <a:chOff x="2170659" y="1519484"/>
            <a:chExt cx="253332" cy="25333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2303748" y="1519484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2297325" y="1512210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51520" y="4799347"/>
            <a:ext cx="1427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nucleus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656128"/>
              </p:ext>
            </p:extLst>
          </p:nvPr>
        </p:nvGraphicFramePr>
        <p:xfrm>
          <a:off x="1259632" y="922082"/>
          <a:ext cx="6613525" cy="463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CorelDRAW" r:id="rId4" imgW="6033600" imgH="4235400" progId="CorelDraw.Graphic.21">
                  <p:embed/>
                </p:oleObj>
              </mc:Choice>
              <mc:Fallback>
                <p:oleObj name="CorelDRAW" r:id="rId4" imgW="6033600" imgH="423540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922082"/>
                        <a:ext cx="6613525" cy="463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5839" y="4522482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44582" y="514462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11760" y="4442753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86785" y="3874410"/>
            <a:ext cx="41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Kr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23928" y="3802402"/>
            <a:ext cx="450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Xe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04048" y="3586378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48555" y="1268760"/>
            <a:ext cx="9076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boiling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8224" y="2218226"/>
            <a:ext cx="9781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melting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300192" y="2749744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68344" y="2369912"/>
            <a:ext cx="1506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</a:t>
            </a:r>
          </a:p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3928" y="5577994"/>
            <a:ext cx="18042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Atomic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number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473" y="2729689"/>
            <a:ext cx="19302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Temperature  (K)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952504" y="888975"/>
            <a:ext cx="44689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P.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Schwerdtfeger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, W.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Nazarewitz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 et al. (2020)</a:t>
            </a:r>
            <a:endParaRPr lang="ru-RU" sz="1400" b="1" dirty="0">
              <a:solidFill>
                <a:schemeClr val="tx2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1690" y="332656"/>
            <a:ext cx="1457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Noble gases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8224" y="129199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88224" y="311716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NR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29720" y="3429000"/>
            <a:ext cx="37794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V.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Pershina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, V.M. Shabaev.et al.(2020)</a:t>
            </a:r>
            <a:endParaRPr lang="ru-RU" sz="1400" b="1" dirty="0">
              <a:solidFill>
                <a:schemeClr val="tx2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230188" y="331484"/>
            <a:ext cx="8578146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Presentation of the nuclei as</a:t>
            </a:r>
            <a:r>
              <a:rPr lang="en-US" sz="2400" dirty="0">
                <a:solidFill>
                  <a:srgbClr val="15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drop of charged liquid</a:t>
            </a:r>
          </a:p>
          <a:p>
            <a:pPr algn="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constant density allowed to create:</a:t>
            </a:r>
          </a:p>
          <a:p>
            <a:pPr>
              <a:spcBef>
                <a:spcPts val="6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Slab703 Md BT" panose="02060603020205020403" pitchFamily="18" charset="0"/>
              </a:rPr>
              <a:t> 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Theory of alpha decay   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G. Gamow </a:t>
            </a:r>
            <a:r>
              <a:rPr lang="en-US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(1928)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  <a:p>
            <a:pPr>
              <a:spcBef>
                <a:spcPts val="42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Famous formula for the binding  energy  of the nuclei    </a:t>
            </a: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                                               C.F. von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Weizsäcker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(1934)</a:t>
            </a:r>
            <a:endParaRPr 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  <a:p>
            <a:pPr>
              <a:spcBef>
                <a:spcPts val="36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Theory of the nuclear fission</a:t>
            </a: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                                        N. Bohr and J.A. Wheeler (1939)	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								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Slab703 Md BT" panose="02060603020205020403" pitchFamily="18" charset="0"/>
              </a:rPr>
              <a:t>										</a:t>
            </a:r>
            <a:endParaRPr lang="ru-RU" sz="24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388" y="0"/>
            <a:ext cx="9396537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405083">
            <a:off x="448308" y="395814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56387" y="2903609"/>
            <a:ext cx="5178686" cy="1400551"/>
            <a:chOff x="2156387" y="2903609"/>
            <a:chExt cx="5178686" cy="1400551"/>
          </a:xfrm>
        </p:grpSpPr>
        <p:sp>
          <p:nvSpPr>
            <p:cNvPr id="8" name="5-конечная звезда 7"/>
            <p:cNvSpPr/>
            <p:nvPr/>
          </p:nvSpPr>
          <p:spPr>
            <a:xfrm>
              <a:off x="6687001" y="2903609"/>
              <a:ext cx="648072" cy="57606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 rot="21415883">
              <a:off x="2156387" y="3780940"/>
              <a:ext cx="4302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element 118 a noble gas?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14350"/>
              </p:ext>
            </p:extLst>
          </p:nvPr>
        </p:nvGraphicFramePr>
        <p:xfrm>
          <a:off x="5111552" y="935723"/>
          <a:ext cx="4032448" cy="4941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Isotope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Half-life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283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Cn</a:t>
                      </a:r>
                      <a:endParaRPr lang="ru-RU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3.6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284</a:t>
                      </a:r>
                      <a:r>
                        <a:rPr lang="en-US" sz="2400" b="1" dirty="0"/>
                        <a:t>Nh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0.9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0.5 s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chemeClr val="tx1"/>
                          </a:solidFill>
                        </a:rPr>
                        <a:t>89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1.9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288</a:t>
                      </a:r>
                      <a:r>
                        <a:rPr lang="en-US" sz="2400" b="1" dirty="0"/>
                        <a:t>Ms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0,16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293</a:t>
                      </a:r>
                      <a:r>
                        <a:rPr lang="en-US" sz="2400" b="1" dirty="0"/>
                        <a:t>Lv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57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Ts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51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Og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80336" y="2782089"/>
            <a:ext cx="184731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64904"/>
            <a:ext cx="5144955" cy="32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67944" y="2492896"/>
            <a:ext cx="94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rotating</a:t>
            </a:r>
          </a:p>
          <a:p>
            <a:r>
              <a:rPr lang="en-US" b="1" dirty="0">
                <a:solidFill>
                  <a:schemeClr val="bg1"/>
                </a:solidFill>
              </a:rPr>
              <a:t>target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3964994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EVRs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397771">
            <a:off x="1578582" y="3093550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18" name="TextBox 17"/>
          <p:cNvSpPr txBox="1"/>
          <p:nvPr/>
        </p:nvSpPr>
        <p:spPr>
          <a:xfrm rot="20397771">
            <a:off x="2013894" y="4781732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89739" y="4901617"/>
            <a:ext cx="565924" cy="234822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2299" y="1988840"/>
            <a:ext cx="4208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eoSlab703 Md BT" panose="02060603020205020403" pitchFamily="18" charset="0"/>
              </a:rPr>
              <a:t>New SC-separator GASSOL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4513" y="188640"/>
            <a:ext cx="520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eoSlab703 Md BT" panose="02060603020205020403" pitchFamily="18" charset="0"/>
              </a:rPr>
              <a:t>Fast &amp; super fast chemistry of SHE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FBEED-EAF5-4FA5-B52B-B29464A0DEB2}"/>
              </a:ext>
            </a:extLst>
          </p:cNvPr>
          <p:cNvSpPr txBox="1"/>
          <p:nvPr/>
        </p:nvSpPr>
        <p:spPr>
          <a:xfrm>
            <a:off x="2169162" y="5302369"/>
            <a:ext cx="29434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GeoSlab703 Md BT" panose="02060603020205020403" pitchFamily="18" charset="0"/>
              </a:rPr>
              <a:t>Super fast chemistry</a:t>
            </a:r>
            <a:endParaRPr lang="ru-RU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7F6CF-F858-4486-8413-82F0EDB822B1}"/>
              </a:ext>
            </a:extLst>
          </p:cNvPr>
          <p:cNvSpPr txBox="1"/>
          <p:nvPr/>
        </p:nvSpPr>
        <p:spPr>
          <a:xfrm>
            <a:off x="3357338" y="1479611"/>
            <a:ext cx="1758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Dubna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2007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320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579318" y="620688"/>
            <a:ext cx="7881114" cy="4706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0412" y="260648"/>
            <a:ext cx="5390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Periodic Table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calculated in the relativistic approximation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954852" y="3356249"/>
            <a:ext cx="453392" cy="541023"/>
            <a:chOff x="8655703" y="3650336"/>
            <a:chExt cx="453392" cy="54102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655703" y="3721796"/>
              <a:ext cx="426243" cy="4320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57227" y="3650336"/>
              <a:ext cx="4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118</a:t>
              </a:r>
              <a:endParaRPr lang="ru-RU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58331" y="3868194"/>
              <a:ext cx="4507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endParaRPr lang="ru-RU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 flipV="1">
            <a:off x="667916" y="3862139"/>
            <a:ext cx="1709862" cy="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50428" y="3854995"/>
            <a:ext cx="1775678" cy="505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587102" y="3857376"/>
            <a:ext cx="1717380" cy="2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539552" y="2994356"/>
            <a:ext cx="7863650" cy="1268784"/>
            <a:chOff x="132026" y="4985665"/>
            <a:chExt cx="7863650" cy="1395663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32026" y="5883780"/>
              <a:ext cx="1775678" cy="497548"/>
              <a:chOff x="132026" y="5883780"/>
              <a:chExt cx="1775678" cy="497548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204526" y="5907209"/>
                <a:ext cx="1512168" cy="4741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99764" y="5937470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32026" y="5883780"/>
                <a:ext cx="5665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(119)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34089" y="5938613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1068414" y="5939756"/>
                <a:ext cx="435780" cy="4320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7912" y="5889687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(120)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5544" y="5891615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(121)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24" name="Прямая со стрелкой 23"/>
              <p:cNvCxnSpPr/>
              <p:nvPr/>
            </p:nvCxnSpPr>
            <p:spPr>
              <a:xfrm>
                <a:off x="1506609" y="601698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>
                <a:off x="1514312" y="6114173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/>
              <p:cNvCxnSpPr/>
              <p:nvPr/>
            </p:nvCxnSpPr>
            <p:spPr>
              <a:xfrm>
                <a:off x="1828009" y="6286252"/>
                <a:ext cx="7687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>
                <a:off x="1511947" y="621657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>
                <a:off x="1722633" y="6222334"/>
                <a:ext cx="185071" cy="147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90763" y="4985665"/>
              <a:ext cx="7804913" cy="1379981"/>
              <a:chOff x="746575" y="3190529"/>
              <a:chExt cx="7804913" cy="137998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6814000" y="3190529"/>
                <a:ext cx="1737488" cy="970456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746575" y="3667256"/>
                <a:ext cx="877859" cy="903254"/>
              </a:xfrm>
              <a:prstGeom prst="rect">
                <a:avLst/>
              </a:prstGeom>
              <a:noFill/>
              <a:ln w="57150">
                <a:solidFill>
                  <a:srgbClr val="3789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6699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969520" y="2714702"/>
            <a:ext cx="10887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6699"/>
                </a:solidFill>
                <a:latin typeface="Clarendon Blk BT" panose="02040905050505020204" pitchFamily="18" charset="0"/>
              </a:rPr>
              <a:t>SHE</a:t>
            </a:r>
          </a:p>
          <a:p>
            <a:pPr algn="ctr"/>
            <a:r>
              <a:rPr lang="en-US" sz="2000" dirty="0">
                <a:solidFill>
                  <a:srgbClr val="006699"/>
                </a:solidFill>
                <a:latin typeface="Clarendon Blk BT" panose="02040905050505020204" pitchFamily="18" charset="0"/>
              </a:rPr>
              <a:t>known</a:t>
            </a:r>
            <a:endParaRPr lang="ru-RU" sz="2000" dirty="0">
              <a:solidFill>
                <a:srgbClr val="0066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484" y="3011336"/>
            <a:ext cx="7889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7894C"/>
                </a:solidFill>
                <a:latin typeface="Clarendon Blk BT" panose="02040905050505020204" pitchFamily="18" charset="0"/>
              </a:rPr>
              <a:t>next</a:t>
            </a:r>
            <a:endParaRPr lang="ru-RU" sz="2000" dirty="0">
              <a:solidFill>
                <a:srgbClr val="37894C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453354" y="3857300"/>
            <a:ext cx="7493820" cy="466403"/>
            <a:chOff x="1446211" y="3835871"/>
            <a:chExt cx="7493820" cy="46640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446211" y="3835871"/>
              <a:ext cx="1339882" cy="435617"/>
              <a:chOff x="2046685" y="3436907"/>
              <a:chExt cx="1339882" cy="435617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2070840" y="3436907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46685" y="3481818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21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2503010" y="3439304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935058" y="3441701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442522" y="3493865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22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03743" y="3486722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23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 bwMode="auto">
            <a:xfrm>
              <a:off x="2822085" y="3902164"/>
              <a:ext cx="61179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charset="0"/>
                </a:rPr>
                <a:t>The group difference will be greatly depressed or disappear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6013" y="5341258"/>
            <a:ext cx="3124117" cy="433220"/>
            <a:chOff x="436013" y="5341258"/>
            <a:chExt cx="3124117" cy="433220"/>
          </a:xfrm>
        </p:grpSpPr>
        <p:sp>
          <p:nvSpPr>
            <p:cNvPr id="55" name="TextBox 54"/>
            <p:cNvSpPr txBox="1"/>
            <p:nvPr/>
          </p:nvSpPr>
          <p:spPr>
            <a:xfrm>
              <a:off x="1443846" y="5383772"/>
              <a:ext cx="1847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900171" y="5341258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32219" y="5343655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39683" y="5395819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22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00904" y="5388676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23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692328" y="5499987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1692328" y="5609529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6013" y="5363692"/>
              <a:ext cx="1293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Superactinides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29453" y="5388676"/>
              <a:ext cx="8306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 . . .</a:t>
              </a:r>
              <a:r>
                <a:rPr lang="ru-RU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55</a:t>
              </a:r>
              <a:endParaRPr lang="ru-RU" sz="1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11720" y="3876589"/>
            <a:ext cx="7035454" cy="447753"/>
            <a:chOff x="1911720" y="3876589"/>
            <a:chExt cx="7035454" cy="447753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911720" y="3876589"/>
              <a:ext cx="849972" cy="447114"/>
              <a:chOff x="1911720" y="3876589"/>
              <a:chExt cx="849972" cy="447114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1911720" y="3876589"/>
                <a:ext cx="849972" cy="447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917876" y="4051443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1917876" y="4160985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Прямоугольник 65"/>
            <p:cNvSpPr/>
            <p:nvPr/>
          </p:nvSpPr>
          <p:spPr>
            <a:xfrm>
              <a:off x="2829228" y="3928712"/>
              <a:ext cx="6117946" cy="395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36013" y="5327144"/>
            <a:ext cx="3199883" cy="550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3506" y="2404338"/>
            <a:ext cx="3557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SHE-Factory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75159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 descr="C:\Users\Oganessian\AppData\Local\Temp\Rar$DI01.555\14735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8913"/>
            <a:ext cx="54721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/>
          <p:cNvGrpSpPr/>
          <p:nvPr/>
        </p:nvGrpSpPr>
        <p:grpSpPr>
          <a:xfrm>
            <a:off x="1043608" y="1556792"/>
            <a:ext cx="7632848" cy="4921518"/>
            <a:chOff x="1043608" y="1556792"/>
            <a:chExt cx="7632848" cy="4921518"/>
          </a:xfrm>
        </p:grpSpPr>
        <p:sp>
          <p:nvSpPr>
            <p:cNvPr id="9" name="TextBox 8"/>
            <p:cNvSpPr txBox="1"/>
            <p:nvPr/>
          </p:nvSpPr>
          <p:spPr>
            <a:xfrm>
              <a:off x="1043608" y="4293096"/>
              <a:ext cx="7632848" cy="2185214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/>
                <a:t>The SHE-</a:t>
              </a:r>
              <a:r>
                <a:rPr lang="en-GB" sz="4400" dirty="0"/>
                <a:t>Factory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000" dirty="0"/>
                <a:t>                              </a:t>
              </a:r>
              <a:r>
                <a:rPr lang="en-GB" sz="4400" dirty="0"/>
                <a:t>&amp;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dirty="0"/>
                <a:t>                           its purposes</a:t>
              </a:r>
              <a:endPara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588" name="TextBox 5"/>
            <p:cNvSpPr txBox="1">
              <a:spLocks noChangeArrowheads="1"/>
            </p:cNvSpPr>
            <p:nvPr/>
          </p:nvSpPr>
          <p:spPr bwMode="auto">
            <a:xfrm>
              <a:off x="5292725" y="1700213"/>
              <a:ext cx="666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Comic Sans MS" pitchFamily="66" charset="0"/>
                </a:rPr>
                <a:t>SHE</a:t>
              </a:r>
              <a:endParaRPr lang="ru-RU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046" y="1556792"/>
              <a:ext cx="3117354" cy="368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6732240" y="1556792"/>
              <a:ext cx="72008" cy="36841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3514529"/>
      </p:ext>
    </p:extLst>
  </p:cSld>
  <p:clrMapOvr>
    <a:masterClrMapping/>
  </p:clrMapOvr>
  <p:transition>
    <p:pull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3851275" y="116632"/>
            <a:ext cx="1709738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SHE-Factory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464165" y="722684"/>
            <a:ext cx="22869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latin typeface="Calibri" pitchFamily="34" charset="0"/>
              </a:rPr>
              <a:t>Isotope production:</a:t>
            </a:r>
            <a:endParaRPr lang="ru-RU" sz="2000" b="1" dirty="0">
              <a:latin typeface="Calibri" pitchFamily="34" charset="0"/>
            </a:endParaRPr>
          </a:p>
          <a:p>
            <a:pPr algn="r"/>
            <a:r>
              <a:rPr lang="en-US" sz="2000" b="1" dirty="0">
                <a:latin typeface="Calibri" pitchFamily="34" charset="0"/>
              </a:rPr>
              <a:t>Pu 240-244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Cm 245-248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Bk-249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Cf-249-251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3563887" y="1298674"/>
            <a:ext cx="226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New accelerator &amp; high beam dose of </a:t>
            </a:r>
            <a:r>
              <a:rPr lang="ru-RU" sz="2000" b="1" dirty="0">
                <a:latin typeface="Calibri" pitchFamily="34" charset="0"/>
              </a:rPr>
              <a:t>: </a:t>
            </a:r>
            <a:endParaRPr lang="en-US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Ca-48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Ti-50</a:t>
            </a:r>
          </a:p>
          <a:p>
            <a:pPr algn="ctr"/>
            <a:r>
              <a:rPr lang="en-US" sz="2000" b="1" dirty="0">
                <a:latin typeface="Calibri" pitchFamily="34" charset="0"/>
              </a:rPr>
              <a:t>Cr-54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Ni-64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6228184" y="1442690"/>
            <a:ext cx="26418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separators &amp; detectors </a:t>
            </a:r>
          </a:p>
          <a:p>
            <a:r>
              <a:rPr lang="en-US" sz="2000" b="1" dirty="0"/>
              <a:t>of the new generation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16238" y="578222"/>
            <a:ext cx="1368425" cy="57626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932363" y="506784"/>
            <a:ext cx="1799877" cy="86389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572000" y="404664"/>
            <a:ext cx="71440" cy="103802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81257" y="2192377"/>
            <a:ext cx="7939216" cy="1410553"/>
            <a:chOff x="881257" y="2192377"/>
            <a:chExt cx="7939216" cy="1410553"/>
          </a:xfrm>
        </p:grpSpPr>
        <p:sp>
          <p:nvSpPr>
            <p:cNvPr id="68619" name="TextBox 21"/>
            <p:cNvSpPr txBox="1">
              <a:spLocks noChangeArrowheads="1"/>
            </p:cNvSpPr>
            <p:nvPr/>
          </p:nvSpPr>
          <p:spPr bwMode="auto">
            <a:xfrm>
              <a:off x="881257" y="2378794"/>
              <a:ext cx="2178575" cy="707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To be increased</a:t>
              </a:r>
            </a:p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10 times</a:t>
              </a:r>
              <a:endParaRPr lang="ru-RU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68620" name="TextBox 22"/>
            <p:cNvSpPr txBox="1">
              <a:spLocks noChangeArrowheads="1"/>
            </p:cNvSpPr>
            <p:nvPr/>
          </p:nvSpPr>
          <p:spPr bwMode="auto">
            <a:xfrm>
              <a:off x="3851920" y="3202820"/>
              <a:ext cx="18886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Factor</a:t>
              </a:r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 10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-20</a:t>
              </a:r>
            </a:p>
          </p:txBody>
        </p:sp>
        <p:sp>
          <p:nvSpPr>
            <p:cNvPr id="68621" name="TextBox 23"/>
            <p:cNvSpPr txBox="1">
              <a:spLocks noChangeArrowheads="1"/>
            </p:cNvSpPr>
            <p:nvPr/>
          </p:nvSpPr>
          <p:spPr bwMode="auto">
            <a:xfrm>
              <a:off x="6300192" y="2192377"/>
              <a:ext cx="2520281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Factor </a:t>
              </a:r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3-5</a:t>
              </a:r>
              <a:endParaRPr lang="en-US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  <a:p>
              <a:pPr algn="r">
                <a:spcBef>
                  <a:spcPts val="600"/>
                </a:spcBef>
              </a:pP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is closely linked</a:t>
              </a:r>
            </a:p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to the intellect</a:t>
              </a:r>
              <a:endParaRPr lang="ru-RU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8916" y="3562017"/>
            <a:ext cx="3532359" cy="2124838"/>
            <a:chOff x="318916" y="3562017"/>
            <a:chExt cx="3532359" cy="2124838"/>
          </a:xfrm>
        </p:grpSpPr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374151" y="3562017"/>
              <a:ext cx="34771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High-flux isotope reactor </a:t>
              </a: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SM-3 at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Dimitrovgrad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16" name="TextBox 21"/>
            <p:cNvSpPr txBox="1">
              <a:spLocks noChangeArrowheads="1"/>
            </p:cNvSpPr>
            <p:nvPr/>
          </p:nvSpPr>
          <p:spPr bwMode="auto">
            <a:xfrm>
              <a:off x="318916" y="4395018"/>
              <a:ext cx="328153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H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ighly productive isotope </a:t>
              </a: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separator in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anose="030F0702030302020204" pitchFamily="66" charset="0"/>
                </a:rPr>
                <a:t>Sarov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1346259" y="5286745"/>
              <a:ext cx="15329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ROSATOM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164288" y="3610759"/>
            <a:ext cx="20882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Recoil 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Separators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DGFRS-2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DGFRS-3</a:t>
            </a:r>
          </a:p>
          <a:p>
            <a:pPr algn="ctr"/>
            <a:endParaRPr lang="en-US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GASSOL</a:t>
            </a:r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(</a:t>
            </a:r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making)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635896" y="3602930"/>
            <a:ext cx="3384376" cy="2815863"/>
            <a:chOff x="3635896" y="3602930"/>
            <a:chExt cx="3384376" cy="2815863"/>
          </a:xfrm>
        </p:grpSpPr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4067944" y="3602930"/>
              <a:ext cx="273598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New accelerator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DC-280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3 experimental halls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5 ion beam channels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635896" y="5403130"/>
              <a:ext cx="338437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isotopic enrichment of elements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for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acceleration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  <a:ea typeface="Gungsuh" pitchFamily="18" charset="-127"/>
                </a:rPr>
                <a:t>in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anose="030F0702030302020204" pitchFamily="66" charset="0"/>
                  <a:ea typeface="Gungsuh" pitchFamily="18" charset="-127"/>
                </a:rPr>
                <a:t>Lesnoy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43808" y="548680"/>
            <a:ext cx="11246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504" y="692696"/>
            <a:ext cx="9525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1247" y="786929"/>
            <a:ext cx="9829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37D01D9-2530-4D33-A0D2-3A3B8D1FC094}"/>
              </a:ext>
            </a:extLst>
          </p:cNvPr>
          <p:cNvGrpSpPr/>
          <p:nvPr/>
        </p:nvGrpSpPr>
        <p:grpSpPr>
          <a:xfrm>
            <a:off x="389078" y="3615046"/>
            <a:ext cx="7212946" cy="2239434"/>
            <a:chOff x="389078" y="3615046"/>
            <a:chExt cx="7212946" cy="22394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6D054F-01B6-40E1-9DA5-DD87D4F3E1C6}"/>
                </a:ext>
              </a:extLst>
            </p:cNvPr>
            <p:cNvSpPr txBox="1"/>
            <p:nvPr/>
          </p:nvSpPr>
          <p:spPr>
            <a:xfrm>
              <a:off x="389078" y="472006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2F95E7-9CD9-48C7-BEA9-D98D25568559}"/>
                </a:ext>
              </a:extLst>
            </p:cNvPr>
            <p:cNvSpPr txBox="1"/>
            <p:nvPr/>
          </p:nvSpPr>
          <p:spPr>
            <a:xfrm>
              <a:off x="4237741" y="3615046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CB4DFE-EC7C-478B-BC13-3F6CDF0744F5}"/>
                </a:ext>
              </a:extLst>
            </p:cNvPr>
            <p:cNvSpPr txBox="1"/>
            <p:nvPr/>
          </p:nvSpPr>
          <p:spPr>
            <a:xfrm>
              <a:off x="6839332" y="450280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6E3B29-41EC-4822-804C-33B7F4349BDF}"/>
                </a:ext>
              </a:extLst>
            </p:cNvPr>
            <p:cNvSpPr txBox="1"/>
            <p:nvPr/>
          </p:nvSpPr>
          <p:spPr>
            <a:xfrm>
              <a:off x="6842027" y="484623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BF94FE-D9F6-491C-9F0C-AD76E25952F1}"/>
                </a:ext>
              </a:extLst>
            </p:cNvPr>
            <p:cNvSpPr txBox="1"/>
            <p:nvPr/>
          </p:nvSpPr>
          <p:spPr>
            <a:xfrm>
              <a:off x="6843483" y="5454370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157115"/>
            <a:ext cx="57785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8" y="1300012"/>
            <a:ext cx="79994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671513" y="613539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140</a:t>
            </a:r>
            <a:endParaRPr lang="ru-RU" sz="2000" b="1" dirty="0">
              <a:latin typeface="+mn-lt"/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286000" y="613539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150</a:t>
            </a:r>
            <a:endParaRPr lang="ru-RU" sz="2000" b="1" dirty="0">
              <a:latin typeface="+mn-lt"/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3844925" y="6127452"/>
            <a:ext cx="573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160</a:t>
            </a:r>
            <a:endParaRPr lang="ru-RU" sz="2000" b="1" dirty="0">
              <a:latin typeface="+mn-lt"/>
            </a:endParaRP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5402263" y="6119515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170</a:t>
            </a:r>
            <a:endParaRPr lang="ru-RU" sz="2000" b="1" dirty="0">
              <a:latin typeface="+mn-lt"/>
            </a:endParaRP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6961188" y="6119515"/>
            <a:ext cx="573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180</a:t>
            </a:r>
            <a:endParaRPr lang="ru-RU" sz="2000" b="1" dirty="0">
              <a:latin typeface="+mn-lt"/>
            </a:endParaRPr>
          </a:p>
        </p:txBody>
      </p: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8534400" y="6127452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190</a:t>
            </a:r>
            <a:endParaRPr lang="ru-RU" sz="2000" b="1" dirty="0">
              <a:latin typeface="+mn-lt"/>
            </a:endParaRPr>
          </a:p>
        </p:txBody>
      </p: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463550" y="5851227"/>
            <a:ext cx="44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90</a:t>
            </a:r>
            <a:endParaRPr lang="ru-RU" sz="2000" b="1" dirty="0">
              <a:latin typeface="+mn-lt"/>
            </a:endParaRPr>
          </a:p>
        </p:txBody>
      </p:sp>
      <p:sp>
        <p:nvSpPr>
          <p:cNvPr id="22539" name="TextBox 13"/>
          <p:cNvSpPr txBox="1">
            <a:spLocks noChangeArrowheads="1"/>
          </p:cNvSpPr>
          <p:nvPr/>
        </p:nvSpPr>
        <p:spPr bwMode="auto">
          <a:xfrm>
            <a:off x="311150" y="426214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100</a:t>
            </a:r>
            <a:endParaRPr lang="ru-RU" sz="2000" b="1" dirty="0">
              <a:latin typeface="+mn-lt"/>
            </a:endParaRP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317500" y="2701627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110</a:t>
            </a:r>
            <a:endParaRPr lang="ru-RU" sz="2000" b="1" dirty="0">
              <a:latin typeface="+mn-lt"/>
            </a:endParaRPr>
          </a:p>
        </p:txBody>
      </p:sp>
      <p:sp>
        <p:nvSpPr>
          <p:cNvPr id="22541" name="TextBox 15"/>
          <p:cNvSpPr txBox="1">
            <a:spLocks noChangeArrowheads="1"/>
          </p:cNvSpPr>
          <p:nvPr/>
        </p:nvSpPr>
        <p:spPr bwMode="auto">
          <a:xfrm>
            <a:off x="323850" y="1139527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120</a:t>
            </a:r>
            <a:endParaRPr lang="ru-RU" sz="2000" b="1" dirty="0">
              <a:latin typeface="+mn-lt"/>
            </a:endParaRPr>
          </a:p>
        </p:txBody>
      </p:sp>
      <p:sp>
        <p:nvSpPr>
          <p:cNvPr id="22542" name="TextBox 16"/>
          <p:cNvSpPr txBox="1">
            <a:spLocks noChangeArrowheads="1"/>
          </p:cNvSpPr>
          <p:nvPr/>
        </p:nvSpPr>
        <p:spPr bwMode="auto">
          <a:xfrm>
            <a:off x="6451600" y="6135390"/>
            <a:ext cx="38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N</a:t>
            </a:r>
            <a:endParaRPr lang="ru-RU" sz="2400" b="1" dirty="0">
              <a:latin typeface="+mn-lt"/>
            </a:endParaRPr>
          </a:p>
        </p:txBody>
      </p:sp>
      <p:sp>
        <p:nvSpPr>
          <p:cNvPr id="55311" name="TextBox 17"/>
          <p:cNvSpPr txBox="1">
            <a:spLocks noChangeArrowheads="1"/>
          </p:cNvSpPr>
          <p:nvPr/>
        </p:nvSpPr>
        <p:spPr bwMode="auto">
          <a:xfrm>
            <a:off x="539750" y="1784052"/>
            <a:ext cx="33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b="1"/>
              <a:t>Z</a:t>
            </a:r>
            <a:endParaRPr lang="ru-RU" altLang="ru-RU" sz="2400" b="1"/>
          </a:p>
        </p:txBody>
      </p:sp>
      <p:sp>
        <p:nvSpPr>
          <p:cNvPr id="34" name="Прямоугольник 33"/>
          <p:cNvSpPr/>
          <p:nvPr/>
        </p:nvSpPr>
        <p:spPr>
          <a:xfrm>
            <a:off x="7800975" y="2234902"/>
            <a:ext cx="158750" cy="15716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824163" y="4430415"/>
            <a:ext cx="157162" cy="155575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901950" y="3798590"/>
            <a:ext cx="0" cy="140652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>
            <a:off x="2890044" y="3793034"/>
            <a:ext cx="0" cy="14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>
            <a:off x="4437857" y="2542083"/>
            <a:ext cx="0" cy="140811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878763" y="1607840"/>
            <a:ext cx="0" cy="14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164388" y="2307927"/>
            <a:ext cx="1038225" cy="158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4" name="TextBox 46"/>
          <p:cNvSpPr txBox="1">
            <a:spLocks noChangeArrowheads="1"/>
          </p:cNvSpPr>
          <p:nvPr/>
        </p:nvSpPr>
        <p:spPr bwMode="auto">
          <a:xfrm>
            <a:off x="1763713" y="4016077"/>
            <a:ext cx="76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52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Fm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55" name="TextBox 47"/>
          <p:cNvSpPr txBox="1">
            <a:spLocks noChangeArrowheads="1"/>
          </p:cNvSpPr>
          <p:nvPr/>
        </p:nvSpPr>
        <p:spPr bwMode="auto">
          <a:xfrm>
            <a:off x="3635375" y="2792115"/>
            <a:ext cx="70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70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Hs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3" name="TextBox 48"/>
          <p:cNvSpPr txBox="1">
            <a:spLocks noChangeArrowheads="1"/>
          </p:cNvSpPr>
          <p:nvPr/>
        </p:nvSpPr>
        <p:spPr bwMode="auto">
          <a:xfrm>
            <a:off x="7904163" y="1950740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b="1" baseline="30000">
                <a:solidFill>
                  <a:schemeClr val="bg1"/>
                </a:solidFill>
              </a:rPr>
              <a:t>2</a:t>
            </a:r>
            <a:r>
              <a:rPr lang="en-US" altLang="ru-RU" sz="2000" b="1" baseline="30000">
                <a:solidFill>
                  <a:schemeClr val="bg1"/>
                </a:solidFill>
              </a:rPr>
              <a:t>98</a:t>
            </a:r>
            <a:r>
              <a:rPr lang="en-US" altLang="ru-RU" sz="2000" b="1">
                <a:solidFill>
                  <a:schemeClr val="bg1"/>
                </a:solidFill>
              </a:rPr>
              <a:t>Fl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325563" y="5313065"/>
            <a:ext cx="611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238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U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03350" y="1742777"/>
            <a:ext cx="704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00"/>
                </a:solidFill>
                <a:latin typeface="+mn-lt"/>
              </a:rPr>
              <a:t>2010</a:t>
            </a:r>
            <a:endParaRPr lang="ru-RU" sz="2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70388" y="3174702"/>
            <a:ext cx="158750" cy="15716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4449763" y="2849265"/>
            <a:ext cx="1587" cy="11049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4211638" y="1598315"/>
            <a:ext cx="2659062" cy="2368550"/>
            <a:chOff x="4211638" y="1382713"/>
            <a:chExt cx="2659062" cy="2368550"/>
          </a:xfrm>
        </p:grpSpPr>
        <p:sp>
          <p:nvSpPr>
            <p:cNvPr id="53" name="TextBox 58"/>
            <p:cNvSpPr txBox="1">
              <a:spLocks noChangeArrowheads="1"/>
            </p:cNvSpPr>
            <p:nvPr/>
          </p:nvSpPr>
          <p:spPr bwMode="auto">
            <a:xfrm>
              <a:off x="6232525" y="1441450"/>
              <a:ext cx="3524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Ts</a:t>
              </a:r>
              <a:endParaRPr lang="ru-RU" sz="1600" b="1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211638" y="1382713"/>
              <a:ext cx="2659062" cy="2368550"/>
              <a:chOff x="4211638" y="1382713"/>
              <a:chExt cx="2659062" cy="2368550"/>
            </a:xfrm>
          </p:grpSpPr>
          <p:sp>
            <p:nvSpPr>
              <p:cNvPr id="57" name="TextBox 58"/>
              <p:cNvSpPr txBox="1">
                <a:spLocks noChangeArrowheads="1"/>
              </p:cNvSpPr>
              <p:nvPr/>
            </p:nvSpPr>
            <p:spPr bwMode="auto">
              <a:xfrm>
                <a:off x="5075238" y="2065338"/>
                <a:ext cx="430212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Nh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1" name="TextBox 58"/>
              <p:cNvSpPr txBox="1">
                <a:spLocks noChangeArrowheads="1"/>
              </p:cNvSpPr>
              <p:nvPr/>
            </p:nvSpPr>
            <p:spPr bwMode="auto">
              <a:xfrm>
                <a:off x="5391150" y="1924050"/>
                <a:ext cx="3286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Fl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2" name="TextBox 58"/>
              <p:cNvSpPr txBox="1">
                <a:spLocks noChangeArrowheads="1"/>
              </p:cNvSpPr>
              <p:nvPr/>
            </p:nvSpPr>
            <p:spPr bwMode="auto">
              <a:xfrm>
                <a:off x="5532438" y="1738313"/>
                <a:ext cx="45085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Mc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8" name="TextBox 58"/>
              <p:cNvSpPr txBox="1">
                <a:spLocks noChangeArrowheads="1"/>
              </p:cNvSpPr>
              <p:nvPr/>
            </p:nvSpPr>
            <p:spPr bwMode="auto">
              <a:xfrm>
                <a:off x="5873750" y="1589088"/>
                <a:ext cx="36195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Lv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553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638" y="1382713"/>
                <a:ext cx="2659062" cy="2368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TextBox 58"/>
              <p:cNvSpPr txBox="1">
                <a:spLocks noChangeArrowheads="1"/>
              </p:cNvSpPr>
              <p:nvPr/>
            </p:nvSpPr>
            <p:spPr bwMode="auto">
              <a:xfrm>
                <a:off x="4933950" y="2219325"/>
                <a:ext cx="4048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Cn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5337" name="Группа 4"/>
              <p:cNvGrpSpPr>
                <a:grpSpLocks/>
              </p:cNvGrpSpPr>
              <p:nvPr/>
            </p:nvGrpSpPr>
            <p:grpSpPr bwMode="auto">
              <a:xfrm>
                <a:off x="5951538" y="1874838"/>
                <a:ext cx="301625" cy="295275"/>
                <a:chOff x="5951268" y="1874118"/>
                <a:chExt cx="301279" cy="296618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6106665" y="1874118"/>
                  <a:ext cx="145882" cy="13395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1" name="Прямоугольник 60"/>
                <p:cNvSpPr/>
                <p:nvPr/>
              </p:nvSpPr>
              <p:spPr>
                <a:xfrm>
                  <a:off x="5951268" y="2036779"/>
                  <a:ext cx="145882" cy="13395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5" name="Группа 14"/>
          <p:cNvGrpSpPr/>
          <p:nvPr/>
        </p:nvGrpSpPr>
        <p:grpSpPr>
          <a:xfrm>
            <a:off x="4420009" y="2771218"/>
            <a:ext cx="2675264" cy="1820583"/>
            <a:chOff x="4420009" y="2771218"/>
            <a:chExt cx="2675264" cy="1820583"/>
          </a:xfrm>
        </p:grpSpPr>
        <p:grpSp>
          <p:nvGrpSpPr>
            <p:cNvPr id="4" name="Группа 3"/>
            <p:cNvGrpSpPr>
              <a:grpSpLocks/>
            </p:cNvGrpSpPr>
            <p:nvPr/>
          </p:nvGrpSpPr>
          <p:grpSpPr bwMode="auto">
            <a:xfrm>
              <a:off x="5940423" y="2771218"/>
              <a:ext cx="1154850" cy="369328"/>
              <a:chOff x="5940152" y="2555974"/>
              <a:chExt cx="1155612" cy="369787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5940152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6099007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6248330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6407185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7" name="TextBox 66"/>
              <p:cNvSpPr txBox="1">
                <a:spLocks noChangeArrowheads="1"/>
              </p:cNvSpPr>
              <p:nvPr/>
            </p:nvSpPr>
            <p:spPr bwMode="auto">
              <a:xfrm>
                <a:off x="6559686" y="2555974"/>
                <a:ext cx="536078" cy="36978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</a:rPr>
                  <a:t>110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420009" y="4221088"/>
              <a:ext cx="1813317" cy="370713"/>
              <a:chOff x="4420009" y="4858065"/>
              <a:chExt cx="1813317" cy="370713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420009" y="4858065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larendon Blk BT" panose="02040905050505020204" pitchFamily="18" charset="0"/>
                  </a:rPr>
                  <a:t>New Isotopes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Прямоугольная выноска 11"/>
              <p:cNvSpPr/>
              <p:nvPr/>
            </p:nvSpPr>
            <p:spPr>
              <a:xfrm flipV="1">
                <a:off x="4427984" y="4866456"/>
                <a:ext cx="1770410" cy="362322"/>
              </a:xfrm>
              <a:prstGeom prst="wedgeRectCallout">
                <a:avLst>
                  <a:gd name="adj1" fmla="val 53774"/>
                  <a:gd name="adj2" fmla="val 38246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6575827" y="409509"/>
            <a:ext cx="2234114" cy="1480140"/>
            <a:chOff x="6575827" y="409509"/>
            <a:chExt cx="2234114" cy="148014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575827" y="1216577"/>
              <a:ext cx="1057184" cy="673072"/>
              <a:chOff x="6575827" y="1000975"/>
              <a:chExt cx="1057184" cy="673072"/>
            </a:xfrm>
          </p:grpSpPr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6967924" y="1335493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118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" name="Прямоугольник 1"/>
              <p:cNvSpPr/>
              <p:nvPr/>
            </p:nvSpPr>
            <p:spPr bwMode="auto">
              <a:xfrm>
                <a:off x="6732590" y="1408113"/>
                <a:ext cx="146050" cy="1349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Прямоугольник 47"/>
              <p:cNvSpPr/>
              <p:nvPr/>
            </p:nvSpPr>
            <p:spPr bwMode="auto">
              <a:xfrm>
                <a:off x="6884990" y="1411288"/>
                <a:ext cx="147638" cy="1349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 bwMode="auto">
              <a:xfrm>
                <a:off x="6575827" y="1259682"/>
                <a:ext cx="146050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Прямоугольник 54"/>
              <p:cNvSpPr/>
              <p:nvPr/>
            </p:nvSpPr>
            <p:spPr bwMode="auto">
              <a:xfrm>
                <a:off x="6719890" y="1260475"/>
                <a:ext cx="147638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 bwMode="auto">
              <a:xfrm>
                <a:off x="6867823" y="1104445"/>
                <a:ext cx="146050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 bwMode="auto">
              <a:xfrm>
                <a:off x="7020223" y="1106429"/>
                <a:ext cx="147638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7164288" y="1094184"/>
                <a:ext cx="432048" cy="173832"/>
              </a:xfrm>
              <a:prstGeom prst="rect">
                <a:avLst/>
              </a:prstGeom>
              <a:solidFill>
                <a:srgbClr val="272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TextBox 70"/>
              <p:cNvSpPr txBox="1">
                <a:spLocks noChangeArrowheads="1"/>
              </p:cNvSpPr>
              <p:nvPr/>
            </p:nvSpPr>
            <p:spPr bwMode="auto">
              <a:xfrm>
                <a:off x="7048864" y="1178792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119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2" name="TextBox 71"/>
              <p:cNvSpPr txBox="1">
                <a:spLocks noChangeArrowheads="1"/>
              </p:cNvSpPr>
              <p:nvPr/>
            </p:nvSpPr>
            <p:spPr bwMode="auto">
              <a:xfrm>
                <a:off x="7135759" y="1000975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120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886016" y="409509"/>
              <a:ext cx="19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larendon Blk BT" panose="02040905050505020204" pitchFamily="18" charset="0"/>
                </a:rPr>
                <a:t>New Elements</a:t>
              </a:r>
            </a:p>
          </p:txBody>
        </p:sp>
        <p:sp>
          <p:nvSpPr>
            <p:cNvPr id="78" name="Прямоугольная выноска 77"/>
            <p:cNvSpPr/>
            <p:nvPr/>
          </p:nvSpPr>
          <p:spPr>
            <a:xfrm>
              <a:off x="6883200" y="409509"/>
              <a:ext cx="1886400" cy="362322"/>
            </a:xfrm>
            <a:prstGeom prst="wedgeRectCallout">
              <a:avLst>
                <a:gd name="adj1" fmla="val -42791"/>
                <a:gd name="adj2" fmla="val 22746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98939" y="479272"/>
            <a:ext cx="2141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We talked about:</a:t>
            </a:r>
            <a:endParaRPr lang="ru-RU" sz="2200" dirty="0"/>
          </a:p>
        </p:txBody>
      </p:sp>
      <p:sp>
        <p:nvSpPr>
          <p:cNvPr id="73" name="TextBox 72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334575"/>
              </p:ext>
            </p:extLst>
          </p:nvPr>
        </p:nvGraphicFramePr>
        <p:xfrm>
          <a:off x="4572000" y="188640"/>
          <a:ext cx="4176464" cy="545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CorelDRAW" r:id="rId3" imgW="2104633" imgH="2749454" progId="CorelDraw.Graphic.16">
                  <p:embed/>
                </p:oleObj>
              </mc:Choice>
              <mc:Fallback>
                <p:oleObj name="CorelDRAW" r:id="rId3" imgW="2104633" imgH="2749454" progId="CorelDraw.Graphic.16">
                  <p:embed/>
                  <p:pic>
                    <p:nvPicPr>
                      <p:cNvPr id="138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88640"/>
                        <a:ext cx="4176464" cy="545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4851668" y="5571206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79860" y="5571206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308052" y="5571206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999874" y="266218"/>
            <a:ext cx="28258" cy="5521012"/>
          </a:xfrm>
          <a:prstGeom prst="line">
            <a:avLst/>
          </a:prstGeom>
          <a:ln w="285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4455624" y="5397500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4455624" y="3608348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4455624" y="140152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8361" y="579295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170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1828" y="578723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175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31595" y="578662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180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50332" y="578345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184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4698" y="530120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112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7616" y="352415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118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94698" y="4462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126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71056" y="2031231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Z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99940" y="599167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N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51157" y="3785139"/>
            <a:ext cx="144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>
                <a:solidFill>
                  <a:schemeClr val="bg1"/>
                </a:solidFill>
                <a:latin typeface="Calibri" pitchFamily="34" charset="0"/>
              </a:rPr>
              <a:t>we are here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48147" y="4197938"/>
            <a:ext cx="174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baseline="30000" dirty="0">
                <a:latin typeface="Calibri" pitchFamily="34" charset="0"/>
              </a:rPr>
              <a:t>48</a:t>
            </a:r>
            <a:r>
              <a:rPr lang="en-US" sz="2000" b="1" dirty="0">
                <a:latin typeface="Calibri" pitchFamily="34" charset="0"/>
              </a:rPr>
              <a:t>Ca - tractio</a:t>
            </a:r>
            <a:r>
              <a:rPr lang="en-US" sz="2400" b="1" dirty="0">
                <a:latin typeface="Calibri" pitchFamily="34" charset="0"/>
              </a:rPr>
              <a:t>n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8139" y="404664"/>
            <a:ext cx="1619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The </a:t>
            </a:r>
          </a:p>
          <a:p>
            <a:pPr algn="ctr"/>
            <a:r>
              <a:rPr lang="en-US" sz="2000" b="1" dirty="0"/>
              <a:t>NEW YORKER</a:t>
            </a:r>
            <a:endParaRPr lang="ru-RU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2A20C0-8692-4158-B66B-1647B79913BC}"/>
              </a:ext>
            </a:extLst>
          </p:cNvPr>
          <p:cNvSpPr txBox="1"/>
          <p:nvPr/>
        </p:nvSpPr>
        <p:spPr>
          <a:xfrm>
            <a:off x="179512" y="537926"/>
            <a:ext cx="42899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We want: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To expand the genus of SHE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 </a:t>
            </a:r>
            <a:r>
              <a:rPr lang="en-US" sz="2000" b="1" i="1" dirty="0">
                <a:solidFill>
                  <a:srgbClr val="0070C0"/>
                </a:solidFill>
                <a:latin typeface="GeoSlab703 Md BT" panose="02060603020205020403" pitchFamily="18" charset="0"/>
              </a:rPr>
              <a:t>(new elements and isotopes)</a:t>
            </a:r>
            <a:endParaRPr lang="ru-RU" sz="2000" b="1" i="1" dirty="0">
              <a:solidFill>
                <a:srgbClr val="0070C0"/>
              </a:solidFill>
            </a:endParaRPr>
          </a:p>
          <a:p>
            <a:endParaRPr lang="en-US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2. To see something that we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                 have not seen before </a:t>
            </a:r>
            <a:r>
              <a:rPr lang="en-US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</a:t>
            </a:r>
          </a:p>
          <a:p>
            <a:r>
              <a:rPr lang="en-US" sz="2000" b="1" i="1" dirty="0">
                <a:solidFill>
                  <a:srgbClr val="0070C0"/>
                </a:solidFill>
                <a:latin typeface="GeoSlab703 Md BT" panose="02060603020205020403" pitchFamily="18" charset="0"/>
              </a:rPr>
              <a:t>(rare decays and other properties)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8530E6-F37B-4D1D-A46A-AB0795A63511}"/>
              </a:ext>
            </a:extLst>
          </p:cNvPr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1C50152-020F-4A10-B3B2-23FEACB5B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880319"/>
              </p:ext>
            </p:extLst>
          </p:nvPr>
        </p:nvGraphicFramePr>
        <p:xfrm>
          <a:off x="6228184" y="1772816"/>
          <a:ext cx="1659599" cy="191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CorelDRAW" r:id="rId5" imgW="1570695" imgH="1810459" progId="CorelDraw.Graphic.24">
                  <p:embed/>
                </p:oleObj>
              </mc:Choice>
              <mc:Fallback>
                <p:oleObj name="CorelDRAW" r:id="rId5" imgW="1570695" imgH="1810459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8184" y="1772816"/>
                        <a:ext cx="1659599" cy="191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0B0EAB-5CA9-44D0-AB5A-BE5788157F98}"/>
              </a:ext>
            </a:extLst>
          </p:cNvPr>
          <p:cNvSpPr txBox="1"/>
          <p:nvPr/>
        </p:nvSpPr>
        <p:spPr>
          <a:xfrm>
            <a:off x="6019298" y="1700808"/>
            <a:ext cx="13610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Projectile </a:t>
            </a:r>
          </a:p>
          <a:p>
            <a:r>
              <a:rPr lang="en-US" sz="2200" b="1" dirty="0"/>
              <a:t>Z &gt; 20</a:t>
            </a:r>
          </a:p>
          <a:p>
            <a:r>
              <a:rPr lang="en-US" sz="22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27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9050"/>
            <a:ext cx="9197976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3851275" y="333375"/>
            <a:ext cx="2990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GeoSlab703 Md BT" pitchFamily="18" charset="0"/>
              </a:rPr>
              <a:t>March 2012, </a:t>
            </a:r>
            <a:r>
              <a:rPr lang="en-US" altLang="ru-RU" sz="2400" b="1" dirty="0" err="1">
                <a:latin typeface="GeoSlab703 Md BT" pitchFamily="18" charset="0"/>
              </a:rPr>
              <a:t>Dubna</a:t>
            </a:r>
            <a:endParaRPr lang="en-US" altLang="ru-RU" sz="2400" b="1" dirty="0">
              <a:latin typeface="GeoSlab703 Md B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bg1"/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bg1"/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bg1"/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bg1"/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83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7"/>
            <a:ext cx="9144000" cy="55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611188" y="476672"/>
            <a:ext cx="3089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1D23A3"/>
                </a:solidFill>
                <a:latin typeface="GeoSlab703 Md BT" pitchFamily="18" charset="0"/>
              </a:rPr>
              <a:t>August 2017, </a:t>
            </a:r>
            <a:r>
              <a:rPr lang="en-US" altLang="ru-RU" sz="2400" b="1" dirty="0" err="1">
                <a:solidFill>
                  <a:srgbClr val="1D23A3"/>
                </a:solidFill>
                <a:latin typeface="GeoSlab703 Md BT" pitchFamily="18" charset="0"/>
              </a:rPr>
              <a:t>Dubna</a:t>
            </a:r>
            <a:endParaRPr lang="en-US" altLang="ru-RU" sz="2400" b="1" dirty="0">
              <a:solidFill>
                <a:srgbClr val="1D23A3"/>
              </a:solidFill>
              <a:latin typeface="GeoSlab703 Md B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5600" y="5056188"/>
            <a:ext cx="19653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GeoSlab703 Md BT" panose="02060603020205020403" pitchFamily="18" charset="0"/>
                <a:cs typeface="Arial" charset="0"/>
              </a:rPr>
              <a:t>SHE-Factory</a:t>
            </a:r>
            <a:endParaRPr lang="ru-RU" sz="2400" b="1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2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5726964"/>
              </p:ext>
            </p:extLst>
          </p:nvPr>
        </p:nvGraphicFramePr>
        <p:xfrm>
          <a:off x="251520" y="1225086"/>
          <a:ext cx="6019800" cy="449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CorelDRAW" r:id="rId4" imgW="4910760" imgH="3664800" progId="">
                  <p:embed/>
                </p:oleObj>
              </mc:Choice>
              <mc:Fallback>
                <p:oleObj name="CorelDRAW" r:id="rId4" imgW="4910760" imgH="3664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25086"/>
                        <a:ext cx="6019800" cy="449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Line 12"/>
          <p:cNvSpPr>
            <a:spLocks noChangeShapeType="1"/>
          </p:cNvSpPr>
          <p:nvPr/>
        </p:nvSpPr>
        <p:spPr bwMode="auto">
          <a:xfrm>
            <a:off x="-355600" y="536801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052" name="TextBox 13"/>
          <p:cNvSpPr txBox="1">
            <a:spLocks noChangeArrowheads="1"/>
          </p:cNvSpPr>
          <p:nvPr/>
        </p:nvSpPr>
        <p:spPr bwMode="auto">
          <a:xfrm>
            <a:off x="5873104" y="404664"/>
            <a:ext cx="2731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Clarendon Blk BT" panose="02040905050505020204" pitchFamily="18" charset="0"/>
              </a:rPr>
              <a:t>Nuclear fission</a:t>
            </a:r>
            <a:endParaRPr lang="ru-RU" sz="2400" dirty="0">
              <a:solidFill>
                <a:srgbClr val="3333FF"/>
              </a:solidFill>
              <a:latin typeface="Calibr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3471863" y="2503872"/>
            <a:ext cx="33337" cy="129540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6"/>
          <p:cNvSpPr txBox="1">
            <a:spLocks noChangeArrowheads="1"/>
          </p:cNvSpPr>
          <p:nvPr/>
        </p:nvSpPr>
        <p:spPr bwMode="auto">
          <a:xfrm>
            <a:off x="2892666" y="3071349"/>
            <a:ext cx="11953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B</a:t>
            </a:r>
            <a:r>
              <a:rPr lang="en-US" b="1" baseline="-25000" dirty="0">
                <a:latin typeface="Calibri" pitchFamily="34" charset="0"/>
              </a:rPr>
              <a:t>f</a:t>
            </a:r>
            <a:r>
              <a:rPr lang="en-US" sz="2000" b="1" dirty="0">
                <a:latin typeface="Calibri" pitchFamily="34" charset="0"/>
              </a:rPr>
              <a:t>=6 </a:t>
            </a:r>
            <a:r>
              <a:rPr lang="en-US" sz="2000" b="1" dirty="0" err="1">
                <a:latin typeface="Calibri" pitchFamily="34" charset="0"/>
              </a:rPr>
              <a:t>MeV</a:t>
            </a:r>
            <a:endParaRPr lang="ru-RU" sz="2000" b="1" dirty="0">
              <a:latin typeface="Calibri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95350" y="3526513"/>
            <a:ext cx="2994025" cy="1587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864867" y="3776122"/>
            <a:ext cx="3733800" cy="1962150"/>
            <a:chOff x="870614" y="3058653"/>
            <a:chExt cx="3733800" cy="1963300"/>
          </a:xfrm>
          <a:solidFill>
            <a:schemeClr val="bg1"/>
          </a:solidFill>
        </p:grpSpPr>
        <p:grpSp>
          <p:nvGrpSpPr>
            <p:cNvPr id="3" name="Группа 43"/>
            <p:cNvGrpSpPr>
              <a:grpSpLocks/>
            </p:cNvGrpSpPr>
            <p:nvPr/>
          </p:nvGrpSpPr>
          <p:grpSpPr bwMode="auto">
            <a:xfrm>
              <a:off x="870614" y="3058653"/>
              <a:ext cx="3733800" cy="1963300"/>
              <a:chOff x="1219200" y="4038600"/>
              <a:chExt cx="3733800" cy="1962614"/>
            </a:xfrm>
            <a:grpFill/>
          </p:grpSpPr>
          <p:grpSp>
            <p:nvGrpSpPr>
              <p:cNvPr id="4" name="Группа 41"/>
              <p:cNvGrpSpPr>
                <a:grpSpLocks/>
              </p:cNvGrpSpPr>
              <p:nvPr/>
            </p:nvGrpSpPr>
            <p:grpSpPr bwMode="auto">
              <a:xfrm>
                <a:off x="1219200" y="4038600"/>
                <a:ext cx="3733800" cy="1676400"/>
                <a:chOff x="1219200" y="4038600"/>
                <a:chExt cx="3733800" cy="1676400"/>
              </a:xfrm>
              <a:grpFill/>
            </p:grpSpPr>
            <p:pic>
              <p:nvPicPr>
                <p:cNvPr id="4124" name="Picture 2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219200" y="4038600"/>
                  <a:ext cx="3733800" cy="1676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25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307225" y="4397422"/>
                  <a:ext cx="1063112" cy="40020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000" b="1" dirty="0">
                      <a:solidFill>
                        <a:srgbClr val="C00000"/>
                      </a:solidFill>
                      <a:latin typeface="Calibri" pitchFamily="34" charset="0"/>
                      <a:cs typeface="Arial" pitchFamily="34" charset="0"/>
                    </a:rPr>
                    <a:t>3.10</a:t>
                  </a:r>
                  <a:r>
                    <a:rPr lang="en-US" sz="2400" b="1" baseline="30000" dirty="0">
                      <a:solidFill>
                        <a:srgbClr val="C00000"/>
                      </a:solidFill>
                      <a:latin typeface="Calibri" pitchFamily="34" charset="0"/>
                      <a:cs typeface="Arial" pitchFamily="34" charset="0"/>
                    </a:rPr>
                    <a:t>-20 </a:t>
                  </a:r>
                  <a:r>
                    <a:rPr lang="en-US" sz="2000" b="1" dirty="0">
                      <a:solidFill>
                        <a:srgbClr val="C00000"/>
                      </a:solidFill>
                      <a:latin typeface="Calibri" pitchFamily="34" charset="0"/>
                      <a:cs typeface="Arial" pitchFamily="34" charset="0"/>
                    </a:rPr>
                    <a:t>s</a:t>
                  </a:r>
                  <a:endParaRPr lang="ru-RU" sz="2000" b="1" dirty="0">
                    <a:solidFill>
                      <a:srgbClr val="C00000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123" name="TextBox 42"/>
              <p:cNvSpPr txBox="1">
                <a:spLocks noChangeArrowheads="1"/>
              </p:cNvSpPr>
              <p:nvPr/>
            </p:nvSpPr>
            <p:spPr bwMode="auto">
              <a:xfrm>
                <a:off x="3841130" y="5601244"/>
                <a:ext cx="824265" cy="3999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rgbClr val="C00000"/>
                    </a:solidFill>
                    <a:latin typeface="Calibri" pitchFamily="34" charset="0"/>
                    <a:cs typeface="Arial" pitchFamily="34" charset="0"/>
                  </a:rPr>
                  <a:t>Z≥100</a:t>
                </a:r>
                <a:endParaRPr lang="ru-RU" sz="2000" b="1">
                  <a:solidFill>
                    <a:srgbClr val="C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21" name="TextBox 26"/>
            <p:cNvSpPr txBox="1">
              <a:spLocks noChangeArrowheads="1"/>
            </p:cNvSpPr>
            <p:nvPr/>
          </p:nvSpPr>
          <p:spPr bwMode="auto">
            <a:xfrm>
              <a:off x="3060496" y="3285628"/>
              <a:ext cx="652743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C00000"/>
                  </a:solidFill>
                  <a:latin typeface="Calibri" pitchFamily="34" charset="0"/>
                  <a:cs typeface="Arial" pitchFamily="34" charset="0"/>
                </a:rPr>
                <a:t>B</a:t>
              </a:r>
              <a:r>
                <a:rPr lang="en-US" sz="2400" b="1" baseline="-25000">
                  <a:solidFill>
                    <a:srgbClr val="C00000"/>
                  </a:solidFill>
                  <a:latin typeface="Calibri" pitchFamily="34" charset="0"/>
                  <a:cs typeface="Arial" pitchFamily="34" charset="0"/>
                </a:rPr>
                <a:t>f</a:t>
              </a:r>
              <a:r>
                <a:rPr lang="en-US" sz="2000" b="1">
                  <a:solidFill>
                    <a:srgbClr val="C00000"/>
                  </a:solidFill>
                  <a:latin typeface="Calibri" pitchFamily="34" charset="0"/>
                  <a:cs typeface="Arial" pitchFamily="34" charset="0"/>
                </a:rPr>
                <a:t>=0</a:t>
              </a:r>
              <a:endParaRPr lang="ru-RU" sz="2000" b="1">
                <a:solidFill>
                  <a:srgbClr val="C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 bwMode="auto">
          <a:xfrm>
            <a:off x="903288" y="3810154"/>
            <a:ext cx="4167187" cy="47625"/>
          </a:xfrm>
          <a:prstGeom prst="line">
            <a:avLst/>
          </a:prstGeom>
          <a:ln w="38100">
            <a:solidFill>
              <a:srgbClr val="1508B8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59" name="Text Box 4"/>
          <p:cNvSpPr txBox="1">
            <a:spLocks noChangeArrowheads="1"/>
          </p:cNvSpPr>
          <p:nvPr/>
        </p:nvSpPr>
        <p:spPr bwMode="auto">
          <a:xfrm>
            <a:off x="1509477" y="1904088"/>
            <a:ext cx="705321" cy="4007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 dirty="0">
                <a:latin typeface="Calibri" pitchFamily="34" charset="0"/>
              </a:rPr>
              <a:t>1939</a:t>
            </a:r>
          </a:p>
        </p:txBody>
      </p:sp>
      <p:grpSp>
        <p:nvGrpSpPr>
          <p:cNvPr id="6" name="Группа 31"/>
          <p:cNvGrpSpPr>
            <a:grpSpLocks/>
          </p:cNvGrpSpPr>
          <p:nvPr/>
        </p:nvGrpSpPr>
        <p:grpSpPr bwMode="auto">
          <a:xfrm>
            <a:off x="4371974" y="2132856"/>
            <a:ext cx="4505326" cy="4032994"/>
            <a:chOff x="4371974" y="2132856"/>
            <a:chExt cx="4505326" cy="4032994"/>
          </a:xfrm>
        </p:grpSpPr>
        <p:grpSp>
          <p:nvGrpSpPr>
            <p:cNvPr id="7" name="Группа 29"/>
            <p:cNvGrpSpPr>
              <a:grpSpLocks/>
            </p:cNvGrpSpPr>
            <p:nvPr/>
          </p:nvGrpSpPr>
          <p:grpSpPr bwMode="auto">
            <a:xfrm>
              <a:off x="4371974" y="2659063"/>
              <a:ext cx="4505326" cy="3506787"/>
              <a:chOff x="4371800" y="1956106"/>
              <a:chExt cx="4505501" cy="3507129"/>
            </a:xfrm>
          </p:grpSpPr>
          <p:grpSp>
            <p:nvGrpSpPr>
              <p:cNvPr id="8" name="Группа 17"/>
              <p:cNvGrpSpPr>
                <a:grpSpLocks/>
              </p:cNvGrpSpPr>
              <p:nvPr/>
            </p:nvGrpSpPr>
            <p:grpSpPr bwMode="auto">
              <a:xfrm>
                <a:off x="4371800" y="2956564"/>
                <a:ext cx="2696592" cy="708976"/>
                <a:chOff x="4371475" y="2956743"/>
                <a:chExt cx="2696341" cy="709269"/>
              </a:xfrm>
            </p:grpSpPr>
            <p:sp>
              <p:nvSpPr>
                <p:cNvPr id="2070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5075519" y="2956743"/>
                  <a:ext cx="1992297" cy="40031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993300"/>
                      </a:solidFill>
                      <a:latin typeface="Calibri" pitchFamily="34" charset="0"/>
                    </a:rPr>
                    <a:t>10</a:t>
                  </a:r>
                  <a:r>
                    <a:rPr lang="en-US" sz="2400" b="1" baseline="30000" dirty="0">
                      <a:solidFill>
                        <a:srgbClr val="993300"/>
                      </a:solidFill>
                      <a:latin typeface="Calibri" pitchFamily="34" charset="0"/>
                    </a:rPr>
                    <a:t>16 </a:t>
                  </a:r>
                  <a:r>
                    <a:rPr lang="en-US" sz="2000" b="1" dirty="0">
                      <a:solidFill>
                        <a:srgbClr val="993300"/>
                      </a:solidFill>
                      <a:latin typeface="Calibri" pitchFamily="34" charset="0"/>
                    </a:rPr>
                    <a:t>years</a:t>
                  </a:r>
                  <a:r>
                    <a:rPr lang="ru-RU" sz="2000" b="1" dirty="0">
                      <a:solidFill>
                        <a:srgbClr val="993300"/>
                      </a:solidFill>
                      <a:latin typeface="Calibri" pitchFamily="34" charset="0"/>
                    </a:rPr>
                    <a:t>  (</a:t>
                  </a:r>
                  <a:r>
                    <a:rPr lang="en-US" sz="2000" b="1" dirty="0">
                      <a:solidFill>
                        <a:srgbClr val="993300"/>
                      </a:solidFill>
                      <a:latin typeface="Calibri" pitchFamily="34" charset="0"/>
                    </a:rPr>
                    <a:t>exp.)</a:t>
                  </a:r>
                  <a:endParaRPr lang="ru-RU" sz="2000" b="1" dirty="0">
                    <a:solidFill>
                      <a:srgbClr val="9933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071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4371475" y="3235125"/>
                  <a:ext cx="2590734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 sz="2200">
                    <a:solidFill>
                      <a:srgbClr val="9933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9" name="Группа 16"/>
              <p:cNvGrpSpPr>
                <a:grpSpLocks/>
              </p:cNvGrpSpPr>
              <p:nvPr/>
            </p:nvGrpSpPr>
            <p:grpSpPr bwMode="auto">
              <a:xfrm>
                <a:off x="5614710" y="1956106"/>
                <a:ext cx="3262591" cy="3507129"/>
                <a:chOff x="4556750" y="1905000"/>
                <a:chExt cx="4320550" cy="4724400"/>
              </a:xfrm>
            </p:grpSpPr>
            <p:sp>
              <p:nvSpPr>
                <p:cNvPr id="2066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4556750" y="6062932"/>
                  <a:ext cx="2433419" cy="497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rgbClr val="0000FF"/>
                      </a:solidFill>
                      <a:latin typeface="Calibri" pitchFamily="34" charset="0"/>
                    </a:rPr>
                    <a:t>K.A. </a:t>
                  </a:r>
                  <a:r>
                    <a:rPr lang="en-US" b="1" dirty="0" err="1">
                      <a:solidFill>
                        <a:srgbClr val="0000FF"/>
                      </a:solidFill>
                      <a:latin typeface="Calibri" pitchFamily="34" charset="0"/>
                    </a:rPr>
                    <a:t>Petrzhak</a:t>
                  </a:r>
                  <a:endParaRPr lang="en-US" b="1" dirty="0">
                    <a:solidFill>
                      <a:srgbClr val="0000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067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464381" y="2069915"/>
                  <a:ext cx="1811873" cy="497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b="1" dirty="0">
                      <a:solidFill>
                        <a:srgbClr val="0000FF"/>
                      </a:solidFill>
                      <a:latin typeface="Calibri" pitchFamily="34" charset="0"/>
                    </a:rPr>
                    <a:t>G.N. </a:t>
                  </a:r>
                  <a:r>
                    <a:rPr lang="en-US" b="1" dirty="0" err="1">
                      <a:solidFill>
                        <a:srgbClr val="0000FF"/>
                      </a:solidFill>
                      <a:latin typeface="Calibri" pitchFamily="34" charset="0"/>
                    </a:rPr>
                    <a:t>Flerov</a:t>
                  </a:r>
                  <a:endParaRPr lang="en-US" b="1" dirty="0">
                    <a:solidFill>
                      <a:srgbClr val="0000FF"/>
                    </a:solidFill>
                    <a:latin typeface="Calibri" pitchFamily="34" charset="0"/>
                  </a:endParaRPr>
                </a:p>
              </p:txBody>
            </p:sp>
            <p:pic>
              <p:nvPicPr>
                <p:cNvPr id="206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371616" y="1905000"/>
                  <a:ext cx="1427623" cy="21926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69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613497" y="4191000"/>
                  <a:ext cx="2263803" cy="2438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063" name="Text Box 4"/>
            <p:cNvSpPr txBox="1">
              <a:spLocks noChangeArrowheads="1"/>
            </p:cNvSpPr>
            <p:nvPr/>
          </p:nvSpPr>
          <p:spPr bwMode="auto">
            <a:xfrm>
              <a:off x="6779578" y="2132856"/>
              <a:ext cx="706438" cy="4016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000" b="1" dirty="0">
                  <a:latin typeface="Calibri" pitchFamily="34" charset="0"/>
                </a:rPr>
                <a:t>1940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142490" y="0"/>
            <a:ext cx="2493004" cy="1906207"/>
            <a:chOff x="1142490" y="0"/>
            <a:chExt cx="2493004" cy="1906207"/>
          </a:xfrm>
        </p:grpSpPr>
        <p:pic>
          <p:nvPicPr>
            <p:cNvPr id="38" name="Picture 35" descr="http://cache.boston.com/resize/bonzai-fba/Globe_Photo/2008/04/14/1208225710_1380/539w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31450" y="56876"/>
              <a:ext cx="1532438" cy="147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 descr="Niels_Bohr.jpg (280×396)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42490" y="44625"/>
              <a:ext cx="1149986" cy="1479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3"/>
            <p:cNvSpPr txBox="1">
              <a:spLocks noChangeArrowheads="1"/>
            </p:cNvSpPr>
            <p:nvPr/>
          </p:nvSpPr>
          <p:spPr bwMode="auto">
            <a:xfrm>
              <a:off x="1165645" y="1535046"/>
              <a:ext cx="9092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alibri" pitchFamily="34" charset="0"/>
                </a:rPr>
                <a:t>N. Bohr</a:t>
              </a:r>
              <a:endParaRPr lang="ru-RU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  <p:sp>
          <p:nvSpPr>
            <p:cNvPr id="37" name="TextBox 34"/>
            <p:cNvSpPr txBox="1">
              <a:spLocks noChangeArrowheads="1"/>
            </p:cNvSpPr>
            <p:nvPr/>
          </p:nvSpPr>
          <p:spPr bwMode="auto">
            <a:xfrm>
              <a:off x="2240497" y="1536875"/>
              <a:ext cx="13949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alibri" pitchFamily="34" charset="0"/>
                </a:rPr>
                <a:t>J.A. Wheeler</a:t>
              </a:r>
              <a:endParaRPr lang="ru-RU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339752" y="0"/>
              <a:ext cx="0" cy="16288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00" cy="648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36" y="5844253"/>
            <a:ext cx="36847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New cyclotron DC-280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95566"/>
              </p:ext>
            </p:extLst>
          </p:nvPr>
        </p:nvGraphicFramePr>
        <p:xfrm>
          <a:off x="-2052736" y="-1539552"/>
          <a:ext cx="3672408" cy="11521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7</a:t>
                      </a:r>
                      <a:r>
                        <a:rPr lang="en-US" sz="2400" dirty="0"/>
                        <a:t>Li – </a:t>
                      </a:r>
                      <a:r>
                        <a:rPr lang="en-US" sz="2400" baseline="30000" dirty="0"/>
                        <a:t>48</a:t>
                      </a:r>
                      <a:r>
                        <a:rPr lang="en-US" sz="2400" dirty="0"/>
                        <a:t>Ca</a:t>
                      </a:r>
                      <a:r>
                        <a:rPr lang="en-US" sz="2400" baseline="0" dirty="0"/>
                        <a:t> – </a:t>
                      </a:r>
                      <a:r>
                        <a:rPr lang="en-US" sz="2400" baseline="30000" dirty="0"/>
                        <a:t>136</a:t>
                      </a:r>
                      <a:r>
                        <a:rPr lang="en-US" sz="2400" baseline="0" dirty="0"/>
                        <a:t>Xe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 </a:t>
                      </a:r>
                      <a:r>
                        <a:rPr lang="en-US" sz="2400" dirty="0" err="1"/>
                        <a:t>pµA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en-US" sz="2400" b="1" baseline="30000" dirty="0"/>
                        <a:t>238</a:t>
                      </a:r>
                      <a:r>
                        <a:rPr lang="en-US" sz="2400" b="1" dirty="0"/>
                        <a:t>U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0.01 </a:t>
                      </a:r>
                      <a:r>
                        <a:rPr lang="en-US" sz="2400" b="1" dirty="0" err="1"/>
                        <a:t>pµA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084168" y="160313"/>
            <a:ext cx="299085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GeoSlab703 Md BT" pitchFamily="18" charset="0"/>
              </a:rPr>
              <a:t>March 2018, </a:t>
            </a:r>
            <a:r>
              <a:rPr lang="en-US" altLang="ru-RU" sz="2400" b="1" dirty="0" err="1">
                <a:latin typeface="GeoSlab703 Md BT" pitchFamily="18" charset="0"/>
              </a:rPr>
              <a:t>Dubna</a:t>
            </a:r>
            <a:endParaRPr lang="en-US" altLang="ru-RU" sz="2400" b="1" dirty="0">
              <a:latin typeface="GeoSlab703 Md B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0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0479" y="4365104"/>
            <a:ext cx="5445074" cy="3022056"/>
          </a:xfrm>
          <a:prstGeom prst="rect">
            <a:avLst/>
          </a:prstGeom>
        </p:spPr>
      </p:pic>
      <p:pic>
        <p:nvPicPr>
          <p:cNvPr id="7" name="Рисунок 6" descr="z2.bmp"/>
          <p:cNvPicPr>
            <a:picLocks noChangeAspect="1"/>
          </p:cNvPicPr>
          <p:nvPr/>
        </p:nvPicPr>
        <p:blipFill>
          <a:blip r:embed="rId3" cstate="print"/>
          <a:srcRect r="17179"/>
          <a:stretch>
            <a:fillRect/>
          </a:stretch>
        </p:blipFill>
        <p:spPr>
          <a:xfrm>
            <a:off x="22387" y="672251"/>
            <a:ext cx="9142126" cy="62116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620672" y="2064269"/>
            <a:ext cx="3168352" cy="1360171"/>
            <a:chOff x="10620672" y="2064269"/>
            <a:chExt cx="3168352" cy="1360171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10620672" y="2852936"/>
              <a:ext cx="3168352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r">
                <a:defRPr/>
              </a:pP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uppression  of  background  is</a:t>
              </a:r>
            </a:p>
            <a:p>
              <a:pPr lvl="0" algn="r">
                <a:defRPr/>
              </a:pP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Increased by factor  of  200</a:t>
              </a: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10620672" y="2064269"/>
              <a:ext cx="2744688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r">
                <a:defRPr/>
              </a:pP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Transmission of EVR</a:t>
              </a: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is</a:t>
              </a:r>
            </a:p>
            <a:p>
              <a:pPr lvl="0" algn="r">
                <a:defRPr/>
              </a:pPr>
              <a:r>
                <a:rPr lang="en-US" altLang="ja-JP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Increased by factor  of  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02507" y="7078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New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Dubna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gas-filled recoil separator </a:t>
            </a:r>
          </a:p>
        </p:txBody>
      </p:sp>
    </p:spTree>
    <p:extLst>
      <p:ext uri="{BB962C8B-B14F-4D97-AF65-F5344CB8AC3E}">
        <p14:creationId xmlns:p14="http://schemas.microsoft.com/office/powerpoint/2010/main" val="2152625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9" y="460803"/>
            <a:ext cx="3623697" cy="55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3555" y="490847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0.5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0603" y="5828536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2020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62970" y="5848472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2021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83801" y="5835930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2022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47958" y="428428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58321" y="361784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1.5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7666" y="23107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2.5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59755" y="296721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2142" y="980728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3.5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54707" y="3479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4.0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42618" y="163806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64517" y="559087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0.0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785469" y="1997789"/>
            <a:ext cx="3295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Luminosity  (10</a:t>
            </a:r>
            <a:r>
              <a:rPr lang="en-US" sz="2400" b="1" baseline="30000" dirty="0"/>
              <a:t>31</a:t>
            </a:r>
            <a:r>
              <a:rPr lang="en-US" sz="2200" b="1" dirty="0"/>
              <a:t>/cm</a:t>
            </a:r>
            <a:r>
              <a:rPr lang="en-US" sz="2400" b="1" baseline="30000" dirty="0"/>
              <a:t>2</a:t>
            </a:r>
            <a:r>
              <a:rPr lang="en-US" sz="2200" b="1" dirty="0"/>
              <a:t>ˑs)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405154"/>
            <a:ext cx="186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  <a:latin typeface="GeoSlab703 Md BT" panose="02060603020205020403" pitchFamily="18" charset="0"/>
              </a:rPr>
              <a:t>previous level</a:t>
            </a:r>
            <a:endParaRPr lang="ru-RU" sz="2000" b="1" dirty="0">
              <a:solidFill>
                <a:srgbClr val="0000CC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13476" y="5631287"/>
            <a:ext cx="22787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15180" y="3388930"/>
            <a:ext cx="20190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Slab703 Md BT" panose="02060603020205020403" pitchFamily="18" charset="0"/>
              </a:rPr>
              <a:t>now at Factory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86709" y="331495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GeoSlab703 Md BT" panose="02060603020205020403" pitchFamily="18" charset="0"/>
              </a:rPr>
              <a:t>designed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25" y="1267599"/>
            <a:ext cx="1579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omic Sans MS" panose="030F0702030302020204" pitchFamily="66" charset="0"/>
              </a:rPr>
              <a:t>Luminosity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5909" y="1627639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(target 30 mg)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3789040"/>
            <a:ext cx="24940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DC-280 + DGFRS-2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677" y="5818503"/>
            <a:ext cx="69769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/>
              <a:t>year</a:t>
            </a:r>
            <a:endParaRPr lang="ru-RU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7504" y="44624"/>
            <a:ext cx="369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Progress at SHE-Factory</a:t>
            </a:r>
            <a:endParaRPr lang="ru-RU" sz="24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545" y="582472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</a:t>
            </a:r>
            <a:r>
              <a:rPr lang="ru-RU" sz="2000" b="1" dirty="0"/>
              <a:t>0</a:t>
            </a:r>
            <a:r>
              <a:rPr lang="en-US" sz="2000" b="1" dirty="0"/>
              <a:t>0</a:t>
            </a:r>
            <a:endParaRPr lang="ru-RU" sz="2000" b="1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3568" y="6121825"/>
            <a:ext cx="396044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852ED-7A3C-400A-A563-F60576B5017A}"/>
              </a:ext>
            </a:extLst>
          </p:cNvPr>
          <p:cNvSpPr txBox="1"/>
          <p:nvPr/>
        </p:nvSpPr>
        <p:spPr>
          <a:xfrm>
            <a:off x="149884" y="2960945"/>
            <a:ext cx="391806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FLNR JINR (</a:t>
            </a:r>
            <a:r>
              <a:rPr lang="en-US" b="1" dirty="0" err="1">
                <a:solidFill>
                  <a:srgbClr val="0033CC"/>
                </a:solidFill>
                <a:latin typeface="GeoSlab703 Md BT" panose="02060603020205020403" pitchFamily="18" charset="0"/>
              </a:rPr>
              <a:t>Dubna</a:t>
            </a:r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, RF)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then…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LRNL (Berkeley, USA)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GSI (Darmstadt, Germany)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   RIKEN (Tokyo, Japan)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      GANIL (Caen, France)</a:t>
            </a:r>
            <a:endParaRPr lang="ru-RU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6B98E7C6-6E26-4C21-9044-5D5B44839BE0}"/>
              </a:ext>
            </a:extLst>
          </p:cNvPr>
          <p:cNvSpPr/>
          <p:nvPr/>
        </p:nvSpPr>
        <p:spPr>
          <a:xfrm>
            <a:off x="395536" y="4941168"/>
            <a:ext cx="576064" cy="50405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47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542065"/>
              </p:ext>
            </p:extLst>
          </p:nvPr>
        </p:nvGraphicFramePr>
        <p:xfrm>
          <a:off x="5056879" y="966376"/>
          <a:ext cx="2227263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CorelDRAW" r:id="rId4" imgW="2226520" imgH="1900139" progId="CorelDraw.Graphic.19">
                  <p:embed/>
                </p:oleObj>
              </mc:Choice>
              <mc:Fallback>
                <p:oleObj name="CorelDRAW" r:id="rId4" imgW="2226520" imgH="190013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56879" y="966376"/>
                        <a:ext cx="2227263" cy="190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936401"/>
            <a:ext cx="395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50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Ti + </a:t>
            </a:r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249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Bk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Times New Roman"/>
              </a:rPr>
              <a:t>→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3n + </a:t>
            </a:r>
            <a:r>
              <a:rPr lang="en-US" sz="28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296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119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8184" y="488384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54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Cr + </a:t>
            </a:r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248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Cm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Times New Roman"/>
              </a:rPr>
              <a:t>→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3n + </a:t>
            </a:r>
            <a:r>
              <a:rPr lang="en-US" sz="28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299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120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5978826" y="693195"/>
            <a:ext cx="1130424" cy="457200"/>
          </a:xfrm>
          <a:prstGeom prst="bentConnector3">
            <a:avLst>
              <a:gd name="adj1" fmla="val 5021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5353511" y="1150207"/>
            <a:ext cx="1130424" cy="300608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7089003" y="1123648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57155" y="1426764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53438" y="1030663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7596608" y="1593463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456078" y="2807642"/>
            <a:ext cx="300360" cy="311253"/>
          </a:xfrm>
          <a:prstGeom prst="rect">
            <a:avLst/>
          </a:prstGeom>
          <a:solidFill>
            <a:schemeClr val="bg2">
              <a:lumMod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39827" y="281953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Geometr415 Blk BT" panose="020B0802020204020303" pitchFamily="34" charset="0"/>
              </a:rPr>
              <a:t>Fl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15875" y="2769834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eometr415 Blk BT" panose="020B0802020204020303" pitchFamily="34" charset="0"/>
              </a:rPr>
              <a:t>298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1917212" y="2112868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  <a:cs typeface="Arial" charset="0"/>
              </a:rPr>
              <a:t>New Elements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423069" y="1566903"/>
            <a:ext cx="7113435" cy="4670425"/>
            <a:chOff x="1423069" y="1566903"/>
            <a:chExt cx="7113435" cy="467042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423069" y="1566903"/>
              <a:ext cx="5237163" cy="4670425"/>
              <a:chOff x="2515166" y="1710903"/>
              <a:chExt cx="5237163" cy="4670425"/>
            </a:xfrm>
          </p:grpSpPr>
          <p:graphicFrame>
            <p:nvGraphicFramePr>
              <p:cNvPr id="6" name="Объект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9447453"/>
                  </p:ext>
                </p:extLst>
              </p:nvPr>
            </p:nvGraphicFramePr>
            <p:xfrm>
              <a:off x="2515166" y="1710903"/>
              <a:ext cx="5237163" cy="4670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01" name="CorelDRAW" r:id="rId6" imgW="4777920" imgH="4266360" progId="CorelDraw.Graphic.19">
                      <p:embed/>
                    </p:oleObj>
                  </mc:Choice>
                  <mc:Fallback>
                    <p:oleObj name="CorelDRAW" r:id="rId6" imgW="4777920" imgH="4266360" progId="CorelDraw.Graphic.19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15166" y="1710903"/>
                            <a:ext cx="5237163" cy="4670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TextBox 22"/>
              <p:cNvSpPr txBox="1"/>
              <p:nvPr/>
            </p:nvSpPr>
            <p:spPr>
              <a:xfrm rot="18921413">
                <a:off x="4843297" y="3156828"/>
                <a:ext cx="22637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GeoSlab703 Md BT" panose="02060603020205020403" pitchFamily="18" charset="0"/>
                  </a:rPr>
                  <a:t>known  nuclei </a:t>
                </a:r>
                <a:endParaRPr lang="ru-RU" sz="24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17556" y="5157192"/>
              <a:ext cx="481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It is most likely that the new elements 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will be an alpha emitter </a:t>
              </a:r>
              <a:r>
                <a: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(T</a:t>
              </a:r>
              <a:r>
                <a:rPr lang="el-GR" sz="2000" b="1" i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α</a:t>
              </a:r>
              <a:r>
                <a: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&lt;&lt;T</a:t>
              </a:r>
              <a:r>
                <a:rPr lang="en-US" sz="2000" b="1" i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SF </a:t>
              </a:r>
              <a:r>
                <a: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) </a:t>
              </a:r>
              <a:endPara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q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4579" y="332656"/>
            <a:ext cx="4937160" cy="3456439"/>
          </a:xfrm>
          <a:prstGeom prst="rect">
            <a:avLst/>
          </a:prstGeom>
        </p:spPr>
      </p:pic>
      <p:pic>
        <p:nvPicPr>
          <p:cNvPr id="10" name="Рисунок 9" descr="q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2717" y="332656"/>
            <a:ext cx="4937160" cy="3456439"/>
          </a:xfrm>
          <a:prstGeom prst="rect">
            <a:avLst/>
          </a:prstGeom>
        </p:spPr>
      </p:pic>
      <p:pic>
        <p:nvPicPr>
          <p:cNvPr id="11" name="Рисунок 10" descr="q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51576"/>
            <a:ext cx="8022757" cy="561662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88700" y="188640"/>
            <a:ext cx="70837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000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anose="02040704040505020204" pitchFamily="18" charset="0"/>
                <a:ea typeface="+mj-ea"/>
                <a:cs typeface="Calibri" pitchFamily="34" charset="0"/>
              </a:rPr>
              <a:t>Synthesis of element 120 and consequences</a:t>
            </a:r>
            <a:endParaRPr kumimoji="0" lang="ru-RU" sz="2000" i="0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0" y="3140968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4293095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399292" y="4523927"/>
            <a:ext cx="2757275" cy="430887"/>
            <a:chOff x="5688632" y="4307903"/>
            <a:chExt cx="2757275" cy="430887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5688632" y="4552328"/>
              <a:ext cx="1115616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597644" y="4307903"/>
              <a:ext cx="184826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event</a:t>
              </a:r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endPara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583680" y="3454261"/>
            <a:ext cx="432048" cy="112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948" y="4137939"/>
            <a:ext cx="212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FACTORY </a:t>
            </a:r>
            <a:r>
              <a:rPr lang="en-US" sz="3200" dirty="0">
                <a:latin typeface="Times New Roman"/>
                <a:cs typeface="Times New Roman"/>
              </a:rPr>
              <a:t>→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38878" y="3161874"/>
            <a:ext cx="2177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400 DGFRS-! </a:t>
            </a:r>
            <a:r>
              <a:rPr lang="en-US" sz="3200" b="1" dirty="0">
                <a:latin typeface="Times New Roman"/>
                <a:cs typeface="Times New Roman"/>
              </a:rPr>
              <a:t>→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8050439-52C9-4263-B296-049474CC9B2B}"/>
              </a:ext>
            </a:extLst>
          </p:cNvPr>
          <p:cNvSpPr/>
          <p:nvPr/>
        </p:nvSpPr>
        <p:spPr>
          <a:xfrm>
            <a:off x="6300192" y="5373216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549ACB4-411A-499E-9DDE-800379B55C8C}"/>
              </a:ext>
            </a:extLst>
          </p:cNvPr>
          <p:cNvGrpSpPr/>
          <p:nvPr/>
        </p:nvGrpSpPr>
        <p:grpSpPr>
          <a:xfrm>
            <a:off x="6437361" y="5417841"/>
            <a:ext cx="1632292" cy="571509"/>
            <a:chOff x="6437361" y="5417841"/>
            <a:chExt cx="1632292" cy="571509"/>
          </a:xfrm>
        </p:grpSpPr>
        <p:sp>
          <p:nvSpPr>
            <p:cNvPr id="16" name="TextBox 15"/>
            <p:cNvSpPr txBox="1"/>
            <p:nvPr/>
          </p:nvSpPr>
          <p:spPr>
            <a:xfrm>
              <a:off x="6706779" y="5589240"/>
              <a:ext cx="1362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0.5 – 0.7 fb</a:t>
              </a:r>
              <a:endPara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79A33AB-667B-482C-9FAB-DABE8A8366BD}"/>
                </a:ext>
              </a:extLst>
            </p:cNvPr>
            <p:cNvGrpSpPr/>
            <p:nvPr/>
          </p:nvGrpSpPr>
          <p:grpSpPr>
            <a:xfrm>
              <a:off x="6437361" y="5417841"/>
              <a:ext cx="163855" cy="432048"/>
              <a:chOff x="6071833" y="5445224"/>
              <a:chExt cx="163855" cy="432048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CA1F12B0-F128-40FE-9E7E-CF0FC9AFFF36}"/>
                  </a:ext>
                </a:extLst>
              </p:cNvPr>
              <p:cNvCxnSpPr/>
              <p:nvPr/>
            </p:nvCxnSpPr>
            <p:spPr>
              <a:xfrm>
                <a:off x="6156176" y="5445224"/>
                <a:ext cx="0" cy="43204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79DC6F7F-78FB-4F32-964D-724996951C94}"/>
                  </a:ext>
                </a:extLst>
              </p:cNvPr>
              <p:cNvSpPr/>
              <p:nvPr/>
            </p:nvSpPr>
            <p:spPr>
              <a:xfrm>
                <a:off x="6084168" y="55582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91D2B758-2175-40F8-822B-98A700A08F1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151952" y="5791769"/>
                <a:ext cx="50" cy="16028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E5041510-D5B0-4B17-A465-317E5145994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155519" y="5374105"/>
                <a:ext cx="50" cy="16028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149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85906" y="1412776"/>
            <a:ext cx="331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Thank you!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9673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18"/>
          <p:cNvGrpSpPr>
            <a:grpSpLocks/>
          </p:cNvGrpSpPr>
          <p:nvPr/>
        </p:nvGrpSpPr>
        <p:grpSpPr bwMode="auto">
          <a:xfrm>
            <a:off x="36512" y="0"/>
            <a:ext cx="9144001" cy="6858000"/>
            <a:chOff x="0" y="0"/>
            <a:chExt cx="9144001" cy="6858000"/>
          </a:xfrm>
        </p:grpSpPr>
        <p:graphicFrame>
          <p:nvGraphicFramePr>
            <p:cNvPr id="7227" name="Object 2"/>
            <p:cNvGraphicFramePr>
              <a:graphicFrameLocks noChangeAspect="1"/>
            </p:cNvGraphicFramePr>
            <p:nvPr/>
          </p:nvGraphicFramePr>
          <p:xfrm>
            <a:off x="230188" y="214313"/>
            <a:ext cx="8913813" cy="601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1" name="CorelDRAW" r:id="rId4" imgW="9467088" imgH="6394704" progId="">
                    <p:embed/>
                  </p:oleObj>
                </mc:Choice>
                <mc:Fallback>
                  <p:oleObj name="CorelDRAW" r:id="rId4" imgW="9467088" imgH="639470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188" y="214313"/>
                          <a:ext cx="8913813" cy="6019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8" name="Rectangle 4"/>
            <p:cNvSpPr>
              <a:spLocks noChangeArrowheads="1"/>
            </p:cNvSpPr>
            <p:nvPr/>
          </p:nvSpPr>
          <p:spPr bwMode="auto">
            <a:xfrm>
              <a:off x="457200" y="198438"/>
              <a:ext cx="8686800" cy="106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800">
                <a:latin typeface="Arial" pitchFamily="34" charset="0"/>
              </a:endParaRPr>
            </a:p>
          </p:txBody>
        </p:sp>
        <p:sp>
          <p:nvSpPr>
            <p:cNvPr id="7229" name="Rectangle 5"/>
            <p:cNvSpPr>
              <a:spLocks noChangeArrowheads="1"/>
            </p:cNvSpPr>
            <p:nvPr/>
          </p:nvSpPr>
          <p:spPr bwMode="auto">
            <a:xfrm>
              <a:off x="38100" y="0"/>
              <a:ext cx="468313" cy="617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800">
                <a:latin typeface="Arial" pitchFamily="34" charset="0"/>
              </a:endParaRPr>
            </a:p>
          </p:txBody>
        </p:sp>
        <p:sp>
          <p:nvSpPr>
            <p:cNvPr id="723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800">
                <a:latin typeface="Arial" pitchFamily="34" charset="0"/>
              </a:endParaRPr>
            </a:p>
          </p:txBody>
        </p:sp>
        <p:sp>
          <p:nvSpPr>
            <p:cNvPr id="7231" name="Rectangle 3"/>
            <p:cNvSpPr>
              <a:spLocks noChangeArrowheads="1"/>
            </p:cNvSpPr>
            <p:nvPr/>
          </p:nvSpPr>
          <p:spPr bwMode="auto">
            <a:xfrm>
              <a:off x="271463" y="5968400"/>
              <a:ext cx="8763000" cy="298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Arial" pitchFamily="34" charset="0"/>
              </a:endParaRPr>
            </a:p>
          </p:txBody>
        </p:sp>
        <p:grpSp>
          <p:nvGrpSpPr>
            <p:cNvPr id="7232" name="Группа 17"/>
            <p:cNvGrpSpPr>
              <a:grpSpLocks/>
            </p:cNvGrpSpPr>
            <p:nvPr/>
          </p:nvGrpSpPr>
          <p:grpSpPr bwMode="auto">
            <a:xfrm>
              <a:off x="588743" y="1447100"/>
              <a:ext cx="7194770" cy="4305587"/>
              <a:chOff x="588743" y="1447100"/>
              <a:chExt cx="7194770" cy="4305587"/>
            </a:xfrm>
          </p:grpSpPr>
          <p:sp>
            <p:nvSpPr>
              <p:cNvPr id="7233" name="Text Box 6"/>
              <p:cNvSpPr txBox="1">
                <a:spLocks noChangeArrowheads="1"/>
              </p:cNvSpPr>
              <p:nvPr/>
            </p:nvSpPr>
            <p:spPr bwMode="auto">
              <a:xfrm>
                <a:off x="5879948" y="5373216"/>
                <a:ext cx="1620777" cy="3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 dirty="0">
                    <a:latin typeface="Comic Sans MS" pitchFamily="66" charset="0"/>
                  </a:rPr>
                  <a:t>neutrons</a:t>
                </a:r>
                <a:endParaRPr lang="ru-RU" altLang="ru-RU" sz="1800" b="1" dirty="0">
                  <a:latin typeface="Comic Sans MS" pitchFamily="66" charset="0"/>
                </a:endParaRPr>
              </a:p>
            </p:txBody>
          </p:sp>
          <p:sp>
            <p:nvSpPr>
              <p:cNvPr id="7234" name="AutoShape 7"/>
              <p:cNvSpPr>
                <a:spLocks noChangeArrowheads="1"/>
              </p:cNvSpPr>
              <p:nvPr/>
            </p:nvSpPr>
            <p:spPr bwMode="auto">
              <a:xfrm rot="-5400000">
                <a:off x="550069" y="1539969"/>
                <a:ext cx="457200" cy="271462"/>
              </a:xfrm>
              <a:prstGeom prst="rightArrow">
                <a:avLst>
                  <a:gd name="adj1" fmla="val 50000"/>
                  <a:gd name="adj2" fmla="val 42105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lIns="90000" tIns="46800" rIns="90000" bIns="46800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>
                  <a:latin typeface="Arial" pitchFamily="34" charset="0"/>
                </a:endParaRPr>
              </a:p>
            </p:txBody>
          </p:sp>
          <p:sp>
            <p:nvSpPr>
              <p:cNvPr id="7235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91593" y="2472235"/>
                <a:ext cx="1365813" cy="3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>
                    <a:latin typeface="Comic Sans MS" pitchFamily="66" charset="0"/>
                  </a:rPr>
                  <a:t>protons</a:t>
                </a:r>
                <a:endParaRPr lang="ru-RU" altLang="ru-RU" sz="1800" b="1">
                  <a:latin typeface="Comic Sans MS" pitchFamily="66" charset="0"/>
                </a:endParaRPr>
              </a:p>
            </p:txBody>
          </p:sp>
          <p:sp>
            <p:nvSpPr>
              <p:cNvPr id="7236" name="AutoShape 11"/>
              <p:cNvSpPr>
                <a:spLocks noChangeArrowheads="1"/>
              </p:cNvSpPr>
              <p:nvPr/>
            </p:nvSpPr>
            <p:spPr bwMode="auto">
              <a:xfrm>
                <a:off x="7326313" y="5481224"/>
                <a:ext cx="457200" cy="271463"/>
              </a:xfrm>
              <a:prstGeom prst="rightArrow">
                <a:avLst>
                  <a:gd name="adj1" fmla="val 50000"/>
                  <a:gd name="adj2" fmla="val 42105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>
                  <a:latin typeface="Arial" pitchFamily="34" charset="0"/>
                </a:endParaRPr>
              </a:p>
            </p:txBody>
          </p:sp>
        </p:grpSp>
      </p:grpSp>
      <p:sp>
        <p:nvSpPr>
          <p:cNvPr id="81922" name="TextBox 61"/>
          <p:cNvSpPr txBox="1">
            <a:spLocks noChangeArrowheads="1"/>
          </p:cNvSpPr>
          <p:nvPr/>
        </p:nvSpPr>
        <p:spPr bwMode="auto">
          <a:xfrm>
            <a:off x="138113" y="131763"/>
            <a:ext cx="340990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Nuclear shells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and </a:t>
            </a:r>
          </a:p>
          <a:p>
            <a:pPr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       the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“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magic numbers</a:t>
            </a:r>
            <a:r>
              <a:rPr lang="en-US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”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5" name="Группа 54"/>
          <p:cNvGrpSpPr>
            <a:grpSpLocks/>
          </p:cNvGrpSpPr>
          <p:nvPr/>
        </p:nvGrpSpPr>
        <p:grpSpPr bwMode="auto">
          <a:xfrm>
            <a:off x="4595813" y="196850"/>
            <a:ext cx="4327525" cy="3468688"/>
            <a:chOff x="4595149" y="196770"/>
            <a:chExt cx="4328932" cy="3469107"/>
          </a:xfrm>
        </p:grpSpPr>
        <p:sp>
          <p:nvSpPr>
            <p:cNvPr id="7225" name="Скругленный прямоугольник 53"/>
            <p:cNvSpPr>
              <a:spLocks noChangeArrowheads="1"/>
            </p:cNvSpPr>
            <p:nvPr/>
          </p:nvSpPr>
          <p:spPr bwMode="auto">
            <a:xfrm>
              <a:off x="4595149" y="196770"/>
              <a:ext cx="4328932" cy="311312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226" name="TextBox 52"/>
            <p:cNvSpPr txBox="1">
              <a:spLocks noChangeArrowheads="1"/>
            </p:cNvSpPr>
            <p:nvPr/>
          </p:nvSpPr>
          <p:spPr bwMode="auto">
            <a:xfrm>
              <a:off x="5312524" y="3019539"/>
              <a:ext cx="3012701" cy="646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70C0"/>
                  </a:solidFill>
                  <a:latin typeface="Comic Sans MS" pitchFamily="66" charset="0"/>
                </a:rPr>
                <a:t>Now let us consider the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70C0"/>
                  </a:solidFill>
                  <a:latin typeface="Comic Sans MS" pitchFamily="66" charset="0"/>
                </a:rPr>
                <a:t>nuclei heavier than lead</a:t>
              </a:r>
              <a:endParaRPr lang="ru-RU" altLang="ru-RU" sz="1800" b="1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87325" y="1597025"/>
            <a:ext cx="8016875" cy="4816475"/>
            <a:chOff x="187325" y="1597531"/>
            <a:chExt cx="8016738" cy="4815970"/>
          </a:xfrm>
        </p:grpSpPr>
        <p:cxnSp>
          <p:nvCxnSpPr>
            <p:cNvPr id="7175" name="Прямая соединительная линия 20"/>
            <p:cNvCxnSpPr>
              <a:cxnSpLocks noChangeShapeType="1"/>
            </p:cNvCxnSpPr>
            <p:nvPr/>
          </p:nvCxnSpPr>
          <p:spPr bwMode="auto">
            <a:xfrm flipV="1">
              <a:off x="527050" y="5732463"/>
              <a:ext cx="350838" cy="635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6" name="Прямая соединительная линия 22"/>
            <p:cNvCxnSpPr>
              <a:cxnSpLocks noChangeShapeType="1"/>
            </p:cNvCxnSpPr>
            <p:nvPr/>
          </p:nvCxnSpPr>
          <p:spPr bwMode="auto">
            <a:xfrm rot="5400000" flipH="1" flipV="1">
              <a:off x="483394" y="5688807"/>
              <a:ext cx="301625" cy="793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7" name="Прямая соединительная линия 23"/>
            <p:cNvCxnSpPr>
              <a:cxnSpLocks noChangeShapeType="1"/>
            </p:cNvCxnSpPr>
            <p:nvPr/>
          </p:nvCxnSpPr>
          <p:spPr bwMode="auto">
            <a:xfrm flipV="1">
              <a:off x="711200" y="5487988"/>
              <a:ext cx="601663" cy="158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8" name="Прямая соединительная линия 29"/>
            <p:cNvCxnSpPr>
              <a:cxnSpLocks noChangeShapeType="1"/>
            </p:cNvCxnSpPr>
            <p:nvPr/>
          </p:nvCxnSpPr>
          <p:spPr bwMode="auto">
            <a:xfrm>
              <a:off x="1039813" y="5051425"/>
              <a:ext cx="828675" cy="4763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9" name="Прямая соединительная линия 31"/>
            <p:cNvCxnSpPr>
              <a:cxnSpLocks noChangeShapeType="1"/>
            </p:cNvCxnSpPr>
            <p:nvPr/>
          </p:nvCxnSpPr>
          <p:spPr bwMode="auto">
            <a:xfrm rot="16200000" flipV="1">
              <a:off x="546894" y="5453856"/>
              <a:ext cx="617538" cy="317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0" name="Прямая соединительная линия 32"/>
            <p:cNvCxnSpPr>
              <a:cxnSpLocks noChangeShapeType="1"/>
            </p:cNvCxnSpPr>
            <p:nvPr/>
          </p:nvCxnSpPr>
          <p:spPr bwMode="auto">
            <a:xfrm rot="16200000" flipV="1">
              <a:off x="924719" y="5134769"/>
              <a:ext cx="725487" cy="317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1" name="Прямая соединительная линия 34"/>
            <p:cNvCxnSpPr>
              <a:cxnSpLocks noChangeShapeType="1"/>
            </p:cNvCxnSpPr>
            <p:nvPr/>
          </p:nvCxnSpPr>
          <p:spPr bwMode="auto">
            <a:xfrm>
              <a:off x="2554288" y="3751263"/>
              <a:ext cx="1512887" cy="635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2" name="Прямая соединительная линия 36"/>
            <p:cNvCxnSpPr>
              <a:cxnSpLocks noChangeShapeType="1"/>
            </p:cNvCxnSpPr>
            <p:nvPr/>
          </p:nvCxnSpPr>
          <p:spPr bwMode="auto">
            <a:xfrm rot="5400000" flipH="1" flipV="1">
              <a:off x="3334544" y="3363119"/>
              <a:ext cx="1077912" cy="635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3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 flipH="1" flipV="1">
              <a:off x="2107407" y="4206081"/>
              <a:ext cx="938212" cy="952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4" name="Прямая соединительная линия 44"/>
            <p:cNvCxnSpPr>
              <a:cxnSpLocks noChangeShapeType="1"/>
            </p:cNvCxnSpPr>
            <p:nvPr/>
          </p:nvCxnSpPr>
          <p:spPr bwMode="auto">
            <a:xfrm flipV="1">
              <a:off x="4629150" y="2374900"/>
              <a:ext cx="1504950" cy="4763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5" name="Прямая соединительная линия 45"/>
            <p:cNvCxnSpPr>
              <a:cxnSpLocks noChangeShapeType="1"/>
            </p:cNvCxnSpPr>
            <p:nvPr/>
          </p:nvCxnSpPr>
          <p:spPr bwMode="auto">
            <a:xfrm rot="16200000" flipV="1">
              <a:off x="5466556" y="2262982"/>
              <a:ext cx="601663" cy="635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6" name="Прямая соединительная линия 34"/>
            <p:cNvCxnSpPr>
              <a:cxnSpLocks noChangeShapeType="1"/>
            </p:cNvCxnSpPr>
            <p:nvPr/>
          </p:nvCxnSpPr>
          <p:spPr bwMode="auto">
            <a:xfrm>
              <a:off x="1631950" y="4656138"/>
              <a:ext cx="969963" cy="793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7" name="Прямая соединительная линия 36"/>
            <p:cNvCxnSpPr>
              <a:cxnSpLocks noChangeShapeType="1"/>
            </p:cNvCxnSpPr>
            <p:nvPr/>
          </p:nvCxnSpPr>
          <p:spPr bwMode="auto">
            <a:xfrm rot="5400000" flipH="1" flipV="1">
              <a:off x="1287463" y="4938712"/>
              <a:ext cx="693738" cy="4763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188" name="Группа 83"/>
            <p:cNvGrpSpPr>
              <a:grpSpLocks/>
            </p:cNvGrpSpPr>
            <p:nvPr/>
          </p:nvGrpSpPr>
          <p:grpSpPr bwMode="auto">
            <a:xfrm>
              <a:off x="187325" y="2152650"/>
              <a:ext cx="5895975" cy="4059238"/>
              <a:chOff x="187325" y="2152513"/>
              <a:chExt cx="5895296" cy="4058817"/>
            </a:xfrm>
          </p:grpSpPr>
          <p:sp>
            <p:nvSpPr>
              <p:cNvPr id="7212" name="TextBox 46"/>
              <p:cNvSpPr txBox="1">
                <a:spLocks noChangeArrowheads="1"/>
              </p:cNvSpPr>
              <p:nvPr/>
            </p:nvSpPr>
            <p:spPr bwMode="auto">
              <a:xfrm>
                <a:off x="187325" y="5500688"/>
                <a:ext cx="325555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3" name="TextBox 47"/>
              <p:cNvSpPr txBox="1">
                <a:spLocks noChangeArrowheads="1"/>
              </p:cNvSpPr>
              <p:nvPr/>
            </p:nvSpPr>
            <p:spPr bwMode="auto">
              <a:xfrm>
                <a:off x="481013" y="5841986"/>
                <a:ext cx="325555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4" name="TextBox 48"/>
              <p:cNvSpPr txBox="1">
                <a:spLocks noChangeArrowheads="1"/>
              </p:cNvSpPr>
              <p:nvPr/>
            </p:nvSpPr>
            <p:spPr bwMode="auto">
              <a:xfrm>
                <a:off x="387350" y="5259353"/>
                <a:ext cx="325555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8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5" name="TextBox 49"/>
              <p:cNvSpPr txBox="1">
                <a:spLocks noChangeArrowheads="1"/>
              </p:cNvSpPr>
              <p:nvPr/>
            </p:nvSpPr>
            <p:spPr bwMode="auto">
              <a:xfrm>
                <a:off x="561975" y="4821189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20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6" name="TextBox 50"/>
              <p:cNvSpPr txBox="1">
                <a:spLocks noChangeArrowheads="1"/>
              </p:cNvSpPr>
              <p:nvPr/>
            </p:nvSpPr>
            <p:spPr bwMode="auto">
              <a:xfrm>
                <a:off x="1063625" y="5462560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20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7" name="TextBox 51"/>
              <p:cNvSpPr txBox="1">
                <a:spLocks noChangeArrowheads="1"/>
              </p:cNvSpPr>
              <p:nvPr/>
            </p:nvSpPr>
            <p:spPr bwMode="auto">
              <a:xfrm>
                <a:off x="1157288" y="4472421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28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8" name="TextBox 52"/>
              <p:cNvSpPr txBox="1">
                <a:spLocks noChangeArrowheads="1"/>
              </p:cNvSpPr>
              <p:nvPr/>
            </p:nvSpPr>
            <p:spPr bwMode="auto">
              <a:xfrm>
                <a:off x="2092128" y="3562556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50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19" name="TextBox 54"/>
              <p:cNvSpPr txBox="1">
                <a:spLocks noChangeArrowheads="1"/>
              </p:cNvSpPr>
              <p:nvPr/>
            </p:nvSpPr>
            <p:spPr bwMode="auto">
              <a:xfrm>
                <a:off x="2360613" y="4675134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50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20" name="TextBox 55"/>
              <p:cNvSpPr txBox="1">
                <a:spLocks noChangeArrowheads="1"/>
              </p:cNvSpPr>
              <p:nvPr/>
            </p:nvSpPr>
            <p:spPr bwMode="auto">
              <a:xfrm>
                <a:off x="3638550" y="3911414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82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21" name="TextBox 56"/>
              <p:cNvSpPr txBox="1">
                <a:spLocks noChangeArrowheads="1"/>
              </p:cNvSpPr>
              <p:nvPr/>
            </p:nvSpPr>
            <p:spPr bwMode="auto">
              <a:xfrm>
                <a:off x="3832225" y="2152513"/>
                <a:ext cx="767383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Z=82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22" name="TextBox 57"/>
              <p:cNvSpPr txBox="1">
                <a:spLocks noChangeArrowheads="1"/>
              </p:cNvSpPr>
              <p:nvPr/>
            </p:nvSpPr>
            <p:spPr bwMode="auto">
              <a:xfrm>
                <a:off x="5475288" y="2570039"/>
                <a:ext cx="607333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126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23" name="TextBox 51"/>
              <p:cNvSpPr txBox="1">
                <a:spLocks noChangeArrowheads="1"/>
              </p:cNvSpPr>
              <p:nvPr/>
            </p:nvSpPr>
            <p:spPr bwMode="auto">
              <a:xfrm>
                <a:off x="1409700" y="5230777"/>
                <a:ext cx="4664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28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  <p:sp>
            <p:nvSpPr>
              <p:cNvPr id="7224" name="TextBox 48"/>
              <p:cNvSpPr txBox="1">
                <a:spLocks noChangeArrowheads="1"/>
              </p:cNvSpPr>
              <p:nvPr/>
            </p:nvSpPr>
            <p:spPr bwMode="auto">
              <a:xfrm>
                <a:off x="704850" y="5716569"/>
                <a:ext cx="325555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Comic Sans MS" pitchFamily="66" charset="0"/>
                  </a:rPr>
                  <a:t>8</a:t>
                </a:r>
                <a:endParaRPr lang="ru-RU" altLang="ru-RU" sz="1800">
                  <a:latin typeface="Comic Sans MS" pitchFamily="66" charset="0"/>
                </a:endParaRPr>
              </a:p>
            </p:txBody>
          </p:sp>
        </p:grpSp>
        <p:grpSp>
          <p:nvGrpSpPr>
            <p:cNvPr id="7189" name="Группа 91"/>
            <p:cNvGrpSpPr>
              <a:grpSpLocks/>
            </p:cNvGrpSpPr>
            <p:nvPr/>
          </p:nvGrpSpPr>
          <p:grpSpPr bwMode="auto">
            <a:xfrm>
              <a:off x="381735" y="1597531"/>
              <a:ext cx="5388828" cy="4815970"/>
              <a:chOff x="381061" y="1597536"/>
              <a:chExt cx="5388828" cy="4816265"/>
            </a:xfrm>
          </p:grpSpPr>
          <p:grpSp>
            <p:nvGrpSpPr>
              <p:cNvPr id="7191" name="Группа 82"/>
              <p:cNvGrpSpPr>
                <a:grpSpLocks/>
              </p:cNvGrpSpPr>
              <p:nvPr/>
            </p:nvGrpSpPr>
            <p:grpSpPr bwMode="auto">
              <a:xfrm>
                <a:off x="381061" y="1597536"/>
                <a:ext cx="5388828" cy="4816265"/>
                <a:chOff x="381061" y="1597536"/>
                <a:chExt cx="5388828" cy="4816265"/>
              </a:xfrm>
            </p:grpSpPr>
            <p:sp>
              <p:nvSpPr>
                <p:cNvPr id="7193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4715342" y="1597536"/>
                  <a:ext cx="726356" cy="369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800" b="1" baseline="30000">
                      <a:solidFill>
                        <a:srgbClr val="C00000"/>
                      </a:solidFill>
                      <a:latin typeface="Comic Sans MS" pitchFamily="66" charset="0"/>
                    </a:rPr>
                    <a:t>208</a:t>
                  </a:r>
                  <a:r>
                    <a:rPr lang="en-US" altLang="ru-RU" sz="1800" b="1">
                      <a:solidFill>
                        <a:srgbClr val="C00000"/>
                      </a:solidFill>
                      <a:latin typeface="Comic Sans MS" pitchFamily="66" charset="0"/>
                    </a:rPr>
                    <a:t>Pb</a:t>
                  </a:r>
                  <a:endParaRPr lang="ru-RU" altLang="ru-RU" sz="1800" b="1">
                    <a:solidFill>
                      <a:srgbClr val="C00000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7194" name="Прямая соединительная линия 65"/>
                <p:cNvCxnSpPr>
                  <a:cxnSpLocks noChangeShapeType="1"/>
                </p:cNvCxnSpPr>
                <p:nvPr/>
              </p:nvCxnSpPr>
              <p:spPr bwMode="auto">
                <a:xfrm>
                  <a:off x="5219398" y="1916857"/>
                  <a:ext cx="550491" cy="448718"/>
                </a:xfrm>
                <a:prstGeom prst="line">
                  <a:avLst/>
                </a:prstGeom>
                <a:noFill/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195" name="Прямая соединительная линия 66"/>
                <p:cNvCxnSpPr>
                  <a:cxnSpLocks noChangeShapeType="1"/>
                </p:cNvCxnSpPr>
                <p:nvPr/>
              </p:nvCxnSpPr>
              <p:spPr bwMode="auto">
                <a:xfrm>
                  <a:off x="3890625" y="3752821"/>
                  <a:ext cx="622949" cy="569094"/>
                </a:xfrm>
                <a:prstGeom prst="line">
                  <a:avLst/>
                </a:prstGeom>
                <a:noFill/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196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4365254" y="4277479"/>
                  <a:ext cx="747320" cy="369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800" b="1" baseline="30000">
                      <a:solidFill>
                        <a:srgbClr val="C00000"/>
                      </a:solidFill>
                      <a:latin typeface="Comic Sans MS" pitchFamily="66" charset="0"/>
                    </a:rPr>
                    <a:t>132</a:t>
                  </a:r>
                  <a:r>
                    <a:rPr lang="en-US" altLang="ru-RU" sz="1800" b="1">
                      <a:solidFill>
                        <a:srgbClr val="C00000"/>
                      </a:solidFill>
                      <a:latin typeface="Comic Sans MS" pitchFamily="66" charset="0"/>
                    </a:rPr>
                    <a:t>Sn</a:t>
                  </a:r>
                  <a:endParaRPr lang="ru-RU" altLang="ru-RU" sz="1800" b="1">
                    <a:solidFill>
                      <a:srgbClr val="C0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7197" name="Группа 81"/>
                <p:cNvGrpSpPr>
                  <a:grpSpLocks/>
                </p:cNvGrpSpPr>
                <p:nvPr/>
              </p:nvGrpSpPr>
              <p:grpSpPr bwMode="auto">
                <a:xfrm>
                  <a:off x="381061" y="3979718"/>
                  <a:ext cx="3247227" cy="2434083"/>
                  <a:chOff x="381061" y="3979718"/>
                  <a:chExt cx="3247227" cy="2434083"/>
                </a:xfrm>
              </p:grpSpPr>
              <p:cxnSp>
                <p:nvCxnSpPr>
                  <p:cNvPr id="7201" name="Прямая соединительная линия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636395" y="5076783"/>
                    <a:ext cx="590325" cy="481302"/>
                  </a:xfrm>
                  <a:prstGeom prst="line">
                    <a:avLst/>
                  </a:prstGeom>
                  <a:noFill/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202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8628" y="5491583"/>
                    <a:ext cx="643588" cy="369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48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Ca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  <p:cxnSp>
                <p:nvCxnSpPr>
                  <p:cNvPr id="7203" name="Прямая соединительная линия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67032" y="4656331"/>
                    <a:ext cx="428855" cy="395562"/>
                  </a:xfrm>
                  <a:prstGeom prst="line">
                    <a:avLst/>
                  </a:prstGeom>
                  <a:noFill/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204" name="Прямая соединительная линия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62793" y="5480315"/>
                    <a:ext cx="576263" cy="492141"/>
                  </a:xfrm>
                  <a:prstGeom prst="line">
                    <a:avLst/>
                  </a:prstGeom>
                  <a:noFill/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205" name="Прямая соединительная линия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21626" y="5748470"/>
                    <a:ext cx="471844" cy="400870"/>
                  </a:xfrm>
                  <a:prstGeom prst="line">
                    <a:avLst/>
                  </a:prstGeom>
                  <a:noFill/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206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061" y="4325524"/>
                    <a:ext cx="643588" cy="369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40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Ca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207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0631" y="5902159"/>
                    <a:ext cx="556801" cy="369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16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O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208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2455" y="6044431"/>
                    <a:ext cx="584941" cy="369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4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He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209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03410" y="5049901"/>
                    <a:ext cx="624878" cy="3693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78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Ni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  <p:cxnSp>
                <p:nvCxnSpPr>
                  <p:cNvPr id="7210" name="Прямая соединительная линия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50795" y="4657684"/>
                    <a:ext cx="508363" cy="419100"/>
                  </a:xfrm>
                  <a:prstGeom prst="line">
                    <a:avLst/>
                  </a:prstGeom>
                  <a:noFill/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211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9049" y="3979718"/>
                    <a:ext cx="624878" cy="3693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 b="1" baseline="30000">
                        <a:solidFill>
                          <a:srgbClr val="C00000"/>
                        </a:solidFill>
                        <a:latin typeface="Comic Sans MS" pitchFamily="66" charset="0"/>
                      </a:rPr>
                      <a:t>56</a:t>
                    </a:r>
                    <a:r>
                      <a:rPr lang="en-US" altLang="ru-RU" sz="1800" b="1">
                        <a:solidFill>
                          <a:srgbClr val="C00000"/>
                        </a:solidFill>
                        <a:latin typeface="Comic Sans MS" pitchFamily="66" charset="0"/>
                      </a:rPr>
                      <a:t>Ni</a:t>
                    </a:r>
                    <a:endParaRPr lang="ru-RU" altLang="ru-RU" sz="1800" b="1">
                      <a:solidFill>
                        <a:srgbClr val="C0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cxnSp>
              <p:nvCxnSpPr>
                <p:cNvPr id="7198" name="Прямая соединительная линия 66"/>
                <p:cNvCxnSpPr>
                  <a:cxnSpLocks noChangeShapeType="1"/>
                </p:cNvCxnSpPr>
                <p:nvPr/>
              </p:nvCxnSpPr>
              <p:spPr bwMode="auto">
                <a:xfrm>
                  <a:off x="2116884" y="3340078"/>
                  <a:ext cx="454297" cy="396531"/>
                </a:xfrm>
                <a:prstGeom prst="line">
                  <a:avLst/>
                </a:prstGeom>
                <a:noFill/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199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1643245" y="3045677"/>
                  <a:ext cx="747320" cy="369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800" b="1" baseline="30000">
                      <a:solidFill>
                        <a:srgbClr val="C00000"/>
                      </a:solidFill>
                      <a:latin typeface="Comic Sans MS" pitchFamily="66" charset="0"/>
                    </a:rPr>
                    <a:t>100</a:t>
                  </a:r>
                  <a:r>
                    <a:rPr lang="en-US" altLang="ru-RU" sz="1800" b="1">
                      <a:solidFill>
                        <a:srgbClr val="C00000"/>
                      </a:solidFill>
                      <a:latin typeface="Comic Sans MS" pitchFamily="66" charset="0"/>
                    </a:rPr>
                    <a:t>Sn</a:t>
                  </a:r>
                  <a:endParaRPr lang="ru-RU" altLang="ru-RU" sz="1800" b="1">
                    <a:solidFill>
                      <a:srgbClr val="C00000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7200" name="Прямая соединительная линия 66"/>
                <p:cNvCxnSpPr>
                  <a:cxnSpLocks noChangeShapeType="1"/>
                </p:cNvCxnSpPr>
                <p:nvPr/>
              </p:nvCxnSpPr>
              <p:spPr bwMode="auto">
                <a:xfrm>
                  <a:off x="1250066" y="4271058"/>
                  <a:ext cx="408615" cy="347176"/>
                </a:xfrm>
                <a:prstGeom prst="line">
                  <a:avLst/>
                </a:prstGeom>
                <a:noFill/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7192" name="TextBox 84"/>
              <p:cNvSpPr txBox="1">
                <a:spLocks noChangeArrowheads="1"/>
              </p:cNvSpPr>
              <p:nvPr/>
            </p:nvSpPr>
            <p:spPr bwMode="auto">
              <a:xfrm>
                <a:off x="3662662" y="4942099"/>
                <a:ext cx="1899879" cy="646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C00000"/>
                    </a:solidFill>
                    <a:latin typeface="Comic Sans MS" pitchFamily="66" charset="0"/>
                  </a:rPr>
                  <a:t>“</a:t>
                </a:r>
                <a:r>
                  <a:rPr lang="en-US" altLang="ru-RU" sz="1800" b="1">
                    <a:solidFill>
                      <a:srgbClr val="C00000"/>
                    </a:solidFill>
                    <a:latin typeface="Comic Sans MS" pitchFamily="66" charset="0"/>
                  </a:rPr>
                  <a:t>doubly magic</a:t>
                </a:r>
                <a:r>
                  <a:rPr lang="en-US" altLang="en-US" sz="1800" b="1">
                    <a:solidFill>
                      <a:srgbClr val="C00000"/>
                    </a:solidFill>
                    <a:latin typeface="Comic Sans MS" pitchFamily="66" charset="0"/>
                  </a:rPr>
                  <a:t>”</a:t>
                </a:r>
                <a:r>
                  <a:rPr lang="en-US" altLang="ru-RU" sz="1800" b="1">
                    <a:solidFill>
                      <a:srgbClr val="C00000"/>
                    </a:solidFill>
                    <a:latin typeface="Comic Sans MS" pitchFamily="66" charset="0"/>
                  </a:rPr>
                  <a:t>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>
                    <a:solidFill>
                      <a:srgbClr val="C00000"/>
                    </a:solidFill>
                    <a:latin typeface="Comic Sans MS" pitchFamily="66" charset="0"/>
                  </a:rPr>
                  <a:t>nuclei</a:t>
                </a:r>
                <a:endParaRPr lang="ru-RU" altLang="ru-RU" sz="1800" b="1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7190" name="TextBox 63"/>
            <p:cNvSpPr txBox="1">
              <a:spLocks noChangeArrowheads="1"/>
            </p:cNvSpPr>
            <p:nvPr/>
          </p:nvSpPr>
          <p:spPr bwMode="auto">
            <a:xfrm>
              <a:off x="5467759" y="4048368"/>
              <a:ext cx="27363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C00000"/>
                  </a:solidFill>
                </a:rPr>
                <a:t>Among them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C00000"/>
                  </a:solidFill>
                </a:rPr>
                <a:t>9 nuclei are doubly magic</a:t>
              </a:r>
              <a:endParaRPr lang="ru-RU" altLang="ru-RU" sz="1800" b="1">
                <a:solidFill>
                  <a:srgbClr val="C00000"/>
                </a:solidFill>
              </a:endParaRPr>
            </a:p>
          </p:txBody>
        </p:sp>
      </p:grpSp>
      <p:sp>
        <p:nvSpPr>
          <p:cNvPr id="7174" name="TextBox 63"/>
          <p:cNvSpPr txBox="1">
            <a:spLocks noChangeArrowheads="1"/>
          </p:cNvSpPr>
          <p:nvPr/>
        </p:nvSpPr>
        <p:spPr bwMode="auto">
          <a:xfrm>
            <a:off x="1439863" y="1341438"/>
            <a:ext cx="1971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About 3000 nuclei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are known today</a:t>
            </a:r>
            <a:endParaRPr lang="ru-RU" altLang="ru-RU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60283" y="901700"/>
            <a:ext cx="1576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latin typeface="+mn-lt"/>
              </a:rPr>
              <a:t>Spontaneous</a:t>
            </a:r>
          </a:p>
          <a:p>
            <a:pPr algn="r"/>
            <a:r>
              <a:rPr lang="en-US" sz="2000" b="1" dirty="0">
                <a:latin typeface="+mn-lt"/>
              </a:rPr>
              <a:t>Fission</a:t>
            </a:r>
            <a:endParaRPr lang="ru-RU" sz="2000" b="1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79608" y="1844824"/>
            <a:ext cx="5285119" cy="3678897"/>
            <a:chOff x="1079608" y="1844824"/>
            <a:chExt cx="5285119" cy="3678897"/>
          </a:xfrm>
        </p:grpSpPr>
        <p:sp>
          <p:nvSpPr>
            <p:cNvPr id="4" name="5-конечная звезда 3"/>
            <p:cNvSpPr/>
            <p:nvPr/>
          </p:nvSpPr>
          <p:spPr>
            <a:xfrm>
              <a:off x="1079608" y="4559520"/>
              <a:ext cx="1166247" cy="964201"/>
            </a:xfrm>
            <a:prstGeom prst="star5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5-конечная звезда 72"/>
            <p:cNvSpPr/>
            <p:nvPr/>
          </p:nvSpPr>
          <p:spPr>
            <a:xfrm>
              <a:off x="5198480" y="1844824"/>
              <a:ext cx="1166247" cy="964201"/>
            </a:xfrm>
            <a:prstGeom prst="star5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2"/>
          <p:cNvSpPr txBox="1">
            <a:spLocks noChangeArrowheads="1"/>
          </p:cNvSpPr>
          <p:nvPr/>
        </p:nvSpPr>
        <p:spPr bwMode="auto">
          <a:xfrm>
            <a:off x="1226268" y="188640"/>
            <a:ext cx="70904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Shell effect in the nuclear ground states (mass defect)</a:t>
            </a:r>
            <a:endParaRPr lang="ru-RU" alt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2" descr="Screen Shot 2015-02-21 at 7.57.35 PM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" y="654644"/>
            <a:ext cx="91440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4758088" y="620688"/>
            <a:ext cx="406238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70C0"/>
                </a:solidFill>
                <a:latin typeface="GeoSlab703 Md BT" panose="02060603020205020403" pitchFamily="18" charset="0"/>
              </a:rPr>
              <a:t>Nilsson, Thompson, and Tsang</a:t>
            </a:r>
            <a:r>
              <a:rPr lang="en-US" altLang="ru-RU" sz="1600" b="1" dirty="0">
                <a:solidFill>
                  <a:srgbClr val="0070C0"/>
                </a:solidFill>
                <a:latin typeface="GeoSlab703 Md BT" panose="02060603020205020403" pitchFamily="18" charset="0"/>
              </a:rPr>
              <a:t>, 1969</a:t>
            </a:r>
            <a:endParaRPr lang="ru-RU" altLang="ru-RU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95975" y="1365226"/>
            <a:ext cx="663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baseline="30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208</a:t>
            </a:r>
            <a:r>
              <a:rPr lang="en-US" altLang="ru-RU" sz="1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Pb</a:t>
            </a:r>
            <a:endParaRPr lang="ru-RU" altLang="ru-RU" sz="16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3273081" y="4289822"/>
            <a:ext cx="852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Z=82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N=126</a:t>
            </a:r>
            <a:endParaRPr lang="ru-RU" alt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996955" y="2119288"/>
            <a:ext cx="5025158" cy="2600037"/>
            <a:chOff x="4155270" y="2330451"/>
            <a:chExt cx="5025242" cy="2600340"/>
          </a:xfrm>
        </p:grpSpPr>
        <p:grpSp>
          <p:nvGrpSpPr>
            <p:cNvPr id="9226" name="Group 8"/>
            <p:cNvGrpSpPr>
              <a:grpSpLocks/>
            </p:cNvGrpSpPr>
            <p:nvPr/>
          </p:nvGrpSpPr>
          <p:grpSpPr bwMode="auto">
            <a:xfrm>
              <a:off x="5776915" y="2330451"/>
              <a:ext cx="3284537" cy="1906673"/>
              <a:chOff x="5776380" y="2330447"/>
              <a:chExt cx="3285070" cy="1906781"/>
            </a:xfrm>
          </p:grpSpPr>
          <p:pic>
            <p:nvPicPr>
              <p:cNvPr id="9228" name="Picture 6" descr="Screen Shot 2015-02-21 at 7.57.35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6380" y="2330447"/>
                <a:ext cx="3285070" cy="1379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29" name="Группа 15"/>
              <p:cNvGrpSpPr>
                <a:grpSpLocks/>
              </p:cNvGrpSpPr>
              <p:nvPr/>
            </p:nvGrpSpPr>
            <p:grpSpPr bwMode="auto">
              <a:xfrm>
                <a:off x="5800195" y="3087511"/>
                <a:ext cx="1914374" cy="1149717"/>
                <a:chOff x="5744884" y="3048001"/>
                <a:chExt cx="1914772" cy="1150374"/>
              </a:xfrm>
            </p:grpSpPr>
            <p:sp>
              <p:nvSpPr>
                <p:cNvPr id="9230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6807826" y="3613233"/>
                  <a:ext cx="851830" cy="585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b="1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GeoSlab703 Md BT" panose="02060603020205020403" pitchFamily="18" charset="0"/>
                    </a:rPr>
                    <a:t>Z=114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b="1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GeoSlab703 Md BT" panose="02060603020205020403" pitchFamily="18" charset="0"/>
                    </a:rPr>
                    <a:t>N=184</a:t>
                  </a:r>
                  <a:endParaRPr lang="ru-RU" altLang="ru-RU" sz="1600" b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9231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744884" y="3048001"/>
                  <a:ext cx="851830" cy="585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GeoSlab703 Md BT" panose="02060603020205020403" pitchFamily="18" charset="0"/>
                    </a:rPr>
                    <a:t>Z=108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GeoSlab703 Md BT" panose="02060603020205020403" pitchFamily="18" charset="0"/>
                    </a:rPr>
                    <a:t>N=162</a:t>
                  </a:r>
                  <a:endParaRPr lang="ru-RU" altLang="ru-RU" sz="1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9227" name="TextBox 6"/>
            <p:cNvSpPr txBox="1">
              <a:spLocks noChangeArrowheads="1"/>
            </p:cNvSpPr>
            <p:nvPr/>
          </p:nvSpPr>
          <p:spPr bwMode="auto">
            <a:xfrm>
              <a:off x="4155270" y="4284385"/>
              <a:ext cx="5025242" cy="646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ru-RU" sz="1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Sobiczewski</a:t>
              </a:r>
              <a:r>
                <a:rPr lang="en-GB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A, </a:t>
              </a:r>
              <a:r>
                <a:rPr lang="en-GB" altLang="ru-RU" sz="1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Gareev</a:t>
              </a:r>
              <a:r>
                <a:rPr lang="en-GB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F A and </a:t>
              </a:r>
              <a:r>
                <a:rPr lang="en-GB" altLang="ru-RU" sz="1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Kalinkin</a:t>
              </a:r>
              <a:r>
                <a:rPr lang="en-GB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B N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1966 Phys. Lett. 22, 500</a:t>
              </a:r>
              <a:endPara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85541" y="2673772"/>
            <a:ext cx="10262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Theory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4979" y="1559347"/>
            <a:ext cx="15744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Experiment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5580063" y="1625600"/>
            <a:ext cx="2944812" cy="1060450"/>
            <a:chOff x="3515" y="799"/>
            <a:chExt cx="1855" cy="668"/>
          </a:xfrm>
        </p:grpSpPr>
        <p:sp>
          <p:nvSpPr>
            <p:cNvPr id="11408" name="Text Box 3"/>
            <p:cNvSpPr txBox="1">
              <a:spLocks noChangeArrowheads="1"/>
            </p:cNvSpPr>
            <p:nvPr/>
          </p:nvSpPr>
          <p:spPr bwMode="auto">
            <a:xfrm>
              <a:off x="4377" y="799"/>
              <a:ext cx="99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Island of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         Stability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ru-RU" sz="16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409" name="Text Box 4"/>
            <p:cNvSpPr txBox="1">
              <a:spLocks noChangeArrowheads="1"/>
            </p:cNvSpPr>
            <p:nvPr/>
          </p:nvSpPr>
          <p:spPr bwMode="auto">
            <a:xfrm>
              <a:off x="3515" y="1253"/>
              <a:ext cx="42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shoal</a:t>
              </a:r>
            </a:p>
          </p:txBody>
        </p:sp>
      </p:grp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1042988" y="3209925"/>
            <a:ext cx="3300412" cy="1276350"/>
            <a:chOff x="657" y="1797"/>
            <a:chExt cx="2079" cy="804"/>
          </a:xfrm>
        </p:grpSpPr>
        <p:sp>
          <p:nvSpPr>
            <p:cNvPr id="11406" name="Text Box 6"/>
            <p:cNvSpPr txBox="1">
              <a:spLocks noChangeArrowheads="1"/>
            </p:cNvSpPr>
            <p:nvPr/>
          </p:nvSpPr>
          <p:spPr bwMode="auto">
            <a:xfrm>
              <a:off x="2076" y="1797"/>
              <a:ext cx="66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peninsula</a:t>
              </a:r>
            </a:p>
          </p:txBody>
        </p:sp>
        <p:sp>
          <p:nvSpPr>
            <p:cNvPr id="11407" name="Text Box 7"/>
            <p:cNvSpPr txBox="1">
              <a:spLocks noChangeArrowheads="1"/>
            </p:cNvSpPr>
            <p:nvPr/>
          </p:nvSpPr>
          <p:spPr bwMode="auto">
            <a:xfrm>
              <a:off x="657" y="2387"/>
              <a:ext cx="68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continent</a:t>
              </a:r>
            </a:p>
          </p:txBody>
        </p:sp>
      </p:grp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827088" y="762000"/>
            <a:ext cx="1411287" cy="417513"/>
            <a:chOff x="521" y="255"/>
            <a:chExt cx="889" cy="263"/>
          </a:xfrm>
        </p:grpSpPr>
        <p:sp>
          <p:nvSpPr>
            <p:cNvPr id="11404" name="Text Box 9"/>
            <p:cNvSpPr txBox="1">
              <a:spLocks noChangeArrowheads="1"/>
            </p:cNvSpPr>
            <p:nvPr/>
          </p:nvSpPr>
          <p:spPr bwMode="auto">
            <a:xfrm>
              <a:off x="530" y="266"/>
              <a:ext cx="8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>
                  <a:solidFill>
                    <a:schemeClr val="bg1"/>
                  </a:solidFill>
                  <a:latin typeface="Comic Sans MS" pitchFamily="66" charset="0"/>
                </a:rPr>
                <a:t>New lands</a:t>
              </a:r>
            </a:p>
          </p:txBody>
        </p:sp>
        <p:sp>
          <p:nvSpPr>
            <p:cNvPr id="11405" name="Text Box 10"/>
            <p:cNvSpPr txBox="1">
              <a:spLocks noChangeArrowheads="1"/>
            </p:cNvSpPr>
            <p:nvPr/>
          </p:nvSpPr>
          <p:spPr bwMode="auto">
            <a:xfrm>
              <a:off x="521" y="255"/>
              <a:ext cx="8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>
                  <a:solidFill>
                    <a:srgbClr val="808080"/>
                  </a:solidFill>
                  <a:latin typeface="Comic Sans MS" pitchFamily="66" charset="0"/>
                </a:rPr>
                <a:t>New lands</a:t>
              </a:r>
            </a:p>
          </p:txBody>
        </p:sp>
      </p:grpSp>
      <p:grpSp>
        <p:nvGrpSpPr>
          <p:cNvPr id="11269" name="Group 11"/>
          <p:cNvGrpSpPr>
            <a:grpSpLocks noChangeAspect="1"/>
          </p:cNvGrpSpPr>
          <p:nvPr/>
        </p:nvGrpSpPr>
        <p:grpSpPr bwMode="auto">
          <a:xfrm>
            <a:off x="-20638" y="141288"/>
            <a:ext cx="9224963" cy="6899275"/>
            <a:chOff x="2" y="0"/>
            <a:chExt cx="5755" cy="4320"/>
          </a:xfrm>
        </p:grpSpPr>
        <p:sp>
          <p:nvSpPr>
            <p:cNvPr id="11309" name="AutoShape 12"/>
            <p:cNvSpPr>
              <a:spLocks noChangeAspect="1" noChangeArrowheads="1" noTextEdit="1"/>
            </p:cNvSpPr>
            <p:nvPr/>
          </p:nvSpPr>
          <p:spPr bwMode="auto">
            <a:xfrm>
              <a:off x="2" y="0"/>
              <a:ext cx="575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0" name="Rectangle 13"/>
            <p:cNvSpPr>
              <a:spLocks noChangeArrowheads="1"/>
            </p:cNvSpPr>
            <p:nvPr/>
          </p:nvSpPr>
          <p:spPr bwMode="auto">
            <a:xfrm>
              <a:off x="9" y="94"/>
              <a:ext cx="5741" cy="412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pic>
          <p:nvPicPr>
            <p:cNvPr id="113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700"/>
              <a:ext cx="509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2" name="Rectangle 15"/>
            <p:cNvSpPr>
              <a:spLocks noChangeArrowheads="1"/>
            </p:cNvSpPr>
            <p:nvPr/>
          </p:nvSpPr>
          <p:spPr bwMode="auto">
            <a:xfrm>
              <a:off x="2822" y="3872"/>
              <a:ext cx="91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500">
                  <a:solidFill>
                    <a:srgbClr val="FFFFFF"/>
                  </a:solidFill>
                  <a:latin typeface="Comic Sans MS" pitchFamily="66" charset="0"/>
                </a:rPr>
                <a:t>Neutron number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3" name="Rectangle 16"/>
            <p:cNvSpPr>
              <a:spLocks noChangeArrowheads="1"/>
            </p:cNvSpPr>
            <p:nvPr/>
          </p:nvSpPr>
          <p:spPr bwMode="auto">
            <a:xfrm rot="-5400000">
              <a:off x="-303" y="1539"/>
              <a:ext cx="8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500">
                  <a:solidFill>
                    <a:srgbClr val="FFFFFF"/>
                  </a:solidFill>
                  <a:latin typeface="Comic Sans MS" pitchFamily="66" charset="0"/>
                </a:rPr>
                <a:t>Proton number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4" name="Rectangle 18"/>
            <p:cNvSpPr>
              <a:spLocks noChangeArrowheads="1"/>
            </p:cNvSpPr>
            <p:nvPr/>
          </p:nvSpPr>
          <p:spPr bwMode="auto">
            <a:xfrm rot="-5400000">
              <a:off x="105" y="1810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5" name="Rectangle 19"/>
            <p:cNvSpPr>
              <a:spLocks noChangeArrowheads="1"/>
            </p:cNvSpPr>
            <p:nvPr/>
          </p:nvSpPr>
          <p:spPr bwMode="auto">
            <a:xfrm rot="-5400000">
              <a:off x="106" y="175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6" name="Rectangle 21"/>
            <p:cNvSpPr>
              <a:spLocks noChangeArrowheads="1"/>
            </p:cNvSpPr>
            <p:nvPr/>
          </p:nvSpPr>
          <p:spPr bwMode="auto">
            <a:xfrm rot="-5400000">
              <a:off x="107" y="1623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7" name="Rectangle 22"/>
            <p:cNvSpPr>
              <a:spLocks noChangeArrowheads="1"/>
            </p:cNvSpPr>
            <p:nvPr/>
          </p:nvSpPr>
          <p:spPr bwMode="auto">
            <a:xfrm rot="-5400000">
              <a:off x="88" y="1592"/>
              <a:ext cx="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8" name="Rectangle 23"/>
            <p:cNvSpPr>
              <a:spLocks noChangeArrowheads="1"/>
            </p:cNvSpPr>
            <p:nvPr/>
          </p:nvSpPr>
          <p:spPr bwMode="auto">
            <a:xfrm rot="-5400000">
              <a:off x="88" y="1557"/>
              <a:ext cx="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9" name="Rectangle 25"/>
            <p:cNvSpPr>
              <a:spLocks noChangeArrowheads="1"/>
            </p:cNvSpPr>
            <p:nvPr/>
          </p:nvSpPr>
          <p:spPr bwMode="auto">
            <a:xfrm rot="-5400000">
              <a:off x="105" y="140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0" name="Rectangle 26"/>
            <p:cNvSpPr>
              <a:spLocks noChangeArrowheads="1"/>
            </p:cNvSpPr>
            <p:nvPr/>
          </p:nvSpPr>
          <p:spPr bwMode="auto">
            <a:xfrm rot="-5400000">
              <a:off x="105" y="1315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1" name="Rectangle 28"/>
            <p:cNvSpPr>
              <a:spLocks noChangeArrowheads="1"/>
            </p:cNvSpPr>
            <p:nvPr/>
          </p:nvSpPr>
          <p:spPr bwMode="auto">
            <a:xfrm rot="-5400000">
              <a:off x="105" y="115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2" name="Rectangle 29"/>
            <p:cNvSpPr>
              <a:spLocks noChangeArrowheads="1"/>
            </p:cNvSpPr>
            <p:nvPr/>
          </p:nvSpPr>
          <p:spPr bwMode="auto">
            <a:xfrm rot="-5400000">
              <a:off x="105" y="109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3" name="Rectangle 30"/>
            <p:cNvSpPr>
              <a:spLocks noChangeArrowheads="1"/>
            </p:cNvSpPr>
            <p:nvPr/>
          </p:nvSpPr>
          <p:spPr bwMode="auto">
            <a:xfrm>
              <a:off x="458" y="3640"/>
              <a:ext cx="5003" cy="18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4" name="Rectangle 31"/>
            <p:cNvSpPr>
              <a:spLocks noChangeArrowheads="1"/>
            </p:cNvSpPr>
            <p:nvPr/>
          </p:nvSpPr>
          <p:spPr bwMode="auto">
            <a:xfrm>
              <a:off x="472" y="526"/>
              <a:ext cx="5004" cy="18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5" name="Rectangle 32"/>
            <p:cNvSpPr>
              <a:spLocks noChangeArrowheads="1"/>
            </p:cNvSpPr>
            <p:nvPr/>
          </p:nvSpPr>
          <p:spPr bwMode="auto">
            <a:xfrm>
              <a:off x="276" y="650"/>
              <a:ext cx="196" cy="314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6" name="Rectangle 33"/>
            <p:cNvSpPr>
              <a:spLocks noChangeArrowheads="1"/>
            </p:cNvSpPr>
            <p:nvPr/>
          </p:nvSpPr>
          <p:spPr bwMode="auto">
            <a:xfrm>
              <a:off x="401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100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7" name="Rectangle 34"/>
            <p:cNvSpPr>
              <a:spLocks noChangeArrowheads="1"/>
            </p:cNvSpPr>
            <p:nvPr/>
          </p:nvSpPr>
          <p:spPr bwMode="auto">
            <a:xfrm>
              <a:off x="902" y="3684"/>
              <a:ext cx="1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110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8" name="Rectangle 35"/>
            <p:cNvSpPr>
              <a:spLocks noChangeArrowheads="1"/>
            </p:cNvSpPr>
            <p:nvPr/>
          </p:nvSpPr>
          <p:spPr bwMode="auto">
            <a:xfrm>
              <a:off x="1427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120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9" name="Rectangle 36"/>
            <p:cNvSpPr>
              <a:spLocks noChangeArrowheads="1"/>
            </p:cNvSpPr>
            <p:nvPr/>
          </p:nvSpPr>
          <p:spPr bwMode="auto">
            <a:xfrm>
              <a:off x="1951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130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0" name="Rectangle 37"/>
            <p:cNvSpPr>
              <a:spLocks noChangeArrowheads="1"/>
            </p:cNvSpPr>
            <p:nvPr/>
          </p:nvSpPr>
          <p:spPr bwMode="auto">
            <a:xfrm>
              <a:off x="2459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140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1" name="Rectangle 38"/>
            <p:cNvSpPr>
              <a:spLocks noChangeArrowheads="1"/>
            </p:cNvSpPr>
            <p:nvPr/>
          </p:nvSpPr>
          <p:spPr bwMode="auto">
            <a:xfrm>
              <a:off x="2989" y="3682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150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2" name="Rectangle 39"/>
            <p:cNvSpPr>
              <a:spLocks noChangeArrowheads="1"/>
            </p:cNvSpPr>
            <p:nvPr/>
          </p:nvSpPr>
          <p:spPr bwMode="auto">
            <a:xfrm>
              <a:off x="3508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160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3" name="Rectangle 40"/>
            <p:cNvSpPr>
              <a:spLocks noChangeArrowheads="1"/>
            </p:cNvSpPr>
            <p:nvPr/>
          </p:nvSpPr>
          <p:spPr bwMode="auto">
            <a:xfrm>
              <a:off x="4029" y="3682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170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4" name="Rectangle 41"/>
            <p:cNvSpPr>
              <a:spLocks noChangeArrowheads="1"/>
            </p:cNvSpPr>
            <p:nvPr/>
          </p:nvSpPr>
          <p:spPr bwMode="auto">
            <a:xfrm>
              <a:off x="4554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180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5" name="Rectangle 42"/>
            <p:cNvSpPr>
              <a:spLocks noChangeArrowheads="1"/>
            </p:cNvSpPr>
            <p:nvPr/>
          </p:nvSpPr>
          <p:spPr bwMode="auto">
            <a:xfrm>
              <a:off x="5080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190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6" name="Rectangle 43"/>
            <p:cNvSpPr>
              <a:spLocks noChangeArrowheads="1"/>
            </p:cNvSpPr>
            <p:nvPr/>
          </p:nvSpPr>
          <p:spPr bwMode="auto">
            <a:xfrm>
              <a:off x="234" y="928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120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7" name="Rectangle 44"/>
            <p:cNvSpPr>
              <a:spLocks noChangeArrowheads="1"/>
            </p:cNvSpPr>
            <p:nvPr/>
          </p:nvSpPr>
          <p:spPr bwMode="auto">
            <a:xfrm>
              <a:off x="236" y="1447"/>
              <a:ext cx="1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110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8" name="Rectangle 45"/>
            <p:cNvSpPr>
              <a:spLocks noChangeArrowheads="1"/>
            </p:cNvSpPr>
            <p:nvPr/>
          </p:nvSpPr>
          <p:spPr bwMode="auto">
            <a:xfrm>
              <a:off x="232" y="1976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100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9" name="Rectangle 46"/>
            <p:cNvSpPr>
              <a:spLocks noChangeArrowheads="1"/>
            </p:cNvSpPr>
            <p:nvPr/>
          </p:nvSpPr>
          <p:spPr bwMode="auto">
            <a:xfrm>
              <a:off x="287" y="2493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90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0" name="Rectangle 47"/>
            <p:cNvSpPr>
              <a:spLocks noChangeArrowheads="1"/>
            </p:cNvSpPr>
            <p:nvPr/>
          </p:nvSpPr>
          <p:spPr bwMode="auto">
            <a:xfrm>
              <a:off x="289" y="3020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80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1" name="Rectangle 48"/>
            <p:cNvSpPr>
              <a:spLocks noChangeArrowheads="1"/>
            </p:cNvSpPr>
            <p:nvPr/>
          </p:nvSpPr>
          <p:spPr bwMode="auto">
            <a:xfrm>
              <a:off x="285" y="3548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70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2" name="Rectangle 49"/>
            <p:cNvSpPr>
              <a:spLocks noChangeArrowheads="1"/>
            </p:cNvSpPr>
            <p:nvPr/>
          </p:nvSpPr>
          <p:spPr bwMode="auto">
            <a:xfrm>
              <a:off x="5134" y="3574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3" name="Rectangle 50"/>
            <p:cNvSpPr>
              <a:spLocks noChangeArrowheads="1"/>
            </p:cNvSpPr>
            <p:nvPr/>
          </p:nvSpPr>
          <p:spPr bwMode="auto">
            <a:xfrm>
              <a:off x="5134" y="3574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4" name="Rectangle 51"/>
            <p:cNvSpPr>
              <a:spLocks noChangeArrowheads="1"/>
            </p:cNvSpPr>
            <p:nvPr/>
          </p:nvSpPr>
          <p:spPr bwMode="auto">
            <a:xfrm>
              <a:off x="4614" y="3574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5" name="Rectangle 52"/>
            <p:cNvSpPr>
              <a:spLocks noChangeArrowheads="1"/>
            </p:cNvSpPr>
            <p:nvPr/>
          </p:nvSpPr>
          <p:spPr bwMode="auto">
            <a:xfrm>
              <a:off x="4614" y="3574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6" name="Rectangle 53"/>
            <p:cNvSpPr>
              <a:spLocks noChangeArrowheads="1"/>
            </p:cNvSpPr>
            <p:nvPr/>
          </p:nvSpPr>
          <p:spPr bwMode="auto">
            <a:xfrm>
              <a:off x="4091" y="3574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7" name="Rectangle 54"/>
            <p:cNvSpPr>
              <a:spLocks noChangeArrowheads="1"/>
            </p:cNvSpPr>
            <p:nvPr/>
          </p:nvSpPr>
          <p:spPr bwMode="auto">
            <a:xfrm>
              <a:off x="4091" y="3574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8" name="Rectangle 55"/>
            <p:cNvSpPr>
              <a:spLocks noChangeArrowheads="1"/>
            </p:cNvSpPr>
            <p:nvPr/>
          </p:nvSpPr>
          <p:spPr bwMode="auto">
            <a:xfrm>
              <a:off x="3570" y="3574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9" name="Rectangle 56"/>
            <p:cNvSpPr>
              <a:spLocks noChangeArrowheads="1"/>
            </p:cNvSpPr>
            <p:nvPr/>
          </p:nvSpPr>
          <p:spPr bwMode="auto">
            <a:xfrm>
              <a:off x="3570" y="3574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0" name="Rectangle 57"/>
            <p:cNvSpPr>
              <a:spLocks noChangeArrowheads="1"/>
            </p:cNvSpPr>
            <p:nvPr/>
          </p:nvSpPr>
          <p:spPr bwMode="auto">
            <a:xfrm>
              <a:off x="3046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1" name="Rectangle 58"/>
            <p:cNvSpPr>
              <a:spLocks noChangeArrowheads="1"/>
            </p:cNvSpPr>
            <p:nvPr/>
          </p:nvSpPr>
          <p:spPr bwMode="auto">
            <a:xfrm>
              <a:off x="3046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2" name="Rectangle 59"/>
            <p:cNvSpPr>
              <a:spLocks noChangeArrowheads="1"/>
            </p:cNvSpPr>
            <p:nvPr/>
          </p:nvSpPr>
          <p:spPr bwMode="auto">
            <a:xfrm>
              <a:off x="2525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3" name="Rectangle 60"/>
            <p:cNvSpPr>
              <a:spLocks noChangeArrowheads="1"/>
            </p:cNvSpPr>
            <p:nvPr/>
          </p:nvSpPr>
          <p:spPr bwMode="auto">
            <a:xfrm>
              <a:off x="2525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4" name="Rectangle 61"/>
            <p:cNvSpPr>
              <a:spLocks noChangeArrowheads="1"/>
            </p:cNvSpPr>
            <p:nvPr/>
          </p:nvSpPr>
          <p:spPr bwMode="auto">
            <a:xfrm>
              <a:off x="490" y="2012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5" name="Rectangle 62"/>
            <p:cNvSpPr>
              <a:spLocks noChangeArrowheads="1"/>
            </p:cNvSpPr>
            <p:nvPr/>
          </p:nvSpPr>
          <p:spPr bwMode="auto">
            <a:xfrm>
              <a:off x="490" y="2012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6" name="Rectangle 63"/>
            <p:cNvSpPr>
              <a:spLocks noChangeArrowheads="1"/>
            </p:cNvSpPr>
            <p:nvPr/>
          </p:nvSpPr>
          <p:spPr bwMode="auto">
            <a:xfrm>
              <a:off x="5405" y="2012"/>
              <a:ext cx="43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7" name="Rectangle 64"/>
            <p:cNvSpPr>
              <a:spLocks noChangeArrowheads="1"/>
            </p:cNvSpPr>
            <p:nvPr/>
          </p:nvSpPr>
          <p:spPr bwMode="auto">
            <a:xfrm>
              <a:off x="5405" y="2012"/>
              <a:ext cx="43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8" name="Rectangle 65"/>
            <p:cNvSpPr>
              <a:spLocks noChangeArrowheads="1"/>
            </p:cNvSpPr>
            <p:nvPr/>
          </p:nvSpPr>
          <p:spPr bwMode="auto">
            <a:xfrm>
              <a:off x="488" y="1491"/>
              <a:ext cx="46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9" name="Rectangle 66"/>
            <p:cNvSpPr>
              <a:spLocks noChangeArrowheads="1"/>
            </p:cNvSpPr>
            <p:nvPr/>
          </p:nvSpPr>
          <p:spPr bwMode="auto">
            <a:xfrm>
              <a:off x="488" y="1491"/>
              <a:ext cx="46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0" name="Rectangle 67"/>
            <p:cNvSpPr>
              <a:spLocks noChangeArrowheads="1"/>
            </p:cNvSpPr>
            <p:nvPr/>
          </p:nvSpPr>
          <p:spPr bwMode="auto">
            <a:xfrm>
              <a:off x="5403" y="1490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1" name="Rectangle 68"/>
            <p:cNvSpPr>
              <a:spLocks noChangeArrowheads="1"/>
            </p:cNvSpPr>
            <p:nvPr/>
          </p:nvSpPr>
          <p:spPr bwMode="auto">
            <a:xfrm>
              <a:off x="5403" y="1490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2" name="Rectangle 69"/>
            <p:cNvSpPr>
              <a:spLocks noChangeArrowheads="1"/>
            </p:cNvSpPr>
            <p:nvPr/>
          </p:nvSpPr>
          <p:spPr bwMode="auto">
            <a:xfrm>
              <a:off x="487" y="971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3" name="Rectangle 70"/>
            <p:cNvSpPr>
              <a:spLocks noChangeArrowheads="1"/>
            </p:cNvSpPr>
            <p:nvPr/>
          </p:nvSpPr>
          <p:spPr bwMode="auto">
            <a:xfrm>
              <a:off x="487" y="971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4" name="Rectangle 71"/>
            <p:cNvSpPr>
              <a:spLocks noChangeArrowheads="1"/>
            </p:cNvSpPr>
            <p:nvPr/>
          </p:nvSpPr>
          <p:spPr bwMode="auto">
            <a:xfrm>
              <a:off x="5401" y="971"/>
              <a:ext cx="46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5" name="Rectangle 72"/>
            <p:cNvSpPr>
              <a:spLocks noChangeArrowheads="1"/>
            </p:cNvSpPr>
            <p:nvPr/>
          </p:nvSpPr>
          <p:spPr bwMode="auto">
            <a:xfrm>
              <a:off x="5401" y="971"/>
              <a:ext cx="46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6" name="Rectangle 73"/>
            <p:cNvSpPr>
              <a:spLocks noChangeArrowheads="1"/>
            </p:cNvSpPr>
            <p:nvPr/>
          </p:nvSpPr>
          <p:spPr bwMode="auto">
            <a:xfrm>
              <a:off x="488" y="2535"/>
              <a:ext cx="46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7" name="Rectangle 74"/>
            <p:cNvSpPr>
              <a:spLocks noChangeArrowheads="1"/>
            </p:cNvSpPr>
            <p:nvPr/>
          </p:nvSpPr>
          <p:spPr bwMode="auto">
            <a:xfrm>
              <a:off x="488" y="2535"/>
              <a:ext cx="46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8" name="Rectangle 75"/>
            <p:cNvSpPr>
              <a:spLocks noChangeArrowheads="1"/>
            </p:cNvSpPr>
            <p:nvPr/>
          </p:nvSpPr>
          <p:spPr bwMode="auto">
            <a:xfrm>
              <a:off x="5403" y="2533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9" name="Rectangle 76"/>
            <p:cNvSpPr>
              <a:spLocks noChangeArrowheads="1"/>
            </p:cNvSpPr>
            <p:nvPr/>
          </p:nvSpPr>
          <p:spPr bwMode="auto">
            <a:xfrm>
              <a:off x="5403" y="2533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0" name="Rectangle 77"/>
            <p:cNvSpPr>
              <a:spLocks noChangeArrowheads="1"/>
            </p:cNvSpPr>
            <p:nvPr/>
          </p:nvSpPr>
          <p:spPr bwMode="auto">
            <a:xfrm>
              <a:off x="490" y="3055"/>
              <a:ext cx="44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1" name="Rectangle 78"/>
            <p:cNvSpPr>
              <a:spLocks noChangeArrowheads="1"/>
            </p:cNvSpPr>
            <p:nvPr/>
          </p:nvSpPr>
          <p:spPr bwMode="auto">
            <a:xfrm>
              <a:off x="490" y="3055"/>
              <a:ext cx="44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2" name="Rectangle 79"/>
            <p:cNvSpPr>
              <a:spLocks noChangeArrowheads="1"/>
            </p:cNvSpPr>
            <p:nvPr/>
          </p:nvSpPr>
          <p:spPr bwMode="auto">
            <a:xfrm>
              <a:off x="5403" y="3055"/>
              <a:ext cx="4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3" name="Rectangle 80"/>
            <p:cNvSpPr>
              <a:spLocks noChangeArrowheads="1"/>
            </p:cNvSpPr>
            <p:nvPr/>
          </p:nvSpPr>
          <p:spPr bwMode="auto">
            <a:xfrm>
              <a:off x="5403" y="3055"/>
              <a:ext cx="4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4" name="Rectangle 81"/>
            <p:cNvSpPr>
              <a:spLocks noChangeArrowheads="1"/>
            </p:cNvSpPr>
            <p:nvPr/>
          </p:nvSpPr>
          <p:spPr bwMode="auto">
            <a:xfrm>
              <a:off x="2004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5" name="Rectangle 82"/>
            <p:cNvSpPr>
              <a:spLocks noChangeArrowheads="1"/>
            </p:cNvSpPr>
            <p:nvPr/>
          </p:nvSpPr>
          <p:spPr bwMode="auto">
            <a:xfrm>
              <a:off x="2004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6" name="Rectangle 83"/>
            <p:cNvSpPr>
              <a:spLocks noChangeArrowheads="1"/>
            </p:cNvSpPr>
            <p:nvPr/>
          </p:nvSpPr>
          <p:spPr bwMode="auto">
            <a:xfrm>
              <a:off x="1481" y="3574"/>
              <a:ext cx="46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7" name="Rectangle 84"/>
            <p:cNvSpPr>
              <a:spLocks noChangeArrowheads="1"/>
            </p:cNvSpPr>
            <p:nvPr/>
          </p:nvSpPr>
          <p:spPr bwMode="auto">
            <a:xfrm>
              <a:off x="1481" y="3574"/>
              <a:ext cx="46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8" name="Rectangle 85"/>
            <p:cNvSpPr>
              <a:spLocks noChangeArrowheads="1"/>
            </p:cNvSpPr>
            <p:nvPr/>
          </p:nvSpPr>
          <p:spPr bwMode="auto">
            <a:xfrm>
              <a:off x="960" y="3574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9" name="Rectangle 86"/>
            <p:cNvSpPr>
              <a:spLocks noChangeArrowheads="1"/>
            </p:cNvSpPr>
            <p:nvPr/>
          </p:nvSpPr>
          <p:spPr bwMode="auto">
            <a:xfrm>
              <a:off x="960" y="3574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0" name="Rectangle 87"/>
            <p:cNvSpPr>
              <a:spLocks noChangeArrowheads="1"/>
            </p:cNvSpPr>
            <p:nvPr/>
          </p:nvSpPr>
          <p:spPr bwMode="auto">
            <a:xfrm>
              <a:off x="487" y="3582"/>
              <a:ext cx="43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1" name="Rectangle 88"/>
            <p:cNvSpPr>
              <a:spLocks noChangeArrowheads="1"/>
            </p:cNvSpPr>
            <p:nvPr/>
          </p:nvSpPr>
          <p:spPr bwMode="auto">
            <a:xfrm>
              <a:off x="487" y="3582"/>
              <a:ext cx="43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2" name="Rectangle 89"/>
            <p:cNvSpPr>
              <a:spLocks noChangeArrowheads="1"/>
            </p:cNvSpPr>
            <p:nvPr/>
          </p:nvSpPr>
          <p:spPr bwMode="auto">
            <a:xfrm>
              <a:off x="5136" y="720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3" name="Rectangle 90"/>
            <p:cNvSpPr>
              <a:spLocks noChangeArrowheads="1"/>
            </p:cNvSpPr>
            <p:nvPr/>
          </p:nvSpPr>
          <p:spPr bwMode="auto">
            <a:xfrm>
              <a:off x="5136" y="720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4" name="Rectangle 91"/>
            <p:cNvSpPr>
              <a:spLocks noChangeArrowheads="1"/>
            </p:cNvSpPr>
            <p:nvPr/>
          </p:nvSpPr>
          <p:spPr bwMode="auto">
            <a:xfrm>
              <a:off x="4614" y="720"/>
              <a:ext cx="45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5" name="Rectangle 92"/>
            <p:cNvSpPr>
              <a:spLocks noChangeArrowheads="1"/>
            </p:cNvSpPr>
            <p:nvPr/>
          </p:nvSpPr>
          <p:spPr bwMode="auto">
            <a:xfrm>
              <a:off x="4614" y="720"/>
              <a:ext cx="45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6" name="Rectangle 93"/>
            <p:cNvSpPr>
              <a:spLocks noChangeArrowheads="1"/>
            </p:cNvSpPr>
            <p:nvPr/>
          </p:nvSpPr>
          <p:spPr bwMode="auto">
            <a:xfrm>
              <a:off x="4093" y="718"/>
              <a:ext cx="43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7" name="Rectangle 94"/>
            <p:cNvSpPr>
              <a:spLocks noChangeArrowheads="1"/>
            </p:cNvSpPr>
            <p:nvPr/>
          </p:nvSpPr>
          <p:spPr bwMode="auto">
            <a:xfrm>
              <a:off x="4093" y="718"/>
              <a:ext cx="43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8" name="Rectangle 95"/>
            <p:cNvSpPr>
              <a:spLocks noChangeArrowheads="1"/>
            </p:cNvSpPr>
            <p:nvPr/>
          </p:nvSpPr>
          <p:spPr bwMode="auto">
            <a:xfrm>
              <a:off x="3570" y="720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9" name="Rectangle 96"/>
            <p:cNvSpPr>
              <a:spLocks noChangeArrowheads="1"/>
            </p:cNvSpPr>
            <p:nvPr/>
          </p:nvSpPr>
          <p:spPr bwMode="auto">
            <a:xfrm>
              <a:off x="3570" y="720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0" name="Rectangle 97"/>
            <p:cNvSpPr>
              <a:spLocks noChangeArrowheads="1"/>
            </p:cNvSpPr>
            <p:nvPr/>
          </p:nvSpPr>
          <p:spPr bwMode="auto">
            <a:xfrm>
              <a:off x="3047" y="720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1" name="Rectangle 98"/>
            <p:cNvSpPr>
              <a:spLocks noChangeArrowheads="1"/>
            </p:cNvSpPr>
            <p:nvPr/>
          </p:nvSpPr>
          <p:spPr bwMode="auto">
            <a:xfrm>
              <a:off x="3047" y="720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2" name="Rectangle 99"/>
            <p:cNvSpPr>
              <a:spLocks noChangeArrowheads="1"/>
            </p:cNvSpPr>
            <p:nvPr/>
          </p:nvSpPr>
          <p:spPr bwMode="auto">
            <a:xfrm>
              <a:off x="2527" y="718"/>
              <a:ext cx="43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3" name="Rectangle 100"/>
            <p:cNvSpPr>
              <a:spLocks noChangeArrowheads="1"/>
            </p:cNvSpPr>
            <p:nvPr/>
          </p:nvSpPr>
          <p:spPr bwMode="auto">
            <a:xfrm>
              <a:off x="2527" y="718"/>
              <a:ext cx="43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4" name="Rectangle 101"/>
            <p:cNvSpPr>
              <a:spLocks noChangeArrowheads="1"/>
            </p:cNvSpPr>
            <p:nvPr/>
          </p:nvSpPr>
          <p:spPr bwMode="auto">
            <a:xfrm>
              <a:off x="2006" y="720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5" name="Rectangle 102"/>
            <p:cNvSpPr>
              <a:spLocks noChangeArrowheads="1"/>
            </p:cNvSpPr>
            <p:nvPr/>
          </p:nvSpPr>
          <p:spPr bwMode="auto">
            <a:xfrm>
              <a:off x="2006" y="720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6" name="Rectangle 103"/>
            <p:cNvSpPr>
              <a:spLocks noChangeArrowheads="1"/>
            </p:cNvSpPr>
            <p:nvPr/>
          </p:nvSpPr>
          <p:spPr bwMode="auto">
            <a:xfrm>
              <a:off x="1483" y="720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7" name="Rectangle 104"/>
            <p:cNvSpPr>
              <a:spLocks noChangeArrowheads="1"/>
            </p:cNvSpPr>
            <p:nvPr/>
          </p:nvSpPr>
          <p:spPr bwMode="auto">
            <a:xfrm>
              <a:off x="1483" y="720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8" name="Rectangle 105"/>
            <p:cNvSpPr>
              <a:spLocks noChangeArrowheads="1"/>
            </p:cNvSpPr>
            <p:nvPr/>
          </p:nvSpPr>
          <p:spPr bwMode="auto">
            <a:xfrm>
              <a:off x="962" y="718"/>
              <a:ext cx="44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9" name="Rectangle 106"/>
            <p:cNvSpPr>
              <a:spLocks noChangeArrowheads="1"/>
            </p:cNvSpPr>
            <p:nvPr/>
          </p:nvSpPr>
          <p:spPr bwMode="auto">
            <a:xfrm>
              <a:off x="962" y="718"/>
              <a:ext cx="44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0" name="Rectangle 107"/>
            <p:cNvSpPr>
              <a:spLocks noChangeArrowheads="1"/>
            </p:cNvSpPr>
            <p:nvPr/>
          </p:nvSpPr>
          <p:spPr bwMode="auto">
            <a:xfrm>
              <a:off x="487" y="713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1" name="Rectangle 108"/>
            <p:cNvSpPr>
              <a:spLocks noChangeArrowheads="1"/>
            </p:cNvSpPr>
            <p:nvPr/>
          </p:nvSpPr>
          <p:spPr bwMode="auto">
            <a:xfrm>
              <a:off x="487" y="713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2" name="Rectangle 109"/>
            <p:cNvSpPr>
              <a:spLocks noChangeArrowheads="1"/>
            </p:cNvSpPr>
            <p:nvPr/>
          </p:nvSpPr>
          <p:spPr bwMode="auto">
            <a:xfrm>
              <a:off x="5454" y="555"/>
              <a:ext cx="276" cy="1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3" name="Rectangle 110"/>
            <p:cNvSpPr>
              <a:spLocks noChangeArrowheads="1"/>
            </p:cNvSpPr>
            <p:nvPr/>
          </p:nvSpPr>
          <p:spPr bwMode="auto">
            <a:xfrm>
              <a:off x="5380" y="3636"/>
              <a:ext cx="370" cy="1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</p:grpSp>
      <p:grpSp>
        <p:nvGrpSpPr>
          <p:cNvPr id="11270" name="Group 111"/>
          <p:cNvGrpSpPr>
            <a:grpSpLocks/>
          </p:cNvGrpSpPr>
          <p:nvPr/>
        </p:nvGrpSpPr>
        <p:grpSpPr bwMode="auto">
          <a:xfrm>
            <a:off x="5562600" y="1449388"/>
            <a:ext cx="2859088" cy="1066800"/>
            <a:chOff x="3515" y="799"/>
            <a:chExt cx="1801" cy="666"/>
          </a:xfrm>
        </p:grpSpPr>
        <p:sp>
          <p:nvSpPr>
            <p:cNvPr id="11307" name="Text Box 112"/>
            <p:cNvSpPr txBox="1">
              <a:spLocks noChangeArrowheads="1"/>
            </p:cNvSpPr>
            <p:nvPr/>
          </p:nvSpPr>
          <p:spPr bwMode="auto">
            <a:xfrm>
              <a:off x="4211" y="799"/>
              <a:ext cx="110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Island of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  Stability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ru-RU" sz="16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308" name="Text Box 113"/>
            <p:cNvSpPr txBox="1">
              <a:spLocks noChangeArrowheads="1"/>
            </p:cNvSpPr>
            <p:nvPr/>
          </p:nvSpPr>
          <p:spPr bwMode="auto">
            <a:xfrm>
              <a:off x="3515" y="1253"/>
              <a:ext cx="45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Shoal</a:t>
              </a:r>
            </a:p>
          </p:txBody>
        </p:sp>
      </p:grpSp>
      <p:sp>
        <p:nvSpPr>
          <p:cNvPr id="11271" name="Text Box 116"/>
          <p:cNvSpPr txBox="1">
            <a:spLocks noChangeArrowheads="1"/>
          </p:cNvSpPr>
          <p:nvPr/>
        </p:nvSpPr>
        <p:spPr bwMode="auto">
          <a:xfrm>
            <a:off x="839788" y="387350"/>
            <a:ext cx="18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2000">
              <a:solidFill>
                <a:srgbClr val="808080"/>
              </a:solidFill>
              <a:latin typeface="Comic Sans MS" pitchFamily="66" charset="0"/>
            </a:endParaRPr>
          </a:p>
        </p:txBody>
      </p:sp>
      <p:sp>
        <p:nvSpPr>
          <p:cNvPr id="11272" name="Rectangle 117"/>
          <p:cNvSpPr>
            <a:spLocks noChangeArrowheads="1"/>
          </p:cNvSpPr>
          <p:nvPr/>
        </p:nvSpPr>
        <p:spPr bwMode="auto">
          <a:xfrm>
            <a:off x="0" y="0"/>
            <a:ext cx="9185275" cy="381000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Comic Sans MS" pitchFamily="66" charset="0"/>
            </a:endParaRPr>
          </a:p>
        </p:txBody>
      </p:sp>
      <p:grpSp>
        <p:nvGrpSpPr>
          <p:cNvPr id="11273" name="Group 120"/>
          <p:cNvGrpSpPr>
            <a:grpSpLocks/>
          </p:cNvGrpSpPr>
          <p:nvPr/>
        </p:nvGrpSpPr>
        <p:grpSpPr bwMode="auto">
          <a:xfrm>
            <a:off x="990600" y="3124200"/>
            <a:ext cx="2997200" cy="1276350"/>
            <a:chOff x="657" y="1797"/>
            <a:chExt cx="1888" cy="804"/>
          </a:xfrm>
        </p:grpSpPr>
        <p:sp>
          <p:nvSpPr>
            <p:cNvPr id="11305" name="Text Box 121"/>
            <p:cNvSpPr txBox="1">
              <a:spLocks noChangeArrowheads="1"/>
            </p:cNvSpPr>
            <p:nvPr/>
          </p:nvSpPr>
          <p:spPr bwMode="auto">
            <a:xfrm>
              <a:off x="1886" y="1797"/>
              <a:ext cx="65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Peninsula</a:t>
              </a:r>
            </a:p>
          </p:txBody>
        </p:sp>
        <p:sp>
          <p:nvSpPr>
            <p:cNvPr id="11306" name="Text Box 122"/>
            <p:cNvSpPr txBox="1">
              <a:spLocks noChangeArrowheads="1"/>
            </p:cNvSpPr>
            <p:nvPr/>
          </p:nvSpPr>
          <p:spPr bwMode="auto">
            <a:xfrm>
              <a:off x="657" y="2387"/>
              <a:ext cx="69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Continent</a:t>
              </a:r>
            </a:p>
          </p:txBody>
        </p:sp>
      </p:grpSp>
      <p:sp>
        <p:nvSpPr>
          <p:cNvPr id="11274" name="Text Box 123"/>
          <p:cNvSpPr txBox="1">
            <a:spLocks noChangeArrowheads="1"/>
          </p:cNvSpPr>
          <p:nvPr/>
        </p:nvSpPr>
        <p:spPr bwMode="auto">
          <a:xfrm>
            <a:off x="5973763" y="3825875"/>
            <a:ext cx="1897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chemeClr val="bg1"/>
                </a:solidFill>
                <a:latin typeface="Comic Sans MS" pitchFamily="66" charset="0"/>
              </a:rPr>
              <a:t>Sea of Instability</a:t>
            </a:r>
            <a:endParaRPr lang="ru-RU" altLang="ru-RU" sz="160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1275" name="Группа 132"/>
          <p:cNvGrpSpPr>
            <a:grpSpLocks/>
          </p:cNvGrpSpPr>
          <p:nvPr/>
        </p:nvGrpSpPr>
        <p:grpSpPr bwMode="auto">
          <a:xfrm>
            <a:off x="641350" y="398463"/>
            <a:ext cx="4357688" cy="1179512"/>
            <a:chOff x="641352" y="399068"/>
            <a:chExt cx="4357689" cy="1178907"/>
          </a:xfrm>
        </p:grpSpPr>
        <p:sp>
          <p:nvSpPr>
            <p:cNvPr id="11291" name="Text Box 115"/>
            <p:cNvSpPr txBox="1">
              <a:spLocks noChangeArrowheads="1"/>
            </p:cNvSpPr>
            <p:nvPr/>
          </p:nvSpPr>
          <p:spPr bwMode="auto">
            <a:xfrm>
              <a:off x="855988" y="399068"/>
              <a:ext cx="1047723" cy="3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chemeClr val="bg1"/>
                  </a:solidFill>
                </a:rPr>
                <a:t>Half-lives</a:t>
              </a:r>
            </a:p>
          </p:txBody>
        </p:sp>
        <p:grpSp>
          <p:nvGrpSpPr>
            <p:cNvPr id="11292" name="Group 125"/>
            <p:cNvGrpSpPr>
              <a:grpSpLocks/>
            </p:cNvGrpSpPr>
            <p:nvPr/>
          </p:nvGrpSpPr>
          <p:grpSpPr bwMode="auto">
            <a:xfrm>
              <a:off x="641352" y="661988"/>
              <a:ext cx="4357689" cy="915987"/>
              <a:chOff x="2875" y="104"/>
              <a:chExt cx="2745" cy="577"/>
            </a:xfrm>
          </p:grpSpPr>
          <p:graphicFrame>
            <p:nvGraphicFramePr>
              <p:cNvPr id="11293" name="Object 126"/>
              <p:cNvGraphicFramePr>
                <a:graphicFrameLocks noChangeAspect="1"/>
              </p:cNvGraphicFramePr>
              <p:nvPr/>
            </p:nvGraphicFramePr>
            <p:xfrm>
              <a:off x="2928" y="144"/>
              <a:ext cx="2544" cy="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3" name="CorelDRAW" r:id="rId5" imgW="8108280" imgH="1635480" progId="">
                      <p:embed/>
                    </p:oleObj>
                  </mc:Choice>
                  <mc:Fallback>
                    <p:oleObj name="CorelDRAW" r:id="rId5" imgW="8108280" imgH="16354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144"/>
                            <a:ext cx="2544" cy="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94" name="Text Box 127"/>
              <p:cNvSpPr txBox="1">
                <a:spLocks noChangeArrowheads="1"/>
              </p:cNvSpPr>
              <p:nvPr/>
            </p:nvSpPr>
            <p:spPr bwMode="auto">
              <a:xfrm>
                <a:off x="2986" y="124"/>
                <a:ext cx="2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-5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5" name="Text Box 128"/>
              <p:cNvSpPr txBox="1">
                <a:spLocks noChangeArrowheads="1"/>
              </p:cNvSpPr>
              <p:nvPr/>
            </p:nvSpPr>
            <p:spPr bwMode="auto">
              <a:xfrm>
                <a:off x="3461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6" name="Text Box 129"/>
              <p:cNvSpPr txBox="1">
                <a:spLocks noChangeArrowheads="1"/>
              </p:cNvSpPr>
              <p:nvPr/>
            </p:nvSpPr>
            <p:spPr bwMode="auto">
              <a:xfrm>
                <a:off x="3900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7" name="Text Box 130"/>
              <p:cNvSpPr txBox="1">
                <a:spLocks noChangeArrowheads="1"/>
              </p:cNvSpPr>
              <p:nvPr/>
            </p:nvSpPr>
            <p:spPr bwMode="auto">
              <a:xfrm>
                <a:off x="429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8" name="Text Box 131"/>
              <p:cNvSpPr txBox="1">
                <a:spLocks noChangeArrowheads="1"/>
              </p:cNvSpPr>
              <p:nvPr/>
            </p:nvSpPr>
            <p:spPr bwMode="auto">
              <a:xfrm>
                <a:off x="472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9" name="Text Box 132"/>
              <p:cNvSpPr txBox="1">
                <a:spLocks noChangeArrowheads="1"/>
              </p:cNvSpPr>
              <p:nvPr/>
            </p:nvSpPr>
            <p:spPr bwMode="auto">
              <a:xfrm>
                <a:off x="4943" y="104"/>
                <a:ext cx="67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LogT</a:t>
                </a:r>
                <a:r>
                  <a:rPr lang="en-US" altLang="ru-RU" sz="2000" baseline="-25000">
                    <a:solidFill>
                      <a:schemeClr val="bg1"/>
                    </a:solidFill>
                    <a:latin typeface="Comic Sans MS" pitchFamily="66" charset="0"/>
                  </a:rPr>
                  <a:t>1/2 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300" name="Text Box 133"/>
              <p:cNvSpPr txBox="1">
                <a:spLocks noChangeArrowheads="1"/>
              </p:cNvSpPr>
              <p:nvPr/>
            </p:nvSpPr>
            <p:spPr bwMode="auto">
              <a:xfrm>
                <a:off x="2875" y="460"/>
                <a:ext cx="30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</a:t>
                </a:r>
                <a:r>
                  <a:rPr lang="el-GR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μ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11301" name="Text Box 134"/>
              <p:cNvSpPr txBox="1">
                <a:spLocks noChangeArrowheads="1"/>
              </p:cNvSpPr>
              <p:nvPr/>
            </p:nvSpPr>
            <p:spPr bwMode="auto">
              <a:xfrm>
                <a:off x="3429" y="464"/>
                <a:ext cx="23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1s</a:t>
                </a:r>
              </a:p>
            </p:txBody>
          </p:sp>
          <p:sp>
            <p:nvSpPr>
              <p:cNvPr id="11302" name="Text Box 135"/>
              <p:cNvSpPr txBox="1">
                <a:spLocks noChangeArrowheads="1"/>
              </p:cNvSpPr>
              <p:nvPr/>
            </p:nvSpPr>
            <p:spPr bwMode="auto">
              <a:xfrm>
                <a:off x="3738" y="464"/>
                <a:ext cx="25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1h</a:t>
                </a:r>
              </a:p>
            </p:txBody>
          </p:sp>
          <p:sp>
            <p:nvSpPr>
              <p:cNvPr id="11303" name="Text Box 136"/>
              <p:cNvSpPr txBox="1">
                <a:spLocks noChangeArrowheads="1"/>
              </p:cNvSpPr>
              <p:nvPr/>
            </p:nvSpPr>
            <p:spPr bwMode="auto">
              <a:xfrm>
                <a:off x="4078" y="468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sp>
            <p:nvSpPr>
              <p:cNvPr id="11304" name="Text Box 137"/>
              <p:cNvSpPr txBox="1">
                <a:spLocks noChangeArrowheads="1"/>
              </p:cNvSpPr>
              <p:nvPr/>
            </p:nvSpPr>
            <p:spPr bwMode="auto">
              <a:xfrm>
                <a:off x="4554" y="464"/>
                <a:ext cx="5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1Myear</a:t>
                </a:r>
              </a:p>
            </p:txBody>
          </p:sp>
        </p:grp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4761681" y="361950"/>
            <a:ext cx="3914775" cy="3005138"/>
            <a:chOff x="4720080" y="361890"/>
            <a:chExt cx="3913596" cy="3005448"/>
          </a:xfrm>
        </p:grpSpPr>
        <p:grpSp>
          <p:nvGrpSpPr>
            <p:cNvPr id="11278" name="Группа 24"/>
            <p:cNvGrpSpPr>
              <a:grpSpLocks/>
            </p:cNvGrpSpPr>
            <p:nvPr/>
          </p:nvGrpSpPr>
          <p:grpSpPr bwMode="auto">
            <a:xfrm>
              <a:off x="4720080" y="1402466"/>
              <a:ext cx="3804795" cy="1964872"/>
              <a:chOff x="4720080" y="1402466"/>
              <a:chExt cx="3804795" cy="1964872"/>
            </a:xfrm>
          </p:grpSpPr>
          <p:grpSp>
            <p:nvGrpSpPr>
              <p:cNvPr id="11280" name="Группа 21"/>
              <p:cNvGrpSpPr>
                <a:grpSpLocks/>
              </p:cNvGrpSpPr>
              <p:nvPr/>
            </p:nvGrpSpPr>
            <p:grpSpPr bwMode="auto">
              <a:xfrm>
                <a:off x="4720080" y="1402466"/>
                <a:ext cx="3804795" cy="1964872"/>
                <a:chOff x="4720080" y="1402466"/>
                <a:chExt cx="3804795" cy="1964872"/>
              </a:xfrm>
            </p:grpSpPr>
            <p:grpSp>
              <p:nvGrpSpPr>
                <p:cNvPr id="11282" name="Группа 20"/>
                <p:cNvGrpSpPr>
                  <a:grpSpLocks/>
                </p:cNvGrpSpPr>
                <p:nvPr/>
              </p:nvGrpSpPr>
              <p:grpSpPr bwMode="auto">
                <a:xfrm>
                  <a:off x="4720080" y="1402466"/>
                  <a:ext cx="3804795" cy="1964872"/>
                  <a:chOff x="4720080" y="1402466"/>
                  <a:chExt cx="3804795" cy="1964872"/>
                </a:xfrm>
              </p:grpSpPr>
              <p:grpSp>
                <p:nvGrpSpPr>
                  <p:cNvPr id="11284" name="Группа 14"/>
                  <p:cNvGrpSpPr>
                    <a:grpSpLocks/>
                  </p:cNvGrpSpPr>
                  <p:nvPr/>
                </p:nvGrpSpPr>
                <p:grpSpPr bwMode="auto">
                  <a:xfrm>
                    <a:off x="4720080" y="1402466"/>
                    <a:ext cx="3804795" cy="1964872"/>
                    <a:chOff x="4720080" y="1402466"/>
                    <a:chExt cx="3804795" cy="1964872"/>
                  </a:xfrm>
                </p:grpSpPr>
                <p:grpSp>
                  <p:nvGrpSpPr>
                    <p:cNvPr id="11287" name="Группа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58734" y="1402466"/>
                      <a:ext cx="3666141" cy="1964872"/>
                      <a:chOff x="4858734" y="1402466"/>
                      <a:chExt cx="3666141" cy="1964872"/>
                    </a:xfrm>
                  </p:grpSpPr>
                  <p:sp>
                    <p:nvSpPr>
                      <p:cNvPr id="11" name="Прямоугольник 10"/>
                      <p:cNvSpPr/>
                      <p:nvPr/>
                    </p:nvSpPr>
                    <p:spPr>
                      <a:xfrm>
                        <a:off x="5604051" y="1401810"/>
                        <a:ext cx="2920121" cy="1965528"/>
                      </a:xfrm>
                      <a:prstGeom prst="rect">
                        <a:avLst/>
                      </a:prstGeom>
                      <a:solidFill>
                        <a:srgbClr val="181CBE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12" name="Прямоугольник 11"/>
                      <p:cNvSpPr/>
                      <p:nvPr/>
                    </p:nvSpPr>
                    <p:spPr>
                      <a:xfrm>
                        <a:off x="4858150" y="2136898"/>
                        <a:ext cx="1058544" cy="860514"/>
                      </a:xfrm>
                      <a:prstGeom prst="rect">
                        <a:avLst/>
                      </a:prstGeom>
                      <a:solidFill>
                        <a:srgbClr val="181CBE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sp>
                  <p:nvSpPr>
                    <p:cNvPr id="14" name="Прямоугольник 13"/>
                    <p:cNvSpPr/>
                    <p:nvPr/>
                  </p:nvSpPr>
                  <p:spPr>
                    <a:xfrm>
                      <a:off x="4720080" y="2892626"/>
                      <a:ext cx="571328" cy="209572"/>
                    </a:xfrm>
                    <a:prstGeom prst="rect">
                      <a:avLst/>
                    </a:prstGeom>
                    <a:solidFill>
                      <a:srgbClr val="181CB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11285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49604" y="1988840"/>
                    <a:ext cx="1718740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6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A limit of SHE </a:t>
                    </a:r>
                  </a:p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6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         existence</a:t>
                    </a:r>
                    <a:endParaRPr lang="ru-RU" altLang="ru-RU" sz="1600">
                      <a:solidFill>
                        <a:schemeClr val="bg1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128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0272" y="2586390"/>
                    <a:ext cx="135165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6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T</a:t>
                    </a:r>
                    <a:r>
                      <a:rPr lang="en-US" altLang="ru-RU" sz="1800" baseline="-250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1/2</a:t>
                    </a:r>
                    <a:r>
                      <a:rPr lang="en-US" altLang="ru-RU" sz="1600" baseline="-250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 </a:t>
                    </a:r>
                    <a:r>
                      <a:rPr lang="en-US" altLang="ru-RU" sz="16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≤ 10</a:t>
                    </a:r>
                    <a:r>
                      <a:rPr lang="en-US" altLang="ru-RU" sz="1800" baseline="300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-14</a:t>
                    </a:r>
                    <a:r>
                      <a:rPr lang="en-US" altLang="ru-RU" sz="1600">
                        <a:solidFill>
                          <a:schemeClr val="bg1"/>
                        </a:solidFill>
                        <a:latin typeface="Comic Sans MS" pitchFamily="66" charset="0"/>
                      </a:rPr>
                      <a:t> s</a:t>
                    </a:r>
                    <a:endParaRPr lang="ru-RU" altLang="ru-RU" sz="1600">
                      <a:solidFill>
                        <a:schemeClr val="bg1"/>
                      </a:solidFill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20" name="Прямоугольник 19"/>
                <p:cNvSpPr/>
                <p:nvPr/>
              </p:nvSpPr>
              <p:spPr>
                <a:xfrm>
                  <a:off x="6538807" y="2951370"/>
                  <a:ext cx="95221" cy="85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cxnSp>
            <p:nvCxnSpPr>
              <p:cNvPr id="24" name="Прямая со стрелкой 23"/>
              <p:cNvCxnSpPr/>
              <p:nvPr/>
            </p:nvCxnSpPr>
            <p:spPr>
              <a:xfrm flipH="1">
                <a:off x="6667355" y="2557629"/>
                <a:ext cx="396755" cy="33499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79" name="Text Box 118"/>
            <p:cNvSpPr txBox="1">
              <a:spLocks noChangeArrowheads="1"/>
            </p:cNvSpPr>
            <p:nvPr/>
          </p:nvSpPr>
          <p:spPr bwMode="auto">
            <a:xfrm>
              <a:off x="6382867" y="361890"/>
              <a:ext cx="2250809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>
                  <a:solidFill>
                    <a:schemeClr val="bg1"/>
                  </a:solidFill>
                </a:rPr>
                <a:t>Macroscopic theory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16688" y="693738"/>
            <a:ext cx="184150" cy="40163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ru-RU" sz="2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3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8" y="565150"/>
            <a:ext cx="7199313" cy="5295900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357946" y="971550"/>
            <a:ext cx="160800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 err="1"/>
              <a:t>Fiset</a:t>
            </a:r>
            <a:r>
              <a:rPr lang="en-GB" altLang="ru-RU" sz="2000" b="1" dirty="0"/>
              <a:t> and Nix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/>
              <a:t>(1972)</a:t>
            </a:r>
            <a:endParaRPr lang="ru-RU" altLang="ru-RU" sz="2000" b="1" dirty="0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91637" y="3810000"/>
            <a:ext cx="174586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 err="1"/>
              <a:t>Randrup</a:t>
            </a:r>
            <a:r>
              <a:rPr lang="en-GB" altLang="ru-RU" sz="2000" b="1" dirty="0"/>
              <a:t> et al.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/>
              <a:t>(1974) </a:t>
            </a:r>
            <a:endParaRPr lang="ru-RU" altLang="ru-RU" sz="2000" b="1" dirty="0"/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817246" y="1839913"/>
            <a:ext cx="148976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Age of Earth</a:t>
            </a:r>
            <a:endParaRPr lang="en-GB" altLang="ru-RU" sz="20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60525" y="2049463"/>
            <a:ext cx="1962150" cy="1587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92550" y="3317875"/>
            <a:ext cx="977900" cy="4763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98913" y="4210050"/>
            <a:ext cx="977900" cy="4763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102100" y="5008563"/>
            <a:ext cx="977900" cy="4762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7104063" y="4829175"/>
            <a:ext cx="9493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Z=114</a:t>
            </a:r>
            <a:endParaRPr lang="en-GB" altLang="ru-RU" sz="2400" b="1"/>
          </a:p>
        </p:txBody>
      </p:sp>
      <p:sp>
        <p:nvSpPr>
          <p:cNvPr id="12299" name="TextBox 17"/>
          <p:cNvSpPr txBox="1">
            <a:spLocks noChangeArrowheads="1"/>
          </p:cNvSpPr>
          <p:nvPr/>
        </p:nvSpPr>
        <p:spPr bwMode="auto">
          <a:xfrm>
            <a:off x="4930775" y="4021138"/>
            <a:ext cx="4730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1 </a:t>
            </a:r>
            <a:r>
              <a:rPr lang="en-US" altLang="ru-RU" sz="2000" b="1"/>
              <a:t>s</a:t>
            </a:r>
            <a:endParaRPr lang="en-GB" altLang="ru-RU" sz="2000" b="1"/>
          </a:p>
        </p:txBody>
      </p:sp>
      <p:sp>
        <p:nvSpPr>
          <p:cNvPr id="12300" name="TextBox 18"/>
          <p:cNvSpPr txBox="1">
            <a:spLocks noChangeArrowheads="1"/>
          </p:cNvSpPr>
          <p:nvPr/>
        </p:nvSpPr>
        <p:spPr bwMode="auto">
          <a:xfrm>
            <a:off x="5110163" y="4799013"/>
            <a:ext cx="6143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1 </a:t>
            </a:r>
            <a:r>
              <a:rPr lang="el-GR" altLang="ru-RU" sz="2000"/>
              <a:t>μ</a:t>
            </a:r>
            <a:r>
              <a:rPr lang="en-US" altLang="ru-RU" sz="2000"/>
              <a:t>s</a:t>
            </a:r>
            <a:endParaRPr lang="en-GB" altLang="ru-RU" sz="2000"/>
          </a:p>
        </p:txBody>
      </p:sp>
      <p:sp>
        <p:nvSpPr>
          <p:cNvPr id="12301" name="TextBox 19"/>
          <p:cNvSpPr txBox="1">
            <a:spLocks noChangeArrowheads="1"/>
          </p:cNvSpPr>
          <p:nvPr/>
        </p:nvSpPr>
        <p:spPr bwMode="auto">
          <a:xfrm>
            <a:off x="4745038" y="5995988"/>
            <a:ext cx="1973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Neutron number</a:t>
            </a:r>
            <a:endParaRPr lang="ru-RU" altLang="ru-RU" sz="2000" b="1" dirty="0"/>
          </a:p>
        </p:txBody>
      </p:sp>
      <p:sp>
        <p:nvSpPr>
          <p:cNvPr id="12302" name="TextBox 20"/>
          <p:cNvSpPr txBox="1">
            <a:spLocks noChangeArrowheads="1"/>
          </p:cNvSpPr>
          <p:nvPr/>
        </p:nvSpPr>
        <p:spPr bwMode="auto">
          <a:xfrm rot="-5400000">
            <a:off x="-1744457" y="3022570"/>
            <a:ext cx="53875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Log of the Spontaneous Fission Half Lives  (years)</a:t>
            </a:r>
            <a:endParaRPr lang="ru-RU" altLang="ru-RU" sz="2000" b="1" dirty="0"/>
          </a:p>
        </p:txBody>
      </p:sp>
      <p:sp>
        <p:nvSpPr>
          <p:cNvPr id="12303" name="TextBox 21"/>
          <p:cNvSpPr txBox="1">
            <a:spLocks noChangeArrowheads="1"/>
          </p:cNvSpPr>
          <p:nvPr/>
        </p:nvSpPr>
        <p:spPr bwMode="auto">
          <a:xfrm>
            <a:off x="4874879" y="3106738"/>
            <a:ext cx="49404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1 </a:t>
            </a:r>
            <a:r>
              <a:rPr lang="en-US" altLang="ru-RU" sz="2000" b="1"/>
              <a:t>y</a:t>
            </a:r>
            <a:endParaRPr lang="en-GB" altLang="ru-RU" sz="2000" b="1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5104403" y="4799013"/>
            <a:ext cx="6143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1 </a:t>
            </a:r>
            <a:r>
              <a:rPr lang="el-GR" altLang="ru-RU" sz="2000" b="1"/>
              <a:t>μ</a:t>
            </a:r>
            <a:r>
              <a:rPr lang="en-US" altLang="ru-RU" sz="2000" b="1"/>
              <a:t>s</a:t>
            </a:r>
            <a:endParaRPr lang="en-GB" altLang="ru-RU" sz="2000" b="1"/>
          </a:p>
        </p:txBody>
      </p:sp>
      <p:grpSp>
        <p:nvGrpSpPr>
          <p:cNvPr id="3" name="Группа 2"/>
          <p:cNvGrpSpPr/>
          <p:nvPr/>
        </p:nvGrpSpPr>
        <p:grpSpPr>
          <a:xfrm>
            <a:off x="3745719" y="3067334"/>
            <a:ext cx="2692934" cy="2523062"/>
            <a:chOff x="3745719" y="3067334"/>
            <a:chExt cx="2692934" cy="2523062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3745719" y="3067334"/>
              <a:ext cx="2593147" cy="2523062"/>
              <a:chOff x="3745719" y="3067334"/>
              <a:chExt cx="2593147" cy="2523062"/>
            </a:xfrm>
          </p:grpSpPr>
          <p:grpSp>
            <p:nvGrpSpPr>
              <p:cNvPr id="70" name="Группа 69"/>
              <p:cNvGrpSpPr/>
              <p:nvPr/>
            </p:nvGrpSpPr>
            <p:grpSpPr>
              <a:xfrm>
                <a:off x="3745719" y="3376040"/>
                <a:ext cx="2447316" cy="2214356"/>
                <a:chOff x="3745719" y="3376040"/>
                <a:chExt cx="2447316" cy="2214356"/>
              </a:xfrm>
            </p:grpSpPr>
            <p:sp>
              <p:nvSpPr>
                <p:cNvPr id="6" name="Овал 5"/>
                <p:cNvSpPr/>
                <p:nvPr/>
              </p:nvSpPr>
              <p:spPr>
                <a:xfrm>
                  <a:off x="3745719" y="5446380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4539888" y="4646502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```````````````````````````</a:t>
                  </a:r>
                  <a:endParaRPr lang="ru-RU" dirty="0"/>
                </a:p>
              </p:txBody>
            </p:sp>
            <p:sp>
              <p:nvSpPr>
                <p:cNvPr id="42" name="Овал 41"/>
                <p:cNvSpPr/>
                <p:nvPr/>
              </p:nvSpPr>
              <p:spPr>
                <a:xfrm>
                  <a:off x="5059389" y="4452485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5546778" y="4077072"/>
                  <a:ext cx="144016" cy="158418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 flipH="1">
                  <a:off x="5629002" y="3867150"/>
                  <a:ext cx="209823" cy="27062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 flipH="1">
                  <a:off x="4788024" y="4205797"/>
                  <a:ext cx="793670" cy="62337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Овал 53"/>
                <p:cNvSpPr/>
                <p:nvPr/>
              </p:nvSpPr>
              <p:spPr>
                <a:xfrm>
                  <a:off x="5331842" y="4287141"/>
                  <a:ext cx="144016" cy="158418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 flipH="1">
                  <a:off x="3817728" y="4999038"/>
                  <a:ext cx="610256" cy="51398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flipV="1">
                  <a:off x="4427984" y="4646502"/>
                  <a:ext cx="111904" cy="35253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>
                <a:xfrm>
                  <a:off x="4539888" y="4646502"/>
                  <a:ext cx="248136" cy="182673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 flipH="1">
                  <a:off x="5838825" y="3436144"/>
                  <a:ext cx="283369" cy="43100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Овал 46"/>
                <p:cNvSpPr/>
                <p:nvPr/>
              </p:nvSpPr>
              <p:spPr>
                <a:xfrm>
                  <a:off x="6049019" y="3376040"/>
                  <a:ext cx="144016" cy="14401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6046798" y="3067334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Bodoni MT Black" panose="02070A03080606020203" pitchFamily="18" charset="0"/>
                  </a:rPr>
                  <a:t>?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069182" y="5157192"/>
                <a:ext cx="7540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Franklin Gothic Demi Cond" panose="020B0706030402020204" pitchFamily="34" charset="0"/>
                  </a:rPr>
                  <a:t>Z=110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5460875" y="3815231"/>
              <a:ext cx="977778" cy="1036900"/>
              <a:chOff x="5460875" y="3815231"/>
              <a:chExt cx="977778" cy="1036900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5460875" y="3815231"/>
                <a:ext cx="626866" cy="839096"/>
                <a:chOff x="5460875" y="3815231"/>
                <a:chExt cx="626866" cy="839096"/>
              </a:xfrm>
            </p:grpSpPr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6015733" y="3815231"/>
                  <a:ext cx="6003" cy="17020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Прямоугольник 1"/>
                <p:cNvSpPr/>
                <p:nvPr/>
              </p:nvSpPr>
              <p:spPr>
                <a:xfrm>
                  <a:off x="5460875" y="4510311"/>
                  <a:ext cx="144016" cy="144016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712615" y="4253352"/>
                  <a:ext cx="144016" cy="144016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5943725" y="3991963"/>
                  <a:ext cx="144016" cy="144016"/>
                </a:xfrm>
                <a:prstGeom prst="rect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5684600" y="4482799"/>
                <a:ext cx="7540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Franklin Gothic Demi Cond" panose="020B0706030402020204" pitchFamily="34" charset="0"/>
                  </a:rPr>
                  <a:t>Z=114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127645" y="6488668"/>
            <a:ext cx="902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Yuri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Oganessian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 “SH Nuclei and Elements”, Session of the NP Section of RAS, Apr.1-5, 2024 JINR,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GeoSlab703 Md BT" panose="02060603020205020403" pitchFamily="18" charset="0"/>
              </a:rPr>
              <a:t>Dubna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GeoSlab703 Md BT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35696" y="2246958"/>
            <a:ext cx="6094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Search SHE in Nature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957563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15119</TotalTime>
  <Words>2301</Words>
  <Application>Microsoft Office PowerPoint</Application>
  <PresentationFormat>Экран (4:3)</PresentationFormat>
  <Paragraphs>625</Paragraphs>
  <Slides>45</Slides>
  <Notes>27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61" baseType="lpstr">
      <vt:lpstr>Batang</vt:lpstr>
      <vt:lpstr>Gungsuh</vt:lpstr>
      <vt:lpstr>Arial</vt:lpstr>
      <vt:lpstr>Arial Narrow</vt:lpstr>
      <vt:lpstr>Arial Rounded MT Bold</vt:lpstr>
      <vt:lpstr>Bodoni MT Black</vt:lpstr>
      <vt:lpstr>Calibri</vt:lpstr>
      <vt:lpstr>Clarendon Blk BT</vt:lpstr>
      <vt:lpstr>Clarendon BT</vt:lpstr>
      <vt:lpstr>Comic Sans MS</vt:lpstr>
      <vt:lpstr>Franklin Gothic Demi Cond</vt:lpstr>
      <vt:lpstr>Geometr415 Blk BT</vt:lpstr>
      <vt:lpstr>GeoSlab703 Md BT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Oganessian</dc:creator>
  <cp:lastModifiedBy>user</cp:lastModifiedBy>
  <cp:revision>115</cp:revision>
  <dcterms:created xsi:type="dcterms:W3CDTF">2024-02-19T08:18:13Z</dcterms:created>
  <dcterms:modified xsi:type="dcterms:W3CDTF">2024-03-31T11:12:34Z</dcterms:modified>
</cp:coreProperties>
</file>