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77" r:id="rId2"/>
    <p:sldId id="292" r:id="rId3"/>
    <p:sldId id="381" r:id="rId4"/>
    <p:sldId id="378" r:id="rId5"/>
    <p:sldId id="379" r:id="rId6"/>
    <p:sldId id="340" r:id="rId7"/>
    <p:sldId id="367" r:id="rId8"/>
    <p:sldId id="385" r:id="rId9"/>
    <p:sldId id="351" r:id="rId10"/>
    <p:sldId id="321" r:id="rId11"/>
    <p:sldId id="380" r:id="rId12"/>
    <p:sldId id="383" r:id="rId13"/>
    <p:sldId id="382" r:id="rId14"/>
    <p:sldId id="322" r:id="rId15"/>
    <p:sldId id="346" r:id="rId16"/>
    <p:sldId id="387" r:id="rId17"/>
    <p:sldId id="384" r:id="rId18"/>
    <p:sldId id="386" r:id="rId19"/>
    <p:sldId id="398" r:id="rId20"/>
    <p:sldId id="366" r:id="rId21"/>
    <p:sldId id="370" r:id="rId22"/>
    <p:sldId id="389" r:id="rId23"/>
    <p:sldId id="390" r:id="rId24"/>
    <p:sldId id="391" r:id="rId25"/>
    <p:sldId id="306" r:id="rId26"/>
    <p:sldId id="393" r:id="rId27"/>
    <p:sldId id="392" r:id="rId28"/>
    <p:sldId id="336" r:id="rId29"/>
    <p:sldId id="396" r:id="rId30"/>
    <p:sldId id="395" r:id="rId31"/>
    <p:sldId id="394" r:id="rId32"/>
    <p:sldId id="371" r:id="rId33"/>
    <p:sldId id="337" r:id="rId34"/>
    <p:sldId id="372" r:id="rId35"/>
    <p:sldId id="339" r:id="rId36"/>
    <p:sldId id="30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CF6AB3-D094-42D5-9952-17875BC8677C}">
          <p14:sldIdLst>
            <p14:sldId id="377"/>
            <p14:sldId id="292"/>
            <p14:sldId id="381"/>
            <p14:sldId id="378"/>
            <p14:sldId id="379"/>
            <p14:sldId id="340"/>
            <p14:sldId id="367"/>
            <p14:sldId id="385"/>
            <p14:sldId id="351"/>
            <p14:sldId id="321"/>
            <p14:sldId id="380"/>
            <p14:sldId id="383"/>
            <p14:sldId id="382"/>
            <p14:sldId id="322"/>
            <p14:sldId id="346"/>
            <p14:sldId id="387"/>
            <p14:sldId id="384"/>
            <p14:sldId id="386"/>
            <p14:sldId id="398"/>
            <p14:sldId id="366"/>
            <p14:sldId id="370"/>
            <p14:sldId id="389"/>
            <p14:sldId id="390"/>
            <p14:sldId id="391"/>
            <p14:sldId id="306"/>
            <p14:sldId id="393"/>
            <p14:sldId id="392"/>
            <p14:sldId id="336"/>
            <p14:sldId id="396"/>
            <p14:sldId id="395"/>
            <p14:sldId id="394"/>
            <p14:sldId id="371"/>
            <p14:sldId id="337"/>
            <p14:sldId id="372"/>
            <p14:sldId id="339"/>
            <p14:sldId id="308"/>
          </p14:sldIdLst>
        </p14:section>
        <p14:section name="Раздел без заголовка" id="{31521A25-9E83-41B1-855F-147C5AE0BD9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5CB"/>
    <a:srgbClr val="FF9900"/>
    <a:srgbClr val="FFCC66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382" autoAdjust="0"/>
  </p:normalViewPr>
  <p:slideViewPr>
    <p:cSldViewPr snapToGrid="0">
      <p:cViewPr varScale="1">
        <p:scale>
          <a:sx n="84" d="100"/>
          <a:sy n="84" d="100"/>
        </p:scale>
        <p:origin x="451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3A7A8-BC77-4C3D-A2E3-6E3CD9EBC51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B550D-4D71-4310-A3FE-0C6FA79A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accelerator projects were given to government.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B550D-4D71-4310-A3FE-0C6FA79A23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Optics functions figure, trajectories</a:t>
            </a:r>
            <a:r>
              <a:rPr lang="en-US" baseline="0" dirty="0" smtClean="0"/>
              <a:t> in FF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B550D-4D71-4310-A3FE-0C6FA79A23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20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Машины одного эксперимента, </a:t>
            </a:r>
            <a:r>
              <a:rPr lang="ru-RU" smtClean="0"/>
              <a:t>но дешёвые</a:t>
            </a:r>
            <a:r>
              <a:rPr lang="ru-RU" dirty="0" smtClean="0"/>
              <a:t>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B550D-4D71-4310-A3FE-0C6FA79A23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4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Федеральная научно-техническая программа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B550D-4D71-4310-A3FE-0C6FA79A239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0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29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2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40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1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4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9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8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7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C5161-7EB6-4296-A1F0-61074E7970AC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83"/>
            <a:ext cx="12220325" cy="6791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690586" y="1242626"/>
            <a:ext cx="6358737" cy="1277914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 trends of high energy accelerators development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19386" y="4868684"/>
            <a:ext cx="4444753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0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Anton Bogomyagkov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Eugene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Levichev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Budker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Institute of Nuclear Physics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Novosibirsk, Russia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330896" y="6469304"/>
            <a:ext cx="303569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JINR,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Dubna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1 -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5 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2024</a:t>
            </a:r>
            <a:endParaRPr lang="ru-RU" sz="1600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552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ru-RU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features and layout 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3" y="1069180"/>
            <a:ext cx="4473155" cy="4075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737" y="1069180"/>
            <a:ext cx="6201640" cy="1876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736" y="3059982"/>
            <a:ext cx="5764494" cy="27921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1346" y="5362635"/>
            <a:ext cx="3960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Crab Waist collision technology is a major trend to increase luminosity in FCC-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ee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 as well as in all other future electron-positron colliders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7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Crab Waist (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P.Raimondi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2006)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754671" y="4688380"/>
            <a:ext cx="5040000" cy="2066203"/>
            <a:chOff x="252000" y="72000"/>
            <a:chExt cx="4640593" cy="1902457"/>
          </a:xfrm>
        </p:grpSpPr>
        <p:sp>
          <p:nvSpPr>
            <p:cNvPr id="5" name="AutoShape 53"/>
            <p:cNvSpPr>
              <a:spLocks noChangeArrowheads="1"/>
            </p:cNvSpPr>
            <p:nvPr/>
          </p:nvSpPr>
          <p:spPr bwMode="auto">
            <a:xfrm>
              <a:off x="1604912" y="1044000"/>
              <a:ext cx="1404000" cy="360000"/>
            </a:xfrm>
            <a:prstGeom prst="diamond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ru-RU" altLang="ru-RU"/>
            </a:p>
          </p:txBody>
        </p:sp>
        <p:sp>
          <p:nvSpPr>
            <p:cNvPr id="6" name="Freeform 52"/>
            <p:cNvSpPr>
              <a:spLocks/>
            </p:cNvSpPr>
            <p:nvPr/>
          </p:nvSpPr>
          <p:spPr bwMode="auto">
            <a:xfrm>
              <a:off x="324000" y="1224000"/>
              <a:ext cx="4500000" cy="0"/>
            </a:xfrm>
            <a:custGeom>
              <a:avLst/>
              <a:gdLst>
                <a:gd name="T0" fmla="*/ 0 w 3037"/>
                <a:gd name="T1" fmla="*/ 2147483647 h 4"/>
                <a:gd name="T2" fmla="*/ 2147483647 w 3037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37" h="4">
                  <a:moveTo>
                    <a:pt x="0" y="4"/>
                  </a:moveTo>
                  <a:lnTo>
                    <a:pt x="3037" y="0"/>
                  </a:lnTo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 Box 49"/>
            <p:cNvSpPr txBox="1">
              <a:spLocks noChangeArrowheads="1"/>
            </p:cNvSpPr>
            <p:nvPr/>
          </p:nvSpPr>
          <p:spPr bwMode="auto">
            <a:xfrm>
              <a:off x="4608000" y="1224000"/>
              <a:ext cx="2032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26" tIns="39514" rIns="79026" bIns="39514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altLang="ru-RU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z</a:t>
              </a:r>
              <a:endParaRPr lang="en-US" altLang="ru-RU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8" name="Rectangle 48"/>
            <p:cNvSpPr>
              <a:spLocks noChangeArrowheads="1"/>
            </p:cNvSpPr>
            <p:nvPr/>
          </p:nvSpPr>
          <p:spPr bwMode="auto">
            <a:xfrm rot="840000">
              <a:off x="504000" y="1044000"/>
              <a:ext cx="3600000" cy="36000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 altLang="ru-RU"/>
            </a:p>
          </p:txBody>
        </p:sp>
        <p:sp>
          <p:nvSpPr>
            <p:cNvPr id="9" name="Rectangle 47"/>
            <p:cNvSpPr>
              <a:spLocks noChangeArrowheads="1"/>
            </p:cNvSpPr>
            <p:nvPr/>
          </p:nvSpPr>
          <p:spPr bwMode="auto">
            <a:xfrm rot="-840000">
              <a:off x="504000" y="1044000"/>
              <a:ext cx="3600000" cy="360000"/>
            </a:xfrm>
            <a:prstGeom prst="rect">
              <a:avLst/>
            </a:prstGeom>
            <a:noFill/>
            <a:ln w="15875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 altLang="ru-RU"/>
            </a:p>
          </p:txBody>
        </p:sp>
        <p:sp>
          <p:nvSpPr>
            <p:cNvPr id="10" name="Text Box 44"/>
            <p:cNvSpPr txBox="1">
              <a:spLocks noChangeArrowheads="1"/>
            </p:cNvSpPr>
            <p:nvPr/>
          </p:nvSpPr>
          <p:spPr bwMode="auto">
            <a:xfrm>
              <a:off x="252000" y="360000"/>
              <a:ext cx="242738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655" tIns="38329" rIns="76655" bIns="38329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altLang="ru-RU" sz="2000" dirty="0">
                  <a:solidFill>
                    <a:srgbClr val="FF0000"/>
                  </a:solidFill>
                  <a:latin typeface="+mn-lt"/>
                  <a:ea typeface="Times New Roman" pitchFamily="18" charset="0"/>
                  <a:cs typeface="Arial" charset="0"/>
                </a:rPr>
                <a:t>e</a:t>
              </a:r>
              <a:endParaRPr lang="en-US" altLang="ru-RU" sz="2000" dirty="0">
                <a:latin typeface="+mn-lt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11" name="Freeform 34"/>
            <p:cNvSpPr>
              <a:spLocks/>
            </p:cNvSpPr>
            <p:nvPr/>
          </p:nvSpPr>
          <p:spPr bwMode="auto">
            <a:xfrm>
              <a:off x="2304000" y="180000"/>
              <a:ext cx="0" cy="1692000"/>
            </a:xfrm>
            <a:custGeom>
              <a:avLst/>
              <a:gdLst>
                <a:gd name="T0" fmla="*/ 2147483647 w 6"/>
                <a:gd name="T1" fmla="*/ 2147483647 h 3472"/>
                <a:gd name="T2" fmla="*/ 0 w 6"/>
                <a:gd name="T3" fmla="*/ 0 h 347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3472">
                  <a:moveTo>
                    <a:pt x="6" y="347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 Box 33"/>
            <p:cNvSpPr txBox="1">
              <a:spLocks noChangeArrowheads="1"/>
            </p:cNvSpPr>
            <p:nvPr/>
          </p:nvSpPr>
          <p:spPr bwMode="auto">
            <a:xfrm>
              <a:off x="2340000" y="72000"/>
              <a:ext cx="2032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026" tIns="39514" rIns="79026" bIns="39514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altLang="ru-RU" dirty="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x</a:t>
              </a:r>
              <a:endParaRPr lang="en-US" altLang="ru-RU" dirty="0">
                <a:ea typeface="Times New Roman" pitchFamily="18" charset="0"/>
                <a:cs typeface="Arial" charset="0"/>
              </a:endParaRP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2304000" y="756000"/>
              <a:ext cx="702000" cy="0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3024000" y="396000"/>
              <a:ext cx="0" cy="828000"/>
            </a:xfrm>
            <a:prstGeom prst="line">
              <a:avLst/>
            </a:prstGeom>
            <a:ln w="9525" cap="rnd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2520000" y="396000"/>
              <a:ext cx="38474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sz="1600" i="1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L</a:t>
              </a:r>
              <a:r>
                <a:rPr lang="en-US" altLang="ru-RU" sz="1600" i="1" baseline="-25000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lang="ru-RU" altLang="ru-RU" sz="1600" i="1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rot="840000" flipH="1" flipV="1">
              <a:off x="288000" y="1224000"/>
              <a:ext cx="396000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rot="-840000" flipH="1" flipV="1">
              <a:off x="360000" y="1224000"/>
              <a:ext cx="3960000" cy="0"/>
            </a:xfrm>
            <a:prstGeom prst="straightConnector1">
              <a:avLst/>
            </a:prstGeom>
            <a:ln w="12700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60000" y="324000"/>
              <a:ext cx="279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+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4104000" y="360000"/>
              <a:ext cx="242738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655" tIns="38329" rIns="76655" bIns="38329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/>
              <a:r>
                <a:rPr lang="en-US" altLang="ru-RU" sz="2000" dirty="0">
                  <a:solidFill>
                    <a:srgbClr val="002060"/>
                  </a:solidFill>
                  <a:latin typeface="+mn-lt"/>
                  <a:ea typeface="Times New Roman" pitchFamily="18" charset="0"/>
                  <a:cs typeface="Arial" charset="0"/>
                </a:rPr>
                <a:t>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12000" y="252000"/>
              <a:ext cx="36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-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 flipV="1">
              <a:off x="4186410" y="1528764"/>
              <a:ext cx="85553" cy="373482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171950" y="1585912"/>
              <a:ext cx="471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  <a:r>
                <a:rPr lang="en-US" sz="1600" i="1" dirty="0">
                  <a:sym typeface="Symbol" panose="05050102010706020507" pitchFamily="18" charset="2"/>
                </a:rPr>
                <a:t></a:t>
              </a:r>
              <a:r>
                <a:rPr lang="en-US" sz="1600" baseline="-25000" dirty="0"/>
                <a:t>x</a:t>
              </a:r>
              <a:endParaRPr lang="ru-RU" sz="1600" baseline="-25000" dirty="0"/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>
              <a:off x="472461" y="1093547"/>
              <a:ext cx="3492636" cy="880910"/>
            </a:xfrm>
            <a:prstGeom prst="straightConnector1">
              <a:avLst/>
            </a:prstGeom>
            <a:ln w="6350">
              <a:solidFill>
                <a:schemeClr val="accent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рямоугольник 23"/>
            <p:cNvSpPr/>
            <p:nvPr/>
          </p:nvSpPr>
          <p:spPr>
            <a:xfrm rot="875728">
              <a:off x="2454028" y="1576512"/>
              <a:ext cx="402926" cy="187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 rot="821312">
              <a:off x="2448000" y="1476000"/>
              <a:ext cx="4667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  <a:r>
                <a:rPr lang="en-US" sz="1600" i="1" dirty="0">
                  <a:sym typeface="Symbol" panose="05050102010706020507" pitchFamily="18" charset="2"/>
                </a:rPr>
                <a:t></a:t>
              </a:r>
              <a:r>
                <a:rPr lang="en-US" sz="1600" baseline="-25000" dirty="0">
                  <a:sym typeface="Symbol" panose="05050102010706020507" pitchFamily="18" charset="2"/>
                </a:rPr>
                <a:t>z</a:t>
              </a:r>
              <a:endParaRPr lang="ru-RU" sz="1600" baseline="-25000" dirty="0"/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 flipV="1">
              <a:off x="4356000" y="828000"/>
              <a:ext cx="0" cy="396000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 flipV="1">
              <a:off x="4068000" y="818050"/>
              <a:ext cx="540000" cy="0"/>
            </a:xfrm>
            <a:prstGeom prst="line">
              <a:avLst/>
            </a:prstGeom>
            <a:ln w="9525" cap="rnd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320000" y="82800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ym typeface="Symbol" panose="05050102010706020507" pitchFamily="18" charset="2"/>
                </a:rPr>
                <a:t> ∙</a:t>
              </a:r>
              <a:r>
                <a:rPr lang="en-US" sz="1600" baseline="-25000" dirty="0"/>
                <a:t>x</a:t>
              </a:r>
              <a:endParaRPr lang="ru-RU" sz="1600" baseline="-25000" dirty="0"/>
            </a:p>
          </p:txBody>
        </p:sp>
        <p:sp>
          <p:nvSpPr>
            <p:cNvPr id="29" name="Arc 29"/>
            <p:cNvSpPr>
              <a:spLocks/>
            </p:cNvSpPr>
            <p:nvPr/>
          </p:nvSpPr>
          <p:spPr bwMode="auto">
            <a:xfrm rot="2700000">
              <a:off x="3600000" y="1105200"/>
              <a:ext cx="234000" cy="2340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3744000" y="936000"/>
              <a:ext cx="31591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 i="1" dirty="0">
                  <a:sym typeface="Symbol" pitchFamily="18" charset="2"/>
                </a:rPr>
                <a:t>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43407" y="1191419"/>
                <a:ext cx="5276062" cy="1709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Luminosity</a:t>
                </a:r>
                <a:r>
                  <a:rPr lang="ru-RU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US" sz="2400" dirty="0" smtClean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Large </a:t>
                </a:r>
                <a:r>
                  <a:rPr lang="en-US" sz="2400" dirty="0" err="1" smtClean="0"/>
                  <a:t>Piwinski</a:t>
                </a:r>
                <a:r>
                  <a:rPr lang="en-US" sz="2400" dirty="0" smtClean="0"/>
                  <a:t> angle</a:t>
                </a:r>
                <a:r>
                  <a:rPr lang="ru-RU" sz="2400" dirty="0" smtClean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07" y="1191419"/>
                <a:ext cx="5276062" cy="1709442"/>
              </a:xfrm>
              <a:prstGeom prst="rect">
                <a:avLst/>
              </a:prstGeom>
              <a:blipFill rotWithShape="0">
                <a:blip r:embed="rId2"/>
                <a:stretch>
                  <a:fillRect l="-18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43407" y="2900861"/>
                <a:ext cx="5124191" cy="3844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 smtClean="0"/>
                  <a:t>Transverse beam separation in parasitic IPs</a:t>
                </a:r>
                <a:endParaRPr lang="ru-RU" sz="2400" dirty="0"/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dirty="0" smtClean="0"/>
                  <a:t>istance between bunches is not limited by beam-beam</a:t>
                </a:r>
                <a:endParaRPr lang="ru-RU" sz="24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 smtClean="0"/>
                  <a:t>Interaction area length</a:t>
                </a:r>
                <a:r>
                  <a:rPr lang="ru-RU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ru-RU" sz="2400" dirty="0" smtClean="0"/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ru-RU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no hour-glass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 smtClean="0"/>
                  <a:t>CRAB waist (CRAB </a:t>
                </a:r>
                <a:r>
                  <a:rPr lang="en-US" sz="2400" dirty="0" err="1" smtClean="0"/>
                  <a:t>sextupoles</a:t>
                </a:r>
                <a:r>
                  <a:rPr lang="en-US" sz="2400" dirty="0" smtClean="0"/>
                  <a:t>) suppresses </a:t>
                </a:r>
                <a:r>
                  <a:rPr lang="en-US" sz="2400" dirty="0" err="1" smtClean="0"/>
                  <a:t>betatron</a:t>
                </a:r>
                <a:r>
                  <a:rPr lang="en-US" sz="2400" dirty="0" smtClean="0"/>
                  <a:t> and synchro-</a:t>
                </a:r>
                <a:r>
                  <a:rPr lang="en-US" sz="2400" dirty="0" err="1" smtClean="0"/>
                  <a:t>betatron</a:t>
                </a:r>
                <a:r>
                  <a:rPr lang="en-US" sz="2400" dirty="0" smtClean="0"/>
                  <a:t> resonances</a:t>
                </a:r>
                <a:endParaRPr lang="ru-RU" sz="2400" dirty="0" smtClean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ru-RU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∼0.2</m:t>
                    </m:r>
                  </m:oMath>
                </a14:m>
                <a:endParaRPr lang="ru-RU" sz="2400" dirty="0" smtClean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07" y="2900861"/>
                <a:ext cx="5124191" cy="3844001"/>
              </a:xfrm>
              <a:prstGeom prst="rect">
                <a:avLst/>
              </a:prstGeom>
              <a:blipFill rotWithShape="0">
                <a:blip r:embed="rId3"/>
                <a:stretch>
                  <a:fillRect l="-1902" t="-1429" b="-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1565" r="8740" b="4229"/>
          <a:stretch/>
        </p:blipFill>
        <p:spPr>
          <a:xfrm>
            <a:off x="6375877" y="790271"/>
            <a:ext cx="5238785" cy="3835719"/>
          </a:xfrm>
          <a:prstGeom prst="rect">
            <a:avLst/>
          </a:prstGeom>
        </p:spPr>
      </p:pic>
      <p:sp>
        <p:nvSpPr>
          <p:cNvPr id="3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274CA87-1F26-428B-A4CD-E7C4E211A77E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44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CW vs Head-on 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356"/>
            <a:ext cx="12192000" cy="3625288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183216" y="2516697"/>
            <a:ext cx="5388414" cy="984537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54340" y="2088859"/>
            <a:ext cx="4714612" cy="2181137"/>
          </a:xfrm>
          <a:prstGeom prst="straightConnector1">
            <a:avLst/>
          </a:prstGeom>
          <a:ln w="4762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544083" y="2885813"/>
            <a:ext cx="4420328" cy="813732"/>
          </a:xfrm>
          <a:prstGeom prst="straightConnector1">
            <a:avLst/>
          </a:prstGeom>
          <a:ln w="476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863594" y="2338431"/>
            <a:ext cx="3664589" cy="1797341"/>
          </a:xfrm>
          <a:prstGeom prst="straightConnector1">
            <a:avLst/>
          </a:prstGeom>
          <a:ln w="4762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32673" y="5041249"/>
            <a:ext cx="3089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Head-on (almost)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85047" y="5041249"/>
            <a:ext cx="2013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Crab-Waist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9336947" y="2424418"/>
            <a:ext cx="805343" cy="939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8095376" y="2031649"/>
            <a:ext cx="805343" cy="939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664948" y="2753857"/>
            <a:ext cx="805343" cy="939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857076" y="1538173"/>
            <a:ext cx="805343" cy="9395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838137" y="2107735"/>
            <a:ext cx="1231782" cy="36911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557892" y="1579497"/>
            <a:ext cx="3811060" cy="1199509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 rot="1058846">
            <a:off x="8904112" y="1652464"/>
            <a:ext cx="1478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Int.area</a:t>
            </a:r>
            <a:endParaRPr lang="ru-RU" sz="3200" dirty="0"/>
          </a:p>
        </p:txBody>
      </p:sp>
      <p:sp>
        <p:nvSpPr>
          <p:cNvPr id="18" name="Прямоугольник 17"/>
          <p:cNvSpPr/>
          <p:nvPr/>
        </p:nvSpPr>
        <p:spPr>
          <a:xfrm rot="1058846">
            <a:off x="2205110" y="1629257"/>
            <a:ext cx="2847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Interaction area</a:t>
            </a:r>
            <a:endParaRPr lang="ru-RU" sz="3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44307" y="5658750"/>
            <a:ext cx="4912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We can squeeze the beams, increase particle density and luminosity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467" y="5626024"/>
            <a:ext cx="4912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We can not squeeze the beams due to Hour Glass effect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03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Luminosity plot vs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betatron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tunes 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08" y="828312"/>
            <a:ext cx="10631384" cy="52013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96235" y="6029688"/>
            <a:ext cx="4599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Red area = high luminosity</a:t>
            </a:r>
          </a:p>
        </p:txBody>
      </p:sp>
    </p:spTree>
    <p:extLst>
      <p:ext uri="{BB962C8B-B14F-4D97-AF65-F5344CB8AC3E}">
        <p14:creationId xmlns:p14="http://schemas.microsoft.com/office/powerpoint/2010/main" val="1509121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5" y="812960"/>
            <a:ext cx="10419813" cy="59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34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the second now…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" y="805660"/>
            <a:ext cx="6525088" cy="3634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658" y="2623018"/>
            <a:ext cx="6036966" cy="39089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42938" y="1391174"/>
            <a:ext cx="4550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Presently Chinese CEPC exceeds FCC-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ee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 in the peak luminosity!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843" y="4768912"/>
            <a:ext cx="4550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As it seems, too long design study at first improves parameters but after some time starts to degrade them (like asymptotic series approximation)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8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501"/>
            <a:ext cx="8152994" cy="56339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47303" y="948430"/>
            <a:ext cx="3695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Crucial issue for all extremely high energy hadron colliders is high field superconducting magnet.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473" y="4958140"/>
            <a:ext cx="3552603" cy="16890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684" y="2405071"/>
            <a:ext cx="2489005" cy="241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49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Gigascience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Russia?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619" y="996049"/>
            <a:ext cx="3643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Z-Factory in </a:t>
            </a:r>
            <a:r>
              <a:rPr lang="en-US" sz="3200" dirty="0" err="1" smtClean="0"/>
              <a:t>Protvino</a:t>
            </a:r>
            <a:endParaRPr lang="en-US" sz="32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2792"/>
            <a:ext cx="6800295" cy="4280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95" y="1235170"/>
            <a:ext cx="4901136" cy="536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7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Gigascience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Russia?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619" y="996049"/>
            <a:ext cx="5520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Z-Factory in </a:t>
            </a:r>
            <a:r>
              <a:rPr lang="en-US" sz="3200" dirty="0" err="1" smtClean="0"/>
              <a:t>Protvino</a:t>
            </a:r>
            <a:r>
              <a:rPr lang="en-US" sz="3200" dirty="0" smtClean="0"/>
              <a:t>: first trial.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080" y="894175"/>
            <a:ext cx="2867425" cy="5668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28" y="1535971"/>
            <a:ext cx="7122715" cy="33606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11080" y="5710844"/>
            <a:ext cx="2867425" cy="38238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3231" y="4935466"/>
            <a:ext cx="7407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Ready infrastructure drastically reduces the cost. Currently, construction work is very expensive!</a:t>
            </a:r>
          </a:p>
        </p:txBody>
      </p:sp>
    </p:spTree>
    <p:extLst>
      <p:ext uri="{BB962C8B-B14F-4D97-AF65-F5344CB8AC3E}">
        <p14:creationId xmlns:p14="http://schemas.microsoft.com/office/powerpoint/2010/main" val="386028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Gigascience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Russia?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619" y="996049"/>
            <a:ext cx="55202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Z-Factory in </a:t>
            </a:r>
            <a:r>
              <a:rPr lang="en-US" sz="3200" dirty="0" err="1" smtClean="0"/>
              <a:t>Protvino</a:t>
            </a:r>
            <a:r>
              <a:rPr lang="en-US" sz="3200" dirty="0" smtClean="0"/>
              <a:t>: first trial.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080" y="894175"/>
            <a:ext cx="2867425" cy="56681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11080" y="5710844"/>
            <a:ext cx="2867425" cy="38238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062" t="4834" r="10938" b="8185"/>
          <a:stretch/>
        </p:blipFill>
        <p:spPr>
          <a:xfrm>
            <a:off x="502619" y="1737359"/>
            <a:ext cx="6480000" cy="4977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4345" y="3294604"/>
            <a:ext cx="462627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CCSY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42619" y="4988725"/>
            <a:ext cx="471411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CCSX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28666" y="3589758"/>
            <a:ext cx="506549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CRAB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09290" y="6423841"/>
            <a:ext cx="176330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31561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 many projects and proposals…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8513" y="904074"/>
            <a:ext cx="3658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Large Hadron Collider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31733" y="1745322"/>
            <a:ext cx="2118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</a:rPr>
              <a:t>International Linear Collider</a:t>
            </a:r>
            <a:endParaRPr lang="ru-RU" sz="20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0" y="1422528"/>
            <a:ext cx="1803108" cy="116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59" y="743331"/>
            <a:ext cx="1321203" cy="131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62" y="1609345"/>
            <a:ext cx="3526895" cy="68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99116" y="960863"/>
            <a:ext cx="2204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</a:rPr>
              <a:t>CEPC/</a:t>
            </a:r>
            <a:r>
              <a:rPr lang="en-US" sz="2400" b="1" dirty="0" err="1" smtClean="0">
                <a:latin typeface="Arial" panose="020B0604020202020204" pitchFamily="34" charset="0"/>
              </a:rPr>
              <a:t>SppC</a:t>
            </a:r>
            <a:endParaRPr lang="ru-RU" sz="2400" b="1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4" y="2776002"/>
            <a:ext cx="2062510" cy="108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98" y="2733286"/>
            <a:ext cx="1526306" cy="7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734259" y="2704365"/>
            <a:ext cx="3613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800" b="1" dirty="0" smtClean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Novosibirsk Super Charm Tau Factory </a:t>
            </a:r>
            <a:endParaRPr lang="ru-RU" sz="2800" b="1" dirty="0">
              <a:solidFill>
                <a:srgbClr val="0070C0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2944" y="2500456"/>
            <a:ext cx="2113728" cy="500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9586" y="3320351"/>
            <a:ext cx="1558942" cy="1456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70" y="3953479"/>
            <a:ext cx="1343225" cy="91436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86" y="3809154"/>
            <a:ext cx="2579878" cy="96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7067" y="3915292"/>
            <a:ext cx="2457793" cy="49536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170371" y="5447744"/>
            <a:ext cx="9851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Too many proposals. 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</a:rPr>
              <a:t>We 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apologize 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</a:rPr>
              <a:t>we 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cannot 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</a:rPr>
              <a:t>consider them all.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4449" y="4667481"/>
            <a:ext cx="1586667" cy="450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8094" y="4812363"/>
            <a:ext cx="1962424" cy="514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2428" y="5034791"/>
            <a:ext cx="3162741" cy="3524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5481" y="3207875"/>
            <a:ext cx="1166252" cy="45059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997889" y="1932139"/>
            <a:ext cx="3344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9900"/>
                </a:solidFill>
                <a:latin typeface="Arial" panose="020B0604020202020204" pitchFamily="34" charset="0"/>
              </a:rPr>
              <a:t>Compact Linear Collider</a:t>
            </a:r>
            <a:endParaRPr lang="ru-RU" sz="20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04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Megascience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8373" y="2021543"/>
            <a:ext cx="113012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3200" b="1" dirty="0">
                <a:latin typeface="Arial" panose="020B0604020202020204" pitchFamily="34" charset="0"/>
              </a:rPr>
              <a:t>L</a:t>
            </a:r>
            <a:r>
              <a:rPr lang="en-US" sz="3200" b="1" dirty="0" smtClean="0">
                <a:latin typeface="Arial" panose="020B0604020202020204" pitchFamily="34" charset="0"/>
              </a:rPr>
              <a:t>arge </a:t>
            </a:r>
            <a:r>
              <a:rPr lang="en-US" sz="3200" b="1" dirty="0">
                <a:latin typeface="Arial" panose="020B0604020202020204" pitchFamily="34" charset="0"/>
              </a:rPr>
              <a:t>facilities (~0.5-10 km).</a:t>
            </a:r>
          </a:p>
          <a:p>
            <a:endParaRPr lang="en-US" sz="3200" dirty="0">
              <a:latin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Super KEKB Factory (Japan); </a:t>
            </a:r>
            <a:r>
              <a:rPr lang="en-US" sz="3200" dirty="0">
                <a:latin typeface="Arial" panose="020B0604020202020204" pitchFamily="34" charset="0"/>
              </a:rPr>
              <a:t>SCTF (Russia), STCF (China),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NICA (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Dubna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), </a:t>
            </a:r>
            <a:r>
              <a:rPr lang="en-US" sz="3200" dirty="0">
                <a:latin typeface="Arial" panose="020B0604020202020204" pitchFamily="34" charset="0"/>
              </a:rPr>
              <a:t>EIC (USA</a:t>
            </a:r>
            <a:r>
              <a:rPr lang="en-US" sz="3200" dirty="0" smtClean="0">
                <a:latin typeface="Arial" panose="020B0604020202020204" pitchFamily="34" charset="0"/>
              </a:rPr>
              <a:t>), CNUF (China),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FAIR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(Darmstadt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), etc.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  <a:p>
            <a:endParaRPr lang="en-US" sz="3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63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 design concept (BNL, USA)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799" y="816503"/>
            <a:ext cx="4252999" cy="5913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7" y="1178441"/>
            <a:ext cx="5029099" cy="53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EIC: cooling is necessary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8352" y="785347"/>
            <a:ext cx="62124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Intrabeam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scattering (IBS): Lorentz boosted Coulomb scattering inside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Higher charge and smaller emittances increase IBS growth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IBS rates for EIC parameters ~2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Beam cooling methods needed to counteract IBS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9" y="2225883"/>
            <a:ext cx="5888716" cy="23456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21" y="4688611"/>
            <a:ext cx="3603392" cy="20938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224" y="4101554"/>
            <a:ext cx="6082062" cy="254862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874556" y="1560342"/>
            <a:ext cx="45471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The EIC cooler requires up to 150 MeV electron beam with average electron current of ~100 mA (15 MW)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Requires design of a world-class SRF ERL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Electron/hadron beams separate and rejoin each other (adjustable R</a:t>
            </a:r>
            <a:r>
              <a:rPr lang="en-US" sz="1600" baseline="-25000" dirty="0" smtClean="0">
                <a:solidFill>
                  <a:srgbClr val="0070C0"/>
                </a:solidFill>
                <a:latin typeface="Arial" panose="020B0604020202020204" pitchFamily="34" charset="0"/>
              </a:rPr>
              <a:t>56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Electron source/accelerator must be extremely “quiet” (no substructure, no noise, etc.)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5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CNUF (China)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99" y="1110445"/>
            <a:ext cx="10786071" cy="53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07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CNUF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9" y="856290"/>
            <a:ext cx="9659390" cy="28863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498" y="4336792"/>
            <a:ext cx="37407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HIAF-U</a:t>
            </a: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</a:rPr>
              <a:t>Nuclear matter research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(high int. high power beams + fixed target)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</a:rPr>
              <a:t>High energy density physics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(2 MJ ns-scale short bunches + multimodal fixed target)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</a:rPr>
              <a:t>Strong field QED research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(merging collision of U isotopes)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</a:rPr>
              <a:t>Muon physics and applications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15296" y="4323576"/>
            <a:ext cx="35855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ISOL (isotope separation online)</a:t>
            </a: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</a:rPr>
              <a:t>Very neutron rich nuclides research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(N-rich nuclides generated online and post acceleration &gt;100 MeV/n)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</a:rPr>
              <a:t>High intensity low energy muon research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(ADC </a:t>
            </a:r>
            <a:r>
              <a:rPr lang="en-US" sz="1600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linac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 + high power target)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56094" y="4323576"/>
            <a:ext cx="3485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EIC</a:t>
            </a:r>
            <a:endParaRPr lang="ru-RU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</a:rPr>
              <a:t>Internal structure of nucleon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(rapid replacement head-on collision </a:t>
            </a:r>
            <a:r>
              <a:rPr lang="en-US" sz="1600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E</a:t>
            </a:r>
            <a:r>
              <a:rPr lang="en-US" sz="1600" baseline="-25000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cm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=15-20 GeV, L = 5-6×10</a:t>
            </a:r>
            <a:r>
              <a:rPr lang="en-US" sz="16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33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 cm</a:t>
            </a:r>
            <a:r>
              <a:rPr lang="en-US" sz="16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-2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s</a:t>
            </a:r>
            <a:r>
              <a:rPr lang="en-US" sz="1600" baseline="30000" dirty="0" smtClean="0">
                <a:solidFill>
                  <a:srgbClr val="C00000"/>
                </a:solidFill>
                <a:latin typeface="Arial" panose="020B0604020202020204" pitchFamily="34" charset="0"/>
              </a:rPr>
              <a:t>-1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, high-energy cooling and spin manipulations)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06651" y="3879473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</a:rPr>
              <a:t>Scientific tasks and </a:t>
            </a:r>
            <a:r>
              <a:rPr lang="en-US" u="sng" dirty="0" smtClean="0">
                <a:solidFill>
                  <a:srgbClr val="C00000"/>
                </a:solidFill>
                <a:latin typeface="Arial" panose="020B0604020202020204" pitchFamily="34" charset="0"/>
              </a:rPr>
              <a:t>accelerator trends</a:t>
            </a:r>
            <a:endParaRPr lang="ru-RU" u="sng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5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Charm Tau Factory (Russia)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" y="789687"/>
            <a:ext cx="4597200" cy="34123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9" y="750975"/>
            <a:ext cx="5609935" cy="3230137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t="4218" r="16956" b="8527"/>
          <a:stretch/>
        </p:blipFill>
        <p:spPr>
          <a:xfrm>
            <a:off x="7290262" y="3734051"/>
            <a:ext cx="3507971" cy="31239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54" y="4135397"/>
            <a:ext cx="4718493" cy="26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4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SCTF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5621300"/>
                  </p:ext>
                </p:extLst>
              </p:nvPr>
            </p:nvGraphicFramePr>
            <p:xfrm>
              <a:off x="351905" y="759560"/>
              <a:ext cx="11488190" cy="5738347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44963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9888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9995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9765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9765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97652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E(MeV)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1500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2000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2500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ru-RU" sz="1800">
                                  <a:effectLst/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(m)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935.874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(MHz)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3</a:t>
                          </a:r>
                          <a:r>
                            <a:rPr lang="ru-RU" sz="1800" dirty="0" smtClean="0">
                              <a:effectLst/>
                            </a:rPr>
                            <a:t>50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FCECE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sz="18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(</a:t>
                          </a:r>
                          <a:r>
                            <a:rPr lang="en-US" sz="1800" dirty="0" err="1">
                              <a:effectLst/>
                            </a:rPr>
                            <a:t>mrad</a:t>
                          </a:r>
                          <a:r>
                            <a:rPr lang="en-US" sz="1800" dirty="0">
                              <a:effectLst/>
                            </a:rPr>
                            <a:t>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60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sz="18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ru-RU" sz="18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800" dirty="0" smtClean="0">
                              <a:effectLst/>
                            </a:rPr>
                            <a:t> (</a:t>
                          </a:r>
                          <a:r>
                            <a:rPr lang="en-US" sz="1800" dirty="0">
                              <a:effectLst/>
                            </a:rPr>
                            <a:t>mm)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</a:rPr>
                            <a:t>100</a:t>
                          </a:r>
                          <a:r>
                            <a:rPr lang="en-US" sz="1800" dirty="0" smtClean="0">
                              <a:effectLst/>
                            </a:rPr>
                            <a:t>/1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>
                              <a:effectLst/>
                            </a:rPr>
                            <a:t>(%)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10</a:t>
                          </a:r>
                          <a:endParaRPr lang="ru-RU" b="1" dirty="0" smtClean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ru-RU" sz="18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0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I(A</a:t>
                          </a:r>
                          <a:r>
                            <a:rPr lang="en-US" sz="1800" dirty="0" smtClean="0">
                              <a:effectLst/>
                            </a:rPr>
                            <a:t>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2.9</a:t>
                          </a:r>
                          <a:endParaRPr lang="ru-RU" dirty="0" smtClean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1.64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2.5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2.7</a:t>
                          </a:r>
                          <a:endParaRPr lang="ru-RU" sz="18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2.9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𝑏𝑢𝑛𝑐h</m:t>
                                  </m:r>
                                </m:sub>
                              </m:sSub>
                              <m:r>
                                <a:rPr lang="ru-RU" sz="18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800" dirty="0">
                              <a:effectLst/>
                            </a:rPr>
                            <a:t> 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3.25</a:t>
                          </a:r>
                          <a:endParaRPr lang="ru-RU" sz="18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5.3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5.8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dirty="0">
                              <a:effectLst/>
                            </a:rPr>
                            <a:t> </a:t>
                          </a:r>
                          <a:r>
                            <a:rPr lang="en-US" sz="1800" dirty="0" smtClean="0">
                              <a:effectLst/>
                            </a:rPr>
                            <a:t>/ q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941/1093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983/1093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983/1093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983/1093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974/1093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(</a:t>
                          </a:r>
                          <a:r>
                            <a:rPr lang="en-US" sz="1800" dirty="0" err="1">
                              <a:effectLst/>
                            </a:rPr>
                            <a:t>keV</a:t>
                          </a:r>
                          <a:r>
                            <a:rPr lang="en-US" sz="1800" dirty="0" smtClean="0">
                              <a:effectLst/>
                            </a:rPr>
                            <a:t>)</a:t>
                          </a:r>
                          <a:r>
                            <a:rPr lang="en-US" sz="1800" baseline="0" dirty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800" baseline="0" dirty="0" smtClean="0">
                              <a:effectLst/>
                              <a:latin typeface="Calibri" panose="020F0502020204030204" pitchFamily="34" charset="0"/>
                              <a:cs typeface="Times New Roman" panose="02020603050405020304" pitchFamily="18" charset="0"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(kV)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91 / 750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288 / 2000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504 / 3000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820 / 3900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1266 / 5000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>
                              <a:effectLst/>
                            </a:rPr>
                            <a:t> 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0.0108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0.0152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0.0166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0.0172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(%)</a:t>
                          </a:r>
                          <a:endParaRPr lang="ru-RU" sz="1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1.3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1.83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1.97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1.97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1.98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ru-RU" sz="18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800" dirty="0">
                              <a:effectLst/>
                            </a:rPr>
                            <a:t> </a:t>
                          </a:r>
                          <a:r>
                            <a:rPr lang="en-US" sz="1800" dirty="0" smtClean="0">
                              <a:effectLst/>
                            </a:rPr>
                            <a:t>     (SR/IBS+WG)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0.27/0.9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0.36/1.1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0.5/1.2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0.5/1.2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0.6/1.3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(mm</a:t>
                          </a:r>
                          <a:r>
                            <a:rPr lang="en-US" sz="1800" dirty="0" smtClean="0">
                              <a:effectLst/>
                            </a:rPr>
                            <a:t>)        (SR/IBS+WG)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3.6/17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4.7/15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6/14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7/14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8/14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(nm</a:t>
                          </a:r>
                          <a:r>
                            <a:rPr lang="en-US" sz="1800" dirty="0" smtClean="0">
                              <a:effectLst/>
                            </a:rPr>
                            <a:t>)         (SR/IBS+WG)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2.0/2.9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3.5/3.5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5.5/3.2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7.9/4.1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11/5.7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𝐻𝐺</m:t>
                                  </m:r>
                                </m:sub>
                              </m:sSub>
                              <m:r>
                                <a:rPr lang="ru-RU" sz="18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−35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sSup>
                                    <m:sSupPr>
                                      <m:ctrlP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18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0.29</a:t>
                          </a:r>
                          <a:endParaRPr lang="ru-RU" sz="18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0.4</a:t>
                          </a:r>
                          <a:endParaRPr lang="ru-RU" sz="18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ru-RU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𝝃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>
                              <a:effectLst/>
                            </a:rPr>
                            <a:t> 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0.003/0.03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0.002/0.06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0.002/0.08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0.002/0.065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0.002/0.05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7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𝑻𝒐𝒖𝒔𝒄𝒉𝒆𝒌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(s)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560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8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𝑳𝒖𝒎𝒊𝒏𝒐𝒔𝒊𝒕𝒚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(s)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120</a:t>
                          </a:r>
                          <a:r>
                            <a:rPr lang="ru-RU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r>
                            <a:rPr lang="ru-RU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r>
                            <a:rPr lang="ru-RU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r>
                            <a:rPr lang="ru-RU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5621300"/>
                  </p:ext>
                </p:extLst>
              </p:nvPr>
            </p:nvGraphicFramePr>
            <p:xfrm>
              <a:off x="351905" y="759560"/>
              <a:ext cx="11488190" cy="5738347"/>
            </p:xfrm>
            <a:graphic>
              <a:graphicData uri="http://schemas.openxmlformats.org/drawingml/2006/table">
                <a:tbl>
                  <a:tblPr firstRow="1" firstCol="1" bandRow="1">
                    <a:tableStyleId>{21E4AEA4-8DFA-4A89-87EB-49C32662AFE0}</a:tableStyleId>
                  </a:tblPr>
                  <a:tblGrid>
                    <a:gridCol w="44963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9888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9995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9765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9765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97652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E(MeV)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1500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2000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2500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20408" r="-156098" b="-1765306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935.874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225000" r="-156098" b="-1702083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3</a:t>
                          </a:r>
                          <a:r>
                            <a:rPr lang="ru-RU" sz="1800" dirty="0" smtClean="0">
                              <a:effectLst/>
                            </a:rPr>
                            <a:t>50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FCECE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318367" r="-156098" b="-1567347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60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167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394231" r="-156098" b="-1376923"/>
                          </a:stretch>
                        </a:blip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dirty="0" smtClean="0">
                              <a:effectLst/>
                            </a:rPr>
                            <a:t>100</a:t>
                          </a:r>
                          <a:r>
                            <a:rPr lang="en-US" sz="1800" dirty="0" smtClean="0">
                              <a:effectLst/>
                            </a:rPr>
                            <a:t>/1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04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494231" r="-156098" b="-12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 smtClean="0"/>
                            <a:t>10</a:t>
                          </a:r>
                          <a:endParaRPr lang="ru-RU" b="1" dirty="0" smtClean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ru-RU" sz="18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20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I(A</a:t>
                          </a:r>
                          <a:r>
                            <a:rPr lang="en-US" sz="1800" dirty="0" smtClean="0">
                              <a:effectLst/>
                            </a:rPr>
                            <a:t>)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>
                        <a:solidFill>
                          <a:srgbClr val="8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2.9</a:t>
                          </a:r>
                          <a:endParaRPr lang="ru-RU" dirty="0" smtClean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1.64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2.5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2.7</a:t>
                          </a:r>
                          <a:endParaRPr lang="ru-RU" sz="18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2.9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57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675472" r="-156098" b="-1060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3.25</a:t>
                          </a:r>
                          <a:endParaRPr lang="ru-RU" sz="18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5.3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5.8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838776" r="-156098" b="-1046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941/1093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983/1093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983/1093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983/1093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974/1093</a:t>
                          </a:r>
                          <a:endParaRPr lang="en-US" dirty="0"/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958333" r="-156098" b="-96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91 / 750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288 / 2000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504 / 3000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820 / 3900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1266 / 5000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036735" r="-156098" b="-848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0.0108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0.0152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0.0166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0.0172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160417" r="-156098" b="-7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1.3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1.83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1.97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1.97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1.98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234694" r="-156098" b="-65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0.27/0.9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0.36/1.1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0.5/1.2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0.5/1.2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0.6/1.3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362500" r="-156098" b="-564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3.6/17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4.7/15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6/14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7/14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8/14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432653" r="-156098" b="-453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2.0/2.9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3.5/3.5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5.5/3.2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7.9/4.1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11/5.7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5"/>
                      </a:ext>
                    </a:extLst>
                  </a:tr>
                  <a:tr h="2967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564583" r="-156098" b="-3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0.29</a:t>
                          </a:r>
                          <a:endParaRPr lang="ru-RU" sz="18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0.4</a:t>
                          </a:r>
                          <a:endParaRPr lang="ru-RU" sz="18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6"/>
                      </a:ext>
                    </a:extLst>
                  </a:tr>
                  <a:tr h="3204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507547" r="-156098" b="-228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0.003/0.03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0.002/0.06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</a:rPr>
                            <a:t>0.002/0.08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0.002/0.065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0.002/0.05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7"/>
                      </a:ext>
                    </a:extLst>
                  </a:tr>
                  <a:tr h="295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775000" r="-156098" b="-15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304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302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560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8"/>
                      </a:ext>
                    </a:extLst>
                  </a:tr>
                  <a:tr h="32048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9689" marR="49689" marT="0" marB="0">
                        <a:blipFill>
                          <a:blip r:embed="rId2"/>
                          <a:stretch>
                            <a:fillRect l="-136" t="-1698113" r="-156098" b="-377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120</a:t>
                          </a:r>
                          <a:r>
                            <a:rPr lang="ru-RU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r>
                            <a:rPr lang="ru-RU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r>
                            <a:rPr lang="ru-RU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r>
                            <a:rPr lang="ru-RU" sz="1800" dirty="0" smtClean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endParaRPr lang="ru-RU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9689" marR="49689" marT="0" marB="0"/>
                    </a:tc>
                    <a:extLst>
                      <a:ext uri="{0D108BD9-81ED-4DB2-BD59-A6C34878D82A}">
                        <a16:rowId xmlns:a16="http://schemas.microsoft.com/office/drawing/2014/main" val="1001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87956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Tau Charm Factory (China)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85" y="993106"/>
            <a:ext cx="11376563" cy="55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0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Midiscience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4948" y="2512952"/>
            <a:ext cx="105821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32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Middle-size </a:t>
            </a:r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facilities (~100-500 m).</a:t>
            </a:r>
          </a:p>
          <a:p>
            <a:endParaRPr lang="en-US" sz="3200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3200" dirty="0" smtClean="0">
                <a:latin typeface="Arial" panose="020B0604020202020204" pitchFamily="34" charset="0"/>
                <a:sym typeface="Symbol" panose="05050102010706020507" pitchFamily="18" charset="2"/>
              </a:rPr>
              <a:t>HIGGS2 </a:t>
            </a:r>
            <a:r>
              <a:rPr lang="en-US" sz="3200" dirty="0">
                <a:latin typeface="Arial" panose="020B0604020202020204" pitchFamily="34" charset="0"/>
                <a:sym typeface="Symbol" panose="05050102010706020507" pitchFamily="18" charset="2"/>
              </a:rPr>
              <a:t>(Duke University), </a:t>
            </a:r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MEDAUSTRON (Vienna),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CNAO (Pavia), INOK (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Sarov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), VEPP-6 (Novosibirsk), etc.</a:t>
            </a:r>
          </a:p>
        </p:txBody>
      </p:sp>
    </p:spTree>
    <p:extLst>
      <p:ext uri="{BB962C8B-B14F-4D97-AF65-F5344CB8AC3E}">
        <p14:creationId xmlns:p14="http://schemas.microsoft.com/office/powerpoint/2010/main" val="323207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MedAustron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(Vienna)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6982" y="862603"/>
            <a:ext cx="9888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Surprisingly, hadron therapy synchrotrons can provide by-product nuclear physics experiments!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4" y="1564262"/>
            <a:ext cx="7093267" cy="30176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376" y="1275552"/>
            <a:ext cx="4731631" cy="2824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5" y="4650818"/>
            <a:ext cx="6588810" cy="2065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816" y="4677261"/>
            <a:ext cx="3534618" cy="20394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72566" y="4224645"/>
            <a:ext cx="3899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MedAustron</a:t>
            </a:r>
            <a:r>
              <a:rPr lang="en-US" sz="1400" dirty="0" smtClean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parameters are compatible with dedicated facilities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78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reveal trends?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1007" y="1051549"/>
            <a:ext cx="4643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Easy, just look at our Chinese colleagues…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7" y="1551687"/>
            <a:ext cx="8469298" cy="4046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561" y="1051549"/>
            <a:ext cx="1963337" cy="13105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561" y="2517787"/>
            <a:ext cx="1941388" cy="13886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8561" y="3999220"/>
            <a:ext cx="1941388" cy="11210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026" y="5212968"/>
            <a:ext cx="2036405" cy="11170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072979" y="914400"/>
            <a:ext cx="2929631" cy="585038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60623" y="5729120"/>
            <a:ext cx="5603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Yi-Fang Wang, Director IHEP CAS, 16/09/2022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374623" y="6369064"/>
            <a:ext cx="232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Existing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Acc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 Projects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11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HIS (Duke U., USA)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046349"/>
            <a:ext cx="7475063" cy="4888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650" y="3234450"/>
            <a:ext cx="5593432" cy="3507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512" y="822998"/>
            <a:ext cx="2580589" cy="155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141" y="2395303"/>
            <a:ext cx="1858960" cy="102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12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Miniscience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(&lt;100 m)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9956" y="2133383"/>
            <a:ext cx="109478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sz="32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mall </a:t>
            </a:r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facilities (&lt; 100 m).</a:t>
            </a:r>
            <a:endParaRPr lang="en-US" sz="3200" b="1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endParaRPr lang="en-US" sz="3200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VEPP-2000 (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Novosibisrk</a:t>
            </a:r>
            <a:r>
              <a:rPr lang="en-US" sz="3200" dirty="0">
                <a:latin typeface="Arial" panose="020B0604020202020204" pitchFamily="34" charset="0"/>
                <a:sym typeface="Symbol" panose="05050102010706020507" pitchFamily="18" charset="2"/>
              </a:rPr>
              <a:t>), -</a:t>
            </a:r>
            <a:r>
              <a:rPr lang="en-US" sz="3200" dirty="0" err="1">
                <a:latin typeface="Arial" panose="020B0604020202020204" pitchFamily="34" charset="0"/>
                <a:sym typeface="Symbol" panose="05050102010706020507" pitchFamily="18" charset="2"/>
              </a:rPr>
              <a:t>tron</a:t>
            </a:r>
            <a:r>
              <a:rPr lang="en-US" sz="3200" dirty="0">
                <a:latin typeface="Arial" panose="020B0604020202020204" pitchFamily="34" charset="0"/>
                <a:sym typeface="Symbol" panose="05050102010706020507" pitchFamily="18" charset="2"/>
              </a:rPr>
              <a:t> (Novosibirsk),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DERICA (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Dubna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), </a:t>
            </a:r>
            <a:r>
              <a:rPr lang="en-US" sz="3200" dirty="0">
                <a:latin typeface="Arial" panose="020B0604020202020204" pitchFamily="34" charset="0"/>
                <a:sym typeface="Symbol" panose="05050102010706020507" pitchFamily="18" charset="2"/>
              </a:rPr>
              <a:t>IOTA (USA),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ELENA (CERN), LEPTA (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Dubna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), etc.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476" y="5106732"/>
            <a:ext cx="11221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</a:rPr>
              <a:t>Is there a chance to develop a small size but interesting accelerator? 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16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IOTA (USA)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44" y="815447"/>
            <a:ext cx="10416414" cy="55853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52" y="2907415"/>
            <a:ext cx="4746497" cy="1024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52" y="4067040"/>
            <a:ext cx="4545112" cy="4339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52" y="4594730"/>
            <a:ext cx="3519088" cy="2510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452" y="4845735"/>
            <a:ext cx="2800214" cy="2761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52" y="5121881"/>
            <a:ext cx="2668314" cy="2602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452" y="5411235"/>
            <a:ext cx="4222795" cy="2598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369" y="5694887"/>
            <a:ext cx="4712580" cy="265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452" y="5960452"/>
            <a:ext cx="4953439" cy="7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68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Novosibirsk -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 txBox="1">
                <a:spLocks/>
              </p:cNvSpPr>
              <p:nvPr/>
            </p:nvSpPr>
            <p:spPr>
              <a:xfrm>
                <a:off x="153537" y="1565426"/>
                <a:ext cx="7856988" cy="26174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1800" dirty="0" err="1" smtClean="0"/>
                  <a:t>Dimuonium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bimuonium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or </a:t>
                </a:r>
                <a:r>
                  <a:rPr lang="en-US" sz="1800" dirty="0" smtClean="0"/>
                  <a:t>true </a:t>
                </a:r>
                <a:r>
                  <a:rPr lang="en-US" sz="1800" dirty="0" err="1" smtClean="0"/>
                  <a:t>muonium</a:t>
                </a:r>
                <a:r>
                  <a:rPr lang="en-US" sz="1800" dirty="0" smtClean="0"/>
                  <a:t> is a lepton atom (</a:t>
                </a:r>
                <a:r>
                  <a:rPr lang="ru-RU" sz="1800" dirty="0">
                    <a:sym typeface="Symbol" panose="05050102010706020507" pitchFamily="18" charset="2"/>
                  </a:rPr>
                  <a:t></a:t>
                </a:r>
                <a:r>
                  <a:rPr lang="en-US" sz="1800" baseline="30000" dirty="0"/>
                  <a:t>+</a:t>
                </a:r>
                <a:r>
                  <a:rPr lang="ru-RU" sz="1800" dirty="0">
                    <a:sym typeface="Symbol" panose="05050102010706020507" pitchFamily="18" charset="2"/>
                  </a:rPr>
                  <a:t>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 smtClean="0"/>
                  <a:t>).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From 6 </a:t>
                </a:r>
                <a:r>
                  <a:rPr lang="en-US" sz="1800" dirty="0" err="1"/>
                  <a:t>leptonic</a:t>
                </a:r>
                <a:r>
                  <a:rPr lang="en-US" sz="1800" dirty="0"/>
                  <a:t> atoms (</a:t>
                </a:r>
                <a:r>
                  <a:rPr lang="en-US" sz="1800" dirty="0" err="1">
                    <a:sym typeface="Symbol" panose="05050102010706020507" pitchFamily="18" charset="2"/>
                  </a:rPr>
                  <a:t>e</a:t>
                </a:r>
                <a:r>
                  <a:rPr lang="en-US" sz="1800" baseline="30000" dirty="0" err="1"/>
                  <a:t>+</a:t>
                </a:r>
                <a:r>
                  <a:rPr lang="en-US" sz="1800" dirty="0" err="1">
                    <a:sym typeface="Symbol" panose="05050102010706020507" pitchFamily="18" charset="2"/>
                  </a:rPr>
                  <a:t>e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/>
                  <a:t>), (</a:t>
                </a:r>
                <a:r>
                  <a:rPr lang="ru-RU" sz="1800" dirty="0">
                    <a:sym typeface="Symbol" panose="05050102010706020507" pitchFamily="18" charset="2"/>
                  </a:rPr>
                  <a:t></a:t>
                </a:r>
                <a:r>
                  <a:rPr lang="en-US" sz="1800" baseline="30000" dirty="0"/>
                  <a:t>+</a:t>
                </a:r>
                <a:r>
                  <a:rPr lang="en-US" sz="1800" dirty="0">
                    <a:sym typeface="Symbol" panose="05050102010706020507" pitchFamily="18" charset="2"/>
                  </a:rPr>
                  <a:t>e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/>
                  <a:t>), (</a:t>
                </a:r>
                <a:r>
                  <a:rPr lang="ru-RU" sz="1800" dirty="0">
                    <a:sym typeface="Symbol" panose="05050102010706020507" pitchFamily="18" charset="2"/>
                  </a:rPr>
                  <a:t></a:t>
                </a:r>
                <a:r>
                  <a:rPr lang="en-US" sz="1800" baseline="30000" dirty="0"/>
                  <a:t>+</a:t>
                </a:r>
                <a:r>
                  <a:rPr lang="ru-RU" sz="1800" dirty="0">
                    <a:sym typeface="Symbol" panose="05050102010706020507" pitchFamily="18" charset="2"/>
                  </a:rPr>
                  <a:t>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/>
                  <a:t>), (</a:t>
                </a:r>
                <a:r>
                  <a:rPr lang="ru-RU" sz="1800" dirty="0">
                    <a:sym typeface="Symbol" panose="05050102010706020507" pitchFamily="18" charset="2"/>
                  </a:rPr>
                  <a:t></a:t>
                </a:r>
                <a:r>
                  <a:rPr lang="en-US" sz="1800" baseline="30000" dirty="0"/>
                  <a:t>+</a:t>
                </a:r>
                <a:r>
                  <a:rPr lang="en-US" sz="1800" dirty="0">
                    <a:sym typeface="Symbol" panose="05050102010706020507" pitchFamily="18" charset="2"/>
                  </a:rPr>
                  <a:t>e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/>
                  <a:t>), (</a:t>
                </a:r>
                <a:r>
                  <a:rPr lang="ru-RU" sz="1800" dirty="0">
                    <a:sym typeface="Symbol" panose="05050102010706020507" pitchFamily="18" charset="2"/>
                  </a:rPr>
                  <a:t></a:t>
                </a:r>
                <a:r>
                  <a:rPr lang="en-US" sz="1800" baseline="30000" dirty="0"/>
                  <a:t>+</a:t>
                </a:r>
                <a:r>
                  <a:rPr lang="ru-RU" sz="1800" dirty="0">
                    <a:sym typeface="Symbol" panose="05050102010706020507" pitchFamily="18" charset="2"/>
                  </a:rPr>
                  <a:t>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/>
                  <a:t>), (</a:t>
                </a:r>
                <a:r>
                  <a:rPr lang="ru-RU" sz="1800" dirty="0">
                    <a:sym typeface="Symbol" panose="05050102010706020507" pitchFamily="18" charset="2"/>
                  </a:rPr>
                  <a:t></a:t>
                </a:r>
                <a:r>
                  <a:rPr lang="en-US" sz="1800" baseline="30000" dirty="0"/>
                  <a:t>+</a:t>
                </a:r>
                <a:r>
                  <a:rPr lang="ru-RU" sz="1800" dirty="0">
                    <a:sym typeface="Symbol" panose="05050102010706020507" pitchFamily="18" charset="2"/>
                  </a:rPr>
                  <a:t>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/>
                  <a:t>) only two (</a:t>
                </a:r>
                <a:r>
                  <a:rPr lang="en-US" sz="1800" dirty="0" err="1">
                    <a:sym typeface="Symbol" panose="05050102010706020507" pitchFamily="18" charset="2"/>
                  </a:rPr>
                  <a:t>e</a:t>
                </a:r>
                <a:r>
                  <a:rPr lang="en-US" sz="1800" baseline="30000" dirty="0" err="1"/>
                  <a:t>+</a:t>
                </a:r>
                <a:r>
                  <a:rPr lang="en-US" sz="1800" dirty="0" err="1">
                    <a:sym typeface="Symbol" panose="05050102010706020507" pitchFamily="18" charset="2"/>
                  </a:rPr>
                  <a:t>e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/>
                  <a:t>), (</a:t>
                </a:r>
                <a:r>
                  <a:rPr lang="ru-RU" sz="1800" dirty="0">
                    <a:sym typeface="Symbol" panose="05050102010706020507" pitchFamily="18" charset="2"/>
                  </a:rPr>
                  <a:t></a:t>
                </a:r>
                <a:r>
                  <a:rPr lang="en-US" sz="1800" baseline="30000" dirty="0"/>
                  <a:t>+</a:t>
                </a:r>
                <a:r>
                  <a:rPr lang="en-US" sz="1800" dirty="0">
                    <a:sym typeface="Symbol" panose="05050102010706020507" pitchFamily="18" charset="2"/>
                  </a:rPr>
                  <a:t>e</a:t>
                </a:r>
                <a:r>
                  <a:rPr lang="ru-RU" sz="1800" baseline="30000" dirty="0">
                    <a:sym typeface="Symbol" panose="05050102010706020507" pitchFamily="18" charset="2"/>
                  </a:rPr>
                  <a:t></a:t>
                </a:r>
                <a:r>
                  <a:rPr lang="en-US" sz="1800" dirty="0"/>
                  <a:t>) were observed.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1800" dirty="0" err="1" smtClean="0"/>
                  <a:t>Dimuonium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is pure QED system (no strong interaction, calculable).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Very compact (large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800" dirty="0" smtClean="0"/>
                  <a:t>), more sensitive to new physics than other exotic atoms.</a:t>
                </a:r>
                <a:endParaRPr lang="ru-RU" sz="1800" dirty="0"/>
              </a:p>
            </p:txBody>
          </p:sp>
        </mc:Choice>
        <mc:Fallback xmlns="">
          <p:sp>
            <p:nvSpPr>
              <p:cNvPr id="3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37" y="1565426"/>
                <a:ext cx="7856988" cy="2617475"/>
              </a:xfrm>
              <a:prstGeom prst="rect">
                <a:avLst/>
              </a:prstGeom>
              <a:blipFill>
                <a:blip r:embed="rId2"/>
                <a:stretch>
                  <a:fillRect l="-465" t="-27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709" y="1012862"/>
            <a:ext cx="4347714" cy="53857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4891" y="835035"/>
            <a:ext cx="6651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Symbol"/>
              </a:rPr>
              <a:t>-</a:t>
            </a:r>
            <a:r>
              <a:rPr lang="en-US" dirty="0" err="1" smtClean="0"/>
              <a:t>tron</a:t>
            </a:r>
            <a:r>
              <a:rPr lang="en-US" dirty="0" smtClean="0"/>
              <a:t> is a low energy very compact electron-positron collider proposed at BINP to discover and study a dimuonium atom.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970" y="3344421"/>
            <a:ext cx="5079605" cy="34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42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-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layout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7689"/>
            <a:ext cx="11489056" cy="521831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1470212" y="1694329"/>
            <a:ext cx="17929" cy="4016189"/>
          </a:xfrm>
          <a:prstGeom prst="straightConnector1">
            <a:avLst/>
          </a:prstGeom>
          <a:ln w="254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 rot="16200000">
            <a:off x="1401567" y="4203558"/>
            <a:ext cx="654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6 m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04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-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parameters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89" y="1377946"/>
            <a:ext cx="5103581" cy="479939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18" y="1135156"/>
            <a:ext cx="6768351" cy="379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70" y="5110164"/>
            <a:ext cx="6248399" cy="135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586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SUMMARY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322" y="856357"/>
            <a:ext cx="115953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No hints for New Physics search. Any sizes and ener</a:t>
            </a:r>
            <a:r>
              <a:rPr lang="en-US" sz="3200" dirty="0"/>
              <a:t>g</a:t>
            </a:r>
            <a:r>
              <a:rPr lang="en-US" sz="3200" dirty="0" smtClean="0"/>
              <a:t>ies are appropriate.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Since LHC found no New Physics at high energy, other ingredients are welcome: high precision and luminosity, rare species and conditions (polarization, </a:t>
            </a:r>
            <a:r>
              <a:rPr lang="en-US" sz="3200" dirty="0" err="1" smtClean="0"/>
              <a:t>monochromatization</a:t>
            </a:r>
            <a:r>
              <a:rPr lang="en-US" sz="3200" dirty="0" smtClean="0"/>
              <a:t>, etc.).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Accelerators providing studies in the frame of the Standard Model are also important.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As usually, new ideas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en-US" sz="3200" smtClean="0">
                <a:solidFill>
                  <a:srgbClr val="FF0000"/>
                </a:solidFill>
              </a:rPr>
              <a:t>are wanted!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State support program for HEP infrastructure and study in Russia is highly desirable </a:t>
            </a:r>
            <a:r>
              <a:rPr lang="ru-RU" sz="3200" dirty="0" smtClean="0">
                <a:solidFill>
                  <a:srgbClr val="FF0000"/>
                </a:solidFill>
              </a:rPr>
              <a:t>(</a:t>
            </a:r>
            <a:r>
              <a:rPr lang="en-US" sz="3200" dirty="0" smtClean="0">
                <a:solidFill>
                  <a:srgbClr val="FF0000"/>
                </a:solidFill>
              </a:rPr>
              <a:t>example: </a:t>
            </a:r>
            <a:r>
              <a:rPr lang="ru-RU" sz="3200" dirty="0" smtClean="0">
                <a:solidFill>
                  <a:srgbClr val="FF0000"/>
                </a:solidFill>
              </a:rPr>
              <a:t>ФНТП нейтронных и синхротронных исследований).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China accelerator proposals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4" y="817505"/>
            <a:ext cx="12146070" cy="5877745"/>
          </a:xfrm>
          <a:prstGeom prst="rect">
            <a:avLst/>
          </a:prstGeom>
        </p:spPr>
      </p:pic>
      <p:sp>
        <p:nvSpPr>
          <p:cNvPr id="19" name="5-конечная звезда 18"/>
          <p:cNvSpPr/>
          <p:nvPr/>
        </p:nvSpPr>
        <p:spPr>
          <a:xfrm>
            <a:off x="146756" y="2325511"/>
            <a:ext cx="395111" cy="36124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46755" y="2821850"/>
            <a:ext cx="395111" cy="36124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146754" y="3278864"/>
            <a:ext cx="395111" cy="36124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46753" y="5148115"/>
            <a:ext cx="395111" cy="36124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146753" y="5741059"/>
            <a:ext cx="395111" cy="36124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9160523" y="1472071"/>
            <a:ext cx="395111" cy="36124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664634" y="1508971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Accelerator project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53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results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74" y="1178134"/>
            <a:ext cx="10898553" cy="324502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159197" y="119005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Credits to Jie Gao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054578" y="3737500"/>
            <a:ext cx="5041" cy="68565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340578" y="3737500"/>
            <a:ext cx="5041" cy="68565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153103" y="4460281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Higgs Factory</a:t>
            </a:r>
          </a:p>
          <a:p>
            <a:pPr algn="ctr"/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(talk by Jie Gao)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40986" y="4402376"/>
            <a:ext cx="2120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Nuclear physics facility</a:t>
            </a:r>
          </a:p>
          <a:p>
            <a:pPr algn="ctr"/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(talk by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Lijun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Mao)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82366" y="5486114"/>
            <a:ext cx="2051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Isotope separation facility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2424" y="4588789"/>
            <a:ext cx="2051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Super Tau-Charm Factory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87361" y="4540876"/>
            <a:ext cx="2051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X-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fel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for gamma Compton source</a:t>
            </a:r>
          </a:p>
        </p:txBody>
      </p:sp>
      <p:cxnSp>
        <p:nvCxnSpPr>
          <p:cNvPr id="13" name="Прямая со стрелкой 12"/>
          <p:cNvCxnSpPr>
            <a:stCxn id="10" idx="0"/>
          </p:cNvCxnSpPr>
          <p:nvPr/>
        </p:nvCxnSpPr>
        <p:spPr>
          <a:xfrm flipV="1">
            <a:off x="5408200" y="3774623"/>
            <a:ext cx="5041" cy="171149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7127195" y="3737498"/>
            <a:ext cx="5041" cy="68565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9413195" y="3811745"/>
            <a:ext cx="5041" cy="68565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327456" y="5063181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Gigascience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75822" y="514104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Megascience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84735" y="5106612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Midiscience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68572" y="5224799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Megascience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30391" y="6127347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Midiscience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853" y="5106612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SCALE: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85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 classification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322" y="889333"/>
            <a:ext cx="1102297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2400" b="1" dirty="0" err="1" smtClean="0">
                <a:latin typeface="Arial" panose="020B0604020202020204" pitchFamily="34" charset="0"/>
              </a:rPr>
              <a:t>Gigascience</a:t>
            </a:r>
            <a:r>
              <a:rPr lang="en-US" sz="2400" b="1" dirty="0" smtClean="0">
                <a:latin typeface="Arial" panose="020B0604020202020204" pitchFamily="34" charset="0"/>
              </a:rPr>
              <a:t>: extremely large facilities (~</a:t>
            </a:r>
            <a:r>
              <a:rPr lang="en-US" sz="2400" b="1" dirty="0">
                <a:latin typeface="Arial" panose="020B0604020202020204" pitchFamily="34" charset="0"/>
              </a:rPr>
              <a:t>1</a:t>
            </a:r>
            <a:r>
              <a:rPr lang="en-US" sz="2400" b="1" dirty="0" smtClean="0">
                <a:latin typeface="Arial" panose="020B0604020202020204" pitchFamily="34" charset="0"/>
              </a:rPr>
              <a:t>0…100 km).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LHC upgrade HL-LHC, HE-LHC,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LHeC</a:t>
            </a:r>
            <a:r>
              <a:rPr lang="en-US" sz="2400" dirty="0" smtClean="0">
                <a:latin typeface="Arial" panose="020B0604020202020204" pitchFamily="34" charset="0"/>
              </a:rPr>
              <a:t>;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lepton linear colliders ILC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(Japan),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CLIC</a:t>
            </a:r>
            <a:r>
              <a:rPr lang="en-US" sz="2400" dirty="0" smtClean="0">
                <a:latin typeface="Arial" panose="020B0604020202020204" pitchFamily="34" charset="0"/>
              </a:rPr>
              <a:t>, </a:t>
            </a:r>
            <a:r>
              <a:rPr lang="en-US" sz="2400" dirty="0">
                <a:latin typeface="Arial" panose="020B0604020202020204" pitchFamily="34" charset="0"/>
              </a:rPr>
              <a:t>FCC-</a:t>
            </a:r>
            <a:r>
              <a:rPr lang="en-US" sz="2400" dirty="0" err="1">
                <a:latin typeface="Arial" panose="020B0604020202020204" pitchFamily="34" charset="0"/>
              </a:rPr>
              <a:t>ee</a:t>
            </a:r>
            <a:r>
              <a:rPr lang="en-US" sz="2400" dirty="0">
                <a:latin typeface="Arial" panose="020B0604020202020204" pitchFamily="34" charset="0"/>
              </a:rPr>
              <a:t>, FCC-</a:t>
            </a:r>
            <a:r>
              <a:rPr lang="en-US" sz="2400" dirty="0" err="1">
                <a:latin typeface="Arial" panose="020B0604020202020204" pitchFamily="34" charset="0"/>
              </a:rPr>
              <a:t>hh</a:t>
            </a:r>
            <a:r>
              <a:rPr lang="en-US" sz="2400" dirty="0">
                <a:latin typeface="Arial" panose="020B0604020202020204" pitchFamily="34" charset="0"/>
              </a:rPr>
              <a:t> and </a:t>
            </a:r>
            <a:r>
              <a:rPr lang="en-US" sz="2400" dirty="0" smtClean="0">
                <a:latin typeface="Arial" panose="020B0604020202020204" pitchFamily="34" charset="0"/>
              </a:rPr>
              <a:t>FCC-he (CERN);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CEPC/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SppC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(China), etc</a:t>
            </a:r>
            <a:r>
              <a:rPr lang="en-US" sz="2400" dirty="0" smtClean="0">
                <a:latin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2000" b="1" dirty="0" err="1" smtClean="0">
                <a:latin typeface="Arial" panose="020B0604020202020204" pitchFamily="34" charset="0"/>
              </a:rPr>
              <a:t>Megascience</a:t>
            </a:r>
            <a:r>
              <a:rPr lang="en-US" sz="2000" b="1" dirty="0" smtClean="0">
                <a:latin typeface="Arial" panose="020B0604020202020204" pitchFamily="34" charset="0"/>
              </a:rPr>
              <a:t>: large facilities (~0.5-10 km).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Super KEKB Factory (Japan); </a:t>
            </a:r>
            <a:r>
              <a:rPr lang="en-US" sz="2000" dirty="0" smtClean="0">
                <a:latin typeface="Arial" panose="020B0604020202020204" pitchFamily="34" charset="0"/>
              </a:rPr>
              <a:t>SCTF (Russia), STCF (China),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NICA (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Dubna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), </a:t>
            </a:r>
            <a:r>
              <a:rPr lang="en-US" sz="2000" dirty="0" smtClean="0">
                <a:latin typeface="Arial" panose="020B0604020202020204" pitchFamily="34" charset="0"/>
              </a:rPr>
              <a:t>EIC (USA), CNUF (China),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FAIR (Darmstadt), etc.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1600" b="1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Midiscience</a:t>
            </a:r>
            <a:r>
              <a:rPr lang="en-US" sz="16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: middle-size facilities (~100-500 m).</a:t>
            </a:r>
          </a:p>
          <a:p>
            <a:endParaRPr lang="en-US" sz="1600" dirty="0" smtClean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HIGGS2 (Duke University), </a:t>
            </a:r>
            <a:r>
              <a:rPr lang="en-US" sz="16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MEDAUSTRON (Vienna),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CNAO (Pavia), </a:t>
            </a:r>
            <a:r>
              <a:rPr lang="en-US" sz="16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INOK (</a:t>
            </a:r>
            <a:r>
              <a:rPr lang="en-US" sz="1600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Sarov</a:t>
            </a:r>
            <a:r>
              <a:rPr lang="en-US" sz="16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),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VEPP-6 (Novosibirsk), etc.</a:t>
            </a:r>
          </a:p>
          <a:p>
            <a:endParaRPr lang="en-US" sz="2400" dirty="0" smtClean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1400" b="1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Miniscience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: small facilities </a:t>
            </a:r>
            <a:r>
              <a:rPr lang="en-US" sz="1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(&lt; 100 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m).</a:t>
            </a:r>
            <a:endParaRPr lang="en-US" sz="1400" b="1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endParaRPr lang="en-US" sz="1400" dirty="0" smtClean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VEPP-2000 (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Novosibisrk</a:t>
            </a:r>
            <a:r>
              <a:rPr lang="en-US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), </a:t>
            </a:r>
            <a:r>
              <a:rPr lang="en-US" sz="1400" dirty="0">
                <a:latin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en-US" sz="1400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tron</a:t>
            </a:r>
            <a:r>
              <a:rPr lang="en-US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 (Novosibirsk),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DERICA (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Dubna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), </a:t>
            </a:r>
            <a:r>
              <a:rPr lang="en-US" sz="1400" dirty="0" smtClean="0">
                <a:latin typeface="Arial" panose="020B0604020202020204" pitchFamily="34" charset="0"/>
                <a:sym typeface="Symbol" panose="05050102010706020507" pitchFamily="18" charset="2"/>
              </a:rPr>
              <a:t>IOTA (USA),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ELENA (CERN), LEPTA (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Dubna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), etc.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01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Disclaimer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022" y="2052300"/>
            <a:ext cx="116236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</a:rPr>
              <a:t>Since all future projects are still evolve, their parameters (and even configuration) we will present below may differ from those you know.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02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Gigascience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6438" y="1770603"/>
            <a:ext cx="106591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3200" b="1" dirty="0" smtClean="0">
                <a:latin typeface="Arial" panose="020B0604020202020204" pitchFamily="34" charset="0"/>
              </a:rPr>
              <a:t>Extremely </a:t>
            </a:r>
            <a:r>
              <a:rPr lang="en-US" sz="3200" b="1" dirty="0">
                <a:latin typeface="Arial" panose="020B0604020202020204" pitchFamily="34" charset="0"/>
              </a:rPr>
              <a:t>large facilities (~10…100 km).</a:t>
            </a:r>
          </a:p>
          <a:p>
            <a:endParaRPr lang="en-US" sz="3200" dirty="0">
              <a:latin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LHC upgrade HL-LHC, HE-LHC,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LHeC</a:t>
            </a:r>
            <a:r>
              <a:rPr lang="en-US" sz="3200" dirty="0">
                <a:latin typeface="Arial" panose="020B0604020202020204" pitchFamily="34" charset="0"/>
              </a:rPr>
              <a:t>;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lepton linear colliders ILC (Japan), CLIC</a:t>
            </a:r>
            <a:r>
              <a:rPr lang="en-US" sz="3200" dirty="0">
                <a:latin typeface="Arial" panose="020B0604020202020204" pitchFamily="34" charset="0"/>
              </a:rPr>
              <a:t>, FCC-</a:t>
            </a:r>
            <a:r>
              <a:rPr lang="en-US" sz="3200" dirty="0" err="1">
                <a:latin typeface="Arial" panose="020B0604020202020204" pitchFamily="34" charset="0"/>
              </a:rPr>
              <a:t>ee</a:t>
            </a:r>
            <a:r>
              <a:rPr lang="en-US" sz="3200" dirty="0">
                <a:latin typeface="Arial" panose="020B0604020202020204" pitchFamily="34" charset="0"/>
              </a:rPr>
              <a:t>, FCC-</a:t>
            </a:r>
            <a:r>
              <a:rPr lang="en-US" sz="3200" dirty="0" err="1">
                <a:latin typeface="Arial" panose="020B0604020202020204" pitchFamily="34" charset="0"/>
              </a:rPr>
              <a:t>hh</a:t>
            </a:r>
            <a:r>
              <a:rPr lang="en-US" sz="3200" dirty="0">
                <a:latin typeface="Arial" panose="020B0604020202020204" pitchFamily="34" charset="0"/>
              </a:rPr>
              <a:t> and FCC-he (CERN);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CEPC/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SppC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(China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), Muon Collider Higgs Factory, XCC FEL-based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-collider, etc</a:t>
            </a:r>
            <a:r>
              <a:rPr lang="en-US" sz="3200" dirty="0" smtClean="0">
                <a:latin typeface="Arial" panose="020B0604020202020204" pitchFamily="34" charset="0"/>
              </a:rPr>
              <a:t>. Z-factory collider in </a:t>
            </a:r>
            <a:r>
              <a:rPr lang="en-US" sz="3200" dirty="0" err="1" smtClean="0">
                <a:latin typeface="Arial" panose="020B0604020202020204" pitchFamily="34" charset="0"/>
              </a:rPr>
              <a:t>Protvino</a:t>
            </a:r>
            <a:r>
              <a:rPr lang="en-US" sz="3200" dirty="0"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443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Circular Colliders (FCC) Study - CERN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" y="1097468"/>
            <a:ext cx="11781783" cy="513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85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15206</TotalTime>
  <Words>1676</Words>
  <Application>Microsoft Office PowerPoint</Application>
  <PresentationFormat>Широкоэкранный</PresentationFormat>
  <Paragraphs>272</Paragraphs>
  <Slides>36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Bahnschrift Light SemiCondensed</vt:lpstr>
      <vt:lpstr>Calibri</vt:lpstr>
      <vt:lpstr>Calibri Light</vt:lpstr>
      <vt:lpstr>Cambria Math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levichev</dc:creator>
  <cp:lastModifiedBy>Anton Bogomyagkov</cp:lastModifiedBy>
  <cp:revision>611</cp:revision>
  <dcterms:created xsi:type="dcterms:W3CDTF">2018-12-26T05:23:04Z</dcterms:created>
  <dcterms:modified xsi:type="dcterms:W3CDTF">2024-04-02T06:41:39Z</dcterms:modified>
</cp:coreProperties>
</file>