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677" r:id="rId3"/>
    <p:sldId id="274" r:id="rId4"/>
    <p:sldId id="272" r:id="rId5"/>
    <p:sldId id="279" r:id="rId6"/>
    <p:sldId id="276" r:id="rId7"/>
    <p:sldId id="280" r:id="rId8"/>
    <p:sldId id="281" r:id="rId9"/>
    <p:sldId id="282" r:id="rId10"/>
    <p:sldId id="678" r:id="rId11"/>
    <p:sldId id="283" r:id="rId12"/>
    <p:sldId id="667" r:id="rId13"/>
    <p:sldId id="1429" r:id="rId14"/>
    <p:sldId id="664" r:id="rId15"/>
    <p:sldId id="277" r:id="rId16"/>
    <p:sldId id="285" r:id="rId17"/>
    <p:sldId id="286" r:id="rId18"/>
    <p:sldId id="273" r:id="rId19"/>
    <p:sldId id="287" r:id="rId20"/>
    <p:sldId id="275" r:id="rId21"/>
    <p:sldId id="671" r:id="rId22"/>
    <p:sldId id="1428" r:id="rId23"/>
    <p:sldId id="672" r:id="rId24"/>
    <p:sldId id="1430" r:id="rId25"/>
    <p:sldId id="674" r:id="rId26"/>
    <p:sldId id="261" r:id="rId27"/>
    <p:sldId id="1431" r:id="rId28"/>
    <p:sldId id="1432" r:id="rId29"/>
    <p:sldId id="1433" r:id="rId30"/>
    <p:sldId id="676" r:id="rId31"/>
    <p:sldId id="257" r:id="rId32"/>
    <p:sldId id="294" r:id="rId33"/>
    <p:sldId id="1435" r:id="rId34"/>
    <p:sldId id="296" r:id="rId35"/>
    <p:sldId id="675" r:id="rId36"/>
    <p:sldId id="295" r:id="rId37"/>
    <p:sldId id="670" r:id="rId38"/>
    <p:sldId id="1434" r:id="rId39"/>
    <p:sldId id="668" r:id="rId40"/>
    <p:sldId id="669" r:id="rId41"/>
    <p:sldId id="629" r:id="rId42"/>
    <p:sldId id="25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onidkuz" initials="L" lastIdx="1" clrIdx="0">
    <p:extLst>
      <p:ext uri="{19B8F6BF-5375-455C-9EA6-DF929625EA0E}">
        <p15:presenceInfo xmlns:p15="http://schemas.microsoft.com/office/powerpoint/2012/main" userId="Leonidku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0" autoAdjust="0"/>
    <p:restoredTop sz="86402" autoAdjust="0"/>
  </p:normalViewPr>
  <p:slideViewPr>
    <p:cSldViewPr snapToGrid="0">
      <p:cViewPr>
        <p:scale>
          <a:sx n="76" d="100"/>
          <a:sy n="76" d="100"/>
        </p:scale>
        <p:origin x="36" y="36"/>
      </p:cViewPr>
      <p:guideLst/>
    </p:cSldViewPr>
  </p:slideViewPr>
  <p:outlineViewPr>
    <p:cViewPr>
      <p:scale>
        <a:sx n="33" d="100"/>
        <a:sy n="33" d="100"/>
      </p:scale>
      <p:origin x="0" y="-100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88713-67B4-40F8-B784-083D0BA108C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D27C3-EF7D-4602-A778-C1CD389F7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8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27C3-EF7D-4602-A778-C1CD389F7A2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915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659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28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062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39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162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103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79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45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7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81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66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179C4-2CEE-4227-8724-B0D4C74798D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05938-9625-4617-970B-111B48D6B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0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emf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C1E03-2FB9-3BDD-2E8D-AFA65D11A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107" y="279466"/>
            <a:ext cx="8189753" cy="766027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поиска гамма-квантов сверхвысоких </a:t>
            </a:r>
            <a:b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энергий на российских установках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47233F-203D-294E-26F6-EB02CDCE1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056" y="1205511"/>
            <a:ext cx="7153711" cy="870827"/>
          </a:xfrm>
        </p:spPr>
        <p:txBody>
          <a:bodyPr>
            <a:normAutofit/>
          </a:bodyPr>
          <a:lstStyle/>
          <a:p>
            <a:r>
              <a:rPr lang="ru-RU" sz="2000" dirty="0" err="1"/>
              <a:t>Л.Кузьмичев</a:t>
            </a:r>
            <a:r>
              <a:rPr lang="ru-RU" sz="2000" dirty="0"/>
              <a:t> (НИИЯФ МГУ) </a:t>
            </a:r>
          </a:p>
          <a:p>
            <a:r>
              <a:rPr lang="ru-RU" sz="2000" dirty="0"/>
              <a:t>Сессия СЯФ РАН,</a:t>
            </a:r>
            <a:r>
              <a:rPr lang="en-US" sz="2000" dirty="0"/>
              <a:t> </a:t>
            </a:r>
            <a:r>
              <a:rPr lang="ru-RU" sz="2000" dirty="0"/>
              <a:t>ОИЯИ, Дубна,  5 апреля 2024 года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81BF6-1C52-E0D7-C34C-454777613A6C}"/>
              </a:ext>
            </a:extLst>
          </p:cNvPr>
          <p:cNvSpPr txBox="1"/>
          <p:nvPr/>
        </p:nvSpPr>
        <p:spPr>
          <a:xfrm>
            <a:off x="1159779" y="2236169"/>
            <a:ext cx="62980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План доклада</a:t>
            </a:r>
          </a:p>
          <a:p>
            <a:endParaRPr lang="ru-RU" dirty="0"/>
          </a:p>
          <a:p>
            <a:r>
              <a:rPr lang="ru-RU" dirty="0"/>
              <a:t>1. Галактические источники космических лучей </a:t>
            </a:r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/>
              <a:t> 2. Экспериментальные методы наземной гамма-астрономии</a:t>
            </a:r>
            <a:endParaRPr lang="en-US" dirty="0"/>
          </a:p>
          <a:p>
            <a:endParaRPr lang="en-US" dirty="0"/>
          </a:p>
          <a:p>
            <a:r>
              <a:rPr lang="en-US" dirty="0"/>
              <a:t> 3.  </a:t>
            </a:r>
            <a:r>
              <a:rPr lang="ru-RU" dirty="0"/>
              <a:t>Гамма-установки Северного полушария ( не включая российские установки)</a:t>
            </a:r>
          </a:p>
          <a:p>
            <a:endParaRPr lang="ru-RU" dirty="0"/>
          </a:p>
          <a:p>
            <a:r>
              <a:rPr lang="ru-RU" dirty="0"/>
              <a:t> 4. Результаты в области энергии выше  100 ТэВ</a:t>
            </a:r>
          </a:p>
          <a:p>
            <a:endParaRPr lang="ru-RU" dirty="0"/>
          </a:p>
          <a:p>
            <a:r>
              <a:rPr lang="ru-RU" dirty="0"/>
              <a:t>5.  Российские установки -  история, результаты,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3398816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CC23A-8849-E53D-6226-E945DE0B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50" y="1422139"/>
            <a:ext cx="7886700" cy="1325563"/>
          </a:xfr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/>
          <a:lstStyle/>
          <a:p>
            <a:r>
              <a:rPr lang="ru-RU" dirty="0"/>
              <a:t>2.Экспериментальные методы наземной гамма-астрономии</a:t>
            </a:r>
          </a:p>
        </p:txBody>
      </p:sp>
    </p:spTree>
    <p:extLst>
      <p:ext uri="{BB962C8B-B14F-4D97-AF65-F5344CB8AC3E}">
        <p14:creationId xmlns:p14="http://schemas.microsoft.com/office/powerpoint/2010/main" val="281468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65A44-F4A8-F76F-0BB5-A0B6E2FE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66" y="120246"/>
            <a:ext cx="8814434" cy="8001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3200" dirty="0"/>
              <a:t> </a:t>
            </a:r>
            <a:r>
              <a:rPr lang="ru-RU" sz="3200" b="1" dirty="0"/>
              <a:t>     Атмосферные </a:t>
            </a:r>
            <a:r>
              <a:rPr lang="ru-RU" sz="3200" b="1" dirty="0" err="1"/>
              <a:t>черенковские</a:t>
            </a:r>
            <a:r>
              <a:rPr lang="ru-RU" sz="3200" b="1" dirty="0"/>
              <a:t> гамма-телескопы</a:t>
            </a:r>
            <a:br>
              <a:rPr lang="ru-RU" sz="3200" b="1" dirty="0"/>
            </a:br>
            <a:r>
              <a:rPr lang="ru-RU" sz="3200" b="1" dirty="0"/>
              <a:t>                  </a:t>
            </a:r>
            <a:r>
              <a:rPr lang="ru-RU" sz="2200" b="1" dirty="0"/>
              <a:t>(  </a:t>
            </a:r>
            <a:r>
              <a:rPr lang="en-US" sz="2200" b="1" dirty="0"/>
              <a:t>IACTs – Imaging Atmospheric Cherenkov telescopes</a:t>
            </a:r>
            <a:r>
              <a:rPr lang="ru-RU" sz="2200" b="1" dirty="0"/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9ABBD4-1569-0AFE-BBCE-CB582FC3C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8" r="47659"/>
          <a:stretch/>
        </p:blipFill>
        <p:spPr>
          <a:xfrm>
            <a:off x="1841352" y="1071964"/>
            <a:ext cx="2387747" cy="29953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5ED2700-874A-FFF5-C793-B4C8AEBD4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6" t="43660" r="16455" b="23011"/>
          <a:stretch/>
        </p:blipFill>
        <p:spPr bwMode="auto">
          <a:xfrm>
            <a:off x="593399" y="1813876"/>
            <a:ext cx="1384023" cy="137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4A7CC78-3D03-5081-0CCD-197F28385C3B}"/>
              </a:ext>
            </a:extLst>
          </p:cNvPr>
          <p:cNvSpPr/>
          <p:nvPr/>
        </p:nvSpPr>
        <p:spPr>
          <a:xfrm>
            <a:off x="3282950" y="3340100"/>
            <a:ext cx="628650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5F98563-6FD8-1112-181B-66E5334E51F9}"/>
              </a:ext>
            </a:extLst>
          </p:cNvPr>
          <p:cNvSpPr/>
          <p:nvPr/>
        </p:nvSpPr>
        <p:spPr>
          <a:xfrm rot="-3840000">
            <a:off x="2216077" y="2256999"/>
            <a:ext cx="1028700" cy="374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A77C7F3-BE83-C20B-511D-7179F5278431}"/>
              </a:ext>
            </a:extLst>
          </p:cNvPr>
          <p:cNvSpPr/>
          <p:nvPr/>
        </p:nvSpPr>
        <p:spPr>
          <a:xfrm>
            <a:off x="2460552" y="1578550"/>
            <a:ext cx="539750" cy="265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DDEA67-6F2E-297B-A356-F226126C5C0C}"/>
              </a:ext>
            </a:extLst>
          </p:cNvPr>
          <p:cNvSpPr/>
          <p:nvPr/>
        </p:nvSpPr>
        <p:spPr>
          <a:xfrm>
            <a:off x="3686103" y="1561522"/>
            <a:ext cx="850900" cy="282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6E14640-0E7E-27BD-01E9-C7928F6D006D}"/>
              </a:ext>
            </a:extLst>
          </p:cNvPr>
          <p:cNvSpPr/>
          <p:nvPr/>
        </p:nvSpPr>
        <p:spPr>
          <a:xfrm>
            <a:off x="3268941" y="1274360"/>
            <a:ext cx="1019103" cy="282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E28935B-FA3E-40A2-78B9-18B4BE917289}"/>
              </a:ext>
            </a:extLst>
          </p:cNvPr>
          <p:cNvSpPr/>
          <p:nvPr/>
        </p:nvSpPr>
        <p:spPr>
          <a:xfrm>
            <a:off x="2248079" y="1060950"/>
            <a:ext cx="2010548" cy="486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Гамма –квант (</a:t>
            </a:r>
            <a:r>
              <a:rPr lang="en-US" sz="1400" dirty="0">
                <a:solidFill>
                  <a:schemeClr val="tx1"/>
                </a:solidFill>
              </a:rPr>
              <a:t>&gt;</a:t>
            </a:r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en-US" sz="1400" dirty="0">
                <a:solidFill>
                  <a:schemeClr val="tx1"/>
                </a:solidFill>
              </a:rPr>
              <a:t>0 </a:t>
            </a:r>
            <a:r>
              <a:rPr lang="ru-RU" sz="1400" dirty="0">
                <a:solidFill>
                  <a:schemeClr val="tx1"/>
                </a:solidFill>
              </a:rPr>
              <a:t>ГэВ)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84337227-B7F2-FA08-FE0A-C134D4143D9F}"/>
              </a:ext>
            </a:extLst>
          </p:cNvPr>
          <p:cNvCxnSpPr>
            <a:cxnSpLocks/>
            <a:stCxn id="15" idx="2"/>
            <a:endCxn id="15" idx="2"/>
          </p:cNvCxnSpPr>
          <p:nvPr/>
        </p:nvCxnSpPr>
        <p:spPr>
          <a:xfrm>
            <a:off x="3253353" y="1547089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850F79C0-124B-0AB1-452B-4B52E5E6C2D9}"/>
              </a:ext>
            </a:extLst>
          </p:cNvPr>
          <p:cNvCxnSpPr>
            <a:cxnSpLocks/>
          </p:cNvCxnSpPr>
          <p:nvPr/>
        </p:nvCxnSpPr>
        <p:spPr>
          <a:xfrm>
            <a:off x="3213100" y="1298322"/>
            <a:ext cx="0" cy="465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20A70B9-5DFA-A30A-52EF-A339BCCAA557}"/>
              </a:ext>
            </a:extLst>
          </p:cNvPr>
          <p:cNvSpPr/>
          <p:nvPr/>
        </p:nvSpPr>
        <p:spPr>
          <a:xfrm>
            <a:off x="3365428" y="1862118"/>
            <a:ext cx="641350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ШАЛ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6E8341-6E2F-BF34-8614-441444FBFC05}"/>
              </a:ext>
            </a:extLst>
          </p:cNvPr>
          <p:cNvSpPr txBox="1"/>
          <p:nvPr/>
        </p:nvSpPr>
        <p:spPr>
          <a:xfrm>
            <a:off x="3330992" y="1762868"/>
            <a:ext cx="1061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ШАЛ</a:t>
            </a:r>
          </a:p>
          <a:p>
            <a:r>
              <a:rPr lang="ru-RU" sz="1200" b="1" dirty="0"/>
              <a:t> в атмосфере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BF169490-4BC0-D453-2360-862705D039D7}"/>
              </a:ext>
            </a:extLst>
          </p:cNvPr>
          <p:cNvCxnSpPr>
            <a:cxnSpLocks/>
          </p:cNvCxnSpPr>
          <p:nvPr/>
        </p:nvCxnSpPr>
        <p:spPr>
          <a:xfrm flipH="1">
            <a:off x="2418989" y="2036471"/>
            <a:ext cx="727220" cy="1627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0E79D6B8-1D18-E39A-DB07-2F469C07B113}"/>
              </a:ext>
            </a:extLst>
          </p:cNvPr>
          <p:cNvCxnSpPr>
            <a:cxnSpLocks/>
          </p:cNvCxnSpPr>
          <p:nvPr/>
        </p:nvCxnSpPr>
        <p:spPr>
          <a:xfrm>
            <a:off x="3228614" y="2276316"/>
            <a:ext cx="589629" cy="1445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154EC13D-F99C-93D9-874A-DCC93E60A78A}"/>
              </a:ext>
            </a:extLst>
          </p:cNvPr>
          <p:cNvCxnSpPr>
            <a:cxnSpLocks/>
          </p:cNvCxnSpPr>
          <p:nvPr/>
        </p:nvCxnSpPr>
        <p:spPr>
          <a:xfrm>
            <a:off x="3267614" y="2212936"/>
            <a:ext cx="652824" cy="1508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70D20D32-4351-EE1E-A71B-80E20ED66197}"/>
              </a:ext>
            </a:extLst>
          </p:cNvPr>
          <p:cNvCxnSpPr>
            <a:cxnSpLocks/>
          </p:cNvCxnSpPr>
          <p:nvPr/>
        </p:nvCxnSpPr>
        <p:spPr>
          <a:xfrm>
            <a:off x="3164698" y="2351878"/>
            <a:ext cx="570273" cy="136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C5764811-1C9E-73EE-1CCF-E00F5A58C481}"/>
              </a:ext>
            </a:extLst>
          </p:cNvPr>
          <p:cNvSpPr/>
          <p:nvPr/>
        </p:nvSpPr>
        <p:spPr>
          <a:xfrm>
            <a:off x="2525039" y="3557815"/>
            <a:ext cx="878731" cy="18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94B8AB3C-9B44-7189-9DAD-86303F73ADF9}"/>
              </a:ext>
            </a:extLst>
          </p:cNvPr>
          <p:cNvCxnSpPr>
            <a:cxnSpLocks/>
          </p:cNvCxnSpPr>
          <p:nvPr/>
        </p:nvCxnSpPr>
        <p:spPr>
          <a:xfrm>
            <a:off x="3257943" y="1917961"/>
            <a:ext cx="798430" cy="1772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EA31880-8DF5-C70E-4E02-7CCB9EA2B33E}"/>
              </a:ext>
            </a:extLst>
          </p:cNvPr>
          <p:cNvSpPr txBox="1"/>
          <p:nvPr/>
        </p:nvSpPr>
        <p:spPr>
          <a:xfrm>
            <a:off x="2230903" y="3889871"/>
            <a:ext cx="21755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200" dirty="0"/>
              <a:t>Эффективная площадь</a:t>
            </a:r>
            <a:r>
              <a:rPr lang="en-US" sz="1200" dirty="0"/>
              <a:t>=10</a:t>
            </a:r>
            <a:r>
              <a:rPr lang="en-US" sz="1200" baseline="30000" dirty="0"/>
              <a:t>5</a:t>
            </a:r>
            <a:r>
              <a:rPr lang="en-US" sz="1200" dirty="0"/>
              <a:t> m</a:t>
            </a:r>
            <a:r>
              <a:rPr lang="en-US" sz="1200" baseline="30000" dirty="0"/>
              <a:t>2</a:t>
            </a:r>
            <a:endParaRPr lang="ru-RU" sz="1200" baseline="30000" dirty="0"/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30E07EC7-0582-234B-F734-454F57BAFFDB}"/>
              </a:ext>
            </a:extLst>
          </p:cNvPr>
          <p:cNvCxnSpPr>
            <a:cxnSpLocks/>
          </p:cNvCxnSpPr>
          <p:nvPr/>
        </p:nvCxnSpPr>
        <p:spPr>
          <a:xfrm flipH="1">
            <a:off x="2767014" y="2705758"/>
            <a:ext cx="440134" cy="1066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00A16E13-ACC1-967E-273A-0D5A72641E1D}"/>
              </a:ext>
            </a:extLst>
          </p:cNvPr>
          <p:cNvCxnSpPr>
            <a:cxnSpLocks/>
          </p:cNvCxnSpPr>
          <p:nvPr/>
        </p:nvCxnSpPr>
        <p:spPr>
          <a:xfrm flipH="1">
            <a:off x="2636989" y="2367370"/>
            <a:ext cx="616978" cy="1358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015DB4D-4FE7-5470-A18B-AC84E28E4653}"/>
              </a:ext>
            </a:extLst>
          </p:cNvPr>
          <p:cNvCxnSpPr>
            <a:cxnSpLocks/>
          </p:cNvCxnSpPr>
          <p:nvPr/>
        </p:nvCxnSpPr>
        <p:spPr>
          <a:xfrm flipH="1">
            <a:off x="2525039" y="2163816"/>
            <a:ext cx="681636" cy="1532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B2D1CA9-1576-5129-5D46-434BA53C2196}"/>
              </a:ext>
            </a:extLst>
          </p:cNvPr>
          <p:cNvSpPr txBox="1"/>
          <p:nvPr/>
        </p:nvSpPr>
        <p:spPr>
          <a:xfrm>
            <a:off x="3537393" y="2361268"/>
            <a:ext cx="1134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/>
              <a:t>Черенковский</a:t>
            </a:r>
            <a:endParaRPr lang="ru-RU" sz="1200" b="1" dirty="0"/>
          </a:p>
          <a:p>
            <a:r>
              <a:rPr lang="ru-RU" sz="1200" b="1" dirty="0"/>
              <a:t>  свет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2C85A1-FF2A-5F5E-0CEB-BA9F92D24369}"/>
              </a:ext>
            </a:extLst>
          </p:cNvPr>
          <p:cNvSpPr txBox="1"/>
          <p:nvPr/>
        </p:nvSpPr>
        <p:spPr>
          <a:xfrm>
            <a:off x="2207642" y="4225782"/>
            <a:ext cx="209571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err="1"/>
              <a:t>Черенковский</a:t>
            </a:r>
            <a:r>
              <a:rPr lang="ru-RU" sz="1200" dirty="0"/>
              <a:t> телескоп</a:t>
            </a:r>
          </a:p>
          <a:p>
            <a:r>
              <a:rPr lang="ru-RU" sz="1200" dirty="0"/>
              <a:t>(</a:t>
            </a:r>
            <a:r>
              <a:rPr lang="en-US" sz="1200" dirty="0"/>
              <a:t>IACT – Imaging</a:t>
            </a:r>
            <a:r>
              <a:rPr lang="ru-RU" sz="1200" dirty="0"/>
              <a:t> </a:t>
            </a:r>
            <a:r>
              <a:rPr lang="en-US" sz="1200" dirty="0"/>
              <a:t>Atmospheric Cherenkov</a:t>
            </a:r>
            <a:r>
              <a:rPr lang="ru-RU" sz="1200" dirty="0"/>
              <a:t> </a:t>
            </a:r>
            <a:r>
              <a:rPr lang="en-US" sz="1200" dirty="0"/>
              <a:t>Telescope)</a:t>
            </a:r>
            <a:endParaRPr lang="ru-RU" sz="1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3139A23-F23A-12D6-1605-22F900059FE1}"/>
              </a:ext>
            </a:extLst>
          </p:cNvPr>
          <p:cNvSpPr txBox="1"/>
          <p:nvPr/>
        </p:nvSpPr>
        <p:spPr>
          <a:xfrm>
            <a:off x="526803" y="1256879"/>
            <a:ext cx="142917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/>
              <a:t>Камера телескопа</a:t>
            </a:r>
          </a:p>
          <a:p>
            <a:r>
              <a:rPr lang="ru-RU" sz="1200" dirty="0"/>
              <a:t>500-1000 пикселей</a:t>
            </a: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B8BED2D6-2B41-DCD8-E75F-890CEDFA6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0" t="31181" r="10650" b="43326"/>
          <a:stretch/>
        </p:blipFill>
        <p:spPr bwMode="auto">
          <a:xfrm>
            <a:off x="74910" y="5077883"/>
            <a:ext cx="1659657" cy="138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00D067B2-E88E-6209-8451-D2F5D3DDF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9" t="64905" r="15516" b="6875"/>
          <a:stretch/>
        </p:blipFill>
        <p:spPr bwMode="auto">
          <a:xfrm>
            <a:off x="1829507" y="5128211"/>
            <a:ext cx="1552382" cy="156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FFBD8AFD-89DF-3A1F-6288-3B42D3F08E5E}"/>
              </a:ext>
            </a:extLst>
          </p:cNvPr>
          <p:cNvSpPr txBox="1"/>
          <p:nvPr/>
        </p:nvSpPr>
        <p:spPr>
          <a:xfrm>
            <a:off x="186713" y="4829557"/>
            <a:ext cx="1636923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/>
              <a:t>ШАЛ от гамма- кванта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08975B-0519-12F1-FD57-1712A0AFBC50}"/>
              </a:ext>
            </a:extLst>
          </p:cNvPr>
          <p:cNvSpPr txBox="1"/>
          <p:nvPr/>
        </p:nvSpPr>
        <p:spPr>
          <a:xfrm>
            <a:off x="2062043" y="4886211"/>
            <a:ext cx="1248227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/>
              <a:t>ШАЛ от протона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EBAE6723-C731-E1A8-E8D7-819F0B79171F}"/>
              </a:ext>
            </a:extLst>
          </p:cNvPr>
          <p:cNvSpPr/>
          <p:nvPr/>
        </p:nvSpPr>
        <p:spPr>
          <a:xfrm>
            <a:off x="6807200" y="3946176"/>
            <a:ext cx="495448" cy="30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3E9E54DB-5DB1-9253-F06B-5490D67D87FE}"/>
              </a:ext>
            </a:extLst>
          </p:cNvPr>
          <p:cNvCxnSpPr>
            <a:cxnSpLocks/>
          </p:cNvCxnSpPr>
          <p:nvPr/>
        </p:nvCxnSpPr>
        <p:spPr>
          <a:xfrm flipH="1">
            <a:off x="2914824" y="2934449"/>
            <a:ext cx="338529" cy="861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F13DB316-7DEE-4B73-8B1A-E4765E8C6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4" r="1" b="17025"/>
          <a:stretch/>
        </p:blipFill>
        <p:spPr bwMode="auto">
          <a:xfrm>
            <a:off x="3045827" y="2898596"/>
            <a:ext cx="807424" cy="88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6251EC94-2F44-67F9-F159-E789D6E965C9}"/>
              </a:ext>
            </a:extLst>
          </p:cNvPr>
          <p:cNvCxnSpPr>
            <a:cxnSpLocks/>
          </p:cNvCxnSpPr>
          <p:nvPr/>
        </p:nvCxnSpPr>
        <p:spPr>
          <a:xfrm flipH="1" flipV="1">
            <a:off x="1662927" y="2155918"/>
            <a:ext cx="1432412" cy="8196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8074D157-3C98-9042-A141-8F1EA20EB948}"/>
              </a:ext>
            </a:extLst>
          </p:cNvPr>
          <p:cNvSpPr txBox="1"/>
          <p:nvPr/>
        </p:nvSpPr>
        <p:spPr>
          <a:xfrm>
            <a:off x="151566" y="3633450"/>
            <a:ext cx="1949123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400" dirty="0" err="1"/>
              <a:t>Режекция</a:t>
            </a:r>
            <a:r>
              <a:rPr lang="ru-RU" sz="1400" dirty="0"/>
              <a:t> событий от</a:t>
            </a:r>
          </a:p>
          <a:p>
            <a:r>
              <a:rPr lang="ru-RU" sz="1400" dirty="0"/>
              <a:t>космических лучей на</a:t>
            </a:r>
          </a:p>
          <a:p>
            <a:r>
              <a:rPr lang="ru-RU" sz="1400" dirty="0"/>
              <a:t>уровне 10</a:t>
            </a:r>
            <a:r>
              <a:rPr lang="ru-RU" sz="1400" baseline="30000" dirty="0"/>
              <a:t>-4</a:t>
            </a:r>
            <a:r>
              <a:rPr lang="ru-RU" sz="1400" dirty="0"/>
              <a:t> по форме</a:t>
            </a:r>
          </a:p>
          <a:p>
            <a:r>
              <a:rPr lang="ru-RU" sz="1400" dirty="0"/>
              <a:t>изображения в камере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121786-26E2-9E91-2809-075AD3D3C8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620" y="1813647"/>
            <a:ext cx="3795996" cy="2831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B1E2C4-24F1-672D-CA17-A8D512A01927}"/>
              </a:ext>
            </a:extLst>
          </p:cNvPr>
          <p:cNvSpPr txBox="1"/>
          <p:nvPr/>
        </p:nvSpPr>
        <p:spPr>
          <a:xfrm>
            <a:off x="4056373" y="5128211"/>
            <a:ext cx="4810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Энергетический порог ~  1  </a:t>
            </a:r>
            <a:r>
              <a:rPr lang="en-US" dirty="0"/>
              <a:t>/ ( </a:t>
            </a:r>
            <a:r>
              <a:rPr lang="ru-RU" dirty="0"/>
              <a:t>площадь зеркал)</a:t>
            </a:r>
            <a:endParaRPr lang="en-US" dirty="0"/>
          </a:p>
          <a:p>
            <a:endParaRPr lang="en-US" dirty="0"/>
          </a:p>
          <a:p>
            <a:r>
              <a:rPr lang="ru-RU" dirty="0"/>
              <a:t> </a:t>
            </a:r>
            <a:r>
              <a:rPr lang="en-US" dirty="0"/>
              <a:t>10 </a:t>
            </a:r>
            <a:r>
              <a:rPr lang="ru-RU" dirty="0"/>
              <a:t>м</a:t>
            </a:r>
            <a:r>
              <a:rPr lang="ru-RU" baseline="30000" dirty="0"/>
              <a:t>2     </a:t>
            </a:r>
            <a:r>
              <a:rPr lang="ru-RU" dirty="0"/>
              <a:t>    1 ТэВ                      200 м</a:t>
            </a:r>
            <a:r>
              <a:rPr lang="ru-RU" baseline="30000" dirty="0"/>
              <a:t>2 </a:t>
            </a:r>
            <a:r>
              <a:rPr lang="ru-RU" dirty="0"/>
              <a:t>        50 ТэВ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B3CD90E-A767-8FFB-4A58-81C722F6BE6A}"/>
              </a:ext>
            </a:extLst>
          </p:cNvPr>
          <p:cNvCxnSpPr/>
          <p:nvPr/>
        </p:nvCxnSpPr>
        <p:spPr>
          <a:xfrm>
            <a:off x="4832059" y="5910513"/>
            <a:ext cx="22356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FE97421-34AA-3C70-0329-629FC2E780EB}"/>
              </a:ext>
            </a:extLst>
          </p:cNvPr>
          <p:cNvCxnSpPr/>
          <p:nvPr/>
        </p:nvCxnSpPr>
        <p:spPr>
          <a:xfrm>
            <a:off x="7509546" y="5910513"/>
            <a:ext cx="22356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0E19663-72EC-B9F1-0271-D4A136CB7331}"/>
              </a:ext>
            </a:extLst>
          </p:cNvPr>
          <p:cNvSpPr txBox="1"/>
          <p:nvPr/>
        </p:nvSpPr>
        <p:spPr>
          <a:xfrm>
            <a:off x="5477052" y="1344184"/>
            <a:ext cx="157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Стерео метод</a:t>
            </a:r>
          </a:p>
        </p:txBody>
      </p:sp>
    </p:spTree>
    <p:extLst>
      <p:ext uri="{BB962C8B-B14F-4D97-AF65-F5344CB8AC3E}">
        <p14:creationId xmlns:p14="http://schemas.microsoft.com/office/powerpoint/2010/main" val="1929995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65A44-F4A8-F76F-0BB5-A0B6E2FE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925" y="-54810"/>
            <a:ext cx="9476049" cy="76695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 </a:t>
            </a:r>
            <a:r>
              <a:rPr lang="en-US" sz="2800" b="1" dirty="0"/>
              <a:t>      </a:t>
            </a:r>
            <a:r>
              <a:rPr lang="ru-RU" sz="2800" b="1" dirty="0"/>
              <a:t>Установки, регистрирующие заряженную компоненту ШАЛ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4A7CC78-3D03-5081-0CCD-197F28385C3B}"/>
              </a:ext>
            </a:extLst>
          </p:cNvPr>
          <p:cNvSpPr/>
          <p:nvPr/>
        </p:nvSpPr>
        <p:spPr>
          <a:xfrm>
            <a:off x="3282950" y="3340100"/>
            <a:ext cx="628650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5F98563-6FD8-1112-181B-66E5334E51F9}"/>
              </a:ext>
            </a:extLst>
          </p:cNvPr>
          <p:cNvSpPr/>
          <p:nvPr/>
        </p:nvSpPr>
        <p:spPr>
          <a:xfrm rot="-3840000">
            <a:off x="2216077" y="2256999"/>
            <a:ext cx="1028700" cy="374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DDEA67-6F2E-297B-A356-F226126C5C0C}"/>
              </a:ext>
            </a:extLst>
          </p:cNvPr>
          <p:cNvSpPr/>
          <p:nvPr/>
        </p:nvSpPr>
        <p:spPr>
          <a:xfrm>
            <a:off x="3686103" y="1561522"/>
            <a:ext cx="850900" cy="282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20A70B9-5DFA-A30A-52EF-A339BCCAA557}"/>
              </a:ext>
            </a:extLst>
          </p:cNvPr>
          <p:cNvSpPr/>
          <p:nvPr/>
        </p:nvSpPr>
        <p:spPr>
          <a:xfrm>
            <a:off x="3365428" y="1862118"/>
            <a:ext cx="641350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ШАЛ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C5764811-1C9E-73EE-1CCF-E00F5A58C481}"/>
              </a:ext>
            </a:extLst>
          </p:cNvPr>
          <p:cNvSpPr/>
          <p:nvPr/>
        </p:nvSpPr>
        <p:spPr>
          <a:xfrm>
            <a:off x="2525039" y="3557815"/>
            <a:ext cx="878731" cy="18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6095D75-3EB5-3C3F-7F55-7058E0C4E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63" t="18681" r="1791" b="1"/>
          <a:stretch/>
        </p:blipFill>
        <p:spPr>
          <a:xfrm>
            <a:off x="3790661" y="959879"/>
            <a:ext cx="2335898" cy="2874615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82C4342-8F60-828E-9C3D-28930B720E9F}"/>
              </a:ext>
            </a:extLst>
          </p:cNvPr>
          <p:cNvSpPr txBox="1"/>
          <p:nvPr/>
        </p:nvSpPr>
        <p:spPr>
          <a:xfrm>
            <a:off x="3686103" y="790575"/>
            <a:ext cx="199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ru-RU" sz="1400" b="1" dirty="0">
                <a:solidFill>
                  <a:schemeClr val="tx1"/>
                </a:solidFill>
              </a:rPr>
              <a:t>Гамма –квант (</a:t>
            </a:r>
            <a:r>
              <a:rPr lang="en-US" sz="1400" b="1" dirty="0">
                <a:solidFill>
                  <a:schemeClr val="tx1"/>
                </a:solidFill>
              </a:rPr>
              <a:t>&gt;1 </a:t>
            </a:r>
            <a:r>
              <a:rPr lang="en-US" sz="1400" b="1" dirty="0"/>
              <a:t>T</a:t>
            </a:r>
            <a:r>
              <a:rPr lang="ru-RU" sz="1400" b="1" dirty="0">
                <a:solidFill>
                  <a:schemeClr val="tx1"/>
                </a:solidFill>
              </a:rPr>
              <a:t>эВ</a:t>
            </a:r>
            <a:r>
              <a:rPr lang="ru-RU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B3299F0-A937-407D-4743-9804358847F1}"/>
              </a:ext>
            </a:extLst>
          </p:cNvPr>
          <p:cNvSpPr txBox="1"/>
          <p:nvPr/>
        </p:nvSpPr>
        <p:spPr>
          <a:xfrm>
            <a:off x="5307119" y="1244231"/>
            <a:ext cx="3364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Регистрация заряженных</a:t>
            </a:r>
            <a:r>
              <a:rPr lang="en-US" sz="1400" dirty="0"/>
              <a:t> </a:t>
            </a:r>
            <a:r>
              <a:rPr lang="ru-RU" sz="1400" dirty="0"/>
              <a:t>частиц ШАЛ (электроны и</a:t>
            </a:r>
            <a:r>
              <a:rPr lang="en-US" sz="1400" dirty="0"/>
              <a:t> </a:t>
            </a:r>
            <a:r>
              <a:rPr lang="ru-RU" sz="1400" dirty="0"/>
              <a:t>мюоны) и </a:t>
            </a:r>
            <a:r>
              <a:rPr lang="ru-RU" sz="1400" dirty="0" err="1"/>
              <a:t>черенковского</a:t>
            </a:r>
            <a:endParaRPr lang="ru-RU" sz="1400" dirty="0"/>
          </a:p>
          <a:p>
            <a:r>
              <a:rPr lang="ru-RU" sz="1400" dirty="0"/>
              <a:t>света системной разнесенных детекторов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EBAE6723-C731-E1A8-E8D7-819F0B79171F}"/>
              </a:ext>
            </a:extLst>
          </p:cNvPr>
          <p:cNvSpPr/>
          <p:nvPr/>
        </p:nvSpPr>
        <p:spPr>
          <a:xfrm>
            <a:off x="6807200" y="3946176"/>
            <a:ext cx="495448" cy="30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9838C9-89D7-A71E-9DC1-07636B81C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1" t="2350" r="10808"/>
          <a:stretch/>
        </p:blipFill>
        <p:spPr>
          <a:xfrm>
            <a:off x="-52642" y="4788129"/>
            <a:ext cx="4589645" cy="2049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7E94B8-5EDC-F607-E4DD-F0DBC3DF2902}"/>
              </a:ext>
            </a:extLst>
          </p:cNvPr>
          <p:cNvSpPr txBox="1"/>
          <p:nvPr/>
        </p:nvSpPr>
        <p:spPr>
          <a:xfrm>
            <a:off x="443488" y="4499420"/>
            <a:ext cx="36673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l-GR" dirty="0"/>
              <a:t>γ</a:t>
            </a:r>
            <a:r>
              <a:rPr lang="en-US" dirty="0"/>
              <a:t> = 20 </a:t>
            </a:r>
            <a:r>
              <a:rPr lang="en-US" dirty="0" err="1"/>
              <a:t>TeV</a:t>
            </a:r>
            <a:r>
              <a:rPr lang="en-US" dirty="0"/>
              <a:t>                      Ep = 20 </a:t>
            </a:r>
            <a:r>
              <a:rPr lang="en-US" dirty="0" err="1"/>
              <a:t>TeV</a:t>
            </a:r>
            <a:r>
              <a:rPr lang="en-US" baseline="-25000" dirty="0"/>
              <a:t>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D6DE35-E036-3CC4-EC7C-A3BEC9F2F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119" y="4610855"/>
            <a:ext cx="3709597" cy="1441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E335FB-5A36-14FE-AD98-2378C8DFA8C5}"/>
              </a:ext>
            </a:extLst>
          </p:cNvPr>
          <p:cNvSpPr txBox="1"/>
          <p:nvPr/>
        </p:nvSpPr>
        <p:spPr>
          <a:xfrm>
            <a:off x="213100" y="1190889"/>
            <a:ext cx="3251211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/>
              <a:t>Энергетический порог</a:t>
            </a:r>
            <a:r>
              <a:rPr lang="en-US" b="1" dirty="0"/>
              <a:t>:</a:t>
            </a:r>
            <a:endParaRPr lang="ru-RU" b="1" dirty="0"/>
          </a:p>
          <a:p>
            <a:r>
              <a:rPr lang="ru-RU" b="1" dirty="0"/>
              <a:t>  для высоты 4000 м     ~  1 ТэВ</a:t>
            </a:r>
          </a:p>
          <a:p>
            <a:endParaRPr lang="ru-RU" b="1" dirty="0"/>
          </a:p>
          <a:p>
            <a:r>
              <a:rPr lang="ru-RU" b="1" dirty="0"/>
              <a:t>  для уровня моря          ~ 1 </a:t>
            </a:r>
            <a:r>
              <a:rPr lang="ru-RU" b="1" dirty="0" err="1"/>
              <a:t>ПэВ</a:t>
            </a:r>
            <a:endParaRPr lang="ru-RU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149A4E-F09B-B2F8-6BFF-9155E5B34456}"/>
              </a:ext>
            </a:extLst>
          </p:cNvPr>
          <p:cNvSpPr txBox="1"/>
          <p:nvPr/>
        </p:nvSpPr>
        <p:spPr>
          <a:xfrm>
            <a:off x="3456648" y="3555517"/>
            <a:ext cx="205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Режекция</a:t>
            </a:r>
            <a:r>
              <a:rPr lang="ru-RU" b="1" dirty="0"/>
              <a:t> ШАЛ от </a:t>
            </a:r>
          </a:p>
          <a:p>
            <a:r>
              <a:rPr lang="ru-RU" b="1" dirty="0"/>
              <a:t>протонов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C0DEDC-BE28-2E9B-6EEF-BEA3319D0CA2}"/>
              </a:ext>
            </a:extLst>
          </p:cNvPr>
          <p:cNvSpPr txBox="1"/>
          <p:nvPr/>
        </p:nvSpPr>
        <p:spPr>
          <a:xfrm>
            <a:off x="616271" y="3420913"/>
            <a:ext cx="196816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«Компактность»</a:t>
            </a:r>
          </a:p>
          <a:p>
            <a:r>
              <a:rPr lang="ru-RU" dirty="0"/>
              <a:t>Установка</a:t>
            </a:r>
            <a:r>
              <a:rPr lang="en-US" dirty="0"/>
              <a:t>    HAWC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CA81B9-D9BC-C52D-6FAE-420830C92F58}"/>
              </a:ext>
            </a:extLst>
          </p:cNvPr>
          <p:cNvSpPr txBox="1"/>
          <p:nvPr/>
        </p:nvSpPr>
        <p:spPr>
          <a:xfrm>
            <a:off x="6126559" y="3206022"/>
            <a:ext cx="2767681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малое число мюонов.</a:t>
            </a:r>
          </a:p>
          <a:p>
            <a:r>
              <a:rPr lang="ru-RU" dirty="0"/>
              <a:t> В протоном ШАЛ мюонов</a:t>
            </a:r>
          </a:p>
          <a:p>
            <a:r>
              <a:rPr lang="ru-RU" dirty="0"/>
              <a:t> в 10 раз больше, чем в </a:t>
            </a:r>
          </a:p>
          <a:p>
            <a:r>
              <a:rPr lang="ru-RU" dirty="0"/>
              <a:t>ШАЛ от гамма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B2798-5345-B914-31B3-03740227977F}"/>
              </a:ext>
            </a:extLst>
          </p:cNvPr>
          <p:cNvSpPr txBox="1"/>
          <p:nvPr/>
        </p:nvSpPr>
        <p:spPr>
          <a:xfrm>
            <a:off x="6512380" y="549106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вода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8845575-0638-8F8E-2E84-FD8298DA00DD}"/>
              </a:ext>
            </a:extLst>
          </p:cNvPr>
          <p:cNvCxnSpPr>
            <a:cxnSpLocks/>
          </p:cNvCxnSpPr>
          <p:nvPr/>
        </p:nvCxnSpPr>
        <p:spPr>
          <a:xfrm flipH="1">
            <a:off x="2711857" y="3834494"/>
            <a:ext cx="57109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79D84A65-3A18-A7D9-0F7E-47EC88595A65}"/>
              </a:ext>
            </a:extLst>
          </p:cNvPr>
          <p:cNvCxnSpPr>
            <a:cxnSpLocks/>
          </p:cNvCxnSpPr>
          <p:nvPr/>
        </p:nvCxnSpPr>
        <p:spPr>
          <a:xfrm>
            <a:off x="5495755" y="3807597"/>
            <a:ext cx="58246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22178FF-8275-9B92-9012-51BDF7DF82E4}"/>
              </a:ext>
            </a:extLst>
          </p:cNvPr>
          <p:cNvSpPr txBox="1"/>
          <p:nvPr/>
        </p:nvSpPr>
        <p:spPr>
          <a:xfrm>
            <a:off x="5015252" y="6193701"/>
            <a:ext cx="375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установке </a:t>
            </a:r>
            <a:r>
              <a:rPr lang="en-US" dirty="0"/>
              <a:t>LHAASO  1100  </a:t>
            </a:r>
            <a:r>
              <a:rPr lang="ru-RU" dirty="0"/>
              <a:t>мюонных</a:t>
            </a:r>
          </a:p>
          <a:p>
            <a:r>
              <a:rPr lang="ru-RU" dirty="0"/>
              <a:t>    детекторов</a:t>
            </a:r>
          </a:p>
          <a:p>
            <a:r>
              <a:rPr lang="ru-RU" dirty="0"/>
              <a:t> 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A43C62B-5535-B32D-B48F-A524D1478C80}"/>
              </a:ext>
            </a:extLst>
          </p:cNvPr>
          <p:cNvSpPr>
            <a:spLocks noChangeAspect="1"/>
          </p:cNvSpPr>
          <p:nvPr/>
        </p:nvSpPr>
        <p:spPr>
          <a:xfrm>
            <a:off x="7222930" y="5450016"/>
            <a:ext cx="159435" cy="15943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AB9070-FE84-AA9A-EF05-7A97CEF0B76C}"/>
              </a:ext>
            </a:extLst>
          </p:cNvPr>
          <p:cNvSpPr txBox="1"/>
          <p:nvPr/>
        </p:nvSpPr>
        <p:spPr>
          <a:xfrm>
            <a:off x="7681287" y="4505737"/>
            <a:ext cx="990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ФЭУ </a:t>
            </a:r>
            <a:r>
              <a:rPr lang="en-US" sz="1200" dirty="0"/>
              <a:t>Ø</a:t>
            </a:r>
            <a:r>
              <a:rPr lang="ru-RU" sz="1200" dirty="0"/>
              <a:t> 50 см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27EE190-9708-3329-2D32-890A85FD0BD6}"/>
              </a:ext>
            </a:extLst>
          </p:cNvPr>
          <p:cNvCxnSpPr>
            <a:endCxn id="31" idx="0"/>
          </p:cNvCxnSpPr>
          <p:nvPr/>
        </p:nvCxnSpPr>
        <p:spPr>
          <a:xfrm flipH="1">
            <a:off x="7382365" y="4815358"/>
            <a:ext cx="519575" cy="634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0A93148-6957-B39E-A33F-8767FCF1B5D2}"/>
              </a:ext>
            </a:extLst>
          </p:cNvPr>
          <p:cNvSpPr txBox="1"/>
          <p:nvPr/>
        </p:nvSpPr>
        <p:spPr>
          <a:xfrm>
            <a:off x="6856483" y="5847997"/>
            <a:ext cx="73289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Ø</a:t>
            </a:r>
            <a:r>
              <a:rPr lang="ru-RU" sz="1400" dirty="0"/>
              <a:t> 6.8 м</a:t>
            </a:r>
          </a:p>
        </p:txBody>
      </p:sp>
    </p:spTree>
    <p:extLst>
      <p:ext uri="{BB962C8B-B14F-4D97-AF65-F5344CB8AC3E}">
        <p14:creationId xmlns:p14="http://schemas.microsoft.com/office/powerpoint/2010/main" val="5190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F3EDB-A03F-A41F-C83C-83F8F0EEB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2004"/>
            <a:ext cx="7777119" cy="213530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dirty="0"/>
              <a:t>3. Гамма-установки Северного полушария ( не включая российские установки)</a:t>
            </a:r>
          </a:p>
        </p:txBody>
      </p:sp>
    </p:spTree>
    <p:extLst>
      <p:ext uri="{BB962C8B-B14F-4D97-AF65-F5344CB8AC3E}">
        <p14:creationId xmlns:p14="http://schemas.microsoft.com/office/powerpoint/2010/main" val="3292045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4F4CF-5C9C-9EF9-ACBC-0A7609AE9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95" y="300729"/>
            <a:ext cx="8424472" cy="1223831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800" b="1" dirty="0"/>
              <a:t>Гамма-телескопы в Северном полушарии</a:t>
            </a:r>
            <a:br>
              <a:rPr lang="ru-RU" sz="2800" b="1" dirty="0"/>
            </a:br>
            <a:r>
              <a:rPr lang="ru-RU" sz="2800" b="1" dirty="0"/>
              <a:t>  </a:t>
            </a:r>
            <a:r>
              <a:rPr lang="en-US" sz="2800" b="1" dirty="0"/>
              <a:t> ( </a:t>
            </a:r>
            <a:r>
              <a:rPr lang="ru-RU" sz="2800" b="1" dirty="0"/>
              <a:t>работающие и в стадии создания ( красный шрифт))</a:t>
            </a:r>
            <a:r>
              <a:rPr lang="en-US" sz="2800" b="1" dirty="0"/>
              <a:t> </a:t>
            </a:r>
            <a:endParaRPr lang="ru-RU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48A86E-52B9-08F6-2B69-F7D5A36C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86" y="3336423"/>
            <a:ext cx="4717712" cy="3156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EEEC0D-E86B-6FE1-FD8A-47A45A9936DD}"/>
              </a:ext>
            </a:extLst>
          </p:cNvPr>
          <p:cNvSpPr txBox="1"/>
          <p:nvPr/>
        </p:nvSpPr>
        <p:spPr>
          <a:xfrm>
            <a:off x="5501389" y="2113614"/>
            <a:ext cx="2345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ASTRI: 9 </a:t>
            </a:r>
            <a:r>
              <a:rPr lang="ru-RU" dirty="0"/>
              <a:t>телескопов</a:t>
            </a:r>
          </a:p>
          <a:p>
            <a:r>
              <a:rPr lang="ru-RU" dirty="0"/>
              <a:t>650 х 270 м    -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357F16-7481-7475-F920-228E07CC8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393" y="2960558"/>
            <a:ext cx="2884957" cy="3825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850B88-A8F5-39D7-696F-C31DF9B09F50}"/>
              </a:ext>
            </a:extLst>
          </p:cNvPr>
          <p:cNvSpPr txBox="1"/>
          <p:nvPr/>
        </p:nvSpPr>
        <p:spPr>
          <a:xfrm>
            <a:off x="276837" y="1711353"/>
            <a:ext cx="50333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IACTs :</a:t>
            </a:r>
            <a:r>
              <a:rPr lang="ru-RU" dirty="0"/>
              <a:t> </a:t>
            </a:r>
            <a:r>
              <a:rPr lang="en-US" dirty="0"/>
              <a:t>Veritas, MAGIC, </a:t>
            </a:r>
            <a:r>
              <a:rPr lang="en-US" dirty="0">
                <a:solidFill>
                  <a:srgbClr val="FF0000"/>
                </a:solidFill>
              </a:rPr>
              <a:t>CTA-North</a:t>
            </a:r>
            <a:r>
              <a:rPr lang="en-US" dirty="0"/>
              <a:t> – </a:t>
            </a:r>
            <a:endParaRPr lang="ru-RU" dirty="0"/>
          </a:p>
          <a:p>
            <a:r>
              <a:rPr lang="en-US" dirty="0"/>
              <a:t> </a:t>
            </a:r>
            <a:r>
              <a:rPr lang="ru-RU" dirty="0"/>
              <a:t>низкие энергии  ( </a:t>
            </a:r>
            <a:r>
              <a:rPr lang="en-US" dirty="0"/>
              <a:t>2</a:t>
            </a:r>
            <a:r>
              <a:rPr lang="ru-RU" dirty="0"/>
              <a:t>0 ГэВ</a:t>
            </a:r>
            <a:r>
              <a:rPr lang="en-US" dirty="0"/>
              <a:t> – 50 </a:t>
            </a:r>
            <a:r>
              <a:rPr lang="ru-RU" dirty="0"/>
              <a:t>ТэВ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  <a:p>
            <a:r>
              <a:rPr lang="ru-RU" dirty="0"/>
              <a:t>Высокогорные: </a:t>
            </a:r>
            <a:r>
              <a:rPr lang="en-US" dirty="0"/>
              <a:t>HAWC, LHAASO</a:t>
            </a:r>
            <a:r>
              <a:rPr lang="ru-RU" dirty="0"/>
              <a:t>, </a:t>
            </a:r>
            <a:r>
              <a:rPr lang="en-US" dirty="0"/>
              <a:t>Tibet</a:t>
            </a:r>
            <a:r>
              <a:rPr lang="ru-RU" dirty="0"/>
              <a:t> </a:t>
            </a:r>
            <a:r>
              <a:rPr lang="en-US" dirty="0"/>
              <a:t>( 1 </a:t>
            </a:r>
            <a:r>
              <a:rPr lang="ru-RU" dirty="0"/>
              <a:t>ТэВ</a:t>
            </a:r>
            <a:r>
              <a:rPr lang="en-US" dirty="0"/>
              <a:t>- 1</a:t>
            </a:r>
            <a:r>
              <a:rPr lang="ru-RU" dirty="0" err="1"/>
              <a:t>ПэВ</a:t>
            </a:r>
            <a:r>
              <a:rPr lang="ru-RU" dirty="0"/>
              <a:t>)</a:t>
            </a:r>
            <a:endParaRPr lang="en-US" dirty="0"/>
          </a:p>
          <a:p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ASRTI Mini- Array </a:t>
            </a:r>
            <a:r>
              <a:rPr lang="en-US" dirty="0"/>
              <a:t>( </a:t>
            </a:r>
            <a:r>
              <a:rPr lang="ru-RU" dirty="0"/>
              <a:t>на Канарах)</a:t>
            </a:r>
            <a:endParaRPr lang="en-US" dirty="0"/>
          </a:p>
          <a:p>
            <a:r>
              <a:rPr lang="en-US" dirty="0"/>
              <a:t> 1 </a:t>
            </a:r>
            <a:r>
              <a:rPr lang="ru-RU" dirty="0"/>
              <a:t>ТэВ – 200 ТэВ</a:t>
            </a:r>
          </a:p>
        </p:txBody>
      </p:sp>
    </p:spTree>
    <p:extLst>
      <p:ext uri="{BB962C8B-B14F-4D97-AF65-F5344CB8AC3E}">
        <p14:creationId xmlns:p14="http://schemas.microsoft.com/office/powerpoint/2010/main" val="1323515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12872-7715-2EF8-9852-18125D88F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18" y="117668"/>
            <a:ext cx="8900963" cy="93813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3600" b="1" dirty="0"/>
              <a:t> Высокогорные установки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4FE98A-F13D-CFB1-D541-CB1A50A45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804"/>
            <a:ext cx="8667523" cy="3099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C0FFD9-C7B0-D702-EBC6-D6F9549F85ED}"/>
              </a:ext>
            </a:extLst>
          </p:cNvPr>
          <p:cNvSpPr txBox="1"/>
          <p:nvPr/>
        </p:nvSpPr>
        <p:spPr>
          <a:xfrm>
            <a:off x="469783" y="1711354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LHAASO ( </a:t>
            </a:r>
            <a:r>
              <a:rPr lang="ru-RU" b="1" dirty="0">
                <a:solidFill>
                  <a:schemeClr val="bg1"/>
                </a:solidFill>
              </a:rPr>
              <a:t>Китай)</a:t>
            </a:r>
          </a:p>
          <a:p>
            <a:r>
              <a:rPr lang="ru-RU" b="1" dirty="0">
                <a:solidFill>
                  <a:schemeClr val="bg1"/>
                </a:solidFill>
              </a:rPr>
              <a:t>4410 м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5C4FC-9449-463B-68FC-93FE02C32D40}"/>
              </a:ext>
            </a:extLst>
          </p:cNvPr>
          <p:cNvSpPr txBox="1"/>
          <p:nvPr/>
        </p:nvSpPr>
        <p:spPr>
          <a:xfrm>
            <a:off x="5838738" y="1501629"/>
            <a:ext cx="1863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HAWC (</a:t>
            </a:r>
            <a:r>
              <a:rPr lang="ru-RU" b="1" dirty="0">
                <a:solidFill>
                  <a:schemeClr val="bg1"/>
                </a:solidFill>
              </a:rPr>
              <a:t>Мексика)</a:t>
            </a:r>
          </a:p>
          <a:p>
            <a:r>
              <a:rPr lang="ru-RU" dirty="0">
                <a:solidFill>
                  <a:schemeClr val="bg1"/>
                </a:solidFill>
              </a:rPr>
              <a:t>4100</a:t>
            </a:r>
            <a:r>
              <a:rPr lang="ru-RU" b="1" dirty="0">
                <a:solidFill>
                  <a:schemeClr val="bg1"/>
                </a:solidFill>
              </a:rPr>
              <a:t> 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3A1CE-7EF8-4F2A-F61A-8A03C16C5141}"/>
              </a:ext>
            </a:extLst>
          </p:cNvPr>
          <p:cNvSpPr txBox="1"/>
          <p:nvPr/>
        </p:nvSpPr>
        <p:spPr>
          <a:xfrm>
            <a:off x="5226341" y="3020037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Tibet( </a:t>
            </a:r>
            <a:r>
              <a:rPr lang="ru-RU" b="1" dirty="0">
                <a:solidFill>
                  <a:schemeClr val="bg1"/>
                </a:solidFill>
              </a:rPr>
              <a:t>Китай)</a:t>
            </a:r>
          </a:p>
          <a:p>
            <a:r>
              <a:rPr lang="ru-RU" b="1" dirty="0">
                <a:solidFill>
                  <a:schemeClr val="bg1"/>
                </a:solidFill>
              </a:rPr>
              <a:t>4300 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387D8-6CDC-AE64-4E27-F8E9A08E47D2}"/>
              </a:ext>
            </a:extLst>
          </p:cNvPr>
          <p:cNvSpPr txBox="1"/>
          <p:nvPr/>
        </p:nvSpPr>
        <p:spPr>
          <a:xfrm>
            <a:off x="260059" y="4370664"/>
            <a:ext cx="890096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LHAASO : 1 km</a:t>
            </a:r>
            <a:r>
              <a:rPr lang="en-US" baseline="30000" dirty="0"/>
              <a:t>2 </a:t>
            </a:r>
            <a:r>
              <a:rPr lang="ru-RU" dirty="0"/>
              <a:t>,</a:t>
            </a:r>
            <a:r>
              <a:rPr lang="en-US" dirty="0"/>
              <a:t> 5200 </a:t>
            </a:r>
            <a:r>
              <a:rPr lang="ru-RU" dirty="0"/>
              <a:t>сцинтилляционных детекторов, 1200 водных мюонных детекторов</a:t>
            </a:r>
          </a:p>
          <a:p>
            <a:endParaRPr lang="ru-RU" dirty="0"/>
          </a:p>
          <a:p>
            <a:r>
              <a:rPr lang="en-US" dirty="0"/>
              <a:t>HAWC:</a:t>
            </a:r>
            <a:r>
              <a:rPr lang="ru-RU" dirty="0"/>
              <a:t> </a:t>
            </a:r>
            <a:r>
              <a:rPr lang="en-US" dirty="0"/>
              <a:t>  0.02 km</a:t>
            </a:r>
            <a:r>
              <a:rPr lang="en-US" baseline="30000" dirty="0"/>
              <a:t>2 </a:t>
            </a:r>
            <a:r>
              <a:rPr lang="ru-RU" dirty="0"/>
              <a:t>, 300 водных баков</a:t>
            </a:r>
          </a:p>
          <a:p>
            <a:endParaRPr lang="ru-RU" dirty="0"/>
          </a:p>
          <a:p>
            <a:r>
              <a:rPr lang="en-US" dirty="0"/>
              <a:t>Tibet </a:t>
            </a:r>
            <a:r>
              <a:rPr lang="ru-RU" dirty="0"/>
              <a:t>: 0.06 </a:t>
            </a:r>
            <a:r>
              <a:rPr lang="en-US" dirty="0"/>
              <a:t>km</a:t>
            </a:r>
            <a:r>
              <a:rPr lang="en-US" baseline="30000" dirty="0"/>
              <a:t>2  </a:t>
            </a:r>
            <a:r>
              <a:rPr lang="en-US" dirty="0"/>
              <a:t> </a:t>
            </a:r>
            <a:r>
              <a:rPr lang="ru-RU" dirty="0"/>
              <a:t>,  64 водных мюонных детекторов ( 1</a:t>
            </a:r>
            <a:r>
              <a:rPr lang="en-US" dirty="0"/>
              <a:t>/20 LHAASO</a:t>
            </a:r>
            <a:endParaRPr lang="ru-RU" dirty="0"/>
          </a:p>
          <a:p>
            <a:endParaRPr lang="ru-RU" baseline="30000" dirty="0"/>
          </a:p>
          <a:p>
            <a:endParaRPr lang="ru-RU" baseline="30000" dirty="0"/>
          </a:p>
        </p:txBody>
      </p:sp>
    </p:spTree>
    <p:extLst>
      <p:ext uri="{BB962C8B-B14F-4D97-AF65-F5344CB8AC3E}">
        <p14:creationId xmlns:p14="http://schemas.microsoft.com/office/powerpoint/2010/main" val="1843570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99E2E-2409-745A-966C-01426C1A7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1" y="9382"/>
            <a:ext cx="8599094" cy="71174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3200" dirty="0"/>
              <a:t> </a:t>
            </a:r>
            <a:r>
              <a:rPr lang="ru-RU" sz="3200" b="1" dirty="0"/>
              <a:t>4. Результаты в области энергии выше 100 ТэВ </a:t>
            </a:r>
            <a:br>
              <a:rPr lang="ru-RU" sz="3200" b="1" dirty="0"/>
            </a:br>
            <a:r>
              <a:rPr lang="ru-RU" sz="3200" b="1" dirty="0"/>
              <a:t>    ( </a:t>
            </a:r>
            <a:r>
              <a:rPr lang="en-US" sz="3200" b="1" dirty="0"/>
              <a:t>Tibet, HAWC, LHAASO)</a:t>
            </a:r>
            <a:endParaRPr lang="ru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8BEF8E-2918-C6F6-4EEC-A84ADF2E66C0}"/>
              </a:ext>
            </a:extLst>
          </p:cNvPr>
          <p:cNvSpPr txBox="1"/>
          <p:nvPr/>
        </p:nvSpPr>
        <p:spPr>
          <a:xfrm>
            <a:off x="176168" y="1694578"/>
            <a:ext cx="91020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Источник</a:t>
            </a:r>
            <a:r>
              <a:rPr lang="en-US" dirty="0"/>
              <a:t> </a:t>
            </a:r>
            <a:r>
              <a:rPr lang="ru-RU" dirty="0"/>
              <a:t>    </a:t>
            </a:r>
            <a:r>
              <a:rPr lang="en-US" dirty="0"/>
              <a:t>  </a:t>
            </a:r>
            <a:r>
              <a:rPr lang="ru-RU" dirty="0"/>
              <a:t> </a:t>
            </a:r>
            <a:r>
              <a:rPr lang="en-US" dirty="0"/>
              <a:t> RA (°)   dec. (°)    </a:t>
            </a:r>
            <a:r>
              <a:rPr lang="el-GR" dirty="0"/>
              <a:t>σ</a:t>
            </a:r>
            <a:r>
              <a:rPr lang="en-US" dirty="0"/>
              <a:t> (&gt;100 </a:t>
            </a:r>
            <a:r>
              <a:rPr lang="en-US" dirty="0" err="1"/>
              <a:t>TeV</a:t>
            </a:r>
            <a:r>
              <a:rPr lang="en-US" dirty="0"/>
              <a:t>)</a:t>
            </a:r>
            <a:r>
              <a:rPr lang="el-GR" dirty="0"/>
              <a:t> </a:t>
            </a:r>
            <a:r>
              <a:rPr lang="en-US" dirty="0"/>
              <a:t>    Emax (</a:t>
            </a:r>
            <a:r>
              <a:rPr lang="en-US" dirty="0" err="1"/>
              <a:t>PeV</a:t>
            </a:r>
            <a:r>
              <a:rPr lang="en-US" dirty="0"/>
              <a:t>)        </a:t>
            </a:r>
            <a:r>
              <a:rPr lang="en-US" b="1" dirty="0"/>
              <a:t>     </a:t>
            </a:r>
            <a:r>
              <a:rPr lang="ru-RU" b="1" dirty="0"/>
              <a:t>тип источника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 </a:t>
            </a:r>
            <a:r>
              <a:rPr lang="en-US" dirty="0"/>
              <a:t>J0534+2202     83.55    22.05         17.8 </a:t>
            </a:r>
            <a:r>
              <a:rPr lang="ru-RU" dirty="0"/>
              <a:t>               </a:t>
            </a:r>
            <a:r>
              <a:rPr lang="en-US" dirty="0"/>
              <a:t> 1.3 ± 0.11                      </a:t>
            </a:r>
            <a:r>
              <a:rPr lang="en-US" dirty="0">
                <a:solidFill>
                  <a:srgbClr val="FF0000"/>
                </a:solidFill>
              </a:rPr>
              <a:t>PWN</a:t>
            </a:r>
            <a:r>
              <a:rPr lang="en-US" dirty="0"/>
              <a:t> ( CRAB)  </a:t>
            </a:r>
          </a:p>
          <a:p>
            <a:r>
              <a:rPr lang="ru-RU" dirty="0"/>
              <a:t> </a:t>
            </a:r>
            <a:r>
              <a:rPr lang="en-US" dirty="0"/>
              <a:t>J1825-1326   </a:t>
            </a:r>
            <a:r>
              <a:rPr lang="ru-RU" dirty="0"/>
              <a:t> </a:t>
            </a:r>
            <a:r>
              <a:rPr lang="en-US" dirty="0"/>
              <a:t>276.45  −13.45 </a:t>
            </a:r>
            <a:r>
              <a:rPr lang="ru-RU" dirty="0"/>
              <a:t>   </a:t>
            </a:r>
            <a:r>
              <a:rPr lang="en-US" dirty="0"/>
              <a:t>   </a:t>
            </a:r>
            <a:r>
              <a:rPr lang="ru-RU" dirty="0"/>
              <a:t>  </a:t>
            </a:r>
            <a:r>
              <a:rPr lang="en-US" dirty="0"/>
              <a:t>16.4                 0.42 ±0.16                     UNID</a:t>
            </a:r>
          </a:p>
          <a:p>
            <a:r>
              <a:rPr lang="en-US" dirty="0"/>
              <a:t> J1839-0545    279.95   −5.75 </a:t>
            </a:r>
            <a:r>
              <a:rPr lang="ru-RU" dirty="0"/>
              <a:t>        </a:t>
            </a:r>
            <a:r>
              <a:rPr lang="en-US" dirty="0"/>
              <a:t> </a:t>
            </a:r>
            <a:r>
              <a:rPr lang="ru-RU" dirty="0"/>
              <a:t> </a:t>
            </a:r>
            <a:r>
              <a:rPr lang="en-US" dirty="0"/>
              <a:t>7.7                 0.21 ± 0.05                     UNID</a:t>
            </a:r>
          </a:p>
          <a:p>
            <a:r>
              <a:rPr lang="en-US" dirty="0"/>
              <a:t> J1843-0338    280.75   −3.65           8.5 </a:t>
            </a:r>
            <a:r>
              <a:rPr lang="ru-RU" dirty="0"/>
              <a:t>     </a:t>
            </a:r>
            <a:r>
              <a:rPr lang="en-US" dirty="0"/>
              <a:t>           0.26 ± 0.10                     UNID</a:t>
            </a:r>
          </a:p>
          <a:p>
            <a:r>
              <a:rPr lang="en-US" dirty="0"/>
              <a:t> J1849-0003    282.35   −0.05         10.4                 0.35 ± 0.07                     UNID</a:t>
            </a:r>
          </a:p>
          <a:p>
            <a:r>
              <a:rPr lang="en-US" dirty="0"/>
              <a:t> J1908+0621   287.05     6.35         17.2                 0.44 ± 0.05                      UNID       </a:t>
            </a:r>
          </a:p>
          <a:p>
            <a:r>
              <a:rPr lang="en-US" dirty="0"/>
              <a:t> J1929+1745   292.25   </a:t>
            </a:r>
            <a:r>
              <a:rPr lang="ru-RU" dirty="0"/>
              <a:t> </a:t>
            </a:r>
            <a:r>
              <a:rPr lang="en-US" dirty="0"/>
              <a:t>17.75          7.4                 0.71 ± 0.07                      UNID                      </a:t>
            </a:r>
          </a:p>
          <a:p>
            <a:r>
              <a:rPr lang="en-US" dirty="0"/>
              <a:t> J1956+2845   299.05 </a:t>
            </a:r>
            <a:r>
              <a:rPr lang="ru-RU" dirty="0"/>
              <a:t> </a:t>
            </a:r>
            <a:r>
              <a:rPr lang="en-US" dirty="0"/>
              <a:t>  28.75          7.4                 0.42 ± 0.03                      UNID</a:t>
            </a:r>
          </a:p>
          <a:p>
            <a:r>
              <a:rPr lang="en-US" dirty="0"/>
              <a:t> J2018+3651    304.75 </a:t>
            </a:r>
            <a:r>
              <a:rPr lang="ru-RU" dirty="0"/>
              <a:t> </a:t>
            </a:r>
            <a:r>
              <a:rPr lang="en-US" dirty="0"/>
              <a:t>  36.85       10.4                 0.27 ± 0.02                      </a:t>
            </a:r>
            <a:r>
              <a:rPr lang="en-US" dirty="0">
                <a:solidFill>
                  <a:srgbClr val="FF0000"/>
                </a:solidFill>
              </a:rPr>
              <a:t>PWN</a:t>
            </a:r>
          </a:p>
          <a:p>
            <a:r>
              <a:rPr lang="en-US" dirty="0"/>
              <a:t> J2032+4102   308.05   </a:t>
            </a:r>
            <a:r>
              <a:rPr lang="ru-RU" dirty="0"/>
              <a:t> </a:t>
            </a:r>
            <a:r>
              <a:rPr lang="en-US" dirty="0"/>
              <a:t> 41.05       10.5                 1.42 ± 0.13                      </a:t>
            </a:r>
            <a:r>
              <a:rPr lang="en-US" dirty="0">
                <a:solidFill>
                  <a:srgbClr val="FF0000"/>
                </a:solidFill>
              </a:rPr>
              <a:t>PWN  </a:t>
            </a:r>
            <a:r>
              <a:rPr lang="en-US" dirty="0"/>
              <a:t>    </a:t>
            </a:r>
          </a:p>
          <a:p>
            <a:r>
              <a:rPr lang="en-US" dirty="0"/>
              <a:t> J2108+5157   317.15     51.95         8.3                  0.43 ± 0.05                     UNID</a:t>
            </a:r>
          </a:p>
          <a:p>
            <a:r>
              <a:rPr lang="en-US" dirty="0"/>
              <a:t> J2226+6057   336.75     60.95       13.6                 0.57 ± 0.19            </a:t>
            </a:r>
            <a:r>
              <a:rPr lang="ru-RU" dirty="0"/>
              <a:t>         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PWN +SNR</a:t>
            </a:r>
            <a:r>
              <a:rPr lang="en-US" dirty="0"/>
              <a:t>       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4C11F-FEF7-405E-AB48-6F12396CAFB3}"/>
              </a:ext>
            </a:extLst>
          </p:cNvPr>
          <p:cNvSpPr txBox="1"/>
          <p:nvPr/>
        </p:nvSpPr>
        <p:spPr>
          <a:xfrm>
            <a:off x="436228" y="721130"/>
            <a:ext cx="7299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</a:t>
            </a:r>
            <a:r>
              <a:rPr lang="ru-RU" dirty="0"/>
              <a:t>источников</a:t>
            </a:r>
            <a:r>
              <a:rPr lang="en-US" dirty="0"/>
              <a:t> LHAASO</a:t>
            </a:r>
            <a:r>
              <a:rPr lang="ru-RU" dirty="0"/>
              <a:t> с максимальной энергией фотонов выше 100 ТэВ</a:t>
            </a:r>
          </a:p>
          <a:p>
            <a:r>
              <a:rPr lang="ru-RU" dirty="0"/>
              <a:t>  Такие источники принято назвать </a:t>
            </a:r>
            <a:r>
              <a:rPr lang="ru-RU" b="1" dirty="0" err="1">
                <a:solidFill>
                  <a:srgbClr val="FF0000"/>
                </a:solidFill>
              </a:rPr>
              <a:t>ПэВатронами</a:t>
            </a:r>
            <a:r>
              <a:rPr lang="ru-RU" b="1" dirty="0"/>
              <a:t>.</a:t>
            </a:r>
          </a:p>
          <a:p>
            <a:r>
              <a:rPr lang="ru-RU" dirty="0"/>
              <a:t> Поток фотонов при этой энергии  ( 0.3 – 3) × потока фотонов от Краба </a:t>
            </a:r>
            <a:r>
              <a:rPr lang="en-US" dirty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429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B23F6-D5B6-E999-CE2B-3387135A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114" y="2012172"/>
            <a:ext cx="7886700" cy="132556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5. Российские установки -  история, результаты,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1200908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A9010-A24B-34CA-9FEE-75150A35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" y="-19539"/>
            <a:ext cx="8534400" cy="89916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3600" b="1" dirty="0"/>
              <a:t>История гамма-астрономии в СССР и России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A25336-D586-3D66-A11D-2C51D480F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9" t="26298" r="9700" b="145"/>
          <a:stretch/>
        </p:blipFill>
        <p:spPr>
          <a:xfrm>
            <a:off x="300896" y="1761178"/>
            <a:ext cx="3840709" cy="24746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6905FF-E406-CB92-DB66-5BFA49BE0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3" t="3857" r="12148"/>
          <a:stretch/>
        </p:blipFill>
        <p:spPr>
          <a:xfrm>
            <a:off x="76494" y="1263737"/>
            <a:ext cx="1294505" cy="12687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F44A5B-587B-D7BA-40C5-6580F283EC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29548" r="8794"/>
          <a:stretch/>
        </p:blipFill>
        <p:spPr>
          <a:xfrm>
            <a:off x="5710112" y="1898111"/>
            <a:ext cx="3125184" cy="18596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978F74-1AD4-5FA9-E439-8787C2F836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284" r="67588" b="26309"/>
          <a:stretch/>
        </p:blipFill>
        <p:spPr>
          <a:xfrm>
            <a:off x="1648669" y="4235863"/>
            <a:ext cx="2500744" cy="25395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B121A5-F2EB-B458-B95E-E9F51C593B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189" r="-1" b="11163"/>
          <a:stretch/>
        </p:blipFill>
        <p:spPr>
          <a:xfrm>
            <a:off x="6390974" y="3875605"/>
            <a:ext cx="2452130" cy="3048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3869A3-725A-D5B9-7D0A-A9C37445251C}"/>
              </a:ext>
            </a:extLst>
          </p:cNvPr>
          <p:cNvSpPr txBox="1"/>
          <p:nvPr/>
        </p:nvSpPr>
        <p:spPr>
          <a:xfrm>
            <a:off x="5710112" y="1058238"/>
            <a:ext cx="144295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Ковер ( БНО)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BF57C-F0D6-CB95-F6CE-8C732D170ACE}"/>
              </a:ext>
            </a:extLst>
          </p:cNvPr>
          <p:cNvSpPr txBox="1"/>
          <p:nvPr/>
        </p:nvSpPr>
        <p:spPr>
          <a:xfrm>
            <a:off x="1444740" y="986738"/>
            <a:ext cx="312335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Гамма-телескоп А.Е. Чудакова</a:t>
            </a:r>
          </a:p>
          <a:p>
            <a:r>
              <a:rPr lang="ru-RU" dirty="0"/>
              <a:t> в Крыму (1960-1965)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4FC6F-7724-641A-802E-CE22CD8A0825}"/>
              </a:ext>
            </a:extLst>
          </p:cNvPr>
          <p:cNvSpPr txBox="1"/>
          <p:nvPr/>
        </p:nvSpPr>
        <p:spPr>
          <a:xfrm>
            <a:off x="4716780" y="4518660"/>
            <a:ext cx="167419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ШАЛОН</a:t>
            </a:r>
          </a:p>
          <a:p>
            <a:r>
              <a:rPr lang="ru-RU" dirty="0"/>
              <a:t>(ТШНВС,ФИАН,</a:t>
            </a:r>
          </a:p>
          <a:p>
            <a:r>
              <a:rPr lang="ru-RU" dirty="0"/>
              <a:t> 1990- 2010)</a:t>
            </a:r>
          </a:p>
          <a:p>
            <a:r>
              <a:rPr lang="ru-RU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B7B0A5-71E4-881E-7ADF-7F107D717623}"/>
              </a:ext>
            </a:extLst>
          </p:cNvPr>
          <p:cNvSpPr txBox="1"/>
          <p:nvPr/>
        </p:nvSpPr>
        <p:spPr>
          <a:xfrm>
            <a:off x="160020" y="4884420"/>
            <a:ext cx="134613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ГТ-48,</a:t>
            </a:r>
          </a:p>
          <a:p>
            <a:r>
              <a:rPr lang="ru-RU" dirty="0"/>
              <a:t>Крым,</a:t>
            </a:r>
          </a:p>
          <a:p>
            <a:r>
              <a:rPr lang="ru-RU" dirty="0" err="1"/>
              <a:t>А.Степянян</a:t>
            </a:r>
            <a:r>
              <a:rPr lang="ru-RU" dirty="0"/>
              <a:t>.</a:t>
            </a:r>
          </a:p>
          <a:p>
            <a:r>
              <a:rPr lang="ru-RU" dirty="0"/>
              <a:t>1985-2000</a:t>
            </a:r>
          </a:p>
        </p:txBody>
      </p:sp>
      <p:pic>
        <p:nvPicPr>
          <p:cNvPr id="5" name="Picture 4" descr="Рисунок3">
            <a:extLst>
              <a:ext uri="{FF2B5EF4-FFF2-40B4-BE49-F238E27FC236}">
                <a16:creationId xmlns:a16="http://schemas.microsoft.com/office/drawing/2014/main" id="{69D87B6F-0106-81A9-BACC-49D46AA20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7272704" y="999604"/>
            <a:ext cx="1671472" cy="1266929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D772A0-C6BA-08BF-DDC4-1AB4181AC2A3}"/>
              </a:ext>
            </a:extLst>
          </p:cNvPr>
          <p:cNvSpPr txBox="1"/>
          <p:nvPr/>
        </p:nvSpPr>
        <p:spPr>
          <a:xfrm>
            <a:off x="5972961" y="1447930"/>
            <a:ext cx="87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 </a:t>
            </a:r>
            <a:r>
              <a:rPr lang="ru-RU" dirty="0"/>
              <a:t>м</a:t>
            </a:r>
            <a:r>
              <a:rPr lang="ru-RU" baseline="30000" dirty="0"/>
              <a:t>2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0DF2EE-EDC2-7DF7-4C9D-2DD84BF70FA6}"/>
              </a:ext>
            </a:extLst>
          </p:cNvPr>
          <p:cNvSpPr txBox="1"/>
          <p:nvPr/>
        </p:nvSpPr>
        <p:spPr>
          <a:xfrm>
            <a:off x="5821959" y="3310479"/>
            <a:ext cx="77617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1972 -</a:t>
            </a:r>
          </a:p>
        </p:txBody>
      </p:sp>
    </p:spTree>
    <p:extLst>
      <p:ext uri="{BB962C8B-B14F-4D97-AF65-F5344CB8AC3E}">
        <p14:creationId xmlns:p14="http://schemas.microsoft.com/office/powerpoint/2010/main" val="513473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CA6-FC29-C1DD-48C6-D1D27CA1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" y="124953"/>
            <a:ext cx="8976360" cy="107442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4000" b="1" dirty="0"/>
              <a:t>Современные российские установки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136A33-2DD1-5B05-4BAF-DB77FA672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" y="1157289"/>
            <a:ext cx="8109585" cy="495376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DA6B9EF-A2D2-9CAD-C7FA-BD3AD8341D74}"/>
              </a:ext>
            </a:extLst>
          </p:cNvPr>
          <p:cNvSpPr>
            <a:spLocks noChangeAspect="1"/>
          </p:cNvSpPr>
          <p:nvPr/>
        </p:nvSpPr>
        <p:spPr>
          <a:xfrm>
            <a:off x="5242558" y="4732018"/>
            <a:ext cx="99670" cy="996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D6695ED-0E2B-4ED4-2E64-4BA54BF5B340}"/>
              </a:ext>
            </a:extLst>
          </p:cNvPr>
          <p:cNvSpPr>
            <a:spLocks noChangeAspect="1"/>
          </p:cNvSpPr>
          <p:nvPr/>
        </p:nvSpPr>
        <p:spPr>
          <a:xfrm>
            <a:off x="3512818" y="5829298"/>
            <a:ext cx="99670" cy="996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DFD7FAF-CB99-4E9B-4347-2481DF9FF4F4}"/>
              </a:ext>
            </a:extLst>
          </p:cNvPr>
          <p:cNvSpPr>
            <a:spLocks noChangeAspect="1"/>
          </p:cNvSpPr>
          <p:nvPr/>
        </p:nvSpPr>
        <p:spPr>
          <a:xfrm>
            <a:off x="1135380" y="5331101"/>
            <a:ext cx="99670" cy="996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68893C7-CCEB-05E1-3A05-D3CAE4E5C86F}"/>
              </a:ext>
            </a:extLst>
          </p:cNvPr>
          <p:cNvSpPr>
            <a:spLocks noChangeAspect="1"/>
          </p:cNvSpPr>
          <p:nvPr/>
        </p:nvSpPr>
        <p:spPr>
          <a:xfrm>
            <a:off x="1349348" y="3893818"/>
            <a:ext cx="114302" cy="11430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6C854E0-CEF2-AE07-7D50-2016CD072FC8}"/>
              </a:ext>
            </a:extLst>
          </p:cNvPr>
          <p:cNvSpPr>
            <a:spLocks noChangeAspect="1"/>
          </p:cNvSpPr>
          <p:nvPr/>
        </p:nvSpPr>
        <p:spPr>
          <a:xfrm>
            <a:off x="6111238" y="3157574"/>
            <a:ext cx="99670" cy="996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1B314C-D175-EC4F-2BF4-997DC1FB314E}"/>
              </a:ext>
            </a:extLst>
          </p:cNvPr>
          <p:cNvSpPr txBox="1"/>
          <p:nvPr/>
        </p:nvSpPr>
        <p:spPr>
          <a:xfrm>
            <a:off x="5694580" y="2788242"/>
            <a:ext cx="10326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ЯкуШАЛ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7B20E1-F36B-3342-20E6-C5749B5B548D}"/>
              </a:ext>
            </a:extLst>
          </p:cNvPr>
          <p:cNvSpPr txBox="1"/>
          <p:nvPr/>
        </p:nvSpPr>
        <p:spPr>
          <a:xfrm>
            <a:off x="4858735" y="4335028"/>
            <a:ext cx="76764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TAIGA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B850-5607-1763-ECC7-5A2E13E9F6E3}"/>
              </a:ext>
            </a:extLst>
          </p:cNvPr>
          <p:cNvSpPr txBox="1"/>
          <p:nvPr/>
        </p:nvSpPr>
        <p:spPr>
          <a:xfrm>
            <a:off x="2903220" y="5426048"/>
            <a:ext cx="90281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ТШВНС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3B6AA8-0B44-1471-21B2-376386364C01}"/>
              </a:ext>
            </a:extLst>
          </p:cNvPr>
          <p:cNvSpPr txBox="1"/>
          <p:nvPr/>
        </p:nvSpPr>
        <p:spPr>
          <a:xfrm>
            <a:off x="1048824" y="4880658"/>
            <a:ext cx="8296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КОВЕР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201C4-935B-7269-A3B0-BE6EACC5020E}"/>
              </a:ext>
            </a:extLst>
          </p:cNvPr>
          <p:cNvSpPr txBox="1"/>
          <p:nvPr/>
        </p:nvSpPr>
        <p:spPr>
          <a:xfrm>
            <a:off x="1349348" y="3524486"/>
            <a:ext cx="8774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НЕВОД</a:t>
            </a:r>
          </a:p>
        </p:txBody>
      </p:sp>
    </p:spTree>
    <p:extLst>
      <p:ext uri="{BB962C8B-B14F-4D97-AF65-F5344CB8AC3E}">
        <p14:creationId xmlns:p14="http://schemas.microsoft.com/office/powerpoint/2010/main" val="38262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1DD85-3034-D6C4-F82A-B1DC3149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957" y="461395"/>
            <a:ext cx="8146235" cy="2839981"/>
          </a:xfr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b="1" dirty="0"/>
              <a:t>1. Галактические источники    космических лучей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083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B10ED-66A7-0B11-5C35-8124E64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-169816"/>
            <a:ext cx="8321039" cy="118872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3600" b="1" dirty="0"/>
              <a:t>Институты, участвующие в работах по гамма-астрономии высоких энергий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223F0-BE36-B296-A665-F3D48F8EB9BC}"/>
              </a:ext>
            </a:extLst>
          </p:cNvPr>
          <p:cNvSpPr txBox="1"/>
          <p:nvPr/>
        </p:nvSpPr>
        <p:spPr>
          <a:xfrm>
            <a:off x="365760" y="1201784"/>
            <a:ext cx="54602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400" dirty="0" err="1"/>
              <a:t>АлГУ</a:t>
            </a:r>
            <a:r>
              <a:rPr lang="ru-RU" sz="2400" dirty="0"/>
              <a:t> (Барнаул)</a:t>
            </a:r>
          </a:p>
          <a:p>
            <a:pPr marL="342900" indent="-342900">
              <a:buFontTx/>
              <a:buAutoNum type="arabicPeriod"/>
            </a:pPr>
            <a:r>
              <a:rPr lang="ru-RU" sz="2400" dirty="0"/>
              <a:t>ИГУ ( Иркутск)</a:t>
            </a:r>
          </a:p>
          <a:p>
            <a:pPr marL="342900" indent="-342900">
              <a:buAutoNum type="arabicPeriod"/>
            </a:pPr>
            <a:r>
              <a:rPr lang="ru-RU" sz="2400" dirty="0"/>
              <a:t>ИЗМИРАН   (теория)</a:t>
            </a:r>
          </a:p>
          <a:p>
            <a:pPr marL="342900" indent="-342900">
              <a:buFontTx/>
              <a:buAutoNum type="arabicPeriod"/>
            </a:pPr>
            <a:r>
              <a:rPr lang="ru-RU" sz="2400" dirty="0"/>
              <a:t>ИКФИА (Якутск)</a:t>
            </a:r>
          </a:p>
          <a:p>
            <a:pPr marL="342900" indent="-342900">
              <a:buAutoNum type="arabicPeriod"/>
            </a:pPr>
            <a:r>
              <a:rPr lang="ru-RU" sz="2400" dirty="0"/>
              <a:t> ИЯИ  РАН</a:t>
            </a:r>
          </a:p>
          <a:p>
            <a:pPr marL="342900" indent="-342900">
              <a:buFontTx/>
              <a:buAutoNum type="arabicPeriod"/>
            </a:pPr>
            <a:r>
              <a:rPr lang="ru-RU" sz="2400" dirty="0"/>
              <a:t>ИЯФ ( Новосибирск)</a:t>
            </a:r>
          </a:p>
          <a:p>
            <a:pPr marL="342900" indent="-342900">
              <a:buFontTx/>
              <a:buAutoNum type="arabicPeriod"/>
            </a:pPr>
            <a:r>
              <a:rPr lang="ru-RU" sz="2400" dirty="0"/>
              <a:t>КБГУ (Нальчик)</a:t>
            </a:r>
          </a:p>
          <a:p>
            <a:pPr marL="342900" indent="-342900">
              <a:buAutoNum type="arabicPeriod"/>
            </a:pPr>
            <a:r>
              <a:rPr lang="ru-RU" sz="2400" dirty="0"/>
              <a:t> НИИЯФ МГУ</a:t>
            </a:r>
          </a:p>
          <a:p>
            <a:pPr marL="342900" indent="-342900">
              <a:buAutoNum type="arabicPeriod"/>
            </a:pPr>
            <a:r>
              <a:rPr lang="ru-RU" sz="2400" dirty="0"/>
              <a:t>НИЯУ МИФИ</a:t>
            </a:r>
          </a:p>
          <a:p>
            <a:pPr marL="342900" indent="-342900">
              <a:buFontTx/>
              <a:buAutoNum type="arabicPeriod"/>
            </a:pPr>
            <a:r>
              <a:rPr lang="ru-RU" sz="2400" dirty="0"/>
              <a:t>ОИЯИ  </a:t>
            </a:r>
          </a:p>
          <a:p>
            <a:pPr marL="342900" indent="-342900">
              <a:buAutoNum type="arabicPeriod"/>
            </a:pPr>
            <a:r>
              <a:rPr lang="ru-RU" sz="2400" dirty="0"/>
              <a:t>ФИАН им. Лебедева</a:t>
            </a:r>
          </a:p>
          <a:p>
            <a:pPr marL="342900" indent="-342900">
              <a:buAutoNum type="arabicPeriod"/>
            </a:pPr>
            <a:r>
              <a:rPr lang="ru-RU" sz="2400" dirty="0"/>
              <a:t>Физтех им. Иоффе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98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E2CD-41F9-50AB-7EB8-BF3BCDC8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610" y="15398"/>
            <a:ext cx="7886700" cy="132556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en-US" b="1" dirty="0"/>
              <a:t>TAIGA</a:t>
            </a:r>
            <a:r>
              <a:rPr lang="ru-RU" dirty="0"/>
              <a:t> </a:t>
            </a:r>
            <a:r>
              <a:rPr lang="en-US" dirty="0"/>
              <a:t>-1</a:t>
            </a:r>
            <a:r>
              <a:rPr lang="ru-RU" dirty="0"/>
              <a:t>(</a:t>
            </a:r>
            <a:r>
              <a:rPr lang="en-US" sz="3600" dirty="0" err="1"/>
              <a:t>Tunka</a:t>
            </a:r>
            <a:r>
              <a:rPr lang="en-US" sz="3600" dirty="0"/>
              <a:t> Advanced Instrument for cosmic rays and Gamma-ray Astronomy)</a:t>
            </a:r>
            <a:endParaRPr lang="ru-RU" sz="3600" dirty="0"/>
          </a:p>
        </p:txBody>
      </p:sp>
      <p:pic>
        <p:nvPicPr>
          <p:cNvPr id="6" name="Рисунок 23" descr="DSC_0184.JPG">
            <a:extLst>
              <a:ext uri="{FF2B5EF4-FFF2-40B4-BE49-F238E27FC236}">
                <a16:creationId xmlns:a16="http://schemas.microsoft.com/office/drawing/2014/main" id="{371A8BCE-AE1A-F597-E348-440772B6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8021" r="3539" b="8546"/>
          <a:stretch>
            <a:fillRect/>
          </a:stretch>
        </p:blipFill>
        <p:spPr bwMode="auto">
          <a:xfrm>
            <a:off x="77464" y="1986219"/>
            <a:ext cx="9066536" cy="476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Николай Буднев\Desktop\location2021.png">
            <a:extLst>
              <a:ext uri="{FF2B5EF4-FFF2-40B4-BE49-F238E27FC236}">
                <a16:creationId xmlns:a16="http://schemas.microsoft.com/office/drawing/2014/main" id="{3702C860-1B61-6A3A-5A6D-F07B3B10A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-2220" r="60404" b="9483"/>
          <a:stretch/>
        </p:blipFill>
        <p:spPr bwMode="auto">
          <a:xfrm>
            <a:off x="2941320" y="1986219"/>
            <a:ext cx="3634990" cy="455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9AAE66-9482-C814-CAA8-53CEE8F8A423}"/>
              </a:ext>
            </a:extLst>
          </p:cNvPr>
          <p:cNvSpPr txBox="1"/>
          <p:nvPr/>
        </p:nvSpPr>
        <p:spPr>
          <a:xfrm>
            <a:off x="7131752" y="4671060"/>
            <a:ext cx="1272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TAIGA-IACT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9A7B7-CA6E-A4E7-B363-AAACF3C3DD0B}"/>
              </a:ext>
            </a:extLst>
          </p:cNvPr>
          <p:cNvSpPr txBox="1"/>
          <p:nvPr/>
        </p:nvSpPr>
        <p:spPr>
          <a:xfrm>
            <a:off x="190500" y="2213262"/>
            <a:ext cx="3025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TAIGA-HISCORE</a:t>
            </a:r>
            <a:r>
              <a:rPr lang="ru-RU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lain" startAt="120"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Черенковских</a:t>
            </a:r>
            <a:r>
              <a:rPr lang="ru-RU" dirty="0">
                <a:solidFill>
                  <a:schemeClr val="bg1"/>
                </a:solidFill>
              </a:rPr>
              <a:t> станций</a:t>
            </a:r>
          </a:p>
          <a:p>
            <a:r>
              <a:rPr lang="ru-RU" dirty="0">
                <a:solidFill>
                  <a:schemeClr val="bg1"/>
                </a:solidFill>
              </a:rPr>
              <a:t>Угловое разрешение ~ 0.2°</a:t>
            </a:r>
          </a:p>
          <a:p>
            <a:r>
              <a:rPr lang="ru-RU" dirty="0">
                <a:solidFill>
                  <a:schemeClr val="bg1"/>
                </a:solidFill>
              </a:rPr>
              <a:t>Порог  50-60 ТэВ 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CE878C4-6D5C-A87D-F3A9-15422BDA615C}"/>
              </a:ext>
            </a:extLst>
          </p:cNvPr>
          <p:cNvCxnSpPr/>
          <p:nvPr/>
        </p:nvCxnSpPr>
        <p:spPr>
          <a:xfrm flipH="1" flipV="1">
            <a:off x="5181600" y="3230880"/>
            <a:ext cx="1577340" cy="114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2FD6EBF3-24B5-15A5-9934-FB962FAF2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650" r="10476" b="10787"/>
          <a:stretch/>
        </p:blipFill>
        <p:spPr bwMode="auto">
          <a:xfrm>
            <a:off x="1429656" y="5040392"/>
            <a:ext cx="2082801" cy="168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7EC3F61-2679-FA94-47DB-CC931F42C20E}"/>
              </a:ext>
            </a:extLst>
          </p:cNvPr>
          <p:cNvCxnSpPr/>
          <p:nvPr/>
        </p:nvCxnSpPr>
        <p:spPr>
          <a:xfrm>
            <a:off x="2606040" y="538734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8CDE856-342D-69B3-F509-7D66573A757D}"/>
              </a:ext>
            </a:extLst>
          </p:cNvPr>
          <p:cNvSpPr txBox="1"/>
          <p:nvPr/>
        </p:nvSpPr>
        <p:spPr>
          <a:xfrm>
            <a:off x="2606040" y="5025629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40 см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2D15EF-E2D3-7F20-0757-E6AA0C5E255E}"/>
              </a:ext>
            </a:extLst>
          </p:cNvPr>
          <p:cNvSpPr txBox="1"/>
          <p:nvPr/>
        </p:nvSpPr>
        <p:spPr>
          <a:xfrm>
            <a:off x="190500" y="5210295"/>
            <a:ext cx="87876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ФЭУ</a:t>
            </a:r>
          </a:p>
          <a:p>
            <a:r>
              <a:rPr lang="ru-RU" dirty="0">
                <a:solidFill>
                  <a:schemeClr val="bg1"/>
                </a:solidFill>
              </a:rPr>
              <a:t>Ø20 см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2BC0E45-FBF2-740A-116D-C43782413E69}"/>
              </a:ext>
            </a:extLst>
          </p:cNvPr>
          <p:cNvCxnSpPr/>
          <p:nvPr/>
        </p:nvCxnSpPr>
        <p:spPr>
          <a:xfrm>
            <a:off x="1069267" y="5394961"/>
            <a:ext cx="934793" cy="8839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339E6A-2CE1-075D-E2CD-31A903560206}"/>
              </a:ext>
            </a:extLst>
          </p:cNvPr>
          <p:cNvSpPr txBox="1"/>
          <p:nvPr/>
        </p:nvSpPr>
        <p:spPr>
          <a:xfrm>
            <a:off x="6857767" y="5134944"/>
            <a:ext cx="1883721" cy="11079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Зеркало – 10 м</a:t>
            </a:r>
            <a:r>
              <a:rPr lang="ru-RU" b="1" baseline="30000" dirty="0">
                <a:solidFill>
                  <a:schemeClr val="bg1"/>
                </a:solidFill>
              </a:rPr>
              <a:t>2</a:t>
            </a:r>
          </a:p>
          <a:p>
            <a:endParaRPr lang="ru-RU" b="1" baseline="30000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Камера -600 ФЭУ</a:t>
            </a:r>
          </a:p>
          <a:p>
            <a:r>
              <a:rPr lang="ru-RU" b="1" dirty="0">
                <a:solidFill>
                  <a:schemeClr val="bg1"/>
                </a:solidFill>
              </a:rPr>
              <a:t>Порог   2-3 ТэВ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366B48-2656-9D78-43A6-2FBEE0011EAD}"/>
              </a:ext>
            </a:extLst>
          </p:cNvPr>
          <p:cNvSpPr txBox="1"/>
          <p:nvPr/>
        </p:nvSpPr>
        <p:spPr>
          <a:xfrm>
            <a:off x="2004060" y="1408825"/>
            <a:ext cx="3482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Эффективная площадь ~ 1 км</a:t>
            </a:r>
            <a:r>
              <a:rPr lang="ru-RU" sz="2000" baseline="30000" dirty="0"/>
              <a:t>2</a:t>
            </a:r>
            <a:endParaRPr lang="ru-RU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C061A4-27FA-89CC-0D9F-76F69D0985CC}"/>
              </a:ext>
            </a:extLst>
          </p:cNvPr>
          <p:cNvSpPr txBox="1"/>
          <p:nvPr/>
        </p:nvSpPr>
        <p:spPr>
          <a:xfrm>
            <a:off x="103411" y="6026529"/>
            <a:ext cx="152920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FoV</a:t>
            </a:r>
            <a:r>
              <a:rPr lang="en-US" b="1" dirty="0">
                <a:solidFill>
                  <a:schemeClr val="bg1"/>
                </a:solidFill>
              </a:rPr>
              <a:t> ~ 0.6 </a:t>
            </a:r>
            <a:r>
              <a:rPr lang="ru-RU" b="1" dirty="0">
                <a:solidFill>
                  <a:schemeClr val="bg1"/>
                </a:solidFill>
              </a:rPr>
              <a:t>стер</a:t>
            </a:r>
          </a:p>
        </p:txBody>
      </p:sp>
    </p:spTree>
    <p:extLst>
      <p:ext uri="{BB962C8B-B14F-4D97-AF65-F5344CB8AC3E}">
        <p14:creationId xmlns:p14="http://schemas.microsoft.com/office/powerpoint/2010/main" val="2465115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E49BD-6F12-CCA9-DB43-B57D9044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3" y="-196459"/>
            <a:ext cx="9337470" cy="1073791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 </a:t>
            </a:r>
            <a:r>
              <a:rPr lang="ru-RU" sz="3200" b="1" dirty="0"/>
              <a:t>Спектр гамма-квантов от </a:t>
            </a:r>
            <a:r>
              <a:rPr lang="ru-RU" sz="3200" b="1" dirty="0" err="1"/>
              <a:t>Крабовидной</a:t>
            </a:r>
            <a:r>
              <a:rPr lang="ru-RU" sz="3200" b="1" dirty="0"/>
              <a:t> туманности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B3F6AC-EDD6-741D-70C4-16B794D51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5098"/>
          <a:stretch/>
        </p:blipFill>
        <p:spPr>
          <a:xfrm>
            <a:off x="181882" y="813732"/>
            <a:ext cx="4134095" cy="31865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CDD9AC-F075-6922-A975-259FFCB319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t="6590" r="10458" b="14420"/>
          <a:stretch/>
        </p:blipFill>
        <p:spPr>
          <a:xfrm>
            <a:off x="4707748" y="3082884"/>
            <a:ext cx="4270789" cy="3250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1E0AEC-BB5F-159F-F53F-B0315572EAA0}"/>
              </a:ext>
            </a:extLst>
          </p:cNvPr>
          <p:cNvSpPr txBox="1"/>
          <p:nvPr/>
        </p:nvSpPr>
        <p:spPr>
          <a:xfrm>
            <a:off x="4330899" y="3913165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10</a:t>
            </a:r>
            <a:r>
              <a:rPr lang="ru-RU" sz="1200" baseline="30000" dirty="0"/>
              <a:t>-12</a:t>
            </a:r>
            <a:endParaRPr lang="ru-R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06D912-E969-D8A9-75BC-AF659D90C129}"/>
              </a:ext>
            </a:extLst>
          </p:cNvPr>
          <p:cNvSpPr txBox="1"/>
          <p:nvPr/>
        </p:nvSpPr>
        <p:spPr>
          <a:xfrm>
            <a:off x="4352466" y="4935529"/>
            <a:ext cx="5452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10</a:t>
            </a:r>
            <a:r>
              <a:rPr lang="ru-RU" sz="1200" baseline="30000" dirty="0"/>
              <a:t>-13</a:t>
            </a:r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5A2E2A-297A-68A3-4D0D-A2E0EAB75576}"/>
              </a:ext>
            </a:extLst>
          </p:cNvPr>
          <p:cNvSpPr txBox="1"/>
          <p:nvPr/>
        </p:nvSpPr>
        <p:spPr>
          <a:xfrm>
            <a:off x="4364454" y="6056165"/>
            <a:ext cx="6878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10</a:t>
            </a:r>
            <a:r>
              <a:rPr lang="ru-RU" sz="1200" baseline="30000" dirty="0"/>
              <a:t>-14</a:t>
            </a:r>
            <a:endParaRPr lang="ru-RU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81D7EB-96A8-1907-43FC-AE0680DE2144}"/>
              </a:ext>
            </a:extLst>
          </p:cNvPr>
          <p:cNvSpPr txBox="1"/>
          <p:nvPr/>
        </p:nvSpPr>
        <p:spPr>
          <a:xfrm>
            <a:off x="5293452" y="6308768"/>
            <a:ext cx="318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  10</a:t>
            </a:r>
            <a:r>
              <a:rPr lang="ru-RU" sz="1200" baseline="30000" dirty="0"/>
              <a:t>2                                                                                                     </a:t>
            </a:r>
            <a:r>
              <a:rPr lang="ru-RU" sz="1200" dirty="0"/>
              <a:t>10</a:t>
            </a:r>
            <a:r>
              <a:rPr lang="ru-RU" sz="1200" baseline="30000" dirty="0"/>
              <a:t>3</a:t>
            </a:r>
            <a:r>
              <a:rPr lang="en-US" sz="1200" baseline="30000" dirty="0"/>
              <a:t>        </a:t>
            </a:r>
            <a:r>
              <a:rPr lang="ru-RU" sz="1200" baseline="30000" dirty="0"/>
              <a:t>      </a:t>
            </a:r>
            <a:r>
              <a:rPr lang="en-US" sz="1200" baseline="30000" dirty="0"/>
              <a:t>                 </a:t>
            </a:r>
            <a:r>
              <a:rPr lang="ru-RU" sz="1200" dirty="0"/>
              <a:t>Е</a:t>
            </a:r>
            <a:r>
              <a:rPr lang="en-US" sz="1200" dirty="0" err="1"/>
              <a:t>nergy</a:t>
            </a:r>
            <a:r>
              <a:rPr lang="ru-RU" sz="1200" dirty="0"/>
              <a:t> (</a:t>
            </a:r>
            <a:r>
              <a:rPr lang="en-US" sz="1200" dirty="0" err="1"/>
              <a:t>TeV</a:t>
            </a:r>
            <a:r>
              <a:rPr lang="en-US" sz="1200" dirty="0"/>
              <a:t>)_</a:t>
            </a:r>
            <a:r>
              <a:rPr lang="ru-RU" sz="1200" baseline="30000" dirty="0"/>
              <a:t>        </a:t>
            </a:r>
            <a:r>
              <a:rPr lang="ru-RU" sz="1200" dirty="0"/>
              <a:t>  </a:t>
            </a:r>
          </a:p>
          <a:p>
            <a:endParaRPr lang="ru-RU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D90F31-ED81-D56D-1D1D-DDC9B051DF71}"/>
              </a:ext>
            </a:extLst>
          </p:cNvPr>
          <p:cNvSpPr txBox="1"/>
          <p:nvPr/>
        </p:nvSpPr>
        <p:spPr>
          <a:xfrm rot="-5400000">
            <a:off x="3277735" y="4444980"/>
            <a:ext cx="2013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E</a:t>
            </a:r>
            <a:r>
              <a:rPr lang="en-US" sz="1200" i="1" baseline="30000" dirty="0"/>
              <a:t>2 </a:t>
            </a:r>
            <a:r>
              <a:rPr lang="en-US" sz="1200" i="1" dirty="0" err="1"/>
              <a:t>dN</a:t>
            </a:r>
            <a:r>
              <a:rPr lang="en-US" sz="1200" i="1" dirty="0"/>
              <a:t>/</a:t>
            </a:r>
            <a:r>
              <a:rPr lang="en-US" sz="1200" i="1" dirty="0" err="1"/>
              <a:t>dE</a:t>
            </a:r>
            <a:r>
              <a:rPr lang="en-US" sz="1200" i="1" dirty="0"/>
              <a:t>(TeV</a:t>
            </a:r>
            <a:r>
              <a:rPr lang="en-US" sz="1200" i="1" baseline="30000" dirty="0"/>
              <a:t>-1 </a:t>
            </a:r>
            <a:r>
              <a:rPr lang="en-US" sz="1200" i="1" dirty="0"/>
              <a:t> cm</a:t>
            </a:r>
            <a:r>
              <a:rPr lang="en-US" sz="1200" i="1" baseline="30000" dirty="0"/>
              <a:t>-2 </a:t>
            </a:r>
            <a:r>
              <a:rPr lang="en-US" sz="1200" i="1" dirty="0"/>
              <a:t> s</a:t>
            </a:r>
            <a:r>
              <a:rPr lang="en-US" sz="1200" i="1" baseline="30000" dirty="0"/>
              <a:t>-1 </a:t>
            </a:r>
            <a:r>
              <a:rPr lang="en-US" sz="1200" i="1" dirty="0"/>
              <a:t>)</a:t>
            </a:r>
            <a:endParaRPr lang="ru-RU" sz="12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60BAF-3721-6E7B-8DAB-8CCD8D0B2117}"/>
              </a:ext>
            </a:extLst>
          </p:cNvPr>
          <p:cNvSpPr txBox="1"/>
          <p:nvPr/>
        </p:nvSpPr>
        <p:spPr>
          <a:xfrm>
            <a:off x="4546832" y="948717"/>
            <a:ext cx="4305281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Спектр построен по данным 2 телескопов</a:t>
            </a:r>
          </a:p>
          <a:p>
            <a:r>
              <a:rPr lang="ru-RU" dirty="0"/>
              <a:t>(стерео метод), за 158 часов наблюдения.</a:t>
            </a:r>
          </a:p>
          <a:p>
            <a:r>
              <a:rPr lang="ru-RU" dirty="0"/>
              <a:t>Уровень значимости 12 сигма,</a:t>
            </a:r>
          </a:p>
          <a:p>
            <a:r>
              <a:rPr lang="ru-RU" dirty="0"/>
              <a:t> 12  событий с энергией выше 100 ТэВ</a:t>
            </a:r>
          </a:p>
          <a:p>
            <a:r>
              <a:rPr lang="ru-RU" dirty="0"/>
              <a:t> Показатель наклона аппроксимации </a:t>
            </a:r>
          </a:p>
          <a:p>
            <a:r>
              <a:rPr lang="ru-RU" dirty="0"/>
              <a:t>  </a:t>
            </a:r>
            <a:r>
              <a:rPr lang="en-US" dirty="0"/>
              <a:t>LHAASO   -3.2  :   E</a:t>
            </a:r>
            <a:r>
              <a:rPr lang="en-US" baseline="30000" dirty="0"/>
              <a:t>-3.2</a:t>
            </a:r>
            <a:endParaRPr lang="ru-RU" dirty="0"/>
          </a:p>
          <a:p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E6515FD7-BE28-5AB3-A35B-9DB68CAC4157}"/>
              </a:ext>
            </a:extLst>
          </p:cNvPr>
          <p:cNvSpPr>
            <a:spLocks noChangeAspect="1"/>
          </p:cNvSpPr>
          <p:nvPr/>
        </p:nvSpPr>
        <p:spPr>
          <a:xfrm>
            <a:off x="7086792" y="3432962"/>
            <a:ext cx="143838" cy="1438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B0A9DD7-21CC-9909-049F-A15BB092F47F}"/>
              </a:ext>
            </a:extLst>
          </p:cNvPr>
          <p:cNvSpPr>
            <a:spLocks noChangeAspect="1"/>
          </p:cNvSpPr>
          <p:nvPr/>
        </p:nvSpPr>
        <p:spPr>
          <a:xfrm>
            <a:off x="7086792" y="3854959"/>
            <a:ext cx="143838" cy="1438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017CAD-554A-88EB-D95B-FBAB774E9167}"/>
              </a:ext>
            </a:extLst>
          </p:cNvPr>
          <p:cNvSpPr txBox="1"/>
          <p:nvPr/>
        </p:nvSpPr>
        <p:spPr>
          <a:xfrm>
            <a:off x="7286161" y="3350992"/>
            <a:ext cx="625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TAIGA</a:t>
            </a:r>
            <a:endParaRPr lang="ru-RU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FF2635-66D9-7A70-B30D-AE9C4795D258}"/>
              </a:ext>
            </a:extLst>
          </p:cNvPr>
          <p:cNvSpPr txBox="1"/>
          <p:nvPr/>
        </p:nvSpPr>
        <p:spPr>
          <a:xfrm>
            <a:off x="7323600" y="3787607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LHAASO</a:t>
            </a:r>
            <a:endParaRPr lang="ru-RU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3FDB95-50EA-E552-61E0-D79D8026E0F5}"/>
              </a:ext>
            </a:extLst>
          </p:cNvPr>
          <p:cNvSpPr txBox="1"/>
          <p:nvPr/>
        </p:nvSpPr>
        <p:spPr>
          <a:xfrm>
            <a:off x="7541" y="4095384"/>
            <a:ext cx="3959674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При работе 5 телескопов  за 300 часов</a:t>
            </a:r>
          </a:p>
          <a:p>
            <a:r>
              <a:rPr lang="ru-RU" dirty="0"/>
              <a:t>наблюдения ожидает 50 событий  с</a:t>
            </a:r>
          </a:p>
          <a:p>
            <a:r>
              <a:rPr lang="ru-RU" dirty="0"/>
              <a:t>Энергий выше 100 ТэВ</a:t>
            </a:r>
          </a:p>
          <a:p>
            <a:r>
              <a:rPr lang="ru-RU" dirty="0"/>
              <a:t> «Ожидаемый» </a:t>
            </a:r>
            <a:r>
              <a:rPr lang="ru-RU" dirty="0" err="1"/>
              <a:t>спректр</a:t>
            </a:r>
            <a:r>
              <a:rPr lang="ru-RU" dirty="0"/>
              <a:t> при условии,</a:t>
            </a:r>
          </a:p>
          <a:p>
            <a:r>
              <a:rPr lang="ru-RU" dirty="0"/>
              <a:t> спектр в источнике имеет показатель</a:t>
            </a:r>
          </a:p>
          <a:p>
            <a:r>
              <a:rPr lang="ru-RU" dirty="0"/>
              <a:t> наклона -2.9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345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E17FE-5CAF-B3F0-5437-5CF7E5A41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85" y="63123"/>
            <a:ext cx="7886700" cy="1325563"/>
          </a:xfrm>
          <a:solidFill>
            <a:srgbClr val="FFFF00"/>
          </a:solidFill>
        </p:spPr>
        <p:txBody>
          <a:bodyPr/>
          <a:lstStyle/>
          <a:p>
            <a:r>
              <a:rPr lang="ru-RU" dirty="0"/>
              <a:t>  </a:t>
            </a:r>
            <a:r>
              <a:rPr lang="en-US" dirty="0"/>
              <a:t> </a:t>
            </a:r>
            <a:r>
              <a:rPr lang="ru-RU" dirty="0"/>
              <a:t>Ближайшие планы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7D556-C54C-067D-C78B-647CB6B00A4F}"/>
              </a:ext>
            </a:extLst>
          </p:cNvPr>
          <p:cNvSpPr txBox="1"/>
          <p:nvPr/>
        </p:nvSpPr>
        <p:spPr>
          <a:xfrm>
            <a:off x="243281" y="1543574"/>
            <a:ext cx="9141195" cy="276998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1. Наблюдение гамма-источников и гамма-всплесков</a:t>
            </a:r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/>
              <a:t>2. Введение в строй 4 и 5 телескопов</a:t>
            </a:r>
          </a:p>
          <a:p>
            <a:endParaRPr lang="ru-RU" dirty="0"/>
          </a:p>
          <a:p>
            <a:r>
              <a:rPr lang="ru-RU" dirty="0"/>
              <a:t>3. Внешние станции </a:t>
            </a:r>
            <a:r>
              <a:rPr lang="en-US" dirty="0"/>
              <a:t>TAIGA-</a:t>
            </a:r>
            <a:r>
              <a:rPr lang="en-US" dirty="0" err="1"/>
              <a:t>HiSCORE</a:t>
            </a:r>
            <a:r>
              <a:rPr lang="en-US" dirty="0"/>
              <a:t> </a:t>
            </a:r>
            <a:r>
              <a:rPr lang="ru-RU" dirty="0"/>
              <a:t> для</a:t>
            </a:r>
            <a:r>
              <a:rPr lang="en-US" dirty="0"/>
              <a:t> </a:t>
            </a:r>
            <a:r>
              <a:rPr lang="ru-RU" dirty="0"/>
              <a:t>увеличения площади до 2 км</a:t>
            </a:r>
            <a:r>
              <a:rPr lang="ru-RU" baseline="30000" dirty="0"/>
              <a:t>2</a:t>
            </a:r>
          </a:p>
          <a:p>
            <a:endParaRPr lang="ru-RU" baseline="30000" dirty="0"/>
          </a:p>
          <a:p>
            <a:pPr marL="342900" indent="-342900">
              <a:buAutoNum type="arabicPeriod" startAt="4"/>
            </a:pPr>
            <a:r>
              <a:rPr lang="ru-RU" dirty="0"/>
              <a:t>Проект новой установки.</a:t>
            </a:r>
          </a:p>
          <a:p>
            <a:pPr marL="342900" indent="-342900">
              <a:buAutoNum type="arabicPeriod" startAt="4"/>
            </a:pPr>
            <a:endParaRPr lang="ru-RU" dirty="0"/>
          </a:p>
          <a:p>
            <a:pPr marL="342900" indent="-342900">
              <a:buAutoNum type="arabicPlain" startAt="5"/>
            </a:pPr>
            <a:r>
              <a:rPr lang="ru-RU" dirty="0"/>
              <a:t>Завершения развертывания установки </a:t>
            </a:r>
            <a:r>
              <a:rPr lang="en-US" dirty="0"/>
              <a:t>TAIGA-Muon (</a:t>
            </a:r>
            <a:r>
              <a:rPr lang="ru-RU" dirty="0"/>
              <a:t>площадь мюонных детекторов</a:t>
            </a:r>
          </a:p>
          <a:p>
            <a:r>
              <a:rPr lang="ru-RU" dirty="0"/>
              <a:t>       250 м</a:t>
            </a:r>
            <a:r>
              <a:rPr lang="ru-RU" baseline="30000" dirty="0"/>
              <a:t>2 </a:t>
            </a:r>
            <a:r>
              <a:rPr lang="ru-RU" dirty="0"/>
              <a:t> ) для </a:t>
            </a:r>
            <a:r>
              <a:rPr lang="ru-RU" dirty="0" err="1"/>
              <a:t>поска</a:t>
            </a:r>
            <a:r>
              <a:rPr lang="ru-RU" dirty="0"/>
              <a:t> гамма-квантов с энергией выше 1 </a:t>
            </a:r>
            <a:r>
              <a:rPr lang="ru-RU" dirty="0" err="1"/>
              <a:t>ПэВ</a:t>
            </a:r>
            <a:endParaRPr lang="ru-RU" baseline="30000" dirty="0"/>
          </a:p>
        </p:txBody>
      </p:sp>
    </p:spTree>
    <p:extLst>
      <p:ext uri="{BB962C8B-B14F-4D97-AF65-F5344CB8AC3E}">
        <p14:creationId xmlns:p14="http://schemas.microsoft.com/office/powerpoint/2010/main" val="2786330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Номер слайда 1"/>
          <p:cNvSpPr/>
          <p:nvPr/>
        </p:nvSpPr>
        <p:spPr>
          <a:xfrm>
            <a:off x="6553080" y="6245280"/>
            <a:ext cx="2128680" cy="471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400" b="0" strike="noStrike" spc="-1" dirty="0">
              <a:latin typeface="Arial"/>
            </a:endParaRPr>
          </a:p>
        </p:txBody>
      </p:sp>
      <p:pic>
        <p:nvPicPr>
          <p:cNvPr id="580" name="Picture 5" descr="Ковер3 Схема"/>
          <p:cNvPicPr/>
          <p:nvPr/>
        </p:nvPicPr>
        <p:blipFill>
          <a:blip r:embed="rId2"/>
          <a:stretch/>
        </p:blipFill>
        <p:spPr>
          <a:xfrm>
            <a:off x="167781" y="1562450"/>
            <a:ext cx="5925960" cy="5032080"/>
          </a:xfrm>
          <a:prstGeom prst="rect">
            <a:avLst/>
          </a:prstGeom>
          <a:ln w="0">
            <a:noFill/>
          </a:ln>
        </p:spPr>
      </p:pic>
      <p:sp>
        <p:nvSpPr>
          <p:cNvPr id="581" name="Rectangle 6"/>
          <p:cNvSpPr/>
          <p:nvPr/>
        </p:nvSpPr>
        <p:spPr>
          <a:xfrm>
            <a:off x="167781" y="263470"/>
            <a:ext cx="8254766" cy="586957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0" strike="noStrike" spc="-1" dirty="0">
                <a:solidFill>
                  <a:srgbClr val="000000"/>
                </a:solidFill>
                <a:latin typeface="Book Antiqua"/>
                <a:ea typeface="DejaVu Sans"/>
              </a:rPr>
              <a:t>От установки  Ковер -2 к  Ковёр-3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0D3ACC-10E4-FC5E-FAA2-CC65A0706D45}"/>
              </a:ext>
            </a:extLst>
          </p:cNvPr>
          <p:cNvSpPr txBox="1"/>
          <p:nvPr/>
        </p:nvSpPr>
        <p:spPr>
          <a:xfrm>
            <a:off x="3654276" y="1035093"/>
            <a:ext cx="2643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Старые выносные</a:t>
            </a:r>
          </a:p>
          <a:p>
            <a:r>
              <a:rPr lang="ru-RU" dirty="0"/>
              <a:t> пункты регистрации ( 6 )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CD51431-C6F2-B7CE-6A9F-E795A57C7017}"/>
              </a:ext>
            </a:extLst>
          </p:cNvPr>
          <p:cNvCxnSpPr>
            <a:cxnSpLocks/>
          </p:cNvCxnSpPr>
          <p:nvPr/>
        </p:nvCxnSpPr>
        <p:spPr>
          <a:xfrm flipH="1">
            <a:off x="3056728" y="1421933"/>
            <a:ext cx="687833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1E2C89D-5D61-D93A-9148-F81116468CBE}"/>
              </a:ext>
            </a:extLst>
          </p:cNvPr>
          <p:cNvSpPr txBox="1"/>
          <p:nvPr/>
        </p:nvSpPr>
        <p:spPr>
          <a:xfrm>
            <a:off x="360727" y="4496499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Новые пункты</a:t>
            </a:r>
          </a:p>
          <a:p>
            <a:r>
              <a:rPr lang="ru-RU" dirty="0"/>
              <a:t>регистрации</a:t>
            </a:r>
          </a:p>
          <a:p>
            <a:r>
              <a:rPr lang="ru-RU" dirty="0"/>
              <a:t>(40)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A6875D2-7110-99CE-D165-EAD6F9FCC01C}"/>
              </a:ext>
            </a:extLst>
          </p:cNvPr>
          <p:cNvCxnSpPr/>
          <p:nvPr/>
        </p:nvCxnSpPr>
        <p:spPr>
          <a:xfrm flipV="1">
            <a:off x="1943211" y="4739780"/>
            <a:ext cx="494950" cy="79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DC5658-2CCA-E156-F296-A751FA552F08}"/>
              </a:ext>
            </a:extLst>
          </p:cNvPr>
          <p:cNvSpPr txBox="1"/>
          <p:nvPr/>
        </p:nvSpPr>
        <p:spPr>
          <a:xfrm>
            <a:off x="6038087" y="2491531"/>
            <a:ext cx="2938131" cy="3970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   </a:t>
            </a:r>
            <a:r>
              <a:rPr lang="ru-RU" b="1" dirty="0"/>
              <a:t>Изменения в установке</a:t>
            </a:r>
          </a:p>
          <a:p>
            <a:r>
              <a:rPr lang="ru-RU" dirty="0"/>
              <a:t>      Площадь</a:t>
            </a:r>
          </a:p>
          <a:p>
            <a:r>
              <a:rPr lang="ru-RU" dirty="0"/>
              <a:t>От 200 м</a:t>
            </a:r>
            <a:r>
              <a:rPr lang="ru-RU" baseline="30000" dirty="0"/>
              <a:t>2</a:t>
            </a:r>
            <a:r>
              <a:rPr lang="ru-RU" dirty="0"/>
              <a:t> до 10</a:t>
            </a:r>
            <a:r>
              <a:rPr lang="ru-RU" baseline="30000" dirty="0"/>
              <a:t>4 </a:t>
            </a:r>
            <a:r>
              <a:rPr lang="ru-RU" dirty="0"/>
              <a:t>  м</a:t>
            </a:r>
            <a:r>
              <a:rPr lang="ru-RU" baseline="30000" dirty="0"/>
              <a:t>2</a:t>
            </a:r>
          </a:p>
          <a:p>
            <a:endParaRPr lang="ru-RU" dirty="0"/>
          </a:p>
          <a:p>
            <a:r>
              <a:rPr lang="ru-RU" dirty="0"/>
              <a:t>      Угловое разрешение</a:t>
            </a:r>
          </a:p>
          <a:p>
            <a:r>
              <a:rPr lang="ru-RU" dirty="0"/>
              <a:t>  от 4.7°   до ~ 1°</a:t>
            </a:r>
          </a:p>
          <a:p>
            <a:r>
              <a:rPr lang="ru-RU" dirty="0"/>
              <a:t>   площадь мюонных детекторов </a:t>
            </a:r>
          </a:p>
          <a:p>
            <a:r>
              <a:rPr lang="ru-RU" dirty="0"/>
              <a:t>  от   175 м</a:t>
            </a:r>
            <a:r>
              <a:rPr lang="ru-RU" baseline="30000" dirty="0"/>
              <a:t>2</a:t>
            </a:r>
            <a:r>
              <a:rPr lang="ru-RU" dirty="0"/>
              <a:t>  до 410 м</a:t>
            </a:r>
            <a:r>
              <a:rPr lang="ru-RU" baseline="30000" dirty="0"/>
              <a:t>2</a:t>
            </a:r>
          </a:p>
          <a:p>
            <a:endParaRPr lang="ru-RU" dirty="0"/>
          </a:p>
          <a:p>
            <a:r>
              <a:rPr lang="ru-RU" dirty="0"/>
              <a:t>Энергетический порог</a:t>
            </a:r>
          </a:p>
          <a:p>
            <a:r>
              <a:rPr lang="ru-RU" dirty="0"/>
              <a:t> от 250 ТэВ до ~ </a:t>
            </a:r>
            <a:r>
              <a:rPr lang="en-US" dirty="0"/>
              <a:t> 3</a:t>
            </a:r>
            <a:r>
              <a:rPr lang="ru-RU" dirty="0"/>
              <a:t>0 ТэВ ?</a:t>
            </a:r>
          </a:p>
          <a:p>
            <a:r>
              <a:rPr lang="ru-RU" dirty="0"/>
              <a:t>  </a:t>
            </a:r>
          </a:p>
          <a:p>
            <a:r>
              <a:rPr lang="ru-RU" dirty="0"/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3A27DE-26F4-BB63-524C-92B5EFB8C4A1}"/>
              </a:ext>
            </a:extLst>
          </p:cNvPr>
          <p:cNvSpPr txBox="1"/>
          <p:nvPr/>
        </p:nvSpPr>
        <p:spPr>
          <a:xfrm>
            <a:off x="251670" y="905348"/>
            <a:ext cx="274171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Установка на высоте</a:t>
            </a:r>
          </a:p>
          <a:p>
            <a:r>
              <a:rPr lang="ru-RU" dirty="0"/>
              <a:t>1700 м над уровнем моря</a:t>
            </a:r>
          </a:p>
        </p:txBody>
      </p:sp>
    </p:spTree>
    <p:extLst>
      <p:ext uri="{BB962C8B-B14F-4D97-AF65-F5344CB8AC3E}">
        <p14:creationId xmlns:p14="http://schemas.microsoft.com/office/powerpoint/2010/main" val="3381992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F6A69-70DA-9F37-3CCE-14EDA723C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35" y="-321036"/>
            <a:ext cx="7886700" cy="1325563"/>
          </a:xfrm>
          <a:solidFill>
            <a:srgbClr val="FFFF00"/>
          </a:solidFill>
        </p:spPr>
        <p:txBody>
          <a:bodyPr/>
          <a:lstStyle/>
          <a:p>
            <a:r>
              <a:rPr lang="ru-RU" dirty="0"/>
              <a:t>       </a:t>
            </a:r>
            <a:r>
              <a:rPr lang="ru-RU" sz="3600" dirty="0"/>
              <a:t>Новые детекторы установки Ковер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D6760C-C86F-5B59-9440-7B31838DC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7474"/>
            <a:ext cx="5151813" cy="2890584"/>
          </a:xfrm>
          <a:prstGeom prst="rect">
            <a:avLst/>
          </a:prstGeom>
          <a:ln w="0">
            <a:noFill/>
          </a:ln>
        </p:spPr>
      </p:pic>
      <p:pic>
        <p:nvPicPr>
          <p:cNvPr id="4" name="Объект 2" descr="Изображение выглядит как внутренний, стена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89DF4AEA-BE9E-693F-E6FF-E860ECBF9C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98" t="2431" r="10237" b="1719"/>
          <a:stretch/>
        </p:blipFill>
        <p:spPr>
          <a:xfrm>
            <a:off x="4903421" y="3570953"/>
            <a:ext cx="4240579" cy="2629028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18A85A-B30E-1D97-DF38-71A422ECEFCB}"/>
              </a:ext>
            </a:extLst>
          </p:cNvPr>
          <p:cNvSpPr txBox="1"/>
          <p:nvPr/>
        </p:nvSpPr>
        <p:spPr>
          <a:xfrm>
            <a:off x="679508" y="4420998"/>
            <a:ext cx="227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Мюонные детекторы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C098C-EB63-9AC5-0E86-783F4789078B}"/>
              </a:ext>
            </a:extLst>
          </p:cNvPr>
          <p:cNvSpPr txBox="1"/>
          <p:nvPr/>
        </p:nvSpPr>
        <p:spPr>
          <a:xfrm>
            <a:off x="6149130" y="2986481"/>
            <a:ext cx="3009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Детекторы внешних станций</a:t>
            </a:r>
          </a:p>
          <a:p>
            <a:r>
              <a:rPr lang="ru-RU" dirty="0"/>
              <a:t>     9 м</a:t>
            </a:r>
            <a:r>
              <a:rPr lang="ru-RU" baseline="30000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478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4"/>
          <p:cNvSpPr/>
          <p:nvPr/>
        </p:nvSpPr>
        <p:spPr>
          <a:xfrm>
            <a:off x="364746" y="18482"/>
            <a:ext cx="8041320" cy="616954"/>
          </a:xfrm>
          <a:prstGeom prst="rect">
            <a:avLst/>
          </a:prstGeom>
          <a:solidFill>
            <a:srgbClr val="FFFF00">
              <a:alpha val="36000"/>
            </a:srgbClr>
          </a:solidFill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spc="-1" dirty="0">
                <a:solidFill>
                  <a:srgbClr val="000000"/>
                </a:solidFill>
                <a:latin typeface="Book Antiqua"/>
                <a:ea typeface="DejaVu Sans"/>
              </a:rPr>
              <a:t>Научная программа установки КОВЕР-3</a:t>
            </a:r>
            <a:r>
              <a:rPr lang="en-US" sz="1800" b="0" strike="noStrike" spc="-1" dirty="0">
                <a:solidFill>
                  <a:srgbClr val="000000"/>
                </a:solidFill>
                <a:latin typeface="Book Antiqua"/>
                <a:ea typeface="DejaVu Sans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81" name="Rectangle 3"/>
          <p:cNvSpPr/>
          <p:nvPr/>
        </p:nvSpPr>
        <p:spPr>
          <a:xfrm>
            <a:off x="557693" y="739935"/>
            <a:ext cx="8464130" cy="19389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Поиск фотонов с энергией  ≥ 100 ТэВ:</a:t>
            </a: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 от 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транзиентных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астрофизических объектов 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Times New Roman"/>
                <a:ea typeface="DejaVu Sans"/>
              </a:rPr>
              <a:t>(</a:t>
            </a: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гамма-</a:t>
            </a:r>
            <a:r>
              <a:rPr lang="ru-RU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вспески</a:t>
            </a: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, гравитационные волны)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по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а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л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ертам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от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сети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AMON/GCN</a:t>
            </a:r>
            <a:r>
              <a:rPr lang="en-US" spc="-1" dirty="0">
                <a:solidFill>
                  <a:srgbClr val="000000"/>
                </a:solidFill>
                <a:latin typeface="Times New Roman"/>
                <a:ea typeface="DejaVu Sans"/>
              </a:rPr>
              <a:t> (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Astrophysical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Multimessenger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Observatory Network /Gamma-Ray Coordinates Network) </a:t>
            </a:r>
            <a:endParaRPr lang="ru-RU" sz="1800" b="0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-от областей локализации нейтрино высокой энергии, зарегистрированных нейтринными телескопами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IceCube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и 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Baikal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GVD.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</a:p>
          <a:p>
            <a:r>
              <a:rPr lang="ru-RU" spc="-1" dirty="0">
                <a:solidFill>
                  <a:srgbClr val="000000"/>
                </a:solidFill>
                <a:latin typeface="Times New Roman"/>
              </a:rPr>
              <a:t>  -Диффузного гамма-излучения и локальных источников.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2CC587-A912-7E3B-8B3E-044E34197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1" t="4240"/>
          <a:stretch/>
        </p:blipFill>
        <p:spPr>
          <a:xfrm>
            <a:off x="3171040" y="3246539"/>
            <a:ext cx="4763024" cy="2931184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42CE06-B7AB-60C3-35CF-124786758ADA}"/>
              </a:ext>
            </a:extLst>
          </p:cNvPr>
          <p:cNvSpPr>
            <a:spLocks noChangeAspect="1"/>
          </p:cNvSpPr>
          <p:nvPr/>
        </p:nvSpPr>
        <p:spPr>
          <a:xfrm>
            <a:off x="2843869" y="4949505"/>
            <a:ext cx="514760" cy="360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D7C0479-18F8-8D65-DC55-B8ED59D463A8}"/>
              </a:ext>
            </a:extLst>
          </p:cNvPr>
          <p:cNvCxnSpPr/>
          <p:nvPr/>
        </p:nvCxnSpPr>
        <p:spPr>
          <a:xfrm>
            <a:off x="7021585" y="3993160"/>
            <a:ext cx="0" cy="781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56BF27-042E-8FFD-D905-B342ACEFAB4A}"/>
              </a:ext>
            </a:extLst>
          </p:cNvPr>
          <p:cNvSpPr txBox="1"/>
          <p:nvPr/>
        </p:nvSpPr>
        <p:spPr>
          <a:xfrm>
            <a:off x="5072177" y="2762600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GRB 221009 A   750 </a:t>
            </a:r>
            <a:r>
              <a:rPr lang="ru-RU" dirty="0" err="1"/>
              <a:t>мпс</a:t>
            </a:r>
            <a:r>
              <a:rPr lang="ru-RU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BB26B-0C46-DF7C-ED15-5B0A7C90E905}"/>
              </a:ext>
            </a:extLst>
          </p:cNvPr>
          <p:cNvSpPr txBox="1"/>
          <p:nvPr/>
        </p:nvSpPr>
        <p:spPr>
          <a:xfrm>
            <a:off x="8145710" y="3655854"/>
            <a:ext cx="87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Новая физика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1A85B-E43A-D382-852F-C1F29B9C0183}"/>
              </a:ext>
            </a:extLst>
          </p:cNvPr>
          <p:cNvSpPr txBox="1"/>
          <p:nvPr/>
        </p:nvSpPr>
        <p:spPr>
          <a:xfrm>
            <a:off x="6299698" y="4889088"/>
            <a:ext cx="9446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Обрыв</a:t>
            </a:r>
          </a:p>
          <a:p>
            <a:r>
              <a:rPr lang="ru-RU" sz="1400" dirty="0"/>
              <a:t>Свекра</a:t>
            </a:r>
          </a:p>
          <a:p>
            <a:r>
              <a:rPr lang="ru-RU" sz="1400" dirty="0"/>
              <a:t>при20 ТэВ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B4883BA-BBB5-DF46-56E5-BB541022C5B6}"/>
              </a:ext>
            </a:extLst>
          </p:cNvPr>
          <p:cNvCxnSpPr>
            <a:stCxn id="8" idx="1"/>
          </p:cNvCxnSpPr>
          <p:nvPr/>
        </p:nvCxnSpPr>
        <p:spPr>
          <a:xfrm flipH="1">
            <a:off x="7784984" y="3917464"/>
            <a:ext cx="360726" cy="124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4334" y="417274"/>
            <a:ext cx="8703427" cy="59769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ru-RU" altLang="ru-RU" sz="2700" b="1" dirty="0">
                <a:solidFill>
                  <a:schemeClr val="tx1"/>
                </a:solidFill>
                <a:effectLst/>
                <a:ea typeface="Yu Gothic UI" panose="020B0500000000000000" pitchFamily="34" charset="-128"/>
              </a:rPr>
              <a:t>Экспериментальный комплекс НЕВОД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F9280E-42ED-4822-9458-A0D0D9A084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r="15169"/>
          <a:stretch/>
        </p:blipFill>
        <p:spPr>
          <a:xfrm>
            <a:off x="46808" y="1655655"/>
            <a:ext cx="3326519" cy="2112656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 flipV="1">
            <a:off x="860063" y="2706782"/>
            <a:ext cx="279729" cy="58389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 flipH="1" flipV="1">
            <a:off x="523756" y="2669736"/>
            <a:ext cx="209951" cy="59337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8F8AE88-C7C9-4BB3-A96B-3CBE3708C8E8}"/>
              </a:ext>
            </a:extLst>
          </p:cNvPr>
          <p:cNvSpPr txBox="1"/>
          <p:nvPr/>
        </p:nvSpPr>
        <p:spPr>
          <a:xfrm>
            <a:off x="7327115" y="3287118"/>
            <a:ext cx="15335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ТРЕК –</a:t>
            </a:r>
          </a:p>
          <a:p>
            <a:r>
              <a:rPr lang="en-US" b="1" dirty="0"/>
              <a:t>2</a:t>
            </a:r>
            <a:r>
              <a:rPr lang="ru-RU" b="1" dirty="0"/>
              <a:t>×</a:t>
            </a:r>
            <a:r>
              <a:rPr lang="en-US" b="1" dirty="0"/>
              <a:t>250 </a:t>
            </a:r>
            <a:r>
              <a:rPr lang="ru-RU" b="1" dirty="0"/>
              <a:t>м</a:t>
            </a:r>
            <a:r>
              <a:rPr lang="ru-RU" b="1" baseline="30000" dirty="0"/>
              <a:t>2</a:t>
            </a:r>
          </a:p>
          <a:p>
            <a:r>
              <a:rPr lang="ru-RU" b="1" dirty="0"/>
              <a:t> дрейфовые камеры</a:t>
            </a:r>
            <a:endParaRPr lang="en-US" b="1" dirty="0"/>
          </a:p>
          <a:p>
            <a:endParaRPr lang="ru-RU" b="1" baseline="30000" dirty="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58F45CB9-2152-451A-AA55-51D9AA2C7A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38" y="3170766"/>
            <a:ext cx="4890021" cy="286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F8AE88-C7C9-4BB3-A96B-3CBE3708C8E8}"/>
              </a:ext>
            </a:extLst>
          </p:cNvPr>
          <p:cNvSpPr txBox="1"/>
          <p:nvPr/>
        </p:nvSpPr>
        <p:spPr>
          <a:xfrm>
            <a:off x="179953" y="3429000"/>
            <a:ext cx="136022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/>
              <a:t>ДЕКОР</a:t>
            </a:r>
          </a:p>
          <a:p>
            <a:r>
              <a:rPr lang="ru-RU" sz="1500" b="1" dirty="0"/>
              <a:t>8 × 8.4 м</a:t>
            </a:r>
            <a:r>
              <a:rPr lang="ru-RU" sz="1500" b="1" baseline="30000" dirty="0"/>
              <a:t>2</a:t>
            </a:r>
            <a:endParaRPr lang="ru-RU" sz="1500" b="1" dirty="0"/>
          </a:p>
          <a:p>
            <a:r>
              <a:rPr lang="ru-RU" sz="1500" b="1" dirty="0" err="1"/>
              <a:t>Стримерные</a:t>
            </a:r>
            <a:r>
              <a:rPr lang="ru-RU" sz="1500" b="1" dirty="0"/>
              <a:t> </a:t>
            </a:r>
          </a:p>
          <a:p>
            <a:r>
              <a:rPr lang="ru-RU" sz="1500" b="1" dirty="0"/>
              <a:t>Камеры</a:t>
            </a:r>
          </a:p>
          <a:p>
            <a:endParaRPr lang="ru-RU" sz="1500" b="1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>
            <a:off x="1139792" y="1537337"/>
            <a:ext cx="174290" cy="26442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CB68211-87DB-4BA4-B5D2-B2063DF3C6C8}"/>
              </a:ext>
            </a:extLst>
          </p:cNvPr>
          <p:cNvSpPr txBox="1"/>
          <p:nvPr/>
        </p:nvSpPr>
        <p:spPr>
          <a:xfrm>
            <a:off x="-51768" y="1333067"/>
            <a:ext cx="320436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b="1" dirty="0"/>
              <a:t>Система калибровочных телескопов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F8AE88-C7C9-4BB3-A96B-3CBE3708C8E8}"/>
              </a:ext>
            </a:extLst>
          </p:cNvPr>
          <p:cNvSpPr txBox="1"/>
          <p:nvPr/>
        </p:nvSpPr>
        <p:spPr>
          <a:xfrm>
            <a:off x="3690851" y="2113584"/>
            <a:ext cx="9153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/>
              <a:t>НЕВОД</a:t>
            </a:r>
          </a:p>
          <a:p>
            <a:r>
              <a:rPr lang="ru-RU" sz="1500" b="1" dirty="0"/>
              <a:t>234 м</a:t>
            </a:r>
            <a:r>
              <a:rPr lang="ru-RU" sz="1500" b="1" baseline="30000" dirty="0"/>
              <a:t>2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 flipH="1" flipV="1">
            <a:off x="2362894" y="2131412"/>
            <a:ext cx="1327958" cy="1217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617770-E801-CCE5-AFAA-3A4B17BC2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05" y="1569161"/>
            <a:ext cx="3057525" cy="17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28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50A50-61FA-D72A-398C-1D01BD55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77" y="1072079"/>
            <a:ext cx="8890613" cy="778916"/>
          </a:xfrm>
          <a:solidFill>
            <a:srgbClr val="FFFF00"/>
          </a:solidFill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/>
              <a:t>Выделение гамма-квантов  на фоне событий от космических лучей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65AE16-EC9D-0397-F3FC-DDE109A8A8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t="7551" r="9140" b="6916"/>
          <a:stretch/>
        </p:blipFill>
        <p:spPr>
          <a:xfrm>
            <a:off x="0" y="1929029"/>
            <a:ext cx="4211412" cy="33109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4648E4-8CD9-2A8D-F99A-4BAB4042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7394" r="7277" b="7151"/>
          <a:stretch/>
        </p:blipFill>
        <p:spPr>
          <a:xfrm>
            <a:off x="4211413" y="1929030"/>
            <a:ext cx="4235958" cy="3232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32D515-0FA9-1684-77E5-6AFD4D75603D}"/>
              </a:ext>
            </a:extLst>
          </p:cNvPr>
          <p:cNvSpPr txBox="1"/>
          <p:nvPr/>
        </p:nvSpPr>
        <p:spPr>
          <a:xfrm>
            <a:off x="2346593" y="5508922"/>
            <a:ext cx="3694601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500" b="1" dirty="0"/>
              <a:t>Возможно достичь уровня </a:t>
            </a:r>
            <a:r>
              <a:rPr lang="ru-RU" sz="1500" b="1" dirty="0" err="1"/>
              <a:t>режекции</a:t>
            </a:r>
            <a:r>
              <a:rPr lang="ru-RU" sz="1500" b="1" dirty="0"/>
              <a:t> 10</a:t>
            </a:r>
            <a:r>
              <a:rPr lang="ru-RU" sz="1500" b="1" baseline="30000" dirty="0"/>
              <a:t>4</a:t>
            </a:r>
            <a:r>
              <a:rPr lang="ru-RU" sz="1500" b="1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40541-F139-C20E-94A9-0607650AD035}"/>
              </a:ext>
            </a:extLst>
          </p:cNvPr>
          <p:cNvSpPr txBox="1"/>
          <p:nvPr/>
        </p:nvSpPr>
        <p:spPr>
          <a:xfrm>
            <a:off x="751902" y="3096429"/>
            <a:ext cx="1048685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350" dirty="0"/>
              <a:t>По мюонам</a:t>
            </a:r>
          </a:p>
          <a:p>
            <a:r>
              <a:rPr lang="ru-RU" sz="1350" dirty="0"/>
              <a:t>(НЕВОД)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932A4E-99BF-7505-F881-C18D6933ADB1}"/>
              </a:ext>
            </a:extLst>
          </p:cNvPr>
          <p:cNvSpPr txBox="1"/>
          <p:nvPr/>
        </p:nvSpPr>
        <p:spPr>
          <a:xfrm>
            <a:off x="5578370" y="2538265"/>
            <a:ext cx="21137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По адронам</a:t>
            </a:r>
            <a:endParaRPr lang="en-US" sz="1350" dirty="0"/>
          </a:p>
          <a:p>
            <a:r>
              <a:rPr lang="en-US" sz="1350" dirty="0"/>
              <a:t>( </a:t>
            </a:r>
            <a:r>
              <a:rPr lang="ru-RU" sz="1350" dirty="0"/>
              <a:t>нейтронные детекторы)</a:t>
            </a:r>
          </a:p>
        </p:txBody>
      </p:sp>
    </p:spTree>
    <p:extLst>
      <p:ext uri="{BB962C8B-B14F-4D97-AF65-F5344CB8AC3E}">
        <p14:creationId xmlns:p14="http://schemas.microsoft.com/office/powerpoint/2010/main" val="1563814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566" y="2004382"/>
            <a:ext cx="8598481" cy="3416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Yu Gothic UI" panose="020B0500000000000000" pitchFamily="34" charset="-128"/>
                <a:ea typeface="Yu Gothic UI" panose="020B0500000000000000" pitchFamily="34" charset="-128"/>
              </a:rPr>
              <a:t>Существующая конфигурация мюонных и нейтронных детекторов позволяет </a:t>
            </a:r>
            <a:r>
              <a:rPr lang="ru-RU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разделять ШАЛ от гамма-квантов</a:t>
            </a:r>
            <a:r>
              <a:rPr lang="ru-RU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 и </a:t>
            </a:r>
            <a:r>
              <a:rPr lang="ru-RU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адронов</a:t>
            </a:r>
            <a:r>
              <a:rPr lang="ru-RU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с фактором </a:t>
            </a:r>
            <a:r>
              <a:rPr lang="ru-RU" b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режекции</a:t>
            </a:r>
            <a:r>
              <a:rPr lang="ru-RU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на уровне</a:t>
            </a:r>
            <a:r>
              <a:rPr lang="ru-RU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⁓</a:t>
            </a:r>
            <a:r>
              <a:rPr lang="ru-RU" dirty="0">
                <a:latin typeface="Yu Gothic UI" panose="020B0500000000000000" pitchFamily="34" charset="-128"/>
                <a:ea typeface="Yu Gothic UI" panose="020B0500000000000000" pitchFamily="34" charset="-128"/>
              </a:rPr>
              <a:t>10</a:t>
            </a:r>
            <a:r>
              <a:rPr lang="ru-RU" baseline="30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4</a:t>
            </a:r>
            <a:r>
              <a:rPr lang="ru-RU" dirty="0"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Yu Gothic UI" panose="020B0500000000000000" pitchFamily="34" charset="-128"/>
                <a:ea typeface="Yu Gothic UI" panose="020B0500000000000000" pitchFamily="34" charset="-128"/>
              </a:rPr>
              <a:t>Для решения этой задачи необходимо </a:t>
            </a:r>
            <a:r>
              <a:rPr lang="ru-RU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изменить триггерную систему</a:t>
            </a:r>
            <a:r>
              <a:rPr lang="ru-RU" dirty="0">
                <a:latin typeface="Yu Gothic UI" panose="020B0500000000000000" pitchFamily="34" charset="-128"/>
                <a:ea typeface="Yu Gothic UI" panose="020B0500000000000000" pitchFamily="34" charset="-128"/>
              </a:rPr>
              <a:t> и подготовить </a:t>
            </a:r>
            <a:r>
              <a:rPr lang="ru-RU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новое программное обеспечение</a:t>
            </a:r>
            <a:r>
              <a:rPr lang="ru-RU" dirty="0"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</a:p>
          <a:p>
            <a:pPr algn="just"/>
            <a:endParaRPr lang="ru-RU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Yu Gothic UI" panose="020B0500000000000000" pitchFamily="34" charset="-128"/>
                <a:ea typeface="Yu Gothic UI" panose="020B0500000000000000" pitchFamily="34" charset="-128"/>
              </a:rPr>
              <a:t>Для обеспечения надежного </a:t>
            </a:r>
            <a:r>
              <a:rPr lang="ru-RU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поиска источников</a:t>
            </a:r>
            <a:r>
              <a:rPr lang="ru-RU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ru-RU" dirty="0">
                <a:latin typeface="Yu Gothic UI" panose="020B0500000000000000" pitchFamily="34" charset="-128"/>
                <a:ea typeface="Yu Gothic UI" panose="020B0500000000000000" pitchFamily="34" charset="-128"/>
              </a:rPr>
              <a:t>гамма-квантов сверхвысоких энергий необходимо существенное </a:t>
            </a:r>
            <a:r>
              <a:rPr lang="ru-RU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улучшение точности угловых измерений</a:t>
            </a:r>
            <a:r>
              <a:rPr lang="ru-RU" dirty="0">
                <a:latin typeface="Yu Gothic UI" panose="020B0500000000000000" pitchFamily="34" charset="-128"/>
                <a:ea typeface="Yu Gothic UI" panose="020B0500000000000000" pitchFamily="34" charset="-128"/>
              </a:rPr>
              <a:t>, которое может быть достигнуто путем расширения имеющихся установок для регистрации электронно-фотонной и нейтронной компонент </a:t>
            </a:r>
            <a:r>
              <a:rPr lang="ru-RU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за счет создания удаленных кластеров</a:t>
            </a:r>
            <a:r>
              <a:rPr lang="ru-RU" dirty="0"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F53070-FFF0-E142-AB9E-670714CEDCEC}"/>
              </a:ext>
            </a:extLst>
          </p:cNvPr>
          <p:cNvSpPr txBox="1"/>
          <p:nvPr/>
        </p:nvSpPr>
        <p:spPr>
          <a:xfrm>
            <a:off x="754655" y="392910"/>
            <a:ext cx="7634689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100" b="1" dirty="0"/>
              <a:t>Возможности гамма-астрономии на экспериментальном комплексе  НЕВОД </a:t>
            </a:r>
          </a:p>
        </p:txBody>
      </p:sp>
    </p:spTree>
    <p:extLst>
      <p:ext uri="{BB962C8B-B14F-4D97-AF65-F5344CB8AC3E}">
        <p14:creationId xmlns:p14="http://schemas.microsoft.com/office/powerpoint/2010/main" val="2718440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C7079-D64B-5BEC-0585-56D9D6D0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60" y="144146"/>
            <a:ext cx="7875270" cy="923331"/>
          </a:xfrm>
          <a:solidFill>
            <a:srgbClr val="FFFF00"/>
          </a:solidFill>
        </p:spPr>
        <p:txBody>
          <a:bodyPr/>
          <a:lstStyle/>
          <a:p>
            <a:r>
              <a:rPr lang="ru-RU" dirty="0"/>
              <a:t> </a:t>
            </a:r>
            <a:r>
              <a:rPr lang="ru-RU" sz="3200" b="1" dirty="0"/>
              <a:t>Энергетический спектр космических лучей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1FAB7-D242-DBD6-F907-C5B1E23764AB}"/>
              </a:ext>
            </a:extLst>
          </p:cNvPr>
          <p:cNvSpPr txBox="1"/>
          <p:nvPr/>
        </p:nvSpPr>
        <p:spPr>
          <a:xfrm>
            <a:off x="5111135" y="2743202"/>
            <a:ext cx="3674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ru-RU" dirty="0"/>
              <a:t>E &lt;      10</a:t>
            </a:r>
            <a:r>
              <a:rPr lang="en-US" altLang="ru-RU" baseline="30000" dirty="0"/>
              <a:t>1</a:t>
            </a:r>
            <a:r>
              <a:rPr lang="ru-RU" altLang="ru-RU" baseline="30000" dirty="0"/>
              <a:t>7</a:t>
            </a:r>
            <a:r>
              <a:rPr lang="en-US" altLang="ru-RU" dirty="0"/>
              <a:t> </a:t>
            </a:r>
            <a:r>
              <a:rPr lang="ru-RU" altLang="ru-RU" dirty="0"/>
              <a:t>эВ   - Галактические </a:t>
            </a:r>
          </a:p>
          <a:p>
            <a:pPr eaLnBrk="1" hangingPunct="1"/>
            <a:r>
              <a:rPr lang="ru-RU" altLang="ru-RU" dirty="0"/>
              <a:t>                          космические лучи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en-US" altLang="ru-RU" dirty="0"/>
              <a:t>E </a:t>
            </a:r>
            <a:r>
              <a:rPr lang="ru-RU" altLang="ru-RU" dirty="0"/>
              <a:t> </a:t>
            </a:r>
            <a:r>
              <a:rPr lang="en-US" altLang="ru-RU" dirty="0"/>
              <a:t>&gt;   10</a:t>
            </a:r>
            <a:r>
              <a:rPr lang="en-US" altLang="ru-RU" baseline="30000" dirty="0"/>
              <a:t>18</a:t>
            </a:r>
            <a:r>
              <a:rPr lang="en-US" altLang="ru-RU" dirty="0"/>
              <a:t> </a:t>
            </a:r>
            <a:r>
              <a:rPr lang="ru-RU" altLang="ru-RU" dirty="0"/>
              <a:t>эВ   - Метагалактические </a:t>
            </a:r>
          </a:p>
          <a:p>
            <a:pPr eaLnBrk="1" hangingPunct="1"/>
            <a:r>
              <a:rPr lang="ru-RU" altLang="ru-RU" dirty="0"/>
              <a:t>                          космические лучи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4" name="Picture 2" descr="crspec">
            <a:extLst>
              <a:ext uri="{FF2B5EF4-FFF2-40B4-BE49-F238E27FC236}">
                <a16:creationId xmlns:a16="http://schemas.microsoft.com/office/drawing/2014/main" id="{DFDE7904-1744-33A5-802E-2DC8A41ED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" r="9350" b="-1"/>
          <a:stretch/>
        </p:blipFill>
        <p:spPr bwMode="auto">
          <a:xfrm>
            <a:off x="543068" y="1201643"/>
            <a:ext cx="4436637" cy="567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F095D6-9649-9F90-8B60-D7538AA34D25}"/>
              </a:ext>
            </a:extLst>
          </p:cNvPr>
          <p:cNvSpPr/>
          <p:nvPr/>
        </p:nvSpPr>
        <p:spPr>
          <a:xfrm>
            <a:off x="2892725" y="1685026"/>
            <a:ext cx="1472241" cy="299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B2BF0AE-0313-E59A-35C6-EEDF9AD328A6}"/>
              </a:ext>
            </a:extLst>
          </p:cNvPr>
          <p:cNvCxnSpPr/>
          <p:nvPr/>
        </p:nvCxnSpPr>
        <p:spPr>
          <a:xfrm flipV="1">
            <a:off x="1362976" y="1817297"/>
            <a:ext cx="0" cy="45029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A9816B9-04BA-7554-0CE9-8B823ACDCBEE}"/>
              </a:ext>
            </a:extLst>
          </p:cNvPr>
          <p:cNvCxnSpPr/>
          <p:nvPr/>
        </p:nvCxnSpPr>
        <p:spPr>
          <a:xfrm>
            <a:off x="1374476" y="3743864"/>
            <a:ext cx="3105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D63A3AC-F266-E68C-38E1-0DCED2E05D69}"/>
              </a:ext>
            </a:extLst>
          </p:cNvPr>
          <p:cNvSpPr txBox="1"/>
          <p:nvPr/>
        </p:nvSpPr>
        <p:spPr>
          <a:xfrm>
            <a:off x="1449281" y="3847379"/>
            <a:ext cx="116570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10 </a:t>
            </a:r>
            <a:r>
              <a:rPr lang="en-US" sz="1400" b="1" baseline="30000" dirty="0"/>
              <a:t>41 </a:t>
            </a:r>
            <a:r>
              <a:rPr lang="ru-RU" sz="1400" b="1" dirty="0"/>
              <a:t> эрг</a:t>
            </a:r>
            <a:r>
              <a:rPr lang="en-US" sz="1400" b="1" dirty="0"/>
              <a:t>/</a:t>
            </a:r>
            <a:r>
              <a:rPr lang="ru-RU" sz="1400" b="1" dirty="0"/>
              <a:t>сек</a:t>
            </a:r>
            <a:endParaRPr lang="ru-RU" sz="1400" b="1" baseline="300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374B2D-A7AF-1FA8-F09F-4CD6ADAC9D2F}"/>
              </a:ext>
            </a:extLst>
          </p:cNvPr>
          <p:cNvSpPr/>
          <p:nvPr/>
        </p:nvSpPr>
        <p:spPr>
          <a:xfrm>
            <a:off x="2541411" y="2152677"/>
            <a:ext cx="142598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07D9AC-C6A5-DA04-F087-290C6510B9A0}"/>
              </a:ext>
            </a:extLst>
          </p:cNvPr>
          <p:cNvSpPr txBox="1"/>
          <p:nvPr/>
        </p:nvSpPr>
        <p:spPr>
          <a:xfrm>
            <a:off x="2486903" y="2182569"/>
            <a:ext cx="14262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/>
              <a:t>1 частица</a:t>
            </a:r>
            <a:r>
              <a:rPr lang="en-US" sz="1200" b="1" dirty="0"/>
              <a:t>/</a:t>
            </a:r>
            <a:r>
              <a:rPr lang="ru-RU" sz="1200" b="1" dirty="0"/>
              <a:t> м</a:t>
            </a:r>
            <a:r>
              <a:rPr lang="en-US" sz="1200" b="1" baseline="30000" dirty="0"/>
              <a:t>2 </a:t>
            </a:r>
            <a:r>
              <a:rPr lang="ru-RU" sz="1200" b="1" dirty="0"/>
              <a:t> сек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F2D323B-CC16-E5BB-4317-95389D031CB8}"/>
              </a:ext>
            </a:extLst>
          </p:cNvPr>
          <p:cNvSpPr/>
          <p:nvPr/>
        </p:nvSpPr>
        <p:spPr>
          <a:xfrm>
            <a:off x="2734683" y="5413936"/>
            <a:ext cx="1319158" cy="753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0707CF0-BF83-FF81-BFC3-FD6FFF26B3CF}"/>
              </a:ext>
            </a:extLst>
          </p:cNvPr>
          <p:cNvCxnSpPr/>
          <p:nvPr/>
        </p:nvCxnSpPr>
        <p:spPr>
          <a:xfrm flipH="1" flipV="1">
            <a:off x="2990491" y="3784121"/>
            <a:ext cx="63260" cy="2536164"/>
          </a:xfrm>
          <a:prstGeom prst="line">
            <a:avLst/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5BB332F-894F-D3AC-95E9-489F973FCC4E}"/>
              </a:ext>
            </a:extLst>
          </p:cNvPr>
          <p:cNvCxnSpPr/>
          <p:nvPr/>
        </p:nvCxnSpPr>
        <p:spPr>
          <a:xfrm>
            <a:off x="3022121" y="4919932"/>
            <a:ext cx="3105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1A76FAA-29FD-9297-6C1C-86C5B4ADA26B}"/>
              </a:ext>
            </a:extLst>
          </p:cNvPr>
          <p:cNvSpPr txBox="1"/>
          <p:nvPr/>
        </p:nvSpPr>
        <p:spPr>
          <a:xfrm>
            <a:off x="3150692" y="5013046"/>
            <a:ext cx="1138453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10 </a:t>
            </a:r>
            <a:r>
              <a:rPr lang="ru-RU" sz="1400" b="1" baseline="30000" dirty="0"/>
              <a:t>38</a:t>
            </a:r>
            <a:r>
              <a:rPr lang="ru-RU" sz="1400" b="1" dirty="0"/>
              <a:t> эрг</a:t>
            </a:r>
            <a:r>
              <a:rPr lang="en-US" sz="1400" b="1" dirty="0"/>
              <a:t>/</a:t>
            </a:r>
            <a:r>
              <a:rPr lang="ru-RU" sz="1400" b="1" dirty="0"/>
              <a:t>сек</a:t>
            </a:r>
            <a:endParaRPr lang="ru-RU" sz="1400" b="1" baseline="30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2C8D28-3FD0-13C2-5B2F-F6B9A0AE6ACA}"/>
              </a:ext>
            </a:extLst>
          </p:cNvPr>
          <p:cNvSpPr txBox="1"/>
          <p:nvPr/>
        </p:nvSpPr>
        <p:spPr>
          <a:xfrm>
            <a:off x="5080934" y="1318260"/>
            <a:ext cx="2790517" cy="913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2000" b="1" dirty="0">
                <a:latin typeface="Calibri" panose="020F0502020204030204" pitchFamily="34" charset="0"/>
              </a:rPr>
              <a:t>P (E)  =</a:t>
            </a:r>
            <a:r>
              <a:rPr lang="ru-RU" altLang="ru-RU" sz="2000" b="1" dirty="0">
                <a:latin typeface="Calibri" panose="020F0502020204030204" pitchFamily="34" charset="0"/>
              </a:rPr>
              <a:t>   </a:t>
            </a:r>
            <a:r>
              <a:rPr lang="el-GR" altLang="ru-RU" sz="2000" b="1" dirty="0">
                <a:latin typeface="Calibri" panose="020F0502020204030204" pitchFamily="34" charset="0"/>
              </a:rPr>
              <a:t>Δ</a:t>
            </a:r>
            <a:r>
              <a:rPr lang="en-US" altLang="ru-RU" sz="2000" b="1" dirty="0">
                <a:latin typeface="Calibri" panose="020F0502020204030204" pitchFamily="34" charset="0"/>
              </a:rPr>
              <a:t>P/ </a:t>
            </a:r>
            <a:r>
              <a:rPr lang="el-GR" altLang="ru-RU" sz="2000" b="1" dirty="0">
                <a:latin typeface="Calibri" panose="020F0502020204030204" pitchFamily="34" charset="0"/>
              </a:rPr>
              <a:t>Δ</a:t>
            </a:r>
            <a:r>
              <a:rPr lang="en-US" altLang="ru-RU" sz="2000" b="1" dirty="0">
                <a:latin typeface="Calibri" panose="020F0502020204030204" pitchFamily="34" charset="0"/>
              </a:rPr>
              <a:t>E = A E </a:t>
            </a:r>
            <a:r>
              <a:rPr lang="en-US" altLang="ru-RU" sz="2000" b="1" baseline="30000" dirty="0">
                <a:latin typeface="Calibri" panose="020F0502020204030204" pitchFamily="34" charset="0"/>
              </a:rPr>
              <a:t>–  </a:t>
            </a:r>
            <a:r>
              <a:rPr lang="en-US" altLang="ru-RU" sz="2000" b="1" baseline="30000" dirty="0">
                <a:latin typeface="Calibri" panose="020F0502020204030204" pitchFamily="34" charset="0"/>
                <a:sym typeface="Symbol" panose="05050102010706020507" pitchFamily="18" charset="2"/>
              </a:rPr>
              <a:t></a:t>
            </a:r>
            <a:endParaRPr lang="ru-RU" altLang="ru-RU" sz="2000" b="1" baseline="3000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eaLnBrk="1" hangingPunct="1"/>
            <a:endParaRPr lang="ru-RU" altLang="ru-RU" sz="2000" b="1" baseline="3000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eaLnBrk="1" hangingPunct="1"/>
            <a:r>
              <a:rPr lang="en-US" altLang="ru-RU" sz="2000" b="1" baseline="300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ru-RU" sz="2000" b="1" dirty="0">
                <a:latin typeface="Calibri" panose="020F0502020204030204" pitchFamily="34" charset="0"/>
                <a:sym typeface="Symbol" panose="05050102010706020507" pitchFamily="18" charset="2"/>
              </a:rPr>
              <a:t> :  </a:t>
            </a:r>
            <a:r>
              <a:rPr lang="ru-RU" altLang="ru-RU" sz="2000" b="1" dirty="0">
                <a:latin typeface="Calibri" panose="020F0502020204030204" pitchFamily="34" charset="0"/>
                <a:sym typeface="Symbol" panose="05050102010706020507" pitchFamily="18" charset="2"/>
              </a:rPr>
              <a:t>от  2.7  до 3</a:t>
            </a:r>
            <a:endParaRPr lang="ru-RU" altLang="ru-RU" sz="2000" b="1" dirty="0">
              <a:latin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1C1738-0D22-7337-ACBB-2F3F998FECD9}"/>
              </a:ext>
            </a:extLst>
          </p:cNvPr>
          <p:cNvSpPr txBox="1"/>
          <p:nvPr/>
        </p:nvSpPr>
        <p:spPr>
          <a:xfrm>
            <a:off x="1504849" y="4867133"/>
            <a:ext cx="13365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Взрывы</a:t>
            </a:r>
          </a:p>
          <a:p>
            <a:r>
              <a:rPr lang="ru-RU" dirty="0"/>
              <a:t>сверхновых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419C4C-D9D0-7EC3-97FB-061C3047AA02}"/>
              </a:ext>
            </a:extLst>
          </p:cNvPr>
          <p:cNvSpPr txBox="1"/>
          <p:nvPr/>
        </p:nvSpPr>
        <p:spPr>
          <a:xfrm>
            <a:off x="3301468" y="5524409"/>
            <a:ext cx="71526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     ?  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16E5BBA-8DC4-308B-EBE6-1EB9C98765B6}"/>
              </a:ext>
            </a:extLst>
          </p:cNvPr>
          <p:cNvSpPr/>
          <p:nvPr/>
        </p:nvSpPr>
        <p:spPr>
          <a:xfrm>
            <a:off x="3254275" y="3620365"/>
            <a:ext cx="1317724" cy="317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8E6BDE-9B0E-29F0-7FAA-66DE011978D6}"/>
              </a:ext>
            </a:extLst>
          </p:cNvPr>
          <p:cNvSpPr txBox="1"/>
          <p:nvPr/>
        </p:nvSpPr>
        <p:spPr>
          <a:xfrm>
            <a:off x="3165034" y="3392383"/>
            <a:ext cx="17211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«Колено» в спектре</a:t>
            </a:r>
          </a:p>
          <a:p>
            <a:r>
              <a:rPr lang="ru-RU" sz="1400" b="1" dirty="0"/>
              <a:t>1 частица</a:t>
            </a:r>
            <a:r>
              <a:rPr lang="en-US" sz="1400" b="1" dirty="0"/>
              <a:t>/</a:t>
            </a:r>
            <a:r>
              <a:rPr lang="ru-RU" sz="1400" b="1" dirty="0"/>
              <a:t> м</a:t>
            </a:r>
            <a:r>
              <a:rPr lang="en-US" sz="1400" b="1" baseline="30000" dirty="0"/>
              <a:t>2 </a:t>
            </a:r>
            <a:r>
              <a:rPr lang="ru-RU" sz="1400" b="1" dirty="0"/>
              <a:t> сек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5804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5A756F6-8A6E-923E-F90B-A2321799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388778"/>
            <a:ext cx="9144000" cy="465588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ru-RU" sz="19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Тянь-Шанская высокогорная научная станции ФИАН (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3340 м на уровне моря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A199DF5-673D-A142-CF9F-DDD33AB956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467549"/>
            <a:ext cx="4687349" cy="3303166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6134B45F-272E-B2F3-0BDC-15BA111C9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467549"/>
            <a:ext cx="4514850" cy="4533201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Ливневая система (“ковер” с плотным расположением сцинтилляторов для регистрации оси ШАЛ с энергией, превышающей (0.3 - 1) </a:t>
            </a:r>
            <a:r>
              <a:rPr lang="ru-RU" sz="1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ПэВ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); </a:t>
            </a:r>
          </a:p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Периферийные сцинтилляционные детекторы (для измерения плотности потока частиц ШАЛ на периферии ливня); </a:t>
            </a:r>
          </a:p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Временная система быстрых сцинтилляционных детекторов (для определения направления прихода ШАЛ по времени задержки сигналов); </a:t>
            </a:r>
          </a:p>
          <a:p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Нейтронный монитор и распределенная система детекторов тепловых нейтронов и мягких гамма-квантов (для регистрации испарительных нейтронов и связанного с ними гамма-излучения)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Детекторы для регистрации мюонной компоненты ШАЛ (мюонный </a:t>
            </a:r>
            <a:r>
              <a:rPr lang="ru-RU" sz="1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годоскоп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мюонный телескоп и подземный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нейтронный детектор, предназначенный для регистрации испарительных нейтронов, которые образуются при прохождении мюонов высокой энергии через мишень из плотного вещества); </a:t>
            </a:r>
          </a:p>
          <a:p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Ионизационный калориметр состоящий из верхнего гамма-блока и нижнего адронного блока, разделенных двухметровым зазором.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BABC2-DA7B-5E79-526C-82BCB75D81C8}"/>
              </a:ext>
            </a:extLst>
          </p:cNvPr>
          <p:cNvSpPr txBox="1"/>
          <p:nvPr/>
        </p:nvSpPr>
        <p:spPr>
          <a:xfrm>
            <a:off x="427839" y="5327009"/>
            <a:ext cx="357982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Центральный детектор – 1000 м</a:t>
            </a:r>
            <a:r>
              <a:rPr lang="ru-RU" baseline="30000" dirty="0"/>
              <a:t>2</a:t>
            </a:r>
          </a:p>
          <a:p>
            <a:r>
              <a:rPr lang="ru-RU" dirty="0"/>
              <a:t>Периферийные станции – 7000 м</a:t>
            </a:r>
            <a:r>
              <a:rPr lang="ru-RU" baseline="30000" dirty="0"/>
              <a:t>2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EF612A9-E182-C52D-2588-82C2379571F1}"/>
              </a:ext>
            </a:extLst>
          </p:cNvPr>
          <p:cNvCxnSpPr/>
          <p:nvPr/>
        </p:nvCxnSpPr>
        <p:spPr>
          <a:xfrm flipV="1">
            <a:off x="1711354" y="5234730"/>
            <a:ext cx="0" cy="92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2E1DE15-D19C-7118-0C6F-1D966799811C}"/>
              </a:ext>
            </a:extLst>
          </p:cNvPr>
          <p:cNvCxnSpPr/>
          <p:nvPr/>
        </p:nvCxnSpPr>
        <p:spPr>
          <a:xfrm>
            <a:off x="1845578" y="5176007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3B3B9B91-525C-9FF7-DD8A-09C34A7D38B3}"/>
              </a:ext>
            </a:extLst>
          </p:cNvPr>
          <p:cNvCxnSpPr/>
          <p:nvPr/>
        </p:nvCxnSpPr>
        <p:spPr>
          <a:xfrm flipV="1">
            <a:off x="3313651" y="3179428"/>
            <a:ext cx="192947" cy="2101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171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C0568-AC41-8DE1-8DE4-ED2895A8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" y="465847"/>
            <a:ext cx="9144000" cy="698384"/>
          </a:xfrm>
          <a:solidFill>
            <a:srgbClr val="FFFF00"/>
          </a:solidFill>
        </p:spPr>
        <p:txBody>
          <a:bodyPr/>
          <a:lstStyle/>
          <a:p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Гамма-астрономия на Тянь-Шанской высокогорной научной станции ФИАН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6F2E52-949A-063C-78D7-2BF45F36AF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50" y="1473843"/>
            <a:ext cx="3886200" cy="3292963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E8F3ADA-0A7F-02B3-951C-E8B17B94E6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57700" y="1473843"/>
            <a:ext cx="4280483" cy="3374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3E9D43-0FFF-30F3-59F0-A2B32CFEBAC8}"/>
              </a:ext>
            </a:extLst>
          </p:cNvPr>
          <p:cNvSpPr txBox="1"/>
          <p:nvPr/>
        </p:nvSpPr>
        <p:spPr>
          <a:xfrm>
            <a:off x="1212396" y="5158210"/>
            <a:ext cx="5919107" cy="16850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. Понизить энергетический порог установки (?)</a:t>
            </a: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2. Начать восстанавливать направления ШАЛ</a:t>
            </a: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3. Увеличить площадь мюонных детекторов</a:t>
            </a:r>
          </a:p>
          <a:p>
            <a:r>
              <a:rPr lang="ru-RU" sz="135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35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FBD9A29-28C2-6D5F-0781-2A1D08A36364}"/>
              </a:ext>
            </a:extLst>
          </p:cNvPr>
          <p:cNvSpPr/>
          <p:nvPr/>
        </p:nvSpPr>
        <p:spPr>
          <a:xfrm>
            <a:off x="6409190" y="2340528"/>
            <a:ext cx="2328994" cy="2508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004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C6A5E-7F15-6329-465B-6229C65B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64" y="0"/>
            <a:ext cx="8655472" cy="100228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4000" dirty="0"/>
              <a:t>Якутская установка  (ИКФИА СО РАН)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2E0384-6F5D-D69F-9E0C-54333B016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3" t="13861" r="24958" b="17888"/>
          <a:stretch/>
        </p:blipFill>
        <p:spPr>
          <a:xfrm>
            <a:off x="42929" y="1121579"/>
            <a:ext cx="4383003" cy="4212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532541-1EE4-80D5-798B-E3F9743AD9DB}"/>
              </a:ext>
            </a:extLst>
          </p:cNvPr>
          <p:cNvSpPr txBox="1"/>
          <p:nvPr/>
        </p:nvSpPr>
        <p:spPr>
          <a:xfrm>
            <a:off x="4425932" y="1306136"/>
            <a:ext cx="4760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49"/>
            </a:pPr>
            <a:r>
              <a:rPr lang="en-US" dirty="0"/>
              <a:t>C</a:t>
            </a:r>
            <a:r>
              <a:rPr lang="ru-RU" dirty="0" err="1"/>
              <a:t>цинтилляционных</a:t>
            </a:r>
            <a:r>
              <a:rPr lang="ru-RU" dirty="0"/>
              <a:t> детекторов (СД)</a:t>
            </a:r>
          </a:p>
          <a:p>
            <a:r>
              <a:rPr lang="ru-RU" dirty="0"/>
              <a:t>     на площади 11 км</a:t>
            </a:r>
            <a:r>
              <a:rPr lang="ru-RU" baseline="30000" dirty="0"/>
              <a:t>2</a:t>
            </a:r>
            <a:endParaRPr lang="ru-RU" dirty="0"/>
          </a:p>
          <a:p>
            <a:r>
              <a:rPr lang="ru-RU" dirty="0"/>
              <a:t>3 Мюонных детектора – МД1, МД2, МД3, МД4</a:t>
            </a:r>
          </a:p>
          <a:p>
            <a:r>
              <a:rPr lang="ru-RU" dirty="0"/>
              <a:t>  МД1,  МД2, МД3 – 20 м</a:t>
            </a:r>
            <a:r>
              <a:rPr lang="ru-RU" baseline="30000" dirty="0"/>
              <a:t>2  </a:t>
            </a:r>
          </a:p>
          <a:p>
            <a:endParaRPr lang="ru-RU" baseline="30000" dirty="0"/>
          </a:p>
          <a:p>
            <a:r>
              <a:rPr lang="ru-RU" dirty="0"/>
              <a:t> </a:t>
            </a:r>
            <a:endParaRPr lang="ru-RU" baseline="30000" dirty="0"/>
          </a:p>
          <a:p>
            <a:r>
              <a:rPr lang="ru-RU" dirty="0"/>
              <a:t> 19 </a:t>
            </a:r>
            <a:r>
              <a:rPr lang="ru-RU" dirty="0" err="1"/>
              <a:t>черенковских</a:t>
            </a:r>
            <a:r>
              <a:rPr lang="ru-RU" dirty="0"/>
              <a:t> детекторов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B2C3954-0C6B-F98B-88D1-9A98C531FF4F}"/>
              </a:ext>
            </a:extLst>
          </p:cNvPr>
          <p:cNvSpPr>
            <a:spLocks noChangeAspect="1"/>
          </p:cNvSpPr>
          <p:nvPr/>
        </p:nvSpPr>
        <p:spPr>
          <a:xfrm rot="2700000">
            <a:off x="7333946" y="2213075"/>
            <a:ext cx="222566" cy="2225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E9325-3D7B-41A7-64E7-58E88DA888B4}"/>
              </a:ext>
            </a:extLst>
          </p:cNvPr>
          <p:cNvSpPr txBox="1"/>
          <p:nvPr/>
        </p:nvSpPr>
        <p:spPr>
          <a:xfrm>
            <a:off x="4781725" y="3590488"/>
            <a:ext cx="358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Энергетический порог  ~  5·10</a:t>
            </a:r>
            <a:r>
              <a:rPr lang="ru-RU" baseline="30000" dirty="0"/>
              <a:t>16 </a:t>
            </a:r>
            <a:r>
              <a:rPr lang="ru-RU" dirty="0"/>
              <a:t> эВ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26C32-22A3-6F39-6E5A-F749B1E475A6}"/>
              </a:ext>
            </a:extLst>
          </p:cNvPr>
          <p:cNvSpPr txBox="1"/>
          <p:nvPr/>
        </p:nvSpPr>
        <p:spPr>
          <a:xfrm>
            <a:off x="5101388" y="4332714"/>
            <a:ext cx="37983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0" strike="noStrike" spc="-1" dirty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 Переход на новую систему </a:t>
            </a:r>
          </a:p>
          <a:p>
            <a:r>
              <a:rPr lang="ru-RU" sz="1800" b="0" strike="noStrike" spc="-1" dirty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регистрации  и </a:t>
            </a:r>
            <a:r>
              <a:rPr lang="ru-RU" sz="1800" b="0" strike="noStrike" spc="-1" dirty="0" err="1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синхрогизации</a:t>
            </a:r>
            <a:r>
              <a:rPr lang="ru-RU" sz="1800" b="0" strike="noStrike" spc="-1" dirty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повысит временное</a:t>
            </a:r>
          </a:p>
          <a:p>
            <a:r>
              <a:rPr lang="ru-RU" sz="1800" b="0" strike="noStrike" spc="-1" dirty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 разрешение до 10 </a:t>
            </a:r>
            <a:r>
              <a:rPr lang="ru-RU" sz="1800" b="0" strike="noStrike" spc="-1" dirty="0" err="1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нс</a:t>
            </a:r>
            <a:r>
              <a:rPr lang="ru-RU" sz="1800" b="0" strike="noStrike" spc="-1" dirty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, что позволит</a:t>
            </a:r>
          </a:p>
          <a:p>
            <a:r>
              <a:rPr lang="ru-RU" sz="1800" b="0" strike="noStrike" spc="-1" dirty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 повысить точность определения </a:t>
            </a:r>
          </a:p>
          <a:p>
            <a:r>
              <a:rPr lang="ru-RU" sz="1800" b="0" strike="noStrike" spc="-1" dirty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углов прихода ПКИ – не менее чем в</a:t>
            </a:r>
          </a:p>
          <a:p>
            <a:r>
              <a:rPr lang="ru-RU" sz="1800" b="0" strike="noStrike" spc="-1" dirty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 5 раз </a:t>
            </a:r>
            <a:r>
              <a:rPr lang="ru-RU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до 0.2</a:t>
            </a:r>
            <a:r>
              <a:rPr lang="ru-RU" sz="1800" b="0" strike="noStrike" spc="-1" baseline="30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0</a:t>
            </a:r>
            <a:r>
              <a:rPr lang="ru-RU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 </a:t>
            </a:r>
            <a:endParaRPr lang="ru-RU" sz="18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462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56CF0-8400-DC1F-CC4F-85C42059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60" y="121846"/>
            <a:ext cx="7735174" cy="649942"/>
          </a:xfrm>
        </p:spPr>
        <p:txBody>
          <a:bodyPr>
            <a:normAutofit fontScale="90000"/>
          </a:bodyPr>
          <a:lstStyle/>
          <a:p>
            <a:r>
              <a:rPr lang="ru-RU" dirty="0"/>
              <a:t>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423042-A740-CBC5-40B0-59129A88D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" t="944" r="13561" b="-2758"/>
          <a:stretch/>
        </p:blipFill>
        <p:spPr>
          <a:xfrm>
            <a:off x="309897" y="1065051"/>
            <a:ext cx="5109389" cy="4644436"/>
          </a:xfrm>
          <a:prstGeom prst="rect">
            <a:avLst/>
          </a:prstGeom>
          <a:ln>
            <a:noFill/>
          </a:ln>
        </p:spPr>
      </p:pic>
      <p:pic>
        <p:nvPicPr>
          <p:cNvPr id="4" name="Изображение4">
            <a:extLst>
              <a:ext uri="{FF2B5EF4-FFF2-40B4-BE49-F238E27FC236}">
                <a16:creationId xmlns:a16="http://schemas.microsoft.com/office/drawing/2014/main" id="{83C44A98-EAA5-ED34-1F1B-925D1772E1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6" t="-63" r="-36" b="-63"/>
          <a:stretch/>
        </p:blipFill>
        <p:spPr>
          <a:xfrm>
            <a:off x="4277982" y="3944519"/>
            <a:ext cx="4001951" cy="2321783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FF65F-234C-9C10-40A2-CE9BD5B480F2}"/>
              </a:ext>
            </a:extLst>
          </p:cNvPr>
          <p:cNvSpPr txBox="1"/>
          <p:nvPr/>
        </p:nvSpPr>
        <p:spPr>
          <a:xfrm>
            <a:off x="544760" y="80615"/>
            <a:ext cx="702679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/>
              <a:t>Развертывание  16 новых  мюонных детекторов</a:t>
            </a:r>
          </a:p>
          <a:p>
            <a:r>
              <a:rPr lang="ru-RU" sz="2400" b="1" dirty="0"/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4EEF5-8568-1B10-7851-AAF3834C443E}"/>
              </a:ext>
            </a:extLst>
          </p:cNvPr>
          <p:cNvSpPr txBox="1"/>
          <p:nvPr/>
        </p:nvSpPr>
        <p:spPr>
          <a:xfrm>
            <a:off x="5419288" y="6401070"/>
            <a:ext cx="286064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Площадь детектора 20 м</a:t>
            </a:r>
            <a:r>
              <a:rPr lang="ru-RU" baseline="30000" dirty="0"/>
              <a:t>2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BF5108A-7003-0EDE-8A88-49BCD414B8BF}"/>
              </a:ext>
            </a:extLst>
          </p:cNvPr>
          <p:cNvCxnSpPr>
            <a:cxnSpLocks/>
          </p:cNvCxnSpPr>
          <p:nvPr/>
        </p:nvCxnSpPr>
        <p:spPr>
          <a:xfrm flipV="1">
            <a:off x="2304920" y="3236911"/>
            <a:ext cx="354191" cy="4689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8F6869B-F682-A327-C8B2-3A9F5153FC96}"/>
              </a:ext>
            </a:extLst>
          </p:cNvPr>
          <p:cNvSpPr/>
          <p:nvPr/>
        </p:nvSpPr>
        <p:spPr>
          <a:xfrm>
            <a:off x="4840448" y="911612"/>
            <a:ext cx="830510" cy="91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155EA-03F3-BF88-FE9B-CE0777E00391}"/>
              </a:ext>
            </a:extLst>
          </p:cNvPr>
          <p:cNvSpPr txBox="1"/>
          <p:nvPr/>
        </p:nvSpPr>
        <p:spPr>
          <a:xfrm>
            <a:off x="5048764" y="994370"/>
            <a:ext cx="43576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 этап </a:t>
            </a:r>
          </a:p>
          <a:p>
            <a:r>
              <a:rPr lang="ru-RU" dirty="0"/>
              <a:t>Площадь 1.5 км</a:t>
            </a:r>
            <a:r>
              <a:rPr lang="ru-RU" baseline="30000" dirty="0"/>
              <a:t>2</a:t>
            </a:r>
            <a:r>
              <a:rPr lang="ru-RU" dirty="0"/>
              <a:t>   </a:t>
            </a:r>
          </a:p>
          <a:p>
            <a:r>
              <a:rPr lang="ru-RU" dirty="0"/>
              <a:t>Площадь мюонных детекторов </a:t>
            </a:r>
            <a:r>
              <a:rPr lang="en-US" dirty="0"/>
              <a:t>12</a:t>
            </a:r>
            <a:r>
              <a:rPr lang="ru-RU" dirty="0"/>
              <a:t>0 м</a:t>
            </a:r>
            <a:r>
              <a:rPr lang="ru-RU" baseline="30000" dirty="0"/>
              <a:t>2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2 этап  </a:t>
            </a:r>
          </a:p>
          <a:p>
            <a:r>
              <a:rPr lang="ru-RU" dirty="0"/>
              <a:t>    Площадь 3 км</a:t>
            </a:r>
            <a:r>
              <a:rPr lang="ru-RU" baseline="30000" dirty="0"/>
              <a:t>2</a:t>
            </a:r>
            <a:r>
              <a:rPr lang="ru-RU" dirty="0"/>
              <a:t>   </a:t>
            </a:r>
          </a:p>
          <a:p>
            <a:r>
              <a:rPr lang="ru-RU" dirty="0"/>
              <a:t>Площадь мюонных детекторов </a:t>
            </a:r>
            <a:r>
              <a:rPr lang="en-US" dirty="0"/>
              <a:t>32</a:t>
            </a:r>
            <a:r>
              <a:rPr lang="ru-RU" dirty="0"/>
              <a:t>0 м</a:t>
            </a:r>
            <a:r>
              <a:rPr lang="ru-RU" baseline="30000" dirty="0"/>
              <a:t>2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1537F43-D9D0-E040-D8C4-F627E5EC9624}"/>
              </a:ext>
            </a:extLst>
          </p:cNvPr>
          <p:cNvCxnSpPr/>
          <p:nvPr/>
        </p:nvCxnSpPr>
        <p:spPr>
          <a:xfrm flipH="1">
            <a:off x="3212983" y="1602843"/>
            <a:ext cx="1835781" cy="11571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ADE9185-F241-0FDB-566C-FBE681F13036}"/>
              </a:ext>
            </a:extLst>
          </p:cNvPr>
          <p:cNvCxnSpPr/>
          <p:nvPr/>
        </p:nvCxnSpPr>
        <p:spPr>
          <a:xfrm flipH="1">
            <a:off x="3783435" y="2692866"/>
            <a:ext cx="1472268" cy="15939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02AFB1-F054-55B9-1AE5-CCE36C41E611}"/>
              </a:ext>
            </a:extLst>
          </p:cNvPr>
          <p:cNvSpPr txBox="1"/>
          <p:nvPr/>
        </p:nvSpPr>
        <p:spPr>
          <a:xfrm>
            <a:off x="5255703" y="3572948"/>
            <a:ext cx="221567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МД  20 м</a:t>
            </a:r>
            <a:r>
              <a:rPr lang="ru-RU" baseline="30000" dirty="0"/>
              <a:t>2 </a:t>
            </a:r>
            <a:r>
              <a:rPr lang="ru-RU" dirty="0"/>
              <a:t>и СД – 4м</a:t>
            </a:r>
            <a:r>
              <a:rPr lang="ru-RU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8672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2E29E-E721-5851-3B9C-22E87182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2" y="163790"/>
            <a:ext cx="8875552" cy="1891513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ru-RU" sz="3600" dirty="0"/>
              <a:t>  </a:t>
            </a:r>
            <a:r>
              <a:rPr lang="ru-RU" sz="2800" b="1" dirty="0"/>
              <a:t>Как заглянуть в «центральную машину» </a:t>
            </a:r>
            <a:r>
              <a:rPr lang="ru-RU" sz="2800" dirty="0"/>
              <a:t>(</a:t>
            </a:r>
            <a:r>
              <a:rPr lang="en-US" sz="2800" i="0" u="none" strike="noStrike" baseline="0" dirty="0">
                <a:latin typeface="CMR9"/>
              </a:rPr>
              <a:t>central</a:t>
            </a:r>
            <a:r>
              <a:rPr lang="ru-RU" sz="2800" i="0" u="none" strike="noStrike" baseline="0" dirty="0">
                <a:latin typeface="CMR9"/>
              </a:rPr>
              <a:t> </a:t>
            </a:r>
            <a:r>
              <a:rPr lang="en-US" sz="2800" i="0" u="none" strike="noStrike" baseline="0" dirty="0">
                <a:latin typeface="CMR9"/>
              </a:rPr>
              <a:t>engine</a:t>
            </a:r>
            <a:r>
              <a:rPr lang="ru-RU" sz="2800" dirty="0">
                <a:latin typeface="CMR9"/>
              </a:rPr>
              <a:t>)</a:t>
            </a:r>
            <a:r>
              <a:rPr lang="ru-RU" sz="2800" b="1" dirty="0">
                <a:latin typeface="CMR9"/>
              </a:rPr>
              <a:t> </a:t>
            </a:r>
            <a:r>
              <a:rPr lang="ru-RU" sz="2800" dirty="0">
                <a:latin typeface="CMR9"/>
              </a:rPr>
              <a:t>гамма-всплесков – проект </a:t>
            </a:r>
            <a:r>
              <a:rPr lang="en-US" sz="2800" dirty="0">
                <a:latin typeface="CMR9"/>
              </a:rPr>
              <a:t> </a:t>
            </a:r>
            <a:r>
              <a:rPr lang="ru-RU" sz="2800" dirty="0">
                <a:latin typeface="CMR9"/>
              </a:rPr>
              <a:t> </a:t>
            </a:r>
            <a:r>
              <a:rPr lang="en-US" sz="2800" b="1" dirty="0">
                <a:latin typeface="CMR9"/>
              </a:rPr>
              <a:t>ALEGRO </a:t>
            </a:r>
            <a:br>
              <a:rPr lang="en-US" sz="2800" b="1" dirty="0">
                <a:latin typeface="CMR9"/>
              </a:rPr>
            </a:br>
            <a:r>
              <a:rPr lang="en-US" sz="2800" b="1" dirty="0">
                <a:latin typeface="CMR9"/>
              </a:rPr>
              <a:t>(</a:t>
            </a:r>
            <a:r>
              <a:rPr lang="en-US" sz="2800" b="1" dirty="0"/>
              <a:t>Atmospheric Low Energy Gamma-Ray Observatory</a:t>
            </a:r>
            <a:r>
              <a:rPr lang="ru-RU" sz="2800" b="1" dirty="0">
                <a:latin typeface="CMR9"/>
              </a:rPr>
              <a:t> </a:t>
            </a:r>
            <a:r>
              <a:rPr lang="en-US" sz="2800" dirty="0">
                <a:latin typeface="CMR9"/>
              </a:rPr>
              <a:t>)</a:t>
            </a:r>
            <a:r>
              <a:rPr lang="ru-RU" sz="2800" dirty="0">
                <a:latin typeface="CMR9"/>
              </a:rPr>
              <a:t>-</a:t>
            </a:r>
            <a:br>
              <a:rPr lang="ru-RU" sz="2800" dirty="0">
                <a:latin typeface="CMR9"/>
              </a:rPr>
            </a:br>
            <a:r>
              <a:rPr lang="ru-RU" sz="2800" dirty="0">
                <a:latin typeface="CMR9"/>
              </a:rPr>
              <a:t>регистрация «быстрого излучения» в </a:t>
            </a:r>
            <a:r>
              <a:rPr lang="ru-RU" sz="2800" dirty="0" err="1">
                <a:latin typeface="CMR9"/>
              </a:rPr>
              <a:t>ГэВной</a:t>
            </a:r>
            <a:r>
              <a:rPr lang="ru-RU" sz="2800" dirty="0">
                <a:latin typeface="CMR9"/>
              </a:rPr>
              <a:t> области</a:t>
            </a:r>
            <a:br>
              <a:rPr lang="ru-RU" sz="2800" dirty="0">
                <a:latin typeface="CMR9"/>
              </a:rPr>
            </a:br>
            <a:endParaRPr lang="ru-RU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80B2A-C897-257E-3251-391B43F9D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9" t="51425"/>
          <a:stretch/>
        </p:blipFill>
        <p:spPr>
          <a:xfrm>
            <a:off x="-1820411" y="7405013"/>
            <a:ext cx="7050217" cy="3315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DE771F-6161-E893-6CDF-F590DD13A715}"/>
              </a:ext>
            </a:extLst>
          </p:cNvPr>
          <p:cNvSpPr txBox="1"/>
          <p:nvPr/>
        </p:nvSpPr>
        <p:spPr>
          <a:xfrm>
            <a:off x="639920" y="2339314"/>
            <a:ext cx="521559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Быстрое излучение (</a:t>
            </a:r>
            <a:r>
              <a:rPr lang="en-US" dirty="0"/>
              <a:t>Prompt emission</a:t>
            </a:r>
            <a:r>
              <a:rPr lang="ru-RU" dirty="0"/>
              <a:t>)</a:t>
            </a:r>
          </a:p>
          <a:p>
            <a:r>
              <a:rPr lang="ru-RU" dirty="0"/>
              <a:t> по данным спутника Ферми ( площадь 1 м</a:t>
            </a:r>
            <a:r>
              <a:rPr lang="ru-RU" baseline="30000" dirty="0"/>
              <a:t>2</a:t>
            </a:r>
            <a:r>
              <a:rPr lang="ru-RU" dirty="0"/>
              <a:t>)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E4F56A1-916B-AA28-2E37-E64849DCD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b="19568"/>
          <a:stretch/>
        </p:blipFill>
        <p:spPr bwMode="auto">
          <a:xfrm>
            <a:off x="151002" y="3144989"/>
            <a:ext cx="4902071" cy="31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CDAF2C5-6119-AD3D-98F8-BCD7FAA1D0E9}"/>
              </a:ext>
            </a:extLst>
          </p:cNvPr>
          <p:cNvCxnSpPr/>
          <p:nvPr/>
        </p:nvCxnSpPr>
        <p:spPr>
          <a:xfrm>
            <a:off x="3993160" y="3429000"/>
            <a:ext cx="0" cy="24516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D4229C7-0FAF-F820-87EA-4406AECF26CD}"/>
              </a:ext>
            </a:extLst>
          </p:cNvPr>
          <p:cNvSpPr txBox="1"/>
          <p:nvPr/>
        </p:nvSpPr>
        <p:spPr>
          <a:xfrm>
            <a:off x="5229806" y="3502826"/>
            <a:ext cx="3050128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Для изучения излучения быстрого излучения в </a:t>
            </a:r>
            <a:r>
              <a:rPr lang="ru-RU" dirty="0" err="1"/>
              <a:t>в</a:t>
            </a:r>
            <a:r>
              <a:rPr lang="ru-RU" dirty="0"/>
              <a:t> </a:t>
            </a:r>
            <a:r>
              <a:rPr lang="ru-RU" dirty="0" err="1"/>
              <a:t>ГэВной</a:t>
            </a:r>
            <a:r>
              <a:rPr lang="ru-RU" dirty="0"/>
              <a:t> области нужны установки с площадью  100 – 1000 м</a:t>
            </a:r>
            <a:r>
              <a:rPr lang="ru-RU" baseline="30000" dirty="0"/>
              <a:t>2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73A97EE-3E1C-26FE-F3F3-148232378D21}"/>
              </a:ext>
            </a:extLst>
          </p:cNvPr>
          <p:cNvCxnSpPr/>
          <p:nvPr/>
        </p:nvCxnSpPr>
        <p:spPr>
          <a:xfrm flipV="1">
            <a:off x="4065196" y="4035960"/>
            <a:ext cx="1085645" cy="41106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316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>
            <a:extLst>
              <a:ext uri="{FF2B5EF4-FFF2-40B4-BE49-F238E27FC236}">
                <a16:creationId xmlns:a16="http://schemas.microsoft.com/office/drawing/2014/main" id="{CCC315AC-19A8-496A-9A95-036EFB8F037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8685" y="1249899"/>
            <a:ext cx="3521691" cy="3876678"/>
            <a:chOff x="1918" y="584"/>
            <a:chExt cx="2500" cy="2752"/>
          </a:xfrm>
        </p:grpSpPr>
        <p:grpSp>
          <p:nvGrpSpPr>
            <p:cNvPr id="2056" name="Group 5">
              <a:extLst>
                <a:ext uri="{FF2B5EF4-FFF2-40B4-BE49-F238E27FC236}">
                  <a16:creationId xmlns:a16="http://schemas.microsoft.com/office/drawing/2014/main" id="{D0DC8675-9A5D-1C7A-F7A1-C8C98019BF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8" y="1704"/>
              <a:ext cx="290" cy="504"/>
              <a:chOff x="2016" y="1488"/>
              <a:chExt cx="290" cy="504"/>
            </a:xfrm>
          </p:grpSpPr>
          <p:sp>
            <p:nvSpPr>
              <p:cNvPr id="2079" name="Oval 6">
                <a:extLst>
                  <a:ext uri="{FF2B5EF4-FFF2-40B4-BE49-F238E27FC236}">
                    <a16:creationId xmlns:a16="http://schemas.microsoft.com/office/drawing/2014/main" id="{38DB29B7-006E-096E-CF90-1166A2FBE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752"/>
                <a:ext cx="240" cy="2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80" name="AutoShape 7">
                <a:extLst>
                  <a:ext uri="{FF2B5EF4-FFF2-40B4-BE49-F238E27FC236}">
                    <a16:creationId xmlns:a16="http://schemas.microsoft.com/office/drawing/2014/main" id="{B8D242E2-B356-D6C8-DB89-C5D261466C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28" y="1692"/>
                <a:ext cx="209" cy="181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81" name="Oval 8">
                <a:extLst>
                  <a:ext uri="{FF2B5EF4-FFF2-40B4-BE49-F238E27FC236}">
                    <a16:creationId xmlns:a16="http://schemas.microsoft.com/office/drawing/2014/main" id="{AB2BD5C3-35C8-E457-CB92-352CD3137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700000">
                <a:off x="2100" y="1488"/>
                <a:ext cx="96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82" name="Line 9">
                <a:extLst>
                  <a:ext uri="{FF2B5EF4-FFF2-40B4-BE49-F238E27FC236}">
                    <a16:creationId xmlns:a16="http://schemas.microsoft.com/office/drawing/2014/main" id="{C2503CC7-807E-EFBF-B907-769FABF7A4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1488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3" name="Line 10">
                <a:extLst>
                  <a:ext uri="{FF2B5EF4-FFF2-40B4-BE49-F238E27FC236}">
                    <a16:creationId xmlns:a16="http://schemas.microsoft.com/office/drawing/2014/main" id="{96015072-66C2-0117-E2D6-5117A18247D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202" y="1488"/>
                <a:ext cx="104" cy="20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057" name="Group 11">
              <a:extLst>
                <a:ext uri="{FF2B5EF4-FFF2-40B4-BE49-F238E27FC236}">
                  <a16:creationId xmlns:a16="http://schemas.microsoft.com/office/drawing/2014/main" id="{AEA42BDA-9A8A-37CE-A4A8-9A6F94BB57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704"/>
              <a:ext cx="290" cy="504"/>
              <a:chOff x="2016" y="1488"/>
              <a:chExt cx="290" cy="504"/>
            </a:xfrm>
          </p:grpSpPr>
          <p:sp>
            <p:nvSpPr>
              <p:cNvPr id="2074" name="Oval 12">
                <a:extLst>
                  <a:ext uri="{FF2B5EF4-FFF2-40B4-BE49-F238E27FC236}">
                    <a16:creationId xmlns:a16="http://schemas.microsoft.com/office/drawing/2014/main" id="{78E1F526-19F3-8EBF-9083-4B4E7FA05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752"/>
                <a:ext cx="240" cy="2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75" name="AutoShape 13">
                <a:extLst>
                  <a:ext uri="{FF2B5EF4-FFF2-40B4-BE49-F238E27FC236}">
                    <a16:creationId xmlns:a16="http://schemas.microsoft.com/office/drawing/2014/main" id="{55A17335-9378-4453-AB72-1A07C2B143D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28" y="1692"/>
                <a:ext cx="209" cy="181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76" name="Oval 14">
                <a:extLst>
                  <a:ext uri="{FF2B5EF4-FFF2-40B4-BE49-F238E27FC236}">
                    <a16:creationId xmlns:a16="http://schemas.microsoft.com/office/drawing/2014/main" id="{DFE14EBB-6D3B-E6AD-C24D-403025451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700000">
                <a:off x="2100" y="1488"/>
                <a:ext cx="96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77" name="Line 15">
                <a:extLst>
                  <a:ext uri="{FF2B5EF4-FFF2-40B4-BE49-F238E27FC236}">
                    <a16:creationId xmlns:a16="http://schemas.microsoft.com/office/drawing/2014/main" id="{94E11B8B-3A0A-6734-14C6-024AF40B11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1488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8" name="Line 16">
                <a:extLst>
                  <a:ext uri="{FF2B5EF4-FFF2-40B4-BE49-F238E27FC236}">
                    <a16:creationId xmlns:a16="http://schemas.microsoft.com/office/drawing/2014/main" id="{791669E9-E69B-5F6E-AD77-41444D73728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202" y="1488"/>
                <a:ext cx="104" cy="20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058" name="Group 17">
              <a:extLst>
                <a:ext uri="{FF2B5EF4-FFF2-40B4-BE49-F238E27FC236}">
                  <a16:creationId xmlns:a16="http://schemas.microsoft.com/office/drawing/2014/main" id="{FD3D0D9D-E979-AC4A-3BA4-A2CCCD4BE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2" y="584"/>
              <a:ext cx="290" cy="504"/>
              <a:chOff x="2016" y="1488"/>
              <a:chExt cx="290" cy="504"/>
            </a:xfrm>
          </p:grpSpPr>
          <p:sp>
            <p:nvSpPr>
              <p:cNvPr id="2069" name="Oval 18">
                <a:extLst>
                  <a:ext uri="{FF2B5EF4-FFF2-40B4-BE49-F238E27FC236}">
                    <a16:creationId xmlns:a16="http://schemas.microsoft.com/office/drawing/2014/main" id="{6B0105BB-9831-7570-C415-C522BA7A4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752"/>
                <a:ext cx="240" cy="2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70" name="AutoShape 19">
                <a:extLst>
                  <a:ext uri="{FF2B5EF4-FFF2-40B4-BE49-F238E27FC236}">
                    <a16:creationId xmlns:a16="http://schemas.microsoft.com/office/drawing/2014/main" id="{ABD4EF0E-5DAD-01C2-D95D-5D4604A03D0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28" y="1692"/>
                <a:ext cx="209" cy="181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71" name="Oval 20">
                <a:extLst>
                  <a:ext uri="{FF2B5EF4-FFF2-40B4-BE49-F238E27FC236}">
                    <a16:creationId xmlns:a16="http://schemas.microsoft.com/office/drawing/2014/main" id="{CE3AFACE-A938-F452-AF96-7EFBC7C0C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700000">
                <a:off x="2100" y="1488"/>
                <a:ext cx="96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72" name="Line 21">
                <a:extLst>
                  <a:ext uri="{FF2B5EF4-FFF2-40B4-BE49-F238E27FC236}">
                    <a16:creationId xmlns:a16="http://schemas.microsoft.com/office/drawing/2014/main" id="{10E5F6FD-E637-A40F-C398-C87BC63D4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1488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3" name="Line 22">
                <a:extLst>
                  <a:ext uri="{FF2B5EF4-FFF2-40B4-BE49-F238E27FC236}">
                    <a16:creationId xmlns:a16="http://schemas.microsoft.com/office/drawing/2014/main" id="{99C7718A-5ABB-07BC-B33A-37356902408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202" y="1488"/>
                <a:ext cx="104" cy="20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059" name="Group 23">
              <a:extLst>
                <a:ext uri="{FF2B5EF4-FFF2-40B4-BE49-F238E27FC236}">
                  <a16:creationId xmlns:a16="http://schemas.microsoft.com/office/drawing/2014/main" id="{4B8A12A8-52BC-32CF-ACF9-B546A46587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0" y="2832"/>
              <a:ext cx="290" cy="504"/>
              <a:chOff x="2016" y="1488"/>
              <a:chExt cx="290" cy="504"/>
            </a:xfrm>
          </p:grpSpPr>
          <p:sp>
            <p:nvSpPr>
              <p:cNvPr id="2064" name="Oval 24">
                <a:extLst>
                  <a:ext uri="{FF2B5EF4-FFF2-40B4-BE49-F238E27FC236}">
                    <a16:creationId xmlns:a16="http://schemas.microsoft.com/office/drawing/2014/main" id="{6AC11DB0-9CD7-54FC-250C-8A2065E89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752"/>
                <a:ext cx="240" cy="2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65" name="AutoShape 25">
                <a:extLst>
                  <a:ext uri="{FF2B5EF4-FFF2-40B4-BE49-F238E27FC236}">
                    <a16:creationId xmlns:a16="http://schemas.microsoft.com/office/drawing/2014/main" id="{39ED8198-847B-93F7-8629-204A2DF2DF2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28" y="1692"/>
                <a:ext cx="209" cy="181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66" name="Oval 26">
                <a:extLst>
                  <a:ext uri="{FF2B5EF4-FFF2-40B4-BE49-F238E27FC236}">
                    <a16:creationId xmlns:a16="http://schemas.microsoft.com/office/drawing/2014/main" id="{12CE8229-0F91-BEEB-DE5F-930D728F7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700000">
                <a:off x="2100" y="1488"/>
                <a:ext cx="96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67" name="Line 27">
                <a:extLst>
                  <a:ext uri="{FF2B5EF4-FFF2-40B4-BE49-F238E27FC236}">
                    <a16:creationId xmlns:a16="http://schemas.microsoft.com/office/drawing/2014/main" id="{2FFED851-1E27-C882-D8C1-470150EBA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1488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8" name="Line 28">
                <a:extLst>
                  <a:ext uri="{FF2B5EF4-FFF2-40B4-BE49-F238E27FC236}">
                    <a16:creationId xmlns:a16="http://schemas.microsoft.com/office/drawing/2014/main" id="{E810D838-2226-BF51-9493-B921C3E4A70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202" y="1488"/>
                <a:ext cx="104" cy="20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060" name="Group 29">
              <a:extLst>
                <a:ext uri="{FF2B5EF4-FFF2-40B4-BE49-F238E27FC236}">
                  <a16:creationId xmlns:a16="http://schemas.microsoft.com/office/drawing/2014/main" id="{F3E016A6-F64B-0B91-4312-BD015D5F56C4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477" y="863"/>
              <a:ext cx="212" cy="1134"/>
              <a:chOff x="4320" y="258"/>
              <a:chExt cx="212" cy="1134"/>
            </a:xfrm>
          </p:grpSpPr>
          <p:sp>
            <p:nvSpPr>
              <p:cNvPr id="2062" name="Line 30">
                <a:extLst>
                  <a:ext uri="{FF2B5EF4-FFF2-40B4-BE49-F238E27FC236}">
                    <a16:creationId xmlns:a16="http://schemas.microsoft.com/office/drawing/2014/main" id="{F2252789-6BEA-E4FB-ACB2-4800ABC929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3832" y="825"/>
                <a:ext cx="11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3" name="Text Box 31">
                <a:extLst>
                  <a:ext uri="{FF2B5EF4-FFF2-40B4-BE49-F238E27FC236}">
                    <a16:creationId xmlns:a16="http://schemas.microsoft.com/office/drawing/2014/main" id="{3892672A-EC76-9717-D0A8-6B84EBF159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700000">
                <a:off x="4210" y="622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altLang="ru-RU" sz="1600"/>
                  <a:t>70 </a:t>
                </a:r>
                <a:r>
                  <a:rPr lang="ru-RU" altLang="ru-RU" sz="1400"/>
                  <a:t>м</a:t>
                </a:r>
                <a:r>
                  <a:rPr lang="ru-RU" altLang="ru-RU" sz="1600"/>
                  <a:t> </a:t>
                </a:r>
              </a:p>
            </p:txBody>
          </p:sp>
        </p:grpSp>
        <p:sp>
          <p:nvSpPr>
            <p:cNvPr id="2061" name="Rectangle 32">
              <a:extLst>
                <a:ext uri="{FF2B5EF4-FFF2-40B4-BE49-F238E27FC236}">
                  <a16:creationId xmlns:a16="http://schemas.microsoft.com/office/drawing/2014/main" id="{D5DE24FB-322B-962D-6D3C-83A875F935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>
              <a:off x="2352" y="1296"/>
              <a:ext cx="1587" cy="15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2051" name="Text Box 33">
            <a:extLst>
              <a:ext uri="{FF2B5EF4-FFF2-40B4-BE49-F238E27FC236}">
                <a16:creationId xmlns:a16="http://schemas.microsoft.com/office/drawing/2014/main" id="{4B5140D1-6EE0-A330-E10F-3D11F0C4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114300"/>
            <a:ext cx="9177338" cy="5794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ALEGRO: </a:t>
            </a:r>
            <a:r>
              <a:rPr lang="ru-RU" altLang="ru-RU" sz="2000" dirty="0"/>
              <a:t>ЧЕРЕНКОВСКАЯ ГАММА-ОБСЕРВАТОРИЯ </a:t>
            </a:r>
            <a:r>
              <a:rPr lang="en-US" altLang="ru-RU" sz="2000" dirty="0"/>
              <a:t>IV-</a:t>
            </a:r>
            <a:r>
              <a:rPr lang="ru-RU" altLang="ru-RU" sz="2000" dirty="0"/>
              <a:t>го ПОКОЛЕНИЯ</a:t>
            </a:r>
            <a:r>
              <a:rPr lang="ru-RU" altLang="ru-RU" sz="3200" dirty="0"/>
              <a:t> </a:t>
            </a:r>
          </a:p>
        </p:txBody>
      </p:sp>
      <p:sp>
        <p:nvSpPr>
          <p:cNvPr id="2052" name="Text Box 35">
            <a:extLst>
              <a:ext uri="{FF2B5EF4-FFF2-40B4-BE49-F238E27FC236}">
                <a16:creationId xmlns:a16="http://schemas.microsoft.com/office/drawing/2014/main" id="{933EC2DE-45D7-2844-013D-93C783E00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735478"/>
            <a:ext cx="426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ru-RU" altLang="ru-RU" dirty="0"/>
              <a:t>Физтех им. </a:t>
            </a:r>
            <a:r>
              <a:rPr lang="ru-RU" altLang="ru-RU" dirty="0" err="1"/>
              <a:t>А.Ф.Иоффе</a:t>
            </a:r>
            <a:r>
              <a:rPr lang="ru-RU" altLang="ru-RU" dirty="0"/>
              <a:t> ( С-Петербург)</a:t>
            </a:r>
          </a:p>
        </p:txBody>
      </p:sp>
      <p:sp>
        <p:nvSpPr>
          <p:cNvPr id="2053" name="Text Box 36">
            <a:extLst>
              <a:ext uri="{FF2B5EF4-FFF2-40B4-BE49-F238E27FC236}">
                <a16:creationId xmlns:a16="http://schemas.microsoft.com/office/drawing/2014/main" id="{EE4A5EB8-1575-66F3-E2BB-4975F25AE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1" y="1906846"/>
            <a:ext cx="4435383" cy="21698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/>
              <a:t>Диаметр зеркала 30 м (площадь </a:t>
            </a:r>
            <a:r>
              <a:rPr lang="en-US" altLang="ru-RU" dirty="0"/>
              <a:t>~700 </a:t>
            </a:r>
            <a:r>
              <a:rPr lang="ru-RU" altLang="ru-RU" dirty="0"/>
              <a:t>м</a:t>
            </a:r>
            <a:r>
              <a:rPr lang="en-US" altLang="ru-RU" baseline="30000" dirty="0"/>
              <a:t>2</a:t>
            </a:r>
            <a:r>
              <a:rPr lang="ru-RU" altLang="ru-RU" dirty="0"/>
              <a:t>)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altLang="ru-RU" dirty="0"/>
              <a:t> Поле зрения ~2.9</a:t>
            </a:r>
            <a:r>
              <a:rPr lang="ru-RU" altLang="ru-RU" baseline="30000" dirty="0"/>
              <a:t>0</a:t>
            </a:r>
            <a:r>
              <a:rPr lang="ru-RU" altLang="ru-RU" dirty="0"/>
              <a:t> 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altLang="ru-RU" dirty="0"/>
              <a:t>Камера ~  10000 пикселей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altLang="ru-RU" dirty="0"/>
              <a:t> </a:t>
            </a:r>
            <a:r>
              <a:rPr lang="ru-RU" altLang="ru-RU" dirty="0" err="1"/>
              <a:t>Фотороприемник</a:t>
            </a:r>
            <a:r>
              <a:rPr lang="ru-RU" altLang="ru-RU" dirty="0"/>
              <a:t> – </a:t>
            </a:r>
            <a:r>
              <a:rPr lang="en-US" altLang="ru-RU" dirty="0" err="1"/>
              <a:t>SiPM</a:t>
            </a:r>
            <a:r>
              <a:rPr lang="en-US" altLang="ru-RU" dirty="0"/>
              <a:t>, </a:t>
            </a:r>
            <a:r>
              <a:rPr lang="ru-RU" altLang="ru-RU" dirty="0"/>
              <a:t>среднее значение </a:t>
            </a:r>
            <a:r>
              <a:rPr lang="en-US" altLang="ru-RU" dirty="0"/>
              <a:t>PDE </a:t>
            </a:r>
            <a:r>
              <a:rPr lang="ru-RU" altLang="ru-RU" dirty="0"/>
              <a:t>по спектру </a:t>
            </a:r>
            <a:r>
              <a:rPr lang="ru-RU" altLang="ru-RU" dirty="0" err="1"/>
              <a:t>черенковской</a:t>
            </a:r>
            <a:r>
              <a:rPr lang="ru-RU" altLang="ru-RU" dirty="0"/>
              <a:t> вспышки ШАЛ </a:t>
            </a:r>
            <a:r>
              <a:rPr lang="en-US" altLang="ru-RU" dirty="0"/>
              <a:t>~</a:t>
            </a:r>
            <a:r>
              <a:rPr lang="ru-RU" altLang="ru-RU" dirty="0"/>
              <a:t>0.35</a:t>
            </a:r>
            <a:r>
              <a:rPr lang="en-US" altLang="ru-RU" dirty="0"/>
              <a:t> </a:t>
            </a:r>
            <a:endParaRPr lang="ru-RU" altLang="ru-RU" dirty="0"/>
          </a:p>
        </p:txBody>
      </p:sp>
      <p:sp>
        <p:nvSpPr>
          <p:cNvPr id="2054" name="Text Box 37">
            <a:extLst>
              <a:ext uri="{FF2B5EF4-FFF2-40B4-BE49-F238E27FC236}">
                <a16:creationId xmlns:a16="http://schemas.microsoft.com/office/drawing/2014/main" id="{2D786D82-94C4-56FE-C981-3E79833B5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126577"/>
            <a:ext cx="43180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endParaRPr lang="ru-RU" altLang="ru-RU" dirty="0">
              <a:solidFill>
                <a:schemeClr val="accent2"/>
              </a:solidFill>
              <a:sym typeface="Symbol" panose="05050102010706020507" pitchFamily="18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F99AC9-36F6-C4CC-4218-65CE599D9B5C}"/>
              </a:ext>
            </a:extLst>
          </p:cNvPr>
          <p:cNvSpPr txBox="1"/>
          <p:nvPr/>
        </p:nvSpPr>
        <p:spPr>
          <a:xfrm>
            <a:off x="4990984" y="963141"/>
            <a:ext cx="348003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Гамма-астрономия в диапазоне 5- 50 ГэВ: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C58807-94C5-1483-EA2F-D509846EB234}"/>
              </a:ext>
            </a:extLst>
          </p:cNvPr>
          <p:cNvSpPr txBox="1"/>
          <p:nvPr/>
        </p:nvSpPr>
        <p:spPr>
          <a:xfrm>
            <a:off x="1311931" y="2907699"/>
            <a:ext cx="1649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Телескопы на</a:t>
            </a:r>
          </a:p>
          <a:p>
            <a:r>
              <a:rPr lang="ru-RU" dirty="0"/>
              <a:t> высоте 4 -5 км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288E6-7FAA-5D30-477F-6D2CF7907E12}"/>
              </a:ext>
            </a:extLst>
          </p:cNvPr>
          <p:cNvSpPr txBox="1"/>
          <p:nvPr/>
        </p:nvSpPr>
        <p:spPr>
          <a:xfrm>
            <a:off x="3260887" y="5065860"/>
            <a:ext cx="5757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качестве первого шага - создание прототипов</a:t>
            </a:r>
          </a:p>
          <a:p>
            <a:r>
              <a:rPr lang="ru-RU" dirty="0"/>
              <a:t>телескопов  </a:t>
            </a:r>
            <a:r>
              <a:rPr lang="en-US" dirty="0"/>
              <a:t>ALRGRO </a:t>
            </a:r>
            <a:r>
              <a:rPr lang="ru-RU" dirty="0"/>
              <a:t> для размещение на Кавказе (БНО)</a:t>
            </a:r>
          </a:p>
          <a:p>
            <a:r>
              <a:rPr lang="ru-RU" dirty="0"/>
              <a:t>или в </a:t>
            </a:r>
            <a:r>
              <a:rPr lang="ru-RU" dirty="0" err="1"/>
              <a:t>Сибире</a:t>
            </a:r>
            <a:r>
              <a:rPr lang="ru-RU" dirty="0"/>
              <a:t>,  в составе установки </a:t>
            </a:r>
            <a:r>
              <a:rPr lang="en-US" dirty="0"/>
              <a:t>TAIGA</a:t>
            </a:r>
            <a:r>
              <a:rPr lang="ru-RU" dirty="0"/>
              <a:t>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8CACF-8ACF-D1AB-0AF9-F14687F1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55" y="0"/>
            <a:ext cx="8699375" cy="86175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2800" b="1" dirty="0"/>
              <a:t>TAIGA100</a:t>
            </a:r>
            <a:r>
              <a:rPr lang="ru-RU" sz="2800" b="1" dirty="0"/>
              <a:t> –возможность изучать область выше 1 </a:t>
            </a:r>
            <a:r>
              <a:rPr lang="ru-RU" sz="2800" b="1" dirty="0" err="1"/>
              <a:t>ПэВ</a:t>
            </a:r>
            <a:endParaRPr lang="ru-RU" sz="28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109146D-3793-2DDC-F54F-BA1CAA959372}"/>
              </a:ext>
            </a:extLst>
          </p:cNvPr>
          <p:cNvSpPr>
            <a:spLocks noChangeAspect="1"/>
          </p:cNvSpPr>
          <p:nvPr/>
        </p:nvSpPr>
        <p:spPr>
          <a:xfrm>
            <a:off x="1018653" y="1431631"/>
            <a:ext cx="1899572" cy="1899572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31E2AAF0-63CE-8A8B-A7E6-112210C77A43}"/>
              </a:ext>
            </a:extLst>
          </p:cNvPr>
          <p:cNvCxnSpPr>
            <a:cxnSpLocks/>
          </p:cNvCxnSpPr>
          <p:nvPr/>
        </p:nvCxnSpPr>
        <p:spPr>
          <a:xfrm>
            <a:off x="808950" y="1398075"/>
            <a:ext cx="0" cy="19331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53F723-7F30-B0CA-B7FE-88B5C50FD574}"/>
              </a:ext>
            </a:extLst>
          </p:cNvPr>
          <p:cNvSpPr txBox="1"/>
          <p:nvPr/>
        </p:nvSpPr>
        <p:spPr>
          <a:xfrm>
            <a:off x="74454" y="212959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 км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AA13504-B9FB-F202-A927-8B630637C29C}"/>
              </a:ext>
            </a:extLst>
          </p:cNvPr>
          <p:cNvCxnSpPr/>
          <p:nvPr/>
        </p:nvCxnSpPr>
        <p:spPr>
          <a:xfrm>
            <a:off x="1018653" y="1241673"/>
            <a:ext cx="18995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A06E88-0D5A-D74C-ECBC-A83D752F8E2E}"/>
              </a:ext>
            </a:extLst>
          </p:cNvPr>
          <p:cNvSpPr txBox="1"/>
          <p:nvPr/>
        </p:nvSpPr>
        <p:spPr>
          <a:xfrm>
            <a:off x="3564274" y="1046422"/>
            <a:ext cx="5579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~ 3000 широкоугольных  </a:t>
            </a:r>
            <a:r>
              <a:rPr lang="ru-RU" dirty="0" err="1"/>
              <a:t>черенковских</a:t>
            </a:r>
            <a:r>
              <a:rPr lang="ru-RU" dirty="0"/>
              <a:t> станций:</a:t>
            </a:r>
          </a:p>
          <a:p>
            <a:r>
              <a:rPr lang="ru-RU" dirty="0"/>
              <a:t>      1 ФЭУ ,  </a:t>
            </a:r>
            <a:r>
              <a:rPr lang="en-US" dirty="0" err="1"/>
              <a:t>FoV</a:t>
            </a:r>
            <a:r>
              <a:rPr lang="en-US" dirty="0"/>
              <a:t> ~ 1 </a:t>
            </a:r>
            <a:r>
              <a:rPr lang="ru-RU" dirty="0"/>
              <a:t>стер.</a:t>
            </a:r>
          </a:p>
          <a:p>
            <a:r>
              <a:rPr lang="ru-RU" dirty="0"/>
              <a:t>~3000 мюонных водных мюонных  детекторов,</a:t>
            </a:r>
          </a:p>
          <a:p>
            <a:r>
              <a:rPr lang="ru-RU" dirty="0"/>
              <a:t>   площадью 40 м.</a:t>
            </a:r>
          </a:p>
          <a:p>
            <a:r>
              <a:rPr lang="ru-RU" dirty="0"/>
              <a:t>  </a:t>
            </a:r>
            <a:r>
              <a:rPr lang="en-US" dirty="0"/>
              <a:t>  4-5 IACTs, </a:t>
            </a:r>
            <a:r>
              <a:rPr lang="ru-RU" dirty="0"/>
              <a:t>диаметр зеркал 4 м ( от установки </a:t>
            </a:r>
            <a:r>
              <a:rPr lang="en-US" dirty="0"/>
              <a:t>TAIGA-1)</a:t>
            </a:r>
          </a:p>
          <a:p>
            <a:r>
              <a:rPr lang="en-US" dirty="0"/>
              <a:t>     1-2 IACTs, </a:t>
            </a:r>
            <a:r>
              <a:rPr lang="ru-RU" dirty="0"/>
              <a:t>диаметр зеркала 10 м ( мини </a:t>
            </a:r>
            <a:r>
              <a:rPr lang="en-US" dirty="0"/>
              <a:t>ALEGRO)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51C2FC-78F7-B4C9-FBCA-BB1323F38C5E}"/>
              </a:ext>
            </a:extLst>
          </p:cNvPr>
          <p:cNvSpPr txBox="1"/>
          <p:nvPr/>
        </p:nvSpPr>
        <p:spPr>
          <a:xfrm>
            <a:off x="1551963" y="861756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</a:t>
            </a:r>
            <a:r>
              <a:rPr lang="ru-RU" dirty="0"/>
              <a:t>км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26B1BDC-B496-1D0E-4F57-8AB2F866AD0C}"/>
              </a:ext>
            </a:extLst>
          </p:cNvPr>
          <p:cNvSpPr>
            <a:spLocks noChangeAspect="1"/>
          </p:cNvSpPr>
          <p:nvPr/>
        </p:nvSpPr>
        <p:spPr>
          <a:xfrm>
            <a:off x="1868230" y="2184926"/>
            <a:ext cx="187436" cy="1874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E00402-7A84-6DA6-9326-5F62A090A2DE}"/>
              </a:ext>
            </a:extLst>
          </p:cNvPr>
          <p:cNvSpPr txBox="1"/>
          <p:nvPr/>
        </p:nvSpPr>
        <p:spPr>
          <a:xfrm>
            <a:off x="3159026" y="2961871"/>
            <a:ext cx="86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TAIGA1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4B23998-89B8-B2E9-14B4-F2EB70CE7C97}"/>
              </a:ext>
            </a:extLst>
          </p:cNvPr>
          <p:cNvCxnSpPr>
            <a:cxnSpLocks/>
          </p:cNvCxnSpPr>
          <p:nvPr/>
        </p:nvCxnSpPr>
        <p:spPr>
          <a:xfrm flipH="1" flipV="1">
            <a:off x="2086765" y="2381417"/>
            <a:ext cx="1072261" cy="6832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5B42DC8-51EF-6BC4-E102-49118C1DFE33}"/>
              </a:ext>
            </a:extLst>
          </p:cNvPr>
          <p:cNvSpPr txBox="1"/>
          <p:nvPr/>
        </p:nvSpPr>
        <p:spPr>
          <a:xfrm>
            <a:off x="5048886" y="2961871"/>
            <a:ext cx="430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Сбор данных может быть начат уже</a:t>
            </a:r>
          </a:p>
          <a:p>
            <a:r>
              <a:rPr lang="ru-RU" dirty="0"/>
              <a:t> при развертывании 5 % площади.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EC2FCAB-94ED-D958-72E1-8FD1BB965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t="25132" r="26789" b="11560"/>
          <a:stretch/>
        </p:blipFill>
        <p:spPr>
          <a:xfrm>
            <a:off x="142617" y="3477003"/>
            <a:ext cx="4590575" cy="33864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6E2DE62-409C-84CF-10A8-340B4182021C}"/>
              </a:ext>
            </a:extLst>
          </p:cNvPr>
          <p:cNvSpPr txBox="1"/>
          <p:nvPr/>
        </p:nvSpPr>
        <p:spPr>
          <a:xfrm>
            <a:off x="4483974" y="3812206"/>
            <a:ext cx="4483856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  <a:r>
              <a:rPr lang="ru-RU" dirty="0">
                <a:solidFill>
                  <a:srgbClr val="FF0000"/>
                </a:solidFill>
              </a:rPr>
              <a:t>Ожидаемый»</a:t>
            </a:r>
            <a:r>
              <a:rPr lang="ru-RU" dirty="0"/>
              <a:t> энергетический спектр</a:t>
            </a:r>
          </a:p>
          <a:p>
            <a:r>
              <a:rPr lang="ru-RU" dirty="0"/>
              <a:t> гамма-квантов </a:t>
            </a:r>
            <a:r>
              <a:rPr lang="ru-RU" dirty="0" err="1"/>
              <a:t>отКрабовидной</a:t>
            </a:r>
            <a:r>
              <a:rPr lang="ru-RU" dirty="0"/>
              <a:t> туманности</a:t>
            </a:r>
          </a:p>
          <a:p>
            <a:r>
              <a:rPr lang="ru-RU" dirty="0"/>
              <a:t> за 500 часов наблюдения ( </a:t>
            </a:r>
            <a:r>
              <a:rPr lang="en-US" dirty="0"/>
              <a:t>3</a:t>
            </a:r>
            <a:r>
              <a:rPr lang="ru-RU" dirty="0"/>
              <a:t> сезона)</a:t>
            </a:r>
          </a:p>
          <a:p>
            <a:r>
              <a:rPr lang="en-US" dirty="0"/>
              <a:t>3</a:t>
            </a:r>
            <a:r>
              <a:rPr lang="ru-RU" dirty="0"/>
              <a:t>50 событий с энергией) выше 500 ТэВ.</a:t>
            </a:r>
          </a:p>
          <a:p>
            <a:r>
              <a:rPr lang="ru-RU" dirty="0"/>
              <a:t>Уровень значимости 10 сигма.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en-US" dirty="0"/>
              <a:t> Emax(</a:t>
            </a:r>
            <a:r>
              <a:rPr lang="ru-RU" dirty="0"/>
              <a:t>протона) = 60 </a:t>
            </a:r>
            <a:r>
              <a:rPr lang="ru-RU" dirty="0" err="1"/>
              <a:t>ПэВ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369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E5D02-79F0-9BFB-C570-3DE2798ED24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b="1" dirty="0"/>
              <a:t>            Заключение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ED598B-9C0A-A470-866B-EE4B26EEC406}"/>
              </a:ext>
            </a:extLst>
          </p:cNvPr>
          <p:cNvSpPr txBox="1"/>
          <p:nvPr/>
        </p:nvSpPr>
        <p:spPr>
          <a:xfrm>
            <a:off x="269315" y="1946246"/>
            <a:ext cx="860536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От установок </a:t>
            </a:r>
            <a:r>
              <a:rPr lang="en-US" dirty="0"/>
              <a:t>TAIGA  </a:t>
            </a:r>
            <a:r>
              <a:rPr lang="ru-RU" dirty="0"/>
              <a:t>и Ковер-3 после завершения развертывание  можно ожидать</a:t>
            </a:r>
          </a:p>
          <a:p>
            <a:r>
              <a:rPr lang="ru-RU" dirty="0"/>
              <a:t>      начало исследований в области  </a:t>
            </a:r>
            <a:r>
              <a:rPr lang="ru-RU" dirty="0" err="1"/>
              <a:t>сверхвввскоких</a:t>
            </a:r>
            <a:r>
              <a:rPr lang="ru-RU" dirty="0"/>
              <a:t> энергий ( больше 100 ТэВ)</a:t>
            </a:r>
          </a:p>
          <a:p>
            <a:endParaRPr lang="ru-RU"/>
          </a:p>
          <a:p>
            <a:endParaRPr lang="ru-RU" dirty="0"/>
          </a:p>
          <a:p>
            <a:r>
              <a:rPr lang="ru-RU" dirty="0"/>
              <a:t>2. Развитие методик регистрации гамма-квантов на установках НЕВОД,   ТШВНС,</a:t>
            </a:r>
          </a:p>
          <a:p>
            <a:r>
              <a:rPr lang="ru-RU" dirty="0"/>
              <a:t> </a:t>
            </a:r>
            <a:r>
              <a:rPr lang="ru-RU" dirty="0" err="1"/>
              <a:t>ЯкуШАЛ</a:t>
            </a:r>
            <a:r>
              <a:rPr lang="ru-RU" dirty="0"/>
              <a:t> представляет интерес, как добавление к научным программам этих</a:t>
            </a:r>
          </a:p>
          <a:p>
            <a:r>
              <a:rPr lang="ru-RU" dirty="0"/>
              <a:t>установок, и может привести к  новым результатам. </a:t>
            </a:r>
          </a:p>
          <a:p>
            <a:endParaRPr lang="ru-RU" dirty="0"/>
          </a:p>
          <a:p>
            <a:r>
              <a:rPr lang="ru-RU" dirty="0"/>
              <a:t>3. Имеет смысл скоординировать усилия для создания масштабной установки </a:t>
            </a:r>
          </a:p>
          <a:p>
            <a:r>
              <a:rPr lang="ru-RU" dirty="0"/>
              <a:t>с площадью ~100 км</a:t>
            </a:r>
            <a:r>
              <a:rPr lang="ru-RU" baseline="30000" dirty="0"/>
              <a:t>2 </a:t>
            </a:r>
            <a:r>
              <a:rPr lang="ru-RU" dirty="0"/>
              <a:t> для исследований в области гамма-астрономии и физики </a:t>
            </a:r>
          </a:p>
          <a:p>
            <a:r>
              <a:rPr lang="ru-RU" dirty="0"/>
              <a:t>Космических лучей.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9793D-C2D3-9C93-7FB0-FF8D2103E72C}"/>
              </a:ext>
            </a:extLst>
          </p:cNvPr>
          <p:cNvSpPr txBox="1"/>
          <p:nvPr/>
        </p:nvSpPr>
        <p:spPr>
          <a:xfrm>
            <a:off x="1837190" y="5280870"/>
            <a:ext cx="4895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002666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9A2DE-01CC-5FFC-C00A-77B5FB99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32" y="365126"/>
            <a:ext cx="8221736" cy="72544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Источники в области активного </a:t>
            </a:r>
            <a:r>
              <a:rPr lang="ru-RU" sz="3200" b="1" dirty="0" err="1"/>
              <a:t>звездобразования</a:t>
            </a:r>
            <a:br>
              <a:rPr lang="ru-RU" sz="3200" b="1" dirty="0"/>
            </a:br>
            <a:r>
              <a:rPr lang="ru-RU" sz="3200" b="1" dirty="0"/>
              <a:t>( </a:t>
            </a:r>
            <a:r>
              <a:rPr lang="en-US" sz="3200" b="1" dirty="0"/>
              <a:t>OB-2 </a:t>
            </a:r>
            <a:r>
              <a:rPr lang="ru-RU" sz="3200" b="1" dirty="0"/>
              <a:t>ассоциация</a:t>
            </a:r>
            <a:r>
              <a:rPr lang="en-US" sz="3200" b="1" dirty="0"/>
              <a:t> </a:t>
            </a:r>
            <a:r>
              <a:rPr lang="ru-RU" sz="3200" b="1" dirty="0"/>
              <a:t>в созвездии Лебедя</a:t>
            </a:r>
            <a:r>
              <a:rPr lang="en-US" sz="3200" b="1" dirty="0"/>
              <a:t> </a:t>
            </a:r>
            <a:r>
              <a:rPr lang="ru-RU" sz="3200" b="1" dirty="0"/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1AC0E-A423-06EB-C70B-C34408A23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6" y="1649361"/>
            <a:ext cx="3954162" cy="3559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996914-4320-E53D-BE86-568219F97F48}"/>
              </a:ext>
            </a:extLst>
          </p:cNvPr>
          <p:cNvSpPr txBox="1"/>
          <p:nvPr/>
        </p:nvSpPr>
        <p:spPr>
          <a:xfrm>
            <a:off x="5410898" y="1649361"/>
            <a:ext cx="238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Ультра-</a:t>
            </a:r>
            <a:r>
              <a:rPr lang="ru-RU" sz="2400" dirty="0" err="1">
                <a:solidFill>
                  <a:srgbClr val="FF0000"/>
                </a:solidFill>
              </a:rPr>
              <a:t>ПэВатрон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5F05D0-8EDC-3BB0-76A1-B2C7C56A8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021" y="2249084"/>
            <a:ext cx="3756454" cy="24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21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21285-B53B-6D7A-9FF2-99FF0CC00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F50491-15D9-1AA8-4111-53720870C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9" y="1683508"/>
            <a:ext cx="6201516" cy="43855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243B32-A76F-F7BE-A099-1C2A3276DB74}"/>
              </a:ext>
            </a:extLst>
          </p:cNvPr>
          <p:cNvSpPr txBox="1"/>
          <p:nvPr/>
        </p:nvSpPr>
        <p:spPr>
          <a:xfrm>
            <a:off x="1753299" y="1690689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× 10 </a:t>
            </a:r>
            <a:r>
              <a:rPr lang="ru-RU" b="1" baseline="30000" dirty="0"/>
              <a:t>-11</a:t>
            </a:r>
            <a:endParaRPr lang="ru-RU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77E670-2D5E-4D7A-9C89-5E2DFD2033AA}"/>
              </a:ext>
            </a:extLst>
          </p:cNvPr>
          <p:cNvSpPr/>
          <p:nvPr/>
        </p:nvSpPr>
        <p:spPr>
          <a:xfrm>
            <a:off x="989901" y="2718033"/>
            <a:ext cx="478172" cy="2223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E9F1B-A378-D04C-81EC-D4890C63777A}"/>
              </a:ext>
            </a:extLst>
          </p:cNvPr>
          <p:cNvSpPr txBox="1"/>
          <p:nvPr/>
        </p:nvSpPr>
        <p:spPr>
          <a:xfrm rot="-5400000">
            <a:off x="-448798" y="3695024"/>
            <a:ext cx="346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  <a:r>
              <a:rPr lang="en-US" b="1" dirty="0" err="1"/>
              <a:t>dN</a:t>
            </a:r>
            <a:r>
              <a:rPr lang="en-US" b="1" dirty="0"/>
              <a:t> / </a:t>
            </a:r>
            <a:r>
              <a:rPr lang="en-US" b="1" dirty="0" err="1"/>
              <a:t>dE</a:t>
            </a:r>
            <a:r>
              <a:rPr lang="en-US" b="1" dirty="0"/>
              <a:t> × E </a:t>
            </a:r>
            <a:r>
              <a:rPr lang="en-US" b="1" baseline="30000" dirty="0"/>
              <a:t>2.4  </a:t>
            </a:r>
            <a:r>
              <a:rPr lang="en-US" b="1" dirty="0"/>
              <a:t> </a:t>
            </a:r>
            <a:r>
              <a:rPr lang="ru-RU" b="1" dirty="0"/>
              <a:t>ТэВ </a:t>
            </a:r>
            <a:r>
              <a:rPr lang="ru-RU" b="1" baseline="30000" dirty="0"/>
              <a:t>-1.4  </a:t>
            </a:r>
            <a:r>
              <a:rPr lang="ru-RU" b="1" dirty="0"/>
              <a:t> см </a:t>
            </a:r>
            <a:r>
              <a:rPr lang="ru-RU" b="1" baseline="30000" dirty="0"/>
              <a:t>-2   </a:t>
            </a:r>
            <a:r>
              <a:rPr lang="ru-RU" b="1" dirty="0"/>
              <a:t> сек</a:t>
            </a:r>
            <a:r>
              <a:rPr lang="ru-RU" b="1" baseline="30000" dirty="0"/>
              <a:t>-1</a:t>
            </a:r>
            <a:endParaRPr lang="ru-RU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F1036C-B1F9-9806-5A5A-4D046961F678}"/>
              </a:ext>
            </a:extLst>
          </p:cNvPr>
          <p:cNvSpPr/>
          <p:nvPr/>
        </p:nvSpPr>
        <p:spPr>
          <a:xfrm>
            <a:off x="3204594" y="5670958"/>
            <a:ext cx="1812023" cy="536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EE93E-871B-B353-DC9F-9FBD593FC39E}"/>
              </a:ext>
            </a:extLst>
          </p:cNvPr>
          <p:cNvSpPr txBox="1"/>
          <p:nvPr/>
        </p:nvSpPr>
        <p:spPr>
          <a:xfrm>
            <a:off x="3403507" y="5670958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Энергия, ТэВ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F3CCF40-E1F2-0B8B-0A3A-C43A30308587}"/>
              </a:ext>
            </a:extLst>
          </p:cNvPr>
          <p:cNvSpPr/>
          <p:nvPr/>
        </p:nvSpPr>
        <p:spPr>
          <a:xfrm>
            <a:off x="5230318" y="2546059"/>
            <a:ext cx="751031" cy="549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767C2-11DB-1656-1283-71A5C66BE8C3}"/>
              </a:ext>
            </a:extLst>
          </p:cNvPr>
          <p:cNvSpPr txBox="1"/>
          <p:nvPr/>
        </p:nvSpPr>
        <p:spPr>
          <a:xfrm>
            <a:off x="5106337" y="2425645"/>
            <a:ext cx="998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TAIGA100</a:t>
            </a:r>
          </a:p>
          <a:p>
            <a:r>
              <a:rPr lang="en-US" sz="1600" dirty="0"/>
              <a:t>TAIGA1</a:t>
            </a:r>
            <a:endParaRPr lang="ru-RU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D65D275-B5F0-CD2C-20BA-4977FD3686E7}"/>
              </a:ext>
            </a:extLst>
          </p:cNvPr>
          <p:cNvSpPr/>
          <p:nvPr/>
        </p:nvSpPr>
        <p:spPr>
          <a:xfrm>
            <a:off x="4903947" y="2944634"/>
            <a:ext cx="369332" cy="1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80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5681C939-9117-F16A-4EC8-00917AC7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211" y="160756"/>
            <a:ext cx="7886700" cy="1325563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/>
              <a:t>Гамма-кванты и нейтрино</a:t>
            </a:r>
          </a:p>
        </p:txBody>
      </p:sp>
      <p:pic>
        <p:nvPicPr>
          <p:cNvPr id="23555" name="Рисунок 2" descr="Космические ускорители-1.jpg">
            <a:extLst>
              <a:ext uri="{FF2B5EF4-FFF2-40B4-BE49-F238E27FC236}">
                <a16:creationId xmlns:a16="http://schemas.microsoft.com/office/drawing/2014/main" id="{0EF21759-A61A-F91B-816A-397EAADAF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21452" r="-871" b="16660"/>
          <a:stretch/>
        </p:blipFill>
        <p:spPr bwMode="auto">
          <a:xfrm>
            <a:off x="222347" y="2613660"/>
            <a:ext cx="8979852" cy="424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485181-D0A5-EFB3-90AE-39A7583D533F}"/>
              </a:ext>
            </a:extLst>
          </p:cNvPr>
          <p:cNvSpPr txBox="1"/>
          <p:nvPr/>
        </p:nvSpPr>
        <p:spPr>
          <a:xfrm>
            <a:off x="1373907" y="1876287"/>
            <a:ext cx="23647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 + P       </a:t>
            </a:r>
            <a:r>
              <a:rPr lang="el-GR" sz="2000" b="1" dirty="0"/>
              <a:t>π</a:t>
            </a:r>
            <a:r>
              <a:rPr lang="en-US" sz="2000" b="1" baseline="30000" dirty="0"/>
              <a:t>+   </a:t>
            </a:r>
            <a:r>
              <a:rPr lang="en-US" sz="2000" b="1" dirty="0"/>
              <a:t> + X       </a:t>
            </a:r>
            <a:r>
              <a:rPr lang="el-GR" sz="2000" b="1" dirty="0"/>
              <a:t>ν</a:t>
            </a:r>
            <a:endParaRPr lang="en-US" sz="2000" b="1" dirty="0"/>
          </a:p>
          <a:p>
            <a:endParaRPr lang="en-US" b="1" dirty="0"/>
          </a:p>
          <a:p>
            <a:r>
              <a:rPr lang="en-US" sz="2000" b="1" dirty="0"/>
              <a:t>P + P       </a:t>
            </a:r>
            <a:r>
              <a:rPr lang="el-GR" sz="2000" b="1" dirty="0"/>
              <a:t>π</a:t>
            </a:r>
            <a:r>
              <a:rPr lang="en-US" sz="2000" b="1" baseline="30000" dirty="0"/>
              <a:t>0   </a:t>
            </a:r>
            <a:r>
              <a:rPr lang="en-US" sz="2000" b="1" dirty="0"/>
              <a:t> + X       </a:t>
            </a:r>
            <a:r>
              <a:rPr lang="el-GR" sz="2000" b="1" dirty="0"/>
              <a:t>γ</a:t>
            </a:r>
            <a:endParaRPr lang="ru-RU" sz="20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5EE326-811F-0DD7-C38D-3A808EE09E4E}"/>
              </a:ext>
            </a:extLst>
          </p:cNvPr>
          <p:cNvSpPr/>
          <p:nvPr/>
        </p:nvSpPr>
        <p:spPr>
          <a:xfrm>
            <a:off x="4411980" y="3429000"/>
            <a:ext cx="975360" cy="39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08FEAE-F78C-37BF-BDA2-B09D103ACCC5}"/>
              </a:ext>
            </a:extLst>
          </p:cNvPr>
          <p:cNvSpPr/>
          <p:nvPr/>
        </p:nvSpPr>
        <p:spPr>
          <a:xfrm>
            <a:off x="2720340" y="5204460"/>
            <a:ext cx="14478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pP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D8F07-B60A-DF07-3846-2B8A22A2D2B8}"/>
              </a:ext>
            </a:extLst>
          </p:cNvPr>
          <p:cNvSpPr txBox="1"/>
          <p:nvPr/>
        </p:nvSpPr>
        <p:spPr>
          <a:xfrm>
            <a:off x="2661642" y="5204460"/>
            <a:ext cx="26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915E5-AFDF-9634-EB01-BD46CFA2A334}"/>
              </a:ext>
            </a:extLst>
          </p:cNvPr>
          <p:cNvSpPr txBox="1"/>
          <p:nvPr/>
        </p:nvSpPr>
        <p:spPr>
          <a:xfrm>
            <a:off x="363449" y="4889733"/>
            <a:ext cx="1486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Движение</a:t>
            </a:r>
          </a:p>
          <a:p>
            <a:r>
              <a:rPr lang="ru-RU" dirty="0"/>
              <a:t> протонов</a:t>
            </a:r>
          </a:p>
          <a:p>
            <a:r>
              <a:rPr lang="ru-RU" dirty="0"/>
              <a:t> в магнитном</a:t>
            </a:r>
          </a:p>
          <a:p>
            <a:r>
              <a:rPr lang="ru-RU" dirty="0"/>
              <a:t>поле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FBBF14E-8FF3-4FD2-B63E-49F9E37392BB}"/>
              </a:ext>
            </a:extLst>
          </p:cNvPr>
          <p:cNvCxnSpPr>
            <a:cxnSpLocks/>
          </p:cNvCxnSpPr>
          <p:nvPr/>
        </p:nvCxnSpPr>
        <p:spPr>
          <a:xfrm>
            <a:off x="2011680" y="2021772"/>
            <a:ext cx="28420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5365875-4331-4B0F-E526-11B584E17AF4}"/>
              </a:ext>
            </a:extLst>
          </p:cNvPr>
          <p:cNvCxnSpPr>
            <a:cxnSpLocks/>
          </p:cNvCxnSpPr>
          <p:nvPr/>
        </p:nvCxnSpPr>
        <p:spPr>
          <a:xfrm>
            <a:off x="2043046" y="2700661"/>
            <a:ext cx="28420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D19214E-CF25-C00A-490D-4461D001A7DB}"/>
              </a:ext>
            </a:extLst>
          </p:cNvPr>
          <p:cNvCxnSpPr>
            <a:cxnSpLocks/>
          </p:cNvCxnSpPr>
          <p:nvPr/>
        </p:nvCxnSpPr>
        <p:spPr>
          <a:xfrm>
            <a:off x="3152001" y="2080495"/>
            <a:ext cx="28420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09ED57C-764C-21BA-4B58-C492485E4400}"/>
              </a:ext>
            </a:extLst>
          </p:cNvPr>
          <p:cNvCxnSpPr>
            <a:cxnSpLocks/>
          </p:cNvCxnSpPr>
          <p:nvPr/>
        </p:nvCxnSpPr>
        <p:spPr>
          <a:xfrm>
            <a:off x="3152001" y="2580504"/>
            <a:ext cx="28420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7AE7A6A-23AC-E1C5-80DA-73F76F43ED08}"/>
              </a:ext>
            </a:extLst>
          </p:cNvPr>
          <p:cNvSpPr txBox="1"/>
          <p:nvPr/>
        </p:nvSpPr>
        <p:spPr>
          <a:xfrm>
            <a:off x="6003995" y="1793200"/>
            <a:ext cx="291765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Поглощение гамма-квантов</a:t>
            </a:r>
          </a:p>
          <a:p>
            <a:r>
              <a:rPr lang="ru-RU" dirty="0"/>
              <a:t> </a:t>
            </a:r>
            <a:r>
              <a:rPr lang="el-GR" dirty="0"/>
              <a:t>γ</a:t>
            </a:r>
            <a:r>
              <a:rPr lang="ru-RU" dirty="0"/>
              <a:t> + </a:t>
            </a:r>
            <a:r>
              <a:rPr lang="el-GR" dirty="0"/>
              <a:t>γ</a:t>
            </a:r>
            <a:r>
              <a:rPr lang="ru-RU" baseline="-25000" dirty="0"/>
              <a:t>ф  </a:t>
            </a:r>
            <a:r>
              <a:rPr lang="ru-RU" dirty="0"/>
              <a:t>       е</a:t>
            </a:r>
            <a:r>
              <a:rPr lang="ru-RU" baseline="30000" dirty="0"/>
              <a:t>+   </a:t>
            </a:r>
            <a:r>
              <a:rPr lang="ru-RU" dirty="0"/>
              <a:t> + е</a:t>
            </a:r>
            <a:r>
              <a:rPr lang="ru-RU" baseline="30000" dirty="0"/>
              <a:t>-</a:t>
            </a:r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Для </a:t>
            </a:r>
            <a:r>
              <a:rPr lang="en-US" dirty="0" err="1"/>
              <a:t>E</a:t>
            </a:r>
            <a:r>
              <a:rPr lang="en-US" baseline="-25000" dirty="0" err="1"/>
              <a:t>γ</a:t>
            </a:r>
            <a:r>
              <a:rPr lang="en-US" baseline="-25000" dirty="0"/>
              <a:t> </a:t>
            </a:r>
            <a:r>
              <a:rPr lang="en-US" dirty="0"/>
              <a:t>=1 </a:t>
            </a:r>
            <a:r>
              <a:rPr lang="ru-RU" dirty="0" err="1"/>
              <a:t>ПэВ</a:t>
            </a:r>
            <a:r>
              <a:rPr lang="ru-RU" dirty="0"/>
              <a:t>  длина</a:t>
            </a:r>
          </a:p>
          <a:p>
            <a:r>
              <a:rPr lang="ru-RU" dirty="0"/>
              <a:t>поглощение 8 </a:t>
            </a:r>
            <a:r>
              <a:rPr lang="ru-RU" dirty="0" err="1"/>
              <a:t>Кпарсек</a:t>
            </a:r>
            <a:endParaRPr lang="ru-RU" dirty="0"/>
          </a:p>
          <a:p>
            <a:r>
              <a:rPr lang="ru-RU" dirty="0"/>
              <a:t>( расстояние от Солнца до</a:t>
            </a:r>
          </a:p>
          <a:p>
            <a:r>
              <a:rPr lang="ru-RU" dirty="0"/>
              <a:t> центра Галактики)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27D3A14-157B-5397-2B89-FE774FBEECD5}"/>
              </a:ext>
            </a:extLst>
          </p:cNvPr>
          <p:cNvCxnSpPr/>
          <p:nvPr/>
        </p:nvCxnSpPr>
        <p:spPr>
          <a:xfrm>
            <a:off x="6753137" y="2285642"/>
            <a:ext cx="27012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A586A-E7A4-37DF-6ECB-CBDDFA96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1306"/>
            <a:ext cx="7886700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3200" b="1" dirty="0"/>
              <a:t>Пульсары, как источники космических лучей сверхвысоких энергий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5B519E-D8A0-B5D8-9224-3DB259D52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72" y="1711050"/>
            <a:ext cx="2282145" cy="22932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87C476-0B4D-0E63-D915-A2C81541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17" y="1606869"/>
            <a:ext cx="2366566" cy="621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3E4B95-8CCB-BAAB-DC09-3D8D7E68FC42}"/>
              </a:ext>
            </a:extLst>
          </p:cNvPr>
          <p:cNvSpPr txBox="1"/>
          <p:nvPr/>
        </p:nvSpPr>
        <p:spPr>
          <a:xfrm>
            <a:off x="3072645" y="2228022"/>
            <a:ext cx="60332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Emax =  10</a:t>
            </a:r>
            <a:r>
              <a:rPr lang="en-US" sz="2000" baseline="30000" dirty="0"/>
              <a:t>16 </a:t>
            </a:r>
            <a:r>
              <a:rPr lang="en-US" sz="2000" dirty="0"/>
              <a:t> </a:t>
            </a:r>
            <a:r>
              <a:rPr lang="ru-RU" sz="2000" dirty="0"/>
              <a:t>эВ ×</a:t>
            </a:r>
            <a:r>
              <a:rPr lang="en-US" sz="2000" dirty="0"/>
              <a:t> Z</a:t>
            </a:r>
            <a:r>
              <a:rPr lang="ru-RU" sz="2000" dirty="0"/>
              <a:t> × (</a:t>
            </a:r>
            <a:r>
              <a:rPr lang="en-US" sz="2000" dirty="0"/>
              <a:t>R/10 km )</a:t>
            </a:r>
            <a:r>
              <a:rPr lang="en-US" sz="2000" baseline="30000" dirty="0"/>
              <a:t>2 </a:t>
            </a:r>
            <a:r>
              <a:rPr lang="en-US" sz="2000" dirty="0"/>
              <a:t> × (B/ 10</a:t>
            </a:r>
            <a:r>
              <a:rPr lang="en-US" sz="2000" baseline="30000" dirty="0"/>
              <a:t>12 </a:t>
            </a:r>
            <a:r>
              <a:rPr lang="en-US" sz="2000" dirty="0"/>
              <a:t>)× ( 1 sec/ T)</a:t>
            </a:r>
          </a:p>
          <a:p>
            <a:endParaRPr lang="en-US" sz="2000" dirty="0"/>
          </a:p>
          <a:p>
            <a:r>
              <a:rPr lang="en-US" sz="2000" dirty="0"/>
              <a:t>R – </a:t>
            </a:r>
            <a:r>
              <a:rPr lang="ru-RU" sz="2000" dirty="0"/>
              <a:t>радиус пульсара, В- магнитное поле,</a:t>
            </a:r>
          </a:p>
          <a:p>
            <a:r>
              <a:rPr lang="ru-RU" sz="2000" dirty="0"/>
              <a:t>  Т - </a:t>
            </a:r>
            <a:r>
              <a:rPr lang="en-US" sz="2000" dirty="0"/>
              <a:t> </a:t>
            </a:r>
            <a:r>
              <a:rPr lang="ru-RU" sz="2000" dirty="0"/>
              <a:t>период вращения</a:t>
            </a:r>
            <a:r>
              <a:rPr lang="en-US" sz="2000" dirty="0"/>
              <a:t>, Z – </a:t>
            </a:r>
            <a:r>
              <a:rPr lang="ru-RU" sz="2000" dirty="0"/>
              <a:t>заряд ядра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520EC-3D69-8D8F-FE3F-FC5A68FC3954}"/>
              </a:ext>
            </a:extLst>
          </p:cNvPr>
          <p:cNvSpPr txBox="1"/>
          <p:nvPr/>
        </p:nvSpPr>
        <p:spPr>
          <a:xfrm>
            <a:off x="3169920" y="3634994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молодых пульсаров  </a:t>
            </a:r>
            <a:r>
              <a:rPr lang="en-US" dirty="0"/>
              <a:t>T ~ 1  sec Emax = 10</a:t>
            </a:r>
            <a:r>
              <a:rPr lang="en-US" baseline="30000" dirty="0"/>
              <a:t>19  </a:t>
            </a:r>
            <a:r>
              <a:rPr lang="ru-RU" baseline="30000" dirty="0"/>
              <a:t> </a:t>
            </a:r>
            <a:r>
              <a:rPr lang="ru-RU" dirty="0"/>
              <a:t> эВ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E5048A-C773-A6C7-B684-5F17F4C82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267" y="4331935"/>
            <a:ext cx="268883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241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BD80BD64-3B74-EEBF-63FB-2C9E6498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37" y="-45203"/>
            <a:ext cx="8766495" cy="79131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altLang="ru-RU" sz="2400" b="1" dirty="0"/>
              <a:t>Методы регистрации гамма-квантов в эксперименте </a:t>
            </a:r>
            <a:r>
              <a:rPr lang="en-US" altLang="ru-RU" sz="2400" b="1" dirty="0"/>
              <a:t>TAIGA-1</a:t>
            </a:r>
            <a:endParaRPr lang="ru-RU" altLang="ru-RU" sz="24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A63125-0EAF-61AD-570B-204C3BBA2FD9}"/>
              </a:ext>
            </a:extLst>
          </p:cNvPr>
          <p:cNvSpPr/>
          <p:nvPr/>
        </p:nvSpPr>
        <p:spPr>
          <a:xfrm>
            <a:off x="528638" y="4398172"/>
            <a:ext cx="237648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560" name="TextBox 5">
            <a:extLst>
              <a:ext uri="{FF2B5EF4-FFF2-40B4-BE49-F238E27FC236}">
                <a16:creationId xmlns:a16="http://schemas.microsoft.com/office/drawing/2014/main" id="{3AC7A4DC-EFCE-D682-C37C-50011A0EE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852" y="2909137"/>
            <a:ext cx="2187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</a:rPr>
              <a:t>Гибридный подход</a:t>
            </a:r>
          </a:p>
        </p:txBody>
      </p:sp>
      <p:sp>
        <p:nvSpPr>
          <p:cNvPr id="23562" name="TextBox 7">
            <a:extLst>
              <a:ext uri="{FF2B5EF4-FFF2-40B4-BE49-F238E27FC236}">
                <a16:creationId xmlns:a16="http://schemas.microsoft.com/office/drawing/2014/main" id="{535A5E23-894D-2ABE-F25E-C0E05A91E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287963"/>
            <a:ext cx="248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ru-RU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F8F598-2243-C421-EB0B-4C7F122D2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7" t="2283" r="34383" b="56284"/>
          <a:stretch/>
        </p:blipFill>
        <p:spPr bwMode="auto">
          <a:xfrm>
            <a:off x="670373" y="918366"/>
            <a:ext cx="1391555" cy="166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BD5944-BA5B-BD82-DDBB-C263A696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3" t="6030" r="-182" b="48582"/>
          <a:stretch>
            <a:fillRect/>
          </a:stretch>
        </p:blipFill>
        <p:spPr bwMode="auto">
          <a:xfrm>
            <a:off x="3125576" y="986105"/>
            <a:ext cx="18002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655CE37-1C1A-F94C-036A-A8C734380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8" t="44910" r="16974" b="8777"/>
          <a:stretch>
            <a:fillRect/>
          </a:stretch>
        </p:blipFill>
        <p:spPr bwMode="auto">
          <a:xfrm>
            <a:off x="6436204" y="908049"/>
            <a:ext cx="154781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BA2B64-8640-15C4-C1BA-4DC6596BA71B}"/>
              </a:ext>
            </a:extLst>
          </p:cNvPr>
          <p:cNvSpPr txBox="1"/>
          <p:nvPr/>
        </p:nvSpPr>
        <p:spPr>
          <a:xfrm>
            <a:off x="1628498" y="6351597"/>
            <a:ext cx="6384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prstClr val="black"/>
                </a:solidFill>
                <a:latin typeface="Arial" pitchFamily="34" charset="0"/>
              </a:rPr>
              <a:t>&gt;100 </a:t>
            </a:r>
            <a:r>
              <a:rPr lang="en-US" altLang="ru-RU" sz="1800" b="1" dirty="0" err="1">
                <a:solidFill>
                  <a:prstClr val="black"/>
                </a:solidFill>
                <a:latin typeface="Arial" pitchFamily="34" charset="0"/>
              </a:rPr>
              <a:t>TeV</a:t>
            </a:r>
            <a:r>
              <a:rPr lang="en-US" altLang="ru-RU" sz="1800" b="1" dirty="0">
                <a:solidFill>
                  <a:prstClr val="black"/>
                </a:solidFill>
                <a:latin typeface="Arial" pitchFamily="34" charset="0"/>
              </a:rPr>
              <a:t>   </a:t>
            </a:r>
            <a:r>
              <a:rPr lang="ru-RU" altLang="ru-RU" sz="1800" b="1" dirty="0">
                <a:solidFill>
                  <a:prstClr val="black"/>
                </a:solidFill>
                <a:latin typeface="Arial" pitchFamily="34" charset="0"/>
              </a:rPr>
              <a:t>3</a:t>
            </a:r>
            <a:r>
              <a:rPr lang="en-US" altLang="ru-RU" sz="1800" b="1" dirty="0">
                <a:solidFill>
                  <a:prstClr val="black"/>
                </a:solidFill>
                <a:latin typeface="Arial" pitchFamily="34" charset="0"/>
              </a:rPr>
              <a:t>00 h ( </a:t>
            </a:r>
            <a:r>
              <a:rPr lang="ru-RU" altLang="ru-RU" sz="1800" b="1" dirty="0">
                <a:solidFill>
                  <a:prstClr val="black"/>
                </a:solidFill>
                <a:latin typeface="Arial" pitchFamily="34" charset="0"/>
              </a:rPr>
              <a:t>2-3 </a:t>
            </a:r>
            <a:r>
              <a:rPr lang="en-US" altLang="ru-RU" sz="1800" b="1" dirty="0">
                <a:solidFill>
                  <a:prstClr val="black"/>
                </a:solidFill>
                <a:latin typeface="Arial" pitchFamily="34" charset="0"/>
              </a:rPr>
              <a:t>seasons)  </a:t>
            </a:r>
            <a:r>
              <a:rPr lang="ru-RU" altLang="ru-RU" sz="1800" b="1" dirty="0">
                <a:solidFill>
                  <a:prstClr val="black"/>
                </a:solidFill>
                <a:latin typeface="Arial" pitchFamily="34" charset="0"/>
              </a:rPr>
              <a:t>40-60</a:t>
            </a:r>
            <a:r>
              <a:rPr lang="en-US" altLang="ru-RU" sz="1800" b="1" dirty="0">
                <a:solidFill>
                  <a:prstClr val="black"/>
                </a:solidFill>
                <a:latin typeface="Arial" pitchFamily="34" charset="0"/>
              </a:rPr>
              <a:t> gamma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64FC3B-0397-67CB-CBE5-FE828678F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6592" r="21926" b="2983"/>
          <a:stretch/>
        </p:blipFill>
        <p:spPr>
          <a:xfrm>
            <a:off x="-78922" y="2752410"/>
            <a:ext cx="4839674" cy="398539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Номер слайда 1"/>
          <p:cNvSpPr/>
          <p:nvPr/>
        </p:nvSpPr>
        <p:spPr>
          <a:xfrm>
            <a:off x="6553080" y="6245280"/>
            <a:ext cx="2128680" cy="471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0BD5223-306F-4B71-9401-CD86974355C0}" type="slidenum"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42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579" name="Прямоугольник 3"/>
          <p:cNvSpPr/>
          <p:nvPr/>
        </p:nvSpPr>
        <p:spPr>
          <a:xfrm>
            <a:off x="395280" y="5337000"/>
            <a:ext cx="8356320" cy="1310040"/>
          </a:xfrm>
          <a:prstGeom prst="rect">
            <a:avLst/>
          </a:prstGeom>
          <a:solidFill>
            <a:srgbClr val="FFFF00">
              <a:alpha val="1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Схема установки Ковер–3.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(A)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- 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установка Ковер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; 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(B)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– “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старые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”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выносные пункты;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(C) 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- 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подземный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мюонный детектор, 410 счетчиков на основе пластического сцинтиллятора;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Новые выносные пункты регистрации на основе пластического сцинтиллятора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(D)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готовые к работе, (E)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 стадии укомплектования.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580" name="Picture 5" descr="Ковер3 Схема"/>
          <p:cNvPicPr/>
          <p:nvPr/>
        </p:nvPicPr>
        <p:blipFill>
          <a:blip r:embed="rId2"/>
          <a:stretch/>
        </p:blipFill>
        <p:spPr>
          <a:xfrm>
            <a:off x="287280" y="228600"/>
            <a:ext cx="5925960" cy="5032080"/>
          </a:xfrm>
          <a:prstGeom prst="rect">
            <a:avLst/>
          </a:prstGeom>
          <a:ln w="0">
            <a:noFill/>
          </a:ln>
        </p:spPr>
      </p:pic>
      <p:sp>
        <p:nvSpPr>
          <p:cNvPr id="581" name="Rectangle 6"/>
          <p:cNvSpPr/>
          <p:nvPr/>
        </p:nvSpPr>
        <p:spPr>
          <a:xfrm>
            <a:off x="5111640" y="151560"/>
            <a:ext cx="3884400" cy="580320"/>
          </a:xfrm>
          <a:prstGeom prst="rect">
            <a:avLst/>
          </a:prstGeom>
          <a:solidFill>
            <a:srgbClr val="CC00CC">
              <a:alpha val="2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Book Antiqua"/>
                <a:ea typeface="DejaVu Sans"/>
              </a:rPr>
              <a:t>Ковёр-3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86DDB-F9F6-BAD3-4C02-7C70C948C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20B11-4C9B-D3C7-4F4B-A3BFBED2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60" y="365127"/>
            <a:ext cx="8302390" cy="1245560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ru-RU" sz="3200" b="1" dirty="0"/>
              <a:t>Какие астрофизические источники</a:t>
            </a:r>
            <a:r>
              <a:rPr lang="en-US" sz="3200" b="1" dirty="0"/>
              <a:t> </a:t>
            </a:r>
            <a:r>
              <a:rPr lang="ru-RU" sz="3200" b="1" dirty="0"/>
              <a:t>могут</a:t>
            </a:r>
            <a:r>
              <a:rPr lang="en-US" sz="3200" b="1" dirty="0"/>
              <a:t> </a:t>
            </a:r>
            <a:r>
              <a:rPr lang="ru-RU" sz="3200" b="1" dirty="0"/>
              <a:t>ускорять космических лучи до </a:t>
            </a:r>
            <a:r>
              <a:rPr lang="ru-RU" sz="3200" b="1" dirty="0" err="1"/>
              <a:t>ПэВных</a:t>
            </a:r>
            <a:r>
              <a:rPr lang="ru-RU" sz="3200" b="1" dirty="0"/>
              <a:t> энергий?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508352-C03C-1783-E71B-3989FEE1017D}"/>
              </a:ext>
            </a:extLst>
          </p:cNvPr>
          <p:cNvSpPr txBox="1"/>
          <p:nvPr/>
        </p:nvSpPr>
        <p:spPr>
          <a:xfrm>
            <a:off x="212960" y="1891357"/>
            <a:ext cx="56073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/>
              <a:t>Остатки сверхновые звезды (</a:t>
            </a:r>
            <a:r>
              <a:rPr lang="en-US" sz="2400" dirty="0"/>
              <a:t>SNR)</a:t>
            </a: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r>
              <a:rPr lang="ru-RU" sz="2400" dirty="0" err="1"/>
              <a:t>Пульсарные</a:t>
            </a:r>
            <a:r>
              <a:rPr lang="ru-RU" sz="2400" dirty="0"/>
              <a:t> туманности (</a:t>
            </a:r>
            <a:r>
              <a:rPr lang="en-US" sz="2400" dirty="0"/>
              <a:t>PWN)</a:t>
            </a: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  <a:p>
            <a:r>
              <a:rPr lang="ru-RU" sz="2400" dirty="0"/>
              <a:t>3.  Пульсары в двойных системах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r>
              <a:rPr lang="ru-RU" sz="2400" dirty="0"/>
              <a:t>4. Области активного звездообразования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r>
              <a:rPr lang="ru-RU" sz="2400" dirty="0"/>
              <a:t>5. Черная дыра в центре Галактики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r>
              <a:rPr lang="ru-RU" sz="2400" dirty="0"/>
              <a:t>6.  Гамма-всплески </a:t>
            </a:r>
            <a:endParaRPr lang="en-US" sz="2400" dirty="0"/>
          </a:p>
          <a:p>
            <a:r>
              <a:rPr lang="en-US" sz="2400" dirty="0"/>
              <a:t>               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32B5F-1118-2D48-EB3B-047A971265FC}"/>
              </a:ext>
            </a:extLst>
          </p:cNvPr>
          <p:cNvSpPr txBox="1"/>
          <p:nvPr/>
        </p:nvSpPr>
        <p:spPr>
          <a:xfrm>
            <a:off x="6191075" y="1891357"/>
            <a:ext cx="2706062" cy="2585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Правило </a:t>
            </a:r>
            <a:r>
              <a:rPr lang="ru-RU" dirty="0" err="1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Хилласа</a:t>
            </a:r>
            <a:endParaRPr lang="ru-RU" dirty="0">
              <a:ln w="19050"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  <a:p>
            <a:endParaRPr lang="ru-RU" dirty="0">
              <a:ln w="19050"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  <a:p>
            <a:r>
              <a:rPr lang="en-US" dirty="0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Emax = v/c  ×Ze × B × L × </a:t>
            </a:r>
            <a:r>
              <a:rPr lang="el-GR" dirty="0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η</a:t>
            </a:r>
            <a:endParaRPr lang="en-US" dirty="0">
              <a:ln w="19050"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  <a:p>
            <a:endParaRPr lang="en-US" dirty="0">
              <a:ln w="19050"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  <a:p>
            <a:r>
              <a:rPr lang="en-US" dirty="0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Ze – </a:t>
            </a:r>
            <a:r>
              <a:rPr lang="ru-RU" dirty="0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заряд ядра</a:t>
            </a:r>
            <a:endParaRPr lang="en-US" dirty="0">
              <a:ln w="19050"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  <a:p>
            <a:r>
              <a:rPr lang="en-US" dirty="0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B – </a:t>
            </a:r>
            <a:r>
              <a:rPr lang="ru-RU" dirty="0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магнитное поле</a:t>
            </a:r>
            <a:endParaRPr lang="en-US" dirty="0">
              <a:ln w="19050"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  <a:p>
            <a:r>
              <a:rPr lang="en-US" dirty="0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L</a:t>
            </a:r>
            <a:r>
              <a:rPr lang="ru-RU" dirty="0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 – размер источника</a:t>
            </a:r>
            <a:endParaRPr lang="en-US" dirty="0">
              <a:ln w="19050"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  <a:p>
            <a:r>
              <a:rPr lang="el-GR" dirty="0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η</a:t>
            </a:r>
            <a:r>
              <a:rPr lang="en-US" dirty="0">
                <a:ln w="19050"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 = 0.05-1</a:t>
            </a:r>
          </a:p>
          <a:p>
            <a:endParaRPr lang="ru-RU" dirty="0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31058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FF93B-2A54-7A6B-C87D-50CE9817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210" y="61808"/>
            <a:ext cx="8004810" cy="83099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3200" b="1" dirty="0"/>
              <a:t>Одиночные Сверхновые звезды</a:t>
            </a:r>
            <a:r>
              <a:rPr lang="en-US" sz="3200" b="1" dirty="0"/>
              <a:t> </a:t>
            </a:r>
            <a:endParaRPr lang="ru-RU" sz="3200" b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AF9B578-FC70-B9AB-9644-B355A3CC9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3"/>
          <a:stretch/>
        </p:blipFill>
        <p:spPr bwMode="auto">
          <a:xfrm>
            <a:off x="281839" y="2191618"/>
            <a:ext cx="2972854" cy="255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>
            <a:extLst>
              <a:ext uri="{FF2B5EF4-FFF2-40B4-BE49-F238E27FC236}">
                <a16:creationId xmlns:a16="http://schemas.microsoft.com/office/drawing/2014/main" id="{3EE8CD01-287E-3D99-53F4-E7F0A2136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27" y="4923934"/>
            <a:ext cx="5625296" cy="52954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A7796C6-2F45-235D-641A-C7171168328C}"/>
              </a:ext>
            </a:extLst>
          </p:cNvPr>
          <p:cNvSpPr/>
          <p:nvPr/>
        </p:nvSpPr>
        <p:spPr>
          <a:xfrm>
            <a:off x="4428649" y="816929"/>
            <a:ext cx="3063240" cy="625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AB79C-3140-5B2E-100B-14E7D0207E79}"/>
              </a:ext>
            </a:extLst>
          </p:cNvPr>
          <p:cNvSpPr txBox="1"/>
          <p:nvPr/>
        </p:nvSpPr>
        <p:spPr>
          <a:xfrm>
            <a:off x="404812" y="922142"/>
            <a:ext cx="6063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Кинетическая энергия </a:t>
            </a:r>
          </a:p>
          <a:p>
            <a:r>
              <a:rPr lang="ru-RU" dirty="0"/>
              <a:t>оболочки  ~ 10</a:t>
            </a:r>
            <a:r>
              <a:rPr lang="ru-RU" baseline="30000" dirty="0"/>
              <a:t>51 </a:t>
            </a:r>
            <a:r>
              <a:rPr lang="ru-RU" dirty="0"/>
              <a:t> эрг., 10% энергии переходят в  космические лучи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1B745-7A82-5F5E-7FEB-B7AA273D072A}"/>
              </a:ext>
            </a:extLst>
          </p:cNvPr>
          <p:cNvSpPr txBox="1"/>
          <p:nvPr/>
        </p:nvSpPr>
        <p:spPr>
          <a:xfrm>
            <a:off x="0" y="1943100"/>
            <a:ext cx="1361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Оболочка</a:t>
            </a:r>
          </a:p>
          <a:p>
            <a:r>
              <a:rPr lang="ru-RU" dirty="0"/>
              <a:t>Сверхновой</a:t>
            </a:r>
          </a:p>
          <a:p>
            <a:endParaRPr lang="ru-RU" dirty="0"/>
          </a:p>
          <a:p>
            <a:r>
              <a:rPr lang="ru-RU" dirty="0"/>
              <a:t>М~ массе</a:t>
            </a:r>
          </a:p>
          <a:p>
            <a:r>
              <a:rPr lang="ru-RU" dirty="0"/>
              <a:t> Солнца</a:t>
            </a:r>
          </a:p>
          <a:p>
            <a:endParaRPr lang="ru-RU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2304179-2893-CF0B-1191-6953E369D965}"/>
              </a:ext>
            </a:extLst>
          </p:cNvPr>
          <p:cNvCxnSpPr/>
          <p:nvPr/>
        </p:nvCxnSpPr>
        <p:spPr>
          <a:xfrm>
            <a:off x="662940" y="2548480"/>
            <a:ext cx="403860" cy="362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21DD981-8230-792F-1347-2E750B1E7513}"/>
              </a:ext>
            </a:extLst>
          </p:cNvPr>
          <p:cNvSpPr/>
          <p:nvPr/>
        </p:nvSpPr>
        <p:spPr>
          <a:xfrm>
            <a:off x="2859276" y="3160928"/>
            <a:ext cx="517106" cy="255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464B15-0AA0-2EE1-E097-3DA2E9A1F1A0}"/>
              </a:ext>
            </a:extLst>
          </p:cNvPr>
          <p:cNvSpPr txBox="1"/>
          <p:nvPr/>
        </p:nvSpPr>
        <p:spPr>
          <a:xfrm>
            <a:off x="2874645" y="315452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</a:t>
            </a:r>
            <a:r>
              <a:rPr lang="en-US" i="1" baseline="-25000" dirty="0"/>
              <a:t>s</a:t>
            </a:r>
            <a:endParaRPr lang="ru-RU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4DF97E-FA94-1FD9-C903-1CAD43D066B8}"/>
              </a:ext>
            </a:extLst>
          </p:cNvPr>
          <p:cNvSpPr txBox="1"/>
          <p:nvPr/>
        </p:nvSpPr>
        <p:spPr>
          <a:xfrm>
            <a:off x="4097183" y="2654469"/>
            <a:ext cx="32315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Какая максимальная энергий ?</a:t>
            </a:r>
          </a:p>
          <a:p>
            <a:endParaRPr lang="ru-RU" dirty="0"/>
          </a:p>
          <a:p>
            <a:pPr marL="342900" indent="-342900">
              <a:buAutoNum type="arabicPlain" startAt="1980"/>
            </a:pPr>
            <a:r>
              <a:rPr lang="ru-RU" dirty="0"/>
              <a:t>    </a:t>
            </a:r>
            <a:r>
              <a:rPr lang="en-US" dirty="0"/>
              <a:t>Emax    ~ 100 </a:t>
            </a:r>
            <a:r>
              <a:rPr lang="ru-RU" dirty="0"/>
              <a:t>ТэВ</a:t>
            </a:r>
          </a:p>
          <a:p>
            <a:pPr marL="342900" indent="-342900">
              <a:buAutoNum type="arabicPlain" startAt="1980"/>
            </a:pPr>
            <a:endParaRPr lang="ru-RU" dirty="0"/>
          </a:p>
          <a:p>
            <a:r>
              <a:rPr lang="ru-RU" dirty="0"/>
              <a:t>2010  </a:t>
            </a:r>
            <a:r>
              <a:rPr lang="en-US" dirty="0"/>
              <a:t>Emax    ~ 1</a:t>
            </a:r>
            <a:r>
              <a:rPr lang="ru-RU" dirty="0"/>
              <a:t> </a:t>
            </a:r>
            <a:r>
              <a:rPr lang="ru-RU" dirty="0" err="1"/>
              <a:t>ПэВ</a:t>
            </a:r>
            <a:endParaRPr lang="ru-RU" dirty="0"/>
          </a:p>
          <a:p>
            <a:endParaRPr lang="ru-RU" dirty="0"/>
          </a:p>
          <a:p>
            <a:r>
              <a:rPr lang="ru-RU" dirty="0"/>
              <a:t>2020    </a:t>
            </a:r>
            <a:r>
              <a:rPr lang="en-US" dirty="0"/>
              <a:t>Emax    ~ 100 </a:t>
            </a:r>
            <a:r>
              <a:rPr lang="ru-RU" dirty="0"/>
              <a:t>ТэВ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593FA4-0EAB-EDE4-4D98-1ED49016E08C}"/>
              </a:ext>
            </a:extLst>
          </p:cNvPr>
          <p:cNvSpPr txBox="1"/>
          <p:nvPr/>
        </p:nvSpPr>
        <p:spPr>
          <a:xfrm>
            <a:off x="2402076" y="5877697"/>
            <a:ext cx="4221605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/>
              <a:t>Какая максимальная энергия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11B768-DE30-D204-7C49-FDE3D8C91ED7}"/>
              </a:ext>
            </a:extLst>
          </p:cNvPr>
          <p:cNvSpPr txBox="1"/>
          <p:nvPr/>
        </p:nvSpPr>
        <p:spPr>
          <a:xfrm>
            <a:off x="3301196" y="1744072"/>
            <a:ext cx="5210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Диффузионное ускорения космических лучей</a:t>
            </a:r>
          </a:p>
          <a:p>
            <a:r>
              <a:rPr lang="ru-RU" dirty="0"/>
              <a:t> на фронте ударной волны ( Крымский, Белл, 1977)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67FE0A-963F-3739-F19E-60B439E5BE43}"/>
              </a:ext>
            </a:extLst>
          </p:cNvPr>
          <p:cNvSpPr/>
          <p:nvPr/>
        </p:nvSpPr>
        <p:spPr>
          <a:xfrm>
            <a:off x="2964180" y="2472687"/>
            <a:ext cx="277873" cy="134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738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53483-0E05-02D0-D070-68EC65A8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04" y="105734"/>
            <a:ext cx="7848269" cy="106498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3200" b="1" dirty="0" err="1"/>
              <a:t>Пульсарные</a:t>
            </a:r>
            <a:r>
              <a:rPr lang="ru-RU" sz="3200" b="1" dirty="0"/>
              <a:t> туманности</a:t>
            </a:r>
            <a:r>
              <a:rPr lang="en-US" sz="3200" b="1" dirty="0"/>
              <a:t> (PWN)- </a:t>
            </a:r>
            <a:r>
              <a:rPr lang="ru-RU" sz="3200" b="1" dirty="0"/>
              <a:t>взрыв сверхновой с образованием нейтронной звезды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4D53233-86CD-E516-A371-7BF647277997}"/>
              </a:ext>
            </a:extLst>
          </p:cNvPr>
          <p:cNvSpPr>
            <a:spLocks noChangeAspect="1"/>
          </p:cNvSpPr>
          <p:nvPr/>
        </p:nvSpPr>
        <p:spPr>
          <a:xfrm>
            <a:off x="1623066" y="2994666"/>
            <a:ext cx="218277" cy="21827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6BB863F-FB43-D7AF-840F-3DEAA5E0D062}"/>
              </a:ext>
            </a:extLst>
          </p:cNvPr>
          <p:cNvSpPr>
            <a:spLocks noChangeAspect="1"/>
          </p:cNvSpPr>
          <p:nvPr/>
        </p:nvSpPr>
        <p:spPr>
          <a:xfrm>
            <a:off x="1197280" y="2575210"/>
            <a:ext cx="1069848" cy="10698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8100">
                <a:solidFill>
                  <a:schemeClr val="tx2"/>
                </a:solidFill>
              </a:ln>
              <a:noFill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231F39B-2148-DDF2-9B6A-0F757B90B38B}"/>
              </a:ext>
            </a:extLst>
          </p:cNvPr>
          <p:cNvSpPr>
            <a:spLocks noChangeAspect="1"/>
          </p:cNvSpPr>
          <p:nvPr/>
        </p:nvSpPr>
        <p:spPr>
          <a:xfrm>
            <a:off x="544049" y="1957209"/>
            <a:ext cx="2338877" cy="23377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157840F-A2AC-9617-1D55-64A17775E86D}"/>
              </a:ext>
            </a:extLst>
          </p:cNvPr>
          <p:cNvCxnSpPr>
            <a:stCxn id="4" idx="6"/>
            <a:endCxn id="5" idx="6"/>
          </p:cNvCxnSpPr>
          <p:nvPr/>
        </p:nvCxnSpPr>
        <p:spPr>
          <a:xfrm>
            <a:off x="1841343" y="3103805"/>
            <a:ext cx="425785" cy="6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D186C0D-79A2-7E0E-4C0D-934AF98C3F34}"/>
              </a:ext>
            </a:extLst>
          </p:cNvPr>
          <p:cNvCxnSpPr>
            <a:cxnSpLocks/>
          </p:cNvCxnSpPr>
          <p:nvPr/>
        </p:nvCxnSpPr>
        <p:spPr>
          <a:xfrm rot="2280000" flipV="1">
            <a:off x="1763004" y="3293156"/>
            <a:ext cx="42578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E66A29C-3817-F5DD-F01A-F627C8FD6618}"/>
              </a:ext>
            </a:extLst>
          </p:cNvPr>
          <p:cNvCxnSpPr>
            <a:cxnSpLocks/>
            <a:endCxn id="5" idx="7"/>
          </p:cNvCxnSpPr>
          <p:nvPr/>
        </p:nvCxnSpPr>
        <p:spPr>
          <a:xfrm flipV="1">
            <a:off x="1841343" y="2731886"/>
            <a:ext cx="269109" cy="225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3041ED93-8538-CB48-35F5-80C9A04F2AF2}"/>
              </a:ext>
            </a:extLst>
          </p:cNvPr>
          <p:cNvCxnSpPr/>
          <p:nvPr/>
        </p:nvCxnSpPr>
        <p:spPr>
          <a:xfrm flipV="1">
            <a:off x="1841343" y="3103804"/>
            <a:ext cx="42578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F1678437-9508-11E5-2422-063EF385BA97}"/>
              </a:ext>
            </a:extLst>
          </p:cNvPr>
          <p:cNvCxnSpPr>
            <a:cxnSpLocks/>
          </p:cNvCxnSpPr>
          <p:nvPr/>
        </p:nvCxnSpPr>
        <p:spPr>
          <a:xfrm rot="4680000" flipV="1">
            <a:off x="1563574" y="3400751"/>
            <a:ext cx="42578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77610D5-7019-2AEB-5A2D-6A44320BC296}"/>
              </a:ext>
            </a:extLst>
          </p:cNvPr>
          <p:cNvCxnSpPr>
            <a:cxnSpLocks/>
          </p:cNvCxnSpPr>
          <p:nvPr/>
        </p:nvCxnSpPr>
        <p:spPr>
          <a:xfrm rot="7680000" flipV="1">
            <a:off x="1330845" y="3337561"/>
            <a:ext cx="42578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90D0A23-D1ED-7555-379A-3BD2DC4A59AF}"/>
              </a:ext>
            </a:extLst>
          </p:cNvPr>
          <p:cNvCxnSpPr>
            <a:cxnSpLocks/>
          </p:cNvCxnSpPr>
          <p:nvPr/>
        </p:nvCxnSpPr>
        <p:spPr>
          <a:xfrm rot="10620000" flipV="1">
            <a:off x="1171525" y="3114947"/>
            <a:ext cx="42578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9D539649-DA7B-2165-522B-9F366E2A2312}"/>
              </a:ext>
            </a:extLst>
          </p:cNvPr>
          <p:cNvCxnSpPr>
            <a:cxnSpLocks/>
          </p:cNvCxnSpPr>
          <p:nvPr/>
        </p:nvCxnSpPr>
        <p:spPr>
          <a:xfrm rot="12660000" flipV="1">
            <a:off x="1239771" y="2938921"/>
            <a:ext cx="42578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A79EBB43-E754-54C1-C87E-D623CF86C4F7}"/>
              </a:ext>
            </a:extLst>
          </p:cNvPr>
          <p:cNvCxnSpPr>
            <a:cxnSpLocks/>
          </p:cNvCxnSpPr>
          <p:nvPr/>
        </p:nvCxnSpPr>
        <p:spPr>
          <a:xfrm rot="15120000" flipV="1">
            <a:off x="1434807" y="2801657"/>
            <a:ext cx="42578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D56AE4C-2BED-C8C2-0380-1D2CAA52A5E5}"/>
              </a:ext>
            </a:extLst>
          </p:cNvPr>
          <p:cNvSpPr txBox="1"/>
          <p:nvPr/>
        </p:nvSpPr>
        <p:spPr>
          <a:xfrm>
            <a:off x="638473" y="1551672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оболочка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367D7C4-7E1E-786B-919E-24E5B1FF1650}"/>
              </a:ext>
            </a:extLst>
          </p:cNvPr>
          <p:cNvCxnSpPr>
            <a:cxnSpLocks/>
          </p:cNvCxnSpPr>
          <p:nvPr/>
        </p:nvCxnSpPr>
        <p:spPr>
          <a:xfrm flipH="1" flipV="1">
            <a:off x="306387" y="2278380"/>
            <a:ext cx="339725" cy="2201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4B4C18C-9F4D-BD77-7ABF-67CE0470BB5C}"/>
              </a:ext>
            </a:extLst>
          </p:cNvPr>
          <p:cNvSpPr txBox="1"/>
          <p:nvPr/>
        </p:nvSpPr>
        <p:spPr>
          <a:xfrm>
            <a:off x="-101794" y="1831236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2000 км</a:t>
            </a:r>
            <a:r>
              <a:rPr lang="en-US" dirty="0"/>
              <a:t>/c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1B761E-2330-DC82-62CB-BC8042762087}"/>
              </a:ext>
            </a:extLst>
          </p:cNvPr>
          <p:cNvSpPr txBox="1"/>
          <p:nvPr/>
        </p:nvSpPr>
        <p:spPr>
          <a:xfrm>
            <a:off x="1758782" y="209371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пульсар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38E1D087-B4C9-0CEA-417C-DB867416C002}"/>
              </a:ext>
            </a:extLst>
          </p:cNvPr>
          <p:cNvCxnSpPr>
            <a:cxnSpLocks/>
          </p:cNvCxnSpPr>
          <p:nvPr/>
        </p:nvCxnSpPr>
        <p:spPr>
          <a:xfrm flipH="1">
            <a:off x="1777449" y="2459742"/>
            <a:ext cx="283486" cy="531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6C41A3C-C3F1-909A-C170-CBD311ECEF2A}"/>
              </a:ext>
            </a:extLst>
          </p:cNvPr>
          <p:cNvSpPr txBox="1"/>
          <p:nvPr/>
        </p:nvSpPr>
        <p:spPr>
          <a:xfrm>
            <a:off x="-49517" y="3729478"/>
            <a:ext cx="2110452" cy="5847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err="1"/>
              <a:t>Пульсарный</a:t>
            </a:r>
            <a:r>
              <a:rPr lang="ru-RU" sz="1600" dirty="0"/>
              <a:t> ветер (электроны протоны)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E1F90DA7-D031-F800-FD32-59E3E90E2FCC}"/>
              </a:ext>
            </a:extLst>
          </p:cNvPr>
          <p:cNvCxnSpPr>
            <a:cxnSpLocks/>
          </p:cNvCxnSpPr>
          <p:nvPr/>
        </p:nvCxnSpPr>
        <p:spPr>
          <a:xfrm flipV="1">
            <a:off x="974041" y="3321630"/>
            <a:ext cx="802425" cy="391917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11">
            <a:extLst>
              <a:ext uri="{FF2B5EF4-FFF2-40B4-BE49-F238E27FC236}">
                <a16:creationId xmlns:a16="http://schemas.microsoft.com/office/drawing/2014/main" id="{10350FBA-FE0F-6AC7-AB96-82201ED72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95" y="4379695"/>
            <a:ext cx="20955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9A16080-AA67-F108-6891-3F4197C96322}"/>
              </a:ext>
            </a:extLst>
          </p:cNvPr>
          <p:cNvSpPr txBox="1"/>
          <p:nvPr/>
        </p:nvSpPr>
        <p:spPr>
          <a:xfrm>
            <a:off x="3034967" y="3048570"/>
            <a:ext cx="1247457" cy="1200329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Стоячая</a:t>
            </a:r>
          </a:p>
          <a:p>
            <a:r>
              <a:rPr lang="ru-RU" dirty="0"/>
              <a:t>ударная </a:t>
            </a:r>
          </a:p>
          <a:p>
            <a:r>
              <a:rPr lang="ru-RU" dirty="0"/>
              <a:t>Волна ( </a:t>
            </a:r>
            <a:r>
              <a:rPr lang="en-US" dirty="0"/>
              <a:t>TS)</a:t>
            </a:r>
          </a:p>
          <a:p>
            <a:r>
              <a:rPr lang="en-US" dirty="0"/>
              <a:t>- 0. 1 </a:t>
            </a:r>
            <a:r>
              <a:rPr lang="ru-RU" dirty="0" err="1"/>
              <a:t>пс</a:t>
            </a:r>
            <a:endParaRPr lang="ru-RU" dirty="0"/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5541BD8F-1D35-5FBA-58BE-E0A134F07B95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2235957" y="3400751"/>
            <a:ext cx="799010" cy="24798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517410CF-F2E8-612B-F2C7-B28180A9BFB2}"/>
              </a:ext>
            </a:extLst>
          </p:cNvPr>
          <p:cNvCxnSpPr>
            <a:cxnSpLocks/>
          </p:cNvCxnSpPr>
          <p:nvPr/>
        </p:nvCxnSpPr>
        <p:spPr>
          <a:xfrm flipH="1">
            <a:off x="2532940" y="4248899"/>
            <a:ext cx="502027" cy="89649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B2DBC3-7BE6-7D86-A4E3-1C919854E917}"/>
              </a:ext>
            </a:extLst>
          </p:cNvPr>
          <p:cNvSpPr txBox="1"/>
          <p:nvPr/>
        </p:nvSpPr>
        <p:spPr>
          <a:xfrm>
            <a:off x="2960098" y="1226796"/>
            <a:ext cx="5545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Источник энергии – вращающаяся нейтронная звезда </a:t>
            </a:r>
            <a:endParaRPr lang="en-US" dirty="0"/>
          </a:p>
          <a:p>
            <a:r>
              <a:rPr lang="ru-RU" dirty="0"/>
              <a:t>Излучаемая энергия - </a:t>
            </a:r>
            <a:r>
              <a:rPr lang="en-US" dirty="0" err="1"/>
              <a:t>dE</a:t>
            </a:r>
            <a:r>
              <a:rPr lang="en-US" dirty="0"/>
              <a:t>/dt  =   10</a:t>
            </a:r>
            <a:r>
              <a:rPr lang="ru-RU" baseline="30000" dirty="0"/>
              <a:t>35</a:t>
            </a:r>
            <a:r>
              <a:rPr lang="en-US" dirty="0"/>
              <a:t> </a:t>
            </a:r>
            <a:r>
              <a:rPr lang="ru-RU" dirty="0"/>
              <a:t>- 10</a:t>
            </a:r>
            <a:r>
              <a:rPr lang="ru-RU" baseline="30000" dirty="0"/>
              <a:t>39</a:t>
            </a:r>
            <a:r>
              <a:rPr lang="en-US" baseline="30000" dirty="0"/>
              <a:t> </a:t>
            </a:r>
            <a:r>
              <a:rPr lang="en-US" dirty="0"/>
              <a:t> </a:t>
            </a:r>
            <a:r>
              <a:rPr lang="ru-RU" dirty="0"/>
              <a:t>эрг</a:t>
            </a:r>
            <a:r>
              <a:rPr lang="en-US" dirty="0"/>
              <a:t>/</a:t>
            </a:r>
            <a:r>
              <a:rPr lang="ru-RU" dirty="0"/>
              <a:t>сек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A9B4EA-23CD-5DBC-23D2-363A1045ADF0}"/>
              </a:ext>
            </a:extLst>
          </p:cNvPr>
          <p:cNvSpPr txBox="1"/>
          <p:nvPr/>
        </p:nvSpPr>
        <p:spPr>
          <a:xfrm>
            <a:off x="3587416" y="2000513"/>
            <a:ext cx="5432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Emax  = 2 </a:t>
            </a:r>
            <a:r>
              <a:rPr lang="ru-RU" sz="2000" b="1" dirty="0" err="1"/>
              <a:t>ПэВ</a:t>
            </a:r>
            <a:r>
              <a:rPr lang="ru-RU" sz="2000" b="1" dirty="0"/>
              <a:t> </a:t>
            </a:r>
            <a:r>
              <a:rPr lang="en-US" sz="2000" b="1" dirty="0"/>
              <a:t>× Z × </a:t>
            </a:r>
            <a:r>
              <a:rPr lang="el-GR" sz="2000" b="1" dirty="0"/>
              <a:t>η</a:t>
            </a:r>
            <a:r>
              <a:rPr lang="en-US" sz="2000" b="1" dirty="0"/>
              <a:t> × ( </a:t>
            </a:r>
            <a:r>
              <a:rPr lang="en-US" sz="2000" b="1" dirty="0" err="1"/>
              <a:t>dE</a:t>
            </a:r>
            <a:r>
              <a:rPr lang="en-US" sz="2000" b="1" dirty="0"/>
              <a:t>/ dt / 10</a:t>
            </a:r>
            <a:r>
              <a:rPr lang="en-US" sz="2000" b="1" baseline="30000" dirty="0"/>
              <a:t>36 </a:t>
            </a:r>
            <a:r>
              <a:rPr lang="en-US" sz="2000" b="1" dirty="0"/>
              <a:t> </a:t>
            </a:r>
            <a:r>
              <a:rPr lang="ru-RU" sz="2000" b="1" dirty="0"/>
              <a:t>эрг</a:t>
            </a:r>
            <a:r>
              <a:rPr lang="en-US" sz="2000" b="1" dirty="0"/>
              <a:t>/</a:t>
            </a:r>
            <a:r>
              <a:rPr lang="ru-RU" sz="2000" b="1" dirty="0"/>
              <a:t>сек</a:t>
            </a:r>
            <a:r>
              <a:rPr lang="en-US" sz="2000" b="1" dirty="0"/>
              <a:t> </a:t>
            </a:r>
            <a:r>
              <a:rPr lang="en-US" b="1" dirty="0"/>
              <a:t>)</a:t>
            </a:r>
            <a:r>
              <a:rPr lang="en-US" b="1" baseline="30000" dirty="0"/>
              <a:t>1/2</a:t>
            </a:r>
            <a:r>
              <a:rPr lang="en-US" b="1" dirty="0"/>
              <a:t> </a:t>
            </a:r>
            <a:endParaRPr lang="ru-RU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CFAB4D-3E5D-F2FC-8608-7128267C58BF}"/>
              </a:ext>
            </a:extLst>
          </p:cNvPr>
          <p:cNvSpPr txBox="1"/>
          <p:nvPr/>
        </p:nvSpPr>
        <p:spPr>
          <a:xfrm>
            <a:off x="4419600" y="2330449"/>
            <a:ext cx="399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l-GR" dirty="0"/>
              <a:t>η</a:t>
            </a:r>
            <a:r>
              <a:rPr lang="en-US" dirty="0"/>
              <a:t> –</a:t>
            </a:r>
            <a:r>
              <a:rPr lang="ru-RU" dirty="0"/>
              <a:t> «эффективность» пульсара – 0.1 -1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8BE0B7-77A0-D1E7-A4A3-1BDB31CEDB40}"/>
              </a:ext>
            </a:extLst>
          </p:cNvPr>
          <p:cNvSpPr txBox="1"/>
          <p:nvPr/>
        </p:nvSpPr>
        <p:spPr>
          <a:xfrm>
            <a:off x="4419600" y="3212943"/>
            <a:ext cx="4859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 max</a:t>
            </a:r>
            <a:r>
              <a:rPr lang="ru-RU" b="1" dirty="0"/>
              <a:t> для протона</a:t>
            </a:r>
            <a:r>
              <a:rPr lang="en-US" b="1" dirty="0"/>
              <a:t>  </a:t>
            </a:r>
            <a:r>
              <a:rPr lang="ru-RU" b="1" dirty="0"/>
              <a:t>может достигнуть ~ 60 </a:t>
            </a:r>
            <a:r>
              <a:rPr lang="ru-RU" b="1" dirty="0" err="1"/>
              <a:t>ПэВ</a:t>
            </a:r>
            <a:endParaRPr lang="ru-RU" b="1" dirty="0"/>
          </a:p>
          <a:p>
            <a:r>
              <a:rPr lang="ru-RU" b="1" dirty="0"/>
              <a:t> для электрона </a:t>
            </a:r>
            <a:r>
              <a:rPr lang="en-US" b="1" dirty="0"/>
              <a:t> ~</a:t>
            </a:r>
            <a:r>
              <a:rPr lang="ru-RU" b="1" dirty="0"/>
              <a:t> 5-10 </a:t>
            </a:r>
            <a:r>
              <a:rPr lang="ru-RU" b="1" dirty="0" err="1"/>
              <a:t>ПэВ</a:t>
            </a:r>
            <a:endParaRPr lang="ru-RU" b="1" dirty="0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A856C38-DD4C-3AD5-0564-860E41A18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789" y="4021865"/>
            <a:ext cx="4428000" cy="27581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7A5724-D722-7210-9738-C717B21CDE3E}"/>
              </a:ext>
            </a:extLst>
          </p:cNvPr>
          <p:cNvSpPr/>
          <p:nvPr/>
        </p:nvSpPr>
        <p:spPr>
          <a:xfrm>
            <a:off x="5422846" y="5897105"/>
            <a:ext cx="309966" cy="185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2C4D1AD-568B-598C-893D-9F0059F09DD3}"/>
              </a:ext>
            </a:extLst>
          </p:cNvPr>
          <p:cNvSpPr/>
          <p:nvPr/>
        </p:nvSpPr>
        <p:spPr>
          <a:xfrm>
            <a:off x="7246510" y="4544878"/>
            <a:ext cx="626629" cy="205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604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EABF1-38C9-C721-DB92-425F88AF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43" y="100406"/>
            <a:ext cx="7324113" cy="64262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br>
              <a:rPr lang="ru-RU" sz="3200" b="1" dirty="0"/>
            </a:br>
            <a:r>
              <a:rPr lang="ru-RU" sz="3200" b="1" dirty="0"/>
              <a:t>Пульсары в двойных системах</a:t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E7AEB2-A088-F610-B302-B008F924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4" y="908979"/>
            <a:ext cx="3596113" cy="2647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D48A6-8CB1-E22D-632D-9CCA37244284}"/>
              </a:ext>
            </a:extLst>
          </p:cNvPr>
          <p:cNvSpPr txBox="1"/>
          <p:nvPr/>
        </p:nvSpPr>
        <p:spPr>
          <a:xfrm>
            <a:off x="3674233" y="1684020"/>
            <a:ext cx="524855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Пульсарный</a:t>
            </a:r>
            <a:r>
              <a:rPr lang="ru-RU" dirty="0"/>
              <a:t> ветер сталкивается со звездным</a:t>
            </a:r>
          </a:p>
          <a:p>
            <a:r>
              <a:rPr lang="ru-RU" dirty="0"/>
              <a:t> ветром массивных горячих звезд ( ОВ- звезды)</a:t>
            </a:r>
          </a:p>
          <a:p>
            <a:r>
              <a:rPr lang="ru-RU" dirty="0"/>
              <a:t>      Протоны  могут ускорятся до 10 </a:t>
            </a:r>
            <a:r>
              <a:rPr lang="ru-RU" dirty="0" err="1"/>
              <a:t>ПэВ</a:t>
            </a:r>
            <a:endParaRPr lang="ru-RU" dirty="0"/>
          </a:p>
          <a:p>
            <a:r>
              <a:rPr lang="ru-RU" dirty="0"/>
              <a:t>       ( </a:t>
            </a:r>
            <a:r>
              <a:rPr lang="en-US" dirty="0"/>
              <a:t>Bykov et al  2021. 2024)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r>
              <a:rPr lang="en-US" dirty="0"/>
              <a:t>    </a:t>
            </a:r>
            <a:r>
              <a:rPr lang="ru-RU" dirty="0"/>
              <a:t>Возможно такой  механизм рождения</a:t>
            </a:r>
          </a:p>
          <a:p>
            <a:r>
              <a:rPr lang="ru-RU" dirty="0"/>
              <a:t>    </a:t>
            </a:r>
            <a:r>
              <a:rPr lang="ru-RU" dirty="0" err="1"/>
              <a:t>Пэвного</a:t>
            </a:r>
            <a:r>
              <a:rPr lang="ru-RU" dirty="0"/>
              <a:t> фотона  зарегистрированный </a:t>
            </a:r>
            <a:r>
              <a:rPr lang="en-US" dirty="0"/>
              <a:t>LHAASO </a:t>
            </a:r>
            <a:r>
              <a:rPr lang="ru-RU" dirty="0"/>
              <a:t>от</a:t>
            </a:r>
          </a:p>
          <a:p>
            <a:r>
              <a:rPr lang="ru-RU" dirty="0"/>
              <a:t>    источника </a:t>
            </a:r>
            <a:r>
              <a:rPr lang="en-US" dirty="0"/>
              <a:t>J</a:t>
            </a:r>
            <a:r>
              <a:rPr lang="ru-RU" dirty="0"/>
              <a:t>2032+4127,  возможно гамма-кванты</a:t>
            </a:r>
          </a:p>
          <a:p>
            <a:r>
              <a:rPr lang="ru-RU" dirty="0"/>
              <a:t>    от этого источника видели на  установке Ковер-2 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D45BE1-6F79-4D98-4C59-3D6804A14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21" y="3722853"/>
            <a:ext cx="3292236" cy="29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14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0FA8F-5483-3924-C835-D3064B6F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958" y="0"/>
            <a:ext cx="7641182" cy="71462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3600" b="1" dirty="0"/>
              <a:t>                   Гамма-всплески</a:t>
            </a:r>
            <a:r>
              <a:rPr lang="en-US" sz="3600" b="1" dirty="0"/>
              <a:t> (GRB)</a:t>
            </a:r>
            <a:endParaRPr lang="ru-RU" sz="36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8B9C42-F8EF-AD3A-019B-CF68124D6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" y="1081475"/>
            <a:ext cx="2171700" cy="2171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32E657-63B2-F856-AC5E-1918142B0392}"/>
              </a:ext>
            </a:extLst>
          </p:cNvPr>
          <p:cNvSpPr txBox="1"/>
          <p:nvPr/>
        </p:nvSpPr>
        <p:spPr>
          <a:xfrm>
            <a:off x="2317531" y="788211"/>
            <a:ext cx="6542782" cy="2031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 Гамма-всплеск : гравитационный коллапс массивных звезд с</a:t>
            </a:r>
          </a:p>
          <a:p>
            <a:r>
              <a:rPr lang="ru-RU" dirty="0"/>
              <a:t>выбросом намагниченной плазмы  с Лоренц фактором</a:t>
            </a:r>
            <a:endParaRPr lang="en-US" dirty="0"/>
          </a:p>
          <a:p>
            <a:r>
              <a:rPr lang="en-US" dirty="0"/>
              <a:t> </a:t>
            </a:r>
            <a:r>
              <a:rPr lang="el-GR" dirty="0"/>
              <a:t>Г</a:t>
            </a:r>
            <a:r>
              <a:rPr lang="ru-RU" dirty="0"/>
              <a:t> </a:t>
            </a:r>
            <a:r>
              <a:rPr lang="en-US" dirty="0"/>
              <a:t>=</a:t>
            </a:r>
            <a:r>
              <a:rPr lang="ru-RU" dirty="0"/>
              <a:t> 300  -400</a:t>
            </a:r>
            <a:r>
              <a:rPr lang="en-US" dirty="0"/>
              <a:t> </a:t>
            </a:r>
            <a:r>
              <a:rPr lang="ru-RU" dirty="0"/>
              <a:t>в струи (джеты) с углом раствора 2-4 градуса.</a:t>
            </a:r>
          </a:p>
          <a:p>
            <a:r>
              <a:rPr lang="ru-RU" dirty="0"/>
              <a:t>Полное энерговыделение 10</a:t>
            </a:r>
            <a:r>
              <a:rPr lang="ru-RU" baseline="30000" dirty="0"/>
              <a:t>52  </a:t>
            </a:r>
            <a:r>
              <a:rPr lang="ru-RU" dirty="0"/>
              <a:t> - 10</a:t>
            </a:r>
            <a:r>
              <a:rPr lang="ru-RU" baseline="30000" dirty="0"/>
              <a:t>53 </a:t>
            </a:r>
            <a:r>
              <a:rPr lang="ru-RU" dirty="0"/>
              <a:t> эрг   ( М</a:t>
            </a:r>
            <a:r>
              <a:rPr lang="en-US" baseline="-25000" dirty="0"/>
              <a:t>ʘ</a:t>
            </a:r>
            <a:r>
              <a:rPr lang="en-US" dirty="0"/>
              <a:t>c</a:t>
            </a:r>
            <a:r>
              <a:rPr lang="en-US" baseline="30000" dirty="0"/>
              <a:t>2 </a:t>
            </a:r>
            <a:r>
              <a:rPr lang="en-US" dirty="0"/>
              <a:t> = 2 10</a:t>
            </a:r>
            <a:r>
              <a:rPr lang="en-US" baseline="30000" dirty="0"/>
              <a:t>54 </a:t>
            </a:r>
            <a:r>
              <a:rPr lang="en-US" dirty="0"/>
              <a:t> </a:t>
            </a:r>
            <a:r>
              <a:rPr lang="ru-RU" dirty="0"/>
              <a:t>эрг) </a:t>
            </a:r>
          </a:p>
          <a:p>
            <a:r>
              <a:rPr lang="ru-RU" dirty="0"/>
              <a:t>Доминируют гамма-кванты с энергией 1-10 МэВ.</a:t>
            </a:r>
          </a:p>
          <a:p>
            <a:r>
              <a:rPr lang="ru-RU" dirty="0"/>
              <a:t>Длительной всплеска  </a:t>
            </a:r>
            <a:r>
              <a:rPr lang="en-US" dirty="0"/>
              <a:t>  </a:t>
            </a:r>
            <a:r>
              <a:rPr lang="ru-RU" dirty="0"/>
              <a:t>от 2 сек  до нескольких часов.</a:t>
            </a:r>
          </a:p>
          <a:p>
            <a:r>
              <a:rPr lang="ru-RU" dirty="0"/>
              <a:t>Частота ~ 1 в сутки, в Галактике 1 всплеск за 10</a:t>
            </a:r>
            <a:r>
              <a:rPr lang="ru-RU" baseline="30000" dirty="0"/>
              <a:t>5 </a:t>
            </a:r>
            <a:r>
              <a:rPr lang="ru-RU" dirty="0"/>
              <a:t>лет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1B48A2-9861-2B37-4BBA-29A81841956D}"/>
              </a:ext>
            </a:extLst>
          </p:cNvPr>
          <p:cNvSpPr txBox="1"/>
          <p:nvPr/>
        </p:nvSpPr>
        <p:spPr>
          <a:xfrm>
            <a:off x="283687" y="652665"/>
            <a:ext cx="8270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джеты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E2C0D8B-604C-4709-6DAF-03770CFDD3DC}"/>
              </a:ext>
            </a:extLst>
          </p:cNvPr>
          <p:cNvCxnSpPr>
            <a:stCxn id="14" idx="2"/>
          </p:cNvCxnSpPr>
          <p:nvPr/>
        </p:nvCxnSpPr>
        <p:spPr>
          <a:xfrm>
            <a:off x="697230" y="1021997"/>
            <a:ext cx="424657" cy="5440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1D069B1-1D11-A825-AC94-BBF8F2150C09}"/>
              </a:ext>
            </a:extLst>
          </p:cNvPr>
          <p:cNvCxnSpPr/>
          <p:nvPr/>
        </p:nvCxnSpPr>
        <p:spPr>
          <a:xfrm>
            <a:off x="817403" y="1114544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7BBAF60-05EB-5FB5-2C91-23ED71951498}"/>
              </a:ext>
            </a:extLst>
          </p:cNvPr>
          <p:cNvCxnSpPr>
            <a:cxnSpLocks/>
          </p:cNvCxnSpPr>
          <p:nvPr/>
        </p:nvCxnSpPr>
        <p:spPr>
          <a:xfrm>
            <a:off x="697230" y="1032113"/>
            <a:ext cx="209550" cy="17263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A6FE08-0791-23E3-B343-F79FE2A883E9}"/>
              </a:ext>
            </a:extLst>
          </p:cNvPr>
          <p:cNvSpPr txBox="1"/>
          <p:nvPr/>
        </p:nvSpPr>
        <p:spPr>
          <a:xfrm>
            <a:off x="2333496" y="2893120"/>
            <a:ext cx="6201954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Гамма-всплески – возможные источники космических лучей </a:t>
            </a:r>
          </a:p>
          <a:p>
            <a:r>
              <a:rPr lang="ru-RU" dirty="0"/>
              <a:t> предельно высоких энергий ( до 10 </a:t>
            </a:r>
            <a:r>
              <a:rPr lang="ru-RU" baseline="30000" dirty="0"/>
              <a:t>20  </a:t>
            </a:r>
            <a:r>
              <a:rPr lang="ru-RU" dirty="0"/>
              <a:t>эВ) и Галактических</a:t>
            </a:r>
          </a:p>
          <a:p>
            <a:r>
              <a:rPr lang="ru-RU" dirty="0"/>
              <a:t> космических лучей.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6C0CBD4-FCD0-AE5E-9E80-FD1271063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t="13544"/>
          <a:stretch/>
        </p:blipFill>
        <p:spPr>
          <a:xfrm>
            <a:off x="4278371" y="3955663"/>
            <a:ext cx="3418700" cy="28301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B935DC6-26F2-71EC-4FB1-2B80A76FC84D}"/>
              </a:ext>
            </a:extLst>
          </p:cNvPr>
          <p:cNvSpPr txBox="1"/>
          <p:nvPr/>
        </p:nvSpPr>
        <p:spPr>
          <a:xfrm>
            <a:off x="60764" y="3955663"/>
            <a:ext cx="4084320" cy="92333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 2019 </a:t>
            </a:r>
            <a:r>
              <a:rPr lang="ru-RU" dirty="0"/>
              <a:t>г. зарегистрировано</a:t>
            </a:r>
          </a:p>
          <a:p>
            <a:r>
              <a:rPr lang="ru-RU" dirty="0"/>
              <a:t>5 гамма-всплесков  с гамма-квантами </a:t>
            </a:r>
            <a:r>
              <a:rPr lang="ru-RU" dirty="0" err="1"/>
              <a:t>ТэВной</a:t>
            </a:r>
            <a:r>
              <a:rPr lang="ru-RU" dirty="0"/>
              <a:t> энергии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C67352-405D-8CBA-A6A1-E70AC405CA74}"/>
              </a:ext>
            </a:extLst>
          </p:cNvPr>
          <p:cNvSpPr txBox="1"/>
          <p:nvPr/>
        </p:nvSpPr>
        <p:spPr>
          <a:xfrm>
            <a:off x="10528" y="4952577"/>
            <a:ext cx="4191147" cy="17543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Самый мощный гамма-всплеск  </a:t>
            </a:r>
            <a:endParaRPr lang="en-US" dirty="0"/>
          </a:p>
          <a:p>
            <a:r>
              <a:rPr lang="en-US" dirty="0"/>
              <a:t>GRB</a:t>
            </a:r>
            <a:r>
              <a:rPr lang="ru-RU" dirty="0"/>
              <a:t>221009</a:t>
            </a:r>
            <a:r>
              <a:rPr lang="en-US" dirty="0"/>
              <a:t> </a:t>
            </a:r>
            <a:r>
              <a:rPr lang="ru-RU" dirty="0"/>
              <a:t> </a:t>
            </a:r>
            <a:r>
              <a:rPr lang="en-US" dirty="0"/>
              <a:t>( </a:t>
            </a:r>
            <a:r>
              <a:rPr lang="ru-RU" dirty="0"/>
              <a:t>октябрь 2022) с расстояния</a:t>
            </a:r>
          </a:p>
          <a:p>
            <a:r>
              <a:rPr lang="ru-RU" dirty="0"/>
              <a:t> 700 </a:t>
            </a:r>
            <a:r>
              <a:rPr lang="ru-RU" dirty="0" err="1"/>
              <a:t>Мпс</a:t>
            </a:r>
            <a:r>
              <a:rPr lang="ru-RU" dirty="0"/>
              <a:t>.</a:t>
            </a:r>
          </a:p>
          <a:p>
            <a:r>
              <a:rPr lang="ru-RU" dirty="0"/>
              <a:t> Если в </a:t>
            </a:r>
            <a:r>
              <a:rPr lang="en-US" dirty="0"/>
              <a:t>GRB </a:t>
            </a:r>
            <a:r>
              <a:rPr lang="ru-RU" dirty="0"/>
              <a:t>ускоряются протоны</a:t>
            </a:r>
          </a:p>
          <a:p>
            <a:r>
              <a:rPr lang="ru-RU" dirty="0"/>
              <a:t>до энергии 10</a:t>
            </a:r>
            <a:r>
              <a:rPr lang="ru-RU" baseline="30000" dirty="0"/>
              <a:t>20 </a:t>
            </a:r>
            <a:r>
              <a:rPr lang="ru-RU" dirty="0"/>
              <a:t> эВ, то они долетят до </a:t>
            </a:r>
          </a:p>
          <a:p>
            <a:r>
              <a:rPr lang="ru-RU" dirty="0"/>
              <a:t>Земли через 5-10 лет.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89E396-D594-3BC1-2FB5-6EED172FE247}"/>
              </a:ext>
            </a:extLst>
          </p:cNvPr>
          <p:cNvSpPr txBox="1"/>
          <p:nvPr/>
        </p:nvSpPr>
        <p:spPr>
          <a:xfrm>
            <a:off x="4800600" y="4248051"/>
            <a:ext cx="2636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Спектр гамма от</a:t>
            </a:r>
            <a:r>
              <a:rPr lang="en-US" sz="1600" dirty="0"/>
              <a:t> GRB</a:t>
            </a:r>
            <a:r>
              <a:rPr lang="ru-RU" sz="1600" dirty="0"/>
              <a:t>221009</a:t>
            </a:r>
          </a:p>
          <a:p>
            <a:r>
              <a:rPr lang="ru-RU" sz="1600" dirty="0"/>
              <a:t>                      до 18 ТэВ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9A5383-E178-92D4-FDA8-D4071853EEAA}"/>
              </a:ext>
            </a:extLst>
          </p:cNvPr>
          <p:cNvSpPr txBox="1"/>
          <p:nvPr/>
        </p:nvSpPr>
        <p:spPr>
          <a:xfrm>
            <a:off x="5036820" y="5615940"/>
            <a:ext cx="95090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LHAASO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1D8DD5-DD82-F950-AFA0-F768881029CE}"/>
              </a:ext>
            </a:extLst>
          </p:cNvPr>
          <p:cNvSpPr txBox="1"/>
          <p:nvPr/>
        </p:nvSpPr>
        <p:spPr>
          <a:xfrm>
            <a:off x="7830358" y="5105400"/>
            <a:ext cx="1156599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Фотон с</a:t>
            </a:r>
          </a:p>
          <a:p>
            <a:r>
              <a:rPr lang="ru-RU" dirty="0"/>
              <a:t>энергий</a:t>
            </a:r>
          </a:p>
          <a:p>
            <a:r>
              <a:rPr lang="ru-RU" dirty="0"/>
              <a:t>250 ТэВ !?</a:t>
            </a:r>
          </a:p>
          <a:p>
            <a:r>
              <a:rPr lang="ru-RU" dirty="0"/>
              <a:t>Установка</a:t>
            </a:r>
          </a:p>
          <a:p>
            <a:r>
              <a:rPr lang="ru-RU" dirty="0"/>
              <a:t>Ковер</a:t>
            </a:r>
          </a:p>
        </p:txBody>
      </p:sp>
    </p:spTree>
    <p:extLst>
      <p:ext uri="{BB962C8B-B14F-4D97-AF65-F5344CB8AC3E}">
        <p14:creationId xmlns:p14="http://schemas.microsoft.com/office/powerpoint/2010/main" val="11138388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62195</TotalTime>
  <Words>2689</Words>
  <Application>Microsoft Office PowerPoint</Application>
  <PresentationFormat>Экран (4:3)</PresentationFormat>
  <Paragraphs>492</Paragraphs>
  <Slides>42</Slides>
  <Notes>1</Notes>
  <HiddenSlides>5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1" baseType="lpstr">
      <vt:lpstr>Yu Gothic UI</vt:lpstr>
      <vt:lpstr>Arial</vt:lpstr>
      <vt:lpstr>Book Antiqua</vt:lpstr>
      <vt:lpstr>Calibri</vt:lpstr>
      <vt:lpstr>Calibri Light</vt:lpstr>
      <vt:lpstr>CMR9</vt:lpstr>
      <vt:lpstr>Symbol</vt:lpstr>
      <vt:lpstr>Times New Roman</vt:lpstr>
      <vt:lpstr>Тема Office</vt:lpstr>
      <vt:lpstr>Перспективы поиска гамма-квантов сверхвысоких  энергий на российских установках. </vt:lpstr>
      <vt:lpstr> 1. Галактические источники    космических лучей  </vt:lpstr>
      <vt:lpstr> Энергетический спектр космических лучей</vt:lpstr>
      <vt:lpstr>Гамма-кванты и нейтрино</vt:lpstr>
      <vt:lpstr>Какие астрофизические источники могут ускорять космических лучи до ПэВных энергий?</vt:lpstr>
      <vt:lpstr>Одиночные Сверхновые звезды </vt:lpstr>
      <vt:lpstr>Пульсарные туманности (PWN)- взрыв сверхновой с образованием нейтронной звезды</vt:lpstr>
      <vt:lpstr> Пульсары в двойных системах </vt:lpstr>
      <vt:lpstr>                   Гамма-всплески (GRB)</vt:lpstr>
      <vt:lpstr>2.Экспериментальные методы наземной гамма-астрономии</vt:lpstr>
      <vt:lpstr>      Атмосферные черенковские гамма-телескопы                   (  IACTs – Imaging Atmospheric Cherenkov telescopes)</vt:lpstr>
      <vt:lpstr>       Установки, регистрирующие заряженную компоненту ШАЛ</vt:lpstr>
      <vt:lpstr>3. Гамма-установки Северного полушария ( не включая российские установки)</vt:lpstr>
      <vt:lpstr>Гамма-телескопы в Северном полушарии    ( работающие и в стадии создания ( красный шрифт)) </vt:lpstr>
      <vt:lpstr>  Высокогорные установки</vt:lpstr>
      <vt:lpstr> 4. Результаты в области энергии выше 100 ТэВ      ( Tibet, HAWC, LHAASO)</vt:lpstr>
      <vt:lpstr>5. Российские установки -  история, результаты, перспективы</vt:lpstr>
      <vt:lpstr>История гамма-астрономии в СССР и России</vt:lpstr>
      <vt:lpstr>Современные российские установки </vt:lpstr>
      <vt:lpstr>Институты, участвующие в работах по гамма-астрономии высоких энергий</vt:lpstr>
      <vt:lpstr> TAIGA -1(Tunka Advanced Instrument for cosmic rays and Gamma-ray Astronomy)</vt:lpstr>
      <vt:lpstr> Спектр гамма-квантов от Крабовидной туманности</vt:lpstr>
      <vt:lpstr>   Ближайшие планы</vt:lpstr>
      <vt:lpstr>Презентация PowerPoint</vt:lpstr>
      <vt:lpstr>       Новые детекторы установки Ковер</vt:lpstr>
      <vt:lpstr>Презентация PowerPoint</vt:lpstr>
      <vt:lpstr>Презентация PowerPoint</vt:lpstr>
      <vt:lpstr> Выделение гамма-квантов  на фоне событий от космических лучей</vt:lpstr>
      <vt:lpstr>Презентация PowerPoint</vt:lpstr>
      <vt:lpstr> Тянь-Шанская высокогорная научная станции ФИАН ( 3340 м на уровне моря)</vt:lpstr>
      <vt:lpstr>Гамма-астрономия на Тянь-Шанской высокогорной научной станции ФИАН</vt:lpstr>
      <vt:lpstr>Якутская установка  (ИКФИА СО РАН)</vt:lpstr>
      <vt:lpstr>  </vt:lpstr>
      <vt:lpstr>  Как заглянуть в «центральную машину» (central engine) гамма-всплесков – проект   ALEGRO  (Atmospheric Low Energy Gamma-Ray Observatory )- регистрация «быстрого излучения» в ГэВной области </vt:lpstr>
      <vt:lpstr>Презентация PowerPoint</vt:lpstr>
      <vt:lpstr>TAIGA100 –возможность изучать область выше 1 ПэВ</vt:lpstr>
      <vt:lpstr>            Заключение</vt:lpstr>
      <vt:lpstr>Источники в области активного звездобразования ( OB-2 ассоциация в созвездии Лебедя )</vt:lpstr>
      <vt:lpstr>Презентация PowerPoint</vt:lpstr>
      <vt:lpstr>Пульсары, как источники космических лучей сверхвысоких энергий</vt:lpstr>
      <vt:lpstr>Методы регистрации гамма-квантов в эксперименте TAIGA-1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Перспективы поиска гамма-квантов сверхвысоких энергий на российских установках</dc:title>
  <dc:creator>Leonidkuz</dc:creator>
  <cp:lastModifiedBy>Leonidkuz</cp:lastModifiedBy>
  <cp:revision>74</cp:revision>
  <dcterms:created xsi:type="dcterms:W3CDTF">2024-02-14T14:50:59Z</dcterms:created>
  <dcterms:modified xsi:type="dcterms:W3CDTF">2024-04-04T18:54:32Z</dcterms:modified>
</cp:coreProperties>
</file>