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5143500" cx="9144000"/>
  <p:notesSz cx="6858000" cy="9144000"/>
  <p:embeddedFontLst>
    <p:embeddedFont>
      <p:font typeface="Raleway"/>
      <p:regular r:id="rId43"/>
      <p:bold r:id="rId44"/>
      <p:italic r:id="rId45"/>
      <p:boldItalic r:id="rId46"/>
    </p:embeddedFont>
    <p:embeddedFont>
      <p:font typeface="Roboto"/>
      <p:regular r:id="rId47"/>
      <p:bold r:id="rId48"/>
      <p:italic r:id="rId49"/>
      <p:boldItalic r:id="rId50"/>
    </p:embeddedFont>
    <p:embeddedFont>
      <p:font typeface="Roboto Medium"/>
      <p:regular r:id="rId51"/>
      <p:bold r:id="rId52"/>
      <p:italic r:id="rId53"/>
      <p:boldItalic r:id="rId54"/>
    </p:embeddedFont>
    <p:embeddedFont>
      <p:font typeface="Lato"/>
      <p:regular r:id="rId55"/>
      <p:bold r:id="rId56"/>
      <p:italic r:id="rId57"/>
      <p:boldItalic r:id="rId58"/>
    </p:embeddedFont>
    <p:embeddedFont>
      <p:font typeface="Raleway Medium"/>
      <p:regular r:id="rId59"/>
      <p:bold r:id="rId60"/>
      <p:italic r:id="rId61"/>
      <p:boldItalic r:id="rId62"/>
    </p:embeddedFont>
    <p:embeddedFont>
      <p:font typeface="Roboto Light"/>
      <p:regular r:id="rId63"/>
      <p:bold r:id="rId64"/>
      <p:italic r:id="rId65"/>
      <p:boldItalic r:id="rId66"/>
    </p:embeddedFont>
    <p:embeddedFont>
      <p:font typeface="Helvetica Neue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9A7D508-7319-44F8-8223-2E756475A0DA}">
  <a:tblStyle styleId="{A9A7D508-7319-44F8-8223-2E756475A0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Raleway-bold.fntdata"/><Relationship Id="rId43" Type="http://schemas.openxmlformats.org/officeDocument/2006/relationships/font" Target="fonts/Raleway-regular.fntdata"/><Relationship Id="rId46" Type="http://schemas.openxmlformats.org/officeDocument/2006/relationships/font" Target="fonts/Raleway-boldItalic.fntdata"/><Relationship Id="rId45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Roboto-bold.fntdata"/><Relationship Id="rId47" Type="http://schemas.openxmlformats.org/officeDocument/2006/relationships/font" Target="fonts/Roboto-regular.fntdata"/><Relationship Id="rId49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0" Type="http://schemas.openxmlformats.org/officeDocument/2006/relationships/font" Target="fonts/HelveticaNeue-bold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RalewayMedium-boldItalic.fntdata"/><Relationship Id="rId61" Type="http://schemas.openxmlformats.org/officeDocument/2006/relationships/font" Target="fonts/RalewayMedium-italic.fntdata"/><Relationship Id="rId20" Type="http://schemas.openxmlformats.org/officeDocument/2006/relationships/slide" Target="slides/slide14.xml"/><Relationship Id="rId64" Type="http://schemas.openxmlformats.org/officeDocument/2006/relationships/font" Target="fonts/RobotoLight-bold.fntdata"/><Relationship Id="rId63" Type="http://schemas.openxmlformats.org/officeDocument/2006/relationships/font" Target="fonts/RobotoLight-regular.fntdata"/><Relationship Id="rId22" Type="http://schemas.openxmlformats.org/officeDocument/2006/relationships/slide" Target="slides/slide16.xml"/><Relationship Id="rId66" Type="http://schemas.openxmlformats.org/officeDocument/2006/relationships/font" Target="fonts/RobotoLight-boldItalic.fntdata"/><Relationship Id="rId21" Type="http://schemas.openxmlformats.org/officeDocument/2006/relationships/slide" Target="slides/slide15.xml"/><Relationship Id="rId65" Type="http://schemas.openxmlformats.org/officeDocument/2006/relationships/font" Target="fonts/RobotoLight-italic.fntdata"/><Relationship Id="rId24" Type="http://schemas.openxmlformats.org/officeDocument/2006/relationships/slide" Target="slides/slide18.xml"/><Relationship Id="rId68" Type="http://schemas.openxmlformats.org/officeDocument/2006/relationships/font" Target="fonts/HelveticaNeue-bold.fntdata"/><Relationship Id="rId23" Type="http://schemas.openxmlformats.org/officeDocument/2006/relationships/slide" Target="slides/slide17.xml"/><Relationship Id="rId67" Type="http://schemas.openxmlformats.org/officeDocument/2006/relationships/font" Target="fonts/HelveticaNeue-regular.fntdata"/><Relationship Id="rId60" Type="http://schemas.openxmlformats.org/officeDocument/2006/relationships/font" Target="fonts/RalewayMedium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HelveticaNeue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Medium-regular.fntdata"/><Relationship Id="rId50" Type="http://schemas.openxmlformats.org/officeDocument/2006/relationships/font" Target="fonts/Roboto-boldItalic.fntdata"/><Relationship Id="rId53" Type="http://schemas.openxmlformats.org/officeDocument/2006/relationships/font" Target="fonts/RobotoMedium-italic.fntdata"/><Relationship Id="rId52" Type="http://schemas.openxmlformats.org/officeDocument/2006/relationships/font" Target="fonts/RobotoMedium-bold.fntdata"/><Relationship Id="rId11" Type="http://schemas.openxmlformats.org/officeDocument/2006/relationships/slide" Target="slides/slide5.xml"/><Relationship Id="rId55" Type="http://schemas.openxmlformats.org/officeDocument/2006/relationships/font" Target="fonts/Lato-regular.fntdata"/><Relationship Id="rId10" Type="http://schemas.openxmlformats.org/officeDocument/2006/relationships/slide" Target="slides/slide4.xml"/><Relationship Id="rId54" Type="http://schemas.openxmlformats.org/officeDocument/2006/relationships/font" Target="fonts/RobotoMedium-boldItalic.fntdata"/><Relationship Id="rId13" Type="http://schemas.openxmlformats.org/officeDocument/2006/relationships/slide" Target="slides/slide7.xml"/><Relationship Id="rId57" Type="http://schemas.openxmlformats.org/officeDocument/2006/relationships/font" Target="fonts/Lato-italic.fntdata"/><Relationship Id="rId12" Type="http://schemas.openxmlformats.org/officeDocument/2006/relationships/slide" Target="slides/slide6.xml"/><Relationship Id="rId56" Type="http://schemas.openxmlformats.org/officeDocument/2006/relationships/font" Target="fonts/Lato-bold.fntdata"/><Relationship Id="rId15" Type="http://schemas.openxmlformats.org/officeDocument/2006/relationships/slide" Target="slides/slide9.xml"/><Relationship Id="rId59" Type="http://schemas.openxmlformats.org/officeDocument/2006/relationships/font" Target="fonts/RalewayMedium-regular.fntdata"/><Relationship Id="rId14" Type="http://schemas.openxmlformats.org/officeDocument/2006/relationships/slide" Target="slides/slide8.xml"/><Relationship Id="rId58" Type="http://schemas.openxmlformats.org/officeDocument/2006/relationships/font" Target="fonts/Lat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7c9ad8af0_0_0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c7c9ad8a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c7dc67a24c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c7dc67a24c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c7dc67a24c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c7dc67a24c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7dc67a24c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c7dc67a24c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c7dc67a24c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c7dc67a24c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c7c9ad8af0_0_428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c7c9ad8af0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c1d03875d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c1d03875d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c7dc67a24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c7dc67a24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c7dc67a2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c7dc67a2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c7dc67a24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c7dc67a24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c7c9ad8af0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c7c9ad8af0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7c9ad8af0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c7c9ad8af0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c7c9ad8af0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c7c9ad8af0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c7dc67a24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c7dc67a24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c7dc67a24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c7dc67a24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c8027f4b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c8027f4b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c7c9ad8af0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c7c9ad8af0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c7c9ad8af0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c7c9ad8af0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c8027f4bb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c8027f4bb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c8027f4bb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c8027f4bb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7c9ad8af0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2c7c9ad8af0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c7dc67a24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2c7dc67a24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7c9ad8af0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7c9ad8af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c7dc67a24c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2c7dc67a24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c7dc67a24c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c7dc67a24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c7dc67a24c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2c7dc67a24c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c7dc67a24c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2c7dc67a24c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c7dc67a24c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c7dc67a24c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c7dc67a24c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2c7dc67a24c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c7dc67a24c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2c7dc67a24c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7c9ad8af0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c7c9ad8af0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7c9ad8af0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7c9ad8af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c7c9ad8af0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c7c9ad8af0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7c9ad8af0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c7c9ad8af0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7c9ad8af0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c7c9ad8af0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7c9ad8af0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c7c9ad8af0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Relationship Id="rId6" Type="http://schemas.openxmlformats.org/officeDocument/2006/relationships/image" Target="../media/image20.png"/><Relationship Id="rId7" Type="http://schemas.openxmlformats.org/officeDocument/2006/relationships/image" Target="../media/image17.png"/><Relationship Id="rId8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24.png"/><Relationship Id="rId5" Type="http://schemas.openxmlformats.org/officeDocument/2006/relationships/image" Target="../media/image30.png"/><Relationship Id="rId6" Type="http://schemas.openxmlformats.org/officeDocument/2006/relationships/image" Target="../media/image37.png"/><Relationship Id="rId7" Type="http://schemas.openxmlformats.org/officeDocument/2006/relationships/image" Target="../media/image25.png"/><Relationship Id="rId8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34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6.png"/><Relationship Id="rId8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image" Target="../media/image61.png"/><Relationship Id="rId6" Type="http://schemas.openxmlformats.org/officeDocument/2006/relationships/image" Target="../media/image33.png"/><Relationship Id="rId7" Type="http://schemas.openxmlformats.org/officeDocument/2006/relationships/image" Target="../media/image39.png"/><Relationship Id="rId8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hyperlink" Target="https://journals.aps.org/prc/abstract/10.1103/PhysRevC.103.034908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2.png"/><Relationship Id="rId4" Type="http://schemas.openxmlformats.org/officeDocument/2006/relationships/image" Target="../media/image5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4.png"/><Relationship Id="rId4" Type="http://schemas.openxmlformats.org/officeDocument/2006/relationships/image" Target="../media/image6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8.png"/><Relationship Id="rId4" Type="http://schemas.openxmlformats.org/officeDocument/2006/relationships/image" Target="../media/image7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3.png"/><Relationship Id="rId4" Type="http://schemas.openxmlformats.org/officeDocument/2006/relationships/image" Target="../media/image5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Relationship Id="rId4" Type="http://schemas.openxmlformats.org/officeDocument/2006/relationships/image" Target="../media/image36.png"/><Relationship Id="rId5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eb-docs.gsi.de/~misko/overlap/interface.html" TargetMode="External"/><Relationship Id="rId4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Relationship Id="rId4" Type="http://schemas.openxmlformats.org/officeDocument/2006/relationships/image" Target="../media/image34.png"/><Relationship Id="rId5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5.png"/><Relationship Id="rId4" Type="http://schemas.openxmlformats.org/officeDocument/2006/relationships/image" Target="../media/image54.png"/><Relationship Id="rId5" Type="http://schemas.openxmlformats.org/officeDocument/2006/relationships/image" Target="../media/image6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5.png"/><Relationship Id="rId4" Type="http://schemas.openxmlformats.org/officeDocument/2006/relationships/image" Target="../media/image70.png"/><Relationship Id="rId5" Type="http://schemas.openxmlformats.org/officeDocument/2006/relationships/image" Target="../media/image6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5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4.png"/><Relationship Id="rId4" Type="http://schemas.openxmlformats.org/officeDocument/2006/relationships/image" Target="../media/image69.png"/><Relationship Id="rId5" Type="http://schemas.openxmlformats.org/officeDocument/2006/relationships/image" Target="../media/image6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1.png"/><Relationship Id="rId4" Type="http://schemas.openxmlformats.org/officeDocument/2006/relationships/image" Target="../media/image73.png"/><Relationship Id="rId5" Type="http://schemas.openxmlformats.org/officeDocument/2006/relationships/image" Target="../media/image7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-8775" y="3484500"/>
            <a:ext cx="9144000" cy="9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Алексей Поваров </a:t>
            </a:r>
            <a:endParaRPr sz="18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НИЯУ МИФИ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7" name="Google Shape;87;p13"/>
          <p:cNvSpPr txBox="1"/>
          <p:nvPr>
            <p:ph type="ctrTitle"/>
          </p:nvPr>
        </p:nvSpPr>
        <p:spPr>
          <a:xfrm>
            <a:off x="111825" y="1397450"/>
            <a:ext cx="8967600" cy="14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Анизотропные потоки и корреляционная фемтоскопия в Au+Au столкновениях при энергиях 14,5 и 39 ГэВ в модели EPOS4</a:t>
            </a:r>
            <a:endParaRPr sz="300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9350" y="76200"/>
            <a:ext cx="1824650" cy="182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786150" y="4581300"/>
            <a:ext cx="75717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 Light"/>
                <a:ea typeface="Roboto Light"/>
                <a:cs typeface="Roboto Light"/>
                <a:sym typeface="Roboto Light"/>
              </a:rPr>
              <a:t>Научная сессия секции ядерной физики ОФН РАН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 Light"/>
                <a:ea typeface="Roboto Light"/>
                <a:cs typeface="Roboto Light"/>
                <a:sym typeface="Roboto Light"/>
              </a:rPr>
              <a:t>Дубна, 1 - 5 Апреля 2024 г.</a:t>
            </a:r>
            <a:endParaRPr sz="16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1500" y="2746910"/>
            <a:ext cx="270000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5275" y="2746910"/>
            <a:ext cx="270000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46910"/>
            <a:ext cx="2700000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2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22"/>
          <p:cNvPicPr preferRelativeResize="0"/>
          <p:nvPr/>
        </p:nvPicPr>
        <p:blipFill rotWithShape="1">
          <a:blip r:embed="rId6">
            <a:alphaModFix/>
          </a:blip>
          <a:srcRect b="49" l="0" r="0" t="49"/>
          <a:stretch/>
        </p:blipFill>
        <p:spPr>
          <a:xfrm>
            <a:off x="0" y="490662"/>
            <a:ext cx="2700000" cy="237282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205" name="Google Shape;205;p22"/>
          <p:cNvSpPr txBox="1"/>
          <p:nvPr/>
        </p:nvSpPr>
        <p:spPr>
          <a:xfrm>
            <a:off x="0" y="35875"/>
            <a:ext cx="914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Координаты фризаута </a:t>
            </a:r>
            <a:r>
              <a:rPr b="1" lang="ru" sz="2500">
                <a:latin typeface="Raleway"/>
                <a:ea typeface="Raleway"/>
                <a:cs typeface="Raleway"/>
                <a:sym typeface="Raleway"/>
              </a:rPr>
              <a:t>π</a:t>
            </a:r>
            <a:r>
              <a:rPr b="1" baseline="30000" lang="ru" sz="2500"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при √s</a:t>
            </a:r>
            <a:r>
              <a:rPr b="1" baseline="-25000" lang="ru" sz="2000">
                <a:latin typeface="Raleway"/>
                <a:ea typeface="Raleway"/>
                <a:cs typeface="Raleway"/>
                <a:sym typeface="Raleway"/>
              </a:rPr>
              <a:t>NN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= 14.5 ГэВ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6" name="Google Shape;206;p22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8" name="Google Shape;208;p22"/>
          <p:cNvPicPr preferRelativeResize="0"/>
          <p:nvPr/>
        </p:nvPicPr>
        <p:blipFill rotWithShape="1">
          <a:blip r:embed="rId7">
            <a:alphaModFix/>
          </a:blip>
          <a:srcRect b="49" l="0" r="0" t="49"/>
          <a:stretch/>
        </p:blipFill>
        <p:spPr>
          <a:xfrm>
            <a:off x="2815275" y="490662"/>
            <a:ext cx="2700000" cy="237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2"/>
          <p:cNvPicPr preferRelativeResize="0"/>
          <p:nvPr/>
        </p:nvPicPr>
        <p:blipFill rotWithShape="1">
          <a:blip r:embed="rId8">
            <a:alphaModFix/>
          </a:blip>
          <a:srcRect b="49" l="0" r="0" t="49"/>
          <a:stretch/>
        </p:blipFill>
        <p:spPr>
          <a:xfrm>
            <a:off x="5911501" y="490662"/>
            <a:ext cx="2700000" cy="237282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2"/>
          <p:cNvSpPr txBox="1"/>
          <p:nvPr/>
        </p:nvSpPr>
        <p:spPr>
          <a:xfrm>
            <a:off x="890850" y="3052075"/>
            <a:ext cx="9183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b="1" lang="ru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0-40%</a:t>
            </a:r>
            <a:endParaRPr b="1" sz="16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290925" y="2238750"/>
            <a:ext cx="1375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 &lt; 𝛕 &lt; 10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3150875" y="2238750"/>
            <a:ext cx="16071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10 &lt; 𝛕 &lt; 20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6242125" y="2238750"/>
            <a:ext cx="1708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20 &lt; 𝛕 &lt; 30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2"/>
          <p:cNvSpPr/>
          <p:nvPr/>
        </p:nvSpPr>
        <p:spPr>
          <a:xfrm>
            <a:off x="280950" y="490675"/>
            <a:ext cx="21381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3096225" y="490675"/>
            <a:ext cx="21381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6279600" y="534500"/>
            <a:ext cx="2138100" cy="12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22"/>
          <p:cNvSpPr txBox="1"/>
          <p:nvPr/>
        </p:nvSpPr>
        <p:spPr>
          <a:xfrm>
            <a:off x="443325" y="744900"/>
            <a:ext cx="13758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π</a:t>
            </a:r>
            <a:r>
              <a:rPr b="1" baseline="30000" lang="ru" sz="2500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 </a:t>
            </a:r>
            <a:r>
              <a:rPr b="1" lang="ru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0-10%</a:t>
            </a:r>
            <a:endParaRPr b="1" sz="16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290925" y="4502875"/>
            <a:ext cx="1375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 &lt; 𝛕 &lt; 10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2"/>
          <p:cNvSpPr txBox="1"/>
          <p:nvPr/>
        </p:nvSpPr>
        <p:spPr>
          <a:xfrm>
            <a:off x="3150875" y="4502875"/>
            <a:ext cx="16071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10 &lt; 𝛕 &lt; 20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22"/>
          <p:cNvSpPr txBox="1"/>
          <p:nvPr/>
        </p:nvSpPr>
        <p:spPr>
          <a:xfrm>
            <a:off x="6310200" y="4502875"/>
            <a:ext cx="1708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20 &lt; 𝛕 &lt; 30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3"/>
          <p:cNvPicPr preferRelativeResize="0"/>
          <p:nvPr/>
        </p:nvPicPr>
        <p:blipFill rotWithShape="1">
          <a:blip r:embed="rId3">
            <a:alphaModFix/>
          </a:blip>
          <a:srcRect b="0" l="19" r="29" t="0"/>
          <a:stretch/>
        </p:blipFill>
        <p:spPr>
          <a:xfrm>
            <a:off x="5911493" y="2685967"/>
            <a:ext cx="270000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3071600" y="2685973"/>
            <a:ext cx="270000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3"/>
          <p:cNvPicPr preferRelativeResize="0"/>
          <p:nvPr/>
        </p:nvPicPr>
        <p:blipFill rotWithShape="1">
          <a:blip r:embed="rId5">
            <a:alphaModFix/>
          </a:blip>
          <a:srcRect b="0" l="19" r="29" t="0"/>
          <a:stretch/>
        </p:blipFill>
        <p:spPr>
          <a:xfrm>
            <a:off x="0" y="2685979"/>
            <a:ext cx="2700000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229" name="Google Shape;229;p23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3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23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2" name="Google Shape;232;p23"/>
          <p:cNvPicPr preferRelativeResize="0"/>
          <p:nvPr/>
        </p:nvPicPr>
        <p:blipFill rotWithShape="1">
          <a:blip r:embed="rId6">
            <a:alphaModFix/>
          </a:blip>
          <a:srcRect b="59" l="0" r="0" t="59"/>
          <a:stretch/>
        </p:blipFill>
        <p:spPr>
          <a:xfrm>
            <a:off x="3071600" y="509600"/>
            <a:ext cx="2700000" cy="237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3"/>
          <p:cNvPicPr preferRelativeResize="0"/>
          <p:nvPr/>
        </p:nvPicPr>
        <p:blipFill rotWithShape="1">
          <a:blip r:embed="rId7">
            <a:alphaModFix/>
          </a:blip>
          <a:srcRect b="59" l="0" r="0" t="59"/>
          <a:stretch/>
        </p:blipFill>
        <p:spPr>
          <a:xfrm>
            <a:off x="0" y="489600"/>
            <a:ext cx="2700000" cy="237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/>
          <p:cNvPicPr preferRelativeResize="0"/>
          <p:nvPr/>
        </p:nvPicPr>
        <p:blipFill rotWithShape="1">
          <a:blip r:embed="rId8">
            <a:alphaModFix/>
          </a:blip>
          <a:srcRect b="49" l="0" r="0" t="39"/>
          <a:stretch/>
        </p:blipFill>
        <p:spPr>
          <a:xfrm>
            <a:off x="5911501" y="489262"/>
            <a:ext cx="2700000" cy="237282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3"/>
          <p:cNvSpPr txBox="1"/>
          <p:nvPr/>
        </p:nvSpPr>
        <p:spPr>
          <a:xfrm>
            <a:off x="352250" y="815000"/>
            <a:ext cx="14703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π</a:t>
            </a:r>
            <a:r>
              <a:rPr b="1" baseline="30000" lang="ru" sz="2500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 </a:t>
            </a:r>
            <a:r>
              <a:rPr b="1" lang="ru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0-10%</a:t>
            </a:r>
            <a:endParaRPr b="1" sz="16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23"/>
          <p:cNvSpPr txBox="1"/>
          <p:nvPr/>
        </p:nvSpPr>
        <p:spPr>
          <a:xfrm>
            <a:off x="377550" y="22869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0.15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0.55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3465450" y="22869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0.55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0.95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23"/>
          <p:cNvSpPr txBox="1"/>
          <p:nvPr/>
        </p:nvSpPr>
        <p:spPr>
          <a:xfrm>
            <a:off x="6320700" y="22869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0.95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1.35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329250" y="509600"/>
            <a:ext cx="2138100" cy="15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p23"/>
          <p:cNvSpPr/>
          <p:nvPr/>
        </p:nvSpPr>
        <p:spPr>
          <a:xfrm>
            <a:off x="3352550" y="509600"/>
            <a:ext cx="2138100" cy="15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23"/>
          <p:cNvSpPr/>
          <p:nvPr/>
        </p:nvSpPr>
        <p:spPr>
          <a:xfrm>
            <a:off x="6272400" y="509600"/>
            <a:ext cx="2138100" cy="15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23"/>
          <p:cNvSpPr txBox="1"/>
          <p:nvPr/>
        </p:nvSpPr>
        <p:spPr>
          <a:xfrm>
            <a:off x="377550" y="44774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0.15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0.55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23"/>
          <p:cNvSpPr txBox="1"/>
          <p:nvPr/>
        </p:nvSpPr>
        <p:spPr>
          <a:xfrm>
            <a:off x="3465450" y="44774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0.55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0.95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3"/>
          <p:cNvSpPr txBox="1"/>
          <p:nvPr/>
        </p:nvSpPr>
        <p:spPr>
          <a:xfrm>
            <a:off x="6320700" y="44774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0.95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1.35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23"/>
          <p:cNvSpPr txBox="1"/>
          <p:nvPr/>
        </p:nvSpPr>
        <p:spPr>
          <a:xfrm>
            <a:off x="746775" y="3131700"/>
            <a:ext cx="8988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b="1" lang="ru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-40%</a:t>
            </a:r>
            <a:endParaRPr b="1" sz="16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23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latin typeface="Raleway"/>
                <a:ea typeface="Raleway"/>
                <a:cs typeface="Raleway"/>
                <a:sym typeface="Raleway"/>
              </a:rPr>
              <a:t>Зависимость 𝛕 от поперечного радиуса фризаута для </a:t>
            </a:r>
            <a:r>
              <a:rPr b="1" lang="ru" sz="2400">
                <a:latin typeface="Raleway"/>
                <a:ea typeface="Raleway"/>
                <a:cs typeface="Raleway"/>
                <a:sym typeface="Raleway"/>
              </a:rPr>
              <a:t>π</a:t>
            </a:r>
            <a:r>
              <a:rPr b="1" baseline="30000" lang="ru" sz="2400"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b="1" lang="ru" sz="1900">
                <a:latin typeface="Raleway"/>
                <a:ea typeface="Raleway"/>
                <a:cs typeface="Raleway"/>
                <a:sym typeface="Raleway"/>
              </a:rPr>
              <a:t> при √s</a:t>
            </a:r>
            <a:r>
              <a:rPr b="1" baseline="-25000" lang="ru" sz="1900">
                <a:latin typeface="Raleway"/>
                <a:ea typeface="Raleway"/>
                <a:cs typeface="Raleway"/>
                <a:sym typeface="Raleway"/>
              </a:rPr>
              <a:t>NN</a:t>
            </a:r>
            <a:r>
              <a:rPr b="1" lang="ru" sz="1900">
                <a:latin typeface="Raleway"/>
                <a:ea typeface="Raleway"/>
                <a:cs typeface="Raleway"/>
                <a:sym typeface="Raleway"/>
              </a:rPr>
              <a:t> = 14.5 ГэВ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4"/>
          <p:cNvPicPr preferRelativeResize="0"/>
          <p:nvPr/>
        </p:nvPicPr>
        <p:blipFill rotWithShape="1">
          <a:blip r:embed="rId3">
            <a:alphaModFix/>
          </a:blip>
          <a:srcRect b="0" l="19" r="29" t="0"/>
          <a:stretch/>
        </p:blipFill>
        <p:spPr>
          <a:xfrm>
            <a:off x="5911500" y="2746910"/>
            <a:ext cx="270000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4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2815275" y="2746910"/>
            <a:ext cx="270000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4"/>
          <p:cNvPicPr preferRelativeResize="0"/>
          <p:nvPr/>
        </p:nvPicPr>
        <p:blipFill rotWithShape="1">
          <a:blip r:embed="rId5">
            <a:alphaModFix/>
          </a:blip>
          <a:srcRect b="0" l="19" r="29" t="0"/>
          <a:stretch/>
        </p:blipFill>
        <p:spPr>
          <a:xfrm>
            <a:off x="0" y="2746910"/>
            <a:ext cx="2700000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4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24"/>
          <p:cNvPicPr preferRelativeResize="0"/>
          <p:nvPr/>
        </p:nvPicPr>
        <p:blipFill rotWithShape="1">
          <a:blip r:embed="rId6">
            <a:alphaModFix/>
          </a:blip>
          <a:srcRect b="49" l="0" r="0" t="39"/>
          <a:stretch/>
        </p:blipFill>
        <p:spPr>
          <a:xfrm>
            <a:off x="0" y="490662"/>
            <a:ext cx="2700000" cy="237282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257" name="Google Shape;257;p24"/>
          <p:cNvSpPr txBox="1"/>
          <p:nvPr/>
        </p:nvSpPr>
        <p:spPr>
          <a:xfrm>
            <a:off x="0" y="35875"/>
            <a:ext cx="914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Координаты фризаута </a:t>
            </a:r>
            <a:r>
              <a:rPr b="1" lang="ru" sz="2500">
                <a:latin typeface="Raleway"/>
                <a:ea typeface="Raleway"/>
                <a:cs typeface="Raleway"/>
                <a:sym typeface="Raleway"/>
              </a:rPr>
              <a:t>π</a:t>
            </a:r>
            <a:r>
              <a:rPr b="1" baseline="30000" lang="ru" sz="2500"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при √s</a:t>
            </a:r>
            <a:r>
              <a:rPr b="1" baseline="-25000" lang="ru" sz="2000">
                <a:latin typeface="Raleway"/>
                <a:ea typeface="Raleway"/>
                <a:cs typeface="Raleway"/>
                <a:sym typeface="Raleway"/>
              </a:rPr>
              <a:t>NN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= 39 ГэВ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8" name="Google Shape;258;p24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9" name="Google Shape;259;p24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0" name="Google Shape;260;p24"/>
          <p:cNvPicPr preferRelativeResize="0"/>
          <p:nvPr/>
        </p:nvPicPr>
        <p:blipFill rotWithShape="1">
          <a:blip r:embed="rId7">
            <a:alphaModFix/>
          </a:blip>
          <a:srcRect b="49" l="0" r="0" t="39"/>
          <a:stretch/>
        </p:blipFill>
        <p:spPr>
          <a:xfrm>
            <a:off x="2815275" y="490662"/>
            <a:ext cx="2700000" cy="237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4"/>
          <p:cNvPicPr preferRelativeResize="0"/>
          <p:nvPr/>
        </p:nvPicPr>
        <p:blipFill rotWithShape="1">
          <a:blip r:embed="rId8">
            <a:alphaModFix/>
          </a:blip>
          <a:srcRect b="49" l="0" r="0" t="39"/>
          <a:stretch/>
        </p:blipFill>
        <p:spPr>
          <a:xfrm>
            <a:off x="5911501" y="490662"/>
            <a:ext cx="2700000" cy="237282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4"/>
          <p:cNvSpPr txBox="1"/>
          <p:nvPr/>
        </p:nvSpPr>
        <p:spPr>
          <a:xfrm>
            <a:off x="890850" y="3052075"/>
            <a:ext cx="9183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10-40%</a:t>
            </a:r>
            <a:endParaRPr b="1" sz="16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4"/>
          <p:cNvSpPr txBox="1"/>
          <p:nvPr/>
        </p:nvSpPr>
        <p:spPr>
          <a:xfrm>
            <a:off x="290925" y="2238750"/>
            <a:ext cx="1375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 &lt; 𝛕 &lt; 10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24"/>
          <p:cNvSpPr txBox="1"/>
          <p:nvPr/>
        </p:nvSpPr>
        <p:spPr>
          <a:xfrm>
            <a:off x="3150875" y="2238750"/>
            <a:ext cx="16071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10 &lt; 𝛕 &lt; 20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24"/>
          <p:cNvSpPr txBox="1"/>
          <p:nvPr/>
        </p:nvSpPr>
        <p:spPr>
          <a:xfrm>
            <a:off x="6242125" y="2238750"/>
            <a:ext cx="1708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20 &lt; 𝛕 &lt; 30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24"/>
          <p:cNvSpPr/>
          <p:nvPr/>
        </p:nvSpPr>
        <p:spPr>
          <a:xfrm>
            <a:off x="280950" y="490675"/>
            <a:ext cx="21381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24"/>
          <p:cNvSpPr/>
          <p:nvPr/>
        </p:nvSpPr>
        <p:spPr>
          <a:xfrm>
            <a:off x="3096225" y="490675"/>
            <a:ext cx="21381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24"/>
          <p:cNvSpPr/>
          <p:nvPr/>
        </p:nvSpPr>
        <p:spPr>
          <a:xfrm>
            <a:off x="6279600" y="534500"/>
            <a:ext cx="2138100" cy="12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" name="Google Shape;269;p24"/>
          <p:cNvSpPr txBox="1"/>
          <p:nvPr/>
        </p:nvSpPr>
        <p:spPr>
          <a:xfrm>
            <a:off x="443325" y="744900"/>
            <a:ext cx="13758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π</a:t>
            </a:r>
            <a:r>
              <a:rPr b="1" baseline="30000" lang="ru" sz="2500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 </a:t>
            </a:r>
            <a:r>
              <a:rPr b="1" lang="ru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0-10%</a:t>
            </a:r>
            <a:endParaRPr b="1" sz="16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24"/>
          <p:cNvSpPr txBox="1"/>
          <p:nvPr/>
        </p:nvSpPr>
        <p:spPr>
          <a:xfrm>
            <a:off x="290925" y="4502875"/>
            <a:ext cx="1375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 &lt; 𝛕 &lt; 10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24"/>
          <p:cNvSpPr txBox="1"/>
          <p:nvPr/>
        </p:nvSpPr>
        <p:spPr>
          <a:xfrm>
            <a:off x="3150875" y="4502875"/>
            <a:ext cx="16071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10 &lt; 𝛕 &lt; 20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24"/>
          <p:cNvSpPr txBox="1"/>
          <p:nvPr/>
        </p:nvSpPr>
        <p:spPr>
          <a:xfrm>
            <a:off x="6310200" y="4502875"/>
            <a:ext cx="1708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20 &lt; 𝛕 &lt; 30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5"/>
          <p:cNvPicPr preferRelativeResize="0"/>
          <p:nvPr/>
        </p:nvPicPr>
        <p:blipFill rotWithShape="1">
          <a:blip r:embed="rId3">
            <a:alphaModFix/>
          </a:blip>
          <a:srcRect b="0" l="19" r="29" t="0"/>
          <a:stretch/>
        </p:blipFill>
        <p:spPr>
          <a:xfrm>
            <a:off x="5911493" y="2685967"/>
            <a:ext cx="270000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3071600" y="2685973"/>
            <a:ext cx="270000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5"/>
          <p:cNvPicPr preferRelativeResize="0"/>
          <p:nvPr/>
        </p:nvPicPr>
        <p:blipFill rotWithShape="1">
          <a:blip r:embed="rId5">
            <a:alphaModFix/>
          </a:blip>
          <a:srcRect b="0" l="19" r="29" t="0"/>
          <a:stretch/>
        </p:blipFill>
        <p:spPr>
          <a:xfrm>
            <a:off x="0" y="2685979"/>
            <a:ext cx="2700000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281" name="Google Shape;281;p25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5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3" name="Google Shape;283;p25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4" name="Google Shape;284;p25"/>
          <p:cNvPicPr preferRelativeResize="0"/>
          <p:nvPr/>
        </p:nvPicPr>
        <p:blipFill rotWithShape="1">
          <a:blip r:embed="rId6">
            <a:alphaModFix/>
          </a:blip>
          <a:srcRect b="59" l="0" r="0" t="59"/>
          <a:stretch/>
        </p:blipFill>
        <p:spPr>
          <a:xfrm>
            <a:off x="3071600" y="509600"/>
            <a:ext cx="2700000" cy="237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5"/>
          <p:cNvPicPr preferRelativeResize="0"/>
          <p:nvPr/>
        </p:nvPicPr>
        <p:blipFill rotWithShape="1">
          <a:blip r:embed="rId7">
            <a:alphaModFix/>
          </a:blip>
          <a:srcRect b="59" l="0" r="0" t="59"/>
          <a:stretch/>
        </p:blipFill>
        <p:spPr>
          <a:xfrm>
            <a:off x="0" y="489600"/>
            <a:ext cx="2700000" cy="237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5"/>
          <p:cNvPicPr preferRelativeResize="0"/>
          <p:nvPr/>
        </p:nvPicPr>
        <p:blipFill rotWithShape="1">
          <a:blip r:embed="rId8">
            <a:alphaModFix/>
          </a:blip>
          <a:srcRect b="49" l="0" r="0" t="39"/>
          <a:stretch/>
        </p:blipFill>
        <p:spPr>
          <a:xfrm>
            <a:off x="5911501" y="489262"/>
            <a:ext cx="2700000" cy="237282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5"/>
          <p:cNvSpPr txBox="1"/>
          <p:nvPr/>
        </p:nvSpPr>
        <p:spPr>
          <a:xfrm>
            <a:off x="352250" y="815000"/>
            <a:ext cx="14703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π</a:t>
            </a:r>
            <a:r>
              <a:rPr b="1" baseline="30000" lang="ru" sz="2500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 </a:t>
            </a:r>
            <a:r>
              <a:rPr b="1" lang="ru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0-10%</a:t>
            </a:r>
            <a:endParaRPr b="1" sz="16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25"/>
          <p:cNvSpPr txBox="1"/>
          <p:nvPr/>
        </p:nvSpPr>
        <p:spPr>
          <a:xfrm>
            <a:off x="377550" y="22869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0.15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0.55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25"/>
          <p:cNvSpPr txBox="1"/>
          <p:nvPr/>
        </p:nvSpPr>
        <p:spPr>
          <a:xfrm>
            <a:off x="3465450" y="22869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0.55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0.95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25"/>
          <p:cNvSpPr txBox="1"/>
          <p:nvPr/>
        </p:nvSpPr>
        <p:spPr>
          <a:xfrm>
            <a:off x="6320700" y="22869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0.95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1.35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25"/>
          <p:cNvSpPr/>
          <p:nvPr/>
        </p:nvSpPr>
        <p:spPr>
          <a:xfrm>
            <a:off x="329250" y="509600"/>
            <a:ext cx="2138100" cy="15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p25"/>
          <p:cNvSpPr/>
          <p:nvPr/>
        </p:nvSpPr>
        <p:spPr>
          <a:xfrm>
            <a:off x="3352550" y="509600"/>
            <a:ext cx="2138100" cy="15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" name="Google Shape;293;p25"/>
          <p:cNvSpPr/>
          <p:nvPr/>
        </p:nvSpPr>
        <p:spPr>
          <a:xfrm>
            <a:off x="6192450" y="509600"/>
            <a:ext cx="2138100" cy="15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4" name="Google Shape;294;p25"/>
          <p:cNvSpPr txBox="1"/>
          <p:nvPr/>
        </p:nvSpPr>
        <p:spPr>
          <a:xfrm>
            <a:off x="377550" y="44774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0.15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0.55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25"/>
          <p:cNvSpPr txBox="1"/>
          <p:nvPr/>
        </p:nvSpPr>
        <p:spPr>
          <a:xfrm>
            <a:off x="3465450" y="44774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0.55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0.95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25"/>
          <p:cNvSpPr txBox="1"/>
          <p:nvPr/>
        </p:nvSpPr>
        <p:spPr>
          <a:xfrm>
            <a:off x="6320700" y="44774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0.95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1.35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25"/>
          <p:cNvSpPr txBox="1"/>
          <p:nvPr/>
        </p:nvSpPr>
        <p:spPr>
          <a:xfrm>
            <a:off x="746775" y="3131700"/>
            <a:ext cx="8988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10-40%</a:t>
            </a:r>
            <a:endParaRPr b="1" sz="16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25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latin typeface="Raleway"/>
                <a:ea typeface="Raleway"/>
                <a:cs typeface="Raleway"/>
                <a:sym typeface="Raleway"/>
              </a:rPr>
              <a:t>Зависимость 𝛕 от поперечного радиуса фризаута для </a:t>
            </a:r>
            <a:r>
              <a:rPr b="1" lang="ru" sz="2400">
                <a:latin typeface="Raleway"/>
                <a:ea typeface="Raleway"/>
                <a:cs typeface="Raleway"/>
                <a:sym typeface="Raleway"/>
              </a:rPr>
              <a:t>π</a:t>
            </a:r>
            <a:r>
              <a:rPr b="1" baseline="30000" lang="ru" sz="2400"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b="1" lang="ru" sz="1900">
                <a:latin typeface="Raleway"/>
                <a:ea typeface="Raleway"/>
                <a:cs typeface="Raleway"/>
                <a:sym typeface="Raleway"/>
              </a:rPr>
              <a:t> при √s</a:t>
            </a:r>
            <a:r>
              <a:rPr b="1" baseline="-25000" lang="ru" sz="1900">
                <a:latin typeface="Raleway"/>
                <a:ea typeface="Raleway"/>
                <a:cs typeface="Raleway"/>
                <a:sym typeface="Raleway"/>
              </a:rPr>
              <a:t>NN</a:t>
            </a:r>
            <a:r>
              <a:rPr b="1" lang="ru" sz="1900">
                <a:latin typeface="Raleway"/>
                <a:ea typeface="Raleway"/>
                <a:cs typeface="Raleway"/>
                <a:sym typeface="Raleway"/>
              </a:rPr>
              <a:t> = 39 ГэВ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04" name="Google Shape;304;p26"/>
          <p:cNvSpPr txBox="1"/>
          <p:nvPr>
            <p:ph type="title"/>
          </p:nvPr>
        </p:nvSpPr>
        <p:spPr>
          <a:xfrm>
            <a:off x="781900" y="657875"/>
            <a:ext cx="8303100" cy="4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</a:rPr>
              <a:t>Заключение</a:t>
            </a:r>
            <a:endParaRPr sz="2400"/>
          </a:p>
        </p:txBody>
      </p:sp>
      <p:sp>
        <p:nvSpPr>
          <p:cNvPr id="305" name="Google Shape;305;p26"/>
          <p:cNvSpPr txBox="1"/>
          <p:nvPr/>
        </p:nvSpPr>
        <p:spPr>
          <a:xfrm>
            <a:off x="781900" y="1211225"/>
            <a:ext cx="8231400" cy="3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Были представлены результаты измерения 𝜐</a:t>
            </a:r>
            <a:r>
              <a:rPr baseline="-25000" lang="ru" sz="16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ru" sz="1600">
                <a:latin typeface="Roboto"/>
                <a:ea typeface="Roboto"/>
                <a:cs typeface="Roboto"/>
                <a:sym typeface="Roboto"/>
              </a:rPr>
              <a:t>, 𝜐</a:t>
            </a:r>
            <a:r>
              <a:rPr baseline="-25000" lang="ru" sz="1600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ru" sz="1600"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" sz="1600">
                <a:latin typeface="Roboto"/>
                <a:ea typeface="Roboto"/>
                <a:cs typeface="Roboto"/>
                <a:sym typeface="Roboto"/>
              </a:rPr>
              <a:t>заряженных</a:t>
            </a:r>
            <a:r>
              <a:rPr lang="ru" sz="1600">
                <a:latin typeface="Roboto"/>
                <a:ea typeface="Roboto"/>
                <a:cs typeface="Roboto"/>
                <a:sym typeface="Roboto"/>
              </a:rPr>
              <a:t> частиц и размеров области испускания пионов в столкновениях золота при √s</a:t>
            </a:r>
            <a:r>
              <a:rPr baseline="-25000" lang="ru" sz="1600">
                <a:latin typeface="Roboto"/>
                <a:ea typeface="Roboto"/>
                <a:cs typeface="Roboto"/>
                <a:sym typeface="Roboto"/>
              </a:rPr>
              <a:t>NN</a:t>
            </a:r>
            <a:r>
              <a:rPr lang="ru" sz="1600">
                <a:latin typeface="Roboto"/>
                <a:ea typeface="Roboto"/>
                <a:cs typeface="Roboto"/>
                <a:sym typeface="Roboto"/>
              </a:rPr>
              <a:t> = 14.5 и</a:t>
            </a:r>
            <a:r>
              <a:rPr lang="ru" sz="20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600">
                <a:latin typeface="Roboto"/>
                <a:ea typeface="Roboto"/>
                <a:cs typeface="Roboto"/>
                <a:sym typeface="Roboto"/>
              </a:rPr>
              <a:t>39 ГэВ в модели EPOS4: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Данная модель </a:t>
            </a:r>
            <a:r>
              <a:rPr lang="ru" sz="1600">
                <a:latin typeface="Roboto"/>
                <a:ea typeface="Roboto"/>
                <a:cs typeface="Roboto"/>
                <a:sym typeface="Roboto"/>
              </a:rPr>
              <a:t>воспроизводит</a:t>
            </a:r>
            <a:r>
              <a:rPr lang="ru" sz="1600">
                <a:latin typeface="Roboto"/>
                <a:ea typeface="Roboto"/>
                <a:cs typeface="Roboto"/>
                <a:sym typeface="Roboto"/>
              </a:rPr>
              <a:t> эллиптический поток, </a:t>
            </a:r>
            <a:r>
              <a:rPr lang="ru" sz="1600">
                <a:latin typeface="Roboto"/>
                <a:ea typeface="Roboto"/>
                <a:cs typeface="Roboto"/>
                <a:sym typeface="Roboto"/>
              </a:rPr>
              <a:t>согласующийся</a:t>
            </a:r>
            <a:r>
              <a:rPr lang="ru" sz="1600">
                <a:latin typeface="Roboto"/>
                <a:ea typeface="Roboto"/>
                <a:cs typeface="Roboto"/>
                <a:sym typeface="Roboto"/>
              </a:rPr>
              <a:t> с </a:t>
            </a:r>
            <a:r>
              <a:rPr lang="ru" sz="1600">
                <a:latin typeface="Roboto"/>
                <a:ea typeface="Roboto"/>
                <a:cs typeface="Roboto"/>
                <a:sym typeface="Roboto"/>
              </a:rPr>
              <a:t>экспериментальными</a:t>
            </a:r>
            <a:r>
              <a:rPr lang="ru" sz="1600">
                <a:latin typeface="Roboto"/>
                <a:ea typeface="Roboto"/>
                <a:cs typeface="Roboto"/>
                <a:sym typeface="Roboto"/>
              </a:rPr>
              <a:t> данными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Треугольный поток не </a:t>
            </a:r>
            <a:r>
              <a:rPr lang="ru" sz="1600">
                <a:latin typeface="Roboto"/>
                <a:ea typeface="Roboto"/>
                <a:cs typeface="Roboto"/>
                <a:sym typeface="Roboto"/>
              </a:rPr>
              <a:t>имеет</a:t>
            </a:r>
            <a:r>
              <a:rPr lang="ru" sz="1600">
                <a:latin typeface="Roboto"/>
                <a:ea typeface="Roboto"/>
                <a:cs typeface="Roboto"/>
                <a:sym typeface="Roboto"/>
              </a:rPr>
              <a:t> зависимости от центральности как эллиптический поток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Мягкие частицы испускаются со всего объёма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311" name="Google Shape;311;p27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7"/>
          <p:cNvSpPr txBox="1"/>
          <p:nvPr/>
        </p:nvSpPr>
        <p:spPr>
          <a:xfrm>
            <a:off x="0" y="23749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Raleway"/>
                <a:ea typeface="Raleway"/>
                <a:cs typeface="Raleway"/>
                <a:sym typeface="Raleway"/>
              </a:rPr>
              <a:t>Азимутальные потоки при энергии столкновения 39 ГэВ </a:t>
            </a:r>
            <a:r>
              <a:rPr b="1" lang="ru" sz="2400">
                <a:latin typeface="Lato"/>
                <a:ea typeface="Lato"/>
                <a:cs typeface="Lato"/>
                <a:sym typeface="Lato"/>
              </a:rPr>
              <a:t> 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" name="Google Shape;313;p27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4" name="Google Shape;314;p27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320" name="Google Shape;320;p28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8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Азимутальные потоки π</a:t>
            </a:r>
            <a:r>
              <a:rPr b="1" baseline="30000" lang="ru" sz="2000"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при энергии столкновения 39 ГэВ </a:t>
            </a:r>
            <a:r>
              <a:rPr b="1" lang="ru" sz="2000">
                <a:latin typeface="Lato"/>
                <a:ea typeface="Lato"/>
                <a:cs typeface="Lato"/>
                <a:sym typeface="Lato"/>
              </a:rPr>
              <a:t> </a:t>
            </a:r>
            <a:endParaRPr b="1"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2" name="Google Shape;3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4975"/>
            <a:ext cx="4680001" cy="38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2976" y="484975"/>
            <a:ext cx="4680001" cy="386150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8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5" name="Google Shape;325;p28"/>
          <p:cNvSpPr txBox="1"/>
          <p:nvPr/>
        </p:nvSpPr>
        <p:spPr>
          <a:xfrm>
            <a:off x="0" y="4346475"/>
            <a:ext cx="87888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Проблема с воспроизведением экспериментальных данных ⇛ более жесткий отбор пионов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Треугольный поток не зависит от центральности столкновения ⇛ </a:t>
            </a:r>
            <a:r>
              <a:rPr b="1" lang="ru" sz="13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другая природа</a:t>
            </a:r>
            <a:r>
              <a:rPr lang="ru" sz="1300">
                <a:solidFill>
                  <a:srgbClr val="4A86E8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300">
              <a:solidFill>
                <a:srgbClr val="4A86E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26" name="Google Shape;326;p28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7" name="Google Shape;327;p28"/>
          <p:cNvSpPr txBox="1"/>
          <p:nvPr/>
        </p:nvSpPr>
        <p:spPr>
          <a:xfrm>
            <a:off x="866850" y="581100"/>
            <a:ext cx="29463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200"/>
              </a:spcAft>
              <a:buNone/>
            </a:pPr>
            <a:r>
              <a:rPr i="1" lang="ru" sz="1000">
                <a:solidFill>
                  <a:srgbClr val="555555"/>
                </a:solidFill>
                <a:highlight>
                  <a:srgbClr val="FFFFFF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L. Adamczyk et al. Phys. Rev. C 93, 014907 </a:t>
            </a:r>
            <a:endParaRPr i="1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333" name="Google Shape;333;p29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9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Азимутальные потоки π</a:t>
            </a:r>
            <a:r>
              <a:rPr b="1" baseline="30000" lang="ru" sz="2000">
                <a:latin typeface="Raleway"/>
                <a:ea typeface="Raleway"/>
                <a:cs typeface="Raleway"/>
                <a:sym typeface="Raleway"/>
              </a:rPr>
              <a:t>-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при энергии столкновения 39 ГэВ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35" name="Google Shape;335;p29"/>
          <p:cNvPicPr preferRelativeResize="0"/>
          <p:nvPr/>
        </p:nvPicPr>
        <p:blipFill rotWithShape="1">
          <a:blip r:embed="rId3">
            <a:alphaModFix/>
          </a:blip>
          <a:srcRect b="268" l="0" r="0" t="268"/>
          <a:stretch/>
        </p:blipFill>
        <p:spPr>
          <a:xfrm>
            <a:off x="0" y="484975"/>
            <a:ext cx="4680001" cy="38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9"/>
          <p:cNvPicPr preferRelativeResize="0"/>
          <p:nvPr/>
        </p:nvPicPr>
        <p:blipFill rotWithShape="1">
          <a:blip r:embed="rId4">
            <a:alphaModFix/>
          </a:blip>
          <a:srcRect b="0" l="39" r="39" t="0"/>
          <a:stretch/>
        </p:blipFill>
        <p:spPr>
          <a:xfrm>
            <a:off x="4462976" y="484975"/>
            <a:ext cx="4680001" cy="386150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9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8" name="Google Shape;338;p29"/>
          <p:cNvSpPr txBox="1"/>
          <p:nvPr/>
        </p:nvSpPr>
        <p:spPr>
          <a:xfrm>
            <a:off x="0" y="4346475"/>
            <a:ext cx="87888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Проблема с воспроизведением экспериментальных данных ⇛ более жесткий отбор пионов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Треугольный поток не зависит от центральности столкновения ⇛ </a:t>
            </a:r>
            <a:r>
              <a:rPr b="1" lang="ru" sz="13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другая природа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39" name="Google Shape;339;p29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0" name="Google Shape;340;p29"/>
          <p:cNvSpPr txBox="1"/>
          <p:nvPr/>
        </p:nvSpPr>
        <p:spPr>
          <a:xfrm>
            <a:off x="866850" y="581100"/>
            <a:ext cx="29463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200"/>
              </a:spcAft>
              <a:buNone/>
            </a:pPr>
            <a:r>
              <a:rPr i="1" lang="ru" sz="1000">
                <a:solidFill>
                  <a:srgbClr val="555555"/>
                </a:solidFill>
                <a:highlight>
                  <a:srgbClr val="FFFFFF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L. Adamczyk et al. Phys. Rev. C 93, 014907 </a:t>
            </a:r>
            <a:endParaRPr i="1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346" name="Google Shape;346;p30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0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Азимутальные потоки K</a:t>
            </a:r>
            <a:r>
              <a:rPr b="1" baseline="30000" lang="ru" sz="2000"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при энергии столкновения 39 ГэВ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48" name="Google Shape;348;p30"/>
          <p:cNvPicPr preferRelativeResize="0"/>
          <p:nvPr/>
        </p:nvPicPr>
        <p:blipFill rotWithShape="1">
          <a:blip r:embed="rId3">
            <a:alphaModFix/>
          </a:blip>
          <a:srcRect b="268" l="0" r="0" t="268"/>
          <a:stretch/>
        </p:blipFill>
        <p:spPr>
          <a:xfrm>
            <a:off x="0" y="484975"/>
            <a:ext cx="4680001" cy="38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0"/>
          <p:cNvPicPr preferRelativeResize="0"/>
          <p:nvPr/>
        </p:nvPicPr>
        <p:blipFill rotWithShape="1">
          <a:blip r:embed="rId4">
            <a:alphaModFix/>
          </a:blip>
          <a:srcRect b="0" l="39" r="39" t="0"/>
          <a:stretch/>
        </p:blipFill>
        <p:spPr>
          <a:xfrm>
            <a:off x="4462976" y="484975"/>
            <a:ext cx="4680001" cy="386150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0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1" name="Google Shape;351;p30"/>
          <p:cNvSpPr txBox="1"/>
          <p:nvPr/>
        </p:nvSpPr>
        <p:spPr>
          <a:xfrm>
            <a:off x="0" y="4346475"/>
            <a:ext cx="87888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1" baseline="-25000" lang="ru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согласуется с  экспериментальными данными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Треугольный поток не зависит от центральности столкновения ⇛ </a:t>
            </a:r>
            <a:r>
              <a:rPr b="1" lang="ru" sz="13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другая природа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52" name="Google Shape;352;p30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3" name="Google Shape;353;p30"/>
          <p:cNvSpPr txBox="1"/>
          <p:nvPr/>
        </p:nvSpPr>
        <p:spPr>
          <a:xfrm>
            <a:off x="866850" y="581100"/>
            <a:ext cx="29463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200"/>
              </a:spcAft>
              <a:buNone/>
            </a:pPr>
            <a:r>
              <a:rPr i="1" lang="ru" sz="1000">
                <a:solidFill>
                  <a:srgbClr val="555555"/>
                </a:solidFill>
                <a:highlight>
                  <a:srgbClr val="FFFFFF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L. Adamczyk et al. Phys. Rev. C 93, 014907 </a:t>
            </a:r>
            <a:endParaRPr i="1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359" name="Google Shape;359;p31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1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Азимутальные потоки K</a:t>
            </a:r>
            <a:r>
              <a:rPr b="1" baseline="30000" lang="ru" sz="2000">
                <a:latin typeface="Raleway"/>
                <a:ea typeface="Raleway"/>
                <a:cs typeface="Raleway"/>
                <a:sym typeface="Raleway"/>
              </a:rPr>
              <a:t>-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при энергии столкновения 39 ГэВ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61" name="Google Shape;361;p31"/>
          <p:cNvPicPr preferRelativeResize="0"/>
          <p:nvPr/>
        </p:nvPicPr>
        <p:blipFill rotWithShape="1">
          <a:blip r:embed="rId3">
            <a:alphaModFix/>
          </a:blip>
          <a:srcRect b="268" l="0" r="0" t="268"/>
          <a:stretch/>
        </p:blipFill>
        <p:spPr>
          <a:xfrm>
            <a:off x="0" y="484975"/>
            <a:ext cx="4680001" cy="38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1"/>
          <p:cNvPicPr preferRelativeResize="0"/>
          <p:nvPr/>
        </p:nvPicPr>
        <p:blipFill rotWithShape="1">
          <a:blip r:embed="rId4">
            <a:alphaModFix/>
          </a:blip>
          <a:srcRect b="0" l="39" r="39" t="0"/>
          <a:stretch/>
        </p:blipFill>
        <p:spPr>
          <a:xfrm>
            <a:off x="4462976" y="484975"/>
            <a:ext cx="4680001" cy="386150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1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4" name="Google Shape;364;p31"/>
          <p:cNvSpPr txBox="1"/>
          <p:nvPr/>
        </p:nvSpPr>
        <p:spPr>
          <a:xfrm>
            <a:off x="0" y="4346475"/>
            <a:ext cx="87888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1" baseline="-25000" lang="ru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согласуется с  экспериментальными данными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Треугольный поток не зависит от центральности столкновения ⇛ </a:t>
            </a:r>
            <a:r>
              <a:rPr b="1" lang="ru" sz="13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другая природа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65" name="Google Shape;365;p31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6" name="Google Shape;366;p31"/>
          <p:cNvSpPr txBox="1"/>
          <p:nvPr/>
        </p:nvSpPr>
        <p:spPr>
          <a:xfrm>
            <a:off x="866850" y="581100"/>
            <a:ext cx="29463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200"/>
              </a:spcAft>
              <a:buNone/>
            </a:pPr>
            <a:r>
              <a:rPr i="1" lang="ru" sz="1000">
                <a:solidFill>
                  <a:srgbClr val="555555"/>
                </a:solidFill>
                <a:highlight>
                  <a:srgbClr val="FFFFFF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L. Adamczyk et al. Phys. Rev. C 93, 014907 </a:t>
            </a:r>
            <a:endParaRPr i="1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106200" y="45525"/>
            <a:ext cx="8944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Анизотропные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потоки и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корреляционная фемтоскопия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202850" y="477825"/>
            <a:ext cx="3918300" cy="3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">
                <a:latin typeface="Lato"/>
                <a:ea typeface="Lato"/>
                <a:cs typeface="Lato"/>
                <a:sym typeface="Lato"/>
              </a:rPr>
              <a:t>𝜐</a:t>
            </a:r>
            <a:r>
              <a:rPr b="1" baseline="-25000" lang="ru">
                <a:latin typeface="Lato"/>
                <a:ea typeface="Lato"/>
                <a:cs typeface="Lato"/>
                <a:sym typeface="Lato"/>
              </a:rPr>
              <a:t>n</a:t>
            </a:r>
            <a:r>
              <a:rPr b="1" lang="ru">
                <a:latin typeface="Lato"/>
                <a:ea typeface="Lato"/>
                <a:cs typeface="Lato"/>
                <a:sym typeface="Lato"/>
              </a:rPr>
              <a:t>(p</a:t>
            </a:r>
            <a:r>
              <a:rPr b="1" baseline="-25000" lang="ru">
                <a:latin typeface="Lato"/>
                <a:ea typeface="Lato"/>
                <a:cs typeface="Lato"/>
                <a:sym typeface="Lato"/>
              </a:rPr>
              <a:t>T</a:t>
            </a:r>
            <a:r>
              <a:rPr b="1" lang="ru">
                <a:latin typeface="Lato"/>
                <a:ea typeface="Lato"/>
                <a:cs typeface="Lato"/>
                <a:sym typeface="Lato"/>
              </a:rPr>
              <a:t>, centrality) </a:t>
            </a:r>
            <a:r>
              <a:rPr lang="ru">
                <a:latin typeface="Lato"/>
                <a:ea typeface="Lato"/>
                <a:cs typeface="Lato"/>
                <a:sym typeface="Lato"/>
              </a:rPr>
              <a:t>- </a:t>
            </a:r>
            <a:r>
              <a:rPr lang="ru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чувствителен к ранним стадиям столкновения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ru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Можно извлечь ограничения на транспортные свойства: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EOS, η/s, ζ/s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Поток лёгких адронов больше потока тяжёлых  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при одном и том же значении поперечного импульса   при</a:t>
            </a:r>
            <a:r>
              <a:rPr b="1" lang="ru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aseline="-25000" lang="ru"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 &lt; 2 ГэВ/с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Корреляционная фемтоскопия позволяет определить структуру области испускания частиц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0225"/>
            <a:ext cx="2255220" cy="4471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0349" y="637850"/>
            <a:ext cx="3240000" cy="198934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2768950" y="451350"/>
            <a:ext cx="25473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555555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L. Adamczyk </a:t>
            </a:r>
            <a:r>
              <a:rPr i="1" lang="ru" sz="900">
                <a:solidFill>
                  <a:srgbClr val="555555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et al.</a:t>
            </a:r>
            <a:r>
              <a:rPr lang="ru" sz="900">
                <a:solidFill>
                  <a:srgbClr val="555555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Phys. Rev. C </a:t>
            </a:r>
            <a:r>
              <a:rPr b="1" lang="ru" sz="900">
                <a:solidFill>
                  <a:srgbClr val="555555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88</a:t>
            </a:r>
            <a:r>
              <a:rPr lang="ru" sz="900">
                <a:solidFill>
                  <a:srgbClr val="555555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014902</a:t>
            </a:r>
            <a:endParaRPr sz="900">
              <a:solidFill>
                <a:srgbClr val="555555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-20750" y="451350"/>
            <a:ext cx="25473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555555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L. Adamczyk </a:t>
            </a:r>
            <a:r>
              <a:rPr i="1" lang="ru" sz="900">
                <a:solidFill>
                  <a:srgbClr val="555555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et al.</a:t>
            </a:r>
            <a:r>
              <a:rPr lang="ru" sz="900">
                <a:solidFill>
                  <a:srgbClr val="555555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Phys. Rev. C </a:t>
            </a:r>
            <a:r>
              <a:rPr b="1" lang="ru" sz="900">
                <a:solidFill>
                  <a:srgbClr val="555555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93</a:t>
            </a:r>
            <a:r>
              <a:rPr lang="ru" sz="900">
                <a:solidFill>
                  <a:srgbClr val="555555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014907 </a:t>
            </a:r>
            <a:endParaRPr sz="900">
              <a:solidFill>
                <a:srgbClr val="555555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5225" y="2627197"/>
            <a:ext cx="2370677" cy="2356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1940563" y="4873600"/>
            <a:ext cx="30000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555555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M. S. Abdallah et al. Phys. Rev. C 103, 2021</a:t>
            </a:r>
            <a:endParaRPr sz="1300">
              <a:solidFill>
                <a:srgbClr val="5555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4648800" y="3826200"/>
            <a:ext cx="4495200" cy="13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Цель: изучение эллиптического и треугольного потоков заряженных частиц (пионов, каонов, (анти)протонов) и размеров области испускания пионов при √s</a:t>
            </a:r>
            <a:r>
              <a:rPr baseline="-25000" lang="ru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NN</a:t>
            </a:r>
            <a:r>
              <a:rPr lang="ru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 14.5 и 39 ГэВ в модели EPOS4 </a:t>
            </a:r>
            <a:endParaRPr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372" name="Google Shape;372;p32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2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Азимутальные потоки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протонов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при энергии столкновения 39 ГэВ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74" name="Google Shape;374;p32"/>
          <p:cNvPicPr preferRelativeResize="0"/>
          <p:nvPr/>
        </p:nvPicPr>
        <p:blipFill rotWithShape="1">
          <a:blip r:embed="rId3">
            <a:alphaModFix/>
          </a:blip>
          <a:srcRect b="268" l="0" r="0" t="268"/>
          <a:stretch/>
        </p:blipFill>
        <p:spPr>
          <a:xfrm>
            <a:off x="0" y="484975"/>
            <a:ext cx="4680001" cy="38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2"/>
          <p:cNvPicPr preferRelativeResize="0"/>
          <p:nvPr/>
        </p:nvPicPr>
        <p:blipFill rotWithShape="1">
          <a:blip r:embed="rId4">
            <a:alphaModFix/>
          </a:blip>
          <a:srcRect b="0" l="39" r="39" t="0"/>
          <a:stretch/>
        </p:blipFill>
        <p:spPr>
          <a:xfrm>
            <a:off x="4462976" y="484975"/>
            <a:ext cx="4680001" cy="386150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2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7" name="Google Shape;377;p32"/>
          <p:cNvSpPr txBox="1"/>
          <p:nvPr/>
        </p:nvSpPr>
        <p:spPr>
          <a:xfrm>
            <a:off x="0" y="4346475"/>
            <a:ext cx="87888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1" baseline="-25000" lang="ru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согласуется с  экспериментальными данными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Треугольный поток не зависит от центральности столкновения ⇛ </a:t>
            </a:r>
            <a:r>
              <a:rPr b="1" lang="ru" sz="13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другая природа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78" name="Google Shape;378;p32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9" name="Google Shape;379;p32"/>
          <p:cNvSpPr txBox="1"/>
          <p:nvPr/>
        </p:nvSpPr>
        <p:spPr>
          <a:xfrm>
            <a:off x="866850" y="581100"/>
            <a:ext cx="29463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200"/>
              </a:spcAft>
              <a:buNone/>
            </a:pPr>
            <a:r>
              <a:rPr i="1" lang="ru" sz="1000">
                <a:solidFill>
                  <a:srgbClr val="555555"/>
                </a:solidFill>
                <a:highlight>
                  <a:srgbClr val="FFFFFF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L. Adamczyk et al. Phys. Rev. C 93, 014907 </a:t>
            </a:r>
            <a:endParaRPr i="1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385" name="Google Shape;385;p33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3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Азимутальные потоки антипротонов при энергии столкновения 39 ГэВ</a:t>
            </a:r>
            <a:r>
              <a:rPr b="1" lang="ru" sz="2100">
                <a:latin typeface="Lato"/>
                <a:ea typeface="Lato"/>
                <a:cs typeface="Lato"/>
                <a:sym typeface="Lato"/>
              </a:rPr>
              <a:t>  </a:t>
            </a:r>
            <a:endParaRPr b="1" sz="2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7" name="Google Shape;387;p33"/>
          <p:cNvPicPr preferRelativeResize="0"/>
          <p:nvPr/>
        </p:nvPicPr>
        <p:blipFill rotWithShape="1">
          <a:blip r:embed="rId3">
            <a:alphaModFix/>
          </a:blip>
          <a:srcRect b="268" l="0" r="0" t="268"/>
          <a:stretch/>
        </p:blipFill>
        <p:spPr>
          <a:xfrm>
            <a:off x="0" y="484975"/>
            <a:ext cx="4680001" cy="38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3"/>
          <p:cNvPicPr preferRelativeResize="0"/>
          <p:nvPr/>
        </p:nvPicPr>
        <p:blipFill rotWithShape="1">
          <a:blip r:embed="rId4">
            <a:alphaModFix/>
          </a:blip>
          <a:srcRect b="0" l="39" r="39" t="0"/>
          <a:stretch/>
        </p:blipFill>
        <p:spPr>
          <a:xfrm>
            <a:off x="4462976" y="484975"/>
            <a:ext cx="4680001" cy="386150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3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0" name="Google Shape;390;p33"/>
          <p:cNvSpPr txBox="1"/>
          <p:nvPr/>
        </p:nvSpPr>
        <p:spPr>
          <a:xfrm>
            <a:off x="0" y="4346475"/>
            <a:ext cx="87888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1" baseline="-25000" lang="ru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согласуется с  экспериментальными данными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Треугольный поток не зависит от центральности столкновения ⇛ </a:t>
            </a:r>
            <a:r>
              <a:rPr b="1" lang="ru" sz="13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другая природа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91" name="Google Shape;391;p33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2" name="Google Shape;392;p33"/>
          <p:cNvSpPr txBox="1"/>
          <p:nvPr/>
        </p:nvSpPr>
        <p:spPr>
          <a:xfrm>
            <a:off x="866850" y="581100"/>
            <a:ext cx="29463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200"/>
              </a:spcAft>
              <a:buNone/>
            </a:pPr>
            <a:r>
              <a:rPr i="1" lang="ru" sz="1000">
                <a:solidFill>
                  <a:srgbClr val="555555"/>
                </a:solidFill>
                <a:highlight>
                  <a:srgbClr val="FFFFFF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L. Adamczyk et al. Phys. Rev. C 93, 014907 </a:t>
            </a:r>
            <a:endParaRPr i="1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398" name="Google Shape;398;p34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4"/>
          <p:cNvSpPr txBox="1"/>
          <p:nvPr/>
        </p:nvSpPr>
        <p:spPr>
          <a:xfrm>
            <a:off x="0" y="23749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Raleway"/>
                <a:ea typeface="Raleway"/>
                <a:cs typeface="Raleway"/>
                <a:sym typeface="Raleway"/>
              </a:rPr>
              <a:t>Азимутальные потоки при энергии столкновения 14.5 ГэВ </a:t>
            </a:r>
            <a:r>
              <a:rPr b="1" lang="ru" sz="2400">
                <a:latin typeface="Lato"/>
                <a:ea typeface="Lato"/>
                <a:cs typeface="Lato"/>
                <a:sym typeface="Lato"/>
              </a:rPr>
              <a:t> 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0" name="Google Shape;400;p34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1" name="Google Shape;401;p34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407" name="Google Shape;407;p35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5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Азимутальные потоки π</a:t>
            </a:r>
            <a:r>
              <a:rPr b="1" baseline="30000" lang="ru" sz="2000"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при энергии столкновения 14.5 ГэВ </a:t>
            </a:r>
            <a:r>
              <a:rPr b="1" lang="ru" sz="2000">
                <a:latin typeface="Lato"/>
                <a:ea typeface="Lato"/>
                <a:cs typeface="Lato"/>
                <a:sym typeface="Lato"/>
              </a:rPr>
              <a:t> </a:t>
            </a:r>
            <a:endParaRPr b="1"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09" name="Google Shape;409;p35"/>
          <p:cNvPicPr preferRelativeResize="0"/>
          <p:nvPr/>
        </p:nvPicPr>
        <p:blipFill rotWithShape="1">
          <a:blip r:embed="rId3">
            <a:alphaModFix/>
          </a:blip>
          <a:srcRect b="268" l="0" r="0" t="268"/>
          <a:stretch/>
        </p:blipFill>
        <p:spPr>
          <a:xfrm>
            <a:off x="0" y="484975"/>
            <a:ext cx="4680001" cy="38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5"/>
          <p:cNvPicPr preferRelativeResize="0"/>
          <p:nvPr/>
        </p:nvPicPr>
        <p:blipFill rotWithShape="1">
          <a:blip r:embed="rId4">
            <a:alphaModFix/>
          </a:blip>
          <a:srcRect b="0" l="39" r="39" t="0"/>
          <a:stretch/>
        </p:blipFill>
        <p:spPr>
          <a:xfrm>
            <a:off x="4462976" y="484975"/>
            <a:ext cx="4680001" cy="386150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5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2" name="Google Shape;412;p35"/>
          <p:cNvSpPr txBox="1"/>
          <p:nvPr/>
        </p:nvSpPr>
        <p:spPr>
          <a:xfrm>
            <a:off x="0" y="4346475"/>
            <a:ext cx="87888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Проблема с воспроизведением экспериментальных данных ⇛ более жесткий отбор пионов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Треугольный поток не зависит от центральности столкновения ⇛ </a:t>
            </a:r>
            <a:r>
              <a:rPr b="1" lang="ru" sz="13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другая природа</a:t>
            </a:r>
            <a:r>
              <a:rPr lang="ru" sz="1300">
                <a:solidFill>
                  <a:srgbClr val="4A86E8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300">
              <a:solidFill>
                <a:srgbClr val="4A86E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13" name="Google Shape;413;p35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4" name="Google Shape;414;p35"/>
          <p:cNvSpPr txBox="1"/>
          <p:nvPr/>
        </p:nvSpPr>
        <p:spPr>
          <a:xfrm>
            <a:off x="866850" y="581100"/>
            <a:ext cx="29463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200"/>
              </a:spcAft>
              <a:buNone/>
            </a:pPr>
            <a:r>
              <a:rPr i="1" lang="ru" sz="1000">
                <a:solidFill>
                  <a:srgbClr val="555555"/>
                </a:solidFill>
                <a:highlight>
                  <a:srgbClr val="FFFFFF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L. Adamczyk et al. Phys. Rev. C 93, 014907 </a:t>
            </a:r>
            <a:endParaRPr i="1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420" name="Google Shape;420;p36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6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Азимутальные потоки π</a:t>
            </a:r>
            <a:r>
              <a:rPr b="1" baseline="30000" lang="ru" sz="2000">
                <a:latin typeface="Raleway"/>
                <a:ea typeface="Raleway"/>
                <a:cs typeface="Raleway"/>
                <a:sym typeface="Raleway"/>
              </a:rPr>
              <a:t>-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при энергии столкновения 14.5 ГэВ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22" name="Google Shape;422;p36"/>
          <p:cNvPicPr preferRelativeResize="0"/>
          <p:nvPr/>
        </p:nvPicPr>
        <p:blipFill rotWithShape="1">
          <a:blip r:embed="rId3">
            <a:alphaModFix/>
          </a:blip>
          <a:srcRect b="268" l="0" r="0" t="268"/>
          <a:stretch/>
        </p:blipFill>
        <p:spPr>
          <a:xfrm>
            <a:off x="0" y="484975"/>
            <a:ext cx="4680001" cy="38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6"/>
          <p:cNvPicPr preferRelativeResize="0"/>
          <p:nvPr/>
        </p:nvPicPr>
        <p:blipFill rotWithShape="1">
          <a:blip r:embed="rId4">
            <a:alphaModFix/>
          </a:blip>
          <a:srcRect b="0" l="39" r="39" t="0"/>
          <a:stretch/>
        </p:blipFill>
        <p:spPr>
          <a:xfrm>
            <a:off x="4462976" y="484975"/>
            <a:ext cx="4680001" cy="386150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6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5" name="Google Shape;425;p36"/>
          <p:cNvSpPr txBox="1"/>
          <p:nvPr/>
        </p:nvSpPr>
        <p:spPr>
          <a:xfrm>
            <a:off x="0" y="4346475"/>
            <a:ext cx="87888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Проблема с воспроизведением экспериментальных данных ⇛ более жесткий отбор пионов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Треугольный поток не зависит от центральности столкновения ⇛ </a:t>
            </a:r>
            <a:r>
              <a:rPr b="1" lang="ru" sz="13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другая природа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26" name="Google Shape;426;p36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7" name="Google Shape;427;p36"/>
          <p:cNvSpPr txBox="1"/>
          <p:nvPr/>
        </p:nvSpPr>
        <p:spPr>
          <a:xfrm>
            <a:off x="866850" y="581100"/>
            <a:ext cx="29463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200"/>
              </a:spcAft>
              <a:buNone/>
            </a:pPr>
            <a:r>
              <a:rPr i="1" lang="ru" sz="1000">
                <a:solidFill>
                  <a:srgbClr val="555555"/>
                </a:solidFill>
                <a:highlight>
                  <a:srgbClr val="FFFFFF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L. Adamczyk et al. Phys. Rev. C 93, 014907 </a:t>
            </a:r>
            <a:endParaRPr i="1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433" name="Google Shape;433;p37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7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Азимутальные потоки K</a:t>
            </a:r>
            <a:r>
              <a:rPr b="1" baseline="30000" lang="ru" sz="2000"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при энергии столкновения 14.5 ГэВ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35" name="Google Shape;435;p37"/>
          <p:cNvPicPr preferRelativeResize="0"/>
          <p:nvPr/>
        </p:nvPicPr>
        <p:blipFill rotWithShape="1">
          <a:blip r:embed="rId3">
            <a:alphaModFix/>
          </a:blip>
          <a:srcRect b="268" l="0" r="0" t="268"/>
          <a:stretch/>
        </p:blipFill>
        <p:spPr>
          <a:xfrm>
            <a:off x="0" y="484975"/>
            <a:ext cx="4680001" cy="38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7"/>
          <p:cNvPicPr preferRelativeResize="0"/>
          <p:nvPr/>
        </p:nvPicPr>
        <p:blipFill rotWithShape="1">
          <a:blip r:embed="rId4">
            <a:alphaModFix/>
          </a:blip>
          <a:srcRect b="0" l="39" r="39" t="0"/>
          <a:stretch/>
        </p:blipFill>
        <p:spPr>
          <a:xfrm>
            <a:off x="4462976" y="484975"/>
            <a:ext cx="4680001" cy="386150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7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8" name="Google Shape;438;p37"/>
          <p:cNvSpPr txBox="1"/>
          <p:nvPr/>
        </p:nvSpPr>
        <p:spPr>
          <a:xfrm>
            <a:off x="0" y="4346475"/>
            <a:ext cx="87888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1" baseline="-25000" lang="ru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согласуется с  экспериментальными данными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Треугольный поток не зависит от центральности столкновения ⇛ </a:t>
            </a:r>
            <a:r>
              <a:rPr b="1" lang="ru" sz="13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другая природа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39" name="Google Shape;439;p37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0" name="Google Shape;440;p37"/>
          <p:cNvSpPr txBox="1"/>
          <p:nvPr/>
        </p:nvSpPr>
        <p:spPr>
          <a:xfrm>
            <a:off x="866850" y="581100"/>
            <a:ext cx="29463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200"/>
              </a:spcAft>
              <a:buNone/>
            </a:pPr>
            <a:r>
              <a:rPr i="1" lang="ru" sz="1000">
                <a:solidFill>
                  <a:srgbClr val="555555"/>
                </a:solidFill>
                <a:highlight>
                  <a:srgbClr val="FFFFFF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L. Adamczyk et al. Phys. Rev. C 93, 014907 </a:t>
            </a:r>
            <a:endParaRPr i="1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446" name="Google Shape;446;p38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8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Азимутальные потоки K</a:t>
            </a:r>
            <a:r>
              <a:rPr b="1" baseline="30000" lang="ru" sz="2000">
                <a:latin typeface="Raleway"/>
                <a:ea typeface="Raleway"/>
                <a:cs typeface="Raleway"/>
                <a:sym typeface="Raleway"/>
              </a:rPr>
              <a:t>-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при энергии столкновения 39 ГэВ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48" name="Google Shape;448;p38"/>
          <p:cNvPicPr preferRelativeResize="0"/>
          <p:nvPr/>
        </p:nvPicPr>
        <p:blipFill rotWithShape="1">
          <a:blip r:embed="rId3">
            <a:alphaModFix/>
          </a:blip>
          <a:srcRect b="268" l="0" r="0" t="268"/>
          <a:stretch/>
        </p:blipFill>
        <p:spPr>
          <a:xfrm>
            <a:off x="0" y="484975"/>
            <a:ext cx="4680001" cy="38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8"/>
          <p:cNvPicPr preferRelativeResize="0"/>
          <p:nvPr/>
        </p:nvPicPr>
        <p:blipFill rotWithShape="1">
          <a:blip r:embed="rId4">
            <a:alphaModFix/>
          </a:blip>
          <a:srcRect b="0" l="39" r="39" t="0"/>
          <a:stretch/>
        </p:blipFill>
        <p:spPr>
          <a:xfrm>
            <a:off x="4462976" y="484975"/>
            <a:ext cx="4680001" cy="386150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8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1" name="Google Shape;451;p38"/>
          <p:cNvSpPr txBox="1"/>
          <p:nvPr/>
        </p:nvSpPr>
        <p:spPr>
          <a:xfrm>
            <a:off x="0" y="4346475"/>
            <a:ext cx="87888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1" baseline="-25000" lang="ru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согласуется с  экспериментальными данными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Треугольный поток не зависит от центральности столкновения ⇛ </a:t>
            </a:r>
            <a:r>
              <a:rPr b="1" lang="ru" sz="13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другая природа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52" name="Google Shape;452;p38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3" name="Google Shape;453;p38"/>
          <p:cNvSpPr txBox="1"/>
          <p:nvPr/>
        </p:nvSpPr>
        <p:spPr>
          <a:xfrm>
            <a:off x="866850" y="581100"/>
            <a:ext cx="29463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200"/>
              </a:spcAft>
              <a:buNone/>
            </a:pPr>
            <a:r>
              <a:rPr i="1" lang="ru" sz="1000">
                <a:solidFill>
                  <a:srgbClr val="555555"/>
                </a:solidFill>
                <a:highlight>
                  <a:srgbClr val="FFFFFF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L. Adamczyk et al. Phys. Rev. C 93, 014907 </a:t>
            </a:r>
            <a:endParaRPr i="1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459" name="Google Shape;459;p39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9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Азимутальные потоки протонов при энергии столкновения 39 ГэВ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61" name="Google Shape;461;p39"/>
          <p:cNvPicPr preferRelativeResize="0"/>
          <p:nvPr/>
        </p:nvPicPr>
        <p:blipFill rotWithShape="1">
          <a:blip r:embed="rId3">
            <a:alphaModFix/>
          </a:blip>
          <a:srcRect b="268" l="0" r="0" t="268"/>
          <a:stretch/>
        </p:blipFill>
        <p:spPr>
          <a:xfrm>
            <a:off x="0" y="484975"/>
            <a:ext cx="4680001" cy="38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9"/>
          <p:cNvPicPr preferRelativeResize="0"/>
          <p:nvPr/>
        </p:nvPicPr>
        <p:blipFill rotWithShape="1">
          <a:blip r:embed="rId4">
            <a:alphaModFix/>
          </a:blip>
          <a:srcRect b="0" l="39" r="39" t="0"/>
          <a:stretch/>
        </p:blipFill>
        <p:spPr>
          <a:xfrm>
            <a:off x="4462976" y="484975"/>
            <a:ext cx="4680001" cy="386150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39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4" name="Google Shape;464;p39"/>
          <p:cNvSpPr txBox="1"/>
          <p:nvPr/>
        </p:nvSpPr>
        <p:spPr>
          <a:xfrm>
            <a:off x="0" y="4346475"/>
            <a:ext cx="87888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1" baseline="-25000" lang="ru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согласуется с  экспериментальными данными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Треугольный поток не зависит от центральности столкновения ⇛ </a:t>
            </a:r>
            <a:r>
              <a:rPr b="1" lang="ru" sz="13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другая природа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65" name="Google Shape;465;p39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6" name="Google Shape;466;p39"/>
          <p:cNvSpPr txBox="1"/>
          <p:nvPr/>
        </p:nvSpPr>
        <p:spPr>
          <a:xfrm>
            <a:off x="866850" y="581100"/>
            <a:ext cx="29463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200"/>
              </a:spcAft>
              <a:buNone/>
            </a:pPr>
            <a:r>
              <a:rPr i="1" lang="ru" sz="1000">
                <a:solidFill>
                  <a:srgbClr val="555555"/>
                </a:solidFill>
                <a:highlight>
                  <a:srgbClr val="FFFFFF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L. Adamczyk et al. Phys. Rev. C 93, 014907 </a:t>
            </a:r>
            <a:endParaRPr i="1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472" name="Google Shape;472;p40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0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Азимутальные потоки антипротонов при энергии столкновения 39 ГэВ</a:t>
            </a:r>
            <a:r>
              <a:rPr b="1" lang="ru" sz="2100">
                <a:latin typeface="Lato"/>
                <a:ea typeface="Lato"/>
                <a:cs typeface="Lato"/>
                <a:sym typeface="Lato"/>
              </a:rPr>
              <a:t>  </a:t>
            </a:r>
            <a:endParaRPr b="1" sz="2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74" name="Google Shape;474;p40"/>
          <p:cNvPicPr preferRelativeResize="0"/>
          <p:nvPr/>
        </p:nvPicPr>
        <p:blipFill rotWithShape="1">
          <a:blip r:embed="rId3">
            <a:alphaModFix/>
          </a:blip>
          <a:srcRect b="268" l="0" r="0" t="268"/>
          <a:stretch/>
        </p:blipFill>
        <p:spPr>
          <a:xfrm>
            <a:off x="0" y="484975"/>
            <a:ext cx="4680001" cy="38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0"/>
          <p:cNvPicPr preferRelativeResize="0"/>
          <p:nvPr/>
        </p:nvPicPr>
        <p:blipFill rotWithShape="1">
          <a:blip r:embed="rId4">
            <a:alphaModFix/>
          </a:blip>
          <a:srcRect b="0" l="39" r="39" t="0"/>
          <a:stretch/>
        </p:blipFill>
        <p:spPr>
          <a:xfrm>
            <a:off x="4462976" y="484975"/>
            <a:ext cx="4680001" cy="386150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0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7" name="Google Shape;477;p40"/>
          <p:cNvSpPr txBox="1"/>
          <p:nvPr/>
        </p:nvSpPr>
        <p:spPr>
          <a:xfrm>
            <a:off x="0" y="4346475"/>
            <a:ext cx="87888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1" baseline="-25000" lang="ru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согласуется с  экспериментальными данными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Треугольный поток не зависит от центральности столкновения ⇛ </a:t>
            </a:r>
            <a:r>
              <a:rPr b="1" lang="ru" sz="13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другая природа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78" name="Google Shape;478;p40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9" name="Google Shape;479;p40"/>
          <p:cNvSpPr txBox="1"/>
          <p:nvPr/>
        </p:nvSpPr>
        <p:spPr>
          <a:xfrm>
            <a:off x="866850" y="581100"/>
            <a:ext cx="29463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200"/>
              </a:spcAft>
              <a:buNone/>
            </a:pPr>
            <a:r>
              <a:rPr i="1" lang="ru" sz="1000">
                <a:solidFill>
                  <a:srgbClr val="555555"/>
                </a:solidFill>
                <a:highlight>
                  <a:srgbClr val="FFFFFF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L. Adamczyk et al. Phys. Rev. C 93, 014907 </a:t>
            </a:r>
            <a:endParaRPr i="1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486" name="Google Shape;486;p41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1"/>
          <p:cNvSpPr txBox="1"/>
          <p:nvPr/>
        </p:nvSpPr>
        <p:spPr>
          <a:xfrm>
            <a:off x="0" y="35875"/>
            <a:ext cx="914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Y(X) </a:t>
            </a:r>
            <a:r>
              <a:rPr b="1" lang="ru" sz="2500">
                <a:latin typeface="Raleway"/>
                <a:ea typeface="Raleway"/>
                <a:cs typeface="Raleway"/>
                <a:sym typeface="Raleway"/>
              </a:rPr>
              <a:t>π</a:t>
            </a:r>
            <a:r>
              <a:rPr b="1" baseline="30000" lang="ru" sz="2500"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для центральности 0-10%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при √s</a:t>
            </a:r>
            <a:r>
              <a:rPr b="1" baseline="-25000" lang="ru" sz="2000">
                <a:latin typeface="Raleway"/>
                <a:ea typeface="Raleway"/>
                <a:cs typeface="Raleway"/>
                <a:sym typeface="Raleway"/>
              </a:rPr>
              <a:t>NN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=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39 ГэВ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8" name="Google Shape;488;p41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9" name="Google Shape;489;p41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90" name="Google Shape;49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2600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2601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41"/>
          <p:cNvSpPr txBox="1"/>
          <p:nvPr/>
        </p:nvSpPr>
        <p:spPr>
          <a:xfrm>
            <a:off x="334725" y="1533525"/>
            <a:ext cx="13758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π</a:t>
            </a:r>
            <a:r>
              <a:rPr b="1" baseline="30000" lang="ru" sz="2500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 </a:t>
            </a:r>
            <a:r>
              <a:rPr b="1" lang="ru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0-10%</a:t>
            </a:r>
            <a:endParaRPr b="1" sz="16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3" name="Google Shape;493;p41"/>
          <p:cNvSpPr txBox="1"/>
          <p:nvPr/>
        </p:nvSpPr>
        <p:spPr>
          <a:xfrm>
            <a:off x="334725" y="3294650"/>
            <a:ext cx="1375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 &lt; 𝛕 &lt; 10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" name="Google Shape;494;p41"/>
          <p:cNvSpPr txBox="1"/>
          <p:nvPr/>
        </p:nvSpPr>
        <p:spPr>
          <a:xfrm>
            <a:off x="3326125" y="3294650"/>
            <a:ext cx="16071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 &lt; 𝛕 &lt; 20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p41"/>
          <p:cNvSpPr txBox="1"/>
          <p:nvPr/>
        </p:nvSpPr>
        <p:spPr>
          <a:xfrm>
            <a:off x="6361350" y="3294650"/>
            <a:ext cx="1708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 &lt; 𝛕 &lt; 30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6" name="Google Shape;496;p41"/>
          <p:cNvSpPr/>
          <p:nvPr/>
        </p:nvSpPr>
        <p:spPr>
          <a:xfrm>
            <a:off x="420600" y="1139100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7" name="Google Shape;497;p41"/>
          <p:cNvSpPr/>
          <p:nvPr/>
        </p:nvSpPr>
        <p:spPr>
          <a:xfrm>
            <a:off x="3487250" y="1139100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8" name="Google Shape;498;p41"/>
          <p:cNvSpPr/>
          <p:nvPr/>
        </p:nvSpPr>
        <p:spPr>
          <a:xfrm>
            <a:off x="6553900" y="1139100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0" y="35875"/>
            <a:ext cx="9084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Датасет</a:t>
            </a:r>
            <a:endParaRPr b="1"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0" y="584400"/>
            <a:ext cx="48720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Au+Au 14.5 ГэВ: ~2.29 миллиона событий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Au+Au 39 ГэВ: ~1.1 миллион событий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0" y="1713950"/>
            <a:ext cx="51915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ru" sz="1500">
                <a:latin typeface="Roboto"/>
                <a:ea typeface="Roboto"/>
                <a:cs typeface="Roboto"/>
                <a:sym typeface="Roboto"/>
              </a:rPr>
              <a:t>пионы, каоны и (анти)протоны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ru" sz="1500">
                <a:latin typeface="Roboto"/>
                <a:ea typeface="Roboto"/>
                <a:cs typeface="Roboto"/>
                <a:sym typeface="Roboto"/>
              </a:rPr>
              <a:t>0.15 &lt; p &lt; 3.0 ГэВ/с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ru" sz="1500">
                <a:latin typeface="Roboto"/>
                <a:ea typeface="Roboto"/>
                <a:cs typeface="Roboto"/>
                <a:sym typeface="Roboto"/>
              </a:rPr>
              <a:t>0.15 &lt; p</a:t>
            </a:r>
            <a:r>
              <a:rPr baseline="-25000" lang="ru" sz="1500"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ru" sz="1500">
                <a:latin typeface="Roboto"/>
                <a:ea typeface="Roboto"/>
                <a:cs typeface="Roboto"/>
                <a:sym typeface="Roboto"/>
              </a:rPr>
              <a:t>&lt; 2.0 ГэВ/с (для плоскости реакции)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ru" sz="1500">
                <a:latin typeface="Roboto"/>
                <a:ea typeface="Roboto"/>
                <a:cs typeface="Roboto"/>
                <a:sym typeface="Roboto"/>
              </a:rPr>
              <a:t>|η| &lt; 1.0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ru" sz="1500">
                <a:latin typeface="Roboto"/>
                <a:ea typeface="Roboto"/>
                <a:cs typeface="Roboto"/>
                <a:sym typeface="Roboto"/>
              </a:rPr>
              <a:t>|Δη| &lt; 0.05	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0" y="4826050"/>
            <a:ext cx="417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http://web-docs.gsi.de/~misko/overlap/interface.html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14" name="Google Shape;114;p15"/>
          <p:cNvGraphicFramePr/>
          <p:nvPr/>
        </p:nvGraphicFramePr>
        <p:xfrm>
          <a:off x="95500" y="408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{A9A7D508-7319-44F8-8223-2E756475A0DA}</a:tableStyleId>
              </a:tblPr>
              <a:tblGrid>
                <a:gridCol w="897800"/>
                <a:gridCol w="897800"/>
                <a:gridCol w="897800"/>
                <a:gridCol w="897800"/>
                <a:gridCol w="897800"/>
                <a:gridCol w="897800"/>
                <a:gridCol w="897800"/>
                <a:gridCol w="897800"/>
                <a:gridCol w="897800"/>
                <a:gridCol w="897800"/>
              </a:tblGrid>
              <a:tr h="320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b, фм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0 - 3.3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3.3 - 4.7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4.7 - 6.6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6.6 - 8.1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8.1 - 9.4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9.4 - 10.5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10.5 - 11.5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11.5 - 12.4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12.4 - 13.2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</a:tr>
              <a:tr h="320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cent, %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0 - 5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5 - 10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10 - 20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20 - 30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30 - 40 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40 - 50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50 - 60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60 - 70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70 - 80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115" name="Google Shape;115;p15"/>
          <p:cNvPicPr preferRelativeResize="0"/>
          <p:nvPr/>
        </p:nvPicPr>
        <p:blipFill rotWithShape="1">
          <a:blip r:embed="rId4">
            <a:alphaModFix/>
          </a:blip>
          <a:srcRect b="4979" l="0" r="0" t="4979"/>
          <a:stretch/>
        </p:blipFill>
        <p:spPr>
          <a:xfrm>
            <a:off x="5191620" y="476025"/>
            <a:ext cx="3960000" cy="348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/>
        </p:nvSpPr>
        <p:spPr>
          <a:xfrm>
            <a:off x="0" y="3644850"/>
            <a:ext cx="4402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Roboto Medium"/>
                <a:ea typeface="Roboto Medium"/>
                <a:cs typeface="Roboto Medium"/>
                <a:sym typeface="Roboto Medium"/>
              </a:rPr>
              <a:t>Центральность:</a:t>
            </a:r>
            <a:endParaRPr sz="1300">
              <a:solidFill>
                <a:schemeClr val="accen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2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4" name="Google Shape;504;p42"/>
          <p:cNvPicPr preferRelativeResize="0"/>
          <p:nvPr/>
        </p:nvPicPr>
        <p:blipFill rotWithShape="1">
          <a:blip r:embed="rId3">
            <a:alphaModFix/>
          </a:blip>
          <a:srcRect b="49" l="0" r="0" t="49"/>
          <a:stretch/>
        </p:blipFill>
        <p:spPr>
          <a:xfrm>
            <a:off x="0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4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506" name="Google Shape;506;p42"/>
          <p:cNvSpPr txBox="1"/>
          <p:nvPr/>
        </p:nvSpPr>
        <p:spPr>
          <a:xfrm>
            <a:off x="0" y="35875"/>
            <a:ext cx="914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Y(X) </a:t>
            </a:r>
            <a:r>
              <a:rPr b="1" lang="ru" sz="2500">
                <a:latin typeface="Raleway"/>
                <a:ea typeface="Raleway"/>
                <a:cs typeface="Raleway"/>
                <a:sym typeface="Raleway"/>
              </a:rPr>
              <a:t>π</a:t>
            </a:r>
            <a:r>
              <a:rPr b="1" baseline="30000" lang="ru" sz="2500"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для центральности 10-40% при √s</a:t>
            </a:r>
            <a:r>
              <a:rPr b="1" baseline="-25000" lang="ru" sz="2000">
                <a:latin typeface="Raleway"/>
                <a:ea typeface="Raleway"/>
                <a:cs typeface="Raleway"/>
                <a:sym typeface="Raleway"/>
              </a:rPr>
              <a:t>NN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= 39 ГэВ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7" name="Google Shape;507;p42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8" name="Google Shape;508;p42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09" name="Google Shape;509;p42"/>
          <p:cNvPicPr preferRelativeResize="0"/>
          <p:nvPr/>
        </p:nvPicPr>
        <p:blipFill rotWithShape="1">
          <a:blip r:embed="rId4">
            <a:alphaModFix/>
          </a:blip>
          <a:srcRect b="49" l="0" r="0" t="49"/>
          <a:stretch/>
        </p:blipFill>
        <p:spPr>
          <a:xfrm>
            <a:off x="2992600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42"/>
          <p:cNvPicPr preferRelativeResize="0"/>
          <p:nvPr/>
        </p:nvPicPr>
        <p:blipFill rotWithShape="1">
          <a:blip r:embed="rId5">
            <a:alphaModFix/>
          </a:blip>
          <a:srcRect b="49" l="0" r="0" t="49"/>
          <a:stretch/>
        </p:blipFill>
        <p:spPr>
          <a:xfrm>
            <a:off x="6052601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2"/>
          <p:cNvSpPr txBox="1"/>
          <p:nvPr/>
        </p:nvSpPr>
        <p:spPr>
          <a:xfrm>
            <a:off x="334725" y="1533525"/>
            <a:ext cx="16071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π</a:t>
            </a:r>
            <a:r>
              <a:rPr b="1" baseline="30000" lang="ru" sz="2500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 1</a:t>
            </a:r>
            <a:r>
              <a:rPr b="1" lang="ru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0-40%</a:t>
            </a:r>
            <a:endParaRPr b="1" sz="16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2" name="Google Shape;512;p42"/>
          <p:cNvSpPr txBox="1"/>
          <p:nvPr/>
        </p:nvSpPr>
        <p:spPr>
          <a:xfrm>
            <a:off x="334725" y="3294650"/>
            <a:ext cx="1375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 &lt; 𝛕 &lt; 10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42"/>
          <p:cNvSpPr txBox="1"/>
          <p:nvPr/>
        </p:nvSpPr>
        <p:spPr>
          <a:xfrm>
            <a:off x="3326125" y="3294650"/>
            <a:ext cx="16071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10 &lt; 𝛕 &lt; 20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42"/>
          <p:cNvSpPr txBox="1"/>
          <p:nvPr/>
        </p:nvSpPr>
        <p:spPr>
          <a:xfrm>
            <a:off x="6361350" y="3294650"/>
            <a:ext cx="1708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20 &lt; 𝛕 &lt; 30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" name="Google Shape;515;p42"/>
          <p:cNvSpPr/>
          <p:nvPr/>
        </p:nvSpPr>
        <p:spPr>
          <a:xfrm>
            <a:off x="460950" y="1146475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6" name="Google Shape;516;p42"/>
          <p:cNvSpPr/>
          <p:nvPr/>
        </p:nvSpPr>
        <p:spPr>
          <a:xfrm>
            <a:off x="3416700" y="1146475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7" name="Google Shape;517;p42"/>
          <p:cNvSpPr/>
          <p:nvPr/>
        </p:nvSpPr>
        <p:spPr>
          <a:xfrm>
            <a:off x="6553700" y="1146475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523" name="Google Shape;523;p43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3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R(𝛕) vs 𝛕 </a:t>
            </a: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π</a:t>
            </a:r>
            <a:r>
              <a:rPr b="1" baseline="30000" lang="ru" sz="2500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для центральности 0-10% при √s</a:t>
            </a:r>
            <a:r>
              <a:rPr b="1" baseline="-25000" lang="ru" sz="2000">
                <a:latin typeface="Raleway"/>
                <a:ea typeface="Raleway"/>
                <a:cs typeface="Raleway"/>
                <a:sym typeface="Raleway"/>
              </a:rPr>
              <a:t>NN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= 39 ГэВ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5" name="Google Shape;525;p43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6" name="Google Shape;526;p43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27" name="Google Shape;527;p43"/>
          <p:cNvPicPr preferRelativeResize="0"/>
          <p:nvPr/>
        </p:nvPicPr>
        <p:blipFill rotWithShape="1">
          <a:blip r:embed="rId3">
            <a:alphaModFix/>
          </a:blip>
          <a:srcRect b="49" l="0" r="0" t="49"/>
          <a:stretch/>
        </p:blipFill>
        <p:spPr>
          <a:xfrm>
            <a:off x="2992600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43"/>
          <p:cNvPicPr preferRelativeResize="0"/>
          <p:nvPr/>
        </p:nvPicPr>
        <p:blipFill rotWithShape="1">
          <a:blip r:embed="rId4">
            <a:alphaModFix/>
          </a:blip>
          <a:srcRect b="49" l="0" r="0" t="49"/>
          <a:stretch/>
        </p:blipFill>
        <p:spPr>
          <a:xfrm>
            <a:off x="0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43"/>
          <p:cNvPicPr preferRelativeResize="0"/>
          <p:nvPr/>
        </p:nvPicPr>
        <p:blipFill rotWithShape="1">
          <a:blip r:embed="rId5">
            <a:alphaModFix/>
          </a:blip>
          <a:srcRect b="49" l="0" r="0" t="49"/>
          <a:stretch/>
        </p:blipFill>
        <p:spPr>
          <a:xfrm>
            <a:off x="6052601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3"/>
          <p:cNvSpPr txBox="1"/>
          <p:nvPr/>
        </p:nvSpPr>
        <p:spPr>
          <a:xfrm>
            <a:off x="334725" y="1533525"/>
            <a:ext cx="13758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π</a:t>
            </a:r>
            <a:r>
              <a:rPr b="1" baseline="30000" lang="ru" sz="2500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 </a:t>
            </a:r>
            <a:r>
              <a:rPr b="1" lang="ru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0-10%</a:t>
            </a:r>
            <a:endParaRPr b="1" sz="16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1" name="Google Shape;531;p43"/>
          <p:cNvSpPr txBox="1"/>
          <p:nvPr/>
        </p:nvSpPr>
        <p:spPr>
          <a:xfrm>
            <a:off x="791275" y="33121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0.15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0.55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2" name="Google Shape;532;p43"/>
          <p:cNvSpPr txBox="1"/>
          <p:nvPr/>
        </p:nvSpPr>
        <p:spPr>
          <a:xfrm>
            <a:off x="3730100" y="33121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0.55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0.95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" name="Google Shape;533;p43"/>
          <p:cNvSpPr txBox="1"/>
          <p:nvPr/>
        </p:nvSpPr>
        <p:spPr>
          <a:xfrm>
            <a:off x="6782850" y="33121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0.95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1.35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" name="Google Shape;534;p43"/>
          <p:cNvSpPr/>
          <p:nvPr/>
        </p:nvSpPr>
        <p:spPr>
          <a:xfrm>
            <a:off x="460950" y="1146475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5" name="Google Shape;535;p43"/>
          <p:cNvSpPr/>
          <p:nvPr/>
        </p:nvSpPr>
        <p:spPr>
          <a:xfrm>
            <a:off x="3416700" y="1146475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6" name="Google Shape;536;p43"/>
          <p:cNvSpPr/>
          <p:nvPr/>
        </p:nvSpPr>
        <p:spPr>
          <a:xfrm>
            <a:off x="6553700" y="1146475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542" name="Google Shape;542;p44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44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R(𝛕) vs 𝛕 </a:t>
            </a: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π</a:t>
            </a:r>
            <a:r>
              <a:rPr b="1" baseline="30000" lang="ru" sz="2500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для центральности 10-40% при √s</a:t>
            </a:r>
            <a:r>
              <a:rPr b="1" baseline="-25000" lang="ru" sz="2000">
                <a:latin typeface="Raleway"/>
                <a:ea typeface="Raleway"/>
                <a:cs typeface="Raleway"/>
                <a:sym typeface="Raleway"/>
              </a:rPr>
              <a:t>NN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= 39 ГэВ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4" name="Google Shape;544;p44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5" name="Google Shape;545;p44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46" name="Google Shape;546;p44"/>
          <p:cNvPicPr preferRelativeResize="0"/>
          <p:nvPr/>
        </p:nvPicPr>
        <p:blipFill rotWithShape="1">
          <a:blip r:embed="rId3">
            <a:alphaModFix/>
          </a:blip>
          <a:srcRect b="49" l="0" r="0" t="49"/>
          <a:stretch/>
        </p:blipFill>
        <p:spPr>
          <a:xfrm>
            <a:off x="2992600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44"/>
          <p:cNvPicPr preferRelativeResize="0"/>
          <p:nvPr/>
        </p:nvPicPr>
        <p:blipFill rotWithShape="1">
          <a:blip r:embed="rId4">
            <a:alphaModFix/>
          </a:blip>
          <a:srcRect b="49" l="0" r="0" t="49"/>
          <a:stretch/>
        </p:blipFill>
        <p:spPr>
          <a:xfrm>
            <a:off x="0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44"/>
          <p:cNvPicPr preferRelativeResize="0"/>
          <p:nvPr/>
        </p:nvPicPr>
        <p:blipFill rotWithShape="1">
          <a:blip r:embed="rId5">
            <a:alphaModFix/>
          </a:blip>
          <a:srcRect b="49" l="0" r="0" t="49"/>
          <a:stretch/>
        </p:blipFill>
        <p:spPr>
          <a:xfrm>
            <a:off x="6052601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44"/>
          <p:cNvSpPr txBox="1"/>
          <p:nvPr/>
        </p:nvSpPr>
        <p:spPr>
          <a:xfrm>
            <a:off x="334725" y="1533525"/>
            <a:ext cx="15930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π</a:t>
            </a:r>
            <a:r>
              <a:rPr b="1" baseline="30000" lang="ru" sz="2500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 1</a:t>
            </a:r>
            <a:r>
              <a:rPr b="1" lang="ru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0-40%</a:t>
            </a:r>
            <a:endParaRPr b="1" sz="16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" name="Google Shape;550;p44"/>
          <p:cNvSpPr txBox="1"/>
          <p:nvPr/>
        </p:nvSpPr>
        <p:spPr>
          <a:xfrm>
            <a:off x="791275" y="33121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0.15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0.55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" name="Google Shape;551;p44"/>
          <p:cNvSpPr txBox="1"/>
          <p:nvPr/>
        </p:nvSpPr>
        <p:spPr>
          <a:xfrm>
            <a:off x="3730100" y="33121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0.55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0.95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2" name="Google Shape;552;p44"/>
          <p:cNvSpPr txBox="1"/>
          <p:nvPr/>
        </p:nvSpPr>
        <p:spPr>
          <a:xfrm>
            <a:off x="6782850" y="33121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0.95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1.35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3" name="Google Shape;553;p44"/>
          <p:cNvSpPr/>
          <p:nvPr/>
        </p:nvSpPr>
        <p:spPr>
          <a:xfrm>
            <a:off x="460950" y="1168800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4" name="Google Shape;554;p44"/>
          <p:cNvSpPr/>
          <p:nvPr/>
        </p:nvSpPr>
        <p:spPr>
          <a:xfrm>
            <a:off x="3416700" y="1168800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5" name="Google Shape;555;p44"/>
          <p:cNvSpPr/>
          <p:nvPr/>
        </p:nvSpPr>
        <p:spPr>
          <a:xfrm>
            <a:off x="6588750" y="1168800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5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1" name="Google Shape;561;p45"/>
          <p:cNvPicPr preferRelativeResize="0"/>
          <p:nvPr/>
        </p:nvPicPr>
        <p:blipFill rotWithShape="1">
          <a:blip r:embed="rId3">
            <a:alphaModFix/>
          </a:blip>
          <a:srcRect b="49" l="0" r="0" t="49"/>
          <a:stretch/>
        </p:blipFill>
        <p:spPr>
          <a:xfrm>
            <a:off x="0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4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563" name="Google Shape;563;p45"/>
          <p:cNvSpPr txBox="1"/>
          <p:nvPr/>
        </p:nvSpPr>
        <p:spPr>
          <a:xfrm>
            <a:off x="0" y="35875"/>
            <a:ext cx="914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Y(X) </a:t>
            </a:r>
            <a:r>
              <a:rPr b="1" lang="ru" sz="2500">
                <a:latin typeface="Raleway"/>
                <a:ea typeface="Raleway"/>
                <a:cs typeface="Raleway"/>
                <a:sym typeface="Raleway"/>
              </a:rPr>
              <a:t>π</a:t>
            </a:r>
            <a:r>
              <a:rPr b="1" baseline="30000" lang="ru" sz="2500"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для центральности 0-10% при √s</a:t>
            </a:r>
            <a:r>
              <a:rPr b="1" baseline="-25000" lang="ru" sz="2000">
                <a:latin typeface="Raleway"/>
                <a:ea typeface="Raleway"/>
                <a:cs typeface="Raleway"/>
                <a:sym typeface="Raleway"/>
              </a:rPr>
              <a:t>NN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= 14.5 ГэВ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4" name="Google Shape;564;p45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5" name="Google Shape;565;p45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6" name="Google Shape;566;p45"/>
          <p:cNvPicPr preferRelativeResize="0"/>
          <p:nvPr/>
        </p:nvPicPr>
        <p:blipFill rotWithShape="1">
          <a:blip r:embed="rId4">
            <a:alphaModFix/>
          </a:blip>
          <a:srcRect b="49" l="0" r="0" t="49"/>
          <a:stretch/>
        </p:blipFill>
        <p:spPr>
          <a:xfrm>
            <a:off x="2992600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45"/>
          <p:cNvPicPr preferRelativeResize="0"/>
          <p:nvPr/>
        </p:nvPicPr>
        <p:blipFill rotWithShape="1">
          <a:blip r:embed="rId5">
            <a:alphaModFix/>
          </a:blip>
          <a:srcRect b="49" l="0" r="0" t="49"/>
          <a:stretch/>
        </p:blipFill>
        <p:spPr>
          <a:xfrm>
            <a:off x="6052601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45"/>
          <p:cNvSpPr txBox="1"/>
          <p:nvPr/>
        </p:nvSpPr>
        <p:spPr>
          <a:xfrm>
            <a:off x="334725" y="1533525"/>
            <a:ext cx="13758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π</a:t>
            </a:r>
            <a:r>
              <a:rPr b="1" baseline="30000" lang="ru" sz="2500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 </a:t>
            </a:r>
            <a:r>
              <a:rPr b="1" lang="ru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0-10%</a:t>
            </a:r>
            <a:endParaRPr b="1" sz="16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9" name="Google Shape;569;p45"/>
          <p:cNvSpPr txBox="1"/>
          <p:nvPr/>
        </p:nvSpPr>
        <p:spPr>
          <a:xfrm>
            <a:off x="334725" y="3294650"/>
            <a:ext cx="1375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 &lt; 𝛕 &lt; 10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0" name="Google Shape;570;p45"/>
          <p:cNvSpPr txBox="1"/>
          <p:nvPr/>
        </p:nvSpPr>
        <p:spPr>
          <a:xfrm>
            <a:off x="3326125" y="3294650"/>
            <a:ext cx="16071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10 &lt; 𝛕 &lt; 20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1" name="Google Shape;571;p45"/>
          <p:cNvSpPr txBox="1"/>
          <p:nvPr/>
        </p:nvSpPr>
        <p:spPr>
          <a:xfrm>
            <a:off x="6361350" y="3294650"/>
            <a:ext cx="1708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20 &lt; 𝛕 &lt; 30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2" name="Google Shape;572;p45"/>
          <p:cNvSpPr/>
          <p:nvPr/>
        </p:nvSpPr>
        <p:spPr>
          <a:xfrm>
            <a:off x="460950" y="1182150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3" name="Google Shape;573;p45"/>
          <p:cNvSpPr/>
          <p:nvPr/>
        </p:nvSpPr>
        <p:spPr>
          <a:xfrm>
            <a:off x="3487250" y="1182150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4" name="Google Shape;574;p45"/>
          <p:cNvSpPr/>
          <p:nvPr/>
        </p:nvSpPr>
        <p:spPr>
          <a:xfrm>
            <a:off x="6513550" y="1182150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6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0" name="Google Shape;580;p46"/>
          <p:cNvPicPr preferRelativeResize="0"/>
          <p:nvPr/>
        </p:nvPicPr>
        <p:blipFill rotWithShape="1">
          <a:blip r:embed="rId3">
            <a:alphaModFix/>
          </a:blip>
          <a:srcRect b="49" l="0" r="0" t="49"/>
          <a:stretch/>
        </p:blipFill>
        <p:spPr>
          <a:xfrm>
            <a:off x="0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582" name="Google Shape;582;p46"/>
          <p:cNvSpPr txBox="1"/>
          <p:nvPr/>
        </p:nvSpPr>
        <p:spPr>
          <a:xfrm>
            <a:off x="0" y="35875"/>
            <a:ext cx="9144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Y(X) </a:t>
            </a:r>
            <a:r>
              <a:rPr b="1" lang="ru" sz="2500">
                <a:latin typeface="Raleway"/>
                <a:ea typeface="Raleway"/>
                <a:cs typeface="Raleway"/>
                <a:sym typeface="Raleway"/>
              </a:rPr>
              <a:t>π</a:t>
            </a:r>
            <a:r>
              <a:rPr b="1" baseline="30000" lang="ru" sz="2500"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для центральности 10-40% при √s</a:t>
            </a:r>
            <a:r>
              <a:rPr b="1" baseline="-25000" lang="ru" sz="2000">
                <a:latin typeface="Raleway"/>
                <a:ea typeface="Raleway"/>
                <a:cs typeface="Raleway"/>
                <a:sym typeface="Raleway"/>
              </a:rPr>
              <a:t>NN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= 14.5 ГэВ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3" name="Google Shape;583;p46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4" name="Google Shape;584;p46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85" name="Google Shape;585;p46"/>
          <p:cNvPicPr preferRelativeResize="0"/>
          <p:nvPr/>
        </p:nvPicPr>
        <p:blipFill rotWithShape="1">
          <a:blip r:embed="rId4">
            <a:alphaModFix/>
          </a:blip>
          <a:srcRect b="49" l="0" r="0" t="49"/>
          <a:stretch/>
        </p:blipFill>
        <p:spPr>
          <a:xfrm>
            <a:off x="2992600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6"/>
          <p:cNvPicPr preferRelativeResize="0"/>
          <p:nvPr/>
        </p:nvPicPr>
        <p:blipFill rotWithShape="1">
          <a:blip r:embed="rId5">
            <a:alphaModFix/>
          </a:blip>
          <a:srcRect b="49" l="0" r="0" t="49"/>
          <a:stretch/>
        </p:blipFill>
        <p:spPr>
          <a:xfrm>
            <a:off x="6052601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46"/>
          <p:cNvSpPr txBox="1"/>
          <p:nvPr/>
        </p:nvSpPr>
        <p:spPr>
          <a:xfrm>
            <a:off x="334725" y="1533525"/>
            <a:ext cx="16071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π</a:t>
            </a:r>
            <a:r>
              <a:rPr b="1" baseline="30000" lang="ru" sz="2500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 1</a:t>
            </a:r>
            <a:r>
              <a:rPr b="1" lang="ru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0-40%</a:t>
            </a:r>
            <a:endParaRPr b="1" sz="16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8" name="Google Shape;588;p46"/>
          <p:cNvSpPr txBox="1"/>
          <p:nvPr/>
        </p:nvSpPr>
        <p:spPr>
          <a:xfrm>
            <a:off x="334725" y="3294650"/>
            <a:ext cx="1375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 &lt; 𝛕 &lt; 10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9" name="Google Shape;589;p46"/>
          <p:cNvSpPr txBox="1"/>
          <p:nvPr/>
        </p:nvSpPr>
        <p:spPr>
          <a:xfrm>
            <a:off x="3326125" y="3294650"/>
            <a:ext cx="16071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10 &lt; 𝛕 &lt; 20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0" name="Google Shape;590;p46"/>
          <p:cNvSpPr txBox="1"/>
          <p:nvPr/>
        </p:nvSpPr>
        <p:spPr>
          <a:xfrm>
            <a:off x="6361350" y="3294650"/>
            <a:ext cx="1708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20 &lt; 𝛕 &lt; 30 fm/c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1" name="Google Shape;591;p46"/>
          <p:cNvSpPr/>
          <p:nvPr/>
        </p:nvSpPr>
        <p:spPr>
          <a:xfrm>
            <a:off x="460950" y="1146425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2" name="Google Shape;592;p46"/>
          <p:cNvSpPr/>
          <p:nvPr/>
        </p:nvSpPr>
        <p:spPr>
          <a:xfrm>
            <a:off x="3487250" y="1146425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3" name="Google Shape;593;p46"/>
          <p:cNvSpPr/>
          <p:nvPr/>
        </p:nvSpPr>
        <p:spPr>
          <a:xfrm>
            <a:off x="6513550" y="1146425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599" name="Google Shape;599;p47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47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R(𝛕) vs 𝛕 </a:t>
            </a:r>
            <a:r>
              <a:rPr b="1" lang="ru" sz="2500">
                <a:latin typeface="Raleway"/>
                <a:ea typeface="Raleway"/>
                <a:cs typeface="Raleway"/>
                <a:sym typeface="Raleway"/>
              </a:rPr>
              <a:t>π</a:t>
            </a:r>
            <a:r>
              <a:rPr b="1" baseline="30000" lang="ru" sz="2500"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для центральности 0-10% при √s</a:t>
            </a:r>
            <a:r>
              <a:rPr b="1" baseline="-25000" lang="ru" sz="2000">
                <a:latin typeface="Raleway"/>
                <a:ea typeface="Raleway"/>
                <a:cs typeface="Raleway"/>
                <a:sym typeface="Raleway"/>
              </a:rPr>
              <a:t>NN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= 14.5 ГэВ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1" name="Google Shape;601;p47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2" name="Google Shape;602;p47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03" name="Google Shape;603;p47"/>
          <p:cNvPicPr preferRelativeResize="0"/>
          <p:nvPr/>
        </p:nvPicPr>
        <p:blipFill rotWithShape="1">
          <a:blip r:embed="rId3">
            <a:alphaModFix/>
          </a:blip>
          <a:srcRect b="49" l="0" r="0" t="49"/>
          <a:stretch/>
        </p:blipFill>
        <p:spPr>
          <a:xfrm>
            <a:off x="2992600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47"/>
          <p:cNvPicPr preferRelativeResize="0"/>
          <p:nvPr/>
        </p:nvPicPr>
        <p:blipFill rotWithShape="1">
          <a:blip r:embed="rId4">
            <a:alphaModFix/>
          </a:blip>
          <a:srcRect b="49" l="0" r="0" t="49"/>
          <a:stretch/>
        </p:blipFill>
        <p:spPr>
          <a:xfrm>
            <a:off x="0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47"/>
          <p:cNvPicPr preferRelativeResize="0"/>
          <p:nvPr/>
        </p:nvPicPr>
        <p:blipFill rotWithShape="1">
          <a:blip r:embed="rId5">
            <a:alphaModFix/>
          </a:blip>
          <a:srcRect b="49" l="0" r="0" t="49"/>
          <a:stretch/>
        </p:blipFill>
        <p:spPr>
          <a:xfrm>
            <a:off x="6052601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47"/>
          <p:cNvSpPr txBox="1"/>
          <p:nvPr/>
        </p:nvSpPr>
        <p:spPr>
          <a:xfrm>
            <a:off x="334725" y="1533525"/>
            <a:ext cx="13758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π</a:t>
            </a:r>
            <a:r>
              <a:rPr b="1" baseline="30000" lang="ru" sz="2500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 </a:t>
            </a:r>
            <a:r>
              <a:rPr b="1" lang="ru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0-10%</a:t>
            </a:r>
            <a:endParaRPr b="1" sz="16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7" name="Google Shape;607;p47"/>
          <p:cNvSpPr txBox="1"/>
          <p:nvPr/>
        </p:nvSpPr>
        <p:spPr>
          <a:xfrm>
            <a:off x="791275" y="33121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0.15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0.55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8" name="Google Shape;608;p47"/>
          <p:cNvSpPr txBox="1"/>
          <p:nvPr/>
        </p:nvSpPr>
        <p:spPr>
          <a:xfrm>
            <a:off x="3730100" y="33121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0.55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0.95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9" name="Google Shape;609;p47"/>
          <p:cNvSpPr txBox="1"/>
          <p:nvPr/>
        </p:nvSpPr>
        <p:spPr>
          <a:xfrm>
            <a:off x="6782850" y="33121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0.95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1.35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0" name="Google Shape;610;p47"/>
          <p:cNvSpPr/>
          <p:nvPr/>
        </p:nvSpPr>
        <p:spPr>
          <a:xfrm>
            <a:off x="460950" y="1168800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1" name="Google Shape;611;p47"/>
          <p:cNvSpPr/>
          <p:nvPr/>
        </p:nvSpPr>
        <p:spPr>
          <a:xfrm>
            <a:off x="3487250" y="1168800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2" name="Google Shape;612;p47"/>
          <p:cNvSpPr/>
          <p:nvPr/>
        </p:nvSpPr>
        <p:spPr>
          <a:xfrm>
            <a:off x="6579975" y="1168800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618" name="Google Shape;618;p48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8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0" name="Google Shape;620;p48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21" name="Google Shape;621;p48"/>
          <p:cNvPicPr preferRelativeResize="0"/>
          <p:nvPr/>
        </p:nvPicPr>
        <p:blipFill rotWithShape="1">
          <a:blip r:embed="rId3">
            <a:alphaModFix/>
          </a:blip>
          <a:srcRect b="49" l="0" r="0" t="49"/>
          <a:stretch/>
        </p:blipFill>
        <p:spPr>
          <a:xfrm>
            <a:off x="2992600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48"/>
          <p:cNvPicPr preferRelativeResize="0"/>
          <p:nvPr/>
        </p:nvPicPr>
        <p:blipFill rotWithShape="1">
          <a:blip r:embed="rId4">
            <a:alphaModFix/>
          </a:blip>
          <a:srcRect b="49" l="0" r="0" t="49"/>
          <a:stretch/>
        </p:blipFill>
        <p:spPr>
          <a:xfrm>
            <a:off x="0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8"/>
          <p:cNvPicPr preferRelativeResize="0"/>
          <p:nvPr/>
        </p:nvPicPr>
        <p:blipFill rotWithShape="1">
          <a:blip r:embed="rId5">
            <a:alphaModFix/>
          </a:blip>
          <a:srcRect b="49" l="0" r="0" t="49"/>
          <a:stretch/>
        </p:blipFill>
        <p:spPr>
          <a:xfrm>
            <a:off x="6052601" y="1227263"/>
            <a:ext cx="3059999" cy="26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48"/>
          <p:cNvSpPr txBox="1"/>
          <p:nvPr/>
        </p:nvSpPr>
        <p:spPr>
          <a:xfrm>
            <a:off x="334725" y="1533525"/>
            <a:ext cx="15930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π</a:t>
            </a:r>
            <a:r>
              <a:rPr b="1" baseline="30000" lang="ru" sz="2500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1" lang="ru" sz="25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 1</a:t>
            </a:r>
            <a:r>
              <a:rPr b="1" lang="ru" sz="16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0-40%</a:t>
            </a:r>
            <a:endParaRPr b="1" sz="16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5" name="Google Shape;625;p48"/>
          <p:cNvSpPr txBox="1"/>
          <p:nvPr/>
        </p:nvSpPr>
        <p:spPr>
          <a:xfrm>
            <a:off x="791275" y="33121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0.15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0.55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48"/>
          <p:cNvSpPr txBox="1"/>
          <p:nvPr/>
        </p:nvSpPr>
        <p:spPr>
          <a:xfrm>
            <a:off x="3730100" y="33121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0.55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0.95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7" name="Google Shape;627;p48"/>
          <p:cNvSpPr txBox="1"/>
          <p:nvPr/>
        </p:nvSpPr>
        <p:spPr>
          <a:xfrm>
            <a:off x="6782850" y="3312175"/>
            <a:ext cx="20415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0.95 &lt; p</a:t>
            </a:r>
            <a:r>
              <a:rPr b="1" baseline="-25000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1" lang="ru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&lt; 1.35 GeV/c</a:t>
            </a:r>
            <a:endParaRPr b="1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8" name="Google Shape;628;p48"/>
          <p:cNvSpPr/>
          <p:nvPr/>
        </p:nvSpPr>
        <p:spPr>
          <a:xfrm>
            <a:off x="496000" y="1182150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9" name="Google Shape;629;p48"/>
          <p:cNvSpPr/>
          <p:nvPr/>
        </p:nvSpPr>
        <p:spPr>
          <a:xfrm>
            <a:off x="3487250" y="1182150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0" name="Google Shape;630;p48"/>
          <p:cNvSpPr/>
          <p:nvPr/>
        </p:nvSpPr>
        <p:spPr>
          <a:xfrm>
            <a:off x="6513550" y="1182150"/>
            <a:ext cx="2138100" cy="28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1" name="Google Shape;631;p48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R(𝛕) vs 𝛕 </a:t>
            </a:r>
            <a:r>
              <a:rPr b="1" lang="ru" sz="2500">
                <a:latin typeface="Raleway"/>
                <a:ea typeface="Raleway"/>
                <a:cs typeface="Raleway"/>
                <a:sym typeface="Raleway"/>
              </a:rPr>
              <a:t>π</a:t>
            </a:r>
            <a:r>
              <a:rPr b="1" baseline="30000" lang="ru" sz="2500"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для центральности 10-40% при √s</a:t>
            </a:r>
            <a:r>
              <a:rPr b="1" baseline="-25000" lang="ru" sz="2000">
                <a:latin typeface="Raleway"/>
                <a:ea typeface="Raleway"/>
                <a:cs typeface="Raleway"/>
                <a:sym typeface="Raleway"/>
              </a:rPr>
              <a:t>NN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= 14.5 ГэВ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Азимутальные потоки π</a:t>
            </a:r>
            <a:r>
              <a:rPr b="1" baseline="30000" lang="ru" sz="2000">
                <a:latin typeface="Raleway"/>
                <a:ea typeface="Raleway"/>
                <a:cs typeface="Raleway"/>
                <a:sym typeface="Raleway"/>
              </a:rPr>
              <a:t>-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при энергии столкновения 39 ГэВ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 b="268" l="0" r="0" t="268"/>
          <a:stretch/>
        </p:blipFill>
        <p:spPr>
          <a:xfrm>
            <a:off x="0" y="484975"/>
            <a:ext cx="4680001" cy="38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4">
            <a:alphaModFix/>
          </a:blip>
          <a:srcRect b="0" l="39" r="39" t="0"/>
          <a:stretch/>
        </p:blipFill>
        <p:spPr>
          <a:xfrm>
            <a:off x="4462976" y="484975"/>
            <a:ext cx="4680001" cy="386150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0" y="4346475"/>
            <a:ext cx="87888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Проблема с воспроизведением экспериментальных данных ⇛ более жесткий отбор пионов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Треугольный поток не зависит от центральности столкновения ⇛ </a:t>
            </a:r>
            <a:r>
              <a:rPr b="1" lang="ru" sz="13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другая природа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866850" y="581100"/>
            <a:ext cx="29463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200"/>
              </a:spcAft>
              <a:buNone/>
            </a:pPr>
            <a:r>
              <a:rPr i="1" lang="ru" sz="1000">
                <a:solidFill>
                  <a:srgbClr val="555555"/>
                </a:solidFill>
                <a:highlight>
                  <a:srgbClr val="FFFFFF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L. Adamczyk et al. Phys. Rev. C 93, 014907 </a:t>
            </a:r>
            <a:endParaRPr i="1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Азимутальные потоки K</a:t>
            </a:r>
            <a:r>
              <a:rPr b="1" baseline="30000" lang="ru" sz="2000"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при энергии столкновения 39 ГэВ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3">
            <a:alphaModFix/>
          </a:blip>
          <a:srcRect b="268" l="0" r="0" t="268"/>
          <a:stretch/>
        </p:blipFill>
        <p:spPr>
          <a:xfrm>
            <a:off x="0" y="484975"/>
            <a:ext cx="4680001" cy="38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4">
            <a:alphaModFix/>
          </a:blip>
          <a:srcRect b="0" l="39" r="39" t="0"/>
          <a:stretch/>
        </p:blipFill>
        <p:spPr>
          <a:xfrm>
            <a:off x="4462976" y="484975"/>
            <a:ext cx="4680001" cy="38615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0" y="4346475"/>
            <a:ext cx="87888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1" baseline="-25000" lang="ru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согласуется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с 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экспериментальными данными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Треугольный поток не зависит от центральности столкновения ⇛ </a:t>
            </a:r>
            <a:r>
              <a:rPr b="1" lang="ru" sz="13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другая природа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866850" y="581100"/>
            <a:ext cx="29463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200"/>
              </a:spcAft>
              <a:buNone/>
            </a:pPr>
            <a:r>
              <a:rPr i="1" lang="ru" sz="1000">
                <a:solidFill>
                  <a:srgbClr val="555555"/>
                </a:solidFill>
                <a:highlight>
                  <a:srgbClr val="FFFFFF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L. Adamczyk et al. Phys. Rev. C 93, 014907 </a:t>
            </a:r>
            <a:endParaRPr i="1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Азимутальные потоки 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антипротонов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при энергии столкновения 39 ГэВ</a:t>
            </a:r>
            <a:r>
              <a:rPr b="1" lang="ru" sz="2100">
                <a:latin typeface="Lato"/>
                <a:ea typeface="Lato"/>
                <a:cs typeface="Lato"/>
                <a:sym typeface="Lato"/>
              </a:rPr>
              <a:t>  </a:t>
            </a:r>
            <a:endParaRPr b="1" sz="2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0" name="Google Shape;150;p18"/>
          <p:cNvPicPr preferRelativeResize="0"/>
          <p:nvPr/>
        </p:nvPicPr>
        <p:blipFill rotWithShape="1">
          <a:blip r:embed="rId3">
            <a:alphaModFix/>
          </a:blip>
          <a:srcRect b="268" l="0" r="0" t="268"/>
          <a:stretch/>
        </p:blipFill>
        <p:spPr>
          <a:xfrm>
            <a:off x="0" y="484975"/>
            <a:ext cx="4680001" cy="38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4">
            <a:alphaModFix/>
          </a:blip>
          <a:srcRect b="0" l="39" r="39" t="0"/>
          <a:stretch/>
        </p:blipFill>
        <p:spPr>
          <a:xfrm>
            <a:off x="4462976" y="484975"/>
            <a:ext cx="4680001" cy="386150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0" y="4346475"/>
            <a:ext cx="87888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1" baseline="-25000" lang="ru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согласуется с  экспериментальными данными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Треугольный поток не зависит от центральности столкновения ⇛ </a:t>
            </a:r>
            <a:r>
              <a:rPr b="1" lang="ru" sz="13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другая природа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866850" y="581100"/>
            <a:ext cx="29463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200"/>
              </a:spcAft>
              <a:buNone/>
            </a:pPr>
            <a:r>
              <a:rPr i="1" lang="ru" sz="1000">
                <a:solidFill>
                  <a:srgbClr val="555555"/>
                </a:solidFill>
                <a:highlight>
                  <a:srgbClr val="FFFFFF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L. Adamczyk et al. Phys. Rev. C 93, 014907 </a:t>
            </a:r>
            <a:endParaRPr i="1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Азимутальные потоки π</a:t>
            </a:r>
            <a:r>
              <a:rPr b="1" baseline="30000" lang="ru" sz="2000"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при энергии столкновения 14.5 ГэВ </a:t>
            </a:r>
            <a:r>
              <a:rPr b="1" lang="ru" sz="2000">
                <a:latin typeface="Lato"/>
                <a:ea typeface="Lato"/>
                <a:cs typeface="Lato"/>
                <a:sym typeface="Lato"/>
              </a:rPr>
              <a:t> </a:t>
            </a:r>
            <a:endParaRPr b="1"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 b="268" l="0" r="0" t="268"/>
          <a:stretch/>
        </p:blipFill>
        <p:spPr>
          <a:xfrm>
            <a:off x="0" y="484975"/>
            <a:ext cx="4680001" cy="38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4">
            <a:alphaModFix/>
          </a:blip>
          <a:srcRect b="0" l="39" r="39" t="0"/>
          <a:stretch/>
        </p:blipFill>
        <p:spPr>
          <a:xfrm>
            <a:off x="4462976" y="484975"/>
            <a:ext cx="4680001" cy="386150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0" y="4346475"/>
            <a:ext cx="87888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Проблема с воспроизведением экспериментальных данных ⇛ более жесткий отбор пионов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Треугольный поток не зависит от центральности столкновения ⇛ </a:t>
            </a:r>
            <a:r>
              <a:rPr b="1" lang="ru" sz="13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другая природа</a:t>
            </a:r>
            <a:r>
              <a:rPr lang="ru" sz="1300">
                <a:solidFill>
                  <a:srgbClr val="4A86E8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300">
              <a:solidFill>
                <a:srgbClr val="4A86E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866850" y="581100"/>
            <a:ext cx="29463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200"/>
              </a:spcAft>
              <a:buNone/>
            </a:pPr>
            <a:r>
              <a:rPr i="1" lang="ru" sz="1000">
                <a:solidFill>
                  <a:srgbClr val="555555"/>
                </a:solidFill>
                <a:highlight>
                  <a:srgbClr val="FFFFFF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L. Adamczyk et al. Phys. Rev. C 93, 014907 </a:t>
            </a:r>
            <a:endParaRPr i="1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Азимутальные потоки K</a:t>
            </a:r>
            <a:r>
              <a:rPr b="1" baseline="30000" lang="ru" sz="2000">
                <a:latin typeface="Raleway"/>
                <a:ea typeface="Raleway"/>
                <a:cs typeface="Raleway"/>
                <a:sym typeface="Raleway"/>
              </a:rPr>
              <a:t>-</a:t>
            </a: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 при энергии столкновения 39 ГэВ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6" name="Google Shape;176;p20"/>
          <p:cNvPicPr preferRelativeResize="0"/>
          <p:nvPr/>
        </p:nvPicPr>
        <p:blipFill rotWithShape="1">
          <a:blip r:embed="rId3">
            <a:alphaModFix/>
          </a:blip>
          <a:srcRect b="268" l="0" r="0" t="268"/>
          <a:stretch/>
        </p:blipFill>
        <p:spPr>
          <a:xfrm>
            <a:off x="0" y="484975"/>
            <a:ext cx="4680001" cy="38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 rotWithShape="1">
          <a:blip r:embed="rId4">
            <a:alphaModFix/>
          </a:blip>
          <a:srcRect b="0" l="39" r="39" t="0"/>
          <a:stretch/>
        </p:blipFill>
        <p:spPr>
          <a:xfrm>
            <a:off x="4462976" y="484975"/>
            <a:ext cx="4680001" cy="386150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0" y="4346475"/>
            <a:ext cx="87888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1" baseline="-25000" lang="ru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согласуется с  экспериментальными данными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Треугольный поток не зависит от центральности столкновения ⇛ </a:t>
            </a:r>
            <a:r>
              <a:rPr b="1" lang="ru" sz="13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другая природа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866850" y="581100"/>
            <a:ext cx="29463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200"/>
              </a:spcAft>
              <a:buNone/>
            </a:pPr>
            <a:r>
              <a:rPr i="1" lang="ru" sz="1000">
                <a:solidFill>
                  <a:srgbClr val="555555"/>
                </a:solidFill>
                <a:highlight>
                  <a:srgbClr val="FFFFFF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L. Adamczyk et al. Phys. Rev. C 93, 014907 </a:t>
            </a:r>
            <a:endParaRPr i="1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" sz="1400">
                <a:solidFill>
                  <a:srgbClr val="222222"/>
                </a:solidFill>
              </a:rPr>
              <a:t>‹#›</a:t>
            </a:fld>
            <a:endParaRPr b="1" sz="1400">
              <a:solidFill>
                <a:srgbClr val="222222"/>
              </a:solidFill>
            </a:endParaRPr>
          </a:p>
        </p:txBody>
      </p:sp>
      <p:sp>
        <p:nvSpPr>
          <p:cNvPr id="187" name="Google Shape;187;p21"/>
          <p:cNvSpPr/>
          <p:nvPr/>
        </p:nvSpPr>
        <p:spPr>
          <a:xfrm>
            <a:off x="681825" y="980850"/>
            <a:ext cx="1028700" cy="49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1"/>
          <p:cNvSpPr txBox="1"/>
          <p:nvPr/>
        </p:nvSpPr>
        <p:spPr>
          <a:xfrm>
            <a:off x="0" y="35875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Raleway"/>
                <a:ea typeface="Raleway"/>
                <a:cs typeface="Raleway"/>
                <a:sym typeface="Raleway"/>
              </a:rPr>
              <a:t>Азимутальные потоки протонов при энергии столкновения 39 ГэВ 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9" name="Google Shape;189;p21"/>
          <p:cNvPicPr preferRelativeResize="0"/>
          <p:nvPr/>
        </p:nvPicPr>
        <p:blipFill rotWithShape="1">
          <a:blip r:embed="rId3">
            <a:alphaModFix/>
          </a:blip>
          <a:srcRect b="268" l="0" r="0" t="268"/>
          <a:stretch/>
        </p:blipFill>
        <p:spPr>
          <a:xfrm>
            <a:off x="0" y="484975"/>
            <a:ext cx="4680001" cy="38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 rotWithShape="1">
          <a:blip r:embed="rId4">
            <a:alphaModFix/>
          </a:blip>
          <a:srcRect b="0" l="39" r="39" t="0"/>
          <a:stretch/>
        </p:blipFill>
        <p:spPr>
          <a:xfrm>
            <a:off x="4462976" y="484975"/>
            <a:ext cx="4680001" cy="386150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/>
          <p:nvPr/>
        </p:nvSpPr>
        <p:spPr>
          <a:xfrm>
            <a:off x="8417700" y="879600"/>
            <a:ext cx="165000" cy="116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0" y="4346475"/>
            <a:ext cx="87888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1" baseline="-25000" lang="ru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согласуется с  экспериментальными данными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Треугольный поток не зависит от центральности столкновения ⇛ </a:t>
            </a:r>
            <a:r>
              <a:rPr b="1" lang="ru" sz="13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другая природа</a:t>
            </a:r>
            <a:r>
              <a:rPr lang="ru" sz="13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3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5911500" y="1323525"/>
            <a:ext cx="2506200" cy="21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866850" y="581100"/>
            <a:ext cx="29463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200"/>
              </a:spcAft>
              <a:buNone/>
            </a:pPr>
            <a:r>
              <a:rPr i="1" lang="ru" sz="1000">
                <a:solidFill>
                  <a:srgbClr val="555555"/>
                </a:solidFill>
                <a:highlight>
                  <a:srgbClr val="FFFFFF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L. Adamczyk et al. Phys. Rev. C 93, 014907 </a:t>
            </a:r>
            <a:endParaRPr i="1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