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15"/>
  </p:notesMasterIdLst>
  <p:sldIdLst>
    <p:sldId id="256" r:id="rId2"/>
    <p:sldId id="301" r:id="rId3"/>
    <p:sldId id="304" r:id="rId4"/>
    <p:sldId id="262" r:id="rId5"/>
    <p:sldId id="305" r:id="rId6"/>
    <p:sldId id="307" r:id="rId7"/>
    <p:sldId id="311" r:id="rId8"/>
    <p:sldId id="308" r:id="rId9"/>
    <p:sldId id="309" r:id="rId10"/>
    <p:sldId id="302" r:id="rId11"/>
    <p:sldId id="306" r:id="rId12"/>
    <p:sldId id="310" r:id="rId13"/>
    <p:sldId id="30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9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6" autoAdjust="0"/>
    <p:restoredTop sz="94787"/>
  </p:normalViewPr>
  <p:slideViewPr>
    <p:cSldViewPr snapToGrid="0">
      <p:cViewPr>
        <p:scale>
          <a:sx n="124" d="100"/>
          <a:sy n="124" d="100"/>
        </p:scale>
        <p:origin x="-14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2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400" b="0" strike="noStrike" spc="-1" dirty="0">
                <a:latin typeface="Times New Roman"/>
              </a:rPr>
              <a:t>&lt;верхний колонтитул&gt;</a:t>
            </a:r>
          </a:p>
        </p:txBody>
      </p:sp>
      <p:sp>
        <p:nvSpPr>
          <p:cNvPr id="124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1400" b="0" strike="noStrike" spc="-1" dirty="0">
                <a:latin typeface="Times New Roman"/>
              </a:rPr>
              <a:t>&lt;дата/время&gt;</a:t>
            </a:r>
          </a:p>
        </p:txBody>
      </p:sp>
      <p:sp>
        <p:nvSpPr>
          <p:cNvPr id="125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 dirty="0">
                <a:latin typeface="Times New Roman"/>
              </a:rPr>
              <a:t>&lt;нижний колонтитул&gt;</a:t>
            </a:r>
          </a:p>
        </p:txBody>
      </p:sp>
      <p:sp>
        <p:nvSpPr>
          <p:cNvPr id="126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8C02CD42-B4F9-4954-ACFE-37CE15F89AF6}" type="slidenum">
              <a:rPr lang="ru-RU" sz="1400" b="0" strike="noStrike" spc="-1">
                <a:latin typeface="Times New Roman"/>
              </a:rPr>
              <a:pPr algn="r">
                <a:buNone/>
              </a:pPr>
              <a:t>‹#›</a:t>
            </a:fld>
            <a:endParaRPr lang="ru-RU" sz="1400" b="0" strike="noStrike" spc="-1" dirty="0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765000" algn="l"/>
                <a:tab pos="1530360" algn="l"/>
                <a:tab pos="2295360" algn="l"/>
                <a:tab pos="3060720" algn="l"/>
              </a:tabLst>
              <a:defRPr lang="ru-RU" sz="1200" b="0" strike="noStrike" spc="-1">
                <a:solidFill>
                  <a:srgbClr val="000000"/>
                </a:solidFill>
                <a:latin typeface="Times New Roman"/>
                <a:ea typeface="SimSun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765000" algn="l"/>
                <a:tab pos="1530360" algn="l"/>
                <a:tab pos="2295360" algn="l"/>
                <a:tab pos="3060720" algn="l"/>
              </a:tabLst>
            </a:pPr>
            <a:fld id="{C0E17E05-107D-4315-BBED-473EA2B9CAF3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SimSun"/>
              </a:rPr>
              <a:pPr algn="r">
                <a:lnSpc>
                  <a:spcPct val="100000"/>
                </a:lnSpc>
                <a:buNone/>
                <a:tabLst>
                  <a:tab pos="765000" algn="l"/>
                  <a:tab pos="1530360" algn="l"/>
                  <a:tab pos="2295360" algn="l"/>
                  <a:tab pos="3060720" algn="l"/>
                </a:tabLst>
              </a:pPr>
              <a:t>1</a:t>
            </a:fld>
            <a:endParaRPr lang="ru-RU" sz="1200" b="0" strike="noStrike" spc="-1" dirty="0">
              <a:latin typeface="Times New Roman"/>
            </a:endParaRPr>
          </a:p>
        </p:txBody>
      </p:sp>
      <p:sp>
        <p:nvSpPr>
          <p:cNvPr id="530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ln w="0">
            <a:noFill/>
          </a:ln>
        </p:spPr>
      </p:sp>
      <p:sp>
        <p:nvSpPr>
          <p:cNvPr id="531" name="PlaceHolder 3"/>
          <p:cNvSpPr>
            <a:spLocks noGrp="1"/>
          </p:cNvSpPr>
          <p:nvPr>
            <p:ph type="body"/>
          </p:nvPr>
        </p:nvSpPr>
        <p:spPr>
          <a:xfrm>
            <a:off x="974880" y="4560840"/>
            <a:ext cx="5360760" cy="4316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765000" algn="l"/>
                <a:tab pos="1530360" algn="l"/>
                <a:tab pos="2295360" algn="l"/>
                <a:tab pos="3060720" algn="l"/>
              </a:tabLst>
              <a:defRPr lang="ru-RU" sz="1200" b="0" strike="noStrike" spc="-1">
                <a:solidFill>
                  <a:srgbClr val="000000"/>
                </a:solidFill>
                <a:latin typeface="Times New Roman"/>
                <a:ea typeface="SimSun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765000" algn="l"/>
                <a:tab pos="1530360" algn="l"/>
                <a:tab pos="2295360" algn="l"/>
                <a:tab pos="3060720" algn="l"/>
              </a:tabLst>
            </a:pPr>
            <a:fld id="{ED86C003-42F6-43DF-A1CC-D1BC4C60BDAE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SimSun"/>
              </a:rPr>
              <a:pPr algn="r">
                <a:lnSpc>
                  <a:spcPct val="100000"/>
                </a:lnSpc>
                <a:buNone/>
                <a:tabLst>
                  <a:tab pos="765000" algn="l"/>
                  <a:tab pos="1530360" algn="l"/>
                  <a:tab pos="2295360" algn="l"/>
                  <a:tab pos="3060720" algn="l"/>
                </a:tabLst>
              </a:pPr>
              <a:t>10</a:t>
            </a:fld>
            <a:endParaRPr lang="ru-RU" sz="1200" b="0" strike="noStrike" spc="-1" dirty="0">
              <a:latin typeface="Times New Roman"/>
            </a:endParaRPr>
          </a:p>
        </p:txBody>
      </p:sp>
      <p:sp>
        <p:nvSpPr>
          <p:cNvPr id="549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ln w="0">
            <a:noFill/>
          </a:ln>
        </p:spPr>
      </p:sp>
      <p:sp>
        <p:nvSpPr>
          <p:cNvPr id="550" name="PlaceHolder 3"/>
          <p:cNvSpPr>
            <a:spLocks noGrp="1"/>
          </p:cNvSpPr>
          <p:nvPr>
            <p:ph type="body"/>
          </p:nvPr>
        </p:nvSpPr>
        <p:spPr>
          <a:xfrm>
            <a:off x="974880" y="4560840"/>
            <a:ext cx="5360760" cy="4316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551" name="Text Box 3"/>
          <p:cNvSpPr/>
          <p:nvPr/>
        </p:nvSpPr>
        <p:spPr>
          <a:xfrm>
            <a:off x="4145040" y="9121680"/>
            <a:ext cx="3169800" cy="4791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40" tIns="49320" rIns="95040" bIns="4932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73040" algn="l"/>
                <a:tab pos="947880" algn="l"/>
                <a:tab pos="1422360" algn="l"/>
                <a:tab pos="1897200" algn="l"/>
                <a:tab pos="2371680" algn="l"/>
                <a:tab pos="2846520" algn="l"/>
                <a:tab pos="3322800" algn="l"/>
                <a:tab pos="3797280" algn="l"/>
                <a:tab pos="4272120" algn="l"/>
                <a:tab pos="4746600" algn="l"/>
                <a:tab pos="5221440" algn="l"/>
                <a:tab pos="5695920" algn="l"/>
                <a:tab pos="6172200" algn="l"/>
                <a:tab pos="6647040" algn="l"/>
                <a:tab pos="7121520" algn="l"/>
                <a:tab pos="7596360" algn="l"/>
                <a:tab pos="8070840" algn="l"/>
                <a:tab pos="8545680" algn="l"/>
                <a:tab pos="9020160" algn="l"/>
                <a:tab pos="9496440" algn="l"/>
              </a:tabLst>
            </a:pPr>
            <a:fld id="{46900314-255F-4EA4-A8F9-80D69CABB0B5}" type="slidenum">
              <a:rPr lang="ru-RU" sz="13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  <a:buNone/>
                <a:tabLst>
                  <a:tab pos="0" algn="l"/>
                  <a:tab pos="473040" algn="l"/>
                  <a:tab pos="947880" algn="l"/>
                  <a:tab pos="1422360" algn="l"/>
                  <a:tab pos="1897200" algn="l"/>
                  <a:tab pos="2371680" algn="l"/>
                  <a:tab pos="2846520" algn="l"/>
                  <a:tab pos="3322800" algn="l"/>
                  <a:tab pos="3797280" algn="l"/>
                  <a:tab pos="4272120" algn="l"/>
                  <a:tab pos="4746600" algn="l"/>
                  <a:tab pos="5221440" algn="l"/>
                  <a:tab pos="5695920" algn="l"/>
                  <a:tab pos="6172200" algn="l"/>
                  <a:tab pos="6647040" algn="l"/>
                  <a:tab pos="7121520" algn="l"/>
                  <a:tab pos="7596360" algn="l"/>
                  <a:tab pos="8070840" algn="l"/>
                  <a:tab pos="8545680" algn="l"/>
                  <a:tab pos="9020160" algn="l"/>
                  <a:tab pos="9496440" algn="l"/>
                </a:tabLst>
              </a:pPr>
              <a:t>10</a:t>
            </a:fld>
            <a:endParaRPr lang="ru-RU" sz="13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765000" algn="l"/>
                <a:tab pos="1530360" algn="l"/>
                <a:tab pos="2295360" algn="l"/>
                <a:tab pos="3060720" algn="l"/>
              </a:tabLst>
              <a:defRPr lang="ru-RU" sz="1200" b="0" strike="noStrike" spc="-1">
                <a:solidFill>
                  <a:srgbClr val="000000"/>
                </a:solidFill>
                <a:latin typeface="Times New Roman"/>
                <a:ea typeface="SimSun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765000" algn="l"/>
                <a:tab pos="1530360" algn="l"/>
                <a:tab pos="2295360" algn="l"/>
                <a:tab pos="3060720" algn="l"/>
              </a:tabLst>
            </a:pPr>
            <a:fld id="{ED86C003-42F6-43DF-A1CC-D1BC4C60BDAE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SimSun"/>
              </a:rPr>
              <a:pPr algn="r">
                <a:lnSpc>
                  <a:spcPct val="100000"/>
                </a:lnSpc>
                <a:buNone/>
                <a:tabLst>
                  <a:tab pos="765000" algn="l"/>
                  <a:tab pos="1530360" algn="l"/>
                  <a:tab pos="2295360" algn="l"/>
                  <a:tab pos="3060720" algn="l"/>
                </a:tabLst>
              </a:pPr>
              <a:t>11</a:t>
            </a:fld>
            <a:endParaRPr lang="ru-RU" sz="1200" b="0" strike="noStrike" spc="-1" dirty="0">
              <a:latin typeface="Times New Roman"/>
            </a:endParaRPr>
          </a:p>
        </p:txBody>
      </p:sp>
      <p:sp>
        <p:nvSpPr>
          <p:cNvPr id="549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ln w="0">
            <a:noFill/>
          </a:ln>
        </p:spPr>
      </p:sp>
      <p:sp>
        <p:nvSpPr>
          <p:cNvPr id="550" name="PlaceHolder 3"/>
          <p:cNvSpPr>
            <a:spLocks noGrp="1"/>
          </p:cNvSpPr>
          <p:nvPr>
            <p:ph type="body"/>
          </p:nvPr>
        </p:nvSpPr>
        <p:spPr>
          <a:xfrm>
            <a:off x="974880" y="4560840"/>
            <a:ext cx="5360760" cy="4316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551" name="Text Box 3"/>
          <p:cNvSpPr/>
          <p:nvPr/>
        </p:nvSpPr>
        <p:spPr>
          <a:xfrm>
            <a:off x="4145040" y="9121680"/>
            <a:ext cx="3169800" cy="4791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40" tIns="49320" rIns="95040" bIns="4932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73040" algn="l"/>
                <a:tab pos="947880" algn="l"/>
                <a:tab pos="1422360" algn="l"/>
                <a:tab pos="1897200" algn="l"/>
                <a:tab pos="2371680" algn="l"/>
                <a:tab pos="2846520" algn="l"/>
                <a:tab pos="3322800" algn="l"/>
                <a:tab pos="3797280" algn="l"/>
                <a:tab pos="4272120" algn="l"/>
                <a:tab pos="4746600" algn="l"/>
                <a:tab pos="5221440" algn="l"/>
                <a:tab pos="5695920" algn="l"/>
                <a:tab pos="6172200" algn="l"/>
                <a:tab pos="6647040" algn="l"/>
                <a:tab pos="7121520" algn="l"/>
                <a:tab pos="7596360" algn="l"/>
                <a:tab pos="8070840" algn="l"/>
                <a:tab pos="8545680" algn="l"/>
                <a:tab pos="9020160" algn="l"/>
                <a:tab pos="9496440" algn="l"/>
              </a:tabLst>
            </a:pPr>
            <a:fld id="{46900314-255F-4EA4-A8F9-80D69CABB0B5}" type="slidenum">
              <a:rPr lang="ru-RU" sz="13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  <a:buNone/>
                <a:tabLst>
                  <a:tab pos="0" algn="l"/>
                  <a:tab pos="473040" algn="l"/>
                  <a:tab pos="947880" algn="l"/>
                  <a:tab pos="1422360" algn="l"/>
                  <a:tab pos="1897200" algn="l"/>
                  <a:tab pos="2371680" algn="l"/>
                  <a:tab pos="2846520" algn="l"/>
                  <a:tab pos="3322800" algn="l"/>
                  <a:tab pos="3797280" algn="l"/>
                  <a:tab pos="4272120" algn="l"/>
                  <a:tab pos="4746600" algn="l"/>
                  <a:tab pos="5221440" algn="l"/>
                  <a:tab pos="5695920" algn="l"/>
                  <a:tab pos="6172200" algn="l"/>
                  <a:tab pos="6647040" algn="l"/>
                  <a:tab pos="7121520" algn="l"/>
                  <a:tab pos="7596360" algn="l"/>
                  <a:tab pos="8070840" algn="l"/>
                  <a:tab pos="8545680" algn="l"/>
                  <a:tab pos="9020160" algn="l"/>
                  <a:tab pos="9496440" algn="l"/>
                </a:tabLst>
              </a:pPr>
              <a:t>11</a:t>
            </a:fld>
            <a:endParaRPr lang="ru-RU" sz="13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765000" algn="l"/>
                <a:tab pos="1530360" algn="l"/>
                <a:tab pos="2295360" algn="l"/>
                <a:tab pos="3060720" algn="l"/>
              </a:tabLst>
              <a:defRPr lang="ru-RU" sz="1200" b="0" strike="noStrike" spc="-1">
                <a:solidFill>
                  <a:srgbClr val="000000"/>
                </a:solidFill>
                <a:latin typeface="Times New Roman"/>
                <a:ea typeface="SimSun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765000" algn="l"/>
                <a:tab pos="1530360" algn="l"/>
                <a:tab pos="2295360" algn="l"/>
                <a:tab pos="3060720" algn="l"/>
              </a:tabLst>
            </a:pPr>
            <a:fld id="{ED86C003-42F6-43DF-A1CC-D1BC4C60BDAE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SimSun"/>
              </a:rPr>
              <a:pPr algn="r">
                <a:lnSpc>
                  <a:spcPct val="100000"/>
                </a:lnSpc>
                <a:buNone/>
                <a:tabLst>
                  <a:tab pos="765000" algn="l"/>
                  <a:tab pos="1530360" algn="l"/>
                  <a:tab pos="2295360" algn="l"/>
                  <a:tab pos="3060720" algn="l"/>
                </a:tabLst>
              </a:pPr>
              <a:t>12</a:t>
            </a:fld>
            <a:endParaRPr lang="ru-RU" sz="1200" b="0" strike="noStrike" spc="-1" dirty="0">
              <a:latin typeface="Times New Roman"/>
            </a:endParaRPr>
          </a:p>
        </p:txBody>
      </p:sp>
      <p:sp>
        <p:nvSpPr>
          <p:cNvPr id="549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ln w="0">
            <a:noFill/>
          </a:ln>
        </p:spPr>
      </p:sp>
      <p:sp>
        <p:nvSpPr>
          <p:cNvPr id="550" name="PlaceHolder 3"/>
          <p:cNvSpPr>
            <a:spLocks noGrp="1"/>
          </p:cNvSpPr>
          <p:nvPr>
            <p:ph type="body"/>
          </p:nvPr>
        </p:nvSpPr>
        <p:spPr>
          <a:xfrm>
            <a:off x="974880" y="4560840"/>
            <a:ext cx="5360760" cy="4316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551" name="Text Box 3"/>
          <p:cNvSpPr/>
          <p:nvPr/>
        </p:nvSpPr>
        <p:spPr>
          <a:xfrm>
            <a:off x="4145040" y="9121680"/>
            <a:ext cx="3169800" cy="4791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40" tIns="49320" rIns="95040" bIns="4932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73040" algn="l"/>
                <a:tab pos="947880" algn="l"/>
                <a:tab pos="1422360" algn="l"/>
                <a:tab pos="1897200" algn="l"/>
                <a:tab pos="2371680" algn="l"/>
                <a:tab pos="2846520" algn="l"/>
                <a:tab pos="3322800" algn="l"/>
                <a:tab pos="3797280" algn="l"/>
                <a:tab pos="4272120" algn="l"/>
                <a:tab pos="4746600" algn="l"/>
                <a:tab pos="5221440" algn="l"/>
                <a:tab pos="5695920" algn="l"/>
                <a:tab pos="6172200" algn="l"/>
                <a:tab pos="6647040" algn="l"/>
                <a:tab pos="7121520" algn="l"/>
                <a:tab pos="7596360" algn="l"/>
                <a:tab pos="8070840" algn="l"/>
                <a:tab pos="8545680" algn="l"/>
                <a:tab pos="9020160" algn="l"/>
                <a:tab pos="9496440" algn="l"/>
              </a:tabLst>
            </a:pPr>
            <a:fld id="{46900314-255F-4EA4-A8F9-80D69CABB0B5}" type="slidenum">
              <a:rPr lang="ru-RU" sz="13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  <a:buNone/>
                <a:tabLst>
                  <a:tab pos="0" algn="l"/>
                  <a:tab pos="473040" algn="l"/>
                  <a:tab pos="947880" algn="l"/>
                  <a:tab pos="1422360" algn="l"/>
                  <a:tab pos="1897200" algn="l"/>
                  <a:tab pos="2371680" algn="l"/>
                  <a:tab pos="2846520" algn="l"/>
                  <a:tab pos="3322800" algn="l"/>
                  <a:tab pos="3797280" algn="l"/>
                  <a:tab pos="4272120" algn="l"/>
                  <a:tab pos="4746600" algn="l"/>
                  <a:tab pos="5221440" algn="l"/>
                  <a:tab pos="5695920" algn="l"/>
                  <a:tab pos="6172200" algn="l"/>
                  <a:tab pos="6647040" algn="l"/>
                  <a:tab pos="7121520" algn="l"/>
                  <a:tab pos="7596360" algn="l"/>
                  <a:tab pos="8070840" algn="l"/>
                  <a:tab pos="8545680" algn="l"/>
                  <a:tab pos="9020160" algn="l"/>
                  <a:tab pos="9496440" algn="l"/>
                </a:tabLst>
              </a:pPr>
              <a:t>12</a:t>
            </a:fld>
            <a:endParaRPr lang="ru-RU" sz="13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765000" algn="l"/>
                <a:tab pos="1530360" algn="l"/>
                <a:tab pos="2295360" algn="l"/>
                <a:tab pos="3060720" algn="l"/>
              </a:tabLst>
              <a:defRPr lang="ru-RU" sz="1200" b="0" strike="noStrike" spc="-1">
                <a:solidFill>
                  <a:srgbClr val="000000"/>
                </a:solidFill>
                <a:latin typeface="Times New Roman"/>
                <a:ea typeface="SimSun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765000" algn="l"/>
                <a:tab pos="1530360" algn="l"/>
                <a:tab pos="2295360" algn="l"/>
                <a:tab pos="3060720" algn="l"/>
              </a:tabLst>
            </a:pPr>
            <a:fld id="{ED86C003-42F6-43DF-A1CC-D1BC4C60BDAE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SimSun"/>
              </a:rPr>
              <a:pPr algn="r">
                <a:lnSpc>
                  <a:spcPct val="100000"/>
                </a:lnSpc>
                <a:buNone/>
                <a:tabLst>
                  <a:tab pos="765000" algn="l"/>
                  <a:tab pos="1530360" algn="l"/>
                  <a:tab pos="2295360" algn="l"/>
                  <a:tab pos="3060720" algn="l"/>
                </a:tabLst>
              </a:pPr>
              <a:t>13</a:t>
            </a:fld>
            <a:endParaRPr lang="ru-RU" sz="1200" b="0" strike="noStrike" spc="-1" dirty="0">
              <a:latin typeface="Times New Roman"/>
            </a:endParaRPr>
          </a:p>
        </p:txBody>
      </p:sp>
      <p:sp>
        <p:nvSpPr>
          <p:cNvPr id="549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ln w="0">
            <a:noFill/>
          </a:ln>
        </p:spPr>
      </p:sp>
      <p:sp>
        <p:nvSpPr>
          <p:cNvPr id="550" name="PlaceHolder 3"/>
          <p:cNvSpPr>
            <a:spLocks noGrp="1"/>
          </p:cNvSpPr>
          <p:nvPr>
            <p:ph type="body"/>
          </p:nvPr>
        </p:nvSpPr>
        <p:spPr>
          <a:xfrm>
            <a:off x="974880" y="4560840"/>
            <a:ext cx="5360760" cy="4316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551" name="Text Box 3"/>
          <p:cNvSpPr/>
          <p:nvPr/>
        </p:nvSpPr>
        <p:spPr>
          <a:xfrm>
            <a:off x="4145040" y="9121680"/>
            <a:ext cx="3169800" cy="4791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40" tIns="49320" rIns="95040" bIns="4932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73040" algn="l"/>
                <a:tab pos="947880" algn="l"/>
                <a:tab pos="1422360" algn="l"/>
                <a:tab pos="1897200" algn="l"/>
                <a:tab pos="2371680" algn="l"/>
                <a:tab pos="2846520" algn="l"/>
                <a:tab pos="3322800" algn="l"/>
                <a:tab pos="3797280" algn="l"/>
                <a:tab pos="4272120" algn="l"/>
                <a:tab pos="4746600" algn="l"/>
                <a:tab pos="5221440" algn="l"/>
                <a:tab pos="5695920" algn="l"/>
                <a:tab pos="6172200" algn="l"/>
                <a:tab pos="6647040" algn="l"/>
                <a:tab pos="7121520" algn="l"/>
                <a:tab pos="7596360" algn="l"/>
                <a:tab pos="8070840" algn="l"/>
                <a:tab pos="8545680" algn="l"/>
                <a:tab pos="9020160" algn="l"/>
                <a:tab pos="9496440" algn="l"/>
              </a:tabLst>
            </a:pPr>
            <a:fld id="{46900314-255F-4EA4-A8F9-80D69CABB0B5}" type="slidenum">
              <a:rPr lang="ru-RU" sz="13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  <a:buNone/>
                <a:tabLst>
                  <a:tab pos="0" algn="l"/>
                  <a:tab pos="473040" algn="l"/>
                  <a:tab pos="947880" algn="l"/>
                  <a:tab pos="1422360" algn="l"/>
                  <a:tab pos="1897200" algn="l"/>
                  <a:tab pos="2371680" algn="l"/>
                  <a:tab pos="2846520" algn="l"/>
                  <a:tab pos="3322800" algn="l"/>
                  <a:tab pos="3797280" algn="l"/>
                  <a:tab pos="4272120" algn="l"/>
                  <a:tab pos="4746600" algn="l"/>
                  <a:tab pos="5221440" algn="l"/>
                  <a:tab pos="5695920" algn="l"/>
                  <a:tab pos="6172200" algn="l"/>
                  <a:tab pos="6647040" algn="l"/>
                  <a:tab pos="7121520" algn="l"/>
                  <a:tab pos="7596360" algn="l"/>
                  <a:tab pos="8070840" algn="l"/>
                  <a:tab pos="8545680" algn="l"/>
                  <a:tab pos="9020160" algn="l"/>
                  <a:tab pos="9496440" algn="l"/>
                </a:tabLst>
              </a:pPr>
              <a:t>13</a:t>
            </a:fld>
            <a:endParaRPr lang="ru-RU" sz="13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765000" algn="l"/>
                <a:tab pos="1530360" algn="l"/>
                <a:tab pos="2295360" algn="l"/>
                <a:tab pos="3060720" algn="l"/>
              </a:tabLst>
              <a:defRPr lang="ru-RU" sz="1200" b="0" strike="noStrike" spc="-1">
                <a:solidFill>
                  <a:srgbClr val="000000"/>
                </a:solidFill>
                <a:latin typeface="Times New Roman"/>
                <a:ea typeface="SimSun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765000" algn="l"/>
                <a:tab pos="1530360" algn="l"/>
                <a:tab pos="2295360" algn="l"/>
                <a:tab pos="3060720" algn="l"/>
              </a:tabLst>
            </a:pPr>
            <a:fld id="{9ACD9B4F-552C-4B4B-88FB-3B263015F065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SimSun"/>
              </a:rPr>
              <a:pPr algn="r">
                <a:lnSpc>
                  <a:spcPct val="100000"/>
                </a:lnSpc>
                <a:buNone/>
                <a:tabLst>
                  <a:tab pos="765000" algn="l"/>
                  <a:tab pos="1530360" algn="l"/>
                  <a:tab pos="2295360" algn="l"/>
                  <a:tab pos="3060720" algn="l"/>
                </a:tabLst>
              </a:pPr>
              <a:t>2</a:t>
            </a:fld>
            <a:endParaRPr lang="ru-RU" sz="1200" b="0" strike="noStrike" spc="-1" dirty="0">
              <a:latin typeface="Times New Roman"/>
            </a:endParaRPr>
          </a:p>
        </p:txBody>
      </p:sp>
      <p:sp>
        <p:nvSpPr>
          <p:cNvPr id="545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ln w="0">
            <a:noFill/>
          </a:ln>
        </p:spPr>
      </p:sp>
      <p:sp>
        <p:nvSpPr>
          <p:cNvPr id="546" name="PlaceHolder 3"/>
          <p:cNvSpPr>
            <a:spLocks noGrp="1"/>
          </p:cNvSpPr>
          <p:nvPr>
            <p:ph type="body"/>
          </p:nvPr>
        </p:nvSpPr>
        <p:spPr>
          <a:xfrm>
            <a:off x="974880" y="4560840"/>
            <a:ext cx="5360760" cy="4316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547" name="Text Box 1"/>
          <p:cNvSpPr/>
          <p:nvPr/>
        </p:nvSpPr>
        <p:spPr>
          <a:xfrm>
            <a:off x="4145040" y="9121680"/>
            <a:ext cx="3169800" cy="4791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40" tIns="49320" rIns="95040" bIns="4932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73040" algn="l"/>
                <a:tab pos="947880" algn="l"/>
                <a:tab pos="1422360" algn="l"/>
                <a:tab pos="1897200" algn="l"/>
                <a:tab pos="2371680" algn="l"/>
                <a:tab pos="2846520" algn="l"/>
                <a:tab pos="3322800" algn="l"/>
                <a:tab pos="3797280" algn="l"/>
                <a:tab pos="4272120" algn="l"/>
                <a:tab pos="4746600" algn="l"/>
                <a:tab pos="5221440" algn="l"/>
                <a:tab pos="5695920" algn="l"/>
                <a:tab pos="6172200" algn="l"/>
                <a:tab pos="6647040" algn="l"/>
                <a:tab pos="7121520" algn="l"/>
                <a:tab pos="7596360" algn="l"/>
                <a:tab pos="8070840" algn="l"/>
                <a:tab pos="8545680" algn="l"/>
                <a:tab pos="9020160" algn="l"/>
                <a:tab pos="9496440" algn="l"/>
              </a:tabLst>
            </a:pPr>
            <a:fld id="{4C757337-8933-4D0A-BF59-FA9CF4F74CD8}" type="slidenum">
              <a:rPr lang="ru-RU" sz="13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  <a:buNone/>
                <a:tabLst>
                  <a:tab pos="0" algn="l"/>
                  <a:tab pos="473040" algn="l"/>
                  <a:tab pos="947880" algn="l"/>
                  <a:tab pos="1422360" algn="l"/>
                  <a:tab pos="1897200" algn="l"/>
                  <a:tab pos="2371680" algn="l"/>
                  <a:tab pos="2846520" algn="l"/>
                  <a:tab pos="3322800" algn="l"/>
                  <a:tab pos="3797280" algn="l"/>
                  <a:tab pos="4272120" algn="l"/>
                  <a:tab pos="4746600" algn="l"/>
                  <a:tab pos="5221440" algn="l"/>
                  <a:tab pos="5695920" algn="l"/>
                  <a:tab pos="6172200" algn="l"/>
                  <a:tab pos="6647040" algn="l"/>
                  <a:tab pos="7121520" algn="l"/>
                  <a:tab pos="7596360" algn="l"/>
                  <a:tab pos="8070840" algn="l"/>
                  <a:tab pos="8545680" algn="l"/>
                  <a:tab pos="9020160" algn="l"/>
                  <a:tab pos="9496440" algn="l"/>
                </a:tabLst>
              </a:pPr>
              <a:t>2</a:t>
            </a:fld>
            <a:endParaRPr lang="ru-RU" sz="13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765000" algn="l"/>
                <a:tab pos="1530360" algn="l"/>
                <a:tab pos="2295360" algn="l"/>
                <a:tab pos="3060720" algn="l"/>
              </a:tabLst>
              <a:defRPr lang="ru-RU" sz="1200" b="0" strike="noStrike" spc="-1">
                <a:solidFill>
                  <a:srgbClr val="000000"/>
                </a:solidFill>
                <a:latin typeface="Times New Roman"/>
                <a:ea typeface="SimSun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765000" algn="l"/>
                <a:tab pos="1530360" algn="l"/>
                <a:tab pos="2295360" algn="l"/>
                <a:tab pos="3060720" algn="l"/>
              </a:tabLst>
            </a:pPr>
            <a:fld id="{9ACD9B4F-552C-4B4B-88FB-3B263015F065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SimSun"/>
              </a:rPr>
              <a:pPr algn="r">
                <a:lnSpc>
                  <a:spcPct val="100000"/>
                </a:lnSpc>
                <a:buNone/>
                <a:tabLst>
                  <a:tab pos="765000" algn="l"/>
                  <a:tab pos="1530360" algn="l"/>
                  <a:tab pos="2295360" algn="l"/>
                  <a:tab pos="3060720" algn="l"/>
                </a:tabLst>
              </a:pPr>
              <a:t>3</a:t>
            </a:fld>
            <a:endParaRPr lang="ru-RU" sz="1200" b="0" strike="noStrike" spc="-1" dirty="0">
              <a:latin typeface="Times New Roman"/>
            </a:endParaRPr>
          </a:p>
        </p:txBody>
      </p:sp>
      <p:sp>
        <p:nvSpPr>
          <p:cNvPr id="545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ln w="0">
            <a:noFill/>
          </a:ln>
        </p:spPr>
      </p:sp>
      <p:sp>
        <p:nvSpPr>
          <p:cNvPr id="546" name="PlaceHolder 3"/>
          <p:cNvSpPr>
            <a:spLocks noGrp="1"/>
          </p:cNvSpPr>
          <p:nvPr>
            <p:ph type="body"/>
          </p:nvPr>
        </p:nvSpPr>
        <p:spPr>
          <a:xfrm>
            <a:off x="974880" y="4560840"/>
            <a:ext cx="5360760" cy="4316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547" name="Text Box 1"/>
          <p:cNvSpPr/>
          <p:nvPr/>
        </p:nvSpPr>
        <p:spPr>
          <a:xfrm>
            <a:off x="4145040" y="9121680"/>
            <a:ext cx="3169800" cy="4791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40" tIns="49320" rIns="95040" bIns="4932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73040" algn="l"/>
                <a:tab pos="947880" algn="l"/>
                <a:tab pos="1422360" algn="l"/>
                <a:tab pos="1897200" algn="l"/>
                <a:tab pos="2371680" algn="l"/>
                <a:tab pos="2846520" algn="l"/>
                <a:tab pos="3322800" algn="l"/>
                <a:tab pos="3797280" algn="l"/>
                <a:tab pos="4272120" algn="l"/>
                <a:tab pos="4746600" algn="l"/>
                <a:tab pos="5221440" algn="l"/>
                <a:tab pos="5695920" algn="l"/>
                <a:tab pos="6172200" algn="l"/>
                <a:tab pos="6647040" algn="l"/>
                <a:tab pos="7121520" algn="l"/>
                <a:tab pos="7596360" algn="l"/>
                <a:tab pos="8070840" algn="l"/>
                <a:tab pos="8545680" algn="l"/>
                <a:tab pos="9020160" algn="l"/>
                <a:tab pos="9496440" algn="l"/>
              </a:tabLst>
            </a:pPr>
            <a:fld id="{4C757337-8933-4D0A-BF59-FA9CF4F74CD8}" type="slidenum">
              <a:rPr lang="ru-RU" sz="13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  <a:buNone/>
                <a:tabLst>
                  <a:tab pos="0" algn="l"/>
                  <a:tab pos="473040" algn="l"/>
                  <a:tab pos="947880" algn="l"/>
                  <a:tab pos="1422360" algn="l"/>
                  <a:tab pos="1897200" algn="l"/>
                  <a:tab pos="2371680" algn="l"/>
                  <a:tab pos="2846520" algn="l"/>
                  <a:tab pos="3322800" algn="l"/>
                  <a:tab pos="3797280" algn="l"/>
                  <a:tab pos="4272120" algn="l"/>
                  <a:tab pos="4746600" algn="l"/>
                  <a:tab pos="5221440" algn="l"/>
                  <a:tab pos="5695920" algn="l"/>
                  <a:tab pos="6172200" algn="l"/>
                  <a:tab pos="6647040" algn="l"/>
                  <a:tab pos="7121520" algn="l"/>
                  <a:tab pos="7596360" algn="l"/>
                  <a:tab pos="8070840" algn="l"/>
                  <a:tab pos="8545680" algn="l"/>
                  <a:tab pos="9020160" algn="l"/>
                  <a:tab pos="9496440" algn="l"/>
                </a:tabLst>
              </a:pPr>
              <a:t>3</a:t>
            </a:fld>
            <a:endParaRPr lang="ru-RU" sz="13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765000" algn="l"/>
                <a:tab pos="1530360" algn="l"/>
                <a:tab pos="2295360" algn="l"/>
                <a:tab pos="3060720" algn="l"/>
              </a:tabLst>
              <a:defRPr lang="ru-RU" sz="1200" b="0" strike="noStrike" spc="-1">
                <a:solidFill>
                  <a:srgbClr val="000000"/>
                </a:solidFill>
                <a:latin typeface="Times New Roman"/>
                <a:ea typeface="SimSun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765000" algn="l"/>
                <a:tab pos="1530360" algn="l"/>
                <a:tab pos="2295360" algn="l"/>
                <a:tab pos="3060720" algn="l"/>
              </a:tabLst>
            </a:pPr>
            <a:fld id="{ED86C003-42F6-43DF-A1CC-D1BC4C60BDAE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SimSun"/>
              </a:rPr>
              <a:pPr algn="r">
                <a:lnSpc>
                  <a:spcPct val="100000"/>
                </a:lnSpc>
                <a:buNone/>
                <a:tabLst>
                  <a:tab pos="765000" algn="l"/>
                  <a:tab pos="1530360" algn="l"/>
                  <a:tab pos="2295360" algn="l"/>
                  <a:tab pos="3060720" algn="l"/>
                </a:tabLst>
              </a:pPr>
              <a:t>4</a:t>
            </a:fld>
            <a:endParaRPr lang="ru-RU" sz="1200" b="0" strike="noStrike" spc="-1" dirty="0">
              <a:latin typeface="Times New Roman"/>
            </a:endParaRPr>
          </a:p>
        </p:txBody>
      </p:sp>
      <p:sp>
        <p:nvSpPr>
          <p:cNvPr id="549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ln w="0">
            <a:noFill/>
          </a:ln>
        </p:spPr>
      </p:sp>
      <p:sp>
        <p:nvSpPr>
          <p:cNvPr id="550" name="PlaceHolder 3"/>
          <p:cNvSpPr>
            <a:spLocks noGrp="1"/>
          </p:cNvSpPr>
          <p:nvPr>
            <p:ph type="body"/>
          </p:nvPr>
        </p:nvSpPr>
        <p:spPr>
          <a:xfrm>
            <a:off x="974880" y="4560840"/>
            <a:ext cx="5360760" cy="4316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551" name="Text Box 3"/>
          <p:cNvSpPr/>
          <p:nvPr/>
        </p:nvSpPr>
        <p:spPr>
          <a:xfrm>
            <a:off x="4145040" y="9121680"/>
            <a:ext cx="3169800" cy="4791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40" tIns="49320" rIns="95040" bIns="4932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73040" algn="l"/>
                <a:tab pos="947880" algn="l"/>
                <a:tab pos="1422360" algn="l"/>
                <a:tab pos="1897200" algn="l"/>
                <a:tab pos="2371680" algn="l"/>
                <a:tab pos="2846520" algn="l"/>
                <a:tab pos="3322800" algn="l"/>
                <a:tab pos="3797280" algn="l"/>
                <a:tab pos="4272120" algn="l"/>
                <a:tab pos="4746600" algn="l"/>
                <a:tab pos="5221440" algn="l"/>
                <a:tab pos="5695920" algn="l"/>
                <a:tab pos="6172200" algn="l"/>
                <a:tab pos="6647040" algn="l"/>
                <a:tab pos="7121520" algn="l"/>
                <a:tab pos="7596360" algn="l"/>
                <a:tab pos="8070840" algn="l"/>
                <a:tab pos="8545680" algn="l"/>
                <a:tab pos="9020160" algn="l"/>
                <a:tab pos="9496440" algn="l"/>
              </a:tabLst>
            </a:pPr>
            <a:fld id="{46900314-255F-4EA4-A8F9-80D69CABB0B5}" type="slidenum">
              <a:rPr lang="ru-RU" sz="13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  <a:buNone/>
                <a:tabLst>
                  <a:tab pos="0" algn="l"/>
                  <a:tab pos="473040" algn="l"/>
                  <a:tab pos="947880" algn="l"/>
                  <a:tab pos="1422360" algn="l"/>
                  <a:tab pos="1897200" algn="l"/>
                  <a:tab pos="2371680" algn="l"/>
                  <a:tab pos="2846520" algn="l"/>
                  <a:tab pos="3322800" algn="l"/>
                  <a:tab pos="3797280" algn="l"/>
                  <a:tab pos="4272120" algn="l"/>
                  <a:tab pos="4746600" algn="l"/>
                  <a:tab pos="5221440" algn="l"/>
                  <a:tab pos="5695920" algn="l"/>
                  <a:tab pos="6172200" algn="l"/>
                  <a:tab pos="6647040" algn="l"/>
                  <a:tab pos="7121520" algn="l"/>
                  <a:tab pos="7596360" algn="l"/>
                  <a:tab pos="8070840" algn="l"/>
                  <a:tab pos="8545680" algn="l"/>
                  <a:tab pos="9020160" algn="l"/>
                  <a:tab pos="9496440" algn="l"/>
                </a:tabLst>
              </a:pPr>
              <a:t>4</a:t>
            </a:fld>
            <a:endParaRPr lang="ru-RU" sz="13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765000" algn="l"/>
                <a:tab pos="1530360" algn="l"/>
                <a:tab pos="2295360" algn="l"/>
                <a:tab pos="3060720" algn="l"/>
              </a:tabLst>
              <a:defRPr lang="ru-RU" sz="1200" b="0" strike="noStrike" spc="-1">
                <a:solidFill>
                  <a:srgbClr val="000000"/>
                </a:solidFill>
                <a:latin typeface="Times New Roman"/>
                <a:ea typeface="SimSun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765000" algn="l"/>
                <a:tab pos="1530360" algn="l"/>
                <a:tab pos="2295360" algn="l"/>
                <a:tab pos="3060720" algn="l"/>
              </a:tabLst>
            </a:pPr>
            <a:fld id="{ED86C003-42F6-43DF-A1CC-D1BC4C60BDAE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SimSun"/>
              </a:rPr>
              <a:pPr algn="r">
                <a:lnSpc>
                  <a:spcPct val="100000"/>
                </a:lnSpc>
                <a:buNone/>
                <a:tabLst>
                  <a:tab pos="765000" algn="l"/>
                  <a:tab pos="1530360" algn="l"/>
                  <a:tab pos="2295360" algn="l"/>
                  <a:tab pos="3060720" algn="l"/>
                </a:tabLst>
              </a:pPr>
              <a:t>5</a:t>
            </a:fld>
            <a:endParaRPr lang="ru-RU" sz="1200" b="0" strike="noStrike" spc="-1" dirty="0">
              <a:latin typeface="Times New Roman"/>
            </a:endParaRPr>
          </a:p>
        </p:txBody>
      </p:sp>
      <p:sp>
        <p:nvSpPr>
          <p:cNvPr id="549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ln w="0">
            <a:noFill/>
          </a:ln>
        </p:spPr>
      </p:sp>
      <p:sp>
        <p:nvSpPr>
          <p:cNvPr id="550" name="PlaceHolder 3"/>
          <p:cNvSpPr>
            <a:spLocks noGrp="1"/>
          </p:cNvSpPr>
          <p:nvPr>
            <p:ph type="body"/>
          </p:nvPr>
        </p:nvSpPr>
        <p:spPr>
          <a:xfrm>
            <a:off x="974880" y="4560840"/>
            <a:ext cx="5360760" cy="4316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551" name="Text Box 3"/>
          <p:cNvSpPr/>
          <p:nvPr/>
        </p:nvSpPr>
        <p:spPr>
          <a:xfrm>
            <a:off x="4145040" y="9121680"/>
            <a:ext cx="3169800" cy="4791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40" tIns="49320" rIns="95040" bIns="4932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73040" algn="l"/>
                <a:tab pos="947880" algn="l"/>
                <a:tab pos="1422360" algn="l"/>
                <a:tab pos="1897200" algn="l"/>
                <a:tab pos="2371680" algn="l"/>
                <a:tab pos="2846520" algn="l"/>
                <a:tab pos="3322800" algn="l"/>
                <a:tab pos="3797280" algn="l"/>
                <a:tab pos="4272120" algn="l"/>
                <a:tab pos="4746600" algn="l"/>
                <a:tab pos="5221440" algn="l"/>
                <a:tab pos="5695920" algn="l"/>
                <a:tab pos="6172200" algn="l"/>
                <a:tab pos="6647040" algn="l"/>
                <a:tab pos="7121520" algn="l"/>
                <a:tab pos="7596360" algn="l"/>
                <a:tab pos="8070840" algn="l"/>
                <a:tab pos="8545680" algn="l"/>
                <a:tab pos="9020160" algn="l"/>
                <a:tab pos="9496440" algn="l"/>
              </a:tabLst>
            </a:pPr>
            <a:fld id="{46900314-255F-4EA4-A8F9-80D69CABB0B5}" type="slidenum">
              <a:rPr lang="ru-RU" sz="13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  <a:buNone/>
                <a:tabLst>
                  <a:tab pos="0" algn="l"/>
                  <a:tab pos="473040" algn="l"/>
                  <a:tab pos="947880" algn="l"/>
                  <a:tab pos="1422360" algn="l"/>
                  <a:tab pos="1897200" algn="l"/>
                  <a:tab pos="2371680" algn="l"/>
                  <a:tab pos="2846520" algn="l"/>
                  <a:tab pos="3322800" algn="l"/>
                  <a:tab pos="3797280" algn="l"/>
                  <a:tab pos="4272120" algn="l"/>
                  <a:tab pos="4746600" algn="l"/>
                  <a:tab pos="5221440" algn="l"/>
                  <a:tab pos="5695920" algn="l"/>
                  <a:tab pos="6172200" algn="l"/>
                  <a:tab pos="6647040" algn="l"/>
                  <a:tab pos="7121520" algn="l"/>
                  <a:tab pos="7596360" algn="l"/>
                  <a:tab pos="8070840" algn="l"/>
                  <a:tab pos="8545680" algn="l"/>
                  <a:tab pos="9020160" algn="l"/>
                  <a:tab pos="9496440" algn="l"/>
                </a:tabLst>
              </a:pPr>
              <a:t>5</a:t>
            </a:fld>
            <a:endParaRPr lang="ru-RU" sz="13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765000" algn="l"/>
                <a:tab pos="1530360" algn="l"/>
                <a:tab pos="2295360" algn="l"/>
                <a:tab pos="3060720" algn="l"/>
              </a:tabLst>
              <a:defRPr lang="ru-RU" sz="1200" b="0" strike="noStrike" spc="-1">
                <a:solidFill>
                  <a:srgbClr val="000000"/>
                </a:solidFill>
                <a:latin typeface="Times New Roman"/>
                <a:ea typeface="SimSun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765000" algn="l"/>
                <a:tab pos="1530360" algn="l"/>
                <a:tab pos="2295360" algn="l"/>
                <a:tab pos="3060720" algn="l"/>
              </a:tabLst>
            </a:pPr>
            <a:fld id="{ED86C003-42F6-43DF-A1CC-D1BC4C60BDAE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SimSun"/>
              </a:rPr>
              <a:pPr algn="r">
                <a:lnSpc>
                  <a:spcPct val="100000"/>
                </a:lnSpc>
                <a:buNone/>
                <a:tabLst>
                  <a:tab pos="765000" algn="l"/>
                  <a:tab pos="1530360" algn="l"/>
                  <a:tab pos="2295360" algn="l"/>
                  <a:tab pos="3060720" algn="l"/>
                </a:tabLst>
              </a:pPr>
              <a:t>6</a:t>
            </a:fld>
            <a:endParaRPr lang="ru-RU" sz="1200" b="0" strike="noStrike" spc="-1" dirty="0">
              <a:latin typeface="Times New Roman"/>
            </a:endParaRPr>
          </a:p>
        </p:txBody>
      </p:sp>
      <p:sp>
        <p:nvSpPr>
          <p:cNvPr id="549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ln w="0">
            <a:noFill/>
          </a:ln>
        </p:spPr>
      </p:sp>
      <p:sp>
        <p:nvSpPr>
          <p:cNvPr id="550" name="PlaceHolder 3"/>
          <p:cNvSpPr>
            <a:spLocks noGrp="1"/>
          </p:cNvSpPr>
          <p:nvPr>
            <p:ph type="body"/>
          </p:nvPr>
        </p:nvSpPr>
        <p:spPr>
          <a:xfrm>
            <a:off x="974880" y="4560840"/>
            <a:ext cx="5360760" cy="4316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551" name="Text Box 3"/>
          <p:cNvSpPr/>
          <p:nvPr/>
        </p:nvSpPr>
        <p:spPr>
          <a:xfrm>
            <a:off x="4145040" y="9121680"/>
            <a:ext cx="3169800" cy="4791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40" tIns="49320" rIns="95040" bIns="4932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73040" algn="l"/>
                <a:tab pos="947880" algn="l"/>
                <a:tab pos="1422360" algn="l"/>
                <a:tab pos="1897200" algn="l"/>
                <a:tab pos="2371680" algn="l"/>
                <a:tab pos="2846520" algn="l"/>
                <a:tab pos="3322800" algn="l"/>
                <a:tab pos="3797280" algn="l"/>
                <a:tab pos="4272120" algn="l"/>
                <a:tab pos="4746600" algn="l"/>
                <a:tab pos="5221440" algn="l"/>
                <a:tab pos="5695920" algn="l"/>
                <a:tab pos="6172200" algn="l"/>
                <a:tab pos="6647040" algn="l"/>
                <a:tab pos="7121520" algn="l"/>
                <a:tab pos="7596360" algn="l"/>
                <a:tab pos="8070840" algn="l"/>
                <a:tab pos="8545680" algn="l"/>
                <a:tab pos="9020160" algn="l"/>
                <a:tab pos="9496440" algn="l"/>
              </a:tabLst>
            </a:pPr>
            <a:fld id="{46900314-255F-4EA4-A8F9-80D69CABB0B5}" type="slidenum">
              <a:rPr lang="ru-RU" sz="13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  <a:buNone/>
                <a:tabLst>
                  <a:tab pos="0" algn="l"/>
                  <a:tab pos="473040" algn="l"/>
                  <a:tab pos="947880" algn="l"/>
                  <a:tab pos="1422360" algn="l"/>
                  <a:tab pos="1897200" algn="l"/>
                  <a:tab pos="2371680" algn="l"/>
                  <a:tab pos="2846520" algn="l"/>
                  <a:tab pos="3322800" algn="l"/>
                  <a:tab pos="3797280" algn="l"/>
                  <a:tab pos="4272120" algn="l"/>
                  <a:tab pos="4746600" algn="l"/>
                  <a:tab pos="5221440" algn="l"/>
                  <a:tab pos="5695920" algn="l"/>
                  <a:tab pos="6172200" algn="l"/>
                  <a:tab pos="6647040" algn="l"/>
                  <a:tab pos="7121520" algn="l"/>
                  <a:tab pos="7596360" algn="l"/>
                  <a:tab pos="8070840" algn="l"/>
                  <a:tab pos="8545680" algn="l"/>
                  <a:tab pos="9020160" algn="l"/>
                  <a:tab pos="9496440" algn="l"/>
                </a:tabLst>
              </a:pPr>
              <a:t>6</a:t>
            </a:fld>
            <a:endParaRPr lang="ru-RU" sz="13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765000" algn="l"/>
                <a:tab pos="1530360" algn="l"/>
                <a:tab pos="2295360" algn="l"/>
                <a:tab pos="3060720" algn="l"/>
              </a:tabLst>
              <a:defRPr lang="ru-RU" sz="1200" b="0" strike="noStrike" spc="-1">
                <a:solidFill>
                  <a:srgbClr val="000000"/>
                </a:solidFill>
                <a:latin typeface="Times New Roman"/>
                <a:ea typeface="SimSun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765000" algn="l"/>
                <a:tab pos="1530360" algn="l"/>
                <a:tab pos="2295360" algn="l"/>
                <a:tab pos="3060720" algn="l"/>
              </a:tabLst>
            </a:pPr>
            <a:fld id="{ED86C003-42F6-43DF-A1CC-D1BC4C60BDAE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SimSun"/>
              </a:rPr>
              <a:pPr algn="r">
                <a:lnSpc>
                  <a:spcPct val="100000"/>
                </a:lnSpc>
                <a:buNone/>
                <a:tabLst>
                  <a:tab pos="765000" algn="l"/>
                  <a:tab pos="1530360" algn="l"/>
                  <a:tab pos="2295360" algn="l"/>
                  <a:tab pos="3060720" algn="l"/>
                </a:tabLst>
              </a:pPr>
              <a:t>7</a:t>
            </a:fld>
            <a:endParaRPr lang="ru-RU" sz="1200" b="0" strike="noStrike" spc="-1" dirty="0">
              <a:latin typeface="Times New Roman"/>
            </a:endParaRPr>
          </a:p>
        </p:txBody>
      </p:sp>
      <p:sp>
        <p:nvSpPr>
          <p:cNvPr id="549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ln w="0">
            <a:noFill/>
          </a:ln>
        </p:spPr>
      </p:sp>
      <p:sp>
        <p:nvSpPr>
          <p:cNvPr id="550" name="PlaceHolder 3"/>
          <p:cNvSpPr>
            <a:spLocks noGrp="1"/>
          </p:cNvSpPr>
          <p:nvPr>
            <p:ph type="body"/>
          </p:nvPr>
        </p:nvSpPr>
        <p:spPr>
          <a:xfrm>
            <a:off x="974880" y="4560840"/>
            <a:ext cx="5360760" cy="4316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551" name="Text Box 3"/>
          <p:cNvSpPr/>
          <p:nvPr/>
        </p:nvSpPr>
        <p:spPr>
          <a:xfrm>
            <a:off x="4145040" y="9121680"/>
            <a:ext cx="3169800" cy="4791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40" tIns="49320" rIns="95040" bIns="4932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73040" algn="l"/>
                <a:tab pos="947880" algn="l"/>
                <a:tab pos="1422360" algn="l"/>
                <a:tab pos="1897200" algn="l"/>
                <a:tab pos="2371680" algn="l"/>
                <a:tab pos="2846520" algn="l"/>
                <a:tab pos="3322800" algn="l"/>
                <a:tab pos="3797280" algn="l"/>
                <a:tab pos="4272120" algn="l"/>
                <a:tab pos="4746600" algn="l"/>
                <a:tab pos="5221440" algn="l"/>
                <a:tab pos="5695920" algn="l"/>
                <a:tab pos="6172200" algn="l"/>
                <a:tab pos="6647040" algn="l"/>
                <a:tab pos="7121520" algn="l"/>
                <a:tab pos="7596360" algn="l"/>
                <a:tab pos="8070840" algn="l"/>
                <a:tab pos="8545680" algn="l"/>
                <a:tab pos="9020160" algn="l"/>
                <a:tab pos="9496440" algn="l"/>
              </a:tabLst>
            </a:pPr>
            <a:fld id="{46900314-255F-4EA4-A8F9-80D69CABB0B5}" type="slidenum">
              <a:rPr lang="ru-RU" sz="13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  <a:buNone/>
                <a:tabLst>
                  <a:tab pos="0" algn="l"/>
                  <a:tab pos="473040" algn="l"/>
                  <a:tab pos="947880" algn="l"/>
                  <a:tab pos="1422360" algn="l"/>
                  <a:tab pos="1897200" algn="l"/>
                  <a:tab pos="2371680" algn="l"/>
                  <a:tab pos="2846520" algn="l"/>
                  <a:tab pos="3322800" algn="l"/>
                  <a:tab pos="3797280" algn="l"/>
                  <a:tab pos="4272120" algn="l"/>
                  <a:tab pos="4746600" algn="l"/>
                  <a:tab pos="5221440" algn="l"/>
                  <a:tab pos="5695920" algn="l"/>
                  <a:tab pos="6172200" algn="l"/>
                  <a:tab pos="6647040" algn="l"/>
                  <a:tab pos="7121520" algn="l"/>
                  <a:tab pos="7596360" algn="l"/>
                  <a:tab pos="8070840" algn="l"/>
                  <a:tab pos="8545680" algn="l"/>
                  <a:tab pos="9020160" algn="l"/>
                  <a:tab pos="9496440" algn="l"/>
                </a:tabLst>
              </a:pPr>
              <a:t>7</a:t>
            </a:fld>
            <a:endParaRPr lang="ru-RU" sz="13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765000" algn="l"/>
                <a:tab pos="1530360" algn="l"/>
                <a:tab pos="2295360" algn="l"/>
                <a:tab pos="3060720" algn="l"/>
              </a:tabLst>
              <a:defRPr lang="ru-RU" sz="1200" b="0" strike="noStrike" spc="-1">
                <a:solidFill>
                  <a:srgbClr val="000000"/>
                </a:solidFill>
                <a:latin typeface="Times New Roman"/>
                <a:ea typeface="SimSun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765000" algn="l"/>
                <a:tab pos="1530360" algn="l"/>
                <a:tab pos="2295360" algn="l"/>
                <a:tab pos="3060720" algn="l"/>
              </a:tabLst>
            </a:pPr>
            <a:fld id="{ED86C003-42F6-43DF-A1CC-D1BC4C60BDAE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SimSun"/>
              </a:rPr>
              <a:pPr algn="r">
                <a:lnSpc>
                  <a:spcPct val="100000"/>
                </a:lnSpc>
                <a:buNone/>
                <a:tabLst>
                  <a:tab pos="765000" algn="l"/>
                  <a:tab pos="1530360" algn="l"/>
                  <a:tab pos="2295360" algn="l"/>
                  <a:tab pos="3060720" algn="l"/>
                </a:tabLst>
              </a:pPr>
              <a:t>8</a:t>
            </a:fld>
            <a:endParaRPr lang="ru-RU" sz="1200" b="0" strike="noStrike" spc="-1" dirty="0">
              <a:latin typeface="Times New Roman"/>
            </a:endParaRPr>
          </a:p>
        </p:txBody>
      </p:sp>
      <p:sp>
        <p:nvSpPr>
          <p:cNvPr id="549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ln w="0">
            <a:noFill/>
          </a:ln>
        </p:spPr>
      </p:sp>
      <p:sp>
        <p:nvSpPr>
          <p:cNvPr id="550" name="PlaceHolder 3"/>
          <p:cNvSpPr>
            <a:spLocks noGrp="1"/>
          </p:cNvSpPr>
          <p:nvPr>
            <p:ph type="body"/>
          </p:nvPr>
        </p:nvSpPr>
        <p:spPr>
          <a:xfrm>
            <a:off x="974880" y="4560840"/>
            <a:ext cx="5360760" cy="4316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551" name="Text Box 3"/>
          <p:cNvSpPr/>
          <p:nvPr/>
        </p:nvSpPr>
        <p:spPr>
          <a:xfrm>
            <a:off x="4145040" y="9121680"/>
            <a:ext cx="3169800" cy="4791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40" tIns="49320" rIns="95040" bIns="4932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73040" algn="l"/>
                <a:tab pos="947880" algn="l"/>
                <a:tab pos="1422360" algn="l"/>
                <a:tab pos="1897200" algn="l"/>
                <a:tab pos="2371680" algn="l"/>
                <a:tab pos="2846520" algn="l"/>
                <a:tab pos="3322800" algn="l"/>
                <a:tab pos="3797280" algn="l"/>
                <a:tab pos="4272120" algn="l"/>
                <a:tab pos="4746600" algn="l"/>
                <a:tab pos="5221440" algn="l"/>
                <a:tab pos="5695920" algn="l"/>
                <a:tab pos="6172200" algn="l"/>
                <a:tab pos="6647040" algn="l"/>
                <a:tab pos="7121520" algn="l"/>
                <a:tab pos="7596360" algn="l"/>
                <a:tab pos="8070840" algn="l"/>
                <a:tab pos="8545680" algn="l"/>
                <a:tab pos="9020160" algn="l"/>
                <a:tab pos="9496440" algn="l"/>
              </a:tabLst>
            </a:pPr>
            <a:fld id="{46900314-255F-4EA4-A8F9-80D69CABB0B5}" type="slidenum">
              <a:rPr lang="ru-RU" sz="13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  <a:buNone/>
                <a:tabLst>
                  <a:tab pos="0" algn="l"/>
                  <a:tab pos="473040" algn="l"/>
                  <a:tab pos="947880" algn="l"/>
                  <a:tab pos="1422360" algn="l"/>
                  <a:tab pos="1897200" algn="l"/>
                  <a:tab pos="2371680" algn="l"/>
                  <a:tab pos="2846520" algn="l"/>
                  <a:tab pos="3322800" algn="l"/>
                  <a:tab pos="3797280" algn="l"/>
                  <a:tab pos="4272120" algn="l"/>
                  <a:tab pos="4746600" algn="l"/>
                  <a:tab pos="5221440" algn="l"/>
                  <a:tab pos="5695920" algn="l"/>
                  <a:tab pos="6172200" algn="l"/>
                  <a:tab pos="6647040" algn="l"/>
                  <a:tab pos="7121520" algn="l"/>
                  <a:tab pos="7596360" algn="l"/>
                  <a:tab pos="8070840" algn="l"/>
                  <a:tab pos="8545680" algn="l"/>
                  <a:tab pos="9020160" algn="l"/>
                  <a:tab pos="9496440" algn="l"/>
                </a:tabLst>
              </a:pPr>
              <a:t>8</a:t>
            </a:fld>
            <a:endParaRPr lang="ru-RU" sz="13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765000" algn="l"/>
                <a:tab pos="1530360" algn="l"/>
                <a:tab pos="2295360" algn="l"/>
                <a:tab pos="3060720" algn="l"/>
              </a:tabLst>
              <a:defRPr lang="ru-RU" sz="1200" b="0" strike="noStrike" spc="-1">
                <a:solidFill>
                  <a:srgbClr val="000000"/>
                </a:solidFill>
                <a:latin typeface="Times New Roman"/>
                <a:ea typeface="SimSun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765000" algn="l"/>
                <a:tab pos="1530360" algn="l"/>
                <a:tab pos="2295360" algn="l"/>
                <a:tab pos="3060720" algn="l"/>
              </a:tabLst>
            </a:pPr>
            <a:fld id="{ED86C003-42F6-43DF-A1CC-D1BC4C60BDAE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SimSun"/>
              </a:rPr>
              <a:pPr algn="r">
                <a:lnSpc>
                  <a:spcPct val="100000"/>
                </a:lnSpc>
                <a:buNone/>
                <a:tabLst>
                  <a:tab pos="765000" algn="l"/>
                  <a:tab pos="1530360" algn="l"/>
                  <a:tab pos="2295360" algn="l"/>
                  <a:tab pos="3060720" algn="l"/>
                </a:tabLst>
              </a:pPr>
              <a:t>9</a:t>
            </a:fld>
            <a:endParaRPr lang="ru-RU" sz="1200" b="0" strike="noStrike" spc="-1" dirty="0">
              <a:latin typeface="Times New Roman"/>
            </a:endParaRPr>
          </a:p>
        </p:txBody>
      </p:sp>
      <p:sp>
        <p:nvSpPr>
          <p:cNvPr id="549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ln w="0">
            <a:noFill/>
          </a:ln>
        </p:spPr>
      </p:sp>
      <p:sp>
        <p:nvSpPr>
          <p:cNvPr id="550" name="PlaceHolder 3"/>
          <p:cNvSpPr>
            <a:spLocks noGrp="1"/>
          </p:cNvSpPr>
          <p:nvPr>
            <p:ph type="body"/>
          </p:nvPr>
        </p:nvSpPr>
        <p:spPr>
          <a:xfrm>
            <a:off x="974880" y="4560840"/>
            <a:ext cx="5360760" cy="4316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551" name="Text Box 3"/>
          <p:cNvSpPr/>
          <p:nvPr/>
        </p:nvSpPr>
        <p:spPr>
          <a:xfrm>
            <a:off x="4145040" y="9121680"/>
            <a:ext cx="3169800" cy="4791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40" tIns="49320" rIns="95040" bIns="4932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73040" algn="l"/>
                <a:tab pos="947880" algn="l"/>
                <a:tab pos="1422360" algn="l"/>
                <a:tab pos="1897200" algn="l"/>
                <a:tab pos="2371680" algn="l"/>
                <a:tab pos="2846520" algn="l"/>
                <a:tab pos="3322800" algn="l"/>
                <a:tab pos="3797280" algn="l"/>
                <a:tab pos="4272120" algn="l"/>
                <a:tab pos="4746600" algn="l"/>
                <a:tab pos="5221440" algn="l"/>
                <a:tab pos="5695920" algn="l"/>
                <a:tab pos="6172200" algn="l"/>
                <a:tab pos="6647040" algn="l"/>
                <a:tab pos="7121520" algn="l"/>
                <a:tab pos="7596360" algn="l"/>
                <a:tab pos="8070840" algn="l"/>
                <a:tab pos="8545680" algn="l"/>
                <a:tab pos="9020160" algn="l"/>
                <a:tab pos="9496440" algn="l"/>
              </a:tabLst>
            </a:pPr>
            <a:fld id="{46900314-255F-4EA4-A8F9-80D69CABB0B5}" type="slidenum">
              <a:rPr lang="ru-RU" sz="13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  <a:buNone/>
                <a:tabLst>
                  <a:tab pos="0" algn="l"/>
                  <a:tab pos="473040" algn="l"/>
                  <a:tab pos="947880" algn="l"/>
                  <a:tab pos="1422360" algn="l"/>
                  <a:tab pos="1897200" algn="l"/>
                  <a:tab pos="2371680" algn="l"/>
                  <a:tab pos="2846520" algn="l"/>
                  <a:tab pos="3322800" algn="l"/>
                  <a:tab pos="3797280" algn="l"/>
                  <a:tab pos="4272120" algn="l"/>
                  <a:tab pos="4746600" algn="l"/>
                  <a:tab pos="5221440" algn="l"/>
                  <a:tab pos="5695920" algn="l"/>
                  <a:tab pos="6172200" algn="l"/>
                  <a:tab pos="6647040" algn="l"/>
                  <a:tab pos="7121520" algn="l"/>
                  <a:tab pos="7596360" algn="l"/>
                  <a:tab pos="8070840" algn="l"/>
                  <a:tab pos="8545680" algn="l"/>
                  <a:tab pos="9020160" algn="l"/>
                  <a:tab pos="9496440" algn="l"/>
                </a:tabLst>
              </a:pPr>
              <a:t>9</a:t>
            </a:fld>
            <a:endParaRPr lang="ru-RU" sz="13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956" y="195310"/>
            <a:ext cx="2672415" cy="53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Line 6"/>
          <p:cNvSpPr/>
          <p:nvPr userDrawn="1"/>
        </p:nvSpPr>
        <p:spPr>
          <a:xfrm>
            <a:off x="3078300" y="709560"/>
            <a:ext cx="8778240" cy="1440"/>
          </a:xfrm>
          <a:prstGeom prst="line">
            <a:avLst/>
          </a:prstGeom>
          <a:ln w="2556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4"/>
          <p:cNvSpPr/>
          <p:nvPr/>
        </p:nvSpPr>
        <p:spPr>
          <a:xfrm>
            <a:off x="11093760" y="6424200"/>
            <a:ext cx="899640" cy="5799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en-US" sz="1600" b="0" strike="noStrike" spc="-1" dirty="0">
                <a:solidFill>
                  <a:srgbClr val="404040"/>
                </a:solidFill>
                <a:latin typeface="Times New Roman"/>
              </a:rPr>
              <a:t>Slide </a:t>
            </a:r>
            <a:fld id="{84A5D9E1-18D0-44B4-BF06-DDFE640DE2F4}" type="slidenum">
              <a:rPr lang="ru-RU" sz="1600" b="0" strike="noStrike" spc="-1">
                <a:solidFill>
                  <a:srgbClr val="404040"/>
                </a:solidFill>
                <a:latin typeface="Times New Roman"/>
              </a:rPr>
              <a:pPr>
                <a:lnSpc>
                  <a:spcPct val="100000"/>
                </a:lnSpc>
                <a:buNone/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</a:tabLst>
              </a:pPr>
              <a:t>‹#›</a:t>
            </a:fld>
            <a:endParaRPr lang="ru-RU" sz="1600" b="0" strike="noStrike" spc="-1" dirty="0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Line 2"/>
          <p:cNvSpPr/>
          <p:nvPr/>
        </p:nvSpPr>
        <p:spPr>
          <a:xfrm>
            <a:off x="1106640" y="1143000"/>
            <a:ext cx="10371240" cy="360"/>
          </a:xfrm>
          <a:prstGeom prst="line">
            <a:avLst/>
          </a:prstGeom>
          <a:ln w="2556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8" name="Picture 4"/>
          <p:cNvPicPr/>
          <p:nvPr/>
        </p:nvPicPr>
        <p:blipFill>
          <a:blip r:embed="rId3" cstate="print"/>
          <a:stretch/>
        </p:blipFill>
        <p:spPr>
          <a:xfrm>
            <a:off x="1267920" y="71280"/>
            <a:ext cx="990360" cy="990360"/>
          </a:xfrm>
          <a:prstGeom prst="rect">
            <a:avLst/>
          </a:prstGeom>
          <a:ln w="9525">
            <a:noFill/>
          </a:ln>
        </p:spPr>
      </p:pic>
      <p:pic>
        <p:nvPicPr>
          <p:cNvPr id="131" name="Picture 2"/>
          <p:cNvPicPr/>
          <p:nvPr/>
        </p:nvPicPr>
        <p:blipFill>
          <a:blip r:embed="rId4" cstate="print"/>
          <a:stretch/>
        </p:blipFill>
        <p:spPr>
          <a:xfrm>
            <a:off x="2431080" y="139680"/>
            <a:ext cx="716400" cy="874800"/>
          </a:xfrm>
          <a:prstGeom prst="rect">
            <a:avLst/>
          </a:prstGeom>
          <a:ln w="9525">
            <a:noFill/>
          </a:ln>
        </p:spPr>
      </p:pic>
      <p:pic>
        <p:nvPicPr>
          <p:cNvPr id="132" name="Picture 5"/>
          <p:cNvPicPr/>
          <p:nvPr/>
        </p:nvPicPr>
        <p:blipFill>
          <a:blip r:embed="rId5" cstate="print"/>
          <a:stretch/>
        </p:blipFill>
        <p:spPr>
          <a:xfrm>
            <a:off x="3302280" y="81360"/>
            <a:ext cx="894960" cy="962280"/>
          </a:xfrm>
          <a:prstGeom prst="rect">
            <a:avLst/>
          </a:prstGeom>
          <a:ln w="9525">
            <a:noFill/>
          </a:ln>
        </p:spPr>
      </p:pic>
      <p:sp>
        <p:nvSpPr>
          <p:cNvPr id="134" name="Line 2"/>
          <p:cNvSpPr/>
          <p:nvPr/>
        </p:nvSpPr>
        <p:spPr>
          <a:xfrm>
            <a:off x="1102680" y="6312600"/>
            <a:ext cx="10371240" cy="360"/>
          </a:xfrm>
          <a:prstGeom prst="line">
            <a:avLst/>
          </a:prstGeom>
          <a:ln w="2556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6096000" y="589539"/>
            <a:ext cx="52326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НИЦ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Курчатовский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7090" y="1459825"/>
            <a:ext cx="3429000" cy="44087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680729" y="4297724"/>
            <a:ext cx="6088550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А. А. Куликовская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Б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Абрамов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" sz="1400" b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А. Булычев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" sz="1400" b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" sz="1400" b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0" dirty="0">
                <a:effectLst/>
                <a:latin typeface="Times New Roman" pitchFamily="18" charset="0"/>
                <a:cs typeface="Times New Roman" pitchFamily="18" charset="0"/>
              </a:rPr>
              <a:t>Духовской,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Крутенкова,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Куликов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М. А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Мартемьянов,  М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Мацюк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233448" y="5126625"/>
            <a:ext cx="4696327" cy="956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ru-RU" sz="1400" i="1" dirty="0">
                <a:solidFill>
                  <a:srgbClr val="1419EE"/>
                </a:solidFill>
              </a:rPr>
              <a:t>Научная сессия Cекции ядерной физики Отделения физических наук РАН «Физика фундаментальных взаимодействий»</a:t>
            </a:r>
          </a:p>
          <a:p>
            <a:pPr algn="ctr"/>
            <a:r>
              <a:rPr lang="ru-RU" sz="1400" i="1" dirty="0">
                <a:solidFill>
                  <a:srgbClr val="0000FF"/>
                </a:solidFill>
              </a:rPr>
              <a:t>ОИЯИ, Дубна, 1</a:t>
            </a:r>
            <a:r>
              <a:rPr lang="ru-RU" sz="1400" i="1" dirty="0">
                <a:solidFill>
                  <a:srgbClr val="0000FF"/>
                </a:solidFill>
                <a:sym typeface="Symbol"/>
              </a:rPr>
              <a:t>5 апреля 2024 г.</a:t>
            </a:r>
            <a:endParaRPr lang="ru-RU" sz="1400" i="1" dirty="0">
              <a:solidFill>
                <a:srgbClr val="0000FF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4613" y="2819400"/>
            <a:ext cx="12001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81438" y="2819400"/>
            <a:ext cx="12001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57788" y="2819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5261792" y="1203478"/>
            <a:ext cx="6087997" cy="15718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en" sz="2400" i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" sz="2400" i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2400" i="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зависимость выход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ов ионов в реакциях однопионного обмена, образующихся при фрагментации ядер углерода с энергией     300 МэВ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нуклон</a:t>
            </a:r>
            <a:endParaRPr lang="en" sz="2400" i="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 25"/>
          <p:cNvSpPr/>
          <p:nvPr/>
        </p:nvSpPr>
        <p:spPr>
          <a:xfrm>
            <a:off x="1523880" y="0"/>
            <a:ext cx="9143640" cy="4568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Rectangle 27"/>
          <p:cNvSpPr/>
          <p:nvPr/>
        </p:nvSpPr>
        <p:spPr>
          <a:xfrm>
            <a:off x="1523880" y="0"/>
            <a:ext cx="9143640" cy="4568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Rectangle 29"/>
          <p:cNvSpPr/>
          <p:nvPr/>
        </p:nvSpPr>
        <p:spPr>
          <a:xfrm>
            <a:off x="1523880" y="0"/>
            <a:ext cx="9143640" cy="4568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2838735" y="152400"/>
            <a:ext cx="8850134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>
                <a:solidFill>
                  <a:srgbClr val="0066FF"/>
                </a:solidFill>
              </a:rPr>
              <a:t>Отбор </a:t>
            </a:r>
            <a:r>
              <a:rPr lang="en-US" sz="2400" baseline="30000" dirty="0">
                <a:solidFill>
                  <a:srgbClr val="0066FF"/>
                </a:solidFill>
              </a:rPr>
              <a:t>12</a:t>
            </a:r>
            <a:r>
              <a:rPr lang="ru-RU" sz="2400" dirty="0">
                <a:solidFill>
                  <a:srgbClr val="0066FF"/>
                </a:solidFill>
              </a:rPr>
              <a:t>С</a:t>
            </a:r>
            <a:r>
              <a:rPr lang="en-US" sz="2400" dirty="0">
                <a:solidFill>
                  <a:srgbClr val="0066FF"/>
                </a:solidFill>
              </a:rPr>
              <a:t> </a:t>
            </a:r>
            <a:r>
              <a:rPr lang="ru-RU" sz="2400" dirty="0">
                <a:solidFill>
                  <a:srgbClr val="0066FF"/>
                </a:solidFill>
              </a:rPr>
              <a:t>на различных мишенях</a:t>
            </a:r>
            <a:endParaRPr lang="en-US" sz="2400" dirty="0">
              <a:solidFill>
                <a:srgbClr val="0066FF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0521" y="3332208"/>
            <a:ext cx="5550958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285750" algn="just">
              <a:lnSpc>
                <a:spcPct val="140000"/>
              </a:lnSpc>
              <a:buClr>
                <a:srgbClr val="FF0000"/>
              </a:buClr>
              <a:buSzPct val="130000"/>
              <a:buFont typeface="Wingdings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Сигнал от изотопа </a:t>
            </a:r>
            <a:r>
              <a:rPr lang="en-US" sz="16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был измерен по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 экспозициям на каждой мишени</a:t>
            </a:r>
          </a:p>
          <a:p>
            <a:pPr marL="285750" indent="285750" algn="just">
              <a:lnSpc>
                <a:spcPct val="140000"/>
              </a:lnSpc>
              <a:buClr>
                <a:srgbClr val="FF0000"/>
              </a:buClr>
              <a:buSzPct val="130000"/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6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может быть легко определен по корреляционным распределениям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285750" indent="285750" algn="just">
              <a:lnSpc>
                <a:spcPct val="140000"/>
              </a:lnSpc>
              <a:buClr>
                <a:srgbClr val="FF0000"/>
              </a:buClr>
              <a:buSzPct val="130000"/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Импульсный интервал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p/Z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фрагмента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85750" indent="285750" algn="ctr">
              <a:lnSpc>
                <a:spcPct val="140000"/>
              </a:lnSpc>
              <a:buClr>
                <a:srgbClr val="FF0000"/>
              </a:buClr>
              <a:buSzPct val="130000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1.45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/>
              </a:rPr>
              <a:t> 1.60 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sym typeface="Symbol"/>
              </a:rPr>
              <a:t>ГэВ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/>
              </a:rPr>
              <a:t>/c</a:t>
            </a:r>
          </a:p>
          <a:p>
            <a:pPr marL="285750" indent="285750" algn="just">
              <a:lnSpc>
                <a:spcPct val="140000"/>
              </a:lnSpc>
              <a:buClr>
                <a:srgbClr val="FF0000"/>
              </a:buClr>
              <a:buSzPct val="130000"/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  <a:sym typeface="Symbol"/>
              </a:rPr>
              <a:t>Относительный выход вычислен как интеграл под фитирующей кривой нормированный на показания монитора установки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1479" y="1093470"/>
            <a:ext cx="59245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10332509" y="5779770"/>
            <a:ext cx="1402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p/Z,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ГэВ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84509" y="5779770"/>
            <a:ext cx="1402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p/Z,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ГэВ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92885" y="1402080"/>
            <a:ext cx="9881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aseline="30000" dirty="0">
                <a:solidFill>
                  <a:srgbClr val="0000FF"/>
                </a:solidFill>
              </a:rPr>
              <a:t>9</a:t>
            </a:r>
            <a:r>
              <a:rPr lang="en-US" sz="2200" dirty="0">
                <a:solidFill>
                  <a:srgbClr val="0000FF"/>
                </a:solidFill>
              </a:rPr>
              <a:t>Be</a:t>
            </a:r>
            <a:endParaRPr lang="ru-RU" sz="2200" i="1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14030" y="1402080"/>
            <a:ext cx="9881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aseline="30000" dirty="0">
                <a:solidFill>
                  <a:srgbClr val="0000FF"/>
                </a:solidFill>
              </a:rPr>
              <a:t>27</a:t>
            </a:r>
            <a:r>
              <a:rPr lang="en-US" sz="2200" dirty="0">
                <a:solidFill>
                  <a:srgbClr val="0000FF"/>
                </a:solidFill>
              </a:rPr>
              <a:t>Al</a:t>
            </a:r>
            <a:endParaRPr lang="ru-RU" sz="2200" i="1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674489" y="3911329"/>
            <a:ext cx="8193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aseline="30000" dirty="0">
                <a:solidFill>
                  <a:srgbClr val="0000FF"/>
                </a:solidFill>
              </a:rPr>
              <a:t>181</a:t>
            </a:r>
            <a:r>
              <a:rPr lang="en-US" sz="2200" dirty="0">
                <a:solidFill>
                  <a:srgbClr val="0000FF"/>
                </a:solidFill>
              </a:rPr>
              <a:t>Ta</a:t>
            </a:r>
            <a:endParaRPr lang="ru-RU" sz="2200" i="1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92885" y="3911329"/>
            <a:ext cx="9881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aseline="30000" dirty="0">
                <a:solidFill>
                  <a:srgbClr val="0000FF"/>
                </a:solidFill>
              </a:rPr>
              <a:t>64</a:t>
            </a:r>
            <a:r>
              <a:rPr lang="en-US" sz="2200" dirty="0">
                <a:solidFill>
                  <a:srgbClr val="0000FF"/>
                </a:solidFill>
              </a:rPr>
              <a:t>Cu</a:t>
            </a:r>
            <a:endParaRPr lang="ru-RU" sz="2200" i="1" dirty="0">
              <a:solidFill>
                <a:srgbClr val="0000FF"/>
              </a:solidFill>
            </a:endParaRPr>
          </a:p>
        </p:txBody>
      </p:sp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" y="1143000"/>
            <a:ext cx="25241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6644639" y="997674"/>
            <a:ext cx="1846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Отн. выход </a:t>
            </a:r>
            <a:r>
              <a:rPr lang="en-US" sz="14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dirty="0"/>
              <a:t> </a:t>
            </a:r>
          </a:p>
        </p:txBody>
      </p:sp>
      <p:pic>
        <p:nvPicPr>
          <p:cNvPr id="31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77565" y="1133475"/>
            <a:ext cx="24955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533" y="1193483"/>
            <a:ext cx="152101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39628" y="2986088"/>
            <a:ext cx="1141423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914399" y="869871"/>
            <a:ext cx="2066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Cu, p/Z = 1.50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ГэВ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82365" y="852994"/>
            <a:ext cx="2066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Ta, p/Z = 1.50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ГэВ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420742" y="1735574"/>
            <a:ext cx="545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/>
              <a:t>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148702" y="1750814"/>
            <a:ext cx="545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/>
              <a:t> </a:t>
            </a:r>
          </a:p>
        </p:txBody>
      </p:sp>
      <p:sp>
        <p:nvSpPr>
          <p:cNvPr id="38" name="Овал 37"/>
          <p:cNvSpPr/>
          <p:nvPr/>
        </p:nvSpPr>
        <p:spPr>
          <a:xfrm>
            <a:off x="2128764" y="2167652"/>
            <a:ext cx="231018" cy="118348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/>
          <p:cNvSpPr/>
          <p:nvPr/>
        </p:nvSpPr>
        <p:spPr>
          <a:xfrm>
            <a:off x="4902444" y="2182892"/>
            <a:ext cx="231018" cy="118348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0" name="Прямая со стрелкой 39"/>
          <p:cNvCxnSpPr/>
          <p:nvPr/>
        </p:nvCxnSpPr>
        <p:spPr>
          <a:xfrm flipH="1">
            <a:off x="2375022" y="2006328"/>
            <a:ext cx="274320" cy="19066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5163942" y="2021568"/>
            <a:ext cx="274320" cy="190667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277" y="1282025"/>
            <a:ext cx="45624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6417" y="829808"/>
            <a:ext cx="4038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" name="Rectangle 25"/>
          <p:cNvSpPr/>
          <p:nvPr/>
        </p:nvSpPr>
        <p:spPr>
          <a:xfrm>
            <a:off x="1523880" y="0"/>
            <a:ext cx="9143640" cy="4568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Rectangle 27"/>
          <p:cNvSpPr/>
          <p:nvPr/>
        </p:nvSpPr>
        <p:spPr>
          <a:xfrm>
            <a:off x="1523880" y="0"/>
            <a:ext cx="9143640" cy="4568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Rectangle 29"/>
          <p:cNvSpPr/>
          <p:nvPr/>
        </p:nvSpPr>
        <p:spPr>
          <a:xfrm>
            <a:off x="1523880" y="0"/>
            <a:ext cx="9143640" cy="4568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2838735" y="152400"/>
            <a:ext cx="8850134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0066FF"/>
                </a:solidFill>
              </a:rPr>
              <a:t>A-</a:t>
            </a:r>
            <a:r>
              <a:rPr lang="ru-RU" sz="2400">
                <a:solidFill>
                  <a:srgbClr val="0066FF"/>
                </a:solidFill>
              </a:rPr>
              <a:t>зависимость для </a:t>
            </a:r>
            <a:r>
              <a:rPr lang="en-US" sz="2400" baseline="30000">
                <a:solidFill>
                  <a:srgbClr val="0066FF"/>
                </a:solidFill>
              </a:rPr>
              <a:t>12</a:t>
            </a:r>
            <a:r>
              <a:rPr lang="ru-RU" sz="2400">
                <a:solidFill>
                  <a:srgbClr val="0066FF"/>
                </a:solidFill>
              </a:rPr>
              <a:t>С</a:t>
            </a:r>
            <a:endParaRPr lang="en-US" sz="2400" dirty="0">
              <a:solidFill>
                <a:srgbClr val="0066FF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20916" y="4241195"/>
            <a:ext cx="5776687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>
                <a:schemeClr val="accent2">
                  <a:lumMod val="75000"/>
                </a:schemeClr>
              </a:buClr>
              <a:buSzPct val="140000"/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Распределение относительного выхода </a:t>
            </a:r>
            <a:r>
              <a:rPr lang="en-US" sz="16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номеру ячейки годоскопа в зависимости от атомной массы мишени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Clr>
                <a:schemeClr val="accent2">
                  <a:lumMod val="75000"/>
                </a:schemeClr>
              </a:buClr>
              <a:buSzPct val="140000"/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Выход </a:t>
            </a:r>
            <a:r>
              <a:rPr lang="en-US" sz="16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растет с увеличением атомной массы мишени</a:t>
            </a:r>
          </a:p>
          <a:p>
            <a:pPr algn="just">
              <a:lnSpc>
                <a:spcPct val="120000"/>
              </a:lnSpc>
              <a:buClr>
                <a:schemeClr val="accent2">
                  <a:lumMod val="75000"/>
                </a:schemeClr>
              </a:buClr>
              <a:buSzPct val="140000"/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Смещение максимума пика в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область больших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значений импульса (меньшие номера ячеек), особенно для </a:t>
            </a:r>
            <a:r>
              <a:rPr lang="en-US" sz="16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По-видимому, это связано с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ростом влияния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кулоновских сил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на угловые распределения фрагментов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19086" y="1291771"/>
            <a:ext cx="184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p/Z =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1.55 ГэВ/c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10101827" y="2038987"/>
            <a:ext cx="841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aseline="30000" dirty="0">
                <a:solidFill>
                  <a:srgbClr val="0000FF"/>
                </a:solidFill>
              </a:rPr>
              <a:t>181</a:t>
            </a:r>
            <a:r>
              <a:rPr lang="en-US" sz="2000" dirty="0">
                <a:solidFill>
                  <a:srgbClr val="0000FF"/>
                </a:solidFill>
              </a:rPr>
              <a:t>Ta</a:t>
            </a:r>
            <a:endParaRPr lang="ru-RU" sz="2000" i="1" dirty="0">
              <a:solidFill>
                <a:srgbClr val="0000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120669" y="2380069"/>
            <a:ext cx="1149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aseline="30000" dirty="0">
                <a:solidFill>
                  <a:srgbClr val="0000FF"/>
                </a:solidFill>
              </a:rPr>
              <a:t>64</a:t>
            </a:r>
            <a:r>
              <a:rPr lang="en-US" sz="2000" dirty="0">
                <a:solidFill>
                  <a:srgbClr val="0000FF"/>
                </a:solidFill>
              </a:rPr>
              <a:t>Cu</a:t>
            </a:r>
            <a:endParaRPr lang="ru-RU" sz="2000" i="1" dirty="0">
              <a:solidFill>
                <a:srgbClr val="0000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08472" y="2503441"/>
            <a:ext cx="1149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aseline="30000" dirty="0">
                <a:solidFill>
                  <a:srgbClr val="0000FF"/>
                </a:solidFill>
              </a:rPr>
              <a:t>27</a:t>
            </a:r>
            <a:r>
              <a:rPr lang="en-US" sz="2000" dirty="0">
                <a:solidFill>
                  <a:srgbClr val="0000FF"/>
                </a:solidFill>
              </a:rPr>
              <a:t>Al</a:t>
            </a:r>
            <a:endParaRPr lang="ru-RU" sz="2000" i="1" dirty="0">
              <a:solidFill>
                <a:srgbClr val="0000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57957" y="2757439"/>
            <a:ext cx="1149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aseline="30000" dirty="0">
                <a:solidFill>
                  <a:srgbClr val="0000FF"/>
                </a:solidFill>
              </a:rPr>
              <a:t>9</a:t>
            </a:r>
            <a:r>
              <a:rPr lang="en-US" sz="2000" dirty="0">
                <a:solidFill>
                  <a:srgbClr val="0000FF"/>
                </a:solidFill>
              </a:rPr>
              <a:t>Be</a:t>
            </a:r>
            <a:endParaRPr lang="ru-RU" sz="2000" i="1" dirty="0">
              <a:solidFill>
                <a:srgbClr val="0000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211159" y="1104884"/>
            <a:ext cx="21633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ym typeface="Symbol"/>
              </a:rPr>
              <a:t>d/d</a:t>
            </a:r>
            <a:r>
              <a:rPr lang="ru-RU" sz="1500" dirty="0">
                <a:sym typeface="Symbol"/>
              </a:rPr>
              <a:t>, мбн</a:t>
            </a:r>
            <a:r>
              <a:rPr lang="en-US" sz="1500" dirty="0">
                <a:sym typeface="Symbol"/>
              </a:rPr>
              <a:t>/</a:t>
            </a:r>
            <a:r>
              <a:rPr lang="ru-RU" sz="1500" dirty="0">
                <a:sym typeface="Symbol"/>
              </a:rPr>
              <a:t>ср</a:t>
            </a:r>
            <a:endParaRPr lang="ru-RU" sz="1500" dirty="0"/>
          </a:p>
        </p:txBody>
      </p:sp>
      <p:sp>
        <p:nvSpPr>
          <p:cNvPr id="49" name="TextBox 48"/>
          <p:cNvSpPr txBox="1"/>
          <p:nvPr/>
        </p:nvSpPr>
        <p:spPr>
          <a:xfrm>
            <a:off x="9250391" y="3782712"/>
            <a:ext cx="21633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00" dirty="0"/>
              <a:t>Массовое число </a:t>
            </a:r>
            <a:r>
              <a:rPr lang="en-US" sz="1500" dirty="0"/>
              <a:t>(A)</a:t>
            </a:r>
            <a:endParaRPr lang="ru-RU" sz="1500" dirty="0"/>
          </a:p>
        </p:txBody>
      </p:sp>
      <p:sp>
        <p:nvSpPr>
          <p:cNvPr id="50" name="TextBox 49"/>
          <p:cNvSpPr txBox="1"/>
          <p:nvPr/>
        </p:nvSpPr>
        <p:spPr>
          <a:xfrm>
            <a:off x="7577778" y="1589052"/>
            <a:ext cx="1290444" cy="3262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9144" rIns="0" bIns="9144" rtlCol="0">
            <a:spAutoFit/>
          </a:bodyPr>
          <a:lstStyle/>
          <a:p>
            <a:pPr algn="ctr"/>
            <a:r>
              <a:rPr lang="ru-RU" sz="2000" i="1" dirty="0">
                <a:solidFill>
                  <a:srgbClr val="1419EE"/>
                </a:solidFill>
              </a:rPr>
              <a:t>ФРАГМ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07CDEA99-B6EB-9740-997E-F093C2F38DB4}"/>
              </a:ext>
            </a:extLst>
          </p:cNvPr>
          <p:cNvSpPr/>
          <p:nvPr/>
        </p:nvSpPr>
        <p:spPr>
          <a:xfrm>
            <a:off x="6328229" y="4137660"/>
            <a:ext cx="5471888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285750" algn="just">
              <a:lnSpc>
                <a:spcPct val="120000"/>
              </a:lnSpc>
              <a:buClr>
                <a:schemeClr val="accent2">
                  <a:lumMod val="75000"/>
                </a:schemeClr>
              </a:buClr>
              <a:buSzPct val="130000"/>
              <a:buFont typeface="Wingdings" pitchFamily="2" charset="2"/>
              <a:buChar char="ü"/>
            </a:pPr>
            <a:r>
              <a:rPr lang="ru-RU" sz="1600">
                <a:latin typeface="Times New Roman" pitchFamily="18" charset="0"/>
                <a:cs typeface="Times New Roman" pitchFamily="18" charset="0"/>
                <a:sym typeface="Symbol"/>
              </a:rPr>
              <a:t>При 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sym typeface="Symbol"/>
              </a:rPr>
              <a:t>квазиупругом рождении </a:t>
            </a:r>
            <a:r>
              <a:rPr lang="ru-RU" sz="16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12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sym typeface="Symbol"/>
              </a:rPr>
              <a:t>, выход данного фрагмента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определятся количеством всех нуклонов в периферической области взаимодействия ядер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285750" algn="just">
              <a:lnSpc>
                <a:spcPct val="120000"/>
              </a:lnSpc>
              <a:buClr>
                <a:schemeClr val="accent2">
                  <a:lumMod val="75000"/>
                </a:schemeClr>
              </a:buClr>
              <a:buSzPct val="130000"/>
              <a:buFont typeface="Wingdings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В данном случае, рост выхода </a:t>
            </a:r>
            <a:r>
              <a:rPr lang="ru-RU" sz="16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12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 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sym typeface="Symbol"/>
              </a:rPr>
              <a:t>имеет наиболее выраженный характер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/>
              </a:rPr>
              <a:t>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285750" indent="285750" algn="ctr">
              <a:lnSpc>
                <a:spcPct val="120000"/>
              </a:lnSpc>
              <a:buClr>
                <a:schemeClr val="accent2">
                  <a:lumMod val="75000"/>
                </a:schemeClr>
              </a:buClr>
              <a:buSzPct val="130000"/>
            </a:pPr>
            <a:r>
              <a:rPr lang="en-US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 = 0.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4</a:t>
            </a:r>
            <a:r>
              <a:rPr lang="en-US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  0.0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endParaRPr lang="en-US" sz="16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22074" y="3904345"/>
            <a:ext cx="1262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/>
              <a:t>N</a:t>
            </a:r>
            <a:r>
              <a:rPr lang="ru-RU" sz="1400"/>
              <a:t> годоскопа</a:t>
            </a:r>
          </a:p>
        </p:txBody>
      </p:sp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 25"/>
          <p:cNvSpPr/>
          <p:nvPr/>
        </p:nvSpPr>
        <p:spPr>
          <a:xfrm>
            <a:off x="1523880" y="0"/>
            <a:ext cx="9143640" cy="4568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Rectangle 27"/>
          <p:cNvSpPr/>
          <p:nvPr/>
        </p:nvSpPr>
        <p:spPr>
          <a:xfrm>
            <a:off x="1523880" y="0"/>
            <a:ext cx="9143640" cy="4568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Rectangle 29"/>
          <p:cNvSpPr/>
          <p:nvPr/>
        </p:nvSpPr>
        <p:spPr>
          <a:xfrm>
            <a:off x="1523880" y="0"/>
            <a:ext cx="9143640" cy="4568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2838735" y="152400"/>
            <a:ext cx="8850134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>
                <a:solidFill>
                  <a:srgbClr val="0066FF"/>
                </a:solidFill>
              </a:rPr>
              <a:t>Заключение</a:t>
            </a:r>
            <a:endParaRPr lang="en-US" sz="2400" dirty="0">
              <a:solidFill>
                <a:srgbClr val="0066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6401" y="940952"/>
            <a:ext cx="10835367" cy="5218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измерены выходы </a:t>
            </a:r>
            <a:r>
              <a:rPr lang="en-US" sz="16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реакциях однопионного обмена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sym typeface="Symbol"/>
              </a:rPr>
              <a:t> при фрагментации пучка </a:t>
            </a:r>
            <a:r>
              <a:rPr lang="ru-RU" sz="16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sym typeface="Symbol"/>
              </a:rPr>
              <a:t>при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sym typeface="Symbol"/>
              </a:rPr>
              <a:t>энергии            300 МэВ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sym typeface="Symbol"/>
              </a:rPr>
              <a:t>нуклон на четырех мишенях (</a:t>
            </a:r>
            <a:r>
              <a:rPr lang="en-US" sz="16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181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sym typeface="Symbol"/>
              </a:rPr>
              <a:t>) . Экспериментальные данные  были получены на установке 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ФРАГМ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sym typeface="Symbol"/>
              </a:rPr>
              <a:t> и ускорительно-накопительном комплексе 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ТВН</a:t>
            </a:r>
          </a:p>
          <a:p>
            <a:pPr marL="285750" indent="-28575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  <a:sym typeface="Symbol"/>
              </a:rPr>
              <a:t>Реакции, протекающие с однопионным обменом, имеют узкие импульсные распределения. Данный эффект соотносится с тем фактом, что данная ширина задается лишь одним нуклоном, участвующим во взаимодействии. Кроме того, выход данных реакций подвален по сравнению с другими реакциями, соответствующими обычному процессу фрагментации  </a:t>
            </a:r>
          </a:p>
          <a:p>
            <a:pPr marL="285750" indent="-28575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Прослеживается увеличение выхода фрагмента </a:t>
            </a:r>
            <a:r>
              <a:rPr lang="en-US" sz="16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массового числа ядра-мишени. Такой рост в измеряемой реакции (</a:t>
            </a:r>
            <a:r>
              <a:rPr lang="ru-RU" sz="16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согласуется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данными по (</a:t>
            </a:r>
            <a:r>
              <a:rPr lang="en-US" sz="1600" dirty="0">
                <a:solidFill>
                  <a:srgbClr val="1419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1419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рассеянию при энергии в 1 ГэВ</a:t>
            </a:r>
          </a:p>
          <a:p>
            <a:pPr marL="285750" indent="-28575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экспериментальных данных можно сделать вывод о применимости предложенной модели пионного обмена при описании зарядово-обменной реакции, когда увеличение выхода </a:t>
            </a:r>
            <a:r>
              <a:rPr lang="en-US" sz="16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количеством нейтронов в мишени на периферии сталкивающихся ядер</a:t>
            </a:r>
          </a:p>
          <a:p>
            <a:pPr marL="285750" indent="-28575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квазиупргом рассеянии </a:t>
            </a:r>
            <a:r>
              <a:rPr lang="ru-RU" sz="16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быстрый рост сечения с увеличением массы ядра-мишени может быть связан с ростом числа нуклонов, принимающих участие в данной реакции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 25"/>
          <p:cNvSpPr/>
          <p:nvPr/>
        </p:nvSpPr>
        <p:spPr>
          <a:xfrm>
            <a:off x="1523880" y="0"/>
            <a:ext cx="9143640" cy="4568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Rectangle 26"/>
          <p:cNvSpPr/>
          <p:nvPr/>
        </p:nvSpPr>
        <p:spPr>
          <a:xfrm>
            <a:off x="1523880" y="781200"/>
            <a:ext cx="9143640" cy="10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Rectangle 27"/>
          <p:cNvSpPr/>
          <p:nvPr/>
        </p:nvSpPr>
        <p:spPr>
          <a:xfrm>
            <a:off x="1523880" y="0"/>
            <a:ext cx="9143640" cy="4568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Rectangle 28"/>
          <p:cNvSpPr/>
          <p:nvPr/>
        </p:nvSpPr>
        <p:spPr>
          <a:xfrm>
            <a:off x="1523880" y="781200"/>
            <a:ext cx="9143640" cy="10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Rectangle 29"/>
          <p:cNvSpPr/>
          <p:nvPr/>
        </p:nvSpPr>
        <p:spPr>
          <a:xfrm>
            <a:off x="1523880" y="0"/>
            <a:ext cx="9143640" cy="4568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Rectangle 30"/>
          <p:cNvSpPr/>
          <p:nvPr/>
        </p:nvSpPr>
        <p:spPr>
          <a:xfrm>
            <a:off x="1523880" y="781200"/>
            <a:ext cx="9143640" cy="10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Rectangle 31"/>
          <p:cNvSpPr/>
          <p:nvPr/>
        </p:nvSpPr>
        <p:spPr>
          <a:xfrm>
            <a:off x="1523880" y="781200"/>
            <a:ext cx="9143640" cy="10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Oval 1"/>
          <p:cNvSpPr>
            <a:spLocks noChangeArrowheads="1"/>
          </p:cNvSpPr>
          <p:nvPr/>
        </p:nvSpPr>
        <p:spPr bwMode="auto">
          <a:xfrm>
            <a:off x="2792279" y="2160032"/>
            <a:ext cx="6840538" cy="1828800"/>
          </a:xfrm>
          <a:prstGeom prst="ellipse">
            <a:avLst/>
          </a:prstGeom>
          <a:gradFill rotWithShape="0">
            <a:gsLst>
              <a:gs pos="0">
                <a:srgbClr val="DDFAED"/>
              </a:gs>
              <a:gs pos="100000">
                <a:srgbClr val="00B0F0"/>
              </a:gs>
            </a:gsLst>
            <a:lin ang="5400000" scaled="1"/>
          </a:gradFill>
          <a:ln w="9360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 dirty="0"/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552885" y="2221349"/>
            <a:ext cx="5299980" cy="1633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lang="ru-RU" altLang="ru-RU" sz="5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8"/>
          <p:cNvSpPr/>
          <p:nvPr/>
        </p:nvSpPr>
        <p:spPr>
          <a:xfrm>
            <a:off x="1523880" y="0"/>
            <a:ext cx="9143640" cy="4568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Rectangle 10"/>
          <p:cNvSpPr/>
          <p:nvPr/>
        </p:nvSpPr>
        <p:spPr>
          <a:xfrm>
            <a:off x="1523880" y="781200"/>
            <a:ext cx="9143640" cy="10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Rectangle 11"/>
          <p:cNvSpPr/>
          <p:nvPr/>
        </p:nvSpPr>
        <p:spPr>
          <a:xfrm>
            <a:off x="1523880" y="0"/>
            <a:ext cx="9143640" cy="4568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Rectangle 12"/>
          <p:cNvSpPr/>
          <p:nvPr/>
        </p:nvSpPr>
        <p:spPr>
          <a:xfrm>
            <a:off x="1523880" y="781200"/>
            <a:ext cx="9143640" cy="10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Rectangle 13"/>
          <p:cNvSpPr/>
          <p:nvPr/>
        </p:nvSpPr>
        <p:spPr>
          <a:xfrm>
            <a:off x="1523880" y="0"/>
            <a:ext cx="9143640" cy="4568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Rectangle 14"/>
          <p:cNvSpPr/>
          <p:nvPr/>
        </p:nvSpPr>
        <p:spPr>
          <a:xfrm>
            <a:off x="1523880" y="781200"/>
            <a:ext cx="9143640" cy="10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Rectangle 15"/>
          <p:cNvSpPr/>
          <p:nvPr/>
        </p:nvSpPr>
        <p:spPr>
          <a:xfrm>
            <a:off x="1523880" y="781200"/>
            <a:ext cx="9143640" cy="10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Прямоугольник 14"/>
          <p:cNvSpPr/>
          <p:nvPr/>
        </p:nvSpPr>
        <p:spPr>
          <a:xfrm>
            <a:off x="939478" y="1122878"/>
            <a:ext cx="10435956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6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 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 измерение реакций (</a:t>
            </a:r>
            <a:r>
              <a:rPr lang="ru-RU" sz="1600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r>
              <a:rPr lang="en-US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</a:t>
            </a:r>
            <a:r>
              <a:rPr lang="ru-RU" sz="1600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r>
              <a:rPr lang="ru-RU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в квазиупругой области при энергии налетающего ядра </a:t>
            </a:r>
            <a:r>
              <a:rPr lang="ru-RU" sz="1600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МэВ/нуклон на различных мишенях (</a:t>
            </a:r>
            <a:r>
              <a:rPr lang="en-US" sz="16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181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6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данный класс реакций вызывает повышенное внимание, как механизм исследования структуры ядерной материи и рождения барионных резонансов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6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 были проведены в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программы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изучению фрагментации ядер на экспериментальной установке 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ФРАГМ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ускорительно-накопительном комплексе 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ТВН</a:t>
            </a:r>
          </a:p>
          <a:p>
            <a:pPr marL="285750" indent="-285750" algn="just">
              <a:lnSpc>
                <a:spcPct val="16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Особенность установки ФРАГМ заключалась в регистрации всех долгоживущих фрагментов ядра углерода под</a:t>
            </a:r>
          </a:p>
          <a:p>
            <a:pPr marL="285750" indent="-285750" algn="just">
              <a:lnSpc>
                <a:spcPct val="160000"/>
              </a:lnSpc>
              <a:buClr>
                <a:schemeClr val="accent2">
                  <a:lumMod val="75000"/>
                </a:schemeClr>
              </a:buClr>
            </a:pP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	углом в 3.5</a:t>
            </a:r>
            <a:r>
              <a:rPr lang="ru-RU" sz="16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в широком диапазоне их импульсов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6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</a:t>
            </a:r>
            <a:r>
              <a:rPr lang="ru-RU" sz="1600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r>
              <a:rPr lang="en-US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</a:t>
            </a:r>
            <a:r>
              <a:rPr lang="ru-RU" sz="1600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r>
              <a:rPr lang="ru-RU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. Такие реакции сильно подавлены по сравнению с процессами обычной фрагментации ядер. Измерения в области промежуточных энергий выполнены впервые</a:t>
            </a:r>
          </a:p>
          <a:p>
            <a:pPr marL="285750" indent="-285750" algn="just">
              <a:lnSpc>
                <a:spcPct val="16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</a:t>
            </a:r>
            <a:r>
              <a:rPr lang="ru-RU" sz="1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ru-RU" sz="1600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12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</a:t>
            </a:r>
            <a:r>
              <a:rPr lang="en-US" sz="1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600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12</a:t>
            </a:r>
            <a:r>
              <a:rPr 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ru-RU" sz="1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  происходит только на нейтронах ядра мишени и может быть использована для тестирования нейтронной шубы тяжелых ядер</a:t>
            </a: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A66FBF5F-EDA8-A1E0-6EAD-0E044DD90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7312" y="152400"/>
            <a:ext cx="4876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>
                <a:solidFill>
                  <a:srgbClr val="0066FF"/>
                </a:solidFill>
              </a:rPr>
              <a:t>Основные задачи</a:t>
            </a:r>
            <a:endParaRPr lang="en-US" sz="2400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8"/>
          <p:cNvSpPr/>
          <p:nvPr/>
        </p:nvSpPr>
        <p:spPr>
          <a:xfrm>
            <a:off x="1523880" y="0"/>
            <a:ext cx="9143640" cy="4568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Rectangle 10"/>
          <p:cNvSpPr/>
          <p:nvPr/>
        </p:nvSpPr>
        <p:spPr>
          <a:xfrm>
            <a:off x="1523880" y="781200"/>
            <a:ext cx="9143640" cy="10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Rectangle 11"/>
          <p:cNvSpPr/>
          <p:nvPr/>
        </p:nvSpPr>
        <p:spPr>
          <a:xfrm>
            <a:off x="1523880" y="0"/>
            <a:ext cx="9143640" cy="4568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Rectangle 12"/>
          <p:cNvSpPr/>
          <p:nvPr/>
        </p:nvSpPr>
        <p:spPr>
          <a:xfrm>
            <a:off x="1523880" y="781200"/>
            <a:ext cx="9143640" cy="10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Rectangle 13"/>
          <p:cNvSpPr/>
          <p:nvPr/>
        </p:nvSpPr>
        <p:spPr>
          <a:xfrm>
            <a:off x="1523880" y="0"/>
            <a:ext cx="9143640" cy="4568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Rectangle 14"/>
          <p:cNvSpPr/>
          <p:nvPr/>
        </p:nvSpPr>
        <p:spPr>
          <a:xfrm>
            <a:off x="1523880" y="781200"/>
            <a:ext cx="9143640" cy="10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Rectangle 15"/>
          <p:cNvSpPr/>
          <p:nvPr/>
        </p:nvSpPr>
        <p:spPr>
          <a:xfrm>
            <a:off x="1523880" y="781200"/>
            <a:ext cx="9143640" cy="10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Text Box 2"/>
          <p:cNvSpPr/>
          <p:nvPr/>
        </p:nvSpPr>
        <p:spPr>
          <a:xfrm>
            <a:off x="5486400" y="142920"/>
            <a:ext cx="6353640" cy="4568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ru-RU" sz="2400" b="0" strike="noStrike" spc="-1" dirty="0">
                <a:solidFill>
                  <a:srgbClr val="0066FF"/>
                </a:solidFill>
                <a:latin typeface="Calibri"/>
              </a:rPr>
              <a:t>Экспериментальная установка ФРАГМ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AEDF1AE-A892-EC23-7C3B-F37D851B483A}"/>
              </a:ext>
            </a:extLst>
          </p:cNvPr>
          <p:cNvSpPr txBox="1"/>
          <p:nvPr/>
        </p:nvSpPr>
        <p:spPr>
          <a:xfrm>
            <a:off x="400518" y="6171934"/>
            <a:ext cx="5627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[</a:t>
            </a:r>
            <a:r>
              <a:rPr lang="en-US" sz="1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A. Kulikovskaya, </a:t>
            </a:r>
            <a:r>
              <a:rPr lang="en-US" sz="1600" i="1" spc="-1" dirty="0">
                <a:solidFill>
                  <a:srgbClr val="000000"/>
                </a:solidFill>
                <a:latin typeface="Times New Roman"/>
                <a:ea typeface="Times New Roman"/>
              </a:rPr>
              <a:t>et al</a:t>
            </a:r>
            <a:r>
              <a:rPr lang="en-US" sz="1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., </a:t>
            </a:r>
            <a:r>
              <a:rPr lang="en-US" sz="1600" i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Phys. At. Nucl.</a:t>
            </a:r>
            <a:r>
              <a:rPr lang="en-US" sz="1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85, </a:t>
            </a:r>
            <a:r>
              <a:rPr lang="en-US" sz="16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№ 9, </a:t>
            </a:r>
            <a:r>
              <a:rPr lang="en-US" sz="1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1541 (2022)]</a:t>
            </a:r>
            <a:endParaRPr lang="ru-RU" sz="1600" dirty="0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59D398B-0401-5D77-C770-C0C9EF0BB2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30" y="1231764"/>
            <a:ext cx="6085248" cy="4853708"/>
          </a:xfrm>
          <a:prstGeom prst="rect">
            <a:avLst/>
          </a:prstGeom>
        </p:spPr>
      </p:pic>
      <p:sp>
        <p:nvSpPr>
          <p:cNvPr id="49" name="Text Box 63">
            <a:extLst>
              <a:ext uri="{FF2B5EF4-FFF2-40B4-BE49-F238E27FC236}">
                <a16:creationId xmlns:a16="http://schemas.microsoft.com/office/drawing/2014/main" id="{D568AA67-3A45-864A-3283-2B2845888221}"/>
              </a:ext>
            </a:extLst>
          </p:cNvPr>
          <p:cNvSpPr/>
          <p:nvPr/>
        </p:nvSpPr>
        <p:spPr>
          <a:xfrm>
            <a:off x="383141" y="958285"/>
            <a:ext cx="3666348" cy="2684454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indent="-216000" algn="just">
              <a:lnSpc>
                <a:spcPct val="110000"/>
              </a:lnSpc>
              <a:buClr>
                <a:srgbClr val="CC6600"/>
              </a:buClr>
              <a:buSzPct val="140000"/>
              <a:buFont typeface="Wingdings" charset="2"/>
              <a:buChar char=""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Данные набраны</a:t>
            </a:r>
            <a:r>
              <a:rPr lang="en-US" sz="17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на ускорительно-накопительном комплексе ТВН при ускорении ионов углерода </a:t>
            </a:r>
            <a:r>
              <a:rPr lang="ru-RU" sz="1700" b="0" strike="noStrike" spc="-1" baseline="30000" dirty="0">
                <a:solidFill>
                  <a:srgbClr val="0000FF"/>
                </a:solidFill>
                <a:latin typeface="Times New Roman"/>
              </a:rPr>
              <a:t>12</a:t>
            </a:r>
            <a:r>
              <a:rPr lang="ru-RU" sz="1700" b="0" strike="noStrike" spc="-1" dirty="0">
                <a:solidFill>
                  <a:srgbClr val="0000FF"/>
                </a:solidFill>
                <a:latin typeface="Times New Roman"/>
              </a:rPr>
              <a:t>С 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до энергий в 300, 600, 950 МэВ</a:t>
            </a:r>
            <a:r>
              <a:rPr lang="en-US" sz="1700" b="0" strike="noStrike" spc="-1" dirty="0">
                <a:solidFill>
                  <a:srgbClr val="000000"/>
                </a:solidFill>
                <a:latin typeface="Times New Roman"/>
              </a:rPr>
              <a:t>/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нуклон</a:t>
            </a:r>
            <a:r>
              <a:rPr lang="ru-RU" sz="1700" spc="-1" dirty="0">
                <a:solidFill>
                  <a:srgbClr val="000000"/>
                </a:solidFill>
                <a:latin typeface="Times New Roman"/>
              </a:rPr>
              <a:t>, а также 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при ускорении</a:t>
            </a:r>
            <a:r>
              <a:rPr lang="ru-RU" sz="1700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1700" spc="-1" baseline="30000" dirty="0">
                <a:solidFill>
                  <a:srgbClr val="0000FF"/>
                </a:solidFill>
                <a:latin typeface="Times New Roman"/>
              </a:rPr>
              <a:t>56</a:t>
            </a:r>
            <a:r>
              <a:rPr lang="en-US" sz="1700" spc="-1" dirty="0">
                <a:solidFill>
                  <a:srgbClr val="0000FF"/>
                </a:solidFill>
                <a:latin typeface="Times New Roman"/>
              </a:rPr>
              <a:t>Fe </a:t>
            </a:r>
            <a:r>
              <a:rPr lang="ru-RU" sz="1700" spc="-1" dirty="0">
                <a:solidFill>
                  <a:srgbClr val="000000"/>
                </a:solidFill>
                <a:latin typeface="Times New Roman"/>
              </a:rPr>
              <a:t>при энергии 230 МэВ</a:t>
            </a:r>
            <a:r>
              <a:rPr lang="en-US" sz="1700" spc="-1" dirty="0">
                <a:solidFill>
                  <a:srgbClr val="000000"/>
                </a:solidFill>
                <a:latin typeface="Times New Roman"/>
              </a:rPr>
              <a:t>/</a:t>
            </a:r>
            <a:r>
              <a:rPr lang="ru-RU" sz="1700" spc="-1" dirty="0">
                <a:solidFill>
                  <a:srgbClr val="000000"/>
                </a:solidFill>
                <a:latin typeface="Times New Roman"/>
              </a:rPr>
              <a:t>нуклон.</a:t>
            </a:r>
            <a:endParaRPr lang="ru-RU" sz="1700" b="0" strike="noStrike" spc="-1" dirty="0">
              <a:latin typeface="Arial"/>
            </a:endParaRPr>
          </a:p>
          <a:p>
            <a:pPr indent="-216000" algn="just">
              <a:lnSpc>
                <a:spcPct val="110000"/>
              </a:lnSpc>
              <a:buClr>
                <a:srgbClr val="CC6600"/>
              </a:buClr>
              <a:buSzPct val="140000"/>
              <a:buFont typeface="Wingdings" charset="2"/>
              <a:buChar char=""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Измерения с </a:t>
            </a:r>
            <a:r>
              <a:rPr lang="ru-RU" sz="1700" spc="-1" baseline="30000" dirty="0">
                <a:solidFill>
                  <a:srgbClr val="0000FF"/>
                </a:solidFill>
                <a:latin typeface="Times New Roman"/>
              </a:rPr>
              <a:t>12</a:t>
            </a:r>
            <a:r>
              <a:rPr lang="ru-RU" sz="1700" spc="-1" dirty="0">
                <a:solidFill>
                  <a:srgbClr val="0000FF"/>
                </a:solidFill>
                <a:latin typeface="Times New Roman"/>
              </a:rPr>
              <a:t>С  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были выполнены на мишенях</a:t>
            </a:r>
            <a:r>
              <a:rPr lang="en-US" sz="1700" b="0" strike="noStrike" spc="-1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ru-RU" sz="1700" b="0" strike="noStrike" spc="-1" baseline="30000" dirty="0">
                <a:solidFill>
                  <a:srgbClr val="000000"/>
                </a:solidFill>
                <a:latin typeface="Times New Roman"/>
              </a:rPr>
              <a:t>9</a:t>
            </a:r>
            <a:r>
              <a:rPr lang="en-US" sz="1700" b="0" strike="noStrike" spc="-1" dirty="0">
                <a:solidFill>
                  <a:srgbClr val="000000"/>
                </a:solidFill>
                <a:latin typeface="Times New Roman"/>
              </a:rPr>
              <a:t>Be, </a:t>
            </a:r>
            <a:r>
              <a:rPr lang="ru-RU" sz="1700" b="0" strike="noStrike" spc="-1" baseline="30000" dirty="0">
                <a:solidFill>
                  <a:srgbClr val="000000"/>
                </a:solidFill>
                <a:latin typeface="Times New Roman"/>
              </a:rPr>
              <a:t>27</a:t>
            </a:r>
            <a:r>
              <a:rPr lang="en-US" sz="1700" b="0" strike="noStrike" spc="-1" dirty="0">
                <a:solidFill>
                  <a:srgbClr val="000000"/>
                </a:solidFill>
                <a:latin typeface="Times New Roman"/>
              </a:rPr>
              <a:t>Al, </a:t>
            </a:r>
            <a:r>
              <a:rPr lang="en-US" sz="1700" spc="-1" baseline="30000" dirty="0">
                <a:solidFill>
                  <a:srgbClr val="000000"/>
                </a:solidFill>
                <a:latin typeface="Times New Roman"/>
              </a:rPr>
              <a:t>64</a:t>
            </a:r>
            <a:r>
              <a:rPr lang="en-US" sz="1700" spc="-1" dirty="0">
                <a:solidFill>
                  <a:srgbClr val="000000"/>
                </a:solidFill>
                <a:latin typeface="Times New Roman"/>
              </a:rPr>
              <a:t>Cu,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1700" b="0" strike="noStrike" spc="-1" baseline="30000" dirty="0">
                <a:solidFill>
                  <a:srgbClr val="000000"/>
                </a:solidFill>
                <a:latin typeface="Times New Roman"/>
              </a:rPr>
              <a:t>181</a:t>
            </a:r>
            <a:r>
              <a:rPr lang="en-US" sz="1700" b="0" strike="noStrike" spc="-1" dirty="0">
                <a:solidFill>
                  <a:srgbClr val="000000"/>
                </a:solidFill>
                <a:latin typeface="Times New Roman"/>
              </a:rPr>
              <a:t>Ta</a:t>
            </a:r>
            <a:r>
              <a:rPr lang="ru-RU" sz="1700" spc="-1" dirty="0">
                <a:solidFill>
                  <a:srgbClr val="000000"/>
                </a:solidFill>
                <a:latin typeface="Times New Roman"/>
              </a:rPr>
              <a:t> при энергии 300 МэВ</a:t>
            </a:r>
            <a:r>
              <a:rPr lang="en-US" sz="1700" spc="-1" dirty="0">
                <a:solidFill>
                  <a:srgbClr val="000000"/>
                </a:solidFill>
                <a:latin typeface="Times New Roman"/>
              </a:rPr>
              <a:t>/</a:t>
            </a:r>
            <a:r>
              <a:rPr lang="ru-RU" sz="1700" spc="-1" dirty="0">
                <a:solidFill>
                  <a:srgbClr val="000000"/>
                </a:solidFill>
                <a:latin typeface="Times New Roman"/>
              </a:rPr>
              <a:t>нуклон.</a:t>
            </a:r>
            <a:endParaRPr lang="ru-RU" sz="1700" b="0" strike="noStrike" spc="-1" dirty="0">
              <a:latin typeface="Arial"/>
            </a:endParaRPr>
          </a:p>
        </p:txBody>
      </p:sp>
      <p:sp>
        <p:nvSpPr>
          <p:cNvPr id="50" name="Text Box 65">
            <a:extLst>
              <a:ext uri="{FF2B5EF4-FFF2-40B4-BE49-F238E27FC236}">
                <a16:creationId xmlns:a16="http://schemas.microsoft.com/office/drawing/2014/main" id="{F30910E0-AEB5-2532-1797-67BC34E1EB41}"/>
              </a:ext>
            </a:extLst>
          </p:cNvPr>
          <p:cNvSpPr/>
          <p:nvPr/>
        </p:nvSpPr>
        <p:spPr>
          <a:xfrm>
            <a:off x="6676400" y="3614014"/>
            <a:ext cx="5062042" cy="2187395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indent="-216000" algn="just">
              <a:buClr>
                <a:schemeClr val="accent2">
                  <a:lumMod val="75000"/>
                </a:schemeClr>
              </a:buClr>
              <a:buSzPct val="120000"/>
              <a:buFont typeface="Wingdings" charset="2"/>
              <a:buChar char=""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en-US" sz="17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Сцинтилляционные</a:t>
            </a:r>
            <a:r>
              <a:rPr lang="en-US" sz="17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счётчики</a:t>
            </a:r>
            <a:r>
              <a:rPr lang="en-US" sz="1700" b="0" strike="noStrike" spc="-1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en-US" sz="1700" b="0" strike="noStrike" spc="-1" dirty="0">
                <a:solidFill>
                  <a:srgbClr val="FF0000"/>
                </a:solidFill>
                <a:latin typeface="Times New Roman"/>
              </a:rPr>
              <a:t>CF1</a:t>
            </a:r>
            <a:r>
              <a:rPr lang="en-US" sz="1700" b="0" strike="noStrike" spc="-1" dirty="0">
                <a:solidFill>
                  <a:srgbClr val="000000"/>
                </a:solidFill>
                <a:latin typeface="Times New Roman"/>
              </a:rPr>
              <a:t>,</a:t>
            </a:r>
            <a:r>
              <a:rPr lang="en-US" sz="1700" b="0" strike="noStrike" spc="-1" dirty="0">
                <a:solidFill>
                  <a:srgbClr val="FF0000"/>
                </a:solidFill>
                <a:latin typeface="Times New Roman"/>
              </a:rPr>
              <a:t> CF2</a:t>
            </a:r>
            <a:r>
              <a:rPr lang="en-US" sz="1700" b="0" strike="noStrike" spc="-1" dirty="0">
                <a:solidFill>
                  <a:srgbClr val="000000"/>
                </a:solidFill>
                <a:latin typeface="Times New Roman"/>
              </a:rPr>
              <a:t>,</a:t>
            </a:r>
            <a:r>
              <a:rPr lang="en-US" sz="1700" b="0" strike="noStrike" spc="-1" dirty="0">
                <a:solidFill>
                  <a:srgbClr val="FF0000"/>
                </a:solidFill>
                <a:latin typeface="Times New Roman"/>
              </a:rPr>
              <a:t> C2</a:t>
            </a:r>
            <a:r>
              <a:rPr lang="en-US" sz="1700" b="0" strike="noStrike" spc="-1" dirty="0">
                <a:solidFill>
                  <a:srgbClr val="000000"/>
                </a:solidFill>
                <a:latin typeface="Times New Roman"/>
              </a:rPr>
              <a:t>,</a:t>
            </a:r>
            <a:r>
              <a:rPr lang="en-US" sz="1700" b="0" strike="noStrike" spc="-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1700" b="0" strike="noStrike" spc="-1" dirty="0">
                <a:solidFill>
                  <a:srgbClr val="0000FF"/>
                </a:solidFill>
                <a:latin typeface="Times New Roman"/>
              </a:rPr>
              <a:t>C3 </a:t>
            </a:r>
            <a:r>
              <a:rPr lang="en-US" sz="1700" b="0" strike="noStrike" spc="-1" dirty="0">
                <a:solidFill>
                  <a:srgbClr val="000000"/>
                </a:solidFill>
                <a:latin typeface="Times New Roman"/>
              </a:rPr>
              <a:t>(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измерение </a:t>
            </a:r>
            <a:r>
              <a:rPr lang="en-US" sz="1700" b="0" strike="noStrike" spc="-1" dirty="0">
                <a:solidFill>
                  <a:srgbClr val="000000"/>
                </a:solidFill>
                <a:latin typeface="Times New Roman"/>
              </a:rPr>
              <a:t>dE/dx, TOF)</a:t>
            </a:r>
            <a:endParaRPr lang="ru-RU" sz="1700" b="0" strike="noStrike" spc="-1" dirty="0">
              <a:latin typeface="Arial"/>
            </a:endParaRPr>
          </a:p>
          <a:p>
            <a:pPr indent="-216000" algn="just">
              <a:buClr>
                <a:schemeClr val="accent2">
                  <a:lumMod val="75000"/>
                </a:schemeClr>
              </a:buClr>
              <a:buSzPct val="120000"/>
              <a:buFont typeface="Wingdings" charset="2"/>
              <a:buChar char=""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en-US" sz="17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700" b="0" strike="noStrike" spc="-1" dirty="0">
                <a:solidFill>
                  <a:srgbClr val="FF0000"/>
                </a:solidFill>
                <a:latin typeface="Times New Roman"/>
              </a:rPr>
              <a:t>С</a:t>
            </a:r>
            <a:r>
              <a:rPr lang="en-US" sz="1700" b="0" strike="noStrike" spc="-1" dirty="0">
                <a:solidFill>
                  <a:srgbClr val="FF0000"/>
                </a:solidFill>
                <a:latin typeface="Times New Roman"/>
              </a:rPr>
              <a:t>F1 - C2</a:t>
            </a:r>
            <a:r>
              <a:rPr lang="en-US" sz="17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700" spc="-1" dirty="0">
                <a:solidFill>
                  <a:srgbClr val="000000"/>
                </a:solidFill>
                <a:latin typeface="Times New Roman"/>
              </a:rPr>
              <a:t>задает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 триггер </a:t>
            </a:r>
            <a:endParaRPr lang="ru-RU" sz="1700" b="0" strike="noStrike" spc="-1" dirty="0">
              <a:latin typeface="Arial"/>
            </a:endParaRPr>
          </a:p>
          <a:p>
            <a:pPr indent="-216000" algn="just">
              <a:buClr>
                <a:schemeClr val="accent2">
                  <a:lumMod val="75000"/>
                </a:schemeClr>
              </a:buClr>
              <a:buSzPct val="120000"/>
              <a:buFont typeface="Wingdings" charset="2"/>
              <a:buChar char=""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en-US" sz="1700" b="0" strike="noStrike" spc="-1" dirty="0">
                <a:solidFill>
                  <a:srgbClr val="00B0F0"/>
                </a:solidFill>
                <a:latin typeface="Times New Roman"/>
              </a:rPr>
              <a:t> H1</a:t>
            </a:r>
            <a:r>
              <a:rPr lang="en-US" sz="1700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годоскоп из </a:t>
            </a:r>
            <a:r>
              <a:rPr lang="en-US" sz="1700" b="0" strike="noStrike" spc="-1" dirty="0">
                <a:solidFill>
                  <a:srgbClr val="000000"/>
                </a:solidFill>
                <a:latin typeface="Times New Roman"/>
              </a:rPr>
              <a:t>20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 вертикальных элементов (сцинтилляционные счетчики, размер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20×1×1 см</a:t>
            </a:r>
            <a:r>
              <a:rPr lang="ru-RU" sz="1700" dirty="0"/>
              <a:t>) </a:t>
            </a:r>
            <a:endParaRPr lang="ru-RU" sz="1700" b="0" strike="noStrike" spc="-1" dirty="0">
              <a:solidFill>
                <a:srgbClr val="000000"/>
              </a:solidFill>
              <a:latin typeface="Times New Roman"/>
            </a:endParaRPr>
          </a:p>
          <a:p>
            <a:pPr indent="-216000" algn="just">
              <a:buClr>
                <a:schemeClr val="accent2">
                  <a:lumMod val="75000"/>
                </a:schemeClr>
              </a:buClr>
              <a:buSzPct val="120000"/>
              <a:buFont typeface="Wingdings" charset="2"/>
              <a:buChar char=""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ru-RU" sz="1700" spc="-1" dirty="0">
                <a:solidFill>
                  <a:srgbClr val="000000"/>
                </a:solidFill>
                <a:latin typeface="Times New Roman"/>
              </a:rPr>
              <a:t> Система мониторирования пучка состоит из трех сцинтилляционных счетчиков и расположена под углом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2° по отношению к пучку.</a:t>
            </a:r>
            <a:endParaRPr lang="ru-RU" sz="17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64">
            <a:extLst>
              <a:ext uri="{FF2B5EF4-FFF2-40B4-BE49-F238E27FC236}">
                <a16:creationId xmlns:a16="http://schemas.microsoft.com/office/drawing/2014/main" id="{C97AF740-55BB-2594-135E-82D545972939}"/>
              </a:ext>
            </a:extLst>
          </p:cNvPr>
          <p:cNvSpPr/>
          <p:nvPr/>
        </p:nvSpPr>
        <p:spPr>
          <a:xfrm>
            <a:off x="6690914" y="1034070"/>
            <a:ext cx="5147299" cy="2449005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algn="just"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endParaRPr lang="ru-RU" sz="1700" b="0" strike="noStrike" spc="-1" dirty="0">
              <a:latin typeface="Arial"/>
            </a:endParaRPr>
          </a:p>
          <a:p>
            <a:pPr indent="-216000" algn="just">
              <a:buClr>
                <a:srgbClr val="CC6600"/>
              </a:buClr>
              <a:buSzPct val="130000"/>
              <a:buFont typeface="Wingdings" charset="2"/>
              <a:buChar char=""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ru-RU" sz="17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Длина магнито-оптического канала</a:t>
            </a:r>
            <a:r>
              <a:rPr lang="en-US" sz="1700" b="0" strike="noStrike" spc="-1" dirty="0">
                <a:solidFill>
                  <a:srgbClr val="000000"/>
                </a:solidFill>
                <a:latin typeface="Times New Roman"/>
              </a:rPr>
              <a:t> : 42 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м</a:t>
            </a:r>
            <a:endParaRPr lang="ru-RU" sz="1700" b="0" strike="noStrike" spc="-1" dirty="0">
              <a:latin typeface="Arial"/>
            </a:endParaRPr>
          </a:p>
          <a:p>
            <a:pPr indent="-216000" algn="just">
              <a:buClr>
                <a:srgbClr val="CC6600"/>
              </a:buClr>
              <a:buSzPct val="130000"/>
              <a:buFont typeface="Wingdings" charset="2"/>
              <a:buChar char=""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en-US" sz="17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Два поворотных магнита</a:t>
            </a:r>
            <a:r>
              <a:rPr lang="en-US" sz="1700" b="0" strike="noStrike" spc="-1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en-US" sz="1700" b="0" strike="noStrike" spc="-1" dirty="0">
                <a:solidFill>
                  <a:srgbClr val="996633"/>
                </a:solidFill>
                <a:latin typeface="Times New Roman"/>
              </a:rPr>
              <a:t>BM1 </a:t>
            </a:r>
            <a:r>
              <a:rPr lang="en-US" sz="1700" b="0" strike="noStrike" spc="-1" dirty="0">
                <a:solidFill>
                  <a:srgbClr val="000000"/>
                </a:solidFill>
                <a:latin typeface="Times New Roman"/>
              </a:rPr>
              <a:t>(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угол поворота</a:t>
            </a:r>
            <a:r>
              <a:rPr lang="en-US" sz="1700" b="0" strike="noStrike" spc="-1" dirty="0">
                <a:solidFill>
                  <a:srgbClr val="000000"/>
                </a:solidFill>
                <a:latin typeface="Times New Roman"/>
              </a:rPr>
              <a:t>: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l-GR" sz="1700" b="0" i="1" strike="noStrike" spc="-1" dirty="0">
                <a:solidFill>
                  <a:srgbClr val="000000"/>
                </a:solidFill>
                <a:latin typeface="Times New Roman"/>
              </a:rPr>
              <a:t>α</a:t>
            </a:r>
            <a:r>
              <a:rPr lang="en-US" sz="1700" b="0" i="1" strike="noStrike" spc="-1" dirty="0">
                <a:solidFill>
                  <a:srgbClr val="000000"/>
                </a:solidFill>
                <a:latin typeface="Times New Roman"/>
              </a:rPr>
              <a:t>=</a:t>
            </a:r>
            <a:r>
              <a:rPr lang="en-US" sz="1700" b="0" strike="noStrike" spc="-1" dirty="0">
                <a:solidFill>
                  <a:srgbClr val="000000"/>
                </a:solidFill>
                <a:latin typeface="Times New Roman"/>
              </a:rPr>
              <a:t>0.259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 рад</a:t>
            </a:r>
            <a:r>
              <a:rPr lang="en-US" sz="1700" b="0" strike="noStrike" spc="-1" dirty="0">
                <a:solidFill>
                  <a:srgbClr val="000000"/>
                </a:solidFill>
                <a:latin typeface="Times New Roman"/>
              </a:rPr>
              <a:t>.), </a:t>
            </a:r>
            <a:r>
              <a:rPr lang="en-US" sz="1700" b="0" strike="noStrike" spc="-1" dirty="0">
                <a:solidFill>
                  <a:srgbClr val="996633"/>
                </a:solidFill>
                <a:latin typeface="Times New Roman"/>
              </a:rPr>
              <a:t>BM2 </a:t>
            </a:r>
            <a:r>
              <a:rPr lang="en-US" sz="1700" b="0" strike="noStrike" spc="-1" dirty="0">
                <a:solidFill>
                  <a:srgbClr val="000000"/>
                </a:solidFill>
                <a:latin typeface="Times New Roman"/>
              </a:rPr>
              <a:t>(</a:t>
            </a:r>
            <a:r>
              <a:rPr lang="en-US" sz="1700" b="0" i="1" strike="noStrike" spc="-1" dirty="0">
                <a:solidFill>
                  <a:srgbClr val="000000"/>
                </a:solidFill>
                <a:latin typeface="Times New Roman"/>
              </a:rPr>
              <a:t>α=</a:t>
            </a:r>
            <a:r>
              <a:rPr lang="en-US" sz="1700" b="0" strike="noStrike" spc="-1" dirty="0">
                <a:solidFill>
                  <a:srgbClr val="000000"/>
                </a:solidFill>
                <a:latin typeface="Times New Roman"/>
              </a:rPr>
              <a:t>0.2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76</a:t>
            </a:r>
            <a:r>
              <a:rPr lang="en-US" sz="17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рад</a:t>
            </a:r>
            <a:r>
              <a:rPr lang="en-US" sz="1700" b="0" strike="noStrike" spc="-1" dirty="0">
                <a:solidFill>
                  <a:srgbClr val="000000"/>
                </a:solidFill>
                <a:latin typeface="Times New Roman"/>
              </a:rPr>
              <a:t>.)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.</a:t>
            </a:r>
            <a:endParaRPr lang="ru-RU" sz="1700" b="0" strike="noStrike" spc="-1" dirty="0">
              <a:latin typeface="Arial"/>
            </a:endParaRPr>
          </a:p>
          <a:p>
            <a:pPr indent="-216000" algn="just">
              <a:buClr>
                <a:srgbClr val="CC6600"/>
              </a:buClr>
              <a:buSzPct val="130000"/>
              <a:buFont typeface="Wingdings" charset="2"/>
              <a:buChar char=""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en-US" sz="17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17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Пять квадруполей</a:t>
            </a:r>
            <a:r>
              <a:rPr lang="en-US" sz="1700" b="0" strike="noStrike" spc="-1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en-US" sz="1700" b="0" strike="noStrike" spc="-1" dirty="0">
                <a:solidFill>
                  <a:srgbClr val="996633"/>
                </a:solidFill>
                <a:latin typeface="Times New Roman"/>
              </a:rPr>
              <a:t>Q1</a:t>
            </a:r>
            <a:r>
              <a:rPr lang="en-US" sz="1700" b="0" strike="noStrike" spc="-1" dirty="0">
                <a:solidFill>
                  <a:srgbClr val="000000"/>
                </a:solidFill>
                <a:latin typeface="Times New Roman"/>
              </a:rPr>
              <a:t>,  </a:t>
            </a:r>
            <a:r>
              <a:rPr lang="en-US" sz="1700" b="0" strike="noStrike" spc="-1" dirty="0">
                <a:solidFill>
                  <a:srgbClr val="996633"/>
                </a:solidFill>
                <a:latin typeface="Times New Roman"/>
              </a:rPr>
              <a:t>Q4 </a:t>
            </a:r>
            <a:r>
              <a:rPr lang="en-US" sz="1700" b="0" strike="noStrike" spc="-1" dirty="0">
                <a:solidFill>
                  <a:srgbClr val="000000"/>
                </a:solidFill>
                <a:latin typeface="Times New Roman"/>
              </a:rPr>
              <a:t>(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вертикальная фокусировка</a:t>
            </a:r>
            <a:r>
              <a:rPr lang="en-US" sz="1700" b="0" strike="noStrike" spc="-1" dirty="0">
                <a:solidFill>
                  <a:srgbClr val="000000"/>
                </a:solidFill>
                <a:latin typeface="Times New Roman"/>
              </a:rPr>
              <a:t>) </a:t>
            </a:r>
            <a:r>
              <a:rPr lang="ru-RU" sz="1700" spc="-1" dirty="0">
                <a:solidFill>
                  <a:srgbClr val="000000"/>
                </a:solidFill>
                <a:latin typeface="Times New Roman"/>
              </a:rPr>
              <a:t>и </a:t>
            </a:r>
            <a:r>
              <a:rPr lang="en-US" sz="1700" b="0" strike="noStrike" spc="-1" dirty="0">
                <a:solidFill>
                  <a:srgbClr val="996633"/>
                </a:solidFill>
                <a:latin typeface="Times New Roman"/>
              </a:rPr>
              <a:t>Q2</a:t>
            </a:r>
            <a:r>
              <a:rPr lang="en-US" sz="1700" b="0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1700" b="0" strike="noStrike" spc="-1" dirty="0">
                <a:solidFill>
                  <a:srgbClr val="996633"/>
                </a:solidFill>
                <a:latin typeface="Times New Roman"/>
              </a:rPr>
              <a:t>Q5 </a:t>
            </a:r>
            <a:r>
              <a:rPr lang="en-US" sz="1700" b="0" strike="noStrike" spc="-1" dirty="0">
                <a:solidFill>
                  <a:srgbClr val="000000"/>
                </a:solidFill>
                <a:latin typeface="Times New Roman"/>
              </a:rPr>
              <a:t>(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горизонтальная фокусировка</a:t>
            </a:r>
            <a:r>
              <a:rPr lang="en-US" sz="1700" b="0" strike="noStrike" spc="-1" dirty="0">
                <a:solidFill>
                  <a:srgbClr val="000000"/>
                </a:solidFill>
                <a:latin typeface="Times New Roman"/>
              </a:rPr>
              <a:t>), </a:t>
            </a:r>
            <a:r>
              <a:rPr lang="en-US" sz="1700" b="0" strike="noStrike" spc="-1" dirty="0">
                <a:solidFill>
                  <a:srgbClr val="996633"/>
                </a:solidFill>
                <a:latin typeface="Times New Roman"/>
              </a:rPr>
              <a:t>Q3 </a:t>
            </a:r>
            <a:r>
              <a:rPr lang="en-US" sz="1700" b="0" strike="noStrike" spc="-1" dirty="0">
                <a:solidFill>
                  <a:srgbClr val="000000"/>
                </a:solidFill>
                <a:latin typeface="Symbol"/>
              </a:rPr>
              <a:t>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 улучшает импульсное разрешение пучка.</a:t>
            </a:r>
            <a:endParaRPr lang="ru-RU" sz="1700" b="0" strike="noStrike" spc="-1" dirty="0">
              <a:latin typeface="Arial"/>
            </a:endParaRPr>
          </a:p>
          <a:p>
            <a:pPr algn="just"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endParaRPr lang="ru-RU" sz="1700" b="0" strike="noStrike" spc="-1" dirty="0">
              <a:latin typeface="Arial"/>
            </a:endParaRPr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 25"/>
          <p:cNvSpPr/>
          <p:nvPr/>
        </p:nvSpPr>
        <p:spPr>
          <a:xfrm>
            <a:off x="1523880" y="0"/>
            <a:ext cx="9143640" cy="4568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Rectangle 26"/>
          <p:cNvSpPr/>
          <p:nvPr/>
        </p:nvSpPr>
        <p:spPr>
          <a:xfrm>
            <a:off x="1523880" y="781200"/>
            <a:ext cx="9143640" cy="10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Rectangle 27"/>
          <p:cNvSpPr/>
          <p:nvPr/>
        </p:nvSpPr>
        <p:spPr>
          <a:xfrm>
            <a:off x="1523880" y="0"/>
            <a:ext cx="9143640" cy="4568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Rectangle 28"/>
          <p:cNvSpPr/>
          <p:nvPr/>
        </p:nvSpPr>
        <p:spPr>
          <a:xfrm>
            <a:off x="1523880" y="781200"/>
            <a:ext cx="9143640" cy="10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Rectangle 29"/>
          <p:cNvSpPr/>
          <p:nvPr/>
        </p:nvSpPr>
        <p:spPr>
          <a:xfrm>
            <a:off x="1523880" y="0"/>
            <a:ext cx="9143640" cy="4568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Rectangle 30"/>
          <p:cNvSpPr/>
          <p:nvPr/>
        </p:nvSpPr>
        <p:spPr>
          <a:xfrm>
            <a:off x="1523880" y="781200"/>
            <a:ext cx="9143640" cy="10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Rectangle 31"/>
          <p:cNvSpPr/>
          <p:nvPr/>
        </p:nvSpPr>
        <p:spPr>
          <a:xfrm>
            <a:off x="1523880" y="781200"/>
            <a:ext cx="9143640" cy="10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Text Box 2"/>
          <p:cNvSpPr/>
          <p:nvPr/>
        </p:nvSpPr>
        <p:spPr>
          <a:xfrm>
            <a:off x="4738320" y="152280"/>
            <a:ext cx="6825600" cy="4568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ru-RU" sz="2400" b="0" strike="noStrike" spc="-1" dirty="0">
                <a:solidFill>
                  <a:srgbClr val="0066FF"/>
                </a:solidFill>
                <a:latin typeface="Calibri"/>
              </a:rPr>
              <a:t>Выделение фрагментов в эксперименте ФРАГМ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15" name="Picture 5"/>
          <p:cNvPicPr/>
          <p:nvPr/>
        </p:nvPicPr>
        <p:blipFill>
          <a:blip r:embed="rId3" cstate="print"/>
          <a:stretch/>
        </p:blipFill>
        <p:spPr>
          <a:xfrm>
            <a:off x="1951199" y="1149480"/>
            <a:ext cx="3428639" cy="3913358"/>
          </a:xfrm>
          <a:prstGeom prst="rect">
            <a:avLst/>
          </a:prstGeom>
          <a:ln w="9525">
            <a:noFill/>
          </a:ln>
        </p:spPr>
      </p:pic>
      <p:sp>
        <p:nvSpPr>
          <p:cNvPr id="16" name="Text Box 40"/>
          <p:cNvSpPr/>
          <p:nvPr/>
        </p:nvSpPr>
        <p:spPr>
          <a:xfrm>
            <a:off x="442260" y="5163428"/>
            <a:ext cx="11306880" cy="1235422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6840" rIns="67680" bIns="35280" anchor="t">
            <a:spAutoFit/>
          </a:bodyPr>
          <a:lstStyle/>
          <a:p>
            <a:pPr indent="-216000" algn="just">
              <a:lnSpc>
                <a:spcPct val="114000"/>
              </a:lnSpc>
              <a:buClr>
                <a:srgbClr val="CC6600"/>
              </a:buClr>
              <a:buSzPct val="130000"/>
              <a:buFont typeface="Wingdings" charset="2"/>
              <a:buChar char=""/>
              <a:tabLst>
                <a:tab pos="0" algn="l"/>
                <a:tab pos="335880" algn="l"/>
                <a:tab pos="672840" algn="l"/>
                <a:tab pos="1009800" algn="l"/>
                <a:tab pos="1346400" algn="l"/>
                <a:tab pos="1683360" algn="l"/>
                <a:tab pos="2020320" algn="l"/>
                <a:tab pos="2357280" algn="l"/>
                <a:tab pos="2694240" algn="l"/>
                <a:tab pos="3031200" algn="l"/>
                <a:tab pos="3368160" algn="l"/>
                <a:tab pos="3705120" algn="l"/>
                <a:tab pos="4042080" algn="l"/>
                <a:tab pos="4379040" algn="l"/>
                <a:tab pos="4716000" algn="l"/>
                <a:tab pos="5052960" algn="l"/>
                <a:tab pos="5389920" algn="l"/>
                <a:tab pos="5726880" algn="l"/>
                <a:tab pos="6063840" algn="l"/>
                <a:tab pos="6400800" algn="l"/>
                <a:tab pos="6737400" algn="l"/>
              </a:tabLst>
            </a:pP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 Магнито-оптический канал настраивается на определенную жесткость, при которой набирается данная экспозиция</a:t>
            </a:r>
            <a:r>
              <a:rPr lang="en-US" sz="1700" b="0" strike="noStrike" spc="-1" dirty="0">
                <a:solidFill>
                  <a:srgbClr val="000000"/>
                </a:solidFill>
                <a:latin typeface="Times New Roman"/>
              </a:rPr>
              <a:t>.</a:t>
            </a:r>
            <a:endParaRPr lang="ru-RU" sz="1700" b="0" strike="noStrike" spc="-1" dirty="0">
              <a:latin typeface="Arial"/>
            </a:endParaRPr>
          </a:p>
          <a:p>
            <a:pPr indent="-216000" algn="just">
              <a:lnSpc>
                <a:spcPct val="114000"/>
              </a:lnSpc>
              <a:buClr>
                <a:srgbClr val="CC6600"/>
              </a:buClr>
              <a:buSzPct val="130000"/>
              <a:buFont typeface="Wingdings" charset="2"/>
              <a:buChar char=""/>
              <a:tabLst>
                <a:tab pos="0" algn="l"/>
                <a:tab pos="335880" algn="l"/>
                <a:tab pos="672840" algn="l"/>
                <a:tab pos="1009800" algn="l"/>
                <a:tab pos="1346400" algn="l"/>
                <a:tab pos="1683360" algn="l"/>
                <a:tab pos="2020320" algn="l"/>
                <a:tab pos="2357280" algn="l"/>
                <a:tab pos="2694240" algn="l"/>
                <a:tab pos="3031200" algn="l"/>
                <a:tab pos="3368160" algn="l"/>
                <a:tab pos="3705120" algn="l"/>
                <a:tab pos="4042080" algn="l"/>
                <a:tab pos="4379040" algn="l"/>
                <a:tab pos="4716000" algn="l"/>
                <a:tab pos="5052960" algn="l"/>
                <a:tab pos="5389920" algn="l"/>
                <a:tab pos="5726880" algn="l"/>
                <a:tab pos="6063840" algn="l"/>
                <a:tab pos="6400800" algn="l"/>
                <a:tab pos="6737400" algn="l"/>
              </a:tabLst>
            </a:pP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Корреляционное двумерное распределение</a:t>
            </a:r>
            <a:r>
              <a:rPr lang="en-US" sz="1700" b="0" strike="noStrike" spc="-1" dirty="0">
                <a:solidFill>
                  <a:srgbClr val="000000"/>
                </a:solidFill>
                <a:latin typeface="Times New Roman"/>
              </a:rPr>
              <a:t>: QDC (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функция</a:t>
            </a:r>
            <a:r>
              <a:rPr lang="en-US" sz="1700" b="0" strike="noStrike" spc="-1" dirty="0">
                <a:solidFill>
                  <a:srgbClr val="000000"/>
                </a:solidFill>
                <a:latin typeface="Times New Roman"/>
              </a:rPr>
              <a:t> dE/dx 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и</a:t>
            </a:r>
            <a:r>
              <a:rPr lang="en-US" sz="1700" b="0" strike="noStrike" spc="-1" dirty="0">
                <a:solidFill>
                  <a:srgbClr val="000000"/>
                </a:solidFill>
                <a:latin typeface="Times New Roman"/>
              </a:rPr>
              <a:t> Z 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фрагмента</a:t>
            </a:r>
            <a:r>
              <a:rPr lang="en-US" sz="1700" b="0" strike="noStrike" spc="-1" dirty="0">
                <a:solidFill>
                  <a:srgbClr val="000000"/>
                </a:solidFill>
                <a:latin typeface="Times New Roman"/>
              </a:rPr>
              <a:t>,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 определена по счетчику </a:t>
            </a:r>
            <a:r>
              <a:rPr lang="en-US" sz="1700" b="0" strike="noStrike" spc="-1" dirty="0">
                <a:solidFill>
                  <a:srgbClr val="000000"/>
                </a:solidFill>
                <a:latin typeface="Times New Roman"/>
              </a:rPr>
              <a:t>CF1) 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от</a:t>
            </a:r>
            <a:r>
              <a:rPr lang="en-US" sz="1700" b="0" strike="noStrike" spc="-1" dirty="0">
                <a:solidFill>
                  <a:srgbClr val="000000"/>
                </a:solidFill>
                <a:latin typeface="Times New Roman"/>
              </a:rPr>
              <a:t> TDC (TOF </a:t>
            </a:r>
            <a:r>
              <a:rPr lang="ru-RU" sz="1700" b="0" strike="noStrike" spc="-1" dirty="0">
                <a:solidFill>
                  <a:srgbClr val="000000"/>
                </a:solidFill>
                <a:latin typeface="Symbol"/>
              </a:rPr>
              <a:t>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 функция атомного массового числа</a:t>
            </a:r>
            <a:r>
              <a:rPr lang="en-US" sz="17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фрагмента, измерена </a:t>
            </a:r>
            <a:r>
              <a:rPr lang="en-US" sz="17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между</a:t>
            </a:r>
            <a:r>
              <a:rPr lang="en-US" sz="1700" b="0" strike="noStrike" spc="-1" dirty="0">
                <a:solidFill>
                  <a:srgbClr val="000000"/>
                </a:solidFill>
                <a:latin typeface="Times New Roman"/>
              </a:rPr>
              <a:t> CF1 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и</a:t>
            </a:r>
            <a:r>
              <a:rPr lang="en-US" sz="1700" b="0" strike="noStrike" spc="-1" dirty="0">
                <a:solidFill>
                  <a:srgbClr val="000000"/>
                </a:solidFill>
                <a:latin typeface="Times New Roman"/>
              </a:rPr>
              <a:t> C2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). </a:t>
            </a:r>
            <a:r>
              <a:rPr lang="en-US" sz="1700" b="0" strike="noStrike" spc="-1" dirty="0">
                <a:solidFill>
                  <a:srgbClr val="000000"/>
                </a:solidFill>
                <a:latin typeface="Times New Roman"/>
              </a:rPr>
              <a:t>TDC 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канал</a:t>
            </a:r>
            <a:r>
              <a:rPr lang="en-US" sz="1700" b="0" strike="noStrike" spc="-1" dirty="0">
                <a:solidFill>
                  <a:srgbClr val="000000"/>
                </a:solidFill>
                <a:latin typeface="Times New Roman"/>
              </a:rPr>
              <a:t> = 0.2 </a:t>
            </a:r>
            <a:r>
              <a:rPr lang="ru-RU" sz="1700" spc="-1" dirty="0">
                <a:solidFill>
                  <a:srgbClr val="000000"/>
                </a:solidFill>
                <a:latin typeface="Times New Roman"/>
              </a:rPr>
              <a:t>нс</a:t>
            </a:r>
            <a:r>
              <a:rPr lang="en-US" sz="1700" spc="-1" dirty="0">
                <a:solidFill>
                  <a:srgbClr val="000000"/>
                </a:solidFill>
                <a:latin typeface="Times New Roman"/>
              </a:rPr>
              <a:t>.</a:t>
            </a:r>
            <a:endParaRPr lang="ru-RU" sz="1700" b="0" strike="noStrike" spc="-1" dirty="0">
              <a:latin typeface="Arial"/>
            </a:endParaRPr>
          </a:p>
          <a:p>
            <a:pPr indent="-216000" algn="just">
              <a:lnSpc>
                <a:spcPct val="114000"/>
              </a:lnSpc>
              <a:buClr>
                <a:srgbClr val="CC6600"/>
              </a:buClr>
              <a:buSzPct val="130000"/>
              <a:buFont typeface="Wingdings" charset="2"/>
              <a:buChar char=""/>
              <a:tabLst>
                <a:tab pos="0" algn="l"/>
                <a:tab pos="335880" algn="l"/>
                <a:tab pos="672840" algn="l"/>
                <a:tab pos="1009800" algn="l"/>
                <a:tab pos="1346400" algn="l"/>
                <a:tab pos="1683360" algn="l"/>
                <a:tab pos="2020320" algn="l"/>
                <a:tab pos="2357280" algn="l"/>
                <a:tab pos="2694240" algn="l"/>
                <a:tab pos="3031200" algn="l"/>
                <a:tab pos="3368160" algn="l"/>
                <a:tab pos="3705120" algn="l"/>
                <a:tab pos="4042080" algn="l"/>
                <a:tab pos="4379040" algn="l"/>
                <a:tab pos="4716000" algn="l"/>
                <a:tab pos="5052960" algn="l"/>
                <a:tab pos="5389920" algn="l"/>
                <a:tab pos="5726880" algn="l"/>
                <a:tab pos="6063840" algn="l"/>
                <a:tab pos="6400800" algn="l"/>
                <a:tab pos="6737400" algn="l"/>
              </a:tabLst>
            </a:pP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Различные фрагменты могут быть </a:t>
            </a:r>
            <a:r>
              <a:rPr lang="ru-RU" sz="1700" b="0" strike="noStrike" spc="-1">
                <a:solidFill>
                  <a:srgbClr val="000000"/>
                </a:solidFill>
                <a:latin typeface="Times New Roman"/>
              </a:rPr>
              <a:t>легко </a:t>
            </a:r>
            <a:r>
              <a:rPr lang="ru-RU" sz="1700" spc="-1">
                <a:solidFill>
                  <a:srgbClr val="000000"/>
                </a:solidFill>
                <a:latin typeface="Times New Roman"/>
              </a:rPr>
              <a:t>идентифицированы</a:t>
            </a:r>
            <a:r>
              <a:rPr lang="ru-RU" sz="17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при анализе такого распределения</a:t>
            </a:r>
            <a:r>
              <a:rPr lang="en-US" sz="1700" b="0" strike="noStrike" spc="-1" dirty="0">
                <a:solidFill>
                  <a:srgbClr val="000000"/>
                </a:solidFill>
                <a:latin typeface="Times New Roman"/>
              </a:rPr>
              <a:t>.</a:t>
            </a:r>
            <a:endParaRPr lang="ru-RU" sz="1700" b="0" strike="noStrike" spc="-1" dirty="0">
              <a:latin typeface="Arial"/>
            </a:endParaRPr>
          </a:p>
        </p:txBody>
      </p:sp>
      <p:sp>
        <p:nvSpPr>
          <p:cNvPr id="17" name="Text Box 38"/>
          <p:cNvSpPr/>
          <p:nvPr/>
        </p:nvSpPr>
        <p:spPr>
          <a:xfrm>
            <a:off x="1917746" y="852059"/>
            <a:ext cx="3728880" cy="2883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6840" rIns="67680" bIns="6840" anchor="t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  <a:tab pos="335880" algn="l"/>
                <a:tab pos="672840" algn="l"/>
                <a:tab pos="1009800" algn="l"/>
                <a:tab pos="1346400" algn="l"/>
                <a:tab pos="1683360" algn="l"/>
                <a:tab pos="2020320" algn="l"/>
                <a:tab pos="2357280" algn="l"/>
                <a:tab pos="2694240" algn="l"/>
                <a:tab pos="3031200" algn="l"/>
                <a:tab pos="3368160" algn="l"/>
                <a:tab pos="3705120" algn="l"/>
                <a:tab pos="4042080" algn="l"/>
                <a:tab pos="4379040" algn="l"/>
                <a:tab pos="4716000" algn="l"/>
                <a:tab pos="5052960" algn="l"/>
                <a:tab pos="5389920" algn="l"/>
                <a:tab pos="5726880" algn="l"/>
                <a:tab pos="6063840" algn="l"/>
                <a:tab pos="6400800" algn="l"/>
                <a:tab pos="6737400" algn="l"/>
              </a:tabLst>
            </a:pPr>
            <a:r>
              <a:rPr lang="ru-RU" sz="1800" b="0" strike="noStrike" spc="-1" dirty="0">
                <a:solidFill>
                  <a:srgbClr val="284595"/>
                </a:solidFill>
                <a:latin typeface="Calibri"/>
              </a:rPr>
              <a:t>Жесткость канала (</a:t>
            </a:r>
            <a:r>
              <a:rPr lang="en-US" sz="1800" b="0" strike="noStrike" spc="-1" dirty="0">
                <a:solidFill>
                  <a:srgbClr val="284595"/>
                </a:solidFill>
                <a:latin typeface="Calibri"/>
              </a:rPr>
              <a:t>p / Z</a:t>
            </a:r>
            <a:r>
              <a:rPr lang="ru-RU" sz="1800" b="0" strike="noStrike" spc="-1" dirty="0">
                <a:solidFill>
                  <a:srgbClr val="284595"/>
                </a:solidFill>
                <a:latin typeface="Calibri"/>
              </a:rPr>
              <a:t>)</a:t>
            </a:r>
            <a:r>
              <a:rPr lang="en-US" sz="1800" b="0" strike="noStrike" spc="-1" dirty="0">
                <a:solidFill>
                  <a:srgbClr val="284595"/>
                </a:solidFill>
                <a:latin typeface="Calibri"/>
              </a:rPr>
              <a:t> :</a:t>
            </a:r>
            <a:r>
              <a:rPr lang="ru-RU" sz="1800" b="0" strike="noStrike" spc="-1" dirty="0">
                <a:solidFill>
                  <a:srgbClr val="284595"/>
                </a:solidFill>
                <a:latin typeface="Calibri"/>
              </a:rPr>
              <a:t> </a:t>
            </a:r>
            <a:r>
              <a:rPr lang="en-US" sz="1800" b="0" strike="noStrike" spc="-1" dirty="0">
                <a:solidFill>
                  <a:srgbClr val="284595"/>
                </a:solidFill>
                <a:latin typeface="Calibri"/>
              </a:rPr>
              <a:t>1.</a:t>
            </a:r>
            <a:r>
              <a:rPr lang="ru-RU" sz="1800" b="0" strike="noStrike" spc="-1" dirty="0">
                <a:solidFill>
                  <a:srgbClr val="284595"/>
                </a:solidFill>
                <a:latin typeface="Calibri"/>
              </a:rPr>
              <a:t>85</a:t>
            </a:r>
            <a:r>
              <a:rPr lang="en-US" sz="1800" b="0" strike="noStrike" spc="-1" dirty="0">
                <a:solidFill>
                  <a:srgbClr val="284595"/>
                </a:solidFill>
                <a:latin typeface="Calibri"/>
              </a:rPr>
              <a:t> </a:t>
            </a:r>
            <a:r>
              <a:rPr lang="ru-RU" sz="1800" b="0" strike="noStrike" spc="-1" dirty="0">
                <a:solidFill>
                  <a:srgbClr val="284595"/>
                </a:solidFill>
                <a:latin typeface="Calibri"/>
              </a:rPr>
              <a:t>ГэВ</a:t>
            </a:r>
            <a:r>
              <a:rPr lang="en-US" sz="1800" b="0" strike="noStrike" spc="-1" dirty="0">
                <a:solidFill>
                  <a:srgbClr val="284595"/>
                </a:solidFill>
                <a:latin typeface="Calibri"/>
              </a:rPr>
              <a:t>/</a:t>
            </a:r>
            <a:r>
              <a:rPr lang="en-US" sz="1800" b="0" i="1" strike="noStrike" spc="-1" dirty="0">
                <a:solidFill>
                  <a:srgbClr val="284595"/>
                </a:solidFill>
                <a:latin typeface="Calibri"/>
              </a:rPr>
              <a:t>c</a:t>
            </a:r>
            <a:r>
              <a:rPr lang="en-US" sz="1800" b="0" strike="noStrike" spc="-1" dirty="0">
                <a:solidFill>
                  <a:srgbClr val="284595"/>
                </a:solidFill>
                <a:latin typeface="Calibri"/>
              </a:rPr>
              <a:t> </a:t>
            </a:r>
            <a:endParaRPr lang="ru-RU" sz="1800" b="0" strike="noStrike" spc="-1" dirty="0">
              <a:solidFill>
                <a:srgbClr val="284595"/>
              </a:solidFill>
              <a:latin typeface="Arial"/>
            </a:endParaRPr>
          </a:p>
        </p:txBody>
      </p:sp>
      <p:sp>
        <p:nvSpPr>
          <p:cNvPr id="18" name="Text Box 38"/>
          <p:cNvSpPr/>
          <p:nvPr/>
        </p:nvSpPr>
        <p:spPr>
          <a:xfrm>
            <a:off x="6957756" y="866630"/>
            <a:ext cx="3759840" cy="2883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6840" rIns="67680" bIns="6840" anchor="t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  <a:tab pos="335880" algn="l"/>
                <a:tab pos="672840" algn="l"/>
                <a:tab pos="1009800" algn="l"/>
                <a:tab pos="1346400" algn="l"/>
                <a:tab pos="1683360" algn="l"/>
                <a:tab pos="2020320" algn="l"/>
                <a:tab pos="2357280" algn="l"/>
                <a:tab pos="2694240" algn="l"/>
                <a:tab pos="3031200" algn="l"/>
                <a:tab pos="3368160" algn="l"/>
                <a:tab pos="3705120" algn="l"/>
                <a:tab pos="4042080" algn="l"/>
                <a:tab pos="4379040" algn="l"/>
                <a:tab pos="4716000" algn="l"/>
                <a:tab pos="5052960" algn="l"/>
                <a:tab pos="5389920" algn="l"/>
                <a:tab pos="5726880" algn="l"/>
                <a:tab pos="6063840" algn="l"/>
                <a:tab pos="6400800" algn="l"/>
                <a:tab pos="6737400" algn="l"/>
              </a:tabLst>
            </a:pPr>
            <a:r>
              <a:rPr lang="ru-RU" sz="1800" b="0" strike="noStrike" spc="-1" dirty="0">
                <a:solidFill>
                  <a:srgbClr val="284595"/>
                </a:solidFill>
                <a:latin typeface="Calibri"/>
              </a:rPr>
              <a:t>Жесткость канала (</a:t>
            </a:r>
            <a:r>
              <a:rPr lang="en-US" sz="1800" b="0" strike="noStrike" spc="-1" dirty="0">
                <a:solidFill>
                  <a:srgbClr val="284595"/>
                </a:solidFill>
                <a:latin typeface="Calibri"/>
              </a:rPr>
              <a:t>p / Z</a:t>
            </a:r>
            <a:r>
              <a:rPr lang="ru-RU" sz="1800" b="0" strike="noStrike" spc="-1" dirty="0">
                <a:solidFill>
                  <a:srgbClr val="284595"/>
                </a:solidFill>
                <a:latin typeface="Calibri"/>
              </a:rPr>
              <a:t>)</a:t>
            </a:r>
            <a:r>
              <a:rPr lang="en-US" sz="1800" b="0" strike="noStrike" spc="-1" dirty="0">
                <a:solidFill>
                  <a:srgbClr val="284595"/>
                </a:solidFill>
                <a:latin typeface="Calibri"/>
              </a:rPr>
              <a:t> :</a:t>
            </a:r>
            <a:r>
              <a:rPr lang="ru-RU" sz="1800" b="0" strike="noStrike" spc="-1" dirty="0">
                <a:solidFill>
                  <a:srgbClr val="284595"/>
                </a:solidFill>
                <a:latin typeface="Calibri"/>
              </a:rPr>
              <a:t> 2</a:t>
            </a:r>
            <a:r>
              <a:rPr lang="en-US" sz="1800" b="0" strike="noStrike" spc="-1" dirty="0">
                <a:solidFill>
                  <a:srgbClr val="284595"/>
                </a:solidFill>
                <a:latin typeface="Calibri"/>
              </a:rPr>
              <a:t>.</a:t>
            </a:r>
            <a:r>
              <a:rPr lang="ru-RU" sz="1800" b="0" strike="noStrike" spc="-1" dirty="0">
                <a:solidFill>
                  <a:srgbClr val="284595"/>
                </a:solidFill>
                <a:latin typeface="Calibri"/>
              </a:rPr>
              <a:t>05</a:t>
            </a:r>
            <a:r>
              <a:rPr lang="en-US" sz="1800" b="0" strike="noStrike" spc="-1" dirty="0">
                <a:solidFill>
                  <a:srgbClr val="284595"/>
                </a:solidFill>
                <a:latin typeface="Calibri"/>
              </a:rPr>
              <a:t> </a:t>
            </a:r>
            <a:r>
              <a:rPr lang="ru-RU" sz="1800" b="0" strike="noStrike" spc="-1" dirty="0">
                <a:solidFill>
                  <a:srgbClr val="284595"/>
                </a:solidFill>
                <a:latin typeface="Calibri"/>
              </a:rPr>
              <a:t>ГэВ</a:t>
            </a:r>
            <a:r>
              <a:rPr lang="en-US" sz="1800" b="0" strike="noStrike" spc="-1" dirty="0">
                <a:solidFill>
                  <a:srgbClr val="284595"/>
                </a:solidFill>
                <a:latin typeface="Calibri"/>
              </a:rPr>
              <a:t>/</a:t>
            </a:r>
            <a:r>
              <a:rPr lang="en-US" sz="1800" b="0" i="1" strike="noStrike" spc="-1" dirty="0">
                <a:solidFill>
                  <a:srgbClr val="284595"/>
                </a:solidFill>
                <a:latin typeface="Calibri"/>
              </a:rPr>
              <a:t>c</a:t>
            </a:r>
            <a:r>
              <a:rPr lang="en-US" sz="1800" b="0" strike="noStrike" spc="-1" dirty="0">
                <a:solidFill>
                  <a:srgbClr val="284595"/>
                </a:solidFill>
                <a:latin typeface="Calibri"/>
              </a:rPr>
              <a:t> </a:t>
            </a:r>
            <a:endParaRPr lang="ru-RU" sz="1800" b="0" strike="noStrike" spc="-1" dirty="0">
              <a:solidFill>
                <a:srgbClr val="284595"/>
              </a:solidFill>
              <a:latin typeface="Arial"/>
            </a:endParaRPr>
          </a:p>
        </p:txBody>
      </p:sp>
      <p:pic>
        <p:nvPicPr>
          <p:cNvPr id="19" name="Picture 4"/>
          <p:cNvPicPr/>
          <p:nvPr/>
        </p:nvPicPr>
        <p:blipFill>
          <a:blip r:embed="rId4" cstate="print"/>
          <a:stretch/>
        </p:blipFill>
        <p:spPr>
          <a:xfrm>
            <a:off x="7002360" y="1195560"/>
            <a:ext cx="3428639" cy="3867278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 25"/>
          <p:cNvSpPr/>
          <p:nvPr/>
        </p:nvSpPr>
        <p:spPr>
          <a:xfrm>
            <a:off x="1523880" y="0"/>
            <a:ext cx="9143640" cy="4568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Rectangle 26"/>
          <p:cNvSpPr/>
          <p:nvPr/>
        </p:nvSpPr>
        <p:spPr>
          <a:xfrm>
            <a:off x="1523880" y="781200"/>
            <a:ext cx="9143640" cy="10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Rectangle 27"/>
          <p:cNvSpPr/>
          <p:nvPr/>
        </p:nvSpPr>
        <p:spPr>
          <a:xfrm>
            <a:off x="1523880" y="0"/>
            <a:ext cx="9143640" cy="4568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Rectangle 28"/>
          <p:cNvSpPr/>
          <p:nvPr/>
        </p:nvSpPr>
        <p:spPr>
          <a:xfrm>
            <a:off x="1523880" y="781200"/>
            <a:ext cx="9143640" cy="10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Rectangle 29"/>
          <p:cNvSpPr/>
          <p:nvPr/>
        </p:nvSpPr>
        <p:spPr>
          <a:xfrm>
            <a:off x="1523880" y="0"/>
            <a:ext cx="9143640" cy="4568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Rectangle 30"/>
          <p:cNvSpPr/>
          <p:nvPr/>
        </p:nvSpPr>
        <p:spPr>
          <a:xfrm>
            <a:off x="1523880" y="781200"/>
            <a:ext cx="9143640" cy="10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Rectangle 31"/>
          <p:cNvSpPr/>
          <p:nvPr/>
        </p:nvSpPr>
        <p:spPr>
          <a:xfrm>
            <a:off x="1523880" y="781200"/>
            <a:ext cx="9143640" cy="10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Text Box 2"/>
          <p:cNvSpPr/>
          <p:nvPr/>
        </p:nvSpPr>
        <p:spPr>
          <a:xfrm>
            <a:off x="2525485" y="152280"/>
            <a:ext cx="9140034" cy="4568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ru-RU" sz="2400" spc="-1" dirty="0">
                <a:solidFill>
                  <a:srgbClr val="0066FF"/>
                </a:solidFill>
                <a:latin typeface="Calibri"/>
              </a:rPr>
              <a:t>Реакции </a:t>
            </a:r>
            <a:r>
              <a:rPr lang="ru-RU" sz="2400" spc="-1" dirty="0" err="1">
                <a:solidFill>
                  <a:srgbClr val="0066FF"/>
                </a:solidFill>
                <a:latin typeface="Calibri"/>
              </a:rPr>
              <a:t>однопинного</a:t>
            </a:r>
            <a:r>
              <a:rPr lang="ru-RU" sz="2400" spc="-1" dirty="0">
                <a:solidFill>
                  <a:srgbClr val="0066FF"/>
                </a:solidFill>
                <a:latin typeface="Calibri"/>
              </a:rPr>
              <a:t> обмена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7998" y="1051626"/>
            <a:ext cx="2953512" cy="244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9849939" y="3368353"/>
            <a:ext cx="1547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ym typeface="Symbol"/>
              </a:rPr>
              <a:t>, град.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7731518" y="1252831"/>
            <a:ext cx="1143990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ГэВ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2800" y="3780120"/>
            <a:ext cx="2953512" cy="2434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9840506" y="6078531"/>
            <a:ext cx="1547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ym typeface="Symbol"/>
              </a:rPr>
              <a:t>, град.</a:t>
            </a:r>
            <a:endParaRPr lang="ru-RU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7724264" y="3959695"/>
            <a:ext cx="1143990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ГэВ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46092" y="3569151"/>
            <a:ext cx="2667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Ткин. = 950 МэВ</a:t>
            </a:r>
            <a:r>
              <a:rPr lang="en-US" sz="1400" dirty="0">
                <a:solidFill>
                  <a:srgbClr val="002060"/>
                </a:solidFill>
              </a:rPr>
              <a:t>/</a:t>
            </a:r>
            <a:r>
              <a:rPr lang="ru-RU" sz="1400" dirty="0">
                <a:solidFill>
                  <a:srgbClr val="002060"/>
                </a:solidFill>
              </a:rPr>
              <a:t>нуклон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31762" y="847103"/>
            <a:ext cx="2667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Ткин. = 300 МэВ</a:t>
            </a:r>
            <a:r>
              <a:rPr lang="en-US" sz="1400" dirty="0">
                <a:solidFill>
                  <a:srgbClr val="002060"/>
                </a:solidFill>
              </a:rPr>
              <a:t>/</a:t>
            </a:r>
            <a:r>
              <a:rPr lang="ru-RU" sz="1400" dirty="0">
                <a:solidFill>
                  <a:srgbClr val="002060"/>
                </a:solidFill>
              </a:rPr>
              <a:t>нуклон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06400" y="3106703"/>
            <a:ext cx="7620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285750" algn="just">
              <a:lnSpc>
                <a:spcPct val="130000"/>
              </a:lnSpc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Реакции однопионного обмена 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описывают взаимодействие 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нуклонов на периферии ядра по двум каналам: квазиупругому и неупругому; последний сопровождается рождением резонансных состояний</a:t>
            </a:r>
          </a:p>
          <a:p>
            <a:pPr marL="285750" indent="285750" algn="just">
              <a:lnSpc>
                <a:spcPct val="130000"/>
              </a:lnSpc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Барионные резонансы (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,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распадаются внутри ядерной материи с последующим испусканием мезонов</a:t>
            </a:r>
          </a:p>
          <a:p>
            <a:pPr marL="285750" indent="285750" algn="just">
              <a:lnSpc>
                <a:spcPct val="130000"/>
              </a:lnSpc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Вклад от неупругого взаимодействия, связанный с рождением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 </a:t>
            </a:r>
            <a:r>
              <a:rPr lang="ru-RU" sz="16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 </a:t>
            </a:r>
            <a:r>
              <a:rPr lang="ru-RU" sz="16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изобары, резко возрастает  с ростом энергии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285750" algn="just">
              <a:lnSpc>
                <a:spcPct val="130000"/>
              </a:lnSpc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Видно, что при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Tkin = 300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МэВ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нуклон (модель бинарного каскада –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BC)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есть возможность </a:t>
            </a: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квазиупругого канала,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 от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</a:t>
            </a:r>
            <a:r>
              <a:rPr lang="ru-RU" sz="16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</a:t>
            </a:r>
            <a:r>
              <a:rPr lang="ru-RU" sz="16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изобары не может быть зарегистрирован установкой ФРАГМ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7078" y="996043"/>
            <a:ext cx="5514004" cy="197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Прямоугольник 28"/>
          <p:cNvSpPr/>
          <p:nvPr/>
        </p:nvSpPr>
        <p:spPr>
          <a:xfrm>
            <a:off x="10436192" y="1154281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baseline="300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407163" y="3882967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baseline="300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 25"/>
          <p:cNvSpPr/>
          <p:nvPr/>
        </p:nvSpPr>
        <p:spPr>
          <a:xfrm>
            <a:off x="1523880" y="0"/>
            <a:ext cx="9143640" cy="4568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Rectangle 26"/>
          <p:cNvSpPr/>
          <p:nvPr/>
        </p:nvSpPr>
        <p:spPr>
          <a:xfrm>
            <a:off x="1523880" y="781200"/>
            <a:ext cx="9143640" cy="10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Rectangle 27"/>
          <p:cNvSpPr/>
          <p:nvPr/>
        </p:nvSpPr>
        <p:spPr>
          <a:xfrm>
            <a:off x="1523880" y="0"/>
            <a:ext cx="9143640" cy="4568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Rectangle 28"/>
          <p:cNvSpPr/>
          <p:nvPr/>
        </p:nvSpPr>
        <p:spPr>
          <a:xfrm>
            <a:off x="1523880" y="781200"/>
            <a:ext cx="9143640" cy="10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Rectangle 29"/>
          <p:cNvSpPr/>
          <p:nvPr/>
        </p:nvSpPr>
        <p:spPr>
          <a:xfrm>
            <a:off x="1523880" y="0"/>
            <a:ext cx="9143640" cy="4568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Rectangle 30"/>
          <p:cNvSpPr/>
          <p:nvPr/>
        </p:nvSpPr>
        <p:spPr>
          <a:xfrm>
            <a:off x="1523880" y="781200"/>
            <a:ext cx="9143640" cy="10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Rectangle 31"/>
          <p:cNvSpPr/>
          <p:nvPr/>
        </p:nvSpPr>
        <p:spPr>
          <a:xfrm>
            <a:off x="1523880" y="781200"/>
            <a:ext cx="9143640" cy="10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Text Box 2"/>
          <p:cNvSpPr/>
          <p:nvPr/>
        </p:nvSpPr>
        <p:spPr>
          <a:xfrm>
            <a:off x="2525485" y="152280"/>
            <a:ext cx="9140034" cy="4568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ru-RU" sz="2400" spc="-1" dirty="0">
                <a:solidFill>
                  <a:srgbClr val="0066FF"/>
                </a:solidFill>
                <a:latin typeface="Calibri"/>
              </a:rPr>
              <a:t>Регистрация реакций однопинного обмена на установке ФРАГМ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4264" y="3186480"/>
            <a:ext cx="39147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7560" y="3817256"/>
            <a:ext cx="3964655" cy="265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8309422" y="3563266"/>
            <a:ext cx="150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4</a:t>
            </a:r>
            <a:r>
              <a:rPr lang="en-US" dirty="0"/>
              <a:t>He</a:t>
            </a:r>
            <a:r>
              <a:rPr lang="ru-RU" dirty="0"/>
              <a:t>,   </a:t>
            </a:r>
            <a:r>
              <a:rPr lang="en-US" dirty="0"/>
              <a:t>QMD</a:t>
            </a:r>
            <a:endParaRPr lang="ru-RU" dirty="0"/>
          </a:p>
        </p:txBody>
      </p:sp>
      <p:sp>
        <p:nvSpPr>
          <p:cNvPr id="33" name="Text Box 40"/>
          <p:cNvSpPr/>
          <p:nvPr/>
        </p:nvSpPr>
        <p:spPr>
          <a:xfrm>
            <a:off x="4615543" y="970395"/>
            <a:ext cx="7213599" cy="2175423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680" tIns="6840" rIns="67680" bIns="35280" anchor="t">
            <a:spAutoFit/>
          </a:bodyPr>
          <a:lstStyle/>
          <a:p>
            <a:pPr algn="just">
              <a:lnSpc>
                <a:spcPct val="110000"/>
              </a:lnSpc>
              <a:buClr>
                <a:schemeClr val="accent2">
                  <a:lumMod val="75000"/>
                </a:schemeClr>
              </a:buClr>
              <a:buSzPct val="140000"/>
              <a:buFont typeface="Wingdings" pitchFamily="2" charset="2"/>
              <a:buChar char="ü"/>
            </a:pPr>
            <a:r>
              <a:rPr lang="ru-RU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Полное сечение </a:t>
            </a:r>
            <a:r>
              <a:rPr lang="ru-RU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(</a:t>
            </a:r>
            <a:r>
              <a:rPr lang="ru-RU" spc="-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12</a:t>
            </a:r>
            <a:r>
              <a:rPr lang="ru-RU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 + </a:t>
            </a:r>
            <a:r>
              <a:rPr lang="en-US" i="1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 </a:t>
            </a:r>
            <a:r>
              <a:rPr lang="ru-RU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 зависимости от атомной массы мишени </a:t>
            </a:r>
            <a:r>
              <a:rPr lang="en-US" i="1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ru-RU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необходимое для расчета дифференциальных сечений, представлено для модели </a:t>
            </a:r>
            <a:r>
              <a:rPr lang="en-US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LAQGSM </a:t>
            </a:r>
            <a:r>
              <a:rPr lang="ru-RU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по формуле  </a:t>
            </a:r>
            <a:r>
              <a:rPr lang="en-US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L. Sihver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., Phys. Rev. C 47, 1225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(1993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algn="just">
              <a:lnSpc>
                <a:spcPct val="110000"/>
              </a:lnSpc>
              <a:buClr>
                <a:schemeClr val="accent2">
                  <a:lumMod val="75000"/>
                </a:schemeClr>
              </a:buClr>
              <a:buSzPct val="140000"/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Величина сечения вычисляется в модели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LAQGSM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изменяется от 772.8 мбн для </a:t>
            </a:r>
            <a:r>
              <a:rPr lang="ru-RU" baseline="30000" dirty="0">
                <a:solidFill>
                  <a:srgbClr val="1419EE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dirty="0">
                <a:solidFill>
                  <a:srgbClr val="1419EE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мишени до 2731.3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мбн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en-US" baseline="30000" dirty="0">
                <a:solidFill>
                  <a:srgbClr val="1419EE"/>
                </a:solidFill>
                <a:latin typeface="Times New Roman" pitchFamily="18" charset="0"/>
                <a:cs typeface="Times New Roman" pitchFamily="18" charset="0"/>
              </a:rPr>
              <a:t>181</a:t>
            </a:r>
            <a:r>
              <a:rPr lang="en-US" dirty="0">
                <a:solidFill>
                  <a:srgbClr val="1419EE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endParaRPr lang="ru-RU" dirty="0">
              <a:solidFill>
                <a:srgbClr val="1419E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buClr>
                <a:schemeClr val="accent2">
                  <a:lumMod val="75000"/>
                </a:schemeClr>
              </a:buClr>
              <a:buSzPct val="140000"/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Полные сечения совпадают для </a:t>
            </a:r>
            <a:r>
              <a:rPr lang="ru-RU" baseline="30000" dirty="0">
                <a:solidFill>
                  <a:srgbClr val="1419EE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dirty="0">
                <a:solidFill>
                  <a:srgbClr val="1419EE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расходятся на 14% для </a:t>
            </a:r>
            <a:r>
              <a:rPr lang="ru-RU" baseline="30000" dirty="0">
                <a:solidFill>
                  <a:srgbClr val="1419EE"/>
                </a:solidFill>
                <a:latin typeface="Times New Roman" pitchFamily="18" charset="0"/>
                <a:cs typeface="Times New Roman" pitchFamily="18" charset="0"/>
              </a:rPr>
              <a:t>181</a:t>
            </a:r>
            <a:r>
              <a:rPr lang="ru-RU" dirty="0">
                <a:solidFill>
                  <a:srgbClr val="1419EE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endParaRPr lang="ru-RU" b="0" strike="noStrike" spc="-1" dirty="0">
              <a:solidFill>
                <a:srgbClr val="1419EE"/>
              </a:solidFill>
              <a:latin typeface="Arial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526" y="765631"/>
            <a:ext cx="38766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 Box 40"/>
          <p:cNvSpPr/>
          <p:nvPr/>
        </p:nvSpPr>
        <p:spPr>
          <a:xfrm>
            <a:off x="566054" y="4011133"/>
            <a:ext cx="3120571" cy="2175423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680" tIns="6840" rIns="67680" bIns="35280" anchor="t">
            <a:spAutoFit/>
          </a:bodyPr>
          <a:lstStyle/>
          <a:p>
            <a:pPr algn="just">
              <a:lnSpc>
                <a:spcPct val="110000"/>
              </a:lnSpc>
              <a:buClr>
                <a:schemeClr val="accent2">
                  <a:lumMod val="75000"/>
                </a:schemeClr>
              </a:buClr>
              <a:buSzPct val="140000"/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Экспериментальные данные хорошо согласуются с модельными предсказаниями для 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He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buClr>
                <a:schemeClr val="accent2">
                  <a:lumMod val="75000"/>
                </a:schemeClr>
              </a:buClr>
              <a:buSzPct val="140000"/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Модель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QMD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применяется для нормировки данных для различных мишенях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70394" y="4151094"/>
            <a:ext cx="56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4</a:t>
            </a:r>
            <a:r>
              <a:rPr lang="en-US" dirty="0"/>
              <a:t>He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CF731A-9636-6519-4C0E-0163B55267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928" y="3519149"/>
            <a:ext cx="815032" cy="6347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1716E2-5C0A-874E-5FD4-EE26B5D53EFE}"/>
              </a:ext>
            </a:extLst>
          </p:cNvPr>
          <p:cNvSpPr txBox="1"/>
          <p:nvPr/>
        </p:nvSpPr>
        <p:spPr>
          <a:xfrm>
            <a:off x="9195148" y="5087485"/>
            <a:ext cx="6093912" cy="374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algn="just">
              <a:lnSpc>
                <a:spcPct val="110000"/>
              </a:lnSpc>
              <a:buClr>
                <a:schemeClr val="accent2">
                  <a:lumMod val="75000"/>
                </a:schemeClr>
              </a:buClr>
              <a:buSzPct val="130000"/>
            </a:pP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(A) = A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A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9569" y="985839"/>
            <a:ext cx="4700016" cy="264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" name="Rectangle 25"/>
          <p:cNvSpPr/>
          <p:nvPr/>
        </p:nvSpPr>
        <p:spPr>
          <a:xfrm>
            <a:off x="1523880" y="0"/>
            <a:ext cx="9143640" cy="4568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Rectangle 26"/>
          <p:cNvSpPr/>
          <p:nvPr/>
        </p:nvSpPr>
        <p:spPr>
          <a:xfrm>
            <a:off x="1523880" y="781200"/>
            <a:ext cx="9143640" cy="10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Rectangle 27"/>
          <p:cNvSpPr/>
          <p:nvPr/>
        </p:nvSpPr>
        <p:spPr>
          <a:xfrm>
            <a:off x="1523880" y="0"/>
            <a:ext cx="9143640" cy="4568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Rectangle 28"/>
          <p:cNvSpPr/>
          <p:nvPr/>
        </p:nvSpPr>
        <p:spPr>
          <a:xfrm>
            <a:off x="1523880" y="781200"/>
            <a:ext cx="9143640" cy="10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Rectangle 29"/>
          <p:cNvSpPr/>
          <p:nvPr/>
        </p:nvSpPr>
        <p:spPr>
          <a:xfrm>
            <a:off x="1523880" y="0"/>
            <a:ext cx="9143640" cy="4568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Rectangle 30"/>
          <p:cNvSpPr/>
          <p:nvPr/>
        </p:nvSpPr>
        <p:spPr>
          <a:xfrm>
            <a:off x="1523880" y="781200"/>
            <a:ext cx="9143640" cy="10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Rectangle 31"/>
          <p:cNvSpPr/>
          <p:nvPr/>
        </p:nvSpPr>
        <p:spPr>
          <a:xfrm>
            <a:off x="1523880" y="781200"/>
            <a:ext cx="9143640" cy="10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Text Box 2"/>
          <p:cNvSpPr/>
          <p:nvPr/>
        </p:nvSpPr>
        <p:spPr>
          <a:xfrm>
            <a:off x="2525485" y="152280"/>
            <a:ext cx="9140034" cy="4568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ru-RU" sz="2400" spc="-1">
                <a:solidFill>
                  <a:srgbClr val="0066FF"/>
                </a:solidFill>
                <a:latin typeface="Calibri"/>
              </a:rPr>
              <a:t>Угловые зависимости выхода фрагментов </a:t>
            </a:r>
            <a:r>
              <a:rPr lang="ru-RU" sz="2400" spc="-1" baseline="30000">
                <a:solidFill>
                  <a:srgbClr val="0066FF"/>
                </a:solidFill>
                <a:latin typeface="Calibri"/>
              </a:rPr>
              <a:t>12</a:t>
            </a:r>
            <a:r>
              <a:rPr lang="ru-RU" sz="2400" spc="-1">
                <a:solidFill>
                  <a:srgbClr val="0066FF"/>
                </a:solidFill>
                <a:latin typeface="Calibri"/>
              </a:rPr>
              <a:t>С и </a:t>
            </a:r>
            <a:r>
              <a:rPr lang="en-US" sz="2400" spc="-1" baseline="30000">
                <a:solidFill>
                  <a:srgbClr val="0066FF"/>
                </a:solidFill>
                <a:latin typeface="Calibri"/>
              </a:rPr>
              <a:t>12</a:t>
            </a:r>
            <a:r>
              <a:rPr lang="en-US" sz="2400" spc="-1">
                <a:solidFill>
                  <a:srgbClr val="0066FF"/>
                </a:solidFill>
                <a:latin typeface="Calibri"/>
              </a:rPr>
              <a:t>B</a:t>
            </a:r>
            <a:r>
              <a:rPr lang="ru-RU" sz="2400" spc="-1">
                <a:solidFill>
                  <a:srgbClr val="0066FF"/>
                </a:solidFill>
                <a:latin typeface="Calibri"/>
              </a:rPr>
              <a:t> 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17" name="Text Box 40"/>
          <p:cNvSpPr/>
          <p:nvPr/>
        </p:nvSpPr>
        <p:spPr>
          <a:xfrm>
            <a:off x="537031" y="4119995"/>
            <a:ext cx="11176000" cy="2175423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680" tIns="6840" rIns="67680" bIns="35280" anchor="t">
            <a:spAutoFit/>
          </a:bodyPr>
          <a:lstStyle/>
          <a:p>
            <a:pPr algn="just">
              <a:lnSpc>
                <a:spcPct val="110000"/>
              </a:lnSpc>
              <a:buClr>
                <a:schemeClr val="accent2">
                  <a:lumMod val="75000"/>
                </a:schemeClr>
              </a:buClr>
              <a:buSzPct val="140000"/>
              <a:buFont typeface="Wingdings" pitchFamily="2" charset="2"/>
              <a:buChar char="ü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Данные по дифференциалным сечениям выходов </a:t>
            </a:r>
            <a:r>
              <a:rPr lang="ru-RU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получены в рамках модели квантовой молекулярной динамики (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QMD)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при фрагментации углерода с энергией 300 МэВ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нуклон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buClr>
                <a:schemeClr val="accent2">
                  <a:lumMod val="75000"/>
                </a:schemeClr>
              </a:buClr>
              <a:buSzPct val="140000"/>
              <a:buFont typeface="Wingdings" pitchFamily="2" charset="2"/>
              <a:buChar char="ü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QMD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удовлетворительно описывает ядро-ядерные взаимодействия для легких и тяжелых ядер, в то время как другие модели, такие как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BC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INCL,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не дают результата для тяжелых ядер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buClr>
                <a:schemeClr val="accent2">
                  <a:lumMod val="75000"/>
                </a:schemeClr>
              </a:buClr>
              <a:buSzPct val="140000"/>
              <a:buFont typeface="Wingdings" pitchFamily="2" charset="2"/>
              <a:buChar char="ü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Корректность описания угловых распределений в можели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QMD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при промежуточных энергиях также вызывет вопросы. Тем не менее, видно различие в сечениях выхода фрагментов в области регистрации фрагментов установкой ФРАГМ для различных мишеней</a:t>
            </a:r>
            <a:endParaRPr lang="ru-RU" b="0" strike="noStrike" spc="-1" dirty="0">
              <a:solidFill>
                <a:srgbClr val="1419EE"/>
              </a:solidFill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214" y="998765"/>
            <a:ext cx="46482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3048520" y="1226850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baseline="300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2400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607392" y="1183309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baseline="300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54672" y="879917"/>
            <a:ext cx="21633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ym typeface="Symbol"/>
              </a:rPr>
              <a:t>d/d</a:t>
            </a:r>
            <a:r>
              <a:rPr lang="ru-RU" sz="1500">
                <a:sym typeface="Symbol"/>
              </a:rPr>
              <a:t>, бн</a:t>
            </a:r>
            <a:r>
              <a:rPr lang="en-US" sz="1500" dirty="0">
                <a:sym typeface="Symbol"/>
              </a:rPr>
              <a:t>/</a:t>
            </a:r>
            <a:r>
              <a:rPr lang="ru-RU" sz="1500" dirty="0">
                <a:sym typeface="Symbol"/>
              </a:rPr>
              <a:t>ср</a:t>
            </a:r>
            <a:endParaRPr lang="ru-RU" sz="1500" dirty="0"/>
          </a:p>
        </p:txBody>
      </p:sp>
      <p:sp>
        <p:nvSpPr>
          <p:cNvPr id="25" name="TextBox 24"/>
          <p:cNvSpPr txBox="1"/>
          <p:nvPr/>
        </p:nvSpPr>
        <p:spPr>
          <a:xfrm>
            <a:off x="6833814" y="843631"/>
            <a:ext cx="21633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ym typeface="Symbol"/>
              </a:rPr>
              <a:t>d/d</a:t>
            </a:r>
            <a:r>
              <a:rPr lang="ru-RU" sz="1500">
                <a:sym typeface="Symbol"/>
              </a:rPr>
              <a:t>, бн</a:t>
            </a:r>
            <a:r>
              <a:rPr lang="en-US" sz="1500" dirty="0">
                <a:sym typeface="Symbol"/>
              </a:rPr>
              <a:t>/</a:t>
            </a:r>
            <a:r>
              <a:rPr lang="ru-RU" sz="1500" dirty="0">
                <a:sym typeface="Symbol"/>
              </a:rPr>
              <a:t>ср</a:t>
            </a:r>
            <a:endParaRPr lang="ru-RU" sz="1500" dirty="0"/>
          </a:p>
        </p:txBody>
      </p:sp>
      <p:sp>
        <p:nvSpPr>
          <p:cNvPr id="26" name="TextBox 25"/>
          <p:cNvSpPr txBox="1"/>
          <p:nvPr/>
        </p:nvSpPr>
        <p:spPr>
          <a:xfrm>
            <a:off x="4787295" y="3499694"/>
            <a:ext cx="8877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>
                <a:sym typeface="Symbol"/>
              </a:rPr>
              <a:t></a:t>
            </a:r>
            <a:r>
              <a:rPr lang="en-US" sz="1500">
                <a:sym typeface="Symbol"/>
              </a:rPr>
              <a:t>, </a:t>
            </a:r>
            <a:r>
              <a:rPr lang="ru-RU" sz="1500">
                <a:sym typeface="Symbol"/>
              </a:rPr>
              <a:t>град.</a:t>
            </a:r>
            <a:endParaRPr lang="ru-RU" sz="1500" dirty="0"/>
          </a:p>
        </p:txBody>
      </p:sp>
      <p:sp>
        <p:nvSpPr>
          <p:cNvPr id="27" name="TextBox 26"/>
          <p:cNvSpPr txBox="1"/>
          <p:nvPr/>
        </p:nvSpPr>
        <p:spPr>
          <a:xfrm>
            <a:off x="10309875" y="3492440"/>
            <a:ext cx="8877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>
                <a:sym typeface="Symbol"/>
              </a:rPr>
              <a:t></a:t>
            </a:r>
            <a:r>
              <a:rPr lang="en-US" sz="1500">
                <a:sym typeface="Symbol"/>
              </a:rPr>
              <a:t>, </a:t>
            </a:r>
            <a:r>
              <a:rPr lang="ru-RU" sz="1500">
                <a:sym typeface="Symbol"/>
              </a:rPr>
              <a:t>град.</a:t>
            </a:r>
            <a:endParaRPr lang="ru-RU" sz="1500" dirty="0"/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 25"/>
          <p:cNvSpPr/>
          <p:nvPr/>
        </p:nvSpPr>
        <p:spPr>
          <a:xfrm>
            <a:off x="1523880" y="0"/>
            <a:ext cx="9143640" cy="4568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Rectangle 27"/>
          <p:cNvSpPr/>
          <p:nvPr/>
        </p:nvSpPr>
        <p:spPr>
          <a:xfrm>
            <a:off x="1523880" y="0"/>
            <a:ext cx="9143640" cy="4568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Rectangle 29"/>
          <p:cNvSpPr/>
          <p:nvPr/>
        </p:nvSpPr>
        <p:spPr>
          <a:xfrm>
            <a:off x="1523880" y="0"/>
            <a:ext cx="9143640" cy="4568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2838735" y="152400"/>
            <a:ext cx="8850134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>
                <a:solidFill>
                  <a:srgbClr val="0066FF"/>
                </a:solidFill>
              </a:rPr>
              <a:t>Отбор </a:t>
            </a:r>
            <a:r>
              <a:rPr lang="en-US" sz="2400" baseline="30000" dirty="0">
                <a:solidFill>
                  <a:srgbClr val="0066FF"/>
                </a:solidFill>
              </a:rPr>
              <a:t>12</a:t>
            </a:r>
            <a:r>
              <a:rPr lang="en-US" sz="2400" dirty="0">
                <a:solidFill>
                  <a:srgbClr val="0066FF"/>
                </a:solidFill>
              </a:rPr>
              <a:t>B </a:t>
            </a:r>
            <a:r>
              <a:rPr lang="ru-RU" sz="2400" dirty="0">
                <a:solidFill>
                  <a:srgbClr val="0066FF"/>
                </a:solidFill>
              </a:rPr>
              <a:t>на различных мишенях</a:t>
            </a:r>
            <a:endParaRPr lang="en-US" sz="2400" dirty="0">
              <a:solidFill>
                <a:srgbClr val="0066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07652" y="3558433"/>
            <a:ext cx="109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p, </a:t>
            </a:r>
            <a:r>
              <a:rPr lang="ru-RU" dirty="0"/>
              <a:t>ГэВ</a:t>
            </a:r>
            <a:r>
              <a:rPr lang="en-US" i="1" dirty="0"/>
              <a:t>/c</a:t>
            </a:r>
            <a:endParaRPr lang="ru-RU" i="1" dirty="0"/>
          </a:p>
        </p:txBody>
      </p:sp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0862" y="1207336"/>
            <a:ext cx="26860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3162" y="1219211"/>
            <a:ext cx="24955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TextBox 48"/>
          <p:cNvSpPr txBox="1"/>
          <p:nvPr/>
        </p:nvSpPr>
        <p:spPr>
          <a:xfrm>
            <a:off x="7012419" y="1608459"/>
            <a:ext cx="1092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16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622944" y="1606484"/>
            <a:ext cx="1092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16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086594" y="1438259"/>
            <a:ext cx="1092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endParaRPr lang="ru-RU" sz="16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143994" y="2077534"/>
            <a:ext cx="1092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endParaRPr lang="ru-RU" sz="16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519619" y="1483784"/>
            <a:ext cx="1092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endParaRPr lang="ru-RU" sz="16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77019" y="2123059"/>
            <a:ext cx="1092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endParaRPr lang="ru-RU" sz="16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332686" y="989284"/>
            <a:ext cx="2355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Cu, p/Z = 1.90, </a:t>
            </a:r>
            <a:r>
              <a:rPr lang="ru-RU" sz="1400" dirty="0"/>
              <a:t>ГэВ</a:t>
            </a:r>
            <a:r>
              <a:rPr lang="en-US" sz="1400" dirty="0"/>
              <a:t>/</a:t>
            </a:r>
            <a:r>
              <a:rPr lang="en-US" sz="1400" i="1" dirty="0"/>
              <a:t>c</a:t>
            </a:r>
            <a:endParaRPr lang="ru-RU" sz="1400" i="1" dirty="0"/>
          </a:p>
        </p:txBody>
      </p:sp>
      <p:sp>
        <p:nvSpPr>
          <p:cNvPr id="56" name="TextBox 55"/>
          <p:cNvSpPr txBox="1"/>
          <p:nvPr/>
        </p:nvSpPr>
        <p:spPr>
          <a:xfrm>
            <a:off x="5932760" y="985090"/>
            <a:ext cx="1623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Каналы </a:t>
            </a:r>
            <a:r>
              <a:rPr lang="en-US" sz="1400" dirty="0"/>
              <a:t>TDC</a:t>
            </a:r>
            <a:endParaRPr lang="ru-RU" sz="1400" i="1" dirty="0"/>
          </a:p>
        </p:txBody>
      </p:sp>
      <p:pic>
        <p:nvPicPr>
          <p:cNvPr id="5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2972" y="3729050"/>
            <a:ext cx="25812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TextBox 57"/>
          <p:cNvSpPr txBox="1"/>
          <p:nvPr/>
        </p:nvSpPr>
        <p:spPr>
          <a:xfrm>
            <a:off x="9361860" y="5712850"/>
            <a:ext cx="1623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Каналы </a:t>
            </a:r>
            <a:r>
              <a:rPr lang="en-US" sz="1400" dirty="0"/>
              <a:t>QDC</a:t>
            </a:r>
            <a:endParaRPr lang="ru-RU" sz="1400" i="1" dirty="0"/>
          </a:p>
        </p:txBody>
      </p:sp>
      <p:sp>
        <p:nvSpPr>
          <p:cNvPr id="59" name="TextBox 58"/>
          <p:cNvSpPr txBox="1"/>
          <p:nvPr/>
        </p:nvSpPr>
        <p:spPr>
          <a:xfrm>
            <a:off x="8345687" y="3518729"/>
            <a:ext cx="2917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Ta, p/Z = 1.90, </a:t>
            </a:r>
            <a:r>
              <a:rPr lang="ru-RU" sz="1400" dirty="0"/>
              <a:t>ГэВ</a:t>
            </a:r>
            <a:r>
              <a:rPr lang="en-US" sz="1400" dirty="0"/>
              <a:t>/</a:t>
            </a:r>
            <a:r>
              <a:rPr lang="en-US" sz="1400" i="1" dirty="0"/>
              <a:t>c</a:t>
            </a:r>
            <a:endParaRPr lang="ru-RU" sz="1400" i="1" dirty="0"/>
          </a:p>
        </p:txBody>
      </p:sp>
      <p:sp>
        <p:nvSpPr>
          <p:cNvPr id="60" name="TextBox 59"/>
          <p:cNvSpPr txBox="1"/>
          <p:nvPr/>
        </p:nvSpPr>
        <p:spPr>
          <a:xfrm>
            <a:off x="7586682" y="3524366"/>
            <a:ext cx="1623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Каналы </a:t>
            </a:r>
            <a:r>
              <a:rPr lang="en-US" sz="1400" dirty="0"/>
              <a:t>TDC</a:t>
            </a:r>
            <a:endParaRPr lang="ru-RU" sz="1400" i="1" dirty="0"/>
          </a:p>
        </p:txBody>
      </p:sp>
      <p:sp>
        <p:nvSpPr>
          <p:cNvPr id="61" name="TextBox 60"/>
          <p:cNvSpPr txBox="1"/>
          <p:nvPr/>
        </p:nvSpPr>
        <p:spPr>
          <a:xfrm>
            <a:off x="8590485" y="4044676"/>
            <a:ext cx="1092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16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101635" y="3930034"/>
            <a:ext cx="1092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endParaRPr lang="ru-RU" sz="16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159035" y="4628684"/>
            <a:ext cx="1092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endParaRPr lang="ru-RU" sz="16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07CDEA99-B6EB-9740-997E-F093C2F38DB4}"/>
              </a:ext>
            </a:extLst>
          </p:cNvPr>
          <p:cNvSpPr/>
          <p:nvPr/>
        </p:nvSpPr>
        <p:spPr>
          <a:xfrm>
            <a:off x="304801" y="4322285"/>
            <a:ext cx="7582742" cy="230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285750" algn="just">
              <a:lnSpc>
                <a:spcPct val="130000"/>
              </a:lnSpc>
              <a:buClr>
                <a:schemeClr val="accent2">
                  <a:lumMod val="75000"/>
                </a:schemeClr>
              </a:buClr>
              <a:buSzPct val="130000"/>
              <a:buFont typeface="Wingdings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поиска </a:t>
            </a:r>
            <a:r>
              <a:rPr lang="en-US" sz="1600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апробирован на </a:t>
            </a:r>
            <a:r>
              <a:rPr lang="ru-RU" sz="1600" baseline="30000" dirty="0">
                <a:solidFill>
                  <a:srgbClr val="1419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600" dirty="0">
                <a:solidFill>
                  <a:srgbClr val="1419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мишени на большом объеме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статистики с улучшенным импульсным разрешением с использованием годоскопа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285750" algn="just">
              <a:lnSpc>
                <a:spcPct val="130000"/>
              </a:lnSpc>
              <a:buClr>
                <a:schemeClr val="accent2">
                  <a:lumMod val="75000"/>
                </a:schemeClr>
              </a:buClr>
              <a:buSzPct val="130000"/>
              <a:buFont typeface="Wingdings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мишеней </a:t>
            </a:r>
            <a:r>
              <a:rPr lang="en-US" sz="1600" dirty="0">
                <a:solidFill>
                  <a:srgbClr val="1419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 </a:t>
            </a:r>
            <a:r>
              <a:rPr lang="en-US" sz="1600">
                <a:solidFill>
                  <a:srgbClr val="1419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статистики недостаточно для использования годоскопа. Выход </a:t>
            </a:r>
            <a:r>
              <a:rPr lang="en-US" sz="1600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определялся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пиковом значении  при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p/Z =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1.9 ГэВ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нуклон </a:t>
            </a:r>
          </a:p>
          <a:p>
            <a:pPr marL="285750" indent="285750" algn="just">
              <a:lnSpc>
                <a:spcPct val="130000"/>
              </a:lnSpc>
              <a:buClr>
                <a:schemeClr val="accent2">
                  <a:lumMod val="75000"/>
                </a:schemeClr>
              </a:buClr>
              <a:buSzPct val="130000"/>
              <a:buFont typeface="Wingdings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Выделение сигнала определятся как сумма событий между двумя наклонными линиями</a:t>
            </a:r>
          </a:p>
        </p:txBody>
      </p:sp>
      <p:pic>
        <p:nvPicPr>
          <p:cNvPr id="65" name="Picture 6"/>
          <p:cNvPicPr/>
          <p:nvPr/>
        </p:nvPicPr>
        <p:blipFill>
          <a:blip r:embed="rId6" cstate="print"/>
          <a:stretch/>
        </p:blipFill>
        <p:spPr>
          <a:xfrm>
            <a:off x="914149" y="1112066"/>
            <a:ext cx="4891565" cy="2560045"/>
          </a:xfrm>
          <a:prstGeom prst="rect">
            <a:avLst/>
          </a:prstGeom>
          <a:ln w="9525">
            <a:noFill/>
          </a:ln>
        </p:spPr>
      </p:pic>
      <p:sp>
        <p:nvSpPr>
          <p:cNvPr id="44" name="TextBox 43"/>
          <p:cNvSpPr txBox="1"/>
          <p:nvPr/>
        </p:nvSpPr>
        <p:spPr>
          <a:xfrm>
            <a:off x="1743041" y="1226193"/>
            <a:ext cx="796963" cy="2031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9144" rIns="0" bIns="9144" rtlCol="0">
            <a:spAutoFit/>
          </a:bodyPr>
          <a:lstStyle/>
          <a:p>
            <a:pPr algn="ctr"/>
            <a:r>
              <a:rPr lang="ru-RU" sz="1200" i="1" dirty="0"/>
              <a:t>ФРАГМ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0EEB6E3-D306-9588-6BC0-90E06EAC3601}"/>
              </a:ext>
            </a:extLst>
          </p:cNvPr>
          <p:cNvSpPr txBox="1"/>
          <p:nvPr/>
        </p:nvSpPr>
        <p:spPr>
          <a:xfrm>
            <a:off x="557075" y="3809451"/>
            <a:ext cx="5462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[A.A. Kulikovskaya </a:t>
            </a:r>
            <a:r>
              <a:rPr lang="en-US" sz="1600" b="0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et al</a:t>
            </a:r>
            <a:r>
              <a:rPr lang="en-US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., </a:t>
            </a:r>
            <a:r>
              <a:rPr lang="en-US" sz="1600" b="0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Phys. At. Nucl</a:t>
            </a:r>
            <a:r>
              <a:rPr lang="en-US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85, </a:t>
            </a:r>
            <a:r>
              <a:rPr lang="en-US" sz="16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№ </a:t>
            </a:r>
            <a:r>
              <a:rPr lang="en-US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5, 4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6</a:t>
            </a:r>
            <a:r>
              <a:rPr lang="en-US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6 (2022)]</a:t>
            </a:r>
            <a:endParaRPr lang="ru-RU" sz="1600" dirty="0"/>
          </a:p>
        </p:txBody>
      </p:sp>
      <p:sp>
        <p:nvSpPr>
          <p:cNvPr id="67" name="TextBox 66"/>
          <p:cNvSpPr txBox="1"/>
          <p:nvPr/>
        </p:nvSpPr>
        <p:spPr>
          <a:xfrm>
            <a:off x="7156209" y="979441"/>
            <a:ext cx="2035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Al, p/Z = 1.90, </a:t>
            </a:r>
            <a:r>
              <a:rPr lang="ru-RU" sz="1400" dirty="0"/>
              <a:t>ГэВ</a:t>
            </a:r>
            <a:r>
              <a:rPr lang="en-US" sz="1400" dirty="0"/>
              <a:t>/</a:t>
            </a:r>
            <a:r>
              <a:rPr lang="en-US" sz="1400" i="1" dirty="0"/>
              <a:t>c</a:t>
            </a:r>
            <a:endParaRPr lang="ru-RU" sz="14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1195016" y="850885"/>
            <a:ext cx="33189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ym typeface="Symbol"/>
              </a:rPr>
              <a:t>d</a:t>
            </a:r>
            <a:r>
              <a:rPr lang="en-US" sz="1500">
                <a:sym typeface="Symbol"/>
              </a:rPr>
              <a:t>/</a:t>
            </a:r>
            <a:r>
              <a:rPr lang="ru-RU" sz="1500">
                <a:sym typeface="Symbol"/>
              </a:rPr>
              <a:t>(</a:t>
            </a:r>
            <a:r>
              <a:rPr lang="en-US" sz="1500">
                <a:sym typeface="Symbol"/>
              </a:rPr>
              <a:t>d</a:t>
            </a:r>
            <a:r>
              <a:rPr lang="en-US" sz="1500" i="1">
                <a:sym typeface="Symbol"/>
              </a:rPr>
              <a:t>p</a:t>
            </a:r>
            <a:r>
              <a:rPr lang="en-US" sz="1500">
                <a:sym typeface="Symbol"/>
              </a:rPr>
              <a:t>d)</a:t>
            </a:r>
            <a:r>
              <a:rPr lang="ru-RU" sz="1500">
                <a:sym typeface="Symbol"/>
              </a:rPr>
              <a:t>, мбн</a:t>
            </a:r>
            <a:r>
              <a:rPr lang="en-US" sz="1500">
                <a:sym typeface="Symbol"/>
              </a:rPr>
              <a:t>/</a:t>
            </a:r>
            <a:r>
              <a:rPr lang="ru-RU" sz="1500">
                <a:sym typeface="Symbol"/>
              </a:rPr>
              <a:t>(МэВ</a:t>
            </a:r>
            <a:r>
              <a:rPr lang="en-US" sz="1500">
                <a:sym typeface="Symbol"/>
              </a:rPr>
              <a:t>/c</a:t>
            </a:r>
            <a:r>
              <a:rPr lang="ru-RU" sz="1500">
                <a:sym typeface="Symbol"/>
              </a:rPr>
              <a:t>ср</a:t>
            </a:r>
            <a:r>
              <a:rPr lang="en-US" sz="1500">
                <a:sym typeface="Symbol"/>
              </a:rPr>
              <a:t>)</a:t>
            </a:r>
            <a:endParaRPr lang="ru-RU" sz="1500" dirty="0"/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043" y="2967026"/>
            <a:ext cx="46672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7456" y="967489"/>
            <a:ext cx="45053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" name="Rectangle 25"/>
          <p:cNvSpPr/>
          <p:nvPr/>
        </p:nvSpPr>
        <p:spPr>
          <a:xfrm>
            <a:off x="1523880" y="0"/>
            <a:ext cx="9143640" cy="4568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Rectangle 27"/>
          <p:cNvSpPr/>
          <p:nvPr/>
        </p:nvSpPr>
        <p:spPr>
          <a:xfrm>
            <a:off x="1523880" y="0"/>
            <a:ext cx="9143640" cy="4568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Rectangle 29"/>
          <p:cNvSpPr/>
          <p:nvPr/>
        </p:nvSpPr>
        <p:spPr>
          <a:xfrm>
            <a:off x="1523880" y="0"/>
            <a:ext cx="9143640" cy="4568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2838735" y="152400"/>
            <a:ext cx="8850134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0066FF"/>
                </a:solidFill>
              </a:rPr>
              <a:t>A-</a:t>
            </a:r>
            <a:r>
              <a:rPr lang="ru-RU" sz="2400">
                <a:solidFill>
                  <a:srgbClr val="0066FF"/>
                </a:solidFill>
              </a:rPr>
              <a:t>зависимость для </a:t>
            </a:r>
            <a:r>
              <a:rPr lang="en-US" sz="2400" baseline="30000">
                <a:solidFill>
                  <a:srgbClr val="0066FF"/>
                </a:solidFill>
              </a:rPr>
              <a:t>12</a:t>
            </a:r>
            <a:r>
              <a:rPr lang="en-US" sz="2400">
                <a:solidFill>
                  <a:srgbClr val="0066FF"/>
                </a:solidFill>
              </a:rPr>
              <a:t>B</a:t>
            </a:r>
            <a:endParaRPr lang="en-US" sz="2400" dirty="0">
              <a:solidFill>
                <a:srgbClr val="0066FF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1184677" y="1248240"/>
            <a:ext cx="24964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206451" y="2184396"/>
            <a:ext cx="24964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389362" y="1248240"/>
            <a:ext cx="0" cy="936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505479" y="1393386"/>
            <a:ext cx="589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ym typeface="Symbol"/>
              </a:rPr>
              <a:t></a:t>
            </a:r>
            <a:r>
              <a:rPr lang="ru-RU" sz="2400" baseline="30000" dirty="0">
                <a:sym typeface="Symbol"/>
              </a:rPr>
              <a:t>+</a:t>
            </a:r>
            <a:endParaRPr lang="ru-RU" sz="2400" baseline="30000" dirty="0"/>
          </a:p>
        </p:txBody>
      </p:sp>
      <p:sp>
        <p:nvSpPr>
          <p:cNvPr id="33" name="TextBox 32"/>
          <p:cNvSpPr txBox="1"/>
          <p:nvPr/>
        </p:nvSpPr>
        <p:spPr>
          <a:xfrm>
            <a:off x="1184677" y="806338"/>
            <a:ext cx="827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</a:t>
            </a:r>
            <a:endParaRPr lang="ru-RU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1191937" y="1786036"/>
            <a:ext cx="827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</a:t>
            </a:r>
            <a:endParaRPr lang="ru-RU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3296478" y="849880"/>
            <a:ext cx="827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</a:t>
            </a:r>
            <a:endParaRPr lang="ru-RU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3332766" y="1742494"/>
            <a:ext cx="827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</a:t>
            </a:r>
            <a:endParaRPr lang="ru-RU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3216691" y="1192967"/>
            <a:ext cx="798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>
                <a:solidFill>
                  <a:srgbClr val="0000FF"/>
                </a:solidFill>
              </a:rPr>
              <a:t>12</a:t>
            </a:r>
            <a:r>
              <a:rPr lang="en-US" sz="2400" dirty="0">
                <a:solidFill>
                  <a:srgbClr val="0000FF"/>
                </a:solidFill>
              </a:rPr>
              <a:t>B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87197" y="1185713"/>
            <a:ext cx="798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>
                <a:solidFill>
                  <a:srgbClr val="0000FF"/>
                </a:solidFill>
              </a:rPr>
              <a:t>12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13310" y="5430090"/>
            <a:ext cx="21633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00" dirty="0"/>
              <a:t>Массовое число </a:t>
            </a:r>
            <a:r>
              <a:rPr lang="en-US" sz="1500" dirty="0"/>
              <a:t>(A)</a:t>
            </a:r>
            <a:endParaRPr lang="ru-RU" sz="1500" dirty="0"/>
          </a:p>
        </p:txBody>
      </p:sp>
      <p:sp>
        <p:nvSpPr>
          <p:cNvPr id="41" name="TextBox 40"/>
          <p:cNvSpPr txBox="1"/>
          <p:nvPr/>
        </p:nvSpPr>
        <p:spPr>
          <a:xfrm>
            <a:off x="614443" y="2781289"/>
            <a:ext cx="21633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ym typeface="Symbol"/>
              </a:rPr>
              <a:t>d/d</a:t>
            </a:r>
            <a:r>
              <a:rPr lang="ru-RU" sz="1500" dirty="0">
                <a:sym typeface="Symbol"/>
              </a:rPr>
              <a:t>, мбн</a:t>
            </a:r>
            <a:r>
              <a:rPr lang="en-US" sz="1500" dirty="0">
                <a:sym typeface="Symbol"/>
              </a:rPr>
              <a:t>/</a:t>
            </a:r>
            <a:r>
              <a:rPr lang="ru-RU" sz="1500" dirty="0">
                <a:sym typeface="Symbol"/>
              </a:rPr>
              <a:t>ср</a:t>
            </a:r>
            <a:endParaRPr lang="ru-RU" sz="1500" dirty="0"/>
          </a:p>
        </p:txBody>
      </p:sp>
      <p:sp>
        <p:nvSpPr>
          <p:cNvPr id="42" name="TextBox 41"/>
          <p:cNvSpPr txBox="1"/>
          <p:nvPr/>
        </p:nvSpPr>
        <p:spPr>
          <a:xfrm>
            <a:off x="783771" y="3193144"/>
            <a:ext cx="1611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Tp = 1 </a:t>
            </a:r>
            <a:r>
              <a:rPr lang="ru-RU" dirty="0"/>
              <a:t>ГэВ</a:t>
            </a:r>
          </a:p>
          <a:p>
            <a:r>
              <a:rPr lang="ru-RU" dirty="0">
                <a:sym typeface="Symbol"/>
              </a:rPr>
              <a:t>  = 4</a:t>
            </a:r>
            <a:r>
              <a:rPr lang="ru-RU" baseline="30000" dirty="0">
                <a:sym typeface="Symbol"/>
              </a:rPr>
              <a:t>0</a:t>
            </a:r>
            <a:endParaRPr lang="ru-RU" baseline="30000" dirty="0"/>
          </a:p>
        </p:txBody>
      </p:sp>
      <p:sp>
        <p:nvSpPr>
          <p:cNvPr id="45" name="TextBox 44"/>
          <p:cNvSpPr txBox="1"/>
          <p:nvPr/>
        </p:nvSpPr>
        <p:spPr>
          <a:xfrm>
            <a:off x="348340" y="2394860"/>
            <a:ext cx="496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Данные для реакции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A(p, n)B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(область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sym typeface="Symbol"/>
              </a:rPr>
              <a:t> - изобары</a:t>
            </a:r>
            <a:r>
              <a:rPr lang="ru-RU" dirty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90285" y="5731699"/>
            <a:ext cx="503645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Ф. А. Гареев, Е. А. Строковский, Ю. Л. Ратис, ЭЧАЯ, Т. 25, вып. 4, 855 (1994)</a:t>
            </a:r>
            <a:r>
              <a:rPr lang="en-US" dirty="0">
                <a:solidFill>
                  <a:srgbClr val="0070C0"/>
                </a:solidFill>
              </a:rPr>
              <a:t>]</a:t>
            </a:r>
            <a:r>
              <a:rPr lang="ru-RU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9869603" y="1545511"/>
            <a:ext cx="841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aseline="30000" dirty="0">
                <a:solidFill>
                  <a:srgbClr val="0000FF"/>
                </a:solidFill>
              </a:rPr>
              <a:t>181</a:t>
            </a:r>
            <a:r>
              <a:rPr lang="en-US" sz="2000" dirty="0">
                <a:solidFill>
                  <a:srgbClr val="0000FF"/>
                </a:solidFill>
              </a:rPr>
              <a:t>Ta</a:t>
            </a:r>
            <a:endParaRPr lang="ru-RU" sz="2000" i="1" dirty="0">
              <a:solidFill>
                <a:srgbClr val="0000FF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961015" y="1770481"/>
            <a:ext cx="1149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aseline="30000" dirty="0">
                <a:solidFill>
                  <a:srgbClr val="0000FF"/>
                </a:solidFill>
              </a:rPr>
              <a:t>64</a:t>
            </a:r>
            <a:r>
              <a:rPr lang="en-US" sz="2000" dirty="0">
                <a:solidFill>
                  <a:srgbClr val="0000FF"/>
                </a:solidFill>
              </a:rPr>
              <a:t>Cu</a:t>
            </a:r>
            <a:endParaRPr lang="ru-RU" sz="2000" i="1" dirty="0">
              <a:solidFill>
                <a:srgbClr val="0000FF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076248" y="2111563"/>
            <a:ext cx="1149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aseline="30000" dirty="0">
                <a:solidFill>
                  <a:srgbClr val="0000FF"/>
                </a:solidFill>
              </a:rPr>
              <a:t>27</a:t>
            </a:r>
            <a:r>
              <a:rPr lang="en-US" sz="2000" dirty="0">
                <a:solidFill>
                  <a:srgbClr val="0000FF"/>
                </a:solidFill>
              </a:rPr>
              <a:t>Al</a:t>
            </a:r>
            <a:endParaRPr lang="ru-RU" sz="2000" i="1" dirty="0">
              <a:solidFill>
                <a:srgbClr val="0000FF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553163" y="2336533"/>
            <a:ext cx="1149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aseline="30000" dirty="0">
                <a:solidFill>
                  <a:srgbClr val="0000FF"/>
                </a:solidFill>
              </a:rPr>
              <a:t>9</a:t>
            </a:r>
            <a:r>
              <a:rPr lang="en-US" sz="2000" dirty="0">
                <a:solidFill>
                  <a:srgbClr val="0000FF"/>
                </a:solidFill>
              </a:rPr>
              <a:t>Be</a:t>
            </a:r>
            <a:endParaRPr lang="ru-RU" sz="2000" i="1" dirty="0">
              <a:solidFill>
                <a:srgbClr val="0000FF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746711" y="785576"/>
            <a:ext cx="21633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ym typeface="Symbol"/>
              </a:rPr>
              <a:t>d/d</a:t>
            </a:r>
            <a:r>
              <a:rPr lang="ru-RU" sz="1500" dirty="0">
                <a:sym typeface="Symbol"/>
              </a:rPr>
              <a:t>, мбн</a:t>
            </a:r>
            <a:r>
              <a:rPr lang="en-US" sz="1500" dirty="0">
                <a:sym typeface="Symbol"/>
              </a:rPr>
              <a:t>/</a:t>
            </a:r>
            <a:r>
              <a:rPr lang="ru-RU" sz="1500" dirty="0">
                <a:sym typeface="Symbol"/>
              </a:rPr>
              <a:t>ср</a:t>
            </a:r>
            <a:endParaRPr lang="ru-RU" sz="1500" dirty="0"/>
          </a:p>
        </p:txBody>
      </p:sp>
      <p:sp>
        <p:nvSpPr>
          <p:cNvPr id="73" name="TextBox 72"/>
          <p:cNvSpPr txBox="1"/>
          <p:nvPr/>
        </p:nvSpPr>
        <p:spPr>
          <a:xfrm>
            <a:off x="8873027" y="3434376"/>
            <a:ext cx="21633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00" dirty="0"/>
              <a:t>Массовое число </a:t>
            </a:r>
            <a:r>
              <a:rPr lang="en-US" sz="1500" dirty="0"/>
              <a:t>(A)</a:t>
            </a:r>
            <a:endParaRPr lang="ru-RU" sz="1500" dirty="0"/>
          </a:p>
        </p:txBody>
      </p:sp>
      <p:sp>
        <p:nvSpPr>
          <p:cNvPr id="74" name="TextBox 73"/>
          <p:cNvSpPr txBox="1"/>
          <p:nvPr/>
        </p:nvSpPr>
        <p:spPr>
          <a:xfrm>
            <a:off x="7171386" y="1255224"/>
            <a:ext cx="1290444" cy="3262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9144" rIns="0" bIns="9144" rtlCol="0">
            <a:spAutoFit/>
          </a:bodyPr>
          <a:lstStyle/>
          <a:p>
            <a:pPr algn="ctr"/>
            <a:r>
              <a:rPr lang="ru-RU" sz="2000" i="1" dirty="0">
                <a:solidFill>
                  <a:srgbClr val="1419EE"/>
                </a:solidFill>
              </a:rPr>
              <a:t>ФРАГМ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07CDEA99-B6EB-9740-997E-F093C2F38DB4}"/>
              </a:ext>
            </a:extLst>
          </p:cNvPr>
          <p:cNvSpPr/>
          <p:nvPr/>
        </p:nvSpPr>
        <p:spPr>
          <a:xfrm>
            <a:off x="5428343" y="3470010"/>
            <a:ext cx="6313711" cy="3085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285750" algn="just">
              <a:lnSpc>
                <a:spcPct val="110000"/>
              </a:lnSpc>
              <a:buClr>
                <a:schemeClr val="accent2">
                  <a:lumMod val="75000"/>
                </a:schemeClr>
              </a:buClr>
              <a:buSzPct val="130000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285750" algn="just">
              <a:lnSpc>
                <a:spcPct val="110000"/>
              </a:lnSpc>
              <a:buClr>
                <a:schemeClr val="accent2">
                  <a:lumMod val="75000"/>
                </a:schemeClr>
              </a:buClr>
              <a:buSzPct val="130000"/>
              <a:buFont typeface="Wingdings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реакции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ru-RU" sz="16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12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6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12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sym typeface="Symbol"/>
              </a:rPr>
              <a:t>) выход </a:t>
            </a:r>
            <a:r>
              <a:rPr lang="en-US" sz="16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определятся  количеством нейтронов в ядре-мишени, а также их распределением по объему ядра 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нейтронной шубой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pPr marL="285750" indent="285750" algn="just">
              <a:lnSpc>
                <a:spcPct val="110000"/>
              </a:lnSpc>
              <a:buClr>
                <a:schemeClr val="accent2">
                  <a:lumMod val="75000"/>
                </a:schemeClr>
              </a:buClr>
              <a:buSzPct val="130000"/>
              <a:buFont typeface="Wingdings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Фитирующая функция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(A) = A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A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85750" indent="285750" algn="ctr">
              <a:lnSpc>
                <a:spcPct val="110000"/>
              </a:lnSpc>
              <a:buClr>
                <a:schemeClr val="accent2">
                  <a:lumMod val="75000"/>
                </a:schemeClr>
              </a:buClr>
              <a:buSzPct val="130000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 = 0.38  0.11</a:t>
            </a:r>
          </a:p>
          <a:p>
            <a:pPr marL="285750" indent="285750" algn="just">
              <a:lnSpc>
                <a:spcPct val="110000"/>
              </a:lnSpc>
              <a:buClr>
                <a:schemeClr val="accent2">
                  <a:lumMod val="75000"/>
                </a:schemeClr>
              </a:buClr>
              <a:buSzPct val="130000"/>
              <a:buFont typeface="Wingdings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Экспериментальные данными по зарядово-обменной реакции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(p, n)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дают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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= 0.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53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 0.0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</a:t>
            </a:r>
          </a:p>
          <a:p>
            <a:pPr marL="285750" indent="285750" algn="just">
              <a:lnSpc>
                <a:spcPct val="110000"/>
              </a:lnSpc>
              <a:buClr>
                <a:schemeClr val="accent2">
                  <a:lumMod val="75000"/>
                </a:schemeClr>
              </a:buClr>
              <a:buSzPct val="130000"/>
              <a:buFont typeface="Wingdings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По-видимому, незначительная разница в параметре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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может быть связана с разными областями измерения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: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в области 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sym typeface="Symbol"/>
              </a:rPr>
              <a:t> - изобары и в области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  <a:sym typeface="Symbol"/>
              </a:rPr>
              <a:t>квазиупругого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sym typeface="Symbol"/>
              </a:rPr>
              <a:t> рассеяния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</p:txBody>
      </p:sp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17831</TotalTime>
  <Words>1735</Words>
  <Application>Microsoft Macintosh PowerPoint</Application>
  <PresentationFormat>Широкоэкранный</PresentationFormat>
  <Paragraphs>179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annkull316@mail.ru</dc:creator>
  <cp:lastModifiedBy>Anna</cp:lastModifiedBy>
  <cp:revision>1006</cp:revision>
  <cp:lastPrinted>2022-07-14T10:58:40Z</cp:lastPrinted>
  <dcterms:created xsi:type="dcterms:W3CDTF">2021-06-25T08:13:36Z</dcterms:created>
  <dcterms:modified xsi:type="dcterms:W3CDTF">2024-03-28T10:28:38Z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7</vt:i4>
  </property>
  <property fmtid="{D5CDD505-2E9C-101B-9397-08002B2CF9AE}" pid="3" name="Notes">
    <vt:i4>37</vt:i4>
  </property>
  <property fmtid="{D5CDD505-2E9C-101B-9397-08002B2CF9AE}" pid="4" name="PresentationFormat">
    <vt:lpwstr>Широкоэкранный</vt:lpwstr>
  </property>
  <property fmtid="{D5CDD505-2E9C-101B-9397-08002B2CF9AE}" pid="5" name="Slides">
    <vt:i4>38</vt:i4>
  </property>
</Properties>
</file>