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3" r:id="rId6"/>
    <p:sldId id="265" r:id="rId7"/>
    <p:sldId id="278" r:id="rId8"/>
    <p:sldId id="264" r:id="rId9"/>
    <p:sldId id="281" r:id="rId10"/>
    <p:sldId id="268" r:id="rId11"/>
    <p:sldId id="269" r:id="rId12"/>
    <p:sldId id="270" r:id="rId13"/>
    <p:sldId id="277" r:id="rId14"/>
    <p:sldId id="266" r:id="rId15"/>
    <p:sldId id="273" r:id="rId16"/>
    <p:sldId id="271" r:id="rId17"/>
    <p:sldId id="280" r:id="rId18"/>
    <p:sldId id="276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2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42852"/>
            <a:ext cx="821537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ЭКСПЕРИМЕНТАЛЬНОЕ ИССЛЕДОВАНИЕ РЕАКЦИЙ ЯДЕРНОГО СИНТЕЗА </a:t>
            </a:r>
          </a:p>
          <a:p>
            <a:pPr algn="ctr"/>
            <a:r>
              <a:rPr lang="ru-RU" b="1" dirty="0"/>
              <a:t>В МЮОННЫХ МОЛЕКУЛАХ   </a:t>
            </a:r>
            <a:r>
              <a:rPr lang="ru-RU" sz="2400" b="1" dirty="0"/>
              <a:t>ptμ  </a:t>
            </a:r>
            <a:r>
              <a:rPr lang="ru-RU" b="1" dirty="0"/>
              <a:t> И   </a:t>
            </a:r>
            <a:r>
              <a:rPr lang="ru-RU" sz="2400" b="1" dirty="0"/>
              <a:t>pdμ</a:t>
            </a:r>
          </a:p>
          <a:p>
            <a:pPr algn="ctr"/>
            <a:r>
              <a:rPr lang="ru-RU" b="1" dirty="0"/>
              <a:t>(Проект   «ТРИТОН»  2011-2016 гг.)</a:t>
            </a:r>
          </a:p>
          <a:p>
            <a:pPr algn="ctr"/>
            <a:endParaRPr lang="ru-RU" b="1" dirty="0"/>
          </a:p>
          <a:p>
            <a:pPr algn="ctr"/>
            <a:r>
              <a:rPr lang="ru-RU" b="1" i="1" dirty="0"/>
              <a:t>А. Адамчак</a:t>
            </a:r>
            <a:r>
              <a:rPr lang="en-US" b="1" i="1" dirty="0"/>
              <a:t>, </a:t>
            </a:r>
            <a:r>
              <a:rPr lang="ru-RU" b="1" i="1" dirty="0"/>
              <a:t>  Л. Н. Богданова</a:t>
            </a:r>
            <a:r>
              <a:rPr lang="en-US" b="1" i="1" dirty="0"/>
              <a:t>, </a:t>
            </a:r>
            <a:r>
              <a:rPr lang="ru-RU" b="1" i="1" dirty="0"/>
              <a:t>В. П. Вольных</a:t>
            </a:r>
            <a:r>
              <a:rPr lang="en-US" b="1" i="1" dirty="0"/>
              <a:t>, </a:t>
            </a:r>
            <a:r>
              <a:rPr lang="ru-RU" b="1" i="1" dirty="0"/>
              <a:t>О. П. Вихлянцев</a:t>
            </a:r>
            <a:r>
              <a:rPr lang="en-US" b="1" i="1" dirty="0"/>
              <a:t>, </a:t>
            </a:r>
            <a:r>
              <a:rPr lang="ru-RU" b="1" i="1" dirty="0"/>
              <a:t>К. И. Грицай</a:t>
            </a:r>
            <a:r>
              <a:rPr lang="en-US" b="1" i="1" dirty="0"/>
              <a:t>,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i="1" u="sng" dirty="0"/>
              <a:t>Д. Л. Демин</a:t>
            </a:r>
            <a:r>
              <a:rPr lang="en-US" b="1" i="1" dirty="0" smtClean="0"/>
              <a:t>,   </a:t>
            </a:r>
            <a:r>
              <a:rPr lang="ru-RU" b="1" i="1" dirty="0"/>
              <a:t>А. Д. </a:t>
            </a:r>
            <a:r>
              <a:rPr lang="ru-RU" b="1" i="1" dirty="0" smtClean="0"/>
              <a:t>Конин</a:t>
            </a:r>
            <a:r>
              <a:rPr lang="en-US" b="1" i="1" dirty="0" smtClean="0"/>
              <a:t>,   </a:t>
            </a:r>
            <a:r>
              <a:rPr lang="ru-RU" b="1" i="1" dirty="0" smtClean="0"/>
              <a:t>Н</a:t>
            </a:r>
            <a:r>
              <a:rPr lang="ru-RU" b="1" i="1" dirty="0"/>
              <a:t>. А. Кучинский</a:t>
            </a:r>
            <a:r>
              <a:rPr lang="en-US" b="1" i="1" dirty="0"/>
              <a:t>, </a:t>
            </a:r>
            <a:r>
              <a:rPr lang="ru-RU" b="1" i="1" dirty="0"/>
              <a:t>И. П. Максимкин</a:t>
            </a:r>
            <a:r>
              <a:rPr lang="en-US" b="1" i="1" dirty="0"/>
              <a:t>, </a:t>
            </a:r>
            <a:r>
              <a:rPr lang="ru-RU" b="1" i="1" dirty="0"/>
              <a:t>Р. К. Мусяев</a:t>
            </a:r>
            <a:r>
              <a:rPr lang="en-US" b="1" i="1" dirty="0"/>
              <a:t>,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i="1" dirty="0"/>
              <a:t>М. П. Файфман</a:t>
            </a:r>
            <a:r>
              <a:rPr lang="en-US" b="1" i="1" dirty="0"/>
              <a:t>, </a:t>
            </a:r>
            <a:r>
              <a:rPr lang="ru-RU" b="1" i="1" dirty="0"/>
              <a:t>С. В. Фильчагин</a:t>
            </a:r>
            <a:r>
              <a:rPr lang="en-US" b="1" i="1" dirty="0"/>
              <a:t>, </a:t>
            </a:r>
            <a:r>
              <a:rPr lang="ru-RU" b="1" i="1" dirty="0"/>
              <a:t>А. А. Юхимчук</a:t>
            </a:r>
            <a:r>
              <a:rPr lang="ru-RU" b="1" dirty="0"/>
              <a:t/>
            </a:r>
            <a:br>
              <a:rPr lang="ru-RU" b="1" dirty="0"/>
            </a:br>
            <a:endParaRPr lang="en-US" dirty="0"/>
          </a:p>
          <a:p>
            <a:pPr algn="just"/>
            <a:r>
              <a:rPr lang="ru-RU" dirty="0"/>
              <a:t>Исследованы реакции ядерного синтеза, идущие из различных спиновых состояний мюонных молекул </a:t>
            </a:r>
            <a:r>
              <a:rPr lang="ru-RU" b="1" dirty="0"/>
              <a:t>ptμ</a:t>
            </a:r>
            <a:r>
              <a:rPr lang="ru-RU" dirty="0"/>
              <a:t> и </a:t>
            </a:r>
            <a:r>
              <a:rPr lang="ru-RU" b="1" dirty="0"/>
              <a:t>pdμ</a:t>
            </a:r>
            <a:r>
              <a:rPr lang="ru-RU" dirty="0"/>
              <a:t>.    Впервые наблюдались каналы реакции синтеза: </a:t>
            </a:r>
          </a:p>
          <a:p>
            <a:pPr algn="just"/>
            <a:endParaRPr lang="ru-RU" dirty="0"/>
          </a:p>
          <a:p>
            <a:pPr algn="ctr"/>
            <a:r>
              <a:rPr lang="ru-RU" sz="2000" b="1" dirty="0"/>
              <a:t>ptμ  →  </a:t>
            </a:r>
            <a:r>
              <a:rPr lang="ru-RU" sz="2000" b="1" baseline="30000" dirty="0"/>
              <a:t>4</a:t>
            </a:r>
            <a:r>
              <a:rPr lang="ru-RU" sz="2000" b="1" dirty="0"/>
              <a:t>Heμ + γ + γ,       pdμ →  </a:t>
            </a:r>
            <a:r>
              <a:rPr lang="ru-RU" sz="2000" b="1" baseline="30000" dirty="0"/>
              <a:t>3</a:t>
            </a:r>
            <a:r>
              <a:rPr lang="ru-RU" sz="2000" b="1" dirty="0"/>
              <a:t>Heμ + γ + γ,        ptμ →  </a:t>
            </a:r>
            <a:r>
              <a:rPr lang="ru-RU" sz="2000" b="1" baseline="30000" dirty="0"/>
              <a:t>4</a:t>
            </a:r>
            <a:r>
              <a:rPr lang="ru-RU" sz="2000" b="1" dirty="0"/>
              <a:t>Heμ + e</a:t>
            </a:r>
            <a:r>
              <a:rPr lang="ru-RU" sz="2000" b="1" baseline="30000" dirty="0"/>
              <a:t>+</a:t>
            </a:r>
            <a:r>
              <a:rPr lang="ru-RU" sz="2000" b="1" dirty="0"/>
              <a:t> + e</a:t>
            </a:r>
            <a:r>
              <a:rPr lang="ru-RU" sz="2000" b="1" baseline="30000" dirty="0"/>
              <a:t>−</a:t>
            </a:r>
            <a:r>
              <a:rPr lang="ru-RU" sz="2000" b="1" dirty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Полученные данные по каналам реакции синтеза </a:t>
            </a:r>
          </a:p>
          <a:p>
            <a:pPr algn="just"/>
            <a:endParaRPr lang="ru-RU" dirty="0"/>
          </a:p>
          <a:p>
            <a:pPr algn="ctr"/>
            <a:r>
              <a:rPr lang="ru-RU" sz="2000" b="1" dirty="0"/>
              <a:t>ptμ  →  </a:t>
            </a:r>
            <a:r>
              <a:rPr lang="ru-RU" sz="2000" b="1" baseline="30000" dirty="0"/>
              <a:t>4</a:t>
            </a:r>
            <a:r>
              <a:rPr lang="ru-RU" sz="2000" b="1" dirty="0"/>
              <a:t>Heμ + γ,            ptμ  →  </a:t>
            </a:r>
            <a:r>
              <a:rPr lang="ru-RU" sz="2000" b="1" baseline="30000" dirty="0"/>
              <a:t>4</a:t>
            </a:r>
            <a:r>
              <a:rPr lang="ru-RU" sz="2000" b="1" dirty="0"/>
              <a:t>He + μ</a:t>
            </a:r>
            <a:r>
              <a:rPr lang="ru-RU" sz="2800" b="1" baseline="-25000" dirty="0"/>
              <a:t>conv</a:t>
            </a:r>
            <a:r>
              <a:rPr lang="ru-RU" sz="2000" b="1" dirty="0"/>
              <a:t>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хорошо согласуются с данными более ранних исследований. Экспериментально подтверждено теоретическое отношение выхода </a:t>
            </a:r>
            <a:r>
              <a:rPr lang="ru-RU" b="1" dirty="0"/>
              <a:t>e</a:t>
            </a:r>
            <a:r>
              <a:rPr lang="ru-RU" b="1" baseline="30000" dirty="0"/>
              <a:t>+</a:t>
            </a:r>
            <a:r>
              <a:rPr lang="ru-RU" b="1" dirty="0"/>
              <a:t>e</a:t>
            </a:r>
            <a:r>
              <a:rPr lang="ru-RU" b="1" baseline="30000" dirty="0"/>
              <a:t>−</a:t>
            </a:r>
            <a:r>
              <a:rPr lang="ru-RU" dirty="0"/>
              <a:t>- пар к выходу конверсионных мюонов в канале реакции </a:t>
            </a:r>
            <a:r>
              <a:rPr lang="ru-RU" b="1" dirty="0"/>
              <a:t>pt</a:t>
            </a:r>
            <a:r>
              <a:rPr lang="ru-RU" dirty="0"/>
              <a:t>-синтеза.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Научная сессия секции ядерной физики ОФН РАН  (</a:t>
            </a:r>
            <a:r>
              <a:rPr lang="ru-RU" b="1" dirty="0" smtClean="0"/>
              <a:t>1 </a:t>
            </a:r>
            <a:r>
              <a:rPr lang="ru-RU" b="1" dirty="0"/>
              <a:t>апреля </a:t>
            </a:r>
            <a:r>
              <a:rPr lang="ru-RU" b="1" dirty="0" smtClean="0"/>
              <a:t>2024 г.)  </a:t>
            </a:r>
            <a:r>
              <a:rPr lang="ru-RU" b="1" dirty="0"/>
              <a:t>г. Дубна</a:t>
            </a:r>
          </a:p>
          <a:p>
            <a:pPr algn="ctr"/>
            <a:r>
              <a:rPr lang="ru-RU" dirty="0"/>
              <a:t>Ядерная физика низких и промежуточных энергий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1643050"/>
            <a:ext cx="1285884" cy="2857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13BB98-67C4-4E70-92BB-6973B36F76DC}"/>
              </a:ext>
            </a:extLst>
          </p:cNvPr>
          <p:cNvSpPr txBox="1"/>
          <p:nvPr/>
        </p:nvSpPr>
        <p:spPr>
          <a:xfrm>
            <a:off x="100877" y="1096380"/>
            <a:ext cx="903649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1. мюон останавливается в жидком водороде (в эксперименте примесь трития мала 0,1% или 1 %)</a:t>
            </a:r>
          </a:p>
          <a:p>
            <a:r>
              <a:rPr lang="ru-RU" sz="1600" dirty="0"/>
              <a:t>2. мюон </a:t>
            </a:r>
            <a:r>
              <a:rPr lang="ru-RU" sz="1600" dirty="0" err="1"/>
              <a:t>термализуется</a:t>
            </a:r>
            <a:r>
              <a:rPr lang="ru-RU" sz="1600" dirty="0"/>
              <a:t> и садится на протон в молекуле Н</a:t>
            </a:r>
            <a:r>
              <a:rPr lang="ru-RU" sz="1600" baseline="-25000" dirty="0"/>
              <a:t>2</a:t>
            </a:r>
            <a:r>
              <a:rPr lang="ru-RU" sz="1600" dirty="0"/>
              <a:t>, при этом, электроны он экранирует</a:t>
            </a:r>
          </a:p>
          <a:p>
            <a:r>
              <a:rPr lang="ru-RU" sz="1600" dirty="0"/>
              <a:t>3. электроны уже не играют роли, радиус мезоатома Н-мю в 200 раз меньше</a:t>
            </a:r>
          </a:p>
          <a:p>
            <a:r>
              <a:rPr lang="ru-RU" sz="1600" dirty="0"/>
              <a:t>4. в процессе </a:t>
            </a:r>
            <a:r>
              <a:rPr lang="ru-RU" sz="1600" dirty="0" err="1"/>
              <a:t>термализации</a:t>
            </a:r>
            <a:r>
              <a:rPr lang="ru-RU" sz="1600" dirty="0"/>
              <a:t> Н-мю мезоатома (энергия мю порядка ста эВ) он останавливается</a:t>
            </a:r>
          </a:p>
          <a:p>
            <a:r>
              <a:rPr lang="ru-RU" sz="1600" dirty="0"/>
              <a:t>5. протоны на него не влияют, но тритоны (атомы трития в молекулах НТ) имеют потенциал отнять мюон от протона</a:t>
            </a:r>
          </a:p>
          <a:p>
            <a:r>
              <a:rPr lang="ru-RU" sz="1600" dirty="0"/>
              <a:t>6. за счет приведенной массы они это делают, образуется Т-мю мезоатом</a:t>
            </a:r>
          </a:p>
          <a:p>
            <a:r>
              <a:rPr lang="ru-RU" sz="1600" dirty="0"/>
              <a:t>7. после </a:t>
            </a:r>
            <a:r>
              <a:rPr lang="ru-RU" sz="1600" dirty="0" err="1"/>
              <a:t>термализации</a:t>
            </a:r>
            <a:r>
              <a:rPr lang="ru-RU" sz="1600" dirty="0"/>
              <a:t> Т-мю мезоатома (около десяти эВ) он встречает молекулу Н</a:t>
            </a:r>
            <a:r>
              <a:rPr lang="ru-RU" sz="1600" baseline="-25000" dirty="0"/>
              <a:t>2</a:t>
            </a:r>
            <a:r>
              <a:rPr lang="ru-RU" sz="1600" dirty="0"/>
              <a:t> и разрушает ее</a:t>
            </a:r>
          </a:p>
          <a:p>
            <a:r>
              <a:rPr lang="ru-RU" sz="1600" dirty="0"/>
              <a:t>8. один атом водорода освобождается, а второй образует мезомолекулу НТ-мю</a:t>
            </a:r>
          </a:p>
          <a:p>
            <a:r>
              <a:rPr lang="ru-RU" sz="1600" dirty="0"/>
              <a:t>9. строго говоря, электрон влияет в ряде случаев на скорость образования мезомолекулы</a:t>
            </a:r>
          </a:p>
          <a:p>
            <a:r>
              <a:rPr lang="ru-RU" sz="1600" dirty="0"/>
              <a:t>за счет резонансного механизма образования в мезомолекулах ДТ-мю и ДД-мю, но в НТ-мю НЕТ</a:t>
            </a:r>
          </a:p>
          <a:p>
            <a:r>
              <a:rPr lang="ru-RU" sz="1600" dirty="0"/>
              <a:t>10. мезомолекула НТ-мю образуется в двух состояниях суммарного спина ядер 1 и 0, мюон - </a:t>
            </a:r>
            <a:r>
              <a:rPr lang="ru-RU" sz="1600" dirty="0" err="1"/>
              <a:t>спектатор</a:t>
            </a:r>
            <a:r>
              <a:rPr lang="ru-RU" sz="1600" dirty="0"/>
              <a:t> синтеза ядер </a:t>
            </a:r>
          </a:p>
          <a:p>
            <a:r>
              <a:rPr lang="ru-RU" sz="1600" dirty="0"/>
              <a:t>11. если суммарный спин ядер 1 (спины протона и тритона </a:t>
            </a:r>
            <a:r>
              <a:rPr lang="ru-RU" sz="1600" dirty="0" err="1"/>
              <a:t>сонаправлены</a:t>
            </a:r>
            <a:r>
              <a:rPr lang="ru-RU" sz="1600" dirty="0"/>
              <a:t>), тогда сразу вылетает гамма-квант 20 МэВ - энергия синтеза протона и тритона</a:t>
            </a:r>
          </a:p>
          <a:p>
            <a:r>
              <a:rPr lang="ru-RU" sz="1600" dirty="0"/>
              <a:t>12. если суммарный спин ядер 0, одиночный гамма-квант запрещен, нейтрон, понятно, тоже,</a:t>
            </a:r>
          </a:p>
          <a:p>
            <a:r>
              <a:rPr lang="ru-RU" sz="1600" dirty="0"/>
              <a:t>и тогда </a:t>
            </a:r>
            <a:r>
              <a:rPr lang="ru-RU" sz="1600" b="1" dirty="0"/>
              <a:t>возбуждение электромагнитного поля при синтезе снимается в переходе Е0</a:t>
            </a:r>
          </a:p>
          <a:p>
            <a:r>
              <a:rPr lang="ru-RU" sz="1600" dirty="0"/>
              <a:t>13. природа лихорадочно ищет куда деть эту плотность э-м поля и находит всевозможные каналы:</a:t>
            </a:r>
          </a:p>
          <a:p>
            <a:r>
              <a:rPr lang="ru-RU" sz="1600" dirty="0"/>
              <a:t>а) конверсия мюона - мюон вылетает из области взаимодействия с кинетической энергией 19 МэВ,</a:t>
            </a:r>
          </a:p>
          <a:p>
            <a:r>
              <a:rPr lang="ru-RU" sz="1600" dirty="0"/>
              <a:t>остаток энергии забирает родившаяся альфа-частица</a:t>
            </a:r>
          </a:p>
          <a:p>
            <a:r>
              <a:rPr lang="ru-RU" sz="1600" dirty="0"/>
              <a:t>б) из виртуального фотона рождается пара гамма-квантов с суммарной энергией 20 МэВ</a:t>
            </a:r>
          </a:p>
          <a:p>
            <a:r>
              <a:rPr lang="ru-RU" sz="1600" dirty="0"/>
              <a:t>в) из виртуального фотона рождается пара электрон-позитрон с суммарной энергией 19 МэВ</a:t>
            </a:r>
          </a:p>
          <a:p>
            <a:r>
              <a:rPr lang="ru-RU" sz="1600" dirty="0">
                <a:solidFill>
                  <a:schemeClr val="bg1"/>
                </a:solidFill>
              </a:rPr>
              <a:t>г) и кто знает что еще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CD52FA-056C-4233-9DD6-EE54707D0BBF}"/>
              </a:ext>
            </a:extLst>
          </p:cNvPr>
          <p:cNvSpPr txBox="1"/>
          <p:nvPr/>
        </p:nvSpPr>
        <p:spPr>
          <a:xfrm>
            <a:off x="0" y="93241"/>
            <a:ext cx="913737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Дополнительные </a:t>
            </a:r>
            <a:r>
              <a:rPr lang="ru-RU" sz="2400" b="1" dirty="0" smtClean="0"/>
              <a:t>слайды – события мю-катализа</a:t>
            </a:r>
            <a:endParaRPr lang="ru-RU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32C93C9-E45E-46E9-B814-D53F5C7EA2AF}"/>
              </a:ext>
            </a:extLst>
          </p:cNvPr>
          <p:cNvSpPr txBox="1"/>
          <p:nvPr/>
        </p:nvSpPr>
        <p:spPr>
          <a:xfrm>
            <a:off x="501985" y="679721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Последовательность событий мюонного катализа</a:t>
            </a:r>
            <a:r>
              <a:rPr lang="en-US" b="1" dirty="0"/>
              <a:t> HT</a:t>
            </a:r>
            <a:r>
              <a:rPr lang="ru-RU" b="1" dirty="0"/>
              <a:t> в</a:t>
            </a:r>
            <a:r>
              <a:rPr lang="en-US" b="1" dirty="0"/>
              <a:t> </a:t>
            </a:r>
            <a:r>
              <a:rPr lang="ru-RU" b="1" dirty="0"/>
              <a:t>жидком водороде</a:t>
            </a:r>
          </a:p>
        </p:txBody>
      </p:sp>
    </p:spTree>
    <p:extLst>
      <p:ext uri="{BB962C8B-B14F-4D97-AF65-F5344CB8AC3E}">
        <p14:creationId xmlns="" xmlns:p14="http://schemas.microsoft.com/office/powerpoint/2010/main" val="2912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CD52FA-056C-4233-9DD6-EE54707D0BBF}"/>
              </a:ext>
            </a:extLst>
          </p:cNvPr>
          <p:cNvSpPr txBox="1"/>
          <p:nvPr/>
        </p:nvSpPr>
        <p:spPr>
          <a:xfrm>
            <a:off x="0" y="93241"/>
            <a:ext cx="913737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Дополнительные </a:t>
            </a:r>
            <a:r>
              <a:rPr lang="ru-RU" sz="2400" b="1" dirty="0" smtClean="0"/>
              <a:t>слайды -  схема процессов мю-катализа</a:t>
            </a:r>
            <a:endParaRPr lang="ru-RU" sz="2400" b="1" dirty="0"/>
          </a:p>
        </p:txBody>
      </p:sp>
      <p:pic>
        <p:nvPicPr>
          <p:cNvPr id="3" name="Рисунок 2" descr="схе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642918"/>
            <a:ext cx="5223648" cy="6002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8" y="2857496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схемы мезоатомных и </a:t>
            </a:r>
            <a:r>
              <a:rPr lang="ru-RU" dirty="0" err="1" smtClean="0"/>
              <a:t>мезомолекулярных</a:t>
            </a:r>
            <a:r>
              <a:rPr lang="ru-RU" dirty="0" smtClean="0"/>
              <a:t> процессов в смеси изотопов водорода С.М. </a:t>
            </a:r>
            <a:r>
              <a:rPr lang="ru-RU" dirty="0" err="1" smtClean="0"/>
              <a:t>Садецкий</a:t>
            </a:r>
            <a:r>
              <a:rPr lang="ru-RU" dirty="0" smtClean="0"/>
              <a:t> ПИЯФ (СПб)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CD52FA-056C-4233-9DD6-EE54707D0BBF}"/>
              </a:ext>
            </a:extLst>
          </p:cNvPr>
          <p:cNvSpPr txBox="1"/>
          <p:nvPr/>
        </p:nvSpPr>
        <p:spPr>
          <a:xfrm>
            <a:off x="0" y="93241"/>
            <a:ext cx="913737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Дополнительные слайды – эксперимент </a:t>
            </a:r>
            <a:r>
              <a:rPr lang="en-US" sz="2400" b="1" dirty="0" smtClean="0"/>
              <a:t>PSI</a:t>
            </a:r>
            <a:r>
              <a:rPr lang="ru-RU" sz="2400" b="1" dirty="0" smtClean="0"/>
              <a:t> -1989 </a:t>
            </a:r>
            <a:endParaRPr lang="ru-RU" sz="2400" b="1" dirty="0"/>
          </a:p>
        </p:txBody>
      </p:sp>
      <p:pic>
        <p:nvPicPr>
          <p:cNvPr id="3" name="Рисунок 2" descr="водор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4228372" cy="4693930"/>
          </a:xfrm>
          <a:prstGeom prst="rect">
            <a:avLst/>
          </a:prstGeom>
        </p:spPr>
      </p:pic>
      <p:pic>
        <p:nvPicPr>
          <p:cNvPr id="4" name="Рисунок 3" descr="phoca_thumb_l_yields for conversion muons circles and gamma emissions squa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857628"/>
            <a:ext cx="3810000" cy="2857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928670"/>
            <a:ext cx="3160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Phys. Rev. </a:t>
            </a:r>
            <a:r>
              <a:rPr lang="en-US" dirty="0" err="1" smtClean="0"/>
              <a:t>Lett</a:t>
            </a:r>
            <a:r>
              <a:rPr lang="en-US" dirty="0" smtClean="0"/>
              <a:t>. 70, 3720 (1993).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71480"/>
            <a:ext cx="26479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642605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71480"/>
            <a:ext cx="4039297" cy="48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CD52FA-056C-4233-9DD6-EE54707D0BBF}"/>
              </a:ext>
            </a:extLst>
          </p:cNvPr>
          <p:cNvSpPr txBox="1"/>
          <p:nvPr/>
        </p:nvSpPr>
        <p:spPr>
          <a:xfrm>
            <a:off x="0" y="93241"/>
            <a:ext cx="913737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Дополнительные </a:t>
            </a:r>
            <a:r>
              <a:rPr lang="ru-RU" sz="2400" b="1" dirty="0" smtClean="0"/>
              <a:t>слайды – эксперимент </a:t>
            </a:r>
            <a:r>
              <a:rPr lang="en-US" sz="2400" b="1" dirty="0" smtClean="0"/>
              <a:t>PSI</a:t>
            </a:r>
            <a:r>
              <a:rPr lang="ru-RU" sz="2400" b="1" dirty="0" smtClean="0"/>
              <a:t> -1989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00174"/>
            <a:ext cx="5300858" cy="392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xposition_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285992"/>
            <a:ext cx="2976584" cy="3214710"/>
          </a:xfrm>
          <a:prstGeom prst="rect">
            <a:avLst/>
          </a:prstGeom>
        </p:spPr>
      </p:pic>
      <p:pic>
        <p:nvPicPr>
          <p:cNvPr id="3" name="Рисунок 2" descr="phoca_thumb_l_liquid tritium targ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3050"/>
            <a:ext cx="1821670" cy="2428892"/>
          </a:xfrm>
          <a:prstGeom prst="rect">
            <a:avLst/>
          </a:prstGeom>
        </p:spPr>
      </p:pic>
      <p:pic>
        <p:nvPicPr>
          <p:cNvPr id="4" name="Рисунок 3" descr="phoca_thumb_l_gamma detec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5671232"/>
            <a:ext cx="2928958" cy="1216435"/>
          </a:xfrm>
          <a:prstGeom prst="rect">
            <a:avLst/>
          </a:prstGeom>
        </p:spPr>
      </p:pic>
      <p:pic>
        <p:nvPicPr>
          <p:cNvPr id="6" name="Рисунок 5" descr="phoca_thumb_l_make-up of the targ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4857760"/>
            <a:ext cx="1857356" cy="1881477"/>
          </a:xfrm>
          <a:prstGeom prst="rect">
            <a:avLst/>
          </a:prstGeom>
        </p:spPr>
      </p:pic>
      <p:pic>
        <p:nvPicPr>
          <p:cNvPr id="7" name="Рисунок 6" descr="phoca_thumb_l_detector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3286125"/>
            <a:ext cx="3143240" cy="1846654"/>
          </a:xfrm>
          <a:prstGeom prst="rect">
            <a:avLst/>
          </a:prstGeom>
        </p:spPr>
      </p:pic>
      <p:pic>
        <p:nvPicPr>
          <p:cNvPr id="8" name="Рисунок 7" descr="установк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1190" y="571480"/>
            <a:ext cx="3612810" cy="2714620"/>
          </a:xfrm>
          <a:prstGeom prst="rect">
            <a:avLst/>
          </a:prstGeom>
        </p:spPr>
      </p:pic>
      <p:pic>
        <p:nvPicPr>
          <p:cNvPr id="9" name="Рисунок 8" descr="001_ОБОРУД_ДЖИПЕГ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8794" y="1428736"/>
            <a:ext cx="3360726" cy="666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71435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Оборудование  установки ТРИТОН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8A635E8-2680-41DA-A90C-484853298A43}"/>
              </a:ext>
            </a:extLst>
          </p:cNvPr>
          <p:cNvSpPr txBox="1"/>
          <p:nvPr/>
        </p:nvSpPr>
        <p:spPr>
          <a:xfrm>
            <a:off x="2000200" y="5657670"/>
            <a:ext cx="350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А. А. Юхимчук, Ю. И. Виноградов, А. Н. Голубков  и др., </a:t>
            </a:r>
          </a:p>
          <a:p>
            <a:r>
              <a:rPr lang="ru-RU" dirty="0"/>
              <a:t>ВАНТ, сер. Термоядерный синтез 36(3), 26 (2013).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2CD52FA-056C-4233-9DD6-EE54707D0BBF}"/>
              </a:ext>
            </a:extLst>
          </p:cNvPr>
          <p:cNvSpPr txBox="1"/>
          <p:nvPr/>
        </p:nvSpPr>
        <p:spPr>
          <a:xfrm>
            <a:off x="0" y="93241"/>
            <a:ext cx="913737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Дополнительные </a:t>
            </a:r>
            <a:r>
              <a:rPr lang="ru-RU" sz="2400" b="1" dirty="0" smtClean="0"/>
              <a:t>слайды                                   установка ТРИТОН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1285860"/>
            <a:ext cx="10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мишень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429132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Ампула мишени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715140" y="521495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детекторы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CD52FA-056C-4233-9DD6-EE54707D0BBF}"/>
              </a:ext>
            </a:extLst>
          </p:cNvPr>
          <p:cNvSpPr txBox="1"/>
          <p:nvPr/>
        </p:nvSpPr>
        <p:spPr>
          <a:xfrm>
            <a:off x="0" y="93241"/>
            <a:ext cx="913737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Дополнительные </a:t>
            </a:r>
            <a:r>
              <a:rPr lang="ru-RU" sz="2400" b="1" dirty="0" smtClean="0"/>
              <a:t>слайды – оборудование </a:t>
            </a:r>
            <a:r>
              <a:rPr lang="ru-RU" sz="2400" b="1" dirty="0" err="1" smtClean="0"/>
              <a:t>ТРИТОНа</a:t>
            </a:r>
            <a:endParaRPr lang="ru-RU" sz="2400" b="1" dirty="0"/>
          </a:p>
        </p:txBody>
      </p:sp>
      <p:pic>
        <p:nvPicPr>
          <p:cNvPr id="5" name="Рисунок 4" descr="99_ТАРГЕТ_ДЖИПЕ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5831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CD52FA-056C-4233-9DD6-EE54707D0BBF}"/>
              </a:ext>
            </a:extLst>
          </p:cNvPr>
          <p:cNvSpPr txBox="1"/>
          <p:nvPr/>
        </p:nvSpPr>
        <p:spPr>
          <a:xfrm>
            <a:off x="0" y="93241"/>
            <a:ext cx="913737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Дополнительные </a:t>
            </a:r>
            <a:r>
              <a:rPr lang="ru-RU" sz="2400" b="1" dirty="0" smtClean="0"/>
              <a:t>слайды – схема электроники </a:t>
            </a:r>
            <a:r>
              <a:rPr lang="ru-RU" sz="2400" b="1" dirty="0" err="1" smtClean="0"/>
              <a:t>ТРИТОНа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00174"/>
            <a:ext cx="5929322" cy="345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4765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_парам_ДЖИПЕ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544"/>
            <a:ext cx="4143372" cy="5190456"/>
          </a:xfrm>
          <a:prstGeom prst="rect">
            <a:avLst/>
          </a:prstGeom>
        </p:spPr>
      </p:pic>
      <p:pic>
        <p:nvPicPr>
          <p:cNvPr id="3" name="Рисунок 2" descr="72_парам_ДЖИПЕ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9993" y="3995467"/>
            <a:ext cx="3079659" cy="2862532"/>
          </a:xfrm>
          <a:prstGeom prst="rect">
            <a:avLst/>
          </a:prstGeom>
        </p:spPr>
      </p:pic>
      <p:pic>
        <p:nvPicPr>
          <p:cNvPr id="4" name="Рисунок 3" descr="73_парам_ДЖИПЕ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642919"/>
            <a:ext cx="4286248" cy="3383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85794"/>
            <a:ext cx="4143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Параметризация угла вылета электрон-позитронных пар</a:t>
            </a:r>
            <a:endParaRPr lang="ru-RU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2CD52FA-056C-4233-9DD6-EE54707D0BBF}"/>
              </a:ext>
            </a:extLst>
          </p:cNvPr>
          <p:cNvSpPr txBox="1"/>
          <p:nvPr/>
        </p:nvSpPr>
        <p:spPr>
          <a:xfrm>
            <a:off x="0" y="93241"/>
            <a:ext cx="913737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Дополнительные </a:t>
            </a:r>
            <a:r>
              <a:rPr lang="ru-RU" sz="2400" b="1" dirty="0" smtClean="0"/>
              <a:t>слайды – параметризация Монте-Карло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3" y="1000108"/>
            <a:ext cx="9145253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CD52FA-056C-4233-9DD6-EE54707D0BBF}"/>
              </a:ext>
            </a:extLst>
          </p:cNvPr>
          <p:cNvSpPr txBox="1"/>
          <p:nvPr/>
        </p:nvSpPr>
        <p:spPr>
          <a:xfrm>
            <a:off x="0" y="93241"/>
            <a:ext cx="913737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Дополнительные </a:t>
            </a:r>
            <a:r>
              <a:rPr lang="ru-RU" sz="2400" b="1" dirty="0" smtClean="0"/>
              <a:t>слайды – уникальный случай мю-катализа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32518"/>
            <a:ext cx="6584969" cy="582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2CD52FA-056C-4233-9DD6-EE54707D0BBF}"/>
              </a:ext>
            </a:extLst>
          </p:cNvPr>
          <p:cNvSpPr txBox="1"/>
          <p:nvPr/>
        </p:nvSpPr>
        <p:spPr>
          <a:xfrm>
            <a:off x="0" y="93241"/>
            <a:ext cx="913737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Дополнительные </a:t>
            </a:r>
            <a:r>
              <a:rPr lang="ru-RU" sz="2400" b="1" dirty="0" smtClean="0"/>
              <a:t>слайды – нормировочный спектр электронов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4A8DB7-DDEE-4EA5-B345-62EB6F231517}"/>
              </a:ext>
            </a:extLst>
          </p:cNvPr>
          <p:cNvSpPr txBox="1"/>
          <p:nvPr/>
        </p:nvSpPr>
        <p:spPr>
          <a:xfrm>
            <a:off x="0" y="500042"/>
            <a:ext cx="914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Предложение эксперимента с отрицательными мюонами в жидком водороде</a:t>
            </a:r>
          </a:p>
          <a:p>
            <a:r>
              <a:rPr lang="ru-RU" dirty="0"/>
              <a:t>Я. Б. Зельдович, С. С. Герштейн, УФН 71, 581 (</a:t>
            </a:r>
            <a:r>
              <a:rPr lang="ru-RU" b="1" dirty="0"/>
              <a:t>1960</a:t>
            </a:r>
            <a:r>
              <a:rPr lang="ru-RU" dirty="0"/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79C65B1-FFEC-4443-B317-B24A98BD9D08}"/>
              </a:ext>
            </a:extLst>
          </p:cNvPr>
          <p:cNvSpPr txBox="1"/>
          <p:nvPr/>
        </p:nvSpPr>
        <p:spPr>
          <a:xfrm>
            <a:off x="0" y="1714488"/>
            <a:ext cx="914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Более ранний эксперимент по мю-катализу в НТ </a:t>
            </a:r>
            <a:r>
              <a:rPr lang="en-US" b="1" dirty="0"/>
              <a:t>(PSI, </a:t>
            </a:r>
            <a:r>
              <a:rPr lang="ru-RU" b="1" dirty="0" err="1" smtClean="0"/>
              <a:t>Виллиген</a:t>
            </a:r>
            <a:r>
              <a:rPr lang="ru-RU" b="1" dirty="0"/>
              <a:t>, Швейцария</a:t>
            </a:r>
            <a:r>
              <a:rPr lang="en-US" b="1" dirty="0"/>
              <a:t>)</a:t>
            </a:r>
            <a:endParaRPr lang="ru-RU" b="1" dirty="0"/>
          </a:p>
          <a:p>
            <a:r>
              <a:rPr lang="en-US" dirty="0"/>
              <a:t>P. </a:t>
            </a:r>
            <a:r>
              <a:rPr lang="en-US" dirty="0" smtClean="0"/>
              <a:t>Baumann</a:t>
            </a:r>
            <a:r>
              <a:rPr lang="ru-RU" dirty="0" smtClean="0"/>
              <a:t> </a:t>
            </a:r>
            <a:r>
              <a:rPr lang="en-US" dirty="0"/>
              <a:t>et al., Phys. Rev. Lett. 70, 3720 (</a:t>
            </a:r>
            <a:r>
              <a:rPr lang="en-US" b="1" dirty="0"/>
              <a:t>1993</a:t>
            </a:r>
            <a:r>
              <a:rPr lang="en-US" dirty="0"/>
              <a:t>).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5CE3472-E665-4306-A9FF-B0FE43691EB9}"/>
              </a:ext>
            </a:extLst>
          </p:cNvPr>
          <p:cNvSpPr txBox="1"/>
          <p:nvPr/>
        </p:nvSpPr>
        <p:spPr>
          <a:xfrm>
            <a:off x="0" y="1142984"/>
            <a:ext cx="9144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Экспериментальное исследование электромагнитного перехода Е0</a:t>
            </a:r>
          </a:p>
          <a:p>
            <a:r>
              <a:rPr lang="en-US" dirty="0"/>
              <a:t>C.P. </a:t>
            </a:r>
            <a:r>
              <a:rPr lang="en-US" dirty="0" smtClean="0"/>
              <a:t>Montoya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/>
              <a:t>et al.,  NIM A 334, 437 (</a:t>
            </a:r>
            <a:r>
              <a:rPr lang="en-US" b="1" dirty="0"/>
              <a:t>1993</a:t>
            </a:r>
            <a:r>
              <a:rPr lang="en-US" dirty="0"/>
              <a:t>).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История изучения </a:t>
            </a:r>
            <a:r>
              <a:rPr lang="en-US" sz="2400" b="1" dirty="0" smtClean="0"/>
              <a:t>pt-</a:t>
            </a:r>
            <a:r>
              <a:rPr lang="ru-RU" sz="2400" b="1" dirty="0" smtClean="0"/>
              <a:t>синтеза методом </a:t>
            </a:r>
            <a:r>
              <a:rPr lang="ru-RU" sz="2400" b="1" dirty="0" err="1" smtClean="0"/>
              <a:t>мюонного</a:t>
            </a:r>
            <a:r>
              <a:rPr lang="ru-RU" sz="2400" b="1" dirty="0" smtClean="0"/>
              <a:t> катализа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3041571"/>
            <a:ext cx="8643998" cy="3693319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Проведение экспериментов в рамках проекта   «ТРИТОН»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ОИЯИ, ВНИИЭФ, ИТЭФ, </a:t>
            </a:r>
            <a:r>
              <a:rPr lang="ru-RU" sz="2000" b="1" dirty="0">
                <a:solidFill>
                  <a:srgbClr val="00B050"/>
                </a:solidFill>
              </a:rPr>
              <a:t>НИЦ </a:t>
            </a:r>
            <a:r>
              <a:rPr lang="ru-RU" sz="2000" b="1" dirty="0" smtClean="0">
                <a:solidFill>
                  <a:srgbClr val="00B050"/>
                </a:solidFill>
              </a:rPr>
              <a:t>КИ, ИЯФ ПАН (Краков) </a:t>
            </a:r>
            <a:r>
              <a:rPr lang="ru-RU" sz="2000" b="1" dirty="0">
                <a:solidFill>
                  <a:srgbClr val="00B050"/>
                </a:solidFill>
              </a:rPr>
              <a:t>2011-2016 гг</a:t>
            </a:r>
            <a:r>
              <a:rPr lang="ru-RU" sz="2000" b="1" dirty="0" smtClean="0">
                <a:solidFill>
                  <a:srgbClr val="00B050"/>
                </a:solidFill>
              </a:rPr>
              <a:t>.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r>
              <a:rPr lang="ru-RU" b="1" dirty="0" smtClean="0"/>
              <a:t>Разработка </a:t>
            </a:r>
            <a:r>
              <a:rPr lang="ru-RU" b="1" dirty="0"/>
              <a:t>методик для проведения эксперимента ТРИТОН</a:t>
            </a:r>
            <a:endParaRPr lang="en-US" b="1" dirty="0"/>
          </a:p>
          <a:p>
            <a:r>
              <a:rPr lang="en-US" dirty="0" smtClean="0"/>
              <a:t>L</a:t>
            </a:r>
            <a:r>
              <a:rPr lang="en-US" dirty="0"/>
              <a:t>. N. Bogdanova, D. L. Demin, V. N. </a:t>
            </a:r>
            <a:r>
              <a:rPr lang="en-US" dirty="0" err="1"/>
              <a:t>Duginov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dirty="0"/>
              <a:t>et. al., Phys. Part. </a:t>
            </a:r>
            <a:r>
              <a:rPr lang="en-US" dirty="0" err="1"/>
              <a:t>Nucl</a:t>
            </a:r>
            <a:r>
              <a:rPr lang="en-US" dirty="0"/>
              <a:t>. </a:t>
            </a:r>
            <a:r>
              <a:rPr lang="en-US" dirty="0" err="1"/>
              <a:t>Lett</a:t>
            </a:r>
            <a:r>
              <a:rPr lang="en-US" dirty="0"/>
              <a:t>. 9, 605 (2012</a:t>
            </a:r>
            <a:r>
              <a:rPr lang="en-US" dirty="0" smtClean="0"/>
              <a:t>).</a:t>
            </a:r>
          </a:p>
          <a:p>
            <a:endParaRPr lang="en-US" sz="800" dirty="0" smtClean="0"/>
          </a:p>
          <a:p>
            <a:r>
              <a:rPr lang="ru-RU" sz="2000" b="1" dirty="0"/>
              <a:t>Набор </a:t>
            </a:r>
            <a:r>
              <a:rPr lang="en-US" sz="2000" b="1" dirty="0"/>
              <a:t> </a:t>
            </a:r>
            <a:r>
              <a:rPr lang="ru-RU" sz="2000" b="1" dirty="0"/>
              <a:t>экспериментальных данных </a:t>
            </a:r>
            <a:r>
              <a:rPr lang="ru-RU" sz="2000" b="1" dirty="0" smtClean="0"/>
              <a:t>на </a:t>
            </a:r>
            <a:r>
              <a:rPr lang="ru-RU" sz="2000" b="1" dirty="0" smtClean="0"/>
              <a:t>пучке отрицательных мюонов , </a:t>
            </a:r>
            <a:r>
              <a:rPr lang="ru-RU" sz="2000" dirty="0" smtClean="0"/>
              <a:t>Фазотрон </a:t>
            </a:r>
            <a:r>
              <a:rPr lang="ru-RU" sz="2000" dirty="0"/>
              <a:t>ЛЯП </a:t>
            </a:r>
            <a:r>
              <a:rPr lang="ru-RU" sz="2000" dirty="0" smtClean="0"/>
              <a:t>ОИЯИ </a:t>
            </a:r>
            <a:r>
              <a:rPr lang="ru-RU" sz="2000" dirty="0" smtClean="0"/>
              <a:t>май-ноябрь </a:t>
            </a:r>
            <a:r>
              <a:rPr lang="ru-RU" sz="2000" dirty="0"/>
              <a:t>2016 г. </a:t>
            </a:r>
          </a:p>
          <a:p>
            <a:endParaRPr lang="en-US" sz="800" b="1" dirty="0" smtClean="0"/>
          </a:p>
          <a:p>
            <a:r>
              <a:rPr lang="ru-RU" b="1" dirty="0" smtClean="0"/>
              <a:t> </a:t>
            </a:r>
            <a:r>
              <a:rPr lang="ru-RU" sz="2000" b="1" dirty="0"/>
              <a:t>Предварительные результаты эксперимента ТРИТОН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Adamczak</a:t>
            </a:r>
            <a:r>
              <a:rPr lang="en-US" dirty="0"/>
              <a:t>, V. V. </a:t>
            </a:r>
            <a:r>
              <a:rPr lang="en-US" dirty="0" err="1"/>
              <a:t>Baluev</a:t>
            </a:r>
            <a:r>
              <a:rPr lang="en-US" dirty="0"/>
              <a:t>, L. N. Bogdanova, et. al., </a:t>
            </a:r>
            <a:r>
              <a:rPr lang="en-US" dirty="0" err="1"/>
              <a:t>Conf</a:t>
            </a:r>
            <a:r>
              <a:rPr lang="en-US" dirty="0"/>
              <a:t> .</a:t>
            </a:r>
            <a:r>
              <a:rPr lang="en-US" dirty="0" err="1"/>
              <a:t>Proc</a:t>
            </a:r>
            <a:r>
              <a:rPr lang="ru-RU" dirty="0"/>
              <a:t>.</a:t>
            </a:r>
            <a:r>
              <a:rPr lang="en-US" dirty="0"/>
              <a:t> (NTIHEP-18) Montenegro, 2018 </a:t>
            </a:r>
            <a:r>
              <a:rPr lang="en-US" dirty="0" err="1"/>
              <a:t>Dubna</a:t>
            </a:r>
            <a:r>
              <a:rPr lang="en-US" dirty="0"/>
              <a:t>: JINR, pp. 156–172, 2019</a:t>
            </a:r>
            <a:r>
              <a:rPr lang="en-US" dirty="0" smtClean="0"/>
              <a:t>.</a:t>
            </a:r>
          </a:p>
          <a:p>
            <a:endParaRPr lang="en-US" sz="800" b="1" dirty="0" smtClean="0"/>
          </a:p>
          <a:p>
            <a:r>
              <a:rPr lang="ru-RU" sz="2000" b="1" dirty="0" smtClean="0"/>
              <a:t>Первые </a:t>
            </a:r>
            <a:r>
              <a:rPr lang="ru-RU" sz="2000" b="1" dirty="0"/>
              <a:t>результаты эксперимента ТРИТОН</a:t>
            </a:r>
          </a:p>
          <a:p>
            <a:r>
              <a:rPr lang="ru-RU" dirty="0"/>
              <a:t>А. </a:t>
            </a:r>
            <a:r>
              <a:rPr lang="ru-RU" dirty="0" err="1"/>
              <a:t>Адамчак</a:t>
            </a:r>
            <a:r>
              <a:rPr lang="ru-RU" dirty="0"/>
              <a:t>, В. А. Баранов, Л. Н. Богданова и др, </a:t>
            </a:r>
            <a:r>
              <a:rPr lang="ru-RU" dirty="0" smtClean="0"/>
              <a:t>ЖЭТФ</a:t>
            </a:r>
            <a:r>
              <a:rPr lang="en-US" dirty="0" smtClean="0"/>
              <a:t> </a:t>
            </a:r>
            <a:r>
              <a:rPr lang="en-US" b="1" dirty="0" smtClean="0"/>
              <a:t>161</a:t>
            </a:r>
            <a:r>
              <a:rPr lang="en-US" dirty="0" smtClean="0"/>
              <a:t>(2)</a:t>
            </a:r>
            <a:r>
              <a:rPr lang="ru-RU" dirty="0" smtClean="0"/>
              <a:t>, </a:t>
            </a:r>
            <a:r>
              <a:rPr lang="en-US" dirty="0" smtClean="0"/>
              <a:t>177 (</a:t>
            </a:r>
            <a:r>
              <a:rPr lang="ru-RU" dirty="0" smtClean="0"/>
              <a:t>2022</a:t>
            </a:r>
            <a:r>
              <a:rPr lang="en-US" dirty="0" smtClean="0"/>
              <a:t>).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0FCF2D2-C342-49FE-8154-396DA2545B42}"/>
              </a:ext>
            </a:extLst>
          </p:cNvPr>
          <p:cNvSpPr txBox="1"/>
          <p:nvPr/>
        </p:nvSpPr>
        <p:spPr>
          <a:xfrm>
            <a:off x="1" y="2357430"/>
            <a:ext cx="9144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Проблематика эксперимента и постановка экспериментальной задачи</a:t>
            </a:r>
          </a:p>
          <a:p>
            <a:r>
              <a:rPr lang="ru-RU" dirty="0"/>
              <a:t>Л.Н. Богданова</a:t>
            </a:r>
            <a:r>
              <a:rPr lang="ru-RU" dirty="0" smtClean="0"/>
              <a:t>,</a:t>
            </a:r>
            <a:r>
              <a:rPr lang="ru-RU" i="1" dirty="0" smtClean="0"/>
              <a:t> </a:t>
            </a:r>
            <a:r>
              <a:rPr lang="ru-RU" dirty="0" smtClean="0"/>
              <a:t>доклад </a:t>
            </a:r>
            <a:r>
              <a:rPr lang="ru-RU" dirty="0"/>
              <a:t>на </a:t>
            </a:r>
            <a:r>
              <a:rPr lang="en-US" dirty="0" smtClean="0"/>
              <a:t>XXXI</a:t>
            </a:r>
            <a:r>
              <a:rPr lang="ru-RU" dirty="0" smtClean="0"/>
              <a:t> сессии </a:t>
            </a:r>
            <a:r>
              <a:rPr lang="ru-RU" dirty="0"/>
              <a:t>ПКК по ядерной </a:t>
            </a:r>
            <a:r>
              <a:rPr lang="ru-RU" dirty="0" smtClean="0"/>
              <a:t>физике </a:t>
            </a:r>
            <a:r>
              <a:rPr lang="ru-RU" dirty="0"/>
              <a:t>ОИЯИ, </a:t>
            </a:r>
            <a:r>
              <a:rPr lang="ru-RU" b="1" dirty="0" smtClean="0"/>
              <a:t>24</a:t>
            </a:r>
            <a:r>
              <a:rPr lang="en-US" b="1" dirty="0" smtClean="0"/>
              <a:t>.11.20</a:t>
            </a:r>
            <a:r>
              <a:rPr lang="ru-RU" b="1" dirty="0" smtClean="0"/>
              <a:t>10</a:t>
            </a:r>
            <a:r>
              <a:rPr lang="ru-RU" dirty="0" smtClean="0"/>
              <a:t>, </a:t>
            </a:r>
            <a:r>
              <a:rPr lang="ru-RU" dirty="0"/>
              <a:t>г. </a:t>
            </a:r>
            <a:r>
              <a:rPr lang="ru-RU" dirty="0" smtClean="0"/>
              <a:t>Дубна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_Концентрации_ДЖИПЕ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190120"/>
            <a:ext cx="3929058" cy="2667880"/>
          </a:xfrm>
          <a:prstGeom prst="rect">
            <a:avLst/>
          </a:prstGeom>
        </p:spPr>
      </p:pic>
      <p:pic>
        <p:nvPicPr>
          <p:cNvPr id="4" name="Рисунок 3" descr="03_Реакции_ДЖИПЕ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3"/>
            <a:ext cx="4214810" cy="3452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Схема эксперимента на установке ТРИТОН</a:t>
            </a:r>
            <a:endParaRPr lang="ru-RU" sz="2400" b="1" dirty="0"/>
          </a:p>
        </p:txBody>
      </p:sp>
      <p:pic>
        <p:nvPicPr>
          <p:cNvPr id="7" name="Рисунок 6" descr="01_Установка_ДЖИПЕ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567" y="1428736"/>
            <a:ext cx="4784777" cy="378621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Наблюдение экспериментальных событий - </a:t>
            </a:r>
            <a:r>
              <a:rPr lang="ru-RU" sz="2400" b="1" dirty="0" smtClean="0"/>
              <a:t>двойные </a:t>
            </a:r>
            <a:r>
              <a:rPr lang="ru-RU" sz="2400" b="1" dirty="0" err="1" smtClean="0"/>
              <a:t>гамма-кванты</a:t>
            </a:r>
            <a:r>
              <a:rPr lang="ru-RU" sz="2400" b="1" dirty="0" smtClean="0"/>
              <a:t> </a:t>
            </a:r>
            <a:endParaRPr lang="ru-RU" sz="2000" b="1" dirty="0"/>
          </a:p>
        </p:txBody>
      </p:sp>
      <p:pic>
        <p:nvPicPr>
          <p:cNvPr id="5" name="Рисунок 4" descr="11_два_гамма_ДЖИПЕ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" y="500042"/>
            <a:ext cx="9106409" cy="636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_гамма_ДЖИПЕ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4429124" cy="3766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Наблюдение экспериментальных событий </a:t>
            </a:r>
            <a:r>
              <a:rPr lang="ru-RU" sz="2400" b="1" dirty="0" smtClean="0"/>
              <a:t>- одиночные </a:t>
            </a:r>
            <a:r>
              <a:rPr lang="ru-RU" sz="2400" b="1" dirty="0" err="1" smtClean="0"/>
              <a:t>гамма-кванты</a:t>
            </a:r>
            <a:endParaRPr lang="ru-RU" sz="2400" b="1" dirty="0"/>
          </a:p>
        </p:txBody>
      </p:sp>
      <p:pic>
        <p:nvPicPr>
          <p:cNvPr id="5" name="Рисунок 4" descr="21_гамма_ДЖИПЕ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839" y="1500174"/>
            <a:ext cx="4914162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1_мюоны_ДЖИПЕ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4143372" cy="3753476"/>
          </a:xfrm>
          <a:prstGeom prst="rect">
            <a:avLst/>
          </a:prstGeom>
        </p:spPr>
      </p:pic>
      <p:pic>
        <p:nvPicPr>
          <p:cNvPr id="4" name="Рисунок 3" descr="52_мюоны_ДЖИПЕ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571480"/>
            <a:ext cx="3857620" cy="3077889"/>
          </a:xfrm>
          <a:prstGeom prst="rect">
            <a:avLst/>
          </a:prstGeom>
        </p:spPr>
      </p:pic>
      <p:pic>
        <p:nvPicPr>
          <p:cNvPr id="6" name="Рисунок 5" descr="54_мюоны_ДЖИПЕ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755874"/>
            <a:ext cx="3643306" cy="3102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Наблюдение экспериментальных событий - </a:t>
            </a:r>
            <a:r>
              <a:rPr lang="ru-RU" sz="2400" b="1" dirty="0" smtClean="0"/>
              <a:t>конверсионные мюоны</a:t>
            </a:r>
            <a:endParaRPr lang="ru-RU" sz="2400" b="1" dirty="0"/>
          </a:p>
        </p:txBody>
      </p:sp>
      <p:sp>
        <p:nvSpPr>
          <p:cNvPr id="1026" name="Надпись 2"/>
          <p:cNvSpPr txBox="1">
            <a:spLocks noChangeArrowheads="1"/>
          </p:cNvSpPr>
          <p:nvPr/>
        </p:nvSpPr>
        <p:spPr bwMode="auto">
          <a:xfrm>
            <a:off x="357158" y="4786322"/>
            <a:ext cx="4557723" cy="173833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 основе экспериментального временного спектра мюонов конверсии получена скорость ядерной реакции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FRM1000" charset="-12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=0.13±0.01 мкс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FRM1000" charset="-12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подтверждающая в пределах ошибок результат работы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Baumann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FRM1000" charset="-120"/>
                <a:cs typeface="Arial" pitchFamily="34" charset="0"/>
              </a:rPr>
              <a:t>.,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Phys.Rev.Lett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70, 3720 (1993).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_электр_ДЖИПЕ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4143372" cy="3736728"/>
          </a:xfrm>
          <a:prstGeom prst="rect">
            <a:avLst/>
          </a:prstGeom>
        </p:spPr>
      </p:pic>
      <p:pic>
        <p:nvPicPr>
          <p:cNvPr id="3" name="Рисунок 2" descr="62_электр_ДЖИПЕ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415" y="1571612"/>
            <a:ext cx="4389585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Наблюдение экспериментальных событий </a:t>
            </a:r>
            <a:r>
              <a:rPr lang="ru-RU" sz="2400" b="1" dirty="0" smtClean="0"/>
              <a:t>- электрон-позитронные пары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3_Результаты_ДЖИПЕ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5290288"/>
            <a:ext cx="4714876" cy="15677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714356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Л.Н. Богданова,  </a:t>
            </a:r>
            <a:r>
              <a:rPr lang="ru-RU" i="1" dirty="0" smtClean="0"/>
              <a:t>«Экспериментальные исследования ядерных реакций синтеза в </a:t>
            </a:r>
            <a:r>
              <a:rPr lang="ru-RU" i="1" dirty="0" err="1" smtClean="0"/>
              <a:t>мезомолекулярных</a:t>
            </a:r>
            <a:r>
              <a:rPr lang="ru-RU" i="1" dirty="0" smtClean="0"/>
              <a:t> системах»,  </a:t>
            </a:r>
            <a:r>
              <a:rPr lang="ru-RU" dirty="0" smtClean="0"/>
              <a:t>Научный доклад на 31 Сессии ПКК по ядерной физике ОИЯИ, 24 ноября 2010 г., г. Дубна:</a:t>
            </a:r>
            <a:endParaRPr lang="ru-RU" dirty="0"/>
          </a:p>
        </p:txBody>
      </p:sp>
      <p:pic>
        <p:nvPicPr>
          <p:cNvPr id="7" name="Рисунок 6" descr="85_Результаты_ДЖИПЕ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285992"/>
            <a:ext cx="4286248" cy="263097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rot="10800000" flipV="1">
            <a:off x="6786578" y="5000636"/>
            <a:ext cx="357190" cy="2857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Результаты эксперимента ТРИТОН</a:t>
            </a:r>
            <a:endParaRPr lang="ru-RU" sz="2400" b="1" dirty="0"/>
          </a:p>
        </p:txBody>
      </p:sp>
      <p:pic>
        <p:nvPicPr>
          <p:cNvPr id="9" name="Рисунок 8" descr="81_Результаты_ДЖИПЕ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0041"/>
            <a:ext cx="4143372" cy="4443032"/>
          </a:xfrm>
          <a:prstGeom prst="rect">
            <a:avLst/>
          </a:prstGeom>
        </p:spPr>
      </p:pic>
      <p:pic>
        <p:nvPicPr>
          <p:cNvPr id="10" name="Рисунок 9" descr="82_Результаты_ДЖИПЕ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11674"/>
            <a:ext cx="4143372" cy="1846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Научная сессия секции ядерной физики ОФН РАН  (</a:t>
            </a:r>
            <a:r>
              <a:rPr lang="ru-RU" b="1" dirty="0" smtClean="0"/>
              <a:t>1 </a:t>
            </a:r>
            <a:r>
              <a:rPr lang="ru-RU" b="1" dirty="0"/>
              <a:t>апреля </a:t>
            </a:r>
            <a:r>
              <a:rPr lang="ru-RU" b="1" dirty="0" smtClean="0"/>
              <a:t>2024 г.)  </a:t>
            </a:r>
            <a:r>
              <a:rPr lang="ru-RU" b="1" dirty="0"/>
              <a:t>г. Дубна</a:t>
            </a:r>
          </a:p>
          <a:p>
            <a:pPr algn="ctr"/>
            <a:r>
              <a:rPr lang="ru-RU" dirty="0"/>
              <a:t>Ядерная физика низких и промежуточных энергий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Выводы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148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впервые наблюдались </a:t>
            </a:r>
            <a:r>
              <a:rPr lang="ru-RU" dirty="0" smtClean="0"/>
              <a:t>три канала ядерных реакций в </a:t>
            </a:r>
            <a:r>
              <a:rPr lang="ru-RU" dirty="0" err="1" smtClean="0"/>
              <a:t>мюонных</a:t>
            </a:r>
            <a:r>
              <a:rPr lang="ru-RU" dirty="0" smtClean="0"/>
              <a:t> молекулах </a:t>
            </a:r>
            <a:r>
              <a:rPr lang="ru-RU" b="1" dirty="0" err="1" smtClean="0"/>
              <a:t>ptμ </a:t>
            </a:r>
            <a:r>
              <a:rPr lang="ru-RU" dirty="0" smtClean="0"/>
              <a:t>и</a:t>
            </a:r>
            <a:r>
              <a:rPr lang="ru-RU" b="1" dirty="0" smtClean="0"/>
              <a:t>  </a:t>
            </a:r>
            <a:r>
              <a:rPr lang="ru-RU" b="1" dirty="0" err="1" smtClean="0"/>
              <a:t>pdμ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определены параметры </a:t>
            </a:r>
            <a:r>
              <a:rPr lang="ru-RU" b="1" dirty="0" err="1" smtClean="0"/>
              <a:t>мюонного</a:t>
            </a:r>
            <a:r>
              <a:rPr lang="ru-RU" b="1" dirty="0" smtClean="0"/>
              <a:t> катализа </a:t>
            </a:r>
            <a:r>
              <a:rPr lang="ru-RU" dirty="0" smtClean="0"/>
              <a:t>ядерных реакций синтеза в </a:t>
            </a:r>
            <a:r>
              <a:rPr lang="ru-RU" dirty="0" err="1" smtClean="0"/>
              <a:t>мюонных</a:t>
            </a:r>
            <a:r>
              <a:rPr lang="ru-RU" dirty="0" smtClean="0"/>
              <a:t> молекулах </a:t>
            </a:r>
            <a:r>
              <a:rPr lang="ru-RU" b="1" dirty="0" err="1" smtClean="0"/>
              <a:t>ptμ </a:t>
            </a:r>
            <a:r>
              <a:rPr lang="ru-RU" dirty="0" smtClean="0"/>
              <a:t>и</a:t>
            </a:r>
            <a:r>
              <a:rPr lang="ru-RU" b="1" dirty="0" smtClean="0"/>
              <a:t>  </a:t>
            </a:r>
            <a:r>
              <a:rPr lang="ru-RU" b="1" dirty="0" err="1" smtClean="0"/>
              <a:t>pdμ  </a:t>
            </a:r>
            <a:r>
              <a:rPr lang="ru-RU" dirty="0" smtClean="0"/>
              <a:t>(скорость ядерной реакции, выход продуктов реакции, коэффициент прилипания мюона к радиогенному гелию)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подтверждена</a:t>
            </a:r>
            <a:r>
              <a:rPr lang="ru-RU" dirty="0" smtClean="0"/>
              <a:t> высокая (на 2 порядка выше теоретической)  скорость электромагнитного                </a:t>
            </a:r>
            <a:r>
              <a:rPr lang="ru-RU" b="1" dirty="0" smtClean="0"/>
              <a:t>Е0</a:t>
            </a:r>
            <a:r>
              <a:rPr lang="ru-RU" dirty="0" smtClean="0"/>
              <a:t> перехода в системе НТ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подтверждено</a:t>
            </a:r>
            <a:r>
              <a:rPr lang="ru-RU" dirty="0" smtClean="0"/>
              <a:t> теоретическое отношение - </a:t>
            </a:r>
            <a:r>
              <a:rPr lang="ru-RU" b="1" dirty="0" smtClean="0"/>
              <a:t>73 %</a:t>
            </a:r>
            <a:r>
              <a:rPr lang="ru-RU" dirty="0" smtClean="0"/>
              <a:t> скоростей ядерной реакции в системе НТ для каналов с выходом электрон-позитронной пары и выходом мюона конверсии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57628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Дискуссия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0057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мюонный</a:t>
            </a:r>
            <a:r>
              <a:rPr lang="ru-RU" dirty="0" smtClean="0"/>
              <a:t> катализ  в системе НТ – уникальная лаборатория по изучению электромагнитного </a:t>
            </a:r>
            <a:r>
              <a:rPr lang="ru-RU" b="1" dirty="0" smtClean="0"/>
              <a:t>Е0</a:t>
            </a:r>
            <a:r>
              <a:rPr lang="ru-RU" dirty="0" smtClean="0"/>
              <a:t> перехода и поиску «новой физики»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обнаружение ядерной реакции</a:t>
            </a:r>
            <a:r>
              <a:rPr lang="ru-RU" b="1" dirty="0" smtClean="0"/>
              <a:t>    </a:t>
            </a:r>
            <a:r>
              <a:rPr lang="ru-RU" b="1" dirty="0" err="1" smtClean="0"/>
              <a:t>pd</a:t>
            </a:r>
            <a:r>
              <a:rPr lang="ru-RU" b="1" dirty="0" smtClean="0"/>
              <a:t> →  </a:t>
            </a:r>
            <a:r>
              <a:rPr lang="ru-RU" b="1" baseline="30000" dirty="0" smtClean="0"/>
              <a:t>3</a:t>
            </a:r>
            <a:r>
              <a:rPr lang="ru-RU" b="1" dirty="0" smtClean="0"/>
              <a:t>He + </a:t>
            </a:r>
            <a:r>
              <a:rPr lang="ru-RU" b="1" dirty="0" err="1" smtClean="0"/>
              <a:t>γ </a:t>
            </a:r>
            <a:r>
              <a:rPr lang="ru-RU" b="1" dirty="0" smtClean="0"/>
              <a:t>+ </a:t>
            </a:r>
            <a:r>
              <a:rPr lang="ru-RU" b="1" dirty="0" err="1" smtClean="0"/>
              <a:t>γ   </a:t>
            </a:r>
            <a:r>
              <a:rPr lang="ru-RU" dirty="0" smtClean="0"/>
              <a:t>позволяет объяснить «температуру солнечной короны» и </a:t>
            </a:r>
            <a:r>
              <a:rPr lang="ru-RU" dirty="0" err="1" smtClean="0"/>
              <a:t>гамма-спектры</a:t>
            </a:r>
            <a:r>
              <a:rPr lang="ru-RU" dirty="0" smtClean="0"/>
              <a:t> некоторых удаленных звезд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1034</Words>
  <Application>Microsoft Office PowerPoint</Application>
  <PresentationFormat>Экран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117</cp:revision>
  <dcterms:created xsi:type="dcterms:W3CDTF">2024-03-01T18:56:25Z</dcterms:created>
  <dcterms:modified xsi:type="dcterms:W3CDTF">2024-03-30T20:28:55Z</dcterms:modified>
</cp:coreProperties>
</file>