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8" r:id="rId20"/>
    <p:sldId id="277" r:id="rId21"/>
    <p:sldId id="266" r:id="rId22"/>
    <p:sldId id="267" r:id="rId23"/>
    <p:sldId id="26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9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36C8B-2B46-4BFF-BB4A-C0B69C2E9DD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D9948-08A8-4756-A6B1-7749B989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5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9948-08A8-4756-A6B1-7749B989CF6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EC8-1B1B-4A07-9448-F899507BD02F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8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8E75-3575-4165-B7DE-DF849FAEE442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4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3D39-3B57-4C6D-A751-42EFE4C9FC12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1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5FC7-DA52-49AC-A49E-BB150212E727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5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CB0B-8067-4E2C-ACB2-DEC5D77C3A38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952C-08CB-4F98-B4D3-CC482A6E8FB0}" type="datetime1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8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278-8FC4-4A0A-AD20-52286D9D56B2}" type="datetime1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6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F4B9-98C3-43BE-ACDD-4512AE5021D1}" type="datetime1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7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B5A4-A706-48A3-85F6-09A923B15C18}" type="datetime1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8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1F62-B2CC-439C-AC39-F89E49B54176}" type="datetime1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8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B1D0-28DC-4CBE-8AEB-CB4AA9250465}" type="datetime1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0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117D4-8CAB-4A63-9330-1F1A922E16A2}" type="datetime1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E865-0222-4FBF-AEB0-9231DBD7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5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40" y="130874"/>
            <a:ext cx="11866880" cy="888683"/>
          </a:xfrm>
          <a:noFill/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низкоэнергетических нейтрино от астрофизических источников детектором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Борексино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6080" y="5320786"/>
            <a:ext cx="6543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Райков Г.А.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имени международной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коллаборации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Borexino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Ядерное тепло Земл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818564"/>
            <a:ext cx="4450080" cy="383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eynman diagrams for neutral and charged current elastic sca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7" y="1509444"/>
            <a:ext cx="4522713" cy="14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359" y="4020402"/>
            <a:ext cx="3383281" cy="2133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138" y="3553152"/>
            <a:ext cx="1188634" cy="146456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9381" y="240613"/>
            <a:ext cx="6945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нейтринного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сигнала коррелированного с гамма-всплесками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8185" y="1162474"/>
            <a:ext cx="1520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657" y="1562584"/>
            <a:ext cx="350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еакция обратного бета-распада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3206" y="3676257"/>
            <a:ext cx="3008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рассеяние на электроне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обытия с энергией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1 M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57" y="1982612"/>
            <a:ext cx="3116086" cy="1693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" y="4371872"/>
            <a:ext cx="4732947" cy="164436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916105" y="1676477"/>
            <a:ext cx="18473" cy="46458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909" y="3740912"/>
            <a:ext cx="46128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67580" y="1562584"/>
            <a:ext cx="509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корреляции всплесков нейтринных событий и гамма-всплесков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899" y="2281116"/>
            <a:ext cx="3461225" cy="24109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058" y="3943927"/>
            <a:ext cx="3273016" cy="22834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00524" y="6322367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Монте-Карло для событий с кратностью 3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777018" y="5495636"/>
            <a:ext cx="691106" cy="860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3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15490" y="166722"/>
            <a:ext cx="6945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нейтринного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сигнала коррелированного с гравитационными волнами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463" y="1231634"/>
            <a:ext cx="2995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Гравитационные волны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463" y="1764146"/>
            <a:ext cx="49876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ассматриваются гравитационные волны, образующиеся в результате слияния: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черных дыр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BH+BH)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нейтронных звезд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NS+NS)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черной дыры и нейтронной звезды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BH+NS)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нализировались данные с сентября 2015 по март 2020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- 70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BH+BH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- 2   NS+NS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- 2   NS+BH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9" y="5151922"/>
            <a:ext cx="4793301" cy="157128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5429490" y="1231634"/>
            <a:ext cx="22324" cy="54898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46908" y="1247023"/>
            <a:ext cx="180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84989" y="1661401"/>
                <a:ext cx="625122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сиг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 c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фоновые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события измеряются в диапазоне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[-5000…-1000]c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1000…5000]c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зучение по рассеянию на электроне и реакции обратного бета-распада (для электронных антинейтрино)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зучение моноэнергетических нейтрино(антинейтрино) и имеющих энергетический спектр сверхновой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989" y="1661401"/>
                <a:ext cx="6251222" cy="2308324"/>
              </a:xfrm>
              <a:prstGeom prst="rect">
                <a:avLst/>
              </a:prstGeom>
              <a:blipFill>
                <a:blip r:embed="rId3"/>
                <a:stretch>
                  <a:fillRect l="-683" t="-1587" b="-3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640" y="4159564"/>
            <a:ext cx="5724525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54640" y="5949675"/>
            <a:ext cx="6513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ервые две строчки для порогового значения энергии 0.25 МэВ, последние две для 0.8 МэВ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67347" y="159043"/>
            <a:ext cx="7786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нейтринного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сигнала коррелированного с гравитационными волнами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731" y="805374"/>
            <a:ext cx="138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397" y="1273625"/>
            <a:ext cx="3324153" cy="4418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87" y="1273625"/>
            <a:ext cx="3229570" cy="43918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16" y="1261196"/>
            <a:ext cx="3258313" cy="4405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0694" y="582626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NS+NS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0288" y="5826263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NS+BH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75745" y="5826263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BH+BH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75081" y="30851"/>
            <a:ext cx="7703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нейтринного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сигнала коррелированного с гравитационными волнами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521" y="925900"/>
            <a:ext cx="138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2" y="1564370"/>
            <a:ext cx="4151848" cy="4651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55" y="1081329"/>
            <a:ext cx="2522645" cy="2764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365" y="3974977"/>
            <a:ext cx="2522645" cy="2883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585" y="128750"/>
            <a:ext cx="2333545" cy="25503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478" y="2710440"/>
            <a:ext cx="3765551" cy="40566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2359" y="925900"/>
            <a:ext cx="2369048" cy="4780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66" y="6277302"/>
            <a:ext cx="452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граничение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всех 74 гравитационных волн для моноэнергетических нейтрино (антинейтрино)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12000" y="1508866"/>
                <a:ext cx="2804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i="1" smtClean="0"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моноэнергетические по реакции обратного бета-распада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0" y="1508866"/>
                <a:ext cx="2804504" cy="523220"/>
              </a:xfrm>
              <a:prstGeom prst="rect">
                <a:avLst/>
              </a:prstGeom>
              <a:blipFill>
                <a:blip r:embed="rId8"/>
                <a:stretch>
                  <a:fillRect l="-652" t="-2353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8266545" y="2032086"/>
            <a:ext cx="344055" cy="581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48529" y="203667"/>
            <a:ext cx="7333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нейтринного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сигнала коррелированного с солнечными вспышками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390" y="1120798"/>
            <a:ext cx="2678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вспышки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507" y="1921164"/>
                <a:ext cx="490450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ричиной является изменение магнитного поля, что приводит к ускорению протонов и других заряженных частиц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ейтрино образуются при распадах пионов, которые рождаются в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столкновениях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редняя энергия нейтрино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МэВ, потенциальный поток антинейтрино существенно ниже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интерес к солнечным вспышкам продиктован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раном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117 эксперимента Дэвиса в шахте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Хоумстейк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7" y="1921164"/>
                <a:ext cx="4904508" cy="4524315"/>
              </a:xfrm>
              <a:prstGeom prst="rect">
                <a:avLst/>
              </a:prstGeom>
              <a:blipFill>
                <a:blip r:embed="rId2"/>
                <a:stretch>
                  <a:fillRect l="-871" t="-674" r="-995" b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5093906" y="1120798"/>
            <a:ext cx="6877" cy="54185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549660" y="1151576"/>
            <a:ext cx="180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7482" y="4755578"/>
            <a:ext cx="6065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74674" y="1921164"/>
                <a:ext cx="6878781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спользовались данные о солнечных вспышках базы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GOES (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Geostationary Operational Environmental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Satellites)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анализировались 798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наиболее интенсивных солнечных вспышек собранных в период с ноября 2009 по октябрь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2017. Из них было отобрано 472, во время которых детектор набирал данные.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сиг</m:t>
                        </m:r>
                      </m:sub>
                    </m:sSub>
                    <m:r>
                      <a:rPr lang="ru-RU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ru-RU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время измерения сигнала</m:t>
                        </m:r>
                      </m:e>
                    </m:d>
                    <m:r>
                      <a:rPr lang="ru-RU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совпадало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временем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солнечной вспышки, фоновый сигнал измеряется в таком же временном диапазоне перед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вспышкой</a:t>
                </a:r>
              </a:p>
              <a:p>
                <a:pPr algn="just"/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поиск одиночных событий с энергией 0.25 – 15 МэВ (рассеяние на электроне)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674" y="1921164"/>
                <a:ext cx="6878781" cy="4801314"/>
              </a:xfrm>
              <a:prstGeom prst="rect">
                <a:avLst/>
              </a:prstGeom>
              <a:blipFill>
                <a:blip r:embed="rId3"/>
                <a:stretch>
                  <a:fillRect l="-621" t="-635" r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4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85472" y="0"/>
            <a:ext cx="7296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нейтринного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сигнала коррелированного с солнечными вспышками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332" y="830997"/>
            <a:ext cx="138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975" y="830996"/>
            <a:ext cx="3021133" cy="424900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7407564" y="1407740"/>
            <a:ext cx="2475345" cy="3841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407564" y="1930400"/>
            <a:ext cx="2281381" cy="184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9021" y="1484351"/>
            <a:ext cx="7186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Энергетический спектр событий для двух разных электроник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для нейтрино с энергией до 3-х МэВ связано с разными системами критериев отбора (в частности с мюонным вето)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2" y="3833812"/>
            <a:ext cx="2208720" cy="8305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63391" y="2577003"/>
            <a:ext cx="5681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сигнала и фона в терминах стандартного отклонения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980623" y="2368598"/>
            <a:ext cx="3287741" cy="384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0157" y="2879737"/>
            <a:ext cx="8783782" cy="554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37595" y="3394907"/>
            <a:ext cx="254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на поток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386" y="3022118"/>
            <a:ext cx="2714883" cy="38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85472" y="184982"/>
            <a:ext cx="7296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диффузного фона  нейтрино от сверхновых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8554" y="939333"/>
            <a:ext cx="180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1676" y="1234653"/>
            <a:ext cx="6877" cy="54185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27" y="934252"/>
            <a:ext cx="2066620" cy="375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87934" y="1579905"/>
            <a:ext cx="4592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 используется реакция обратного бета-распада (схема задержанных совпадений)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подавления фонов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мюонов (внешний детектор, форма импульса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-введение "мертвого времени" после пропущенного мюона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-введение чувствительного объема</a:t>
            </a:r>
          </a:p>
          <a:p>
            <a:pPr lvl="1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 фона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реакторные антинейтрино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атмосферные нейтрино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геонейтрино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случайные совпадения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943231"/>
            <a:ext cx="4542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Диффузный фон нейтрино от сверхновых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348" y="2396732"/>
            <a:ext cx="29182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оток зависит от: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количества вспышек сверхновых на различных этапах развития Вселенной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механизма испускания нейтрино при вспышке сверхновой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иерархии масс нейтрино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доли образования черных дыр в результате вспышки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538" y="2407249"/>
            <a:ext cx="3721921" cy="3871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39" y="1356048"/>
            <a:ext cx="6441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поток нейтрино от всех сверхновых за все 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5822" y="1750401"/>
            <a:ext cx="6558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различных моделей поток нейтрино может отличаться на порядки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9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79786" y="0"/>
            <a:ext cx="7296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диффузного фона  нейтрино от сверхновых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227" y="2036190"/>
            <a:ext cx="3371923" cy="22843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240" y="4630527"/>
            <a:ext cx="3289911" cy="14201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977" y="797007"/>
            <a:ext cx="180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62" y="1174361"/>
            <a:ext cx="5166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Отобранные события-кандидаты и фоновые события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7" idx="2"/>
          </p:cNvCxnSpPr>
          <p:nvPr/>
        </p:nvCxnSpPr>
        <p:spPr>
          <a:xfrm>
            <a:off x="6428150" y="830997"/>
            <a:ext cx="13145" cy="58242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2" y="1837204"/>
            <a:ext cx="2951387" cy="439814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732518" y="797007"/>
            <a:ext cx="138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518" y="1164490"/>
            <a:ext cx="5499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Дифференциальное ограничение на поток антинейтрино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2279" y="3260865"/>
            <a:ext cx="2242504" cy="5722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216" y="1869015"/>
            <a:ext cx="1051048" cy="41816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443" y="1872247"/>
            <a:ext cx="1811157" cy="41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32878" y="72840"/>
            <a:ext cx="7296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диффузного фона  нейтрино от сверхновых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018" y="929431"/>
            <a:ext cx="138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" y="1742447"/>
            <a:ext cx="5837788" cy="412264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333874" y="1193633"/>
            <a:ext cx="20744" cy="55278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018" y="1298763"/>
            <a:ext cx="5499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Дифференциальное ограничение на поток антинейтрино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9309" y="916634"/>
            <a:ext cx="138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9309" y="1302320"/>
            <a:ext cx="550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Модельно-зависимые ограничения на поток диффузных нейтрино от сверхновых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400" y="2695671"/>
            <a:ext cx="2815301" cy="950701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7216160" y="3288146"/>
            <a:ext cx="228658" cy="8589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8951766" y="3696944"/>
            <a:ext cx="700234" cy="450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54618" y="4147127"/>
            <a:ext cx="23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на поток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58322" y="4203021"/>
            <a:ext cx="345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количество событий в этом энергетическом диапазоне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8879319" y="2362529"/>
            <a:ext cx="772681" cy="1561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54618" y="1916246"/>
            <a:ext cx="598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оток антинейтрино в заданном энергетическом диапазоне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994" y="4958428"/>
            <a:ext cx="4664364" cy="12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98503" y="862591"/>
            <a:ext cx="1876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061" y="1732185"/>
            <a:ext cx="1076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уникальным фоновым характеристикам детектора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Борексино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был осуществлен поиск корреляции нейтринного сигнала с сигналами, полученным по другим каналам от различных астрофизических источников. Были установлены ограничения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нейтрино (антинейтрино).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невозможность регистрации нейтрино от перечисленных источников, появление нового поколения детекторов, таких как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JUNO,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изменить ситуацию.</a:t>
            </a:r>
          </a:p>
        </p:txBody>
      </p:sp>
    </p:spTree>
    <p:extLst>
      <p:ext uri="{BB962C8B-B14F-4D97-AF65-F5344CB8AC3E}">
        <p14:creationId xmlns:p14="http://schemas.microsoft.com/office/powerpoint/2010/main" val="1052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2</a:t>
            </a:fld>
            <a:endParaRPr lang="ru-RU" dirty="0"/>
          </a:p>
        </p:txBody>
      </p:sp>
      <p:pic>
        <p:nvPicPr>
          <p:cNvPr id="6" name="Рисунок 5" descr="Ядерное тепло Земл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9" y="1461090"/>
            <a:ext cx="5227783" cy="48952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651794" y="241551"/>
            <a:ext cx="466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Борексино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1083" y="1461091"/>
            <a:ext cx="6347497" cy="258532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 данных с мая 2007 по октябрь 2021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Уникальная радиационная чистота материалов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Сцинтиллятор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псевдокумол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добавлением 1.5 г/л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(2, 5-дифенилоксазол,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пространственных и временных координат для каждого события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084" y="4775694"/>
            <a:ext cx="6347496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солнечных нейтрино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CNO-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нейтрино от других астрофизических источников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геонейтрино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2291" y="621206"/>
            <a:ext cx="220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статей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928" y="1884218"/>
            <a:ext cx="10141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Basilico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et al.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Borexino’s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search for low-energy neutrinos associated with gravitational wave events from GWTC-3 database: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Borexino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 //The European Physical Journal C. – 2023.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83. – №. 6. – С. 538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Appel S. et al. Search for low-energy signals from fast radio bursts with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Borexino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 //The European Physical Journal C. – 2022. – Т. 82. – №. 3. – С. 1-13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Agostini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et al. Search for low-energy neutrinos from astrophysical sources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Borexino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Astroparticle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physics. – 2021. – Т. 125. – С. 102509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Agostini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et al.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Borexino’s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search for low-energy neutrino and antineutrino signals correlated with gamma-ray bursts //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Astroparticle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physics. – 2017.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86. – С. 11-17.</a:t>
            </a:r>
          </a:p>
        </p:txBody>
      </p:sp>
    </p:spTree>
    <p:extLst>
      <p:ext uri="{BB962C8B-B14F-4D97-AF65-F5344CB8AC3E}">
        <p14:creationId xmlns:p14="http://schemas.microsoft.com/office/powerpoint/2010/main" val="4101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8473" y="148249"/>
            <a:ext cx="7333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нейтринного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сигнала коррелированного с быстрыми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радиовсплесками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72" y="1194689"/>
            <a:ext cx="3061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радиовсплески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72" y="1810243"/>
            <a:ext cx="57261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егистрируемые радиотелескопами единичные радиоимпульсы длительностью несколько миллисекунд неизвестной природы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возможных источников: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магнетары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эволюция сверхновых, слияние нейтронных звезд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 Cube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ANTARES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осуществили поиск корреляции между быстрыми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радиовсплесками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высокоэнергетичными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нейтрино (ГэВ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ПэВ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установили ограничение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00411" y="1025412"/>
            <a:ext cx="180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28146" y="1119883"/>
            <a:ext cx="32328" cy="55304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0474" y="1163912"/>
            <a:ext cx="114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1: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28146" y="1594799"/>
                <a:ext cx="5975928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тобраны 42 наиболее интенсивных быстрых </a:t>
                </a:r>
                <a:r>
                  <a:rPr lang="ru-RU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радиовсплеска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в период с декабря 2007 по июнь 2021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несмотря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то, что количество быстрых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радиовсплесков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∼ 2000 в день, во время наиболее интенсивных </a:t>
                </a:r>
                <a:r>
                  <a:rPr lang="ru-RU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радиовсплесков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потенциальный нейтринный </a:t>
                </a:r>
                <a:r>
                  <a:rPr lang="ru-RU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сигнал в ∼ 1.2 раза выше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акже отдельно изучен наиболее интенсивный быстрый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радиовсплеск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FRB 200428)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сиг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реакции рассеяния на электроне, фоновые события измеряются в диапазоне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[-5000…-1000]c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[1000…5000]c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46" y="1594799"/>
                <a:ext cx="5975928" cy="5909310"/>
              </a:xfrm>
              <a:prstGeom prst="rect">
                <a:avLst/>
              </a:prstGeom>
              <a:blipFill>
                <a:blip r:embed="rId2"/>
                <a:stretch>
                  <a:fillRect l="-612" t="-722" r="-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9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22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2852" y="1163835"/>
            <a:ext cx="244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1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результаты):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1896919"/>
            <a:ext cx="2898686" cy="315537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543026" y="5190838"/>
            <a:ext cx="396611" cy="5541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8427" y="569889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FRB200428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28" y="1281873"/>
            <a:ext cx="3369482" cy="3727937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4535055" y="5126183"/>
            <a:ext cx="267854" cy="7403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6587" y="5781530"/>
            <a:ext cx="438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42 наиболее интенсивных быстрых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радиовсплесков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 – сигнал, 2 - фон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840" y="1281873"/>
            <a:ext cx="3549159" cy="3771910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9208655" y="5126183"/>
            <a:ext cx="302131" cy="5727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04727" y="5781530"/>
            <a:ext cx="438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данным для 42 всплесков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8674" y="5190838"/>
            <a:ext cx="2306914" cy="5264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63200" y="137136"/>
            <a:ext cx="7333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нейтринного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сигнала коррелированного с быстрыми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радиовсплесками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1729" y="259085"/>
            <a:ext cx="7333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нейтринного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сигнала коррелированного с быстрыми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радиовсплесками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29" y="995651"/>
            <a:ext cx="933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2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максимального правдоподобия, учитывающий форму спектра). Результаты: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8" y="1440873"/>
            <a:ext cx="2713143" cy="3087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1541506"/>
            <a:ext cx="2836899" cy="314290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1705826" y="4604132"/>
            <a:ext cx="353883" cy="15011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2390" y="6105237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монолинии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858" y="6105237"/>
            <a:ext cx="279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спектра от сверхновой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585527" y="4839855"/>
            <a:ext cx="686208" cy="12653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421" y="2474268"/>
            <a:ext cx="2896239" cy="31989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531" y="2832125"/>
            <a:ext cx="2988191" cy="3273112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V="1">
            <a:off x="6751806" y="5264727"/>
            <a:ext cx="1977893" cy="86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284925" y="4978400"/>
            <a:ext cx="566804" cy="11268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92218" y="333914"/>
            <a:ext cx="8017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нейтрино в детекторе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Борексино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490" y="985078"/>
            <a:ext cx="4133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Рассеяние нейтрино на электроне</a:t>
            </a:r>
            <a:endParaRPr lang="ru-RU" sz="2000" dirty="0"/>
          </a:p>
        </p:txBody>
      </p:sp>
      <p:pic>
        <p:nvPicPr>
          <p:cNvPr id="8" name="Picture 2" descr="Feynman diagrams for neutral and charged current elastic sca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0" y="2462743"/>
            <a:ext cx="4562765" cy="14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5490" y="1711682"/>
            <a:ext cx="3937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ν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24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ν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24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 –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µ,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τ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446982" y="985078"/>
            <a:ext cx="36945" cy="56466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490" y="4500501"/>
            <a:ext cx="555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ν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процесс протекает с участием как заряженного так и нейтрального токов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Для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ν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ru-RU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ν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τ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участием только нейтрального тока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65638" y="1587272"/>
                <a:ext cx="5053288" cy="444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Чувствительность ко всем сортам нейтрино</a:t>
                </a: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Отсутствие энергетического порога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энергиях </a:t>
                </a:r>
                <a:r>
                  <a:rPr lang="en-US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ru-RU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&gt;&gt;</a:t>
                </a:r>
                <a:r>
                  <a:rPr lang="ru-RU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ru-RU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сечение пропорционально </a:t>
                </a:r>
                <a:r>
                  <a:rPr lang="en-US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endParaRPr lang="ru-RU" i="1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ru-RU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i="1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Максимальная энергия электрона отдачи определяется из законов сохранения: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b="0" i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  <m:r>
                            <m:rPr>
                              <m:nor/>
                            </m:rPr>
                            <a:rPr lang="ru-RU" i="1" baseline="-250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ru-RU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ru-RU" i="1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38" y="1587272"/>
                <a:ext cx="5053288" cy="4442242"/>
              </a:xfrm>
              <a:prstGeom prst="rect">
                <a:avLst/>
              </a:prstGeom>
              <a:blipFill>
                <a:blip r:embed="rId3"/>
                <a:stretch>
                  <a:fillRect l="-844" t="-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1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0690" y="158423"/>
            <a:ext cx="8017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антинейтрино в детекторе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Борексино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03637" y="892281"/>
            <a:ext cx="36945" cy="56466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92365" y="620088"/>
            <a:ext cx="5006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реакция регистрации антинейтрино это обратный бета-распад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538" y="1400179"/>
            <a:ext cx="2613387" cy="1647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01" y="1981202"/>
            <a:ext cx="2676525" cy="48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320194"/>
                <a:ext cx="6003637" cy="295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Возможна только для антинейтрино с энергией больше 1.8 МэВ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Схема задержанных совпадений: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энергия первого события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- 0.784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второе событие – захват нейтрона на протоне (время жизни 260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мкс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испусканием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-кванта с энергией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2.23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Сечение реакции пропорционально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0194"/>
                <a:ext cx="6003637" cy="2954335"/>
              </a:xfrm>
              <a:prstGeom prst="rect">
                <a:avLst/>
              </a:prstGeom>
              <a:blipFill>
                <a:blip r:embed="rId4"/>
                <a:stretch>
                  <a:fillRect l="-812" t="-1240" r="-609" b="-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6003637" y="6950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Рассеяние антинейтрино на электроне также возможно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120276" y="1169346"/>
                <a:ext cx="39372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24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ν</m:t>
                        </m:r>
                        <m:r>
                          <m:rPr>
                            <m:nor/>
                          </m:rPr>
                          <a:rPr lang="en-US" sz="2400" i="1" baseline="-250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ru-RU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</a:t>
                </a:r>
                <a:r>
                  <a:rPr lang="ru-RU" sz="2400" i="1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- </a:t>
                </a:r>
                <a:r>
                  <a:rPr 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24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ν</m:t>
                        </m:r>
                        <m:r>
                          <m:rPr>
                            <m:nor/>
                          </m:rPr>
                          <a:rPr lang="en-US" sz="2400" i="1" baseline="-250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ru-RU" sz="2400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</a:t>
                </a:r>
                <a:r>
                  <a:rPr lang="ru-RU" sz="2400" i="1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–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µ,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τ</a:t>
                </a: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276" y="1169346"/>
                <a:ext cx="3937296" cy="461665"/>
              </a:xfrm>
              <a:prstGeom prst="rect">
                <a:avLst/>
              </a:prstGeom>
              <a:blipFill>
                <a:blip r:embed="rId5"/>
                <a:stretch>
                  <a:fillRect t="-11842" r="-1393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6091382" y="2619727"/>
            <a:ext cx="5920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сечений реакций от энергии нейтрино (антинейтрино)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276" y="3320194"/>
            <a:ext cx="4719186" cy="32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9927" y="343150"/>
            <a:ext cx="8017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 фона в детекторе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Борексино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073" y="1119672"/>
                <a:ext cx="5615709" cy="5419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Пропущенные мюоны и космогенные радионуклиды, образующиеся после пропущенного мюона</a:t>
                </a:r>
                <a:endParaRPr lang="en-US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Радиоактивные элементы, содержащиеся в объеме мишени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С, </m:t>
                        </m:r>
                      </m:e>
                    </m:sPre>
                    <m:sPre>
                      <m:sPre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210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e>
                        </m:sPre>
                      </m:e>
                    </m:sPre>
                    <m:sPre>
                      <m:sPre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210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sPre>
                  </m:oMath>
                </a14:m>
                <a:endParaRPr lang="en-US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Радиоактивность, связанная с элементами содержащиеся в нейлоновой сфере  и </a:t>
                </a:r>
                <a:r>
                  <a:rPr lang="ru-RU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стальной сфере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210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sPre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ряды </a:t>
                </a:r>
                <a:r>
                  <a:rPr lang="en-US" i="1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US" i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U)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i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При изучении нейтрино от "далеких" астрофизических источников фоновыми будут являться солнечные, атмосферные, </a:t>
                </a:r>
                <a:r>
                  <a:rPr lang="ru-RU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геонейтрино</a:t>
                </a:r>
                <a:endParaRPr lang="en-US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" y="1119672"/>
                <a:ext cx="5615709" cy="5419240"/>
              </a:xfrm>
              <a:prstGeom prst="rect">
                <a:avLst/>
              </a:prstGeom>
              <a:blipFill>
                <a:blip r:embed="rId2"/>
                <a:stretch>
                  <a:fillRect l="-760" t="-675" r="-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5671127" y="804815"/>
            <a:ext cx="0" cy="5734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572598" y="1906188"/>
            <a:ext cx="6226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уменьшить  количество фоновых событий без существенного уменьшения объема данных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3838" y="2783352"/>
            <a:ext cx="55301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регистрация мюонов внешним детектором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формы импульса событий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введение "мертвого времени" после каждого зарегистрированного мюона во внутреннем детекторе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введение доверительного объема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энергетического порога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62907" y="93769"/>
            <a:ext cx="8017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нейтринного сигнала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астрофизических источников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396" y="1936611"/>
            <a:ext cx="46041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корреляции нейтринного сигнала с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гамма-всплесками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солнечными вспышками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гравитационными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радиовсплесками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10546" y="924766"/>
            <a:ext cx="64654" cy="58809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652623" y="1362492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идея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200073" y="3001819"/>
            <a:ext cx="6795654" cy="64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805184" y="3034146"/>
            <a:ext cx="19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40072" y="2854036"/>
            <a:ext cx="1574623" cy="380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740072" y="3434256"/>
            <a:ext cx="157462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83994" y="3491384"/>
            <a:ext cx="3686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астрофизического события, </a:t>
            </a:r>
          </a:p>
          <a:p>
            <a:pPr algn="ctr"/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которого ведется поиск корреляции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76214" y="2944109"/>
            <a:ext cx="3803857" cy="2124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476214" y="2666399"/>
            <a:ext cx="3803857" cy="2024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39956" y="1991551"/>
            <a:ext cx="4099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диапазон в котором выполняется</a:t>
            </a:r>
            <a:endParaRPr lang="en-US" sz="16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поиск нейтринного сигнала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49583" y="2940615"/>
            <a:ext cx="1213809" cy="21942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92893" y="2937122"/>
            <a:ext cx="1213809" cy="2194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5856489" y="3234202"/>
            <a:ext cx="2448525" cy="207705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8861995" y="3221243"/>
            <a:ext cx="2336283" cy="20900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93267" y="5259059"/>
            <a:ext cx="603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ременные промежутки для измерения фонового сигнала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68885" y="89395"/>
            <a:ext cx="7258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нейтринного сигнала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астрофизических источников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2550" y="1155102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идея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0" y="2794429"/>
            <a:ext cx="6795654" cy="64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05111" y="2826756"/>
            <a:ext cx="19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9999" y="2646646"/>
            <a:ext cx="1574623" cy="380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539999" y="3226866"/>
            <a:ext cx="157462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3921" y="3283994"/>
            <a:ext cx="3686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астрофизического события, </a:t>
            </a:r>
          </a:p>
          <a:p>
            <a:pPr algn="ctr"/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которого ведется поиск корреляции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6141" y="2736719"/>
            <a:ext cx="3803857" cy="2124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276141" y="2459009"/>
            <a:ext cx="3803857" cy="2024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39883" y="1784161"/>
            <a:ext cx="4099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диапазон в котором выполняется</a:t>
            </a:r>
            <a:endParaRPr lang="en-US" sz="16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поиск нейтринного сигнала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510" y="2733225"/>
            <a:ext cx="1213809" cy="21942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92820" y="2729732"/>
            <a:ext cx="1213809" cy="2194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56416" y="3026812"/>
            <a:ext cx="2448525" cy="207705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661922" y="3013853"/>
            <a:ext cx="2336283" cy="20900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3194" y="5051669"/>
            <a:ext cx="603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ременные промежутки для измерения фонового сигнала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780510" y="942627"/>
            <a:ext cx="64654" cy="58809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80510" y="887386"/>
                <a:ext cx="523823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сиг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зарегистрированных событий в диапазоне поиска нейтринного сигнала                    (обычно </a:t>
                </a:r>
                <a:r>
                  <a:rPr lang="el-G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сиг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c).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анализируется несколько событий, то суммируются события по всем диапазонам.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510" y="887386"/>
                <a:ext cx="5238239" cy="1077218"/>
              </a:xfrm>
              <a:prstGeom prst="rect">
                <a:avLst/>
              </a:prstGeom>
              <a:blipFill>
                <a:blip r:embed="rId2"/>
                <a:stretch>
                  <a:fillRect l="-581" t="-1705" r="-581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845164" y="2048966"/>
                <a:ext cx="5189933" cy="137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фон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скорость счета фоновых событий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фон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вне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сиг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фон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фон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сиг</m:t>
                        </m:r>
                      </m:sub>
                    </m:sSub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ля случаев, когда для оценки фона берется все оставшееся время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164" y="2048966"/>
                <a:ext cx="5189933" cy="1375505"/>
              </a:xfrm>
              <a:prstGeom prst="rect">
                <a:avLst/>
              </a:prstGeom>
              <a:blipFill>
                <a:blip r:embed="rId3"/>
                <a:stretch>
                  <a:fillRect l="-1058" t="-2212" r="-940" b="-6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812837" y="3583421"/>
                <a:ext cx="5159050" cy="1529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90_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все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максимальное количество событий с 90% (У.Д.) можно определить с помощью метода Фельдмана-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Казинса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тогда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90_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все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событий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837" y="3583421"/>
                <a:ext cx="5159050" cy="1529329"/>
              </a:xfrm>
              <a:prstGeom prst="rect">
                <a:avLst/>
              </a:prstGeom>
              <a:blipFill>
                <a:blip r:embed="rId4"/>
                <a:stretch>
                  <a:fillRect l="-1064" t="-2390" r="-9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826192" y="5236335"/>
            <a:ext cx="5002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нейтрино(антинейтрино)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энергией от одного события: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45164" y="1964604"/>
            <a:ext cx="53468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845164" y="3424471"/>
            <a:ext cx="53468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845164" y="5116862"/>
            <a:ext cx="53468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875309" y="5927865"/>
                <a:ext cx="2642455" cy="66909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мишень</m:t>
                              </m:r>
                            </m:sub>
                          </m:s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ε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309" y="5927865"/>
                <a:ext cx="2642455" cy="669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1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26327" y="242563"/>
            <a:ext cx="6945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нейтринного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сигнала коррелированного с гамма-всплесками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37" y="1134252"/>
            <a:ext cx="208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Гамма-всплески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436" y="1534362"/>
                <a:ext cx="6954982" cy="4527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масштабный выброс энергии гамма излучения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 эрг)</m:t>
                    </m:r>
                  </m:oMath>
                </a14:m>
                <a:endParaRPr lang="ru-RU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частота регистрации телескопами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в день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продолжительность в диапазоне МэВ:</a:t>
                </a:r>
              </a:p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до 2 секунд для коротких гамма-всплесков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- от 10 до 100 секунд для длинных гамма-всплесков</a:t>
                </a: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существует универсальной модели для описания</a:t>
                </a:r>
              </a:p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-  короткие гамма-всплески относят к слиянию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NS+NS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NS+BH</a:t>
                </a:r>
              </a:p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-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длинные гамма-всплески – вращающиеся ядра коллапсирующих массивных звезд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некоторые модели для длинных гамма-всплесков предсказывают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флюенс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∼10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 для нейтрино в диапазоне МэВ</m:t>
                    </m:r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6" y="1534362"/>
                <a:ext cx="6954982" cy="4527393"/>
              </a:xfrm>
              <a:prstGeom prst="rect">
                <a:avLst/>
              </a:prstGeom>
              <a:blipFill>
                <a:blip r:embed="rId2"/>
                <a:stretch>
                  <a:fillRect l="-789" t="-674" r="-701" b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7118927" y="1130358"/>
            <a:ext cx="32328" cy="55304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397017" y="1110646"/>
            <a:ext cx="180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18927" y="1468344"/>
                <a:ext cx="4992255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спользовалась база данных, собранная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коллаборацией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Ice Cube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содержащая данные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SWIFT, Fermi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др.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зучались 2350 гамма-всплесков в период с декабря 2007 по ноябрь 2015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сиг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реакции рассеяния нейтрино (антинейтрино) на электроне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сиг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 c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реакции обратного бета-распада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2с "мертвое время" после мюона, зарегистрированного внутренним детектором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мс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"мертвое время" после мюона, зарегистрированного внешним детектором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927" y="1468344"/>
                <a:ext cx="4992255" cy="4801314"/>
              </a:xfrm>
              <a:prstGeom prst="rect">
                <a:avLst/>
              </a:prstGeom>
              <a:blipFill>
                <a:blip r:embed="rId3"/>
                <a:stretch>
                  <a:fillRect l="-855" t="-762" b="-11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E865-0222-4FBF-AEB0-9231DBD70CFB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41599" y="92831"/>
            <a:ext cx="6945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нейтринного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сигнала коррелированного с гамма-всплесками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4294" y="977746"/>
            <a:ext cx="1520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29" y="1431774"/>
            <a:ext cx="350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еакция обратного бета-распада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73600" y="1885283"/>
            <a:ext cx="18473" cy="46458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8" y="2557894"/>
            <a:ext cx="4386386" cy="31501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42098" y="1293275"/>
            <a:ext cx="3008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рассеяние на электроне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обытия с энергией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1 M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190" y="2134275"/>
            <a:ext cx="3372466" cy="46000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471" y="1947642"/>
            <a:ext cx="1964029" cy="6102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603985"/>
            <a:ext cx="2907145" cy="41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1322</Words>
  <Application>Microsoft Office PowerPoint</Application>
  <PresentationFormat>Широкоэкранный</PresentationFormat>
  <Paragraphs>308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Тема Office</vt:lpstr>
      <vt:lpstr>Исследования низкоэнергетических нейтрино от астрофизических источников детектором Борексино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нейтринного излучения от астрофизических источников  детектором Борексино</dc:title>
  <dc:creator>Георгий</dc:creator>
  <cp:lastModifiedBy>Георгий</cp:lastModifiedBy>
  <cp:revision>142</cp:revision>
  <dcterms:created xsi:type="dcterms:W3CDTF">2024-03-23T17:10:38Z</dcterms:created>
  <dcterms:modified xsi:type="dcterms:W3CDTF">2024-04-02T09:01:28Z</dcterms:modified>
</cp:coreProperties>
</file>