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19.xml.rels" ContentType="application/vnd.openxmlformats-package.relationships+xml"/>
  <Override PartName="/ppt/slideMasters/slideMaster14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11.xml" ContentType="application/vnd.openxmlformats-officedocument.theme+xml"/>
  <Override PartName="/ppt/theme/theme25.xml" ContentType="application/vnd.openxmlformats-officedocument.theme+xml"/>
  <Override PartName="/ppt/theme/theme24.xml" ContentType="application/vnd.openxmlformats-officedocument.theme+xml"/>
  <Override PartName="/ppt/theme/theme23.xml" ContentType="application/vnd.openxmlformats-officedocument.theme+xml"/>
  <Override PartName="/ppt/theme/theme1.xml" ContentType="application/vnd.openxmlformats-officedocument.theme+xml"/>
  <Override PartName="/ppt/theme/theme22.xml" ContentType="application/vnd.openxmlformats-officedocument.theme+xml"/>
  <Override PartName="/ppt/theme/theme21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_rels/presentation.xml.rels" ContentType="application/vnd.openxmlformats-package.relationships+xml"/>
  <Override PartName="/ppt/media/image29.png" ContentType="image/png"/>
  <Override PartName="/ppt/media/image27.png" ContentType="image/png"/>
  <Override PartName="/ppt/media/image26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30.png" ContentType="image/png"/>
  <Override PartName="/ppt/media/image11.jpeg" ContentType="image/jpeg"/>
  <Override PartName="/ppt/media/image12.jpeg" ContentType="image/jpeg"/>
  <Override PartName="/ppt/media/image9.jpeg" ContentType="image/jpeg"/>
  <Override PartName="/ppt/media/image8.jpeg" ContentType="image/jpeg"/>
  <Override PartName="/ppt/media/image38.png" ContentType="image/png"/>
  <Override PartName="/ppt/media/image31.png" ContentType="image/png"/>
  <Override PartName="/ppt/media/image32.png" ContentType="image/png"/>
  <Override PartName="/ppt/media/image36.png" ContentType="image/png"/>
  <Override PartName="/ppt/media/image37.png" ContentType="image/png"/>
  <Override PartName="/ppt/media/image39.jpeg" ContentType="image/jpeg"/>
  <Override PartName="/ppt/media/image40.jpeg" ContentType="image/jpeg"/>
  <Override PartName="/ppt/media/image28.png" ContentType="image/png"/>
  <Override PartName="/ppt/media/image7.jpeg" ContentType="image/jpeg"/>
  <Override PartName="/ppt/media/image10.jpeg" ContentType="image/jpeg"/>
  <Override PartName="/ppt/media/image20.png" ContentType="image/png"/>
  <Override PartName="/ppt/media/image13.png" ContentType="image/png"/>
  <Override PartName="/ppt/media/image18.png" ContentType="image/png"/>
  <Override PartName="/ppt/media/image6.jpeg" ContentType="image/jpeg"/>
  <Override PartName="/ppt/media/image1.png" ContentType="image/png"/>
  <Override PartName="/ppt/media/image33.png" ContentType="image/png"/>
  <Override PartName="/ppt/media/image5.jpeg" ContentType="image/jpeg"/>
  <Override PartName="/ppt/media/image4.jpeg" ContentType="image/jpeg"/>
  <Override PartName="/ppt/media/image25.png" ContentType="image/png"/>
  <Override PartName="/ppt/media/image35.png" ContentType="image/png"/>
  <Override PartName="/ppt/media/image3.png" ContentType="image/png"/>
  <Override PartName="/ppt/media/image34.png" ContentType="image/png"/>
  <Override PartName="/ppt/media/image2.png" ContentType="image/png"/>
  <Override PartName="/ppt/media/image1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</p:sldMasterIdLst>
  <p:sldIdLst>
    <p:sldId id="256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69" r:id="rId40"/>
    <p:sldId id="270" r:id="rId41"/>
    <p:sldId id="271" r:id="rId42"/>
    <p:sldId id="272" r:id="rId43"/>
    <p:sldId id="273" r:id="rId44"/>
    <p:sldId id="274" r:id="rId45"/>
    <p:sldId id="275" r:id="rId46"/>
    <p:sldId id="276" r:id="rId47"/>
    <p:sldId id="277" r:id="rId48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" Target="slides/slide1.xml"/><Relationship Id="rId28" Type="http://schemas.openxmlformats.org/officeDocument/2006/relationships/slide" Target="slides/slide2.xml"/><Relationship Id="rId29" Type="http://schemas.openxmlformats.org/officeDocument/2006/relationships/slide" Target="slides/slide3.xml"/><Relationship Id="rId30" Type="http://schemas.openxmlformats.org/officeDocument/2006/relationships/slide" Target="slides/slide4.xml"/><Relationship Id="rId31" Type="http://schemas.openxmlformats.org/officeDocument/2006/relationships/slide" Target="slides/slide5.xml"/><Relationship Id="rId32" Type="http://schemas.openxmlformats.org/officeDocument/2006/relationships/slide" Target="slides/slide6.xml"/><Relationship Id="rId33" Type="http://schemas.openxmlformats.org/officeDocument/2006/relationships/slide" Target="slides/slide7.xml"/><Relationship Id="rId34" Type="http://schemas.openxmlformats.org/officeDocument/2006/relationships/slide" Target="slides/slide8.xml"/><Relationship Id="rId35" Type="http://schemas.openxmlformats.org/officeDocument/2006/relationships/slide" Target="slides/slide9.xml"/><Relationship Id="rId36" Type="http://schemas.openxmlformats.org/officeDocument/2006/relationships/slide" Target="slides/slide10.xml"/><Relationship Id="rId37" Type="http://schemas.openxmlformats.org/officeDocument/2006/relationships/slide" Target="slides/slide11.xml"/><Relationship Id="rId38" Type="http://schemas.openxmlformats.org/officeDocument/2006/relationships/slide" Target="slides/slide12.xml"/><Relationship Id="rId39" Type="http://schemas.openxmlformats.org/officeDocument/2006/relationships/slide" Target="slides/slide13.xml"/><Relationship Id="rId40" Type="http://schemas.openxmlformats.org/officeDocument/2006/relationships/slide" Target="slides/slide14.xml"/><Relationship Id="rId41" Type="http://schemas.openxmlformats.org/officeDocument/2006/relationships/slide" Target="slides/slide15.xml"/><Relationship Id="rId42" Type="http://schemas.openxmlformats.org/officeDocument/2006/relationships/slide" Target="slides/slide16.xml"/><Relationship Id="rId43" Type="http://schemas.openxmlformats.org/officeDocument/2006/relationships/slide" Target="slides/slide17.xml"/><Relationship Id="rId44" Type="http://schemas.openxmlformats.org/officeDocument/2006/relationships/slide" Target="slides/slide18.xml"/><Relationship Id="rId45" Type="http://schemas.openxmlformats.org/officeDocument/2006/relationships/slide" Target="slides/slide19.xml"/><Relationship Id="rId46" Type="http://schemas.openxmlformats.org/officeDocument/2006/relationships/slide" Target="slides/slide20.xml"/><Relationship Id="rId47" Type="http://schemas.openxmlformats.org/officeDocument/2006/relationships/slide" Target="slides/slide21.xml"/><Relationship Id="rId48" Type="http://schemas.openxmlformats.org/officeDocument/2006/relationships/slide" Target="slides/slide22.xml"/><Relationship Id="rId4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5574737-465F-4A7B-A6B2-BC26028763B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B5C97659-F446-4C4D-9A50-220D5DCA30E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7FA57E0F-4DB5-4C59-ADAA-5C57B53CFDB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2B287D21-5888-4789-A55E-DAAD375A4A8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0C3D0B7A-EA98-4B74-AF14-EAEB6B69292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9CBD5620-E361-4EE6-ABBC-4614E235626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C997ED9B-35E1-49E1-B28F-7F6FE4372E6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CC0C8C64-CFC6-414B-A461-1E2C5F7681B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0"/>
          </p:nvPr>
        </p:nvSpPr>
        <p:spPr/>
        <p:txBody>
          <a:bodyPr/>
          <a:p>
            <a:fld id="{7E94CE6C-4C5F-489D-B0CC-1A84FF66D66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C47BE3A6-D921-4A0D-ABE6-EA867CCDEBC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6"/>
          </p:nvPr>
        </p:nvSpPr>
        <p:spPr/>
        <p:txBody>
          <a:bodyPr/>
          <a:p>
            <a:fld id="{D7768BD6-5C35-4C33-B4A9-90E733F577A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C14700F-032A-49D9-B93A-F97258F61C7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9"/>
          </p:nvPr>
        </p:nvSpPr>
        <p:spPr/>
        <p:txBody>
          <a:bodyPr/>
          <a:p>
            <a:fld id="{FC21AFB8-A792-4E99-8328-DB8C28499CB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Обычный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2"/>
          </p:nvPr>
        </p:nvSpPr>
        <p:spPr/>
        <p:txBody>
          <a:bodyPr/>
          <a:p>
            <a:fld id="{013C47D5-6B54-4B63-BF0C-B3410E91147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5"/>
          </p:nvPr>
        </p:nvSpPr>
        <p:spPr/>
        <p:txBody>
          <a:bodyPr/>
          <a:p>
            <a:fld id="{99EE3D7E-7680-405D-ACE7-1910F5D536E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8"/>
          </p:nvPr>
        </p:nvSpPr>
        <p:spPr/>
        <p:txBody>
          <a:bodyPr/>
          <a:p>
            <a:fld id="{63AA8811-0288-41AF-ABCF-52169C41BA7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1"/>
          </p:nvPr>
        </p:nvSpPr>
        <p:spPr/>
        <p:txBody>
          <a:bodyPr/>
          <a:p>
            <a:fld id="{31892902-BBFD-44DE-B242-9CFFF3B1665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4"/>
          </p:nvPr>
        </p:nvSpPr>
        <p:spPr/>
        <p:txBody>
          <a:bodyPr/>
          <a:p>
            <a:fld id="{F4D8BA22-6373-4848-A089-08ABC1B971B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F0EAE51-C8C8-480B-B802-EF4B6946625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98CE6EF-B0F2-4F7F-81AB-FB5F7E77556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3FE10FC-8AB1-466A-BC20-F07B1CD3F85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9DFA14AA-ED39-4AC0-A693-39B53679A22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1D03AD72-5306-4FC1-B338-E3A588DBA76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2573BED3-1503-4F5A-B0D7-05B6927FBB0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68FC3245-3EDB-480F-94C8-F565F77D3D4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3B5BEC7-C02D-44C2-B017-9C0772460DFA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ftr" idx="28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6"/>
          <p:cNvSpPr>
            <a:spLocks noGrp="1"/>
          </p:cNvSpPr>
          <p:nvPr>
            <p:ph type="sldNum" idx="29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6897BEC-0188-44C7-BDD2-6C1634CF51E5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7"/>
          <p:cNvSpPr>
            <a:spLocks noGrp="1"/>
          </p:cNvSpPr>
          <p:nvPr>
            <p:ph type="dt" idx="30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ftr" idx="31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sldNum" idx="32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6E29C55-82CD-43B3-9E9E-F30969B921DD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dt" idx="33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ftr" idx="34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sldNum" idx="35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4DFDDCB-F617-4430-A783-2C133E85B785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dt" idx="36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ftr" idx="37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ldNum" idx="38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9ABE5D2-284E-44C7-8B04-6029DE01029F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dt" idx="39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ftr" idx="40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sldNum" idx="41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2B3A600-6FBA-4EC8-9C11-71266E35A36D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6"/>
          <p:cNvSpPr>
            <a:spLocks noGrp="1"/>
          </p:cNvSpPr>
          <p:nvPr>
            <p:ph type="dt" idx="42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ftr" idx="43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sldNum" idx="44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78DF22A-E95C-4BA3-896B-F25FC95FE4B5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8"/>
          <p:cNvSpPr>
            <a:spLocks noGrp="1"/>
          </p:cNvSpPr>
          <p:nvPr>
            <p:ph type="dt" idx="45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4" name="PlaceHolder 8"/>
          <p:cNvSpPr>
            <a:spLocks noGrp="1"/>
          </p:cNvSpPr>
          <p:nvPr>
            <p:ph type="ftr" idx="46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PlaceHolder 9"/>
          <p:cNvSpPr>
            <a:spLocks noGrp="1"/>
          </p:cNvSpPr>
          <p:nvPr>
            <p:ph type="sldNum" idx="47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E914B19-67CA-474B-AD17-D04D48DA6922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" name="PlaceHolder 10"/>
          <p:cNvSpPr>
            <a:spLocks noGrp="1"/>
          </p:cNvSpPr>
          <p:nvPr>
            <p:ph type="dt" idx="48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ftr" idx="49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sldNum" idx="50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0D0D004-8655-4CD8-8853-65786311657F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dt" idx="51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ftr" idx="52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sldNum" idx="53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474D43B-A24C-4FE3-8494-70B2E1202CCA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dt" idx="54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ftr" idx="55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sldNum" idx="56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DBC9A10-D5EA-4FC3-BCAB-078FE8470F72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dt" idx="57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Для правки текста заглавия </a:t>
            </a: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щёлкните мышью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86EDED3-014E-45D0-8395-75DD16712AE4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6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ftr" idx="58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sldNum" idx="59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324B675-FBDE-4FA6-A62F-480C8F5FC73A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dt" idx="60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ftr" idx="61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ldNum" idx="62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E406297-4350-47F0-9D65-7C6C0654FEC5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dt" idx="63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ftr" idx="64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 type="sldNum" idx="65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A27062C-A2C2-474A-88D0-8A497790771D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PlaceHolder 7"/>
          <p:cNvSpPr>
            <a:spLocks noGrp="1"/>
          </p:cNvSpPr>
          <p:nvPr>
            <p:ph type="dt" idx="66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ftr" idx="67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3" name="PlaceHolder 6"/>
          <p:cNvSpPr>
            <a:spLocks noGrp="1"/>
          </p:cNvSpPr>
          <p:nvPr>
            <p:ph type="sldNum" idx="68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84C18CE-9F51-4254-8A5A-84538BBA5B9E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" name="PlaceHolder 7"/>
          <p:cNvSpPr>
            <a:spLocks noGrp="1"/>
          </p:cNvSpPr>
          <p:nvPr>
            <p:ph type="dt" idx="69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ftr" idx="70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4" name="PlaceHolder 6"/>
          <p:cNvSpPr>
            <a:spLocks noGrp="1"/>
          </p:cNvSpPr>
          <p:nvPr>
            <p:ph type="sldNum" idx="71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EFD1BBA-DA86-4558-B715-863D8DE753A8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5" name="PlaceHolder 7"/>
          <p:cNvSpPr>
            <a:spLocks noGrp="1"/>
          </p:cNvSpPr>
          <p:nvPr>
            <p:ph type="dt" idx="72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ftr" idx="73"/>
          </p:nvPr>
        </p:nvSpPr>
        <p:spPr>
          <a:xfrm>
            <a:off x="3447360" y="5165280"/>
            <a:ext cx="3193560" cy="38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sldNum" idx="74"/>
          </p:nvPr>
        </p:nvSpPr>
        <p:spPr>
          <a:xfrm>
            <a:off x="7227360" y="5165280"/>
            <a:ext cx="2346840" cy="38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F1FE1E1-5077-409D-88DF-5F41C7155A12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dt" idx="75"/>
          </p:nvPr>
        </p:nvSpPr>
        <p:spPr>
          <a:xfrm>
            <a:off x="504000" y="5165280"/>
            <a:ext cx="2346840" cy="38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6"/>
          <p:cNvSpPr>
            <a:spLocks noGrp="1"/>
          </p:cNvSpPr>
          <p:nvPr>
            <p:ph type="ftr" idx="7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7"/>
          <p:cNvSpPr>
            <a:spLocks noGrp="1"/>
          </p:cNvSpPr>
          <p:nvPr>
            <p:ph type="sldNum" idx="8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6B55AA8-4E90-40F4-BBF5-60496859A5DA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8"/>
          <p:cNvSpPr>
            <a:spLocks noGrp="1"/>
          </p:cNvSpPr>
          <p:nvPr>
            <p:ph type="dt" idx="9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8"/>
          <p:cNvSpPr>
            <a:spLocks noGrp="1"/>
          </p:cNvSpPr>
          <p:nvPr>
            <p:ph type="ftr" idx="10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9"/>
          <p:cNvSpPr>
            <a:spLocks noGrp="1"/>
          </p:cNvSpPr>
          <p:nvPr>
            <p:ph type="sldNum" idx="11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F956D7C-9A20-4E8A-91B9-6A818D8E2BCF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10"/>
          <p:cNvSpPr>
            <a:spLocks noGrp="1"/>
          </p:cNvSpPr>
          <p:nvPr>
            <p:ph type="dt" idx="12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ftr" idx="13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sldNum" idx="14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0B82690-FE81-4AA8-9AB3-5472B49B6D99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dt" idx="15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ftr" idx="16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sldNum" idx="17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AA325EE-DF81-4690-9C7E-1AEE773DD7C7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dt" idx="18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ftr" idx="19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sldNum" idx="20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114B3E1-6E72-4050-A23C-B21DC700C2C1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dt" idx="21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ftr" idx="22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sldNum" idx="23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2B25194-6926-40C5-A4E3-94618D36ECC7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dt" idx="24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ftr" idx="25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ldNum" idx="26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14FD5E5-2AF9-4291-83B3-3D4345B76C0B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dt" idx="27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0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0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0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1620720" y="1643400"/>
            <a:ext cx="7559280" cy="197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230" spc="-1" strike="noStrike">
                <a:solidFill>
                  <a:srgbClr val="0070c0"/>
                </a:solidFill>
                <a:latin typeface="Calibri Light"/>
                <a:ea typeface="DejaVu Sans"/>
              </a:rPr>
              <a:t>Уникальная научная установка</a:t>
            </a:r>
            <a:br>
              <a:rPr sz="3310"/>
            </a:br>
            <a:r>
              <a:rPr b="1" lang="en-US" sz="3309" spc="-1" strike="noStrike">
                <a:solidFill>
                  <a:srgbClr val="0070c0"/>
                </a:solidFill>
                <a:latin typeface="Calibri Light"/>
                <a:ea typeface="DejaVu Sans"/>
              </a:rPr>
              <a:t>Якутская Комплексная Установка</a:t>
            </a:r>
            <a:endParaRPr b="0" lang="ru-RU" sz="3309" spc="-1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309" spc="-1" strike="noStrike">
                <a:solidFill>
                  <a:srgbClr val="0070c0"/>
                </a:solidFill>
                <a:latin typeface="Calibri Light"/>
                <a:ea typeface="DejaVu Sans"/>
              </a:rPr>
              <a:t> </a:t>
            </a:r>
            <a:r>
              <a:rPr b="1" lang="en-US" sz="3309" spc="-1" strike="noStrike">
                <a:solidFill>
                  <a:srgbClr val="0070c0"/>
                </a:solidFill>
                <a:latin typeface="Calibri Light"/>
                <a:ea typeface="DejaVu Sans"/>
              </a:rPr>
              <a:t>Широких Атмосферных Ливней</a:t>
            </a:r>
            <a:endParaRPr b="0" lang="ru-RU" sz="3309" spc="-1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640" spc="-1" strike="noStrike">
                <a:solidFill>
                  <a:srgbClr val="0070c0"/>
                </a:solidFill>
                <a:latin typeface="Calibri Light"/>
                <a:ea typeface="DejaVu Sans"/>
              </a:rPr>
              <a:t> </a:t>
            </a:r>
            <a:endParaRPr b="0" lang="ru-RU" sz="264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subTitle"/>
          </p:nvPr>
        </p:nvSpPr>
        <p:spPr>
          <a:xfrm>
            <a:off x="1440000" y="360000"/>
            <a:ext cx="7560000" cy="92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480" lnSpcReduction="10000"/>
          </a:bodyPr>
          <a:p>
            <a:pPr marL="189000" indent="0" algn="ctr" defTabSz="914400">
              <a:lnSpc>
                <a:spcPct val="90000"/>
              </a:lnSpc>
              <a:spcBef>
                <a:spcPts val="828"/>
              </a:spcBef>
              <a:buNone/>
              <a:tabLst>
                <a:tab algn="l" pos="0"/>
              </a:tabLst>
            </a:pPr>
            <a:r>
              <a:rPr b="0" lang="en-US" sz="1979" spc="-1" strike="noStrike">
                <a:solidFill>
                  <a:srgbClr val="000000"/>
                </a:solidFill>
                <a:latin typeface="Calibri"/>
                <a:ea typeface="DejaVu Sans"/>
              </a:rPr>
              <a:t>Институт космофизических исследований и аэрономии </a:t>
            </a:r>
            <a:br>
              <a:rPr sz="1980"/>
            </a:br>
            <a:r>
              <a:rPr b="0" lang="en-US" sz="1979" spc="-1" strike="noStrike">
                <a:solidFill>
                  <a:srgbClr val="000000"/>
                </a:solidFill>
                <a:latin typeface="Calibri"/>
                <a:ea typeface="DejaVu Sans"/>
              </a:rPr>
              <a:t>им. Ю.Г.Шафера СО РАН</a:t>
            </a:r>
            <a:br>
              <a:rPr sz="1980"/>
            </a:br>
            <a:r>
              <a:rPr b="0" lang="ru-RU" sz="1979" spc="-1" strike="noStrike">
                <a:solidFill>
                  <a:srgbClr val="000000"/>
                </a:solidFill>
                <a:latin typeface="Calibri"/>
                <a:ea typeface="DejaVu Sans"/>
              </a:rPr>
              <a:t>(ИКФИА СО РАН)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marL="189000" indent="0" algn="ctr" defTabSz="914400">
              <a:lnSpc>
                <a:spcPct val="90000"/>
              </a:lnSpc>
              <a:spcBef>
                <a:spcPts val="828"/>
              </a:spcBef>
              <a:buNone/>
              <a:tabLst>
                <a:tab algn="l" pos="0"/>
              </a:tabLst>
            </a:pPr>
            <a:r>
              <a:rPr b="0" lang="en-US" sz="1979" spc="-1" strike="noStrike">
                <a:solidFill>
                  <a:srgbClr val="000000"/>
                </a:solidFill>
                <a:latin typeface="Calibri"/>
                <a:ea typeface="DejaVu Sans"/>
              </a:rPr>
              <a:t>ФИЦ Якутский научный центр СО РАН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TextBox 1"/>
          <p:cNvSpPr/>
          <p:nvPr/>
        </p:nvSpPr>
        <p:spPr>
          <a:xfrm>
            <a:off x="2437560" y="3943800"/>
            <a:ext cx="6022440" cy="37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979" spc="-1" strike="noStrike">
                <a:solidFill>
                  <a:srgbClr val="000000"/>
                </a:solidFill>
                <a:latin typeface="Arial"/>
                <a:ea typeface="DejaVu Sans"/>
              </a:rPr>
              <a:t>Леонид КСЕНОФОНТОВ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TextBox 2"/>
          <p:cNvSpPr/>
          <p:nvPr/>
        </p:nvSpPr>
        <p:spPr>
          <a:xfrm>
            <a:off x="360000" y="5036040"/>
            <a:ext cx="9633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i="1" lang="ru-RU" sz="1800" spc="-1" strike="noStrike">
                <a:solidFill>
                  <a:schemeClr val="accent1"/>
                </a:solidFill>
                <a:latin typeface="Arial"/>
                <a:ea typeface="DejaVu Sans"/>
              </a:rPr>
              <a:t>Научная сессия секции ядерной физики ОФН РАН, 1–5 апр. 2024 г.,  г. Дубна, ОИЯИ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1" name="" descr=""/>
          <p:cNvPicPr/>
          <p:nvPr/>
        </p:nvPicPr>
        <p:blipFill>
          <a:blip r:embed="rId1">
            <a:alphaModFix amt="67000"/>
          </a:blip>
          <a:stretch/>
        </p:blipFill>
        <p:spPr>
          <a:xfrm>
            <a:off x="0" y="0"/>
            <a:ext cx="1600560" cy="2280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" descr=""/>
          <p:cNvPicPr/>
          <p:nvPr/>
        </p:nvPicPr>
        <p:blipFill>
          <a:blip r:embed="rId1"/>
          <a:stretch/>
        </p:blipFill>
        <p:spPr>
          <a:xfrm>
            <a:off x="5215680" y="811080"/>
            <a:ext cx="4812480" cy="3984120"/>
          </a:xfrm>
          <a:prstGeom prst="rect">
            <a:avLst/>
          </a:prstGeom>
          <a:ln w="0">
            <a:noFill/>
          </a:ln>
        </p:spPr>
      </p:pic>
      <p:pic>
        <p:nvPicPr>
          <p:cNvPr id="253" name="" descr=""/>
          <p:cNvPicPr/>
          <p:nvPr/>
        </p:nvPicPr>
        <p:blipFill>
          <a:blip r:embed="rId2"/>
          <a:stretch/>
        </p:blipFill>
        <p:spPr>
          <a:xfrm>
            <a:off x="4770360" y="4823640"/>
            <a:ext cx="2789640" cy="846720"/>
          </a:xfrm>
          <a:prstGeom prst="rect">
            <a:avLst/>
          </a:prstGeom>
          <a:ln w="0">
            <a:noFill/>
          </a:ln>
        </p:spPr>
      </p:pic>
      <p:pic>
        <p:nvPicPr>
          <p:cNvPr id="254" name="Рисунок 8" descr=""/>
          <p:cNvPicPr/>
          <p:nvPr/>
        </p:nvPicPr>
        <p:blipFill>
          <a:blip r:embed="rId3"/>
          <a:stretch/>
        </p:blipFill>
        <p:spPr>
          <a:xfrm>
            <a:off x="293400" y="662040"/>
            <a:ext cx="5286600" cy="4017960"/>
          </a:xfrm>
          <a:prstGeom prst="rect">
            <a:avLst/>
          </a:prstGeom>
          <a:ln w="0">
            <a:noFill/>
          </a:ln>
        </p:spPr>
      </p:pic>
      <p:sp>
        <p:nvSpPr>
          <p:cNvPr id="255" name="Номер слайда 12"/>
          <p:cNvSpPr/>
          <p:nvPr/>
        </p:nvSpPr>
        <p:spPr>
          <a:xfrm>
            <a:off x="8100000" y="5294160"/>
            <a:ext cx="1699560" cy="3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noAutofit/>
          </a:bodyPr>
          <a:p>
            <a:pPr algn="r" defTabSz="914400">
              <a:lnSpc>
                <a:spcPct val="100000"/>
              </a:lnSpc>
            </a:pPr>
            <a:fld id="{7D4FD028-FEB7-4DCC-A380-3E727598E362}" type="slidenum">
              <a:rPr b="0" lang="ru-RU" sz="1490" spc="-1" strike="noStrike">
                <a:solidFill>
                  <a:srgbClr val="000000"/>
                </a:solidFill>
                <a:latin typeface="Arial"/>
                <a:ea typeface="DejaVu Sans"/>
              </a:rPr>
              <a:t>2</a:t>
            </a:fld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TextBox 17"/>
          <p:cNvSpPr/>
          <p:nvPr/>
        </p:nvSpPr>
        <p:spPr>
          <a:xfrm>
            <a:off x="720000" y="180000"/>
            <a:ext cx="2384280" cy="37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4520" rIns="74520" tIns="37080" bIns="3708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979" spc="-1" strike="noStrike">
                <a:solidFill>
                  <a:srgbClr val="0070c0"/>
                </a:solidFill>
                <a:latin typeface="Calibri"/>
                <a:ea typeface="DejaVu Sans"/>
              </a:rPr>
              <a:t>Массовый состав КЛ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" descr=""/>
          <p:cNvPicPr/>
          <p:nvPr/>
        </p:nvPicPr>
        <p:blipFill>
          <a:blip r:embed="rId1"/>
          <a:stretch/>
        </p:blipFill>
        <p:spPr>
          <a:xfrm>
            <a:off x="374040" y="292680"/>
            <a:ext cx="9165960" cy="4927320"/>
          </a:xfrm>
          <a:prstGeom prst="rect">
            <a:avLst/>
          </a:prstGeom>
          <a:ln w="0">
            <a:noFill/>
          </a:ln>
        </p:spPr>
      </p:pic>
      <p:pic>
        <p:nvPicPr>
          <p:cNvPr id="258" name="" descr=""/>
          <p:cNvPicPr/>
          <p:nvPr/>
        </p:nvPicPr>
        <p:blipFill>
          <a:blip r:embed="rId2"/>
          <a:stretch/>
        </p:blipFill>
        <p:spPr>
          <a:xfrm>
            <a:off x="6882480" y="4680000"/>
            <a:ext cx="2837520" cy="751680"/>
          </a:xfrm>
          <a:prstGeom prst="rect">
            <a:avLst/>
          </a:prstGeom>
          <a:ln w="0">
            <a:noFill/>
          </a:ln>
        </p:spPr>
      </p:pic>
      <p:pic>
        <p:nvPicPr>
          <p:cNvPr id="259" name="" descr=""/>
          <p:cNvPicPr/>
          <p:nvPr/>
        </p:nvPicPr>
        <p:blipFill>
          <a:blip r:embed="rId3"/>
          <a:stretch/>
        </p:blipFill>
        <p:spPr>
          <a:xfrm>
            <a:off x="7020000" y="540000"/>
            <a:ext cx="2218680" cy="399600"/>
          </a:xfrm>
          <a:prstGeom prst="rect">
            <a:avLst/>
          </a:prstGeom>
          <a:ln w="0">
            <a:noFill/>
          </a:ln>
        </p:spPr>
      </p:pic>
      <p:sp>
        <p:nvSpPr>
          <p:cNvPr id="260" name=""/>
          <p:cNvSpPr txBox="1"/>
          <p:nvPr/>
        </p:nvSpPr>
        <p:spPr>
          <a:xfrm>
            <a:off x="540000" y="5220000"/>
            <a:ext cx="261144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ru-RU" sz="1800" spc="-1" strike="noStrike">
                <a:solidFill>
                  <a:srgbClr val="2a6099"/>
                </a:solidFill>
                <a:latin typeface="Arial"/>
              </a:rPr>
              <a:t>Глушков А.В. 2005, ЯФ</a:t>
            </a:r>
            <a:endParaRPr b="0" i="1" lang="ru-RU" sz="1800" spc="-1" strike="noStrike">
              <a:solidFill>
                <a:srgbClr val="2a6099"/>
              </a:solidFill>
              <a:latin typeface="Arial"/>
            </a:endParaRPr>
          </a:p>
        </p:txBody>
      </p:sp>
      <p:sp>
        <p:nvSpPr>
          <p:cNvPr id="261" name=""/>
          <p:cNvSpPr txBox="1"/>
          <p:nvPr/>
        </p:nvSpPr>
        <p:spPr>
          <a:xfrm>
            <a:off x="374040" y="1260000"/>
            <a:ext cx="202464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Якутск + SUGAR</a:t>
            </a:r>
            <a:endParaRPr b="1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Номер слайда 11"/>
          <p:cNvSpPr/>
          <p:nvPr/>
        </p:nvSpPr>
        <p:spPr>
          <a:xfrm>
            <a:off x="8100000" y="5294160"/>
            <a:ext cx="1699560" cy="3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noAutofit/>
          </a:bodyPr>
          <a:p>
            <a:pPr algn="r" defTabSz="914400">
              <a:lnSpc>
                <a:spcPct val="100000"/>
              </a:lnSpc>
            </a:pPr>
            <a:fld id="{2E31A63A-CA1D-4D1F-A8BF-6D6457AF64CD}" type="slidenum">
              <a:rPr b="0" lang="ru-RU" sz="1490" spc="-1" strike="noStrike">
                <a:solidFill>
                  <a:srgbClr val="000000"/>
                </a:solidFill>
                <a:latin typeface="Arial"/>
                <a:ea typeface="DejaVu Sans"/>
              </a:rPr>
              <a:t>&lt;номер&gt;</a:t>
            </a:fld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TextBox 16"/>
          <p:cNvSpPr/>
          <p:nvPr/>
        </p:nvSpPr>
        <p:spPr>
          <a:xfrm>
            <a:off x="298800" y="163800"/>
            <a:ext cx="4021200" cy="37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4520" rIns="74520" tIns="37080" bIns="3708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979" spc="-1" strike="noStrike">
                <a:solidFill>
                  <a:srgbClr val="0070c0"/>
                </a:solidFill>
                <a:latin typeface="Calibri"/>
                <a:ea typeface="DejaVu Sans"/>
              </a:rPr>
              <a:t>Анизотропия, поиск источников КЛ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Box 3"/>
          <p:cNvSpPr/>
          <p:nvPr/>
        </p:nvSpPr>
        <p:spPr>
          <a:xfrm>
            <a:off x="535680" y="343800"/>
            <a:ext cx="4324320" cy="37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4520" rIns="74520" tIns="37080" bIns="3708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979" spc="-1" strike="noStrike">
                <a:solidFill>
                  <a:srgbClr val="0070c0"/>
                </a:solidFill>
                <a:latin typeface="Calibri"/>
                <a:ea typeface="DejaVu Sans"/>
              </a:rPr>
              <a:t>Поиск фотонов сверхвысоких энергий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5" name="" descr=""/>
          <p:cNvPicPr/>
          <p:nvPr/>
        </p:nvPicPr>
        <p:blipFill>
          <a:blip r:embed="rId1"/>
          <a:stretch/>
        </p:blipFill>
        <p:spPr>
          <a:xfrm>
            <a:off x="1620000" y="865440"/>
            <a:ext cx="6120000" cy="4354560"/>
          </a:xfrm>
          <a:prstGeom prst="rect">
            <a:avLst/>
          </a:prstGeom>
          <a:ln w="0">
            <a:noFill/>
          </a:ln>
        </p:spPr>
      </p:pic>
      <p:pic>
        <p:nvPicPr>
          <p:cNvPr id="266" name="" descr=""/>
          <p:cNvPicPr/>
          <p:nvPr/>
        </p:nvPicPr>
        <p:blipFill>
          <a:blip r:embed="rId2"/>
          <a:stretch/>
        </p:blipFill>
        <p:spPr>
          <a:xfrm>
            <a:off x="3600000" y="1080000"/>
            <a:ext cx="1620000" cy="419400"/>
          </a:xfrm>
          <a:prstGeom prst="rect">
            <a:avLst/>
          </a:prstGeom>
          <a:ln w="0">
            <a:noFill/>
          </a:ln>
        </p:spPr>
      </p:pic>
      <p:pic>
        <p:nvPicPr>
          <p:cNvPr id="267" name="" descr=""/>
          <p:cNvPicPr/>
          <p:nvPr/>
        </p:nvPicPr>
        <p:blipFill>
          <a:blip r:embed="rId3"/>
          <a:stretch/>
        </p:blipFill>
        <p:spPr>
          <a:xfrm>
            <a:off x="2586240" y="4110120"/>
            <a:ext cx="1913760" cy="389880"/>
          </a:xfrm>
          <a:prstGeom prst="rect">
            <a:avLst/>
          </a:prstGeom>
          <a:ln w="0">
            <a:noFill/>
          </a:ln>
        </p:spPr>
      </p:pic>
      <p:sp>
        <p:nvSpPr>
          <p:cNvPr id="268" name="Номер слайда 10"/>
          <p:cNvSpPr/>
          <p:nvPr/>
        </p:nvSpPr>
        <p:spPr>
          <a:xfrm>
            <a:off x="8100000" y="5294160"/>
            <a:ext cx="1699560" cy="3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noAutofit/>
          </a:bodyPr>
          <a:p>
            <a:pPr algn="r" defTabSz="914400">
              <a:lnSpc>
                <a:spcPct val="100000"/>
              </a:lnSpc>
            </a:pPr>
            <a:fld id="{64E7A00B-69C2-4A01-91FE-06478E047F1B}" type="slidenum">
              <a:rPr b="0" lang="ru-RU" sz="1490" spc="-1" strike="noStrike">
                <a:solidFill>
                  <a:srgbClr val="000000"/>
                </a:solidFill>
                <a:latin typeface="Arial"/>
                <a:ea typeface="DejaVu Sans"/>
              </a:rPr>
              <a:t>&lt;номер&gt;</a:t>
            </a:fld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" descr=""/>
          <p:cNvPicPr/>
          <p:nvPr/>
        </p:nvPicPr>
        <p:blipFill>
          <a:blip r:embed="rId1"/>
          <a:stretch/>
        </p:blipFill>
        <p:spPr>
          <a:xfrm>
            <a:off x="7920" y="397440"/>
            <a:ext cx="5212080" cy="4835520"/>
          </a:xfrm>
          <a:prstGeom prst="rect">
            <a:avLst/>
          </a:prstGeom>
          <a:ln w="0">
            <a:noFill/>
          </a:ln>
        </p:spPr>
      </p:pic>
      <p:pic>
        <p:nvPicPr>
          <p:cNvPr id="270" name="" descr=""/>
          <p:cNvPicPr/>
          <p:nvPr/>
        </p:nvPicPr>
        <p:blipFill>
          <a:blip r:embed="rId2"/>
          <a:stretch/>
        </p:blipFill>
        <p:spPr>
          <a:xfrm>
            <a:off x="5220000" y="341280"/>
            <a:ext cx="4870800" cy="4518720"/>
          </a:xfrm>
          <a:prstGeom prst="rect">
            <a:avLst/>
          </a:prstGeom>
          <a:ln w="0">
            <a:noFill/>
          </a:ln>
        </p:spPr>
      </p:pic>
      <p:sp>
        <p:nvSpPr>
          <p:cNvPr id="271" name="Номер слайда 9"/>
          <p:cNvSpPr/>
          <p:nvPr/>
        </p:nvSpPr>
        <p:spPr>
          <a:xfrm>
            <a:off x="8100000" y="5294160"/>
            <a:ext cx="1699560" cy="3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noAutofit/>
          </a:bodyPr>
          <a:p>
            <a:pPr algn="r" defTabSz="914400">
              <a:lnSpc>
                <a:spcPct val="100000"/>
              </a:lnSpc>
            </a:pPr>
            <a:fld id="{E3F03AAC-F776-4100-80FB-B3B8CEDE5404}" type="slidenum">
              <a:rPr b="0" lang="ru-RU" sz="1490" spc="-1" strike="noStrike">
                <a:solidFill>
                  <a:srgbClr val="000000"/>
                </a:solidFill>
                <a:latin typeface="Arial"/>
                <a:ea typeface="DejaVu Sans"/>
              </a:rPr>
              <a:t>&lt;номер&gt;</a:t>
            </a:fld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" descr=""/>
          <p:cNvPicPr/>
          <p:nvPr/>
        </p:nvPicPr>
        <p:blipFill>
          <a:blip r:embed="rId1"/>
          <a:stretch/>
        </p:blipFill>
        <p:spPr>
          <a:xfrm>
            <a:off x="4860000" y="397440"/>
            <a:ext cx="5203440" cy="4827240"/>
          </a:xfrm>
          <a:prstGeom prst="rect">
            <a:avLst/>
          </a:prstGeom>
          <a:ln w="0">
            <a:noFill/>
          </a:ln>
        </p:spPr>
      </p:pic>
      <p:pic>
        <p:nvPicPr>
          <p:cNvPr id="273" name="" descr=""/>
          <p:cNvPicPr/>
          <p:nvPr/>
        </p:nvPicPr>
        <p:blipFill>
          <a:blip r:embed="rId2"/>
          <a:stretch/>
        </p:blipFill>
        <p:spPr>
          <a:xfrm>
            <a:off x="0" y="397440"/>
            <a:ext cx="5392080" cy="5002560"/>
          </a:xfrm>
          <a:prstGeom prst="rect">
            <a:avLst/>
          </a:prstGeom>
          <a:ln w="0">
            <a:noFill/>
          </a:ln>
        </p:spPr>
      </p:pic>
      <p:sp>
        <p:nvSpPr>
          <p:cNvPr id="274" name="Номер слайда 8"/>
          <p:cNvSpPr/>
          <p:nvPr/>
        </p:nvSpPr>
        <p:spPr>
          <a:xfrm>
            <a:off x="8100000" y="5294160"/>
            <a:ext cx="1699560" cy="3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noAutofit/>
          </a:bodyPr>
          <a:p>
            <a:pPr algn="r" defTabSz="914400">
              <a:lnSpc>
                <a:spcPct val="100000"/>
              </a:lnSpc>
            </a:pPr>
            <a:fld id="{1BAD9F7B-8B20-409D-948A-120C9035CE67}" type="slidenum">
              <a:rPr b="0" lang="ru-RU" sz="1490" spc="-1" strike="noStrike">
                <a:solidFill>
                  <a:srgbClr val="000000"/>
                </a:solidFill>
                <a:latin typeface="Arial"/>
                <a:ea typeface="DejaVu Sans"/>
              </a:rPr>
              <a:t>&lt;номер&gt;</a:t>
            </a:fld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Box 15"/>
          <p:cNvSpPr/>
          <p:nvPr/>
        </p:nvSpPr>
        <p:spPr>
          <a:xfrm>
            <a:off x="175680" y="0"/>
            <a:ext cx="4324320" cy="37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4520" rIns="74520" tIns="37080" bIns="3708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979" spc="-1" strike="noStrike">
                <a:solidFill>
                  <a:srgbClr val="0070c0"/>
                </a:solidFill>
                <a:latin typeface="Calibri"/>
                <a:ea typeface="DejaVu Sans"/>
              </a:rPr>
              <a:t>Поиск фотонов сверхвысоких энергий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6" name="" descr=""/>
          <p:cNvPicPr/>
          <p:nvPr/>
        </p:nvPicPr>
        <p:blipFill>
          <a:blip r:embed="rId1"/>
          <a:stretch/>
        </p:blipFill>
        <p:spPr>
          <a:xfrm>
            <a:off x="1231200" y="485280"/>
            <a:ext cx="7588800" cy="1854720"/>
          </a:xfrm>
          <a:prstGeom prst="rect">
            <a:avLst/>
          </a:prstGeom>
          <a:ln w="0">
            <a:noFill/>
          </a:ln>
        </p:spPr>
      </p:pic>
      <p:pic>
        <p:nvPicPr>
          <p:cNvPr id="277" name="" descr=""/>
          <p:cNvPicPr/>
          <p:nvPr/>
        </p:nvPicPr>
        <p:blipFill>
          <a:blip r:embed="rId2"/>
          <a:stretch/>
        </p:blipFill>
        <p:spPr>
          <a:xfrm>
            <a:off x="2520000" y="2378520"/>
            <a:ext cx="4942080" cy="3292200"/>
          </a:xfrm>
          <a:prstGeom prst="rect">
            <a:avLst/>
          </a:prstGeom>
          <a:ln w="0">
            <a:noFill/>
          </a:ln>
        </p:spPr>
      </p:pic>
      <p:sp>
        <p:nvSpPr>
          <p:cNvPr id="278" name="Номер слайда 7"/>
          <p:cNvSpPr/>
          <p:nvPr/>
        </p:nvSpPr>
        <p:spPr>
          <a:xfrm>
            <a:off x="8100000" y="5294160"/>
            <a:ext cx="1699560" cy="3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noAutofit/>
          </a:bodyPr>
          <a:p>
            <a:pPr algn="r" defTabSz="914400">
              <a:lnSpc>
                <a:spcPct val="100000"/>
              </a:lnSpc>
            </a:pPr>
            <a:fld id="{1E5A14E3-CADC-44D5-B413-B15218DC6F80}" type="slidenum">
              <a:rPr b="0" lang="ru-RU" sz="1490" spc="-1" strike="noStrike">
                <a:solidFill>
                  <a:srgbClr val="000000"/>
                </a:solidFill>
                <a:latin typeface="Arial"/>
                <a:ea typeface="DejaVu Sans"/>
              </a:rPr>
              <a:t>&lt;номер&gt;</a:t>
            </a:fld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Box 8"/>
          <p:cNvSpPr/>
          <p:nvPr/>
        </p:nvSpPr>
        <p:spPr>
          <a:xfrm>
            <a:off x="175680" y="0"/>
            <a:ext cx="4324320" cy="37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4520" rIns="74520" tIns="37080" bIns="3708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979" spc="-1" strike="noStrike">
                <a:solidFill>
                  <a:srgbClr val="0070c0"/>
                </a:solidFill>
                <a:latin typeface="Calibri"/>
                <a:ea typeface="DejaVu Sans"/>
              </a:rPr>
              <a:t>Поиск фотонов сверхвысоких энергий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0" name="Рисунок 1" descr=""/>
          <p:cNvPicPr/>
          <p:nvPr/>
        </p:nvPicPr>
        <p:blipFill>
          <a:blip r:embed="rId1"/>
          <a:stretch/>
        </p:blipFill>
        <p:spPr>
          <a:xfrm>
            <a:off x="1800000" y="540000"/>
            <a:ext cx="5816520" cy="4399200"/>
          </a:xfrm>
          <a:prstGeom prst="rect">
            <a:avLst/>
          </a:prstGeom>
          <a:ln w="0">
            <a:noFill/>
          </a:ln>
        </p:spPr>
      </p:pic>
      <p:sp>
        <p:nvSpPr>
          <p:cNvPr id="281" name="Прямоугольник 3"/>
          <p:cNvSpPr/>
          <p:nvPr/>
        </p:nvSpPr>
        <p:spPr>
          <a:xfrm>
            <a:off x="1557720" y="5313960"/>
            <a:ext cx="6260040" cy="30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spAutoFit/>
          </a:bodyPr>
          <a:p>
            <a:pPr defTabSz="914400">
              <a:lnSpc>
                <a:spcPct val="100000"/>
              </a:lnSpc>
            </a:pPr>
            <a:r>
              <a:rPr b="0" i="1" lang="en-US" sz="1490" spc="-1" strike="noStrike">
                <a:solidFill>
                  <a:srgbClr val="0070c0"/>
                </a:solidFill>
                <a:latin typeface="Times New Roman"/>
                <a:ea typeface="Calibri"/>
              </a:rPr>
              <a:t>S</a:t>
            </a:r>
            <a:r>
              <a:rPr b="0" i="1" lang="ru-RU" sz="1490" spc="-1" strike="noStrike">
                <a:solidFill>
                  <a:srgbClr val="0070c0"/>
                </a:solidFill>
                <a:latin typeface="Times New Roman"/>
                <a:ea typeface="Calibri"/>
              </a:rPr>
              <a:t>.</a:t>
            </a:r>
            <a:r>
              <a:rPr b="0" i="1" lang="en-US" sz="1490" spc="-1" strike="noStrike">
                <a:solidFill>
                  <a:srgbClr val="0070c0"/>
                </a:solidFill>
                <a:latin typeface="Times New Roman"/>
                <a:ea typeface="Calibri"/>
              </a:rPr>
              <a:t>P</a:t>
            </a:r>
            <a:r>
              <a:rPr b="0" i="1" lang="ru-RU" sz="1490" spc="-1" strike="noStrike">
                <a:solidFill>
                  <a:srgbClr val="0070c0"/>
                </a:solidFill>
                <a:latin typeface="Times New Roman"/>
                <a:ea typeface="Calibri"/>
              </a:rPr>
              <a:t>. </a:t>
            </a:r>
            <a:r>
              <a:rPr b="0" i="1" lang="en-US" sz="1490" spc="-1" strike="noStrike">
                <a:solidFill>
                  <a:srgbClr val="0070c0"/>
                </a:solidFill>
                <a:latin typeface="Times New Roman"/>
                <a:ea typeface="Calibri"/>
              </a:rPr>
              <a:t>Knurenko and I</a:t>
            </a:r>
            <a:r>
              <a:rPr b="0" i="1" lang="ru-RU" sz="1490" spc="-1" strike="noStrike">
                <a:solidFill>
                  <a:srgbClr val="0070c0"/>
                </a:solidFill>
                <a:latin typeface="Times New Roman"/>
                <a:ea typeface="Calibri"/>
              </a:rPr>
              <a:t>.</a:t>
            </a:r>
            <a:r>
              <a:rPr b="0" i="1" lang="en-US" sz="1490" spc="-1" strike="noStrike">
                <a:solidFill>
                  <a:srgbClr val="0070c0"/>
                </a:solidFill>
                <a:latin typeface="Times New Roman"/>
                <a:ea typeface="Calibri"/>
              </a:rPr>
              <a:t>S</a:t>
            </a:r>
            <a:r>
              <a:rPr b="0" i="1" lang="ru-RU" sz="1490" spc="-1" strike="noStrike">
                <a:solidFill>
                  <a:srgbClr val="0070c0"/>
                </a:solidFill>
                <a:latin typeface="Times New Roman"/>
                <a:ea typeface="Calibri"/>
              </a:rPr>
              <a:t>. </a:t>
            </a:r>
            <a:r>
              <a:rPr b="0" i="1" lang="en-US" sz="1490" spc="-1" strike="noStrike">
                <a:solidFill>
                  <a:srgbClr val="0070c0"/>
                </a:solidFill>
                <a:latin typeface="Times New Roman"/>
                <a:ea typeface="Calibri"/>
              </a:rPr>
              <a:t>Petrov</a:t>
            </a:r>
            <a:r>
              <a:rPr b="0" i="1" lang="ru-RU" sz="1490" spc="-1" strike="noStrike">
                <a:solidFill>
                  <a:srgbClr val="0070c0"/>
                </a:solidFill>
                <a:latin typeface="Times New Roman"/>
                <a:ea typeface="Calibri"/>
              </a:rPr>
              <a:t>, </a:t>
            </a:r>
            <a:r>
              <a:rPr b="0" i="1" lang="en-US" sz="1490" spc="-1" strike="noStrike">
                <a:solidFill>
                  <a:srgbClr val="0070c0"/>
                </a:solidFill>
                <a:latin typeface="Times New Roman"/>
                <a:ea typeface="Calibri"/>
              </a:rPr>
              <a:t>JETP Lett</a:t>
            </a:r>
            <a:r>
              <a:rPr b="0" i="1" lang="ru-RU" sz="1490" spc="-1" strike="noStrike">
                <a:solidFill>
                  <a:srgbClr val="0070c0"/>
                </a:solidFill>
                <a:latin typeface="Times New Roman"/>
                <a:ea typeface="Calibri"/>
              </a:rPr>
              <a:t>. </a:t>
            </a:r>
            <a:r>
              <a:rPr b="1" i="1" lang="ru-RU" sz="1490" spc="-1" strike="noStrike">
                <a:solidFill>
                  <a:srgbClr val="0070c0"/>
                </a:solidFill>
                <a:latin typeface="Times New Roman"/>
                <a:ea typeface="Calibri"/>
              </a:rPr>
              <a:t>107</a:t>
            </a:r>
            <a:r>
              <a:rPr b="0" i="1" lang="ru-RU" sz="1490" spc="-1" strike="noStrike">
                <a:solidFill>
                  <a:srgbClr val="0070c0"/>
                </a:solidFill>
                <a:latin typeface="Times New Roman"/>
                <a:ea typeface="Calibri"/>
              </a:rPr>
              <a:t>, </a:t>
            </a:r>
            <a:r>
              <a:rPr b="0" i="1" lang="en-US" sz="1490" spc="-1" strike="noStrike">
                <a:solidFill>
                  <a:srgbClr val="0070c0"/>
                </a:solidFill>
                <a:latin typeface="Times New Roman"/>
                <a:ea typeface="Calibri"/>
              </a:rPr>
              <a:t>No</a:t>
            </a:r>
            <a:r>
              <a:rPr b="0" i="1" lang="ru-RU" sz="1490" spc="-1" strike="noStrike">
                <a:solidFill>
                  <a:srgbClr val="0070c0"/>
                </a:solidFill>
                <a:latin typeface="Times New Roman"/>
                <a:ea typeface="Calibri"/>
              </a:rPr>
              <a:t>. 11, </a:t>
            </a:r>
            <a:r>
              <a:rPr b="0" i="1" lang="en-US" sz="1490" spc="-1" strike="noStrike">
                <a:solidFill>
                  <a:srgbClr val="0070c0"/>
                </a:solidFill>
                <a:latin typeface="Times New Roman"/>
                <a:ea typeface="Calibri"/>
              </a:rPr>
              <a:t>pp</a:t>
            </a:r>
            <a:r>
              <a:rPr b="0" i="1" lang="ru-RU" sz="1490" spc="-1" strike="noStrike">
                <a:solidFill>
                  <a:srgbClr val="0070c0"/>
                </a:solidFill>
                <a:latin typeface="Times New Roman"/>
                <a:ea typeface="Calibri"/>
              </a:rPr>
              <a:t>. 676-683 (2018)</a:t>
            </a:r>
            <a:r>
              <a:rPr b="0" lang="ru-RU" sz="1490" spc="-1" strike="noStrike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Номер слайда 6"/>
          <p:cNvSpPr/>
          <p:nvPr/>
        </p:nvSpPr>
        <p:spPr>
          <a:xfrm>
            <a:off x="8100000" y="5294160"/>
            <a:ext cx="1699560" cy="3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noAutofit/>
          </a:bodyPr>
          <a:p>
            <a:pPr algn="r" defTabSz="914400">
              <a:lnSpc>
                <a:spcPct val="100000"/>
              </a:lnSpc>
            </a:pPr>
            <a:fld id="{FE8E796E-2ED3-4349-9F9C-F4C21CFF198E}" type="slidenum">
              <a:rPr b="0" lang="ru-RU" sz="1490" spc="-1" strike="noStrike">
                <a:solidFill>
                  <a:srgbClr val="000000"/>
                </a:solidFill>
                <a:latin typeface="Arial"/>
                <a:ea typeface="DejaVu Sans"/>
              </a:rPr>
              <a:t>&lt;номер&gt;</a:t>
            </a:fld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Рисунок 4" descr=""/>
          <p:cNvPicPr/>
          <p:nvPr/>
        </p:nvPicPr>
        <p:blipFill>
          <a:blip r:embed="rId1"/>
          <a:stretch/>
        </p:blipFill>
        <p:spPr>
          <a:xfrm>
            <a:off x="2165400" y="575640"/>
            <a:ext cx="5869440" cy="4401720"/>
          </a:xfrm>
          <a:prstGeom prst="rect">
            <a:avLst/>
          </a:prstGeom>
          <a:ln w="0">
            <a:noFill/>
          </a:ln>
        </p:spPr>
      </p:pic>
      <p:sp>
        <p:nvSpPr>
          <p:cNvPr id="284" name="TextBox 3"/>
          <p:cNvSpPr/>
          <p:nvPr/>
        </p:nvSpPr>
        <p:spPr>
          <a:xfrm>
            <a:off x="1590120" y="148680"/>
            <a:ext cx="3061080" cy="37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4520" rIns="74520" tIns="37080" bIns="3708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979" spc="-1" strike="noStrike">
                <a:solidFill>
                  <a:srgbClr val="0070c0"/>
                </a:solidFill>
                <a:latin typeface="Calibri"/>
                <a:ea typeface="DejaVu Sans"/>
              </a:rPr>
              <a:t>Доля безмюонных ливней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TextBox 7"/>
          <p:cNvSpPr/>
          <p:nvPr/>
        </p:nvSpPr>
        <p:spPr>
          <a:xfrm>
            <a:off x="1636920" y="4978440"/>
            <a:ext cx="6927120" cy="52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490" spc="-1" strike="noStrike">
                <a:solidFill>
                  <a:srgbClr val="000000"/>
                </a:solidFill>
                <a:latin typeface="Times New Roman"/>
                <a:ea typeface="Calibri"/>
              </a:rPr>
              <a:t>Распределение по энергии ливней с мюонами (желтая гистограмма) и ливней, в которых не было срабатываний мюонных детекторов (голубая гистограмма)</a:t>
            </a:r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Номер слайда 5"/>
          <p:cNvSpPr/>
          <p:nvPr/>
        </p:nvSpPr>
        <p:spPr>
          <a:xfrm>
            <a:off x="8100000" y="5294160"/>
            <a:ext cx="1699560" cy="3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noAutofit/>
          </a:bodyPr>
          <a:p>
            <a:pPr algn="r" defTabSz="914400">
              <a:lnSpc>
                <a:spcPct val="100000"/>
              </a:lnSpc>
            </a:pPr>
            <a:fld id="{BBDE163E-8979-4965-9FBD-1113A543A844}" type="slidenum">
              <a:rPr b="0" lang="ru-RU" sz="1490" spc="-1" strike="noStrike">
                <a:solidFill>
                  <a:srgbClr val="000000"/>
                </a:solidFill>
                <a:latin typeface="Arial"/>
                <a:ea typeface="DejaVu Sans"/>
              </a:rPr>
              <a:t>&lt;номер&gt;</a:t>
            </a:fld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Рисунок 3" descr=""/>
          <p:cNvPicPr/>
          <p:nvPr/>
        </p:nvPicPr>
        <p:blipFill>
          <a:blip r:embed="rId1"/>
          <a:stretch/>
        </p:blipFill>
        <p:spPr>
          <a:xfrm>
            <a:off x="1427040" y="767160"/>
            <a:ext cx="7222680" cy="4134960"/>
          </a:xfrm>
          <a:prstGeom prst="rect">
            <a:avLst/>
          </a:prstGeom>
          <a:ln w="0">
            <a:noFill/>
          </a:ln>
        </p:spPr>
      </p:pic>
      <p:sp>
        <p:nvSpPr>
          <p:cNvPr id="288" name="TextBox 4"/>
          <p:cNvSpPr/>
          <p:nvPr/>
        </p:nvSpPr>
        <p:spPr>
          <a:xfrm>
            <a:off x="1743480" y="5221800"/>
            <a:ext cx="4357800" cy="30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4520" rIns="74520" tIns="37080" bIns="37080" anchor="t">
            <a:spAutoFit/>
          </a:bodyPr>
          <a:p>
            <a:pPr defTabSz="914400">
              <a:lnSpc>
                <a:spcPct val="100000"/>
              </a:lnSpc>
            </a:pPr>
            <a:r>
              <a:rPr b="0" i="1" lang="en-US" sz="1490" spc="-1" strike="noStrike">
                <a:solidFill>
                  <a:srgbClr val="0070c0"/>
                </a:solidFill>
                <a:latin typeface="Calibri"/>
                <a:ea typeface="DejaVu Sans"/>
              </a:rPr>
              <a:t>Glushkov A.V., Saburov A.V. JETP Lett.  2019. 109. P.559.</a:t>
            </a:r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TextBox 7"/>
          <p:cNvSpPr/>
          <p:nvPr/>
        </p:nvSpPr>
        <p:spPr>
          <a:xfrm>
            <a:off x="1461240" y="93240"/>
            <a:ext cx="2378160" cy="37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4520" rIns="74520" tIns="37080" bIns="3708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979" spc="-1" strike="noStrike">
                <a:solidFill>
                  <a:srgbClr val="0070c0"/>
                </a:solidFill>
                <a:latin typeface="Calibri"/>
                <a:ea typeface="DejaVu Sans"/>
              </a:rPr>
              <a:t>«Мюонная загадка»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Номер слайда 4"/>
          <p:cNvSpPr/>
          <p:nvPr/>
        </p:nvSpPr>
        <p:spPr>
          <a:xfrm>
            <a:off x="8100000" y="5294160"/>
            <a:ext cx="1699560" cy="3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noAutofit/>
          </a:bodyPr>
          <a:p>
            <a:pPr algn="r" defTabSz="914400">
              <a:lnSpc>
                <a:spcPct val="100000"/>
              </a:lnSpc>
            </a:pPr>
            <a:fld id="{16C8EF69-0266-4D25-9182-A98B90A17E34}" type="slidenum">
              <a:rPr b="0" lang="ru-RU" sz="1490" spc="-1" strike="noStrike">
                <a:solidFill>
                  <a:srgbClr val="000000"/>
                </a:solidFill>
                <a:latin typeface="Arial"/>
                <a:ea typeface="DejaVu Sans"/>
              </a:rPr>
              <a:t>&lt;номер&gt;</a:t>
            </a:fld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Box 140"/>
          <p:cNvSpPr/>
          <p:nvPr/>
        </p:nvSpPr>
        <p:spPr>
          <a:xfrm>
            <a:off x="3600000" y="5039640"/>
            <a:ext cx="2563920" cy="25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480" bIns="3348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ru-RU" sz="1200" spc="-1" strike="noStrike">
                <a:solidFill>
                  <a:srgbClr val="0070c0"/>
                </a:solidFill>
                <a:latin typeface="Arial"/>
                <a:ea typeface="DejaVu Sans"/>
              </a:rPr>
              <a:t>Dembinski  2023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TextBox 7"/>
          <p:cNvSpPr/>
          <p:nvPr/>
        </p:nvSpPr>
        <p:spPr>
          <a:xfrm>
            <a:off x="1461240" y="93240"/>
            <a:ext cx="2378160" cy="37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4520" rIns="74520" tIns="37080" bIns="3708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979" spc="-1" strike="noStrike">
                <a:solidFill>
                  <a:srgbClr val="0070c0"/>
                </a:solidFill>
                <a:latin typeface="Calibri"/>
                <a:ea typeface="DejaVu Sans"/>
              </a:rPr>
              <a:t>«Мюонная загадка»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3" name="Рисунок 4" descr=""/>
          <p:cNvPicPr/>
          <p:nvPr/>
        </p:nvPicPr>
        <p:blipFill>
          <a:blip r:embed="rId1"/>
          <a:stretch/>
        </p:blipFill>
        <p:spPr>
          <a:xfrm>
            <a:off x="5677560" y="190440"/>
            <a:ext cx="1620720" cy="565560"/>
          </a:xfrm>
          <a:prstGeom prst="rect">
            <a:avLst/>
          </a:prstGeom>
          <a:ln w="0">
            <a:noFill/>
          </a:ln>
        </p:spPr>
      </p:pic>
      <p:sp>
        <p:nvSpPr>
          <p:cNvPr id="294" name="TextBox 5"/>
          <p:cNvSpPr/>
          <p:nvPr/>
        </p:nvSpPr>
        <p:spPr>
          <a:xfrm rot="19756200">
            <a:off x="2477880" y="1756800"/>
            <a:ext cx="5041800" cy="98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5960" spc="-1" strike="noStrike">
                <a:solidFill>
                  <a:srgbClr val="a6a6a6"/>
                </a:solidFill>
                <a:latin typeface="Arial"/>
                <a:ea typeface="DejaVu Sans"/>
              </a:rPr>
              <a:t>Preliminary</a:t>
            </a:r>
            <a:endParaRPr b="0" lang="ru-RU" sz="596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5" name="" descr=""/>
          <p:cNvPicPr/>
          <p:nvPr/>
        </p:nvPicPr>
        <p:blipFill>
          <a:blip r:embed="rId2"/>
          <a:stretch/>
        </p:blipFill>
        <p:spPr>
          <a:xfrm>
            <a:off x="174600" y="772920"/>
            <a:ext cx="9545400" cy="4266720"/>
          </a:xfrm>
          <a:prstGeom prst="rect">
            <a:avLst/>
          </a:prstGeom>
          <a:ln w="0">
            <a:noFill/>
          </a:ln>
        </p:spPr>
      </p:pic>
      <p:sp>
        <p:nvSpPr>
          <p:cNvPr id="296" name="Номер слайда 2"/>
          <p:cNvSpPr/>
          <p:nvPr/>
        </p:nvSpPr>
        <p:spPr>
          <a:xfrm>
            <a:off x="8100000" y="5294160"/>
            <a:ext cx="1699560" cy="3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noAutofit/>
          </a:bodyPr>
          <a:p>
            <a:pPr algn="r" defTabSz="914400">
              <a:lnSpc>
                <a:spcPct val="100000"/>
              </a:lnSpc>
            </a:pPr>
            <a:fld id="{3385BCE8-3CC8-4344-A88A-EEA8AB26DEF8}" type="slidenum">
              <a:rPr b="0" lang="ru-RU" sz="1490" spc="-1" strike="noStrike">
                <a:solidFill>
                  <a:srgbClr val="000000"/>
                </a:solidFill>
                <a:latin typeface="Arial"/>
                <a:ea typeface="DejaVu Sans"/>
              </a:rPr>
              <a:t>&lt;номер&gt;</a:t>
            </a:fld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" descr=""/>
          <p:cNvPicPr/>
          <p:nvPr/>
        </p:nvPicPr>
        <p:blipFill>
          <a:blip r:embed="rId1"/>
          <a:stretch/>
        </p:blipFill>
        <p:spPr>
          <a:xfrm>
            <a:off x="5253840" y="-90360"/>
            <a:ext cx="4826520" cy="5670000"/>
          </a:xfrm>
          <a:prstGeom prst="rect">
            <a:avLst/>
          </a:prstGeom>
          <a:ln w="0">
            <a:noFill/>
          </a:ln>
        </p:spPr>
      </p:pic>
      <p:sp>
        <p:nvSpPr>
          <p:cNvPr id="213" name="PlaceHolder 4"/>
          <p:cNvSpPr/>
          <p:nvPr/>
        </p:nvSpPr>
        <p:spPr>
          <a:xfrm>
            <a:off x="360000" y="226080"/>
            <a:ext cx="4715640" cy="103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Назначение и область применения установки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5"/>
          <p:cNvSpPr/>
          <p:nvPr/>
        </p:nvSpPr>
        <p:spPr>
          <a:xfrm>
            <a:off x="144360" y="1800000"/>
            <a:ext cx="4895640" cy="33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526320" indent="-394560" algn="just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Установка предназначена для исследования космического излучения сверхвысоких энергий, достигающего атмосферы Земли. Изучаются развитие каскадных процессов в атмосфере Земли, а также характеристики первичного излучения: интенсивность, энергетический спектр, состав, источники.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Номер слайда 19"/>
          <p:cNvSpPr/>
          <p:nvPr/>
        </p:nvSpPr>
        <p:spPr>
          <a:xfrm>
            <a:off x="8100000" y="5294160"/>
            <a:ext cx="1699560" cy="3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noAutofit/>
          </a:bodyPr>
          <a:p>
            <a:pPr algn="r" defTabSz="914400">
              <a:lnSpc>
                <a:spcPct val="100000"/>
              </a:lnSpc>
            </a:pPr>
            <a:fld id="{A103C4CE-6B5E-40BD-832F-F423C9140DA1}" type="slidenum">
              <a:rPr b="0" lang="ru-RU" sz="1490" spc="-1" strike="noStrike">
                <a:solidFill>
                  <a:srgbClr val="000000"/>
                </a:solidFill>
                <a:latin typeface="Arial"/>
                <a:ea typeface="DejaVu Sans"/>
              </a:rPr>
              <a:t>2</a:t>
            </a:fld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Рисунок 2" descr=""/>
          <p:cNvPicPr/>
          <p:nvPr/>
        </p:nvPicPr>
        <p:blipFill>
          <a:blip r:embed="rId1"/>
          <a:stretch/>
        </p:blipFill>
        <p:spPr>
          <a:xfrm>
            <a:off x="900000" y="750960"/>
            <a:ext cx="6287040" cy="4843440"/>
          </a:xfrm>
          <a:prstGeom prst="rect">
            <a:avLst/>
          </a:prstGeom>
          <a:ln w="0">
            <a:noFill/>
          </a:ln>
        </p:spPr>
      </p:pic>
      <p:pic>
        <p:nvPicPr>
          <p:cNvPr id="298" name="Рисунок 4" descr=""/>
          <p:cNvPicPr/>
          <p:nvPr/>
        </p:nvPicPr>
        <p:blipFill>
          <a:blip r:embed="rId2"/>
          <a:stretch/>
        </p:blipFill>
        <p:spPr>
          <a:xfrm>
            <a:off x="5843160" y="2737080"/>
            <a:ext cx="3388320" cy="2606760"/>
          </a:xfrm>
          <a:prstGeom prst="rect">
            <a:avLst/>
          </a:prstGeom>
          <a:ln w="0">
            <a:noFill/>
          </a:ln>
        </p:spPr>
      </p:pic>
      <p:sp>
        <p:nvSpPr>
          <p:cNvPr id="299" name="TextBox 6"/>
          <p:cNvSpPr/>
          <p:nvPr/>
        </p:nvSpPr>
        <p:spPr>
          <a:xfrm>
            <a:off x="360000" y="163080"/>
            <a:ext cx="9720000" cy="3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979" spc="-1" strike="noStrike">
                <a:solidFill>
                  <a:schemeClr val="accent1"/>
                </a:solidFill>
                <a:latin typeface="Arial"/>
                <a:ea typeface="Calibri"/>
              </a:rPr>
              <a:t>Действующее и планируемое расположения детекторов установки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Номер слайда 3"/>
          <p:cNvSpPr/>
          <p:nvPr/>
        </p:nvSpPr>
        <p:spPr>
          <a:xfrm>
            <a:off x="8280000" y="5294160"/>
            <a:ext cx="1699560" cy="3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noAutofit/>
          </a:bodyPr>
          <a:p>
            <a:pPr algn="r" defTabSz="914400">
              <a:lnSpc>
                <a:spcPct val="100000"/>
              </a:lnSpc>
            </a:pPr>
            <a:fld id="{19555C3D-0B90-4420-9EF0-62C4CDFDA463}" type="slidenum">
              <a:rPr b="0" lang="ru-RU" sz="1490" spc="-1" strike="noStrike">
                <a:solidFill>
                  <a:srgbClr val="000000"/>
                </a:solidFill>
                <a:latin typeface="Arial"/>
                <a:ea typeface="DejaVu Sans"/>
              </a:rPr>
              <a:t>&lt;номер&gt;</a:t>
            </a:fld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Изображение4" descr=""/>
          <p:cNvPicPr/>
          <p:nvPr/>
        </p:nvPicPr>
        <p:blipFill>
          <a:blip r:embed="rId1"/>
          <a:srcRect l="-36" t="-63" r="-36" b="-63"/>
          <a:stretch/>
        </p:blipFill>
        <p:spPr>
          <a:xfrm>
            <a:off x="360000" y="720000"/>
            <a:ext cx="5587200" cy="3240000"/>
          </a:xfrm>
          <a:prstGeom prst="rect">
            <a:avLst/>
          </a:prstGeom>
          <a:ln w="0">
            <a:noFill/>
          </a:ln>
        </p:spPr>
      </p:pic>
      <p:sp>
        <p:nvSpPr>
          <p:cNvPr id="302" name="Прямоугольник 2"/>
          <p:cNvSpPr/>
          <p:nvPr/>
        </p:nvSpPr>
        <p:spPr>
          <a:xfrm>
            <a:off x="1595520" y="152280"/>
            <a:ext cx="2917800" cy="65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1979" spc="-1" strike="noStrike">
                <a:solidFill>
                  <a:srgbClr val="0070c0"/>
                </a:solidFill>
                <a:latin typeface="Arial"/>
                <a:ea typeface="DejaVu Sans"/>
              </a:rPr>
              <a:t>Мюонные станции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TextBox 3"/>
          <p:cNvSpPr/>
          <p:nvPr/>
        </p:nvSpPr>
        <p:spPr>
          <a:xfrm>
            <a:off x="6480000" y="900000"/>
            <a:ext cx="3003480" cy="166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490" spc="-1" strike="noStrike">
                <a:solidFill>
                  <a:srgbClr val="000000"/>
                </a:solidFill>
                <a:latin typeface="Arial"/>
                <a:ea typeface="DejaVu Sans"/>
              </a:rPr>
              <a:t>Пороговая </a:t>
            </a:r>
            <a:r>
              <a:rPr b="0" lang="en-US" sz="1490" spc="-1" strike="noStrike">
                <a:solidFill>
                  <a:srgbClr val="000000"/>
                </a:solidFill>
                <a:latin typeface="Arial"/>
                <a:ea typeface="DejaVu Sans"/>
              </a:rPr>
              <a:t>энерги</a:t>
            </a:r>
            <a:r>
              <a:rPr b="0" lang="ru-RU" sz="1490" spc="-1" strike="noStrike">
                <a:solidFill>
                  <a:srgbClr val="000000"/>
                </a:solidFill>
                <a:latin typeface="Arial"/>
                <a:ea typeface="DejaVu Sans"/>
              </a:rPr>
              <a:t>я</a:t>
            </a:r>
            <a:r>
              <a:rPr b="0" lang="en-US" sz="1490" spc="-1" strike="noStrike">
                <a:solidFill>
                  <a:srgbClr val="000000"/>
                </a:solidFill>
                <a:latin typeface="Arial"/>
                <a:ea typeface="DejaVu Sans"/>
              </a:rPr>
              <a:t> выше 1</a:t>
            </a:r>
            <a:r>
              <a:rPr b="0" lang="ru-RU" sz="149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1490" spc="-1" strike="noStrike">
                <a:solidFill>
                  <a:srgbClr val="000000"/>
                </a:solidFill>
                <a:latin typeface="Arial"/>
                <a:ea typeface="DejaVu Sans"/>
              </a:rPr>
              <a:t>ГэВ,</a:t>
            </a:r>
            <a:endParaRPr b="0" lang="ru-RU" sz="149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49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490" spc="-1" strike="noStrike">
                <a:solidFill>
                  <a:srgbClr val="000000"/>
                </a:solidFill>
                <a:latin typeface="Arial"/>
                <a:ea typeface="DejaVu Sans"/>
              </a:rPr>
              <a:t>суммарная площадь детекторов 20 м</a:t>
            </a:r>
            <a:r>
              <a:rPr b="0" lang="en-US" sz="1489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en-US" sz="1490" spc="-1" strike="noStrike">
                <a:solidFill>
                  <a:srgbClr val="000000"/>
                </a:solidFill>
                <a:latin typeface="Arial"/>
                <a:ea typeface="DejaVu Sans"/>
              </a:rPr>
              <a:t> в каждом пункте</a:t>
            </a:r>
            <a:endParaRPr b="0" lang="ru-RU" sz="149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49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490" spc="-1" strike="noStrike">
                <a:solidFill>
                  <a:srgbClr val="000000"/>
                </a:solidFill>
                <a:latin typeface="Arial"/>
                <a:ea typeface="DejaVu Sans"/>
              </a:rPr>
              <a:t>Планируется 16 станций</a:t>
            </a:r>
            <a:br>
              <a:rPr sz="1490"/>
            </a:br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4" name="Picture 7" descr="Calibration-telescope"/>
          <p:cNvPicPr/>
          <p:nvPr/>
        </p:nvPicPr>
        <p:blipFill>
          <a:blip r:embed="rId2"/>
          <a:stretch/>
        </p:blipFill>
        <p:spPr>
          <a:xfrm>
            <a:off x="5220000" y="2880000"/>
            <a:ext cx="4775760" cy="2464560"/>
          </a:xfrm>
          <a:prstGeom prst="rect">
            <a:avLst/>
          </a:prstGeom>
          <a:ln w="0">
            <a:noFill/>
          </a:ln>
        </p:spPr>
      </p:pic>
      <p:sp>
        <p:nvSpPr>
          <p:cNvPr id="305" name="Номер слайда 1"/>
          <p:cNvSpPr/>
          <p:nvPr/>
        </p:nvSpPr>
        <p:spPr>
          <a:xfrm>
            <a:off x="8100000" y="5294160"/>
            <a:ext cx="1699560" cy="3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noAutofit/>
          </a:bodyPr>
          <a:p>
            <a:pPr algn="r" defTabSz="914400">
              <a:lnSpc>
                <a:spcPct val="100000"/>
              </a:lnSpc>
            </a:pPr>
            <a:fld id="{F3FBF162-1967-4DB0-A406-AE6BEA5A7D90}" type="slidenum">
              <a:rPr b="0" lang="ru-RU" sz="1490" spc="-1" strike="noStrike">
                <a:solidFill>
                  <a:srgbClr val="000000"/>
                </a:solidFill>
                <a:latin typeface="Arial"/>
                <a:ea typeface="DejaVu Sans"/>
              </a:rPr>
              <a:t>&lt;номер&gt;</a:t>
            </a:fld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Прямоугольник 4"/>
          <p:cNvSpPr/>
          <p:nvPr/>
        </p:nvSpPr>
        <p:spPr>
          <a:xfrm>
            <a:off x="1617120" y="120960"/>
            <a:ext cx="2464920" cy="6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979" spc="-1" strike="noStrike">
                <a:solidFill>
                  <a:srgbClr val="0070c0"/>
                </a:solidFill>
                <a:latin typeface="Arial"/>
                <a:ea typeface="DejaVu Sans"/>
              </a:rPr>
              <a:t>Заключение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TextBox 1"/>
          <p:cNvSpPr/>
          <p:nvPr/>
        </p:nvSpPr>
        <p:spPr>
          <a:xfrm>
            <a:off x="1497600" y="647280"/>
            <a:ext cx="7412400" cy="459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4520" rIns="74520" tIns="37080" bIns="37080" anchor="t">
            <a:spAutoFit/>
          </a:bodyPr>
          <a:p>
            <a:pPr marL="236520" indent="-236520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660" spc="-1" strike="noStrike">
                <a:solidFill>
                  <a:srgbClr val="000000"/>
                </a:solidFill>
                <a:latin typeface="Calibri"/>
                <a:ea typeface="DejaVu Sans"/>
              </a:rPr>
              <a:t>Якутская комплексная установка широких атмосферных ливней работает </a:t>
            </a:r>
            <a:br>
              <a:rPr sz="1660"/>
            </a:br>
            <a:r>
              <a:rPr b="0" lang="en-US" sz="1660" spc="-1" strike="noStrike">
                <a:solidFill>
                  <a:srgbClr val="000000"/>
                </a:solidFill>
                <a:latin typeface="Calibri"/>
                <a:ea typeface="DejaVu Sans"/>
              </a:rPr>
              <a:t>непрервывно уже более 50 лет.</a:t>
            </a:r>
            <a:endParaRPr b="0" lang="ru-RU" sz="166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660" spc="-1" strike="noStrike">
              <a:solidFill>
                <a:srgbClr val="000000"/>
              </a:solidFill>
              <a:latin typeface="Arial"/>
            </a:endParaRPr>
          </a:p>
          <a:p>
            <a:pPr marL="236520" indent="-236520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660" spc="-1" strike="noStrike">
                <a:solidFill>
                  <a:srgbClr val="000000"/>
                </a:solidFill>
                <a:latin typeface="Calibri"/>
                <a:ea typeface="DejaVu Sans"/>
              </a:rPr>
              <a:t>В настоящее время площадь установки составляет около </a:t>
            </a:r>
            <a:r>
              <a:rPr b="0" lang="ru-RU" sz="1660" spc="-1" strike="noStrike">
                <a:solidFill>
                  <a:srgbClr val="000000"/>
                </a:solidFill>
                <a:latin typeface="Calibri"/>
                <a:ea typeface="DejaVu Sans"/>
              </a:rPr>
              <a:t>8.2</a:t>
            </a:r>
            <a:r>
              <a:rPr b="0" lang="en-US" sz="1660" spc="-1" strike="noStrike">
                <a:solidFill>
                  <a:srgbClr val="000000"/>
                </a:solidFill>
                <a:latin typeface="Calibri"/>
                <a:ea typeface="DejaVu Sans"/>
              </a:rPr>
              <a:t> км</a:t>
            </a:r>
            <a:r>
              <a:rPr b="0" lang="en-US" sz="1658" spc="-1" strike="noStrike" baseline="33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166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ru-RU" sz="166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660" spc="-1" strike="noStrike">
              <a:solidFill>
                <a:srgbClr val="000000"/>
              </a:solidFill>
              <a:latin typeface="Arial"/>
            </a:endParaRPr>
          </a:p>
          <a:p>
            <a:pPr marL="236520" indent="-236520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660" spc="-1" strike="noStrike">
                <a:solidFill>
                  <a:srgbClr val="000000"/>
                </a:solidFill>
                <a:latin typeface="Calibri"/>
                <a:ea typeface="DejaVu Sans"/>
              </a:rPr>
              <a:t>Поток космических лучей, полученный по данным наземной установки, </a:t>
            </a:r>
            <a:br>
              <a:rPr sz="1660"/>
            </a:br>
            <a:r>
              <a:rPr b="0" lang="en-US" sz="1660" spc="-1" strike="noStrike">
                <a:solidFill>
                  <a:srgbClr val="000000"/>
                </a:solidFill>
                <a:latin typeface="Calibri"/>
                <a:ea typeface="DejaVu Sans"/>
              </a:rPr>
              <a:t>согласуется </a:t>
            </a:r>
            <a:r>
              <a:rPr b="0" lang="ru-RU" sz="1660" spc="-1" strike="noStrike">
                <a:solidFill>
                  <a:srgbClr val="000000"/>
                </a:solidFill>
                <a:latin typeface="Calibri"/>
                <a:ea typeface="DejaVu Sans"/>
              </a:rPr>
              <a:t>с </a:t>
            </a:r>
            <a:r>
              <a:rPr b="0" lang="en-US" sz="1660" spc="-1" strike="noStrike">
                <a:solidFill>
                  <a:srgbClr val="000000"/>
                </a:solidFill>
                <a:latin typeface="Calibri"/>
                <a:ea typeface="DejaVu Sans"/>
              </a:rPr>
              <a:t>полученным черенковски</a:t>
            </a:r>
            <a:r>
              <a:rPr b="0" lang="ru-RU" sz="1660" spc="-1" strike="noStrike">
                <a:solidFill>
                  <a:srgbClr val="000000"/>
                </a:solidFill>
                <a:latin typeface="Calibri"/>
                <a:ea typeface="DejaVu Sans"/>
              </a:rPr>
              <a:t>ми</a:t>
            </a:r>
            <a:r>
              <a:rPr b="0" lang="en-US" sz="1660" spc="-1" strike="noStrike">
                <a:solidFill>
                  <a:srgbClr val="000000"/>
                </a:solidFill>
                <a:latin typeface="Calibri"/>
                <a:ea typeface="DejaVu Sans"/>
              </a:rPr>
              <a:t> детектор</a:t>
            </a:r>
            <a:r>
              <a:rPr b="0" lang="ru-RU" sz="1660" spc="-1" strike="noStrike">
                <a:solidFill>
                  <a:srgbClr val="000000"/>
                </a:solidFill>
                <a:latin typeface="Calibri"/>
                <a:ea typeface="DejaVu Sans"/>
              </a:rPr>
              <a:t>ами при</a:t>
            </a:r>
            <a:r>
              <a:rPr b="0" lang="en-US" sz="1660" spc="-1" strike="noStrike">
                <a:solidFill>
                  <a:srgbClr val="000000"/>
                </a:solidFill>
                <a:latin typeface="Calibri"/>
                <a:ea typeface="DejaVu Sans"/>
              </a:rPr>
              <a:t> коррек</a:t>
            </a:r>
            <a:r>
              <a:rPr b="0" lang="ru-RU" sz="1660" spc="-1" strike="noStrike">
                <a:solidFill>
                  <a:srgbClr val="000000"/>
                </a:solidFill>
                <a:latin typeface="Calibri"/>
                <a:ea typeface="DejaVu Sans"/>
              </a:rPr>
              <a:t>ции</a:t>
            </a:r>
            <a:r>
              <a:rPr b="0" lang="en-US" sz="166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br>
              <a:rPr sz="1660"/>
            </a:br>
            <a:r>
              <a:rPr b="0" lang="en-US" sz="1660" spc="-1" strike="noStrike">
                <a:solidFill>
                  <a:srgbClr val="000000"/>
                </a:solidFill>
                <a:latin typeface="Calibri"/>
                <a:ea typeface="DejaVu Sans"/>
              </a:rPr>
              <a:t>энерги</a:t>
            </a:r>
            <a:r>
              <a:rPr b="0" lang="ru-RU" sz="1660" spc="-1" strike="noStrike">
                <a:solidFill>
                  <a:srgbClr val="000000"/>
                </a:solidFill>
                <a:latin typeface="Calibri"/>
                <a:ea typeface="DejaVu Sans"/>
              </a:rPr>
              <a:t>и</a:t>
            </a:r>
            <a:r>
              <a:rPr b="0" lang="en-US" sz="1660" spc="-1" strike="noStrike">
                <a:solidFill>
                  <a:srgbClr val="000000"/>
                </a:solidFill>
                <a:latin typeface="Calibri"/>
                <a:ea typeface="DejaVu Sans"/>
              </a:rPr>
              <a:t> на 5%.</a:t>
            </a:r>
            <a:endParaRPr b="0" lang="ru-RU" sz="166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660" spc="-1" strike="noStrike">
              <a:solidFill>
                <a:srgbClr val="000000"/>
              </a:solidFill>
              <a:latin typeface="Arial"/>
            </a:endParaRPr>
          </a:p>
          <a:p>
            <a:pPr marL="236520" indent="-236520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660" spc="-1" strike="noStrike">
                <a:solidFill>
                  <a:srgbClr val="000000"/>
                </a:solidFill>
                <a:latin typeface="Calibri"/>
                <a:ea typeface="DejaVu Sans"/>
              </a:rPr>
              <a:t>Различные методы измерения состава КЛ дают хорошо согласующиеся</a:t>
            </a:r>
            <a:br>
              <a:rPr sz="1660"/>
            </a:br>
            <a:r>
              <a:rPr b="0" lang="en-US" sz="1660" spc="-1" strike="noStrike">
                <a:solidFill>
                  <a:srgbClr val="000000"/>
                </a:solidFill>
                <a:latin typeface="Calibri"/>
                <a:ea typeface="DejaVu Sans"/>
              </a:rPr>
              <a:t>результаты.</a:t>
            </a:r>
            <a:endParaRPr b="0" lang="ru-RU" sz="166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660" spc="-1" strike="noStrike">
              <a:solidFill>
                <a:srgbClr val="000000"/>
              </a:solidFill>
              <a:latin typeface="Arial"/>
            </a:endParaRPr>
          </a:p>
          <a:p>
            <a:pPr marL="236520" indent="-236520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660" spc="-1" strike="noStrike">
                <a:solidFill>
                  <a:srgbClr val="000000"/>
                </a:solidFill>
                <a:latin typeface="Calibri"/>
                <a:ea typeface="DejaVu Sans"/>
              </a:rPr>
              <a:t>Измерение мюонной компоненты ШАЛ играет ключевую роль в определении</a:t>
            </a:r>
            <a:br>
              <a:rPr sz="1660"/>
            </a:br>
            <a:r>
              <a:rPr b="0" lang="ru-RU" sz="1660" spc="-1" strike="noStrike">
                <a:solidFill>
                  <a:srgbClr val="000000"/>
                </a:solidFill>
                <a:latin typeface="Calibri"/>
                <a:ea typeface="DejaVu Sans"/>
              </a:rPr>
              <a:t>сорта первичной частицы и выделении компоненты гамма-излучения </a:t>
            </a:r>
            <a:br>
              <a:rPr sz="1660"/>
            </a:br>
            <a:r>
              <a:rPr b="0" lang="ru-RU" sz="1660" spc="-1" strike="noStrike">
                <a:solidFill>
                  <a:srgbClr val="000000"/>
                </a:solidFill>
                <a:latin typeface="Calibri"/>
                <a:ea typeface="DejaVu Sans"/>
              </a:rPr>
              <a:t>сверхвысокой энергии</a:t>
            </a:r>
            <a:endParaRPr b="0" lang="ru-RU" sz="166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660" spc="-1" strike="noStrike">
              <a:solidFill>
                <a:srgbClr val="000000"/>
              </a:solidFill>
              <a:latin typeface="Arial"/>
            </a:endParaRPr>
          </a:p>
          <a:p>
            <a:pPr marL="236520" indent="-236520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660" spc="-1" strike="noStrike">
                <a:solidFill>
                  <a:srgbClr val="000000"/>
                </a:solidFill>
                <a:latin typeface="Calibri"/>
                <a:ea typeface="DejaVu Sans"/>
              </a:rPr>
              <a:t>Продолжается масштабная модернизация установки.</a:t>
            </a:r>
            <a:endParaRPr b="0" lang="ru-RU" sz="166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Номер слайда 3"/>
          <p:cNvSpPr/>
          <p:nvPr/>
        </p:nvSpPr>
        <p:spPr>
          <a:xfrm>
            <a:off x="8100000" y="5294160"/>
            <a:ext cx="1699560" cy="3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noAutofit/>
          </a:bodyPr>
          <a:p>
            <a:pPr algn="r" defTabSz="914400">
              <a:lnSpc>
                <a:spcPct val="100000"/>
              </a:lnSpc>
            </a:pPr>
            <a:fld id="{2791FA1F-65B3-4A1F-BBAB-89AC897AC670}" type="slidenum">
              <a:rPr b="0" lang="ru-RU" sz="1490" spc="-1" strike="noStrike">
                <a:solidFill>
                  <a:srgbClr val="000000"/>
                </a:solidFill>
                <a:latin typeface="Arial"/>
                <a:ea typeface="DejaVu Sans"/>
              </a:rPr>
              <a:t>&lt;номер&gt;</a:t>
            </a:fld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Рисунок 85" descr=""/>
          <p:cNvPicPr/>
          <p:nvPr/>
        </p:nvPicPr>
        <p:blipFill>
          <a:blip r:embed="rId1"/>
          <a:stretch/>
        </p:blipFill>
        <p:spPr>
          <a:xfrm>
            <a:off x="900000" y="1278000"/>
            <a:ext cx="8283240" cy="4302000"/>
          </a:xfrm>
          <a:prstGeom prst="rect">
            <a:avLst/>
          </a:prstGeom>
          <a:ln w="0">
            <a:noFill/>
          </a:ln>
        </p:spPr>
      </p:pic>
      <p:sp>
        <p:nvSpPr>
          <p:cNvPr id="217" name=""/>
          <p:cNvSpPr txBox="1"/>
          <p:nvPr/>
        </p:nvSpPr>
        <p:spPr>
          <a:xfrm>
            <a:off x="180000" y="109800"/>
            <a:ext cx="9900720" cy="22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660" spc="-1" strike="noStrike">
                <a:solidFill>
                  <a:srgbClr val="000000"/>
                </a:solidFill>
                <a:latin typeface="Calibri"/>
                <a:ea typeface="Times New Roman"/>
              </a:rPr>
              <a:t>Якутская</a:t>
            </a:r>
            <a:r>
              <a:rPr b="0" lang="en-US" sz="1660" spc="-1" strike="noStrike">
                <a:solidFill>
                  <a:srgbClr val="000000"/>
                </a:solidFill>
                <a:latin typeface="Calibri"/>
                <a:ea typeface="Times New Roman"/>
              </a:rPr>
              <a:t> комплексная установка ШАЛ это стационарный исследовательский полигон, расположенный в долине реки Лены в 55 км к югу от г. Якутска  (61.7◦ с.</a:t>
            </a:r>
            <a:r>
              <a:rPr b="0" lang="ru-RU" sz="1660" spc="-1" strike="noStrike">
                <a:solidFill>
                  <a:srgbClr val="000000"/>
                </a:solidFill>
                <a:latin typeface="Calibri"/>
                <a:ea typeface="Times New Roman"/>
              </a:rPr>
              <a:t>ш</a:t>
            </a:r>
            <a:r>
              <a:rPr b="0" lang="en-US" sz="1660" spc="-1" strike="noStrike">
                <a:solidFill>
                  <a:srgbClr val="000000"/>
                </a:solidFill>
                <a:latin typeface="Calibri"/>
                <a:ea typeface="Times New Roman"/>
              </a:rPr>
              <a:t>., 129.4◦ в.</a:t>
            </a:r>
            <a:r>
              <a:rPr b="0" lang="ru-RU" sz="1660" spc="-1" strike="noStrike">
                <a:solidFill>
                  <a:srgbClr val="000000"/>
                </a:solidFill>
                <a:latin typeface="Calibri"/>
                <a:ea typeface="Times New Roman"/>
              </a:rPr>
              <a:t>д</a:t>
            </a:r>
            <a:r>
              <a:rPr b="0" lang="en-US" sz="1660" spc="-1" strike="noStrike">
                <a:solidFill>
                  <a:srgbClr val="000000"/>
                </a:solidFill>
                <a:latin typeface="Calibri"/>
                <a:ea typeface="Times New Roman"/>
              </a:rPr>
              <a:t>.,  ~100 м над уровнем моря).</a:t>
            </a:r>
            <a:endParaRPr b="0" lang="ru-RU" sz="1660" spc="-1" strike="noStrike">
              <a:solidFill>
                <a:srgbClr val="000000"/>
              </a:solidFill>
              <a:latin typeface="Arial"/>
            </a:endParaRPr>
          </a:p>
          <a:p>
            <a:endParaRPr b="0" lang="ru-RU" sz="166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660" spc="-1" strike="noStrike">
                <a:solidFill>
                  <a:srgbClr val="000000"/>
                </a:solidFill>
                <a:latin typeface="Calibri"/>
                <a:ea typeface="Noto Sans CJK SC"/>
              </a:rPr>
              <a:t>Якутская установка непрерывно ведет наблюдения уже более 50-ти лет и </a:t>
            </a:r>
            <a:r>
              <a:rPr b="0" lang="en-US" sz="1660" spc="-1" strike="noStrike">
                <a:solidFill>
                  <a:srgbClr val="000000"/>
                </a:solidFill>
                <a:latin typeface="Calibri"/>
                <a:ea typeface="Times New Roman"/>
              </a:rPr>
              <a:t>является самым продолжительным наблюдательным экспериментом по регистрации потока КЛ сверхвысоких энергий в мире. </a:t>
            </a:r>
            <a:r>
              <a:rPr b="0" lang="en-US" sz="166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166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Номер слайда 18"/>
          <p:cNvSpPr/>
          <p:nvPr/>
        </p:nvSpPr>
        <p:spPr>
          <a:xfrm>
            <a:off x="8100000" y="5294160"/>
            <a:ext cx="1699560" cy="3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noAutofit/>
          </a:bodyPr>
          <a:p>
            <a:pPr algn="r" defTabSz="914400">
              <a:lnSpc>
                <a:spcPct val="100000"/>
              </a:lnSpc>
            </a:pPr>
            <a:fld id="{F0F6AD7F-9DC1-4D50-B44A-D9D09B706CE9}" type="slidenum">
              <a:rPr b="0" lang="ru-RU" sz="1490" spc="-1" strike="noStrike">
                <a:solidFill>
                  <a:srgbClr val="000000"/>
                </a:solidFill>
                <a:latin typeface="Arial"/>
                <a:ea typeface="DejaVu Sans"/>
              </a:rPr>
              <a:t>2</a:t>
            </a:fld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Box 10"/>
          <p:cNvSpPr/>
          <p:nvPr/>
        </p:nvSpPr>
        <p:spPr>
          <a:xfrm>
            <a:off x="1555920" y="148680"/>
            <a:ext cx="3719160" cy="37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4520" rIns="74520" tIns="37080" bIns="3708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1979" spc="-1" strike="noStrike">
                <a:solidFill>
                  <a:srgbClr val="0070c0"/>
                </a:solidFill>
                <a:latin typeface="Calibri"/>
                <a:ea typeface="DejaVu Sans"/>
              </a:rPr>
              <a:t>Основные параметры установки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0" name="Рисунок 7" descr=""/>
          <p:cNvPicPr/>
          <p:nvPr/>
        </p:nvPicPr>
        <p:blipFill>
          <a:blip r:embed="rId1"/>
          <a:stretch/>
        </p:blipFill>
        <p:spPr>
          <a:xfrm>
            <a:off x="1620000" y="525240"/>
            <a:ext cx="6660000" cy="4596480"/>
          </a:xfrm>
          <a:prstGeom prst="rect">
            <a:avLst/>
          </a:prstGeom>
          <a:ln w="0">
            <a:noFill/>
          </a:ln>
        </p:spPr>
      </p:pic>
      <p:sp>
        <p:nvSpPr>
          <p:cNvPr id="221" name="Прямоугольник 5"/>
          <p:cNvSpPr/>
          <p:nvPr/>
        </p:nvSpPr>
        <p:spPr>
          <a:xfrm>
            <a:off x="104040" y="5039280"/>
            <a:ext cx="4755960" cy="72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noAutofit/>
          </a:bodyPr>
          <a:p>
            <a:pPr marL="149040" defTabSz="914400">
              <a:lnSpc>
                <a:spcPct val="100000"/>
              </a:lnSpc>
              <a:tabLst>
                <a:tab algn="l" pos="149040"/>
              </a:tabLst>
            </a:pPr>
            <a:r>
              <a:rPr b="0" lang="en-US" sz="149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Общая площадь размещения детекторов</a:t>
            </a:r>
            <a:r>
              <a:rPr b="0" lang="ru-RU" sz="149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около 11</a:t>
            </a:r>
            <a:r>
              <a:rPr b="0" lang="en-US" sz="149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км</a:t>
            </a:r>
            <a:r>
              <a:rPr b="0" lang="en-US" sz="1489" spc="-1" strike="noStrike" baseline="3300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endParaRPr b="0" lang="ru-RU" sz="1490" spc="-1" strike="noStrike">
              <a:solidFill>
                <a:srgbClr val="000000"/>
              </a:solidFill>
              <a:latin typeface="Arial"/>
            </a:endParaRPr>
          </a:p>
          <a:p>
            <a:pPr marL="149040" defTabSz="914400">
              <a:lnSpc>
                <a:spcPct val="100000"/>
              </a:lnSpc>
              <a:tabLst>
                <a:tab algn="l" pos="149040"/>
              </a:tabLst>
            </a:pPr>
            <a:r>
              <a:rPr b="0" lang="en-US" sz="149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Порог по энергии основного триггера - 5∙10</a:t>
            </a:r>
            <a:r>
              <a:rPr b="0" lang="en-US" sz="1489" spc="-1" strike="noStrike" baseline="33000">
                <a:solidFill>
                  <a:srgbClr val="000000"/>
                </a:solidFill>
                <a:latin typeface="Times New Roman"/>
                <a:ea typeface="DejaVu Sans"/>
              </a:rPr>
              <a:t>16</a:t>
            </a:r>
            <a:r>
              <a:rPr b="0" lang="en-US" sz="149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49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эВ</a:t>
            </a:r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1"/>
          <p:cNvSpPr>
            <a:spLocks noGrp="1"/>
          </p:cNvSpPr>
          <p:nvPr>
            <p:ph type="sldNum" idx="76"/>
          </p:nvPr>
        </p:nvSpPr>
        <p:spPr>
          <a:xfrm>
            <a:off x="6982560" y="5369400"/>
            <a:ext cx="1699560" cy="300240"/>
          </a:xfrm>
          <a:prstGeom prst="rect">
            <a:avLst/>
          </a:prstGeom>
          <a:noFill/>
          <a:ln w="0">
            <a:noFill/>
          </a:ln>
        </p:spPr>
        <p:txBody>
          <a:bodyPr lIns="74520" rIns="74520" tIns="37080" bIns="3708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9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58CFADC-B9C3-4AF5-B474-EEC562854708}" type="slidenum">
              <a:rPr b="0" lang="ru-RU" sz="1490" spc="-1" strike="noStrike">
                <a:solidFill>
                  <a:srgbClr val="8b8b8b"/>
                </a:solidFill>
                <a:latin typeface="Calibri"/>
                <a:ea typeface="DejaVu Sans"/>
              </a:rPr>
              <a:t>2</a:t>
            </a:fld>
            <a:endParaRPr b="0" lang="ru-RU" sz="14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3" name="TextBox 11"/>
          <p:cNvSpPr/>
          <p:nvPr/>
        </p:nvSpPr>
        <p:spPr>
          <a:xfrm>
            <a:off x="4860000" y="5040000"/>
            <a:ext cx="5220000" cy="52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spAutoFit/>
          </a:bodyPr>
          <a:p>
            <a:pPr marL="178560" indent="-17856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Динамический диапазон измерения плотности частиц - 10</a:t>
            </a:r>
            <a:r>
              <a:rPr b="0" lang="en-US" sz="1489" spc="-1" strike="noStrike" baseline="33000">
                <a:solidFill>
                  <a:srgbClr val="000000"/>
                </a:solidFill>
                <a:latin typeface="Times New Roman"/>
                <a:ea typeface="DejaVu Sans"/>
              </a:rPr>
              <a:t>4</a:t>
            </a:r>
            <a:endParaRPr b="0" lang="ru-RU" sz="1490" spc="-1" strike="noStrike">
              <a:solidFill>
                <a:srgbClr val="000000"/>
              </a:solidFill>
              <a:latin typeface="Arial"/>
            </a:endParaRPr>
          </a:p>
          <a:p>
            <a:pPr marL="178560" indent="-17856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Точно</a:t>
            </a:r>
            <a:r>
              <a:rPr b="0" lang="ru-RU" sz="149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сть </a:t>
            </a:r>
            <a:r>
              <a:rPr b="0" lang="en-US" sz="149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измерения времени прихода частиц ливня - 10 нс</a:t>
            </a:r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91" descr=""/>
          <p:cNvPicPr/>
          <p:nvPr/>
        </p:nvPicPr>
        <p:blipFill>
          <a:blip r:embed="rId1"/>
          <a:stretch/>
        </p:blipFill>
        <p:spPr>
          <a:xfrm>
            <a:off x="0" y="1166760"/>
            <a:ext cx="6023160" cy="4503240"/>
          </a:xfrm>
          <a:prstGeom prst="rect">
            <a:avLst/>
          </a:prstGeom>
          <a:ln w="0">
            <a:noFill/>
          </a:ln>
        </p:spPr>
      </p:pic>
      <p:pic>
        <p:nvPicPr>
          <p:cNvPr id="225" name="Рисунок 92" descr=""/>
          <p:cNvPicPr/>
          <p:nvPr/>
        </p:nvPicPr>
        <p:blipFill>
          <a:blip r:embed="rId2"/>
          <a:stretch/>
        </p:blipFill>
        <p:spPr>
          <a:xfrm>
            <a:off x="6023880" y="86760"/>
            <a:ext cx="3959640" cy="2837880"/>
          </a:xfrm>
          <a:prstGeom prst="rect">
            <a:avLst/>
          </a:prstGeom>
          <a:ln w="0">
            <a:noFill/>
          </a:ln>
        </p:spPr>
      </p:pic>
      <p:pic>
        <p:nvPicPr>
          <p:cNvPr id="226" name="Рисунок 93" descr=""/>
          <p:cNvPicPr/>
          <p:nvPr/>
        </p:nvPicPr>
        <p:blipFill>
          <a:blip r:embed="rId3"/>
          <a:srcRect l="0" t="21260" r="0" b="0"/>
          <a:stretch/>
        </p:blipFill>
        <p:spPr>
          <a:xfrm>
            <a:off x="6023880" y="2867760"/>
            <a:ext cx="3916080" cy="2802240"/>
          </a:xfrm>
          <a:prstGeom prst="rect">
            <a:avLst/>
          </a:prstGeom>
          <a:ln w="0">
            <a:noFill/>
          </a:ln>
        </p:spPr>
      </p:pic>
      <p:sp>
        <p:nvSpPr>
          <p:cNvPr id="227" name="Прямоугольник 94"/>
          <p:cNvSpPr/>
          <p:nvPr/>
        </p:nvSpPr>
        <p:spPr>
          <a:xfrm>
            <a:off x="511200" y="303480"/>
            <a:ext cx="4998600" cy="59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Наземные станции наблюдения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 32 из 59 станций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данный момент включены в регистрацию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Номер слайда 17"/>
          <p:cNvSpPr/>
          <p:nvPr/>
        </p:nvSpPr>
        <p:spPr>
          <a:xfrm>
            <a:off x="8100000" y="5294160"/>
            <a:ext cx="1699560" cy="3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noAutofit/>
          </a:bodyPr>
          <a:p>
            <a:pPr algn="r" defTabSz="914400">
              <a:lnSpc>
                <a:spcPct val="100000"/>
              </a:lnSpc>
            </a:pPr>
            <a:fld id="{C668EA23-8892-4018-A0D2-9391FCD47B3D}" type="slidenum">
              <a:rPr b="0" lang="ru-RU" sz="1490" spc="-1" strike="noStrike">
                <a:solidFill>
                  <a:srgbClr val="000000"/>
                </a:solidFill>
                <a:latin typeface="Arial"/>
                <a:ea typeface="DejaVu Sans"/>
              </a:rPr>
              <a:t>2</a:t>
            </a:fld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Рисунок 95" descr=""/>
          <p:cNvPicPr/>
          <p:nvPr/>
        </p:nvPicPr>
        <p:blipFill>
          <a:blip r:embed="rId1"/>
          <a:stretch/>
        </p:blipFill>
        <p:spPr>
          <a:xfrm>
            <a:off x="-1080000" y="1184400"/>
            <a:ext cx="6080760" cy="4485600"/>
          </a:xfrm>
          <a:prstGeom prst="rect">
            <a:avLst/>
          </a:prstGeom>
          <a:ln w="0">
            <a:noFill/>
          </a:ln>
        </p:spPr>
      </p:pic>
      <p:pic>
        <p:nvPicPr>
          <p:cNvPr id="230" name="Рисунок 97" descr=""/>
          <p:cNvPicPr/>
          <p:nvPr/>
        </p:nvPicPr>
        <p:blipFill>
          <a:blip r:embed="rId2"/>
          <a:srcRect l="0" t="0" r="0" b="25181"/>
          <a:stretch/>
        </p:blipFill>
        <p:spPr>
          <a:xfrm>
            <a:off x="5033160" y="0"/>
            <a:ext cx="5046840" cy="2822040"/>
          </a:xfrm>
          <a:prstGeom prst="rect">
            <a:avLst/>
          </a:prstGeom>
          <a:ln w="0">
            <a:noFill/>
          </a:ln>
        </p:spPr>
      </p:pic>
      <p:pic>
        <p:nvPicPr>
          <p:cNvPr id="231" name="Рисунок 98" descr=""/>
          <p:cNvPicPr/>
          <p:nvPr/>
        </p:nvPicPr>
        <p:blipFill>
          <a:blip r:embed="rId3"/>
          <a:srcRect l="0" t="0" r="0" b="16639"/>
          <a:stretch/>
        </p:blipFill>
        <p:spPr>
          <a:xfrm>
            <a:off x="5033160" y="2515320"/>
            <a:ext cx="5046840" cy="3154680"/>
          </a:xfrm>
          <a:prstGeom prst="rect">
            <a:avLst/>
          </a:prstGeom>
          <a:ln w="0">
            <a:noFill/>
          </a:ln>
        </p:spPr>
      </p:pic>
      <p:sp>
        <p:nvSpPr>
          <p:cNvPr id="232" name="Прямоугольник 6"/>
          <p:cNvSpPr/>
          <p:nvPr/>
        </p:nvSpPr>
        <p:spPr>
          <a:xfrm>
            <a:off x="165240" y="0"/>
            <a:ext cx="4514760" cy="185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480" bIns="3348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1979" spc="-1" strike="noStrike">
                <a:solidFill>
                  <a:srgbClr val="0070c0"/>
                </a:solidFill>
                <a:latin typeface="Calibri"/>
                <a:ea typeface="DejaVu Sans"/>
              </a:rPr>
              <a:t>Мюонные детекторы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6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US" sz="149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 подземных пункта для </a:t>
            </a:r>
            <a:r>
              <a:rPr b="0" lang="en-US" sz="149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регистрации мюонов с энергией </a:t>
            </a:r>
            <a:r>
              <a:rPr b="0" lang="en-US" sz="149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выше 1 ГэВ, суммарная площадь </a:t>
            </a:r>
            <a:r>
              <a:rPr b="0" lang="en-US" sz="149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детекторов 20 м</a:t>
            </a:r>
            <a:r>
              <a:rPr b="0" lang="en-US" sz="1489" spc="-1" strike="noStrike" baseline="3300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0" lang="en-US" sz="149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в каждом пункте</a:t>
            </a:r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Номер слайда 16"/>
          <p:cNvSpPr/>
          <p:nvPr/>
        </p:nvSpPr>
        <p:spPr>
          <a:xfrm>
            <a:off x="8100000" y="5294160"/>
            <a:ext cx="1699560" cy="3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noAutofit/>
          </a:bodyPr>
          <a:p>
            <a:pPr algn="r" defTabSz="914400">
              <a:lnSpc>
                <a:spcPct val="100000"/>
              </a:lnSpc>
            </a:pPr>
            <a:fld id="{36A2A9FE-6474-4028-A711-2C6A5737135D}" type="slidenum">
              <a:rPr b="0" lang="ru-RU" sz="1490" spc="-1" strike="noStrike">
                <a:solidFill>
                  <a:srgbClr val="000000"/>
                </a:solidFill>
                <a:latin typeface="Arial"/>
                <a:ea typeface="DejaVu Sans"/>
              </a:rPr>
              <a:t>2</a:t>
            </a:fld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Рисунок 4" descr=""/>
          <p:cNvPicPr/>
          <p:nvPr/>
        </p:nvPicPr>
        <p:blipFill>
          <a:blip r:embed="rId1"/>
          <a:srcRect l="0" t="38389" r="36803" b="30625"/>
          <a:stretch/>
        </p:blipFill>
        <p:spPr>
          <a:xfrm>
            <a:off x="1628280" y="290880"/>
            <a:ext cx="3210480" cy="2321280"/>
          </a:xfrm>
          <a:prstGeom prst="rect">
            <a:avLst/>
          </a:prstGeom>
          <a:ln w="0">
            <a:noFill/>
          </a:ln>
        </p:spPr>
      </p:pic>
      <p:pic>
        <p:nvPicPr>
          <p:cNvPr id="235" name="Рисунок 5" descr=""/>
          <p:cNvPicPr/>
          <p:nvPr/>
        </p:nvPicPr>
        <p:blipFill>
          <a:blip r:embed="rId2"/>
          <a:srcRect l="0" t="0" r="3414" b="7405"/>
          <a:stretch/>
        </p:blipFill>
        <p:spPr>
          <a:xfrm>
            <a:off x="5040360" y="290880"/>
            <a:ext cx="3632760" cy="2321280"/>
          </a:xfrm>
          <a:prstGeom prst="rect">
            <a:avLst/>
          </a:prstGeom>
          <a:ln w="0">
            <a:noFill/>
          </a:ln>
        </p:spPr>
      </p:pic>
      <p:sp>
        <p:nvSpPr>
          <p:cNvPr id="236" name="TextBox 7"/>
          <p:cNvSpPr/>
          <p:nvPr/>
        </p:nvSpPr>
        <p:spPr>
          <a:xfrm>
            <a:off x="1537200" y="2728080"/>
            <a:ext cx="3411000" cy="75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49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19 станций наблюдения оснащены интегральными черенковскими детекторами</a:t>
            </a:r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TextBox 9"/>
          <p:cNvSpPr/>
          <p:nvPr/>
        </p:nvSpPr>
        <p:spPr>
          <a:xfrm>
            <a:off x="5040360" y="2728080"/>
            <a:ext cx="3779280" cy="30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49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Антенна регистрации радиоизлучения ШАЛ</a:t>
            </a:r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8" name="Рисунок 10" descr=""/>
          <p:cNvPicPr/>
          <p:nvPr/>
        </p:nvPicPr>
        <p:blipFill>
          <a:blip r:embed="rId3"/>
          <a:srcRect l="15869" t="0" r="0" b="9745"/>
          <a:stretch/>
        </p:blipFill>
        <p:spPr>
          <a:xfrm>
            <a:off x="1628280" y="3491640"/>
            <a:ext cx="3160440" cy="2148480"/>
          </a:xfrm>
          <a:prstGeom prst="rect">
            <a:avLst/>
          </a:prstGeom>
          <a:ln w="0">
            <a:noFill/>
          </a:ln>
        </p:spPr>
      </p:pic>
      <p:sp>
        <p:nvSpPr>
          <p:cNvPr id="239" name="TextBox 12"/>
          <p:cNvSpPr/>
          <p:nvPr/>
        </p:nvSpPr>
        <p:spPr>
          <a:xfrm>
            <a:off x="4966920" y="3512160"/>
            <a:ext cx="3779280" cy="52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49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Быстрый интегральный детектор </a:t>
            </a:r>
            <a:br>
              <a:rPr sz="1490"/>
            </a:br>
            <a:r>
              <a:rPr b="0" lang="ru-RU" sz="149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черенковского излучения ШАЛ </a:t>
            </a:r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TextBox 13"/>
          <p:cNvSpPr/>
          <p:nvPr/>
        </p:nvSpPr>
        <p:spPr>
          <a:xfrm>
            <a:off x="4966920" y="4566240"/>
            <a:ext cx="3779280" cy="52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49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 пункта дифференциальных детекторов черенковского излучения</a:t>
            </a:r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Номер слайда 15"/>
          <p:cNvSpPr/>
          <p:nvPr/>
        </p:nvSpPr>
        <p:spPr>
          <a:xfrm>
            <a:off x="8100000" y="5294160"/>
            <a:ext cx="1699560" cy="3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noAutofit/>
          </a:bodyPr>
          <a:p>
            <a:pPr algn="r" defTabSz="914400">
              <a:lnSpc>
                <a:spcPct val="100000"/>
              </a:lnSpc>
            </a:pPr>
            <a:fld id="{0583AA29-BBA8-4CD6-B3B9-B7D94ECD4C4C}" type="slidenum">
              <a:rPr b="0" lang="ru-RU" sz="1490" spc="-1" strike="noStrike">
                <a:solidFill>
                  <a:srgbClr val="000000"/>
                </a:solidFill>
                <a:latin typeface="Arial"/>
                <a:ea typeface="DejaVu Sans"/>
              </a:rPr>
              <a:t>2</a:t>
            </a:fld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Прямоугольник 105"/>
          <p:cNvSpPr/>
          <p:nvPr/>
        </p:nvSpPr>
        <p:spPr>
          <a:xfrm>
            <a:off x="528480" y="164520"/>
            <a:ext cx="9301320" cy="59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00000"/>
                </a:solidFill>
                <a:uFillTx/>
                <a:latin typeface="Times New Roman"/>
                <a:ea typeface="Noto Sans CJK SC"/>
              </a:rPr>
              <a:t>Центральный регистратор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.  Версия 4.  В качестве синхронизатора времени работает с 2020 г.,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Полный запуск в 2023 г.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3" name="Рисунок 106" descr=""/>
          <p:cNvPicPr/>
          <p:nvPr/>
        </p:nvPicPr>
        <p:blipFill>
          <a:blip r:embed="rId1"/>
          <a:stretch/>
        </p:blipFill>
        <p:spPr>
          <a:xfrm>
            <a:off x="161640" y="851760"/>
            <a:ext cx="8478360" cy="4908240"/>
          </a:xfrm>
          <a:prstGeom prst="rect">
            <a:avLst/>
          </a:prstGeom>
          <a:ln w="0">
            <a:noFill/>
          </a:ln>
        </p:spPr>
      </p:pic>
      <p:sp>
        <p:nvSpPr>
          <p:cNvPr id="244" name="TextBox 14"/>
          <p:cNvSpPr/>
          <p:nvPr/>
        </p:nvSpPr>
        <p:spPr>
          <a:xfrm>
            <a:off x="6120000" y="590400"/>
            <a:ext cx="3859920" cy="120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spAutoFit/>
          </a:bodyPr>
          <a:p>
            <a:pPr algn="just" defTabSz="914400">
              <a:lnSpc>
                <a:spcPct val="100000"/>
              </a:lnSpc>
              <a:spcBef>
                <a:spcPts val="247"/>
              </a:spcBef>
              <a:spcAft>
                <a:spcPts val="247"/>
              </a:spcAft>
              <a:tabLst>
                <a:tab algn="l" pos="378000"/>
              </a:tabLst>
            </a:pPr>
            <a:r>
              <a:rPr b="0" lang="ru-RU" sz="1490" spc="-1" strike="noStrike">
                <a:solidFill>
                  <a:srgbClr val="00000a"/>
                </a:solidFill>
                <a:latin typeface="Times New Roman"/>
                <a:ea typeface="Calibri"/>
              </a:rPr>
              <a:t>Переход на новую систему регистрации повысил временное разрешение до 10 нс, что позволило повысить точность определения углов прихода ПКИ – не менее чем в 5 раз до 0.2</a:t>
            </a:r>
            <a:r>
              <a:rPr b="0" lang="ru-RU" sz="1489" spc="-1" strike="noStrike" baseline="30000">
                <a:solidFill>
                  <a:srgbClr val="00000a"/>
                </a:solidFill>
                <a:latin typeface="Times New Roman"/>
                <a:ea typeface="Calibri"/>
              </a:rPr>
              <a:t>0</a:t>
            </a:r>
            <a:r>
              <a:rPr b="0" lang="ru-RU" sz="1490" spc="-1" strike="noStrike">
                <a:solidFill>
                  <a:srgbClr val="00000a"/>
                </a:solidFill>
                <a:latin typeface="Times New Roman"/>
                <a:ea typeface="Calibri"/>
              </a:rPr>
              <a:t> </a:t>
            </a:r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Номер слайда 14"/>
          <p:cNvSpPr/>
          <p:nvPr/>
        </p:nvSpPr>
        <p:spPr>
          <a:xfrm>
            <a:off x="8100000" y="5294160"/>
            <a:ext cx="1699560" cy="3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noAutofit/>
          </a:bodyPr>
          <a:p>
            <a:pPr algn="r" defTabSz="914400">
              <a:lnSpc>
                <a:spcPct val="100000"/>
              </a:lnSpc>
            </a:pPr>
            <a:fld id="{D63EC624-857C-4E83-905F-ED61A8BC4FE3}" type="slidenum">
              <a:rPr b="0" lang="ru-RU" sz="1490" spc="-1" strike="noStrike">
                <a:solidFill>
                  <a:srgbClr val="000000"/>
                </a:solidFill>
                <a:latin typeface="Arial"/>
                <a:ea typeface="DejaVu Sans"/>
              </a:rPr>
              <a:t>2</a:t>
            </a:fld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"/>
          <p:cNvSpPr/>
          <p:nvPr/>
        </p:nvSpPr>
        <p:spPr>
          <a:xfrm>
            <a:off x="447480" y="152280"/>
            <a:ext cx="2999520" cy="6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Основные результаты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7" name="" descr=""/>
          <p:cNvPicPr/>
          <p:nvPr/>
        </p:nvPicPr>
        <p:blipFill>
          <a:blip r:embed="rId1"/>
          <a:stretch/>
        </p:blipFill>
        <p:spPr>
          <a:xfrm>
            <a:off x="0" y="980640"/>
            <a:ext cx="4777920" cy="3971160"/>
          </a:xfrm>
          <a:prstGeom prst="rect">
            <a:avLst/>
          </a:prstGeom>
          <a:ln w="0">
            <a:noFill/>
          </a:ln>
        </p:spPr>
      </p:pic>
      <p:sp>
        <p:nvSpPr>
          <p:cNvPr id="248" name=""/>
          <p:cNvSpPr/>
          <p:nvPr/>
        </p:nvSpPr>
        <p:spPr>
          <a:xfrm>
            <a:off x="733320" y="695520"/>
            <a:ext cx="3486600" cy="42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Энергетический спектр космических лучей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"/>
          <p:cNvSpPr/>
          <p:nvPr/>
        </p:nvSpPr>
        <p:spPr>
          <a:xfrm>
            <a:off x="581040" y="4877640"/>
            <a:ext cx="908424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Общее число зарегистрированных ливней в базе данных ШАЛ c 1974 по 2023 гг: </a:t>
            </a:r>
            <a:r>
              <a:rPr b="0" lang="ru-RU" sz="1800" spc="-1" strike="noStrike">
                <a:solidFill>
                  <a:srgbClr val="c9211e"/>
                </a:solidFill>
                <a:latin typeface="Times New Roman"/>
                <a:ea typeface="Noto Sans CJK SC"/>
              </a:rPr>
              <a:t>3 328 742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0" name="" descr=""/>
          <p:cNvPicPr/>
          <p:nvPr/>
        </p:nvPicPr>
        <p:blipFill>
          <a:blip r:embed="rId2"/>
          <a:stretch/>
        </p:blipFill>
        <p:spPr>
          <a:xfrm>
            <a:off x="4826160" y="900000"/>
            <a:ext cx="5125320" cy="3959640"/>
          </a:xfrm>
          <a:prstGeom prst="rect">
            <a:avLst/>
          </a:prstGeom>
          <a:ln w="0">
            <a:noFill/>
          </a:ln>
        </p:spPr>
      </p:pic>
      <p:sp>
        <p:nvSpPr>
          <p:cNvPr id="251" name="Номер слайда 13"/>
          <p:cNvSpPr/>
          <p:nvPr/>
        </p:nvSpPr>
        <p:spPr>
          <a:xfrm>
            <a:off x="8100000" y="5294160"/>
            <a:ext cx="1699560" cy="3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080" bIns="37080" anchor="t">
            <a:noAutofit/>
          </a:bodyPr>
          <a:p>
            <a:pPr algn="r" defTabSz="914400">
              <a:lnSpc>
                <a:spcPct val="100000"/>
              </a:lnSpc>
            </a:pPr>
            <a:fld id="{15079553-F69E-4E47-946F-EDBAC5F9493D}" type="slidenum">
              <a:rPr b="0" lang="ru-RU" sz="1490" spc="-1" strike="noStrike">
                <a:solidFill>
                  <a:srgbClr val="000000"/>
                </a:solidFill>
                <a:latin typeface="Arial"/>
                <a:ea typeface="DejaVu Sans"/>
              </a:rPr>
              <a:t>2</a:t>
            </a:fld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12056</TotalTime>
  <Application>LibreOffice/7.6.5.2$Linux_X86_64 LibreOffice_project/60$Build-2</Application>
  <AppVersion>15.0000</AppVersion>
  <Words>1465</Words>
  <Paragraphs>144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2023-04-07T09:47:15Z</dcterms:created>
  <dc:creator>Leonid Ksenofontov</dc:creator>
  <dc:description/>
  <dc:language>ru-RU</dc:language>
  <cp:lastModifiedBy/>
  <dcterms:modified xsi:type="dcterms:W3CDTF">2024-04-04T14:29:27Z</dcterms:modified>
  <cp:revision>11</cp:revision>
  <dc:subject/>
  <dc:title>Институт космофизических исследований  и аэрономии им. Ю.Г. Шафера СО РАН (ИКФИА СО РАН)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33</vt:i4>
  </property>
</Properties>
</file>