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462" r:id="rId3"/>
    <p:sldId id="463" r:id="rId4"/>
    <p:sldId id="517" r:id="rId5"/>
    <p:sldId id="519" r:id="rId6"/>
    <p:sldId id="518" r:id="rId7"/>
    <p:sldId id="520" r:id="rId8"/>
    <p:sldId id="521" r:id="rId9"/>
    <p:sldId id="523" r:id="rId10"/>
    <p:sldId id="539" r:id="rId11"/>
    <p:sldId id="528" r:id="rId12"/>
    <p:sldId id="529" r:id="rId13"/>
    <p:sldId id="532" r:id="rId14"/>
    <p:sldId id="533" r:id="rId15"/>
    <p:sldId id="556" r:id="rId16"/>
    <p:sldId id="531" r:id="rId17"/>
    <p:sldId id="554" r:id="rId18"/>
    <p:sldId id="567" r:id="rId19"/>
    <p:sldId id="565" r:id="rId20"/>
    <p:sldId id="558" r:id="rId21"/>
    <p:sldId id="566" r:id="rId22"/>
    <p:sldId id="551" r:id="rId23"/>
    <p:sldId id="559" r:id="rId24"/>
    <p:sldId id="553" r:id="rId25"/>
    <p:sldId id="5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7F7A-94C5-4F74-AC23-0FBA08447A0E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7B17D-E503-4E9B-92B1-C954E7762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0C79915-2764-7DBF-7F9A-385C89B69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54D0991-BD1B-212E-6E30-F6EDF85F8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38567EEE-0686-A584-F73C-3C412BB95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5DE6A-5301-4B46-8BCB-04FF8DDAA2F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74957224-BA51-488F-89FA-E64484688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3F11D5D2-1508-9CD1-3A7C-368F88DD8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144D1B72-2B27-F13E-15C1-63C48ABAA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13F7C-665F-4014-B026-0A43ABCBFB30}" type="slidenum">
              <a:rPr lang="en-US" altLang="ru-RU" sz="1200" smtClean="0"/>
              <a:pPr/>
              <a:t>10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85C7D00F-DE0F-737F-EAD0-838D1DD17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86BCF0DE-59B6-BFA8-B3B2-9E551E73E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C1E74EAF-EECE-5DF5-530A-06118AD4E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1FE3F2-984E-4F7F-A432-BCD7D45C92A0}" type="slidenum">
              <a:rPr lang="en-US" altLang="ru-RU" sz="1200" smtClean="0"/>
              <a:pPr/>
              <a:t>11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8E0D58A-4655-94D7-B3F7-1E1996F187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CCD30B27-8D1B-5479-05A3-D8E3F5CFB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AE1AB2-C3AB-AAD8-8A3A-5BEA2FAE3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B9E98F-4C1F-4060-A227-2ACD1B7B43B0}" type="slidenum">
              <a:rPr lang="en-US" altLang="ru-RU" sz="1200" smtClean="0"/>
              <a:pPr/>
              <a:t>12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20A0D5E3-7C1D-3BBC-3634-378585ACB0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9CAB61A-7B82-FAB2-5653-9F80B10F1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CEA724C-4D8F-0AA8-7713-338EFBE5B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66E95-7EEA-4B74-8DE3-EB2845DA2814}" type="slidenum">
              <a:rPr lang="en-US" altLang="ru-RU" sz="1200" smtClean="0"/>
              <a:pPr/>
              <a:t>13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BD750EEE-18F4-A220-4430-90A4D7157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9A4D1DD8-2FEE-75E5-21F6-E60F8E4CB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13F8BB92-7A82-BB2A-DB2B-A4C006E39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33697C-2521-4676-AC8F-E38D9BAF6E28}" type="slidenum">
              <a:rPr lang="en-US" altLang="ru-RU" sz="1200" smtClean="0"/>
              <a:pPr/>
              <a:t>15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3CB53B5-B9D0-37F5-E53F-5DFAD9A54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3A479AD-4A98-7874-243C-352B7AE65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744548F-B303-9709-4DDA-2E228CE11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C2DBF-D05E-4DBB-9DFF-550BB9FBB986}" type="slidenum">
              <a:rPr lang="en-US" altLang="ru-RU" sz="1200" smtClean="0"/>
              <a:pPr/>
              <a:t>17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1421645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0B9B264-7CDC-5601-BDF6-7A04C0E54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E71AC26-7564-0FD1-E46F-A7FC75257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CB16811-B160-4FD8-8E8F-BE6C11DB6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A4EC61-72C8-48E4-93CA-C67DEEF886AF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8FC6570-4412-8C7B-0D51-89D451323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76D24E1-C9CA-C7E9-9DD9-FDBAEE2A7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B97E533-1862-725C-1916-9099E90F8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0EEAE-1BFA-4AF5-AE13-D4B341B31BA3}" type="slidenum">
              <a:rPr lang="en-US" altLang="ru-RU" sz="1200" smtClean="0"/>
              <a:pPr/>
              <a:t>22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849997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3CB53B5-B9D0-37F5-E53F-5DFAD9A54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3A479AD-4A98-7874-243C-352B7AE65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744548F-B303-9709-4DDA-2E228CE11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C2DBF-D05E-4DBB-9DFF-550BB9FBB986}" type="slidenum">
              <a:rPr lang="en-US" altLang="ru-RU" sz="1200" smtClean="0"/>
              <a:pPr/>
              <a:t>24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389575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491B558-01EE-0350-170C-703E4B3AC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F0474F0-8D7F-4458-9AAD-138518BD2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FD7CAE2-6EC9-ED0D-283E-BA86C08E1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7B2FD-968D-47F7-AF3A-36DE1F69335B}" type="slidenum">
              <a:rPr lang="en-US" altLang="ru-RU" sz="1200" smtClean="0"/>
              <a:pPr/>
              <a:t>2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2E81CAB-86BF-0ED4-AA17-D58D872FC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4F6D702-ECDD-7290-F4FF-3C56C6594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8B3668F-2EEB-F064-CAFB-F72DBA47F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5429E-85FC-4409-B1A9-541DB15843F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189DE92-2A27-6F90-1C86-DC74D39F1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575217F-8E09-9FB1-4A8F-837F94D19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2732848-16DF-1CB8-D20C-793008F11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4191DE-1225-415F-8E56-9767D47EA375}" type="slidenum">
              <a:rPr lang="en-US" altLang="ru-RU" sz="1200" smtClean="0"/>
              <a:pPr/>
              <a:t>4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D68A20D-BC23-C376-D4D2-129841DBF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CEFAB5B-94F4-75B3-2A90-6C37C84DD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B81A43F-5FB4-B122-575B-EE6E4AA05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C4185D-A64F-4FFB-B3B2-6C925C7DBFC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4B9B9F6-2852-BB4B-DB59-F8DA7D1BB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B2BF822-F7A5-E3DD-04EB-8C32ADE24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7F3BA5E-234C-7C8C-00FB-436D2A03A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32078-FA52-4AC6-A5DB-B0957E4F8F0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63ED5A6-58D2-2424-9D50-56B4B5E77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7AADE6F-941A-0EC9-D788-AC6AD25A9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FFC9171-76F3-9ECE-6E84-EE3928C4C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5F2136-A243-4F03-B68C-64B134003F41}" type="slidenum">
              <a:rPr lang="en-US" altLang="ru-RU" sz="1200" smtClean="0"/>
              <a:pPr/>
              <a:t>7</a:t>
            </a:fld>
            <a:endParaRPr lang="en-US" alt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27422BC-1B0D-682F-57F1-83538E3BD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3F6625D-8B8A-C172-A19A-636725041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7811411-CD2B-FB85-1517-A01D3ADF3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548BC-72AF-494E-942D-FEBBAC99F1B3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72FC3C82-771D-3EE7-D49C-479019B9D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1DF24C3-053A-78F4-CE64-DDBBC5063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7C7223A-00FF-A488-813D-E003D93C6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457719-D71B-446D-A1B2-3A7E150708E9}" type="slidenum">
              <a:rPr lang="en-US" altLang="ru-RU" sz="1200" smtClean="0"/>
              <a:pPr/>
              <a:t>9</a:t>
            </a:fld>
            <a:endParaRPr lang="en-US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242C-7E2A-232B-A7FB-6AC2EF0C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EA97BB-9CE9-0B6D-7808-EF5612496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FDE0D0-B095-95E5-7328-9B76EE1B4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3C92-E51E-482E-9739-60856A1793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610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4158D8-6613-9F09-1756-90ABA32F0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655EBD-B5A6-4B0F-8529-8DC49E009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C404BA-71BB-1D85-9C39-74B3FFEC7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9A81C-1EF8-43F6-87F2-A3D044F1CB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009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76715C-0E3E-F0E2-6B47-9441C32C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3BEDA-CCF2-A5AE-A5E5-13DCC1D46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8137D1-1BBA-68D0-8C36-64CF771C4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0E71-EFA2-48E8-9CE1-1EB1DE3E28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554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700D67-3C20-D023-6E35-93BDA87EB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46173-2FC3-DF5D-F224-14D074276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0CDE3F-17B7-C5C6-BA99-BBA27C002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4CFC-1702-4057-9317-6D42D91BDA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68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F9230-2B14-F493-50FC-EA341EE54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4F22B8-FD57-6187-D360-93E8FD9C0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43B05D-320C-17B9-787E-B92238D7B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7F64-D21B-4041-954D-A194663EAF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252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AA479A-4D90-EC7C-7709-079A88AA3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F234E-D2C7-6072-1BD2-E2520DAEE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25FED9-76A1-8C50-7907-DE630921E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0DE23-1D16-4D31-871F-FA7AEB2123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01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A2BD8-D504-F312-5888-9B323E526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75E5D-0470-EE8B-5507-67F07C116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124A1-4BFD-0D26-0346-2EF84E959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3F647-F42D-4D7D-82A3-A39992BAF3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778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BDB25B-BEFF-1079-2C7C-674A7DF13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4ADB49-99F4-A173-70CE-D9E1298EC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D4DCF1-64C3-ADFD-BAF6-25BA8CF88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E298-68E6-43DA-B0BE-BB5F90AB5D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847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2F3015-8C9A-6962-944F-22C8FF25E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30E8CC-22C0-6ADE-B867-986C02E3E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7C8DE9-A3CF-FB4B-FB6E-01984E51D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313A-EE47-4CA7-BDC4-3B5E932E25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213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7190A3-39F6-E65A-B487-62DCF5E3F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3820F7-C8EB-32BF-2E0A-9CEC9BE41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AC2128-1142-A3C0-ECB6-EF0E1847E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15A0-512D-4FA2-BD84-4723CE336BB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6690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0027C-08BB-1D97-1F82-B2C779578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2909A-60C4-71A7-B32F-1ED36C39E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2F0F4-D690-4E8A-D970-D8CFF014D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AEB7-8BE4-4F63-8F7E-EE2FCF0230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811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1F4E06-1998-067B-BEA1-D6EA37A7E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DCCA62-07B2-575B-21FE-99E06C7DF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76CADB-1DA4-B03F-75AD-FE3B3C597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E043-9DCC-45E3-9DC6-88A9FD947E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211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21D4B-5062-CA1E-C0FF-D4C6C9FA7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E2179-B21D-5654-D164-473526833D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3F43C-54E5-6370-80B9-C96CBEABC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4CFB-329F-4659-BE61-5041037180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7087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955B5-35E7-839F-F386-18665ED219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C0873-1A4D-D984-E887-C49A01676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4ABB0C-0E97-DC41-9CCA-570FCAF29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EE47-A089-4517-AA98-D035154A32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265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B48F7F-7BBF-861B-AC13-F7A092C6C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144764-8A24-6651-F718-1E70A7190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EC489-9C9E-4449-4700-99D241080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8074-ABA0-4F9C-A8FC-99D884F1E7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985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B5051-47CA-7CE4-129B-E6F58B904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CFDAD-7731-520B-C4FA-AEC6B8722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D876D8-CEEA-57D5-0964-7DAA6C73E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7F73-F87A-4081-8A4B-3B5CEDEDF6E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54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AF507-291E-8CDF-F6F7-B58F6B3E2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76ABE-FC9C-2D4B-1341-D4A69CFA6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DC6832-860A-DEF5-9D5D-1B1BE3F2C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AE6A-6029-42A2-8563-33B09E2A067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106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815EE5-EF8B-7F9A-1094-6E9F0A40E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938FAB-AB45-3FC6-265C-9580FD207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17CA80-60B6-B3BB-B4CD-E75815327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DE93F-769C-4741-A655-39C3BCD5AB0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770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FEE82A-1459-A247-DCB2-069AEEB26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26E861-5CE8-7743-BD24-EDE7FD302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195578-C875-8392-0578-0938BD9F5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6A47-F989-437C-AA59-2B3D7762A3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733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7BE160-4326-792B-048F-D29E24BE3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31DAB2-2F7F-B9E8-080F-4FA5AB7C5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51D920-F95C-F014-FA24-060A37C24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C198-9B86-4EB1-A4F9-8249837E5D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875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DC14E-7096-9944-8D3F-610CAF6E3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2A61F4-3503-8731-0399-2B231A17C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B1C0C-1A71-9F6C-29F4-1B1B92071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45AF-E70B-41D9-925E-399CD66EB9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979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65003-647F-FA8E-70D1-8620F76CE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C110C-E411-EA03-B63A-B4D8F88AB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7D4EB-9142-D148-0736-DA3A25348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208F-02DD-42D7-A670-47716C2897A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513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15452C-9FC3-ED9C-1FBC-69DD8A9D1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5DCDA9-1A8E-B6AF-2CAA-9C6640174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795D4A-B9A4-82F7-F650-24EA271E82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CC38EE-35D5-FFDE-C111-9D2A21E91B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E3923C-54AB-2C2D-E9FC-46F42E2FEF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D2BE76-3605-4292-863E-C60B847959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54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0145F6-38EE-3A9E-B79D-5A45156D8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900578-652A-5639-497B-25DEEBB1A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BED170-3F77-664A-0A72-5600D1E8E7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E4C8FA-35F3-6065-59F7-CDD0C0E003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0D7520-C9BA-1445-F39F-AF797857BB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78190BD-06AB-4872-B874-47A13A948F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392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10" Type="http://schemas.openxmlformats.org/officeDocument/2006/relationships/image" Target="../media/image67.emf"/><Relationship Id="rId4" Type="http://schemas.openxmlformats.org/officeDocument/2006/relationships/image" Target="../media/image62.emf"/><Relationship Id="rId9" Type="http://schemas.openxmlformats.org/officeDocument/2006/relationships/image" Target="../media/image6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image" Target="../media/image75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12" Type="http://schemas.openxmlformats.org/officeDocument/2006/relationships/image" Target="../media/image74.emf"/><Relationship Id="rId2" Type="http://schemas.openxmlformats.org/officeDocument/2006/relationships/tags" Target="../tags/tag10.xml"/><Relationship Id="rId16" Type="http://schemas.openxmlformats.org/officeDocument/2006/relationships/image" Target="../media/image6.png"/><Relationship Id="rId1" Type="http://schemas.openxmlformats.org/officeDocument/2006/relationships/tags" Target="../tags/tag9.xml"/><Relationship Id="rId6" Type="http://schemas.openxmlformats.org/officeDocument/2006/relationships/image" Target="../media/image69.emf"/><Relationship Id="rId11" Type="http://schemas.openxmlformats.org/officeDocument/2006/relationships/image" Target="../media/image73.emf"/><Relationship Id="rId5" Type="http://schemas.openxmlformats.org/officeDocument/2006/relationships/image" Target="../media/image68.emf"/><Relationship Id="rId15" Type="http://schemas.openxmlformats.org/officeDocument/2006/relationships/image" Target="../media/image77.emf"/><Relationship Id="rId10" Type="http://schemas.openxmlformats.org/officeDocument/2006/relationships/image" Target="../media/image72.e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71.emf"/><Relationship Id="rId14" Type="http://schemas.openxmlformats.org/officeDocument/2006/relationships/image" Target="../media/image7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4.png"/><Relationship Id="rId18" Type="http://schemas.openxmlformats.org/officeDocument/2006/relationships/image" Target="../media/image84.emf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80.emf"/><Relationship Id="rId17" Type="http://schemas.openxmlformats.org/officeDocument/2006/relationships/image" Target="../media/image6.png"/><Relationship Id="rId2" Type="http://schemas.openxmlformats.org/officeDocument/2006/relationships/tags" Target="../tags/tag12.xml"/><Relationship Id="rId16" Type="http://schemas.openxmlformats.org/officeDocument/2006/relationships/image" Target="../media/image83.em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79.emf"/><Relationship Id="rId5" Type="http://schemas.openxmlformats.org/officeDocument/2006/relationships/tags" Target="../tags/tag15.xml"/><Relationship Id="rId15" Type="http://schemas.openxmlformats.org/officeDocument/2006/relationships/image" Target="../media/image82.emf"/><Relationship Id="rId10" Type="http://schemas.openxmlformats.org/officeDocument/2006/relationships/image" Target="../media/image78.emf"/><Relationship Id="rId19" Type="http://schemas.openxmlformats.org/officeDocument/2006/relationships/image" Target="../media/image85.emf"/><Relationship Id="rId4" Type="http://schemas.openxmlformats.org/officeDocument/2006/relationships/tags" Target="../tags/tag14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8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6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12" Type="http://schemas.openxmlformats.org/officeDocument/2006/relationships/image" Target="../media/image9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emf"/><Relationship Id="rId11" Type="http://schemas.openxmlformats.org/officeDocument/2006/relationships/image" Target="../media/image94.emf"/><Relationship Id="rId5" Type="http://schemas.openxmlformats.org/officeDocument/2006/relationships/image" Target="../media/image88.emf"/><Relationship Id="rId15" Type="http://schemas.openxmlformats.org/officeDocument/2006/relationships/image" Target="../media/image9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Relationship Id="rId14" Type="http://schemas.openxmlformats.org/officeDocument/2006/relationships/image" Target="../media/image9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4.emf"/><Relationship Id="rId18" Type="http://schemas.openxmlformats.org/officeDocument/2006/relationships/image" Target="../media/image109.emf"/><Relationship Id="rId3" Type="http://schemas.openxmlformats.org/officeDocument/2006/relationships/tags" Target="../tags/tag20.xml"/><Relationship Id="rId7" Type="http://schemas.openxmlformats.org/officeDocument/2006/relationships/image" Target="../media/image99.emf"/><Relationship Id="rId12" Type="http://schemas.openxmlformats.org/officeDocument/2006/relationships/image" Target="../media/image24.png"/><Relationship Id="rId17" Type="http://schemas.openxmlformats.org/officeDocument/2006/relationships/image" Target="../media/image108.emf"/><Relationship Id="rId2" Type="http://schemas.openxmlformats.org/officeDocument/2006/relationships/tags" Target="../tags/tag19.xml"/><Relationship Id="rId16" Type="http://schemas.openxmlformats.org/officeDocument/2006/relationships/image" Target="../media/image107.emf"/><Relationship Id="rId1" Type="http://schemas.openxmlformats.org/officeDocument/2006/relationships/tags" Target="../tags/tag18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03.emf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06.emf"/><Relationship Id="rId10" Type="http://schemas.openxmlformats.org/officeDocument/2006/relationships/image" Target="../media/image102.emf"/><Relationship Id="rId4" Type="http://schemas.openxmlformats.org/officeDocument/2006/relationships/tags" Target="../tags/tag21.xml"/><Relationship Id="rId9" Type="http://schemas.openxmlformats.org/officeDocument/2006/relationships/image" Target="../media/image101.emf"/><Relationship Id="rId14" Type="http://schemas.openxmlformats.org/officeDocument/2006/relationships/image" Target="../media/image10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image" Target="../media/image119.emf"/><Relationship Id="rId3" Type="http://schemas.openxmlformats.org/officeDocument/2006/relationships/image" Target="../media/image110.emf"/><Relationship Id="rId7" Type="http://schemas.openxmlformats.org/officeDocument/2006/relationships/image" Target="../media/image114.emf"/><Relationship Id="rId12" Type="http://schemas.openxmlformats.org/officeDocument/2006/relationships/image" Target="../media/image11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image" Target="../media/image113.emf"/><Relationship Id="rId11" Type="http://schemas.openxmlformats.org/officeDocument/2006/relationships/image" Target="../media/image117.emf"/><Relationship Id="rId5" Type="http://schemas.openxmlformats.org/officeDocument/2006/relationships/image" Target="../media/image112.emf"/><Relationship Id="rId10" Type="http://schemas.openxmlformats.org/officeDocument/2006/relationships/image" Target="../media/image116.emf"/><Relationship Id="rId4" Type="http://schemas.openxmlformats.org/officeDocument/2006/relationships/image" Target="../media/image111.emf"/><Relationship Id="rId9" Type="http://schemas.openxmlformats.org/officeDocument/2006/relationships/image" Target="../media/image24.png"/><Relationship Id="rId14" Type="http://schemas.openxmlformats.org/officeDocument/2006/relationships/image" Target="../media/image1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2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1.emf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1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13" Type="http://schemas.openxmlformats.org/officeDocument/2006/relationships/image" Target="../media/image13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7.emf"/><Relationship Id="rId12" Type="http://schemas.openxmlformats.org/officeDocument/2006/relationships/image" Target="../media/image132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6.emf"/><Relationship Id="rId1" Type="http://schemas.openxmlformats.org/officeDocument/2006/relationships/tags" Target="../tags/tag27.xml"/><Relationship Id="rId6" Type="http://schemas.openxmlformats.org/officeDocument/2006/relationships/image" Target="../media/image126.emf"/><Relationship Id="rId11" Type="http://schemas.openxmlformats.org/officeDocument/2006/relationships/image" Target="../media/image131.emf"/><Relationship Id="rId5" Type="http://schemas.openxmlformats.org/officeDocument/2006/relationships/image" Target="../media/image125.emf"/><Relationship Id="rId15" Type="http://schemas.openxmlformats.org/officeDocument/2006/relationships/image" Target="../media/image135.emf"/><Relationship Id="rId10" Type="http://schemas.openxmlformats.org/officeDocument/2006/relationships/image" Target="../media/image130.emf"/><Relationship Id="rId4" Type="http://schemas.openxmlformats.org/officeDocument/2006/relationships/image" Target="../media/image124.png"/><Relationship Id="rId9" Type="http://schemas.openxmlformats.org/officeDocument/2006/relationships/image" Target="../media/image129.emf"/><Relationship Id="rId14" Type="http://schemas.openxmlformats.org/officeDocument/2006/relationships/image" Target="../media/image1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7" Type="http://schemas.openxmlformats.org/officeDocument/2006/relationships/image" Target="../media/image1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0.emf"/><Relationship Id="rId5" Type="http://schemas.openxmlformats.org/officeDocument/2006/relationships/image" Target="../media/image139.emf"/><Relationship Id="rId4" Type="http://schemas.openxmlformats.org/officeDocument/2006/relationships/image" Target="../media/image1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13" Type="http://schemas.openxmlformats.org/officeDocument/2006/relationships/image" Target="../media/image151.emf"/><Relationship Id="rId3" Type="http://schemas.openxmlformats.org/officeDocument/2006/relationships/image" Target="../media/image142.emf"/><Relationship Id="rId7" Type="http://schemas.openxmlformats.org/officeDocument/2006/relationships/image" Target="../media/image146.emf"/><Relationship Id="rId12" Type="http://schemas.openxmlformats.org/officeDocument/2006/relationships/image" Target="../media/image1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image" Target="../media/image145.emf"/><Relationship Id="rId11" Type="http://schemas.openxmlformats.org/officeDocument/2006/relationships/image" Target="../media/image150.emf"/><Relationship Id="rId5" Type="http://schemas.openxmlformats.org/officeDocument/2006/relationships/image" Target="../media/image144.emf"/><Relationship Id="rId10" Type="http://schemas.openxmlformats.org/officeDocument/2006/relationships/image" Target="../media/image149.emf"/><Relationship Id="rId4" Type="http://schemas.openxmlformats.org/officeDocument/2006/relationships/image" Target="../media/image143.emf"/><Relationship Id="rId9" Type="http://schemas.openxmlformats.org/officeDocument/2006/relationships/image" Target="../media/image14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3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2.emf"/><Relationship Id="rId5" Type="http://schemas.openxmlformats.org/officeDocument/2006/relationships/image" Target="../media/image24.png"/><Relationship Id="rId10" Type="http://schemas.openxmlformats.org/officeDocument/2006/relationships/image" Target="../media/image156.emf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5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18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2.emf"/><Relationship Id="rId10" Type="http://schemas.openxmlformats.org/officeDocument/2006/relationships/image" Target="../media/image7.emf"/><Relationship Id="rId19" Type="http://schemas.openxmlformats.org/officeDocument/2006/relationships/image" Target="../media/image16.emf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4.png"/><Relationship Id="rId9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4" Type="http://schemas.openxmlformats.org/officeDocument/2006/relationships/image" Target="../media/image24.png"/><Relationship Id="rId9" Type="http://schemas.openxmlformats.org/officeDocument/2006/relationships/image" Target="../media/image40.emf"/><Relationship Id="rId1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4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8.emf"/><Relationship Id="rId12" Type="http://schemas.openxmlformats.org/officeDocument/2006/relationships/image" Target="../media/image53.emf"/><Relationship Id="rId2" Type="http://schemas.openxmlformats.org/officeDocument/2006/relationships/tags" Target="../tags/tag6.xml"/><Relationship Id="rId16" Type="http://schemas.openxmlformats.org/officeDocument/2006/relationships/image" Target="../media/image57.emf"/><Relationship Id="rId1" Type="http://schemas.openxmlformats.org/officeDocument/2006/relationships/tags" Target="../tags/tag5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24.png"/><Relationship Id="rId15" Type="http://schemas.openxmlformats.org/officeDocument/2006/relationships/image" Target="../media/image56.emf"/><Relationship Id="rId10" Type="http://schemas.openxmlformats.org/officeDocument/2006/relationships/image" Target="../media/image51.e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0.emf"/><Relationship Id="rId14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5B760AC-1DF1-4F39-98A5-E6FF294AA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3" y="692150"/>
            <a:ext cx="9144001" cy="3441700"/>
          </a:xfrm>
        </p:spPr>
        <p:txBody>
          <a:bodyPr/>
          <a:lstStyle/>
          <a:p>
            <a:r>
              <a:rPr lang="en-US" altLang="en-US" sz="3600" b="1">
                <a:solidFill>
                  <a:srgbClr val="0000FF"/>
                </a:solidFill>
              </a:rPr>
              <a:t>Charged pion  vortices in rotating systems</a:t>
            </a:r>
            <a:br>
              <a:rPr lang="en-US" altLang="en-US" sz="3600" b="1">
                <a:solidFill>
                  <a:srgbClr val="FF0000"/>
                </a:solidFill>
              </a:rPr>
            </a:br>
            <a:br>
              <a:rPr lang="en-US" altLang="ru-RU" sz="3600" b="1">
                <a:solidFill>
                  <a:srgbClr val="FF0000"/>
                </a:solidFill>
              </a:rPr>
            </a:br>
            <a:br>
              <a:rPr lang="en-US" altLang="ru-RU">
                <a:solidFill>
                  <a:schemeClr val="tx1"/>
                </a:solidFill>
              </a:rPr>
            </a:br>
            <a:r>
              <a:rPr lang="en-US" altLang="ru-RU" sz="2800">
                <a:solidFill>
                  <a:schemeClr val="tx1"/>
                </a:solidFill>
              </a:rPr>
              <a:t>D. N. Voskresensky, BLTP </a:t>
            </a:r>
            <a:r>
              <a:rPr lang="en-US" altLang="ru-RU" sz="3200">
                <a:solidFill>
                  <a:schemeClr val="tx1"/>
                </a:solidFill>
              </a:rPr>
              <a:t>JINR</a:t>
            </a:r>
            <a:endParaRPr lang="ru-RU" altLang="ru-RU" sz="32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49DB4-2E8E-EA2C-3943-6A1A3E1200C0}"/>
              </a:ext>
            </a:extLst>
          </p:cNvPr>
          <p:cNvSpPr txBox="1"/>
          <p:nvPr/>
        </p:nvSpPr>
        <p:spPr>
          <a:xfrm>
            <a:off x="4754880" y="3949184"/>
            <a:ext cx="4730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based on work </a:t>
            </a:r>
            <a:r>
              <a:rPr lang="en-US" altLang="en-US" sz="1800" dirty="0">
                <a:solidFill>
                  <a:srgbClr val="0000FF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DV PRD109 (2024)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03E492-307A-68F6-79F7-81645E1E3384}"/>
              </a:ext>
            </a:extLst>
          </p:cNvPr>
          <p:cNvSpPr txBox="1"/>
          <p:nvPr/>
        </p:nvSpPr>
        <p:spPr>
          <a:xfrm>
            <a:off x="11753088" y="65227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DABF6CE-8088-E88F-49DB-54B34DF34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0108"/>
            <a:ext cx="12013386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Rotating ideal gas with (dynamically) fixed particle number</a:t>
            </a:r>
          </a:p>
        </p:txBody>
      </p:sp>
      <p:pic>
        <p:nvPicPr>
          <p:cNvPr id="46084" name="Picture 10">
            <a:extLst>
              <a:ext uri="{FF2B5EF4-FFF2-40B4-BE49-F238E27FC236}">
                <a16:creationId xmlns:a16="http://schemas.microsoft.com/office/drawing/2014/main" id="{4EB67AB3-7CE1-4725-22FE-B1F62868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4" y="4148138"/>
            <a:ext cx="38687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2">
            <a:extLst>
              <a:ext uri="{FF2B5EF4-FFF2-40B4-BE49-F238E27FC236}">
                <a16:creationId xmlns:a16="http://schemas.microsoft.com/office/drawing/2014/main" id="{BD33507A-F5F8-3BBD-C4D1-9B63491E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206088"/>
            <a:ext cx="26066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TextBox 3">
            <a:extLst>
              <a:ext uri="{FF2B5EF4-FFF2-40B4-BE49-F238E27FC236}">
                <a16:creationId xmlns:a16="http://schemas.microsoft.com/office/drawing/2014/main" id="{CBF16FE4-3CFC-9956-88CC-428892D7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552" y="1166813"/>
            <a:ext cx="1247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Now </a:t>
            </a:r>
            <a:r>
              <a:rPr lang="en-US" altLang="en-US" sz="2400" i="1" dirty="0"/>
              <a:t>N</a:t>
            </a:r>
            <a:r>
              <a:rPr lang="el-GR" altLang="en-US" sz="2400" i="1" baseline="-25000" dirty="0">
                <a:cs typeface="Arial" panose="020B0604020202020204" pitchFamily="34" charset="0"/>
              </a:rPr>
              <a:t>π</a:t>
            </a:r>
            <a:endParaRPr lang="en-US" altLang="en-US" sz="2400" i="1" baseline="-25000" dirty="0"/>
          </a:p>
        </p:txBody>
      </p:sp>
      <p:sp>
        <p:nvSpPr>
          <p:cNvPr id="46095" name="TextBox 9">
            <a:extLst>
              <a:ext uri="{FF2B5EF4-FFF2-40B4-BE49-F238E27FC236}">
                <a16:creationId xmlns:a16="http://schemas.microsoft.com/office/drawing/2014/main" id="{423F7E8D-1B6F-74D0-5A14-BE0D52F5D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40" y="3606717"/>
            <a:ext cx="1243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6098" name="TextBox 1">
            <a:extLst>
              <a:ext uri="{FF2B5EF4-FFF2-40B4-BE49-F238E27FC236}">
                <a16:creationId xmlns:a16="http://schemas.microsoft.com/office/drawing/2014/main" id="{E3A289EC-8621-7A9D-7A1F-410F2327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5870814"/>
            <a:ext cx="7141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At increasing </a:t>
            </a:r>
            <a:r>
              <a:rPr lang="en-US" altLang="en-US" sz="2400" i="1" dirty="0">
                <a:cs typeface="Arial" panose="020B0604020202020204" pitchFamily="34" charset="0"/>
              </a:rPr>
              <a:t>Ω</a:t>
            </a:r>
            <a:r>
              <a:rPr lang="en-US" altLang="en-US" sz="2400" dirty="0">
                <a:cs typeface="Arial" panose="020B0604020202020204" pitchFamily="34" charset="0"/>
              </a:rPr>
              <a:t> individual vortices</a:t>
            </a:r>
            <a:r>
              <a:rPr lang="en-US" altLang="en-US" sz="2400" dirty="0"/>
              <a:t> may form lattice.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660905-7561-94B8-DFEB-88C51208F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994" y="1677665"/>
            <a:ext cx="5872160" cy="1012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D7988A-433F-D91D-EC57-C0D902F21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2" y="2724285"/>
            <a:ext cx="4725732" cy="7047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6B770E-9AA0-9F9B-6366-232F030745D0}"/>
              </a:ext>
            </a:extLst>
          </p:cNvPr>
          <p:cNvSpPr txBox="1"/>
          <p:nvPr/>
        </p:nvSpPr>
        <p:spPr>
          <a:xfrm>
            <a:off x="4293009" y="1184093"/>
            <a:ext cx="610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charged </a:t>
            </a:r>
            <a:r>
              <a:rPr lang="en-US" sz="2400" dirty="0" err="1"/>
              <a:t>pions</a:t>
            </a:r>
            <a:r>
              <a:rPr lang="en-US" sz="2400" dirty="0"/>
              <a:t> are placed in vessel at </a:t>
            </a:r>
            <a:r>
              <a:rPr lang="el-GR" altLang="en-US" sz="2400" dirty="0">
                <a:cs typeface="Arial" panose="020B0604020202020204" pitchFamily="34" charset="0"/>
              </a:rPr>
              <a:t>Ω </a:t>
            </a:r>
            <a:r>
              <a:rPr lang="en-US" altLang="en-US" sz="2400" dirty="0">
                <a:cs typeface="Arial" panose="020B0604020202020204" pitchFamily="34" charset="0"/>
              </a:rPr>
              <a:t>=0 </a:t>
            </a:r>
            <a:endParaRPr lang="en-US" sz="2400" dirty="0"/>
          </a:p>
        </p:txBody>
      </p:sp>
      <p:sp>
        <p:nvSpPr>
          <p:cNvPr id="13" name="Oval 1">
            <a:extLst>
              <a:ext uri="{FF2B5EF4-FFF2-40B4-BE49-F238E27FC236}">
                <a16:creationId xmlns:a16="http://schemas.microsoft.com/office/drawing/2014/main" id="{CF11A373-A189-E60E-6236-82F3275105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35552" y="2840881"/>
            <a:ext cx="598480" cy="5508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pic>
        <p:nvPicPr>
          <p:cNvPr id="14" name="Picture 11" descr="TP_tmp">
            <a:extLst>
              <a:ext uri="{FF2B5EF4-FFF2-40B4-BE49-F238E27FC236}">
                <a16:creationId xmlns:a16="http://schemas.microsoft.com/office/drawing/2014/main" id="{440A6773-11EC-9BA0-89C7-14E0D134D8A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2982002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F16CB0-B5DD-727F-219D-401F9659FA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3979" y="2930079"/>
            <a:ext cx="4770532" cy="461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6065C8-3B7E-2AE6-D07E-2728885DE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50" y="3564321"/>
            <a:ext cx="7181833" cy="5064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BD1B108-376E-B3C4-6485-5823C4C3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645" y="2882614"/>
            <a:ext cx="407876" cy="5508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DB38A-8FA2-0580-0935-D3BB4C7AEFA8}"/>
              </a:ext>
            </a:extLst>
          </p:cNvPr>
          <p:cNvSpPr txBox="1"/>
          <p:nvPr/>
        </p:nvSpPr>
        <p:spPr>
          <a:xfrm>
            <a:off x="11572240" y="63324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30DA0F79-EEF5-A0E9-ED6A-A5395689F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439"/>
            <a:ext cx="9144000" cy="649287"/>
          </a:xfrm>
        </p:spPr>
        <p:txBody>
          <a:bodyPr/>
          <a:lstStyle/>
          <a:p>
            <a:r>
              <a:rPr lang="en-US" altLang="en-US" sz="3600">
                <a:solidFill>
                  <a:srgbClr val="0000FF"/>
                </a:solidFill>
              </a:rPr>
              <a:t>Self-interacting vortex field in rotating frame</a:t>
            </a:r>
          </a:p>
        </p:txBody>
      </p:sp>
      <p:pic>
        <p:nvPicPr>
          <p:cNvPr id="48135" name="Picture 16">
            <a:extLst>
              <a:ext uri="{FF2B5EF4-FFF2-40B4-BE49-F238E27FC236}">
                <a16:creationId xmlns:a16="http://schemas.microsoft.com/office/drawing/2014/main" id="{D596969E-C7A4-1AFA-DD63-FD173F66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66" y="2399804"/>
            <a:ext cx="20383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Box 1">
            <a:extLst>
              <a:ext uri="{FF2B5EF4-FFF2-40B4-BE49-F238E27FC236}">
                <a16:creationId xmlns:a16="http://schemas.microsoft.com/office/drawing/2014/main" id="{CC506D76-9818-F173-2F7B-1A38F9EB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0" y="2331482"/>
            <a:ext cx="373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Boundary cond.</a:t>
            </a:r>
          </a:p>
        </p:txBody>
      </p:sp>
      <p:sp>
        <p:nvSpPr>
          <p:cNvPr id="48138" name="TextBox 2">
            <a:extLst>
              <a:ext uri="{FF2B5EF4-FFF2-40B4-BE49-F238E27FC236}">
                <a16:creationId xmlns:a16="http://schemas.microsoft.com/office/drawing/2014/main" id="{062A71A9-6666-4DE7-ED97-BD0F32EF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986320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Interpolation solution</a:t>
            </a:r>
          </a:p>
        </p:txBody>
      </p:sp>
      <p:sp>
        <p:nvSpPr>
          <p:cNvPr id="48139" name="TextBox 3">
            <a:extLst>
              <a:ext uri="{FF2B5EF4-FFF2-40B4-BE49-F238E27FC236}">
                <a16:creationId xmlns:a16="http://schemas.microsoft.com/office/drawing/2014/main" id="{0F83627D-6A71-F39E-ED05-0FD09916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6" y="2219915"/>
            <a:ext cx="729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For</a:t>
            </a:r>
            <a:r>
              <a:rPr lang="en-US" altLang="en-US" sz="2000" dirty="0"/>
              <a:t> </a:t>
            </a:r>
            <a:r>
              <a:rPr lang="en-US" altLang="en-US" sz="2800" dirty="0"/>
              <a:t>x&gt;&gt;1, </a:t>
            </a:r>
            <a:r>
              <a:rPr lang="el-GR" altLang="en-US" sz="2800" dirty="0">
                <a:cs typeface="Arial" panose="020B0604020202020204" pitchFamily="34" charset="0"/>
              </a:rPr>
              <a:t>ᵡ</a:t>
            </a:r>
            <a:r>
              <a:rPr lang="en-US" altLang="en-US" sz="2800" dirty="0">
                <a:cs typeface="Arial" panose="020B0604020202020204" pitchFamily="34" charset="0"/>
              </a:rPr>
              <a:t>(x) </a:t>
            </a:r>
            <a:r>
              <a:rPr lang="el-GR" altLang="en-US" sz="2800" dirty="0">
                <a:cs typeface="Arial" panose="020B0604020202020204" pitchFamily="34" charset="0"/>
              </a:rPr>
              <a:t>→</a:t>
            </a:r>
            <a:r>
              <a:rPr lang="en-US" altLang="en-US" sz="2800" dirty="0">
                <a:cs typeface="Arial" panose="020B0604020202020204" pitchFamily="34" charset="0"/>
              </a:rPr>
              <a:t> 1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as for cold atoms and He-II 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8140" name="TextBox 4">
            <a:extLst>
              <a:ext uri="{FF2B5EF4-FFF2-40B4-BE49-F238E27FC236}">
                <a16:creationId xmlns:a16="http://schemas.microsoft.com/office/drawing/2014/main" id="{4092ACFF-2607-41A3-E9E7-6AE2A80A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66" y="3646401"/>
            <a:ext cx="4202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But for r=R, was </a:t>
            </a:r>
            <a:r>
              <a:rPr lang="el-GR" altLang="en-US" sz="2400" dirty="0">
                <a:cs typeface="Arial" panose="020B0604020202020204" pitchFamily="34" charset="0"/>
              </a:rPr>
              <a:t>ᵡ</a:t>
            </a:r>
            <a:r>
              <a:rPr lang="en-US" altLang="en-US" sz="2400" dirty="0">
                <a:cs typeface="Arial" panose="020B0604020202020204" pitchFamily="34" charset="0"/>
              </a:rPr>
              <a:t>(r=R) </a:t>
            </a:r>
            <a:r>
              <a:rPr lang="el-GR" altLang="en-US" sz="2400" dirty="0">
                <a:cs typeface="Arial" panose="020B0604020202020204" pitchFamily="34" charset="0"/>
              </a:rPr>
              <a:t>→</a:t>
            </a:r>
            <a:r>
              <a:rPr lang="en-US" altLang="en-US" sz="2400" dirty="0">
                <a:cs typeface="Arial" panose="020B0604020202020204" pitchFamily="34" charset="0"/>
              </a:rPr>
              <a:t> 0</a:t>
            </a:r>
            <a:r>
              <a:rPr lang="en-US" altLang="en-US" sz="2400" dirty="0"/>
              <a:t> </a:t>
            </a:r>
          </a:p>
        </p:txBody>
      </p:sp>
      <p:pic>
        <p:nvPicPr>
          <p:cNvPr id="48142" name="Picture 4">
            <a:extLst>
              <a:ext uri="{FF2B5EF4-FFF2-40B4-BE49-F238E27FC236}">
                <a16:creationId xmlns:a16="http://schemas.microsoft.com/office/drawing/2014/main" id="{075D8EED-E9BA-67CC-42AD-DC861292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49" y="2869120"/>
            <a:ext cx="4516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1" descr="TP_tmp">
            <a:extLst>
              <a:ext uri="{FF2B5EF4-FFF2-40B4-BE49-F238E27FC236}">
                <a16:creationId xmlns:a16="http://schemas.microsoft.com/office/drawing/2014/main" id="{93991CA0-62DF-BA10-F58F-FB4CDA7F6F9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98" y="3766213"/>
            <a:ext cx="479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45" name="TextBox 2">
            <a:extLst>
              <a:ext uri="{FF2B5EF4-FFF2-40B4-BE49-F238E27FC236}">
                <a16:creationId xmlns:a16="http://schemas.microsoft.com/office/drawing/2014/main" id="{C3D2DF7C-F2FB-E22A-0DBC-73121602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887" y="1005102"/>
            <a:ext cx="281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cf. Gross-</a:t>
            </a:r>
            <a:r>
              <a:rPr lang="en-US" altLang="en-US" sz="2000" dirty="0" err="1"/>
              <a:t>Pitaevsky</a:t>
            </a:r>
            <a:r>
              <a:rPr lang="en-US" altLang="en-US" sz="2000" dirty="0"/>
              <a:t> eq.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01968-FF74-9D35-213E-7BCB32C3B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527" y="1005102"/>
            <a:ext cx="5352949" cy="547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B8F49-AE69-9C7A-6BC7-1CE3B9C87F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84152"/>
            <a:ext cx="3244674" cy="388916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496454AC-ED99-8F2D-3C0B-2066364C4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468" y="1005224"/>
            <a:ext cx="1234821" cy="5175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88DA6-0ECD-2DBB-F90A-82E8D8652E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7236" y="1728297"/>
            <a:ext cx="4665039" cy="494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304D5-57AE-303C-3D67-DF3C5C1B52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9124" y="3519496"/>
            <a:ext cx="6884862" cy="601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2FCD13-BE72-D901-790E-C1A2E0E025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7525" y="4640707"/>
            <a:ext cx="6214519" cy="787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D7F52-D877-486A-BA56-EF41504CD4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31" y="4690167"/>
            <a:ext cx="3894530" cy="419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3D8B72-8520-E900-6897-ECCAE88DB5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3066" y="1776279"/>
            <a:ext cx="2798934" cy="426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375939-2615-F9EA-5D00-907A535BE958}"/>
              </a:ext>
            </a:extLst>
          </p:cNvPr>
          <p:cNvSpPr txBox="1"/>
          <p:nvPr/>
        </p:nvSpPr>
        <p:spPr>
          <a:xfrm>
            <a:off x="274001" y="4101489"/>
            <a:ext cx="858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</a:rPr>
              <a:t>Empty rotating vessel (rotating vacuum):</a:t>
            </a:r>
            <a:endParaRPr lang="en-US" sz="3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C29B26-6EB2-75F3-629D-D45325EB78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906" y="5225308"/>
            <a:ext cx="3096768" cy="6106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164900-BC0E-668B-043A-CC725E18101C}"/>
              </a:ext>
            </a:extLst>
          </p:cNvPr>
          <p:cNvSpPr txBox="1"/>
          <p:nvPr/>
        </p:nvSpPr>
        <p:spPr>
          <a:xfrm>
            <a:off x="3547316" y="5321056"/>
            <a:ext cx="770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 it was in case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&lt;&lt;1 but now for arbitrary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EFAF1C-A19C-CA74-A750-6DA9CCCEFC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40768" y="5256647"/>
            <a:ext cx="1621535" cy="5479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D44691-93C2-C397-3D92-0899CE2C4C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95053" y="4587098"/>
            <a:ext cx="1649266" cy="64093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447B9-FCCC-671B-FC39-A6B5DB0BE002}"/>
              </a:ext>
            </a:extLst>
          </p:cNvPr>
          <p:cNvSpPr txBox="1"/>
          <p:nvPr/>
        </p:nvSpPr>
        <p:spPr>
          <a:xfrm>
            <a:off x="812382" y="5877896"/>
            <a:ext cx="7699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  limited only by value of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of rotating vessel.</a:t>
            </a:r>
            <a:endParaRPr lang="en-US" sz="2400" b="1" dirty="0"/>
          </a:p>
        </p:txBody>
      </p:sp>
      <p:pic>
        <p:nvPicPr>
          <p:cNvPr id="15" name="Picture 14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29F6A8D6-7475-5366-9189-8D154E1FBE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75439" y="6004096"/>
            <a:ext cx="263293" cy="242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40C8F-1E33-EE27-C43D-848396C33157}"/>
              </a:ext>
            </a:extLst>
          </p:cNvPr>
          <p:cNvSpPr txBox="1"/>
          <p:nvPr/>
        </p:nvSpPr>
        <p:spPr>
          <a:xfrm>
            <a:off x="0" y="1741014"/>
            <a:ext cx="425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λ≠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 saturates</a:t>
            </a:r>
            <a:r>
              <a:rPr lang="en-US" sz="2400" dirty="0"/>
              <a:t> field amplitude</a:t>
            </a:r>
            <a:r>
              <a:rPr lang="en-US" dirty="0"/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FDF2A-381C-3312-8237-1359B7495E91}"/>
              </a:ext>
            </a:extLst>
          </p:cNvPr>
          <p:cNvSpPr txBox="1"/>
          <p:nvPr/>
        </p:nvSpPr>
        <p:spPr>
          <a:xfrm>
            <a:off x="11553206" y="6445554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191AA-2818-6B05-6721-2B05969820DE}"/>
              </a:ext>
            </a:extLst>
          </p:cNvPr>
          <p:cNvSpPr txBox="1"/>
          <p:nvPr/>
        </p:nvSpPr>
        <p:spPr>
          <a:xfrm>
            <a:off x="214767" y="6381520"/>
            <a:ext cx="692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Amplitude of field is limited by self-interaction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≠0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14">
            <a:extLst>
              <a:ext uri="{FF2B5EF4-FFF2-40B4-BE49-F238E27FC236}">
                <a16:creationId xmlns:a16="http://schemas.microsoft.com/office/drawing/2014/main" id="{583DFE27-1EC4-B0D4-6DB0-2EDA2334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3146528"/>
            <a:ext cx="76168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8">
            <a:extLst>
              <a:ext uri="{FF2B5EF4-FFF2-40B4-BE49-F238E27FC236}">
                <a16:creationId xmlns:a16="http://schemas.microsoft.com/office/drawing/2014/main" id="{4F5F982A-9AA7-15B9-ADB5-1049DF77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96" y="3907931"/>
            <a:ext cx="76422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5">
            <a:extLst>
              <a:ext uri="{FF2B5EF4-FFF2-40B4-BE49-F238E27FC236}">
                <a16:creationId xmlns:a16="http://schemas.microsoft.com/office/drawing/2014/main" id="{7E7922E1-B37B-14E2-55F0-C7EB494B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3" y="613075"/>
            <a:ext cx="3704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Nonrelativistic  rotation </a:t>
            </a:r>
          </a:p>
        </p:txBody>
      </p:sp>
      <p:pic>
        <p:nvPicPr>
          <p:cNvPr id="54279" name="Picture 7">
            <a:extLst>
              <a:ext uri="{FF2B5EF4-FFF2-40B4-BE49-F238E27FC236}">
                <a16:creationId xmlns:a16="http://schemas.microsoft.com/office/drawing/2014/main" id="{E20B1BBD-B638-CE82-FD8C-B92CDAC2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599959"/>
            <a:ext cx="2011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1" descr="TP_tmp">
            <a:extLst>
              <a:ext uri="{FF2B5EF4-FFF2-40B4-BE49-F238E27FC236}">
                <a16:creationId xmlns:a16="http://schemas.microsoft.com/office/drawing/2014/main" id="{1B81D327-E307-9467-2FC3-439A6A6F0D9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3" y="1577182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2" name="Rectangle 9">
            <a:extLst>
              <a:ext uri="{FF2B5EF4-FFF2-40B4-BE49-F238E27FC236}">
                <a16:creationId xmlns:a16="http://schemas.microsoft.com/office/drawing/2014/main" id="{DFEA8476-1073-04AC-C8C0-7572A226D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81676"/>
            <a:ext cx="2736850" cy="5635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54283" name="Picture 5">
            <a:extLst>
              <a:ext uri="{FF2B5EF4-FFF2-40B4-BE49-F238E27FC236}">
                <a16:creationId xmlns:a16="http://schemas.microsoft.com/office/drawing/2014/main" id="{920A967D-DF76-C729-1E0B-7FB244C9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4225"/>
            <a:ext cx="23383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TextBox 8">
            <a:extLst>
              <a:ext uri="{FF2B5EF4-FFF2-40B4-BE49-F238E27FC236}">
                <a16:creationId xmlns:a16="http://schemas.microsoft.com/office/drawing/2014/main" id="{23F0B2E5-1C5A-E5E8-9C4C-2D1470E5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4" y="5746751"/>
            <a:ext cx="62372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min. of energy in      </a:t>
            </a:r>
            <a:r>
              <a:rPr lang="en-US" altLang="en-US" sz="2400" dirty="0">
                <a:cs typeface="Arial" panose="020B0604020202020204" pitchFamily="34" charset="0"/>
              </a:rPr>
              <a:t>yields</a:t>
            </a:r>
            <a:r>
              <a:rPr lang="en-US" altLang="en-US" sz="2800" dirty="0"/>
              <a:t>    =1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 </a:t>
            </a:r>
            <a:r>
              <a:rPr lang="en-US" altLang="en-US" sz="2400" dirty="0"/>
              <a:t> </a:t>
            </a:r>
          </a:p>
        </p:txBody>
      </p:sp>
      <p:pic>
        <p:nvPicPr>
          <p:cNvPr id="54285" name="Picture 11">
            <a:extLst>
              <a:ext uri="{FF2B5EF4-FFF2-40B4-BE49-F238E27FC236}">
                <a16:creationId xmlns:a16="http://schemas.microsoft.com/office/drawing/2014/main" id="{FD8553A9-B048-E1BA-9E78-97FF7241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26" y="2742180"/>
            <a:ext cx="3633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3">
            <a:extLst>
              <a:ext uri="{FF2B5EF4-FFF2-40B4-BE49-F238E27FC236}">
                <a16:creationId xmlns:a16="http://schemas.microsoft.com/office/drawing/2014/main" id="{6E860389-BEEC-2EC9-B6B3-4C395F20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2700441"/>
            <a:ext cx="2144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1" descr="TP_tmp">
            <a:extLst>
              <a:ext uri="{FF2B5EF4-FFF2-40B4-BE49-F238E27FC236}">
                <a16:creationId xmlns:a16="http://schemas.microsoft.com/office/drawing/2014/main" id="{7C9261A4-C798-261F-4760-BB4F4C64E9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6346826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8" name="TextBox 15">
            <a:extLst>
              <a:ext uri="{FF2B5EF4-FFF2-40B4-BE49-F238E27FC236}">
                <a16:creationId xmlns:a16="http://schemas.microsoft.com/office/drawing/2014/main" id="{99871968-6C6F-1431-3680-F082E402FC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56175" y="6240464"/>
            <a:ext cx="564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Lattice of vortices </a:t>
            </a:r>
            <a:r>
              <a:rPr lang="en-US" altLang="en-US" sz="2800">
                <a:solidFill>
                  <a:srgbClr val="FF0000"/>
                </a:solidFill>
              </a:rPr>
              <a:t>each with</a:t>
            </a:r>
            <a:r>
              <a:rPr lang="en-US" altLang="en-US" sz="2800"/>
              <a:t>    </a:t>
            </a:r>
            <a:r>
              <a:rPr lang="en-US" altLang="en-US" sz="2800">
                <a:solidFill>
                  <a:srgbClr val="FF0000"/>
                </a:solidFill>
              </a:rPr>
              <a:t>=1</a:t>
            </a:r>
            <a:r>
              <a:rPr lang="en-US" altLang="en-US" sz="2800"/>
              <a:t> </a:t>
            </a:r>
          </a:p>
        </p:txBody>
      </p:sp>
      <p:pic>
        <p:nvPicPr>
          <p:cNvPr id="6" name="Picture 5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EA7D2527-BB82-2C84-1CE6-79358D8E9E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40700" y="5910263"/>
            <a:ext cx="228600" cy="20955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E0455532-14C1-AE77-80BB-D6A8992A3C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807575" y="6396039"/>
            <a:ext cx="228600" cy="21272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5DA19DFF-AFF0-688C-081D-2955AA8A852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953250" y="5926139"/>
            <a:ext cx="230188" cy="211137"/>
          </a:xfrm>
          <a:prstGeom prst="rect">
            <a:avLst/>
          </a:prstGeom>
        </p:spPr>
      </p:pic>
      <p:sp>
        <p:nvSpPr>
          <p:cNvPr id="54292" name="TextBox 1">
            <a:extLst>
              <a:ext uri="{FF2B5EF4-FFF2-40B4-BE49-F238E27FC236}">
                <a16:creationId xmlns:a16="http://schemas.microsoft.com/office/drawing/2014/main" id="{5494B6CE-6DFD-4F23-3AFE-DCF178DE9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2" y="5171937"/>
            <a:ext cx="603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Supervortex or vortex lines with     =1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  <a:r>
              <a:rPr lang="en-US" altLang="en-US" sz="2400" dirty="0"/>
              <a:t>  </a:t>
            </a:r>
          </a:p>
        </p:txBody>
      </p:sp>
      <p:pic>
        <p:nvPicPr>
          <p:cNvPr id="3" name="Picture 2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EED3B6AC-7A5E-C0D0-8662-6DF0975585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940333" y="5329140"/>
            <a:ext cx="212725" cy="196850"/>
          </a:xfrm>
          <a:prstGeom prst="rect">
            <a:avLst/>
          </a:prstGeom>
        </p:spPr>
      </p:pic>
      <p:sp>
        <p:nvSpPr>
          <p:cNvPr id="54295" name="TextBox 4">
            <a:extLst>
              <a:ext uri="{FF2B5EF4-FFF2-40B4-BE49-F238E27FC236}">
                <a16:creationId xmlns:a16="http://schemas.microsoft.com/office/drawing/2014/main" id="{2AAD6B68-CAB8-ECF4-1BE2-F19845BE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92076"/>
            <a:ext cx="9712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Nonideal rotating Bose gas with fixed particle number</a:t>
            </a:r>
          </a:p>
        </p:txBody>
      </p:sp>
      <p:sp>
        <p:nvSpPr>
          <p:cNvPr id="54298" name="TextBox 4">
            <a:extLst>
              <a:ext uri="{FF2B5EF4-FFF2-40B4-BE49-F238E27FC236}">
                <a16:creationId xmlns:a16="http://schemas.microsoft.com/office/drawing/2014/main" id="{BB4743C2-5D27-5591-3504-38676C9DF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2" y="2675640"/>
            <a:ext cx="5277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Fluctuations: precession of spirals</a:t>
            </a:r>
          </a:p>
        </p:txBody>
      </p:sp>
      <p:sp>
        <p:nvSpPr>
          <p:cNvPr id="54299" name="TextBox 8">
            <a:extLst>
              <a:ext uri="{FF2B5EF4-FFF2-40B4-BE49-F238E27FC236}">
                <a16:creationId xmlns:a16="http://schemas.microsoft.com/office/drawing/2014/main" id="{CA97FDEC-633A-7874-59A7-E940158B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03" y="3811503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Rings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6DB38-F564-E532-3D44-9B6B26684C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8993" y="1370585"/>
            <a:ext cx="4593802" cy="768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98707B-30E0-AB58-A26D-715A724082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08465" y="714378"/>
            <a:ext cx="4649405" cy="371474"/>
          </a:xfrm>
          <a:prstGeom prst="rect">
            <a:avLst/>
          </a:prstGeom>
        </p:spPr>
      </p:pic>
      <p:sp>
        <p:nvSpPr>
          <p:cNvPr id="12" name="Oval 1">
            <a:extLst>
              <a:ext uri="{FF2B5EF4-FFF2-40B4-BE49-F238E27FC236}">
                <a16:creationId xmlns:a16="http://schemas.microsoft.com/office/drawing/2014/main" id="{9CA963CD-93C6-8DF8-4A90-2B3FA42633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1416" y="1726092"/>
            <a:ext cx="576262" cy="592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40075-3478-EF8A-7F72-E6A8DA79C596}"/>
              </a:ext>
            </a:extLst>
          </p:cNvPr>
          <p:cNvSpPr txBox="1"/>
          <p:nvPr/>
        </p:nvSpPr>
        <p:spPr>
          <a:xfrm>
            <a:off x="6185282" y="1506729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as for He-II and cold Bose atoms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AADF9-05C9-83EC-135F-40706A5C9BEF}"/>
              </a:ext>
            </a:extLst>
          </p:cNvPr>
          <p:cNvSpPr txBox="1"/>
          <p:nvPr/>
        </p:nvSpPr>
        <p:spPr>
          <a:xfrm>
            <a:off x="184747" y="2126952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first vortex with     =1.</a:t>
            </a:r>
          </a:p>
        </p:txBody>
      </p:sp>
      <p:pic>
        <p:nvPicPr>
          <p:cNvPr id="9" name="Picture 8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5E6EDAF4-C75B-D7D7-8B4D-24C8A37C3DE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420144" y="2252215"/>
            <a:ext cx="230188" cy="211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39010D-4EBD-0A49-38CC-D5CA18DFC475}"/>
              </a:ext>
            </a:extLst>
          </p:cNvPr>
          <p:cNvSpPr txBox="1"/>
          <p:nvPr/>
        </p:nvSpPr>
        <p:spPr>
          <a:xfrm>
            <a:off x="11704320" y="63960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48ABA71-AFD1-6B51-B286-F9F106ACD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20638"/>
            <a:ext cx="8229600" cy="573088"/>
          </a:xfrm>
        </p:spPr>
        <p:txBody>
          <a:bodyPr/>
          <a:lstStyle/>
          <a:p>
            <a:r>
              <a:rPr lang="en-US" altLang="en-US" sz="3600">
                <a:solidFill>
                  <a:srgbClr val="0000FF"/>
                </a:solidFill>
              </a:rPr>
              <a:t>Lattice of vortices </a:t>
            </a: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1695C2B6-E6E5-5E08-C85C-B8EA32C8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4" y="569914"/>
            <a:ext cx="46370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>
            <a:extLst>
              <a:ext uri="{FF2B5EF4-FFF2-40B4-BE49-F238E27FC236}">
                <a16:creationId xmlns:a16="http://schemas.microsoft.com/office/drawing/2014/main" id="{C273A6D3-7F39-E1C9-D5D0-F0BEE59F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120775"/>
            <a:ext cx="77898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>
            <a:extLst>
              <a:ext uri="{FF2B5EF4-FFF2-40B4-BE49-F238E27FC236}">
                <a16:creationId xmlns:a16="http://schemas.microsoft.com/office/drawing/2014/main" id="{73BB8A8D-7C9D-E2FA-6632-EE094D2D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536700"/>
            <a:ext cx="454183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">
            <a:extLst>
              <a:ext uri="{FF2B5EF4-FFF2-40B4-BE49-F238E27FC236}">
                <a16:creationId xmlns:a16="http://schemas.microsoft.com/office/drawing/2014/main" id="{2009F3F6-BCD4-026A-8F7C-911A6924B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590676"/>
            <a:ext cx="214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4">
            <a:extLst>
              <a:ext uri="{FF2B5EF4-FFF2-40B4-BE49-F238E27FC236}">
                <a16:creationId xmlns:a16="http://schemas.microsoft.com/office/drawing/2014/main" id="{D8425F17-57D2-E0DE-0B30-C7A04A4C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43" y="2504058"/>
            <a:ext cx="50101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8">
            <a:extLst>
              <a:ext uri="{FF2B5EF4-FFF2-40B4-BE49-F238E27FC236}">
                <a16:creationId xmlns:a16="http://schemas.microsoft.com/office/drawing/2014/main" id="{84B9C8E5-44CF-5BFD-99F5-EE54EA6E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06" y="3982468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30">
            <a:extLst>
              <a:ext uri="{FF2B5EF4-FFF2-40B4-BE49-F238E27FC236}">
                <a16:creationId xmlns:a16="http://schemas.microsoft.com/office/drawing/2014/main" id="{6FBBA0F2-B16E-D9B7-E311-157E4B70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9" y="5314951"/>
            <a:ext cx="15271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3" name="TextBox 8">
            <a:extLst>
              <a:ext uri="{FF2B5EF4-FFF2-40B4-BE49-F238E27FC236}">
                <a16:creationId xmlns:a16="http://schemas.microsoft.com/office/drawing/2014/main" id="{440C5955-5144-3A6C-2B15-9E9BE45D9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5878513"/>
            <a:ext cx="443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or, as in cold at. gases, for </a:t>
            </a:r>
            <a:r>
              <a:rPr lang="el-GR" altLang="en-US" sz="2400">
                <a:cs typeface="Arial" panose="020B0604020202020204" pitchFamily="34" charset="0"/>
              </a:rPr>
              <a:t>Ω</a:t>
            </a:r>
            <a:r>
              <a:rPr lang="en-US" altLang="en-US" sz="2400">
                <a:cs typeface="Arial" panose="020B0604020202020204" pitchFamily="34" charset="0"/>
              </a:rPr>
              <a:t>&gt;</a:t>
            </a:r>
            <a:endParaRPr lang="en-US" altLang="en-US" sz="2400"/>
          </a:p>
        </p:txBody>
      </p:sp>
      <p:sp>
        <p:nvSpPr>
          <p:cNvPr id="56334" name="TextBox 11">
            <a:extLst>
              <a:ext uri="{FF2B5EF4-FFF2-40B4-BE49-F238E27FC236}">
                <a16:creationId xmlns:a16="http://schemas.microsoft.com/office/drawing/2014/main" id="{F60485AD-9ED6-E1EE-C7DF-43C7F471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6335713"/>
            <a:ext cx="8690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appears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supervortex</a:t>
            </a:r>
            <a:r>
              <a:rPr lang="en-US" altLang="en-US" sz="2400" b="1" dirty="0">
                <a:solidFill>
                  <a:srgbClr val="0000FF"/>
                </a:solidFill>
              </a:rPr>
              <a:t> with hole  in center </a:t>
            </a:r>
            <a:r>
              <a:rPr lang="en-US" altLang="en-US" sz="2000" dirty="0"/>
              <a:t>(Fischer, </a:t>
            </a:r>
            <a:r>
              <a:rPr lang="en-US" altLang="en-US" sz="2000" dirty="0" err="1"/>
              <a:t>Baym</a:t>
            </a:r>
            <a:r>
              <a:rPr lang="en-US" altLang="en-US" sz="2000" dirty="0"/>
              <a:t> 2003) </a:t>
            </a:r>
          </a:p>
        </p:txBody>
      </p:sp>
      <p:pic>
        <p:nvPicPr>
          <p:cNvPr id="56335" name="Picture 2">
            <a:extLst>
              <a:ext uri="{FF2B5EF4-FFF2-40B4-BE49-F238E27FC236}">
                <a16:creationId xmlns:a16="http://schemas.microsoft.com/office/drawing/2014/main" id="{534520A3-97A3-7454-5851-52171E019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4" y="635001"/>
            <a:ext cx="184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TextBox 4">
            <a:extLst>
              <a:ext uri="{FF2B5EF4-FFF2-40B4-BE49-F238E27FC236}">
                <a16:creationId xmlns:a16="http://schemas.microsoft.com/office/drawing/2014/main" id="{972401E6-1F2F-012F-9DE8-6FA8BB4C7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1" y="614363"/>
            <a:ext cx="164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Circulation</a:t>
            </a:r>
          </a:p>
        </p:txBody>
      </p:sp>
      <p:sp>
        <p:nvSpPr>
          <p:cNvPr id="56338" name="TextBox 6">
            <a:extLst>
              <a:ext uri="{FF2B5EF4-FFF2-40B4-BE49-F238E27FC236}">
                <a16:creationId xmlns:a16="http://schemas.microsoft.com/office/drawing/2014/main" id="{FA855749-9B62-D4D1-EF6C-4759341C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6" y="5302251"/>
            <a:ext cx="1928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In HIC case </a:t>
            </a:r>
          </a:p>
        </p:txBody>
      </p:sp>
      <p:sp>
        <p:nvSpPr>
          <p:cNvPr id="56339" name="TextBox 7">
            <a:extLst>
              <a:ext uri="{FF2B5EF4-FFF2-40B4-BE49-F238E27FC236}">
                <a16:creationId xmlns:a16="http://schemas.microsoft.com/office/drawing/2014/main" id="{DD2E0F33-8EAE-1475-1D12-10462EEB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5351463"/>
            <a:ext cx="581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For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Ω</a:t>
            </a:r>
            <a:r>
              <a:rPr lang="en-US" altLang="en-US" sz="2400" b="1" baseline="-25000">
                <a:solidFill>
                  <a:srgbClr val="FF0000"/>
                </a:solidFill>
                <a:cs typeface="Arial" panose="020B0604020202020204" pitchFamily="34" charset="0"/>
              </a:rPr>
              <a:t>c2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&gt;1/R </a:t>
            </a:r>
            <a:r>
              <a:rPr lang="en-US" altLang="en-US" sz="2400">
                <a:cs typeface="Arial" panose="020B0604020202020204" pitchFamily="34" charset="0"/>
              </a:rPr>
              <a:t>s</a:t>
            </a:r>
            <a:r>
              <a:rPr lang="en-US" altLang="en-US" sz="2400"/>
              <a:t>eparate rotation of vortices </a:t>
            </a:r>
          </a:p>
        </p:txBody>
      </p:sp>
      <p:pic>
        <p:nvPicPr>
          <p:cNvPr id="56340" name="Picture 10">
            <a:extLst>
              <a:ext uri="{FF2B5EF4-FFF2-40B4-BE49-F238E27FC236}">
                <a16:creationId xmlns:a16="http://schemas.microsoft.com/office/drawing/2014/main" id="{DC908A40-BB2E-45FC-68B6-38958CAA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9" y="5951539"/>
            <a:ext cx="19462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1" name="TextBox 1">
            <a:extLst>
              <a:ext uri="{FF2B5EF4-FFF2-40B4-BE49-F238E27FC236}">
                <a16:creationId xmlns:a16="http://schemas.microsoft.com/office/drawing/2014/main" id="{31D90836-AA63-F539-4B8C-F62301E01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773613"/>
            <a:ext cx="484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About upper crit. rotat. velocity:</a:t>
            </a:r>
          </a:p>
        </p:txBody>
      </p:sp>
      <p:pic>
        <p:nvPicPr>
          <p:cNvPr id="56342" name="Picture 6">
            <a:extLst>
              <a:ext uri="{FF2B5EF4-FFF2-40B4-BE49-F238E27FC236}">
                <a16:creationId xmlns:a16="http://schemas.microsoft.com/office/drawing/2014/main" id="{62E497FF-8AD0-714A-9D67-1B16D8CF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9" y="4359275"/>
            <a:ext cx="55070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4" name="TextBox 1">
            <a:extLst>
              <a:ext uri="{FF2B5EF4-FFF2-40B4-BE49-F238E27FC236}">
                <a16:creationId xmlns:a16="http://schemas.microsoft.com/office/drawing/2014/main" id="{136F2760-60D4-210D-D1D4-9FFC208A0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6" y="1998663"/>
            <a:ext cx="11887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Energy gain due </a:t>
            </a:r>
            <a:r>
              <a:rPr lang="en-US" altLang="en-US" sz="2800" b="1" dirty="0">
                <a:solidFill>
                  <a:srgbClr val="FF0000"/>
                </a:solidFill>
              </a:rPr>
              <a:t>to rigid-body rotation </a:t>
            </a:r>
            <a:r>
              <a:rPr lang="en-US" altLang="en-US" sz="2400" b="1" dirty="0">
                <a:solidFill>
                  <a:srgbClr val="FF0000"/>
                </a:solidFill>
              </a:rPr>
              <a:t>of lattice of vortices mimicking rotation of vessel is</a:t>
            </a:r>
          </a:p>
        </p:txBody>
      </p:sp>
      <p:sp>
        <p:nvSpPr>
          <p:cNvPr id="56345" name="TextBox 2">
            <a:extLst>
              <a:ext uri="{FF2B5EF4-FFF2-40B4-BE49-F238E27FC236}">
                <a16:creationId xmlns:a16="http://schemas.microsoft.com/office/drawing/2014/main" id="{AD1425E2-70ED-68D8-EECF-C535E811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102" y="3943350"/>
            <a:ext cx="5809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triangular lattice is favorable </a:t>
            </a:r>
            <a:r>
              <a:rPr lang="en-US" altLang="en-US" sz="2400" dirty="0"/>
              <a:t>–by extra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0F3C3-FB6B-6642-67F5-53860E2AF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7038" y="3246416"/>
            <a:ext cx="4911272" cy="5324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25DBC7-EFE2-FD51-ECA2-467F8ED3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114" y="4019551"/>
            <a:ext cx="8443685" cy="340021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D2BF8-3357-B00B-DAD2-BA3E7AE481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0733" y="4719450"/>
            <a:ext cx="1985460" cy="62585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59A6314-5059-B0A9-5BA0-3890D8292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733" y="4816475"/>
            <a:ext cx="1949892" cy="49793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EEF37F-3671-BF35-C229-D23A2CE070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76193" y="5924796"/>
            <a:ext cx="879370" cy="384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47E10A-DF47-48DD-15CB-4A04E9AED8EE}"/>
              </a:ext>
            </a:extLst>
          </p:cNvPr>
          <p:cNvSpPr txBox="1"/>
          <p:nvPr/>
        </p:nvSpPr>
        <p:spPr>
          <a:xfrm>
            <a:off x="11643360" y="63357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7C49-2632-B004-6456-270EBEF0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640142"/>
            <a:ext cx="10972800" cy="1143000"/>
          </a:xfrm>
        </p:spPr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7CF1C-CE28-A8F4-2E57-98E3E9D6FE04}"/>
              </a:ext>
            </a:extLst>
          </p:cNvPr>
          <p:cNvSpPr txBox="1"/>
          <p:nvPr/>
        </p:nvSpPr>
        <p:spPr>
          <a:xfrm>
            <a:off x="11692128" y="63276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4527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936C892D-5178-7AF8-A4A1-402F8A350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-22225"/>
            <a:ext cx="10055687" cy="836613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(a) Rotating supercharged nuclei &amp; </a:t>
            </a:r>
            <a:r>
              <a:rPr lang="en-US" altLang="en-US" sz="3600" dirty="0" err="1">
                <a:solidFill>
                  <a:srgbClr val="0000FF"/>
                </a:solidFill>
              </a:rPr>
              <a:t>nuclearites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pic>
        <p:nvPicPr>
          <p:cNvPr id="52233" name="Picture 16">
            <a:extLst>
              <a:ext uri="{FF2B5EF4-FFF2-40B4-BE49-F238E27FC236}">
                <a16:creationId xmlns:a16="http://schemas.microsoft.com/office/drawing/2014/main" id="{64915D89-E646-F45A-41A6-C6F527FE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98" y="737414"/>
            <a:ext cx="4581137" cy="3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TextBox 10">
            <a:extLst>
              <a:ext uri="{FF2B5EF4-FFF2-40B4-BE49-F238E27FC236}">
                <a16:creationId xmlns:a16="http://schemas.microsoft.com/office/drawing/2014/main" id="{69AAFB7A-0520-6629-14B2-8DE90749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659" y="3303432"/>
            <a:ext cx="4137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there appears </a:t>
            </a:r>
            <a:r>
              <a:rPr lang="en-US" altLang="en-US" sz="2400" b="1" dirty="0" err="1">
                <a:solidFill>
                  <a:srgbClr val="FF0000"/>
                </a:solidFill>
              </a:rPr>
              <a:t>supervortex</a:t>
            </a:r>
            <a:r>
              <a:rPr lang="en-US" altLang="en-US" sz="24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2245" name="TextBox 1">
            <a:extLst>
              <a:ext uri="{FF2B5EF4-FFF2-40B4-BE49-F238E27FC236}">
                <a16:creationId xmlns:a16="http://schemas.microsoft.com/office/drawing/2014/main" id="{298A0C67-B204-86FF-A239-40EB9057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6" y="3318565"/>
            <a:ext cx="2985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For rotating object</a:t>
            </a:r>
            <a:endParaRPr lang="en-US" altLang="en-US" sz="2400" dirty="0"/>
          </a:p>
        </p:txBody>
      </p:sp>
      <p:sp>
        <p:nvSpPr>
          <p:cNvPr id="52246" name="TextBox 2">
            <a:extLst>
              <a:ext uri="{FF2B5EF4-FFF2-40B4-BE49-F238E27FC236}">
                <a16:creationId xmlns:a16="http://schemas.microsoft.com/office/drawing/2014/main" id="{0C060111-85E1-2ADD-49C3-863F26A44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272" y="5830133"/>
            <a:ext cx="5256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Long-living rotating </a:t>
            </a:r>
            <a:r>
              <a:rPr lang="en-US" altLang="en-US" sz="2400" b="1" dirty="0" err="1">
                <a:solidFill>
                  <a:srgbClr val="FF0000"/>
                </a:solidFill>
              </a:rPr>
              <a:t>nuclearites</a:t>
            </a:r>
            <a:r>
              <a:rPr lang="en-US" altLang="en-US" sz="2400" b="1" dirty="0">
                <a:solidFill>
                  <a:srgbClr val="FF0000"/>
                </a:solidFill>
              </a:rPr>
              <a:t> (?)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4D4FA-1368-9FAD-1931-E88DFF2E9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3445" y="1235296"/>
            <a:ext cx="2305513" cy="3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4AFA0A-CA0F-CBDF-D2B9-1587C79BA062}"/>
              </a:ext>
            </a:extLst>
          </p:cNvPr>
          <p:cNvSpPr txBox="1"/>
          <p:nvPr/>
        </p:nvSpPr>
        <p:spPr>
          <a:xfrm>
            <a:off x="29783" y="1126934"/>
            <a:ext cx="847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Nuclear part of energy per nucleon in absence of Coulomb 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FD5B82-0471-8712-27CC-EF34ABC84EA1}"/>
              </a:ext>
            </a:extLst>
          </p:cNvPr>
          <p:cNvSpPr txBox="1"/>
          <p:nvPr/>
        </p:nvSpPr>
        <p:spPr>
          <a:xfrm>
            <a:off x="141004" y="727527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large size nuclear drop with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8E8E25-803E-2045-9394-87A82AD4FA34}"/>
              </a:ext>
            </a:extLst>
          </p:cNvPr>
          <p:cNvSpPr txBox="1"/>
          <p:nvPr/>
        </p:nvSpPr>
        <p:spPr>
          <a:xfrm>
            <a:off x="-46344" y="1582237"/>
            <a:ext cx="1211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400" dirty="0"/>
              <a:t> reaches 0 for </a:t>
            </a:r>
            <a:r>
              <a:rPr lang="en-US" sz="2400" i="1" dirty="0"/>
              <a:t>Z</a:t>
            </a:r>
            <a:r>
              <a:rPr lang="en-US" sz="2400" dirty="0"/>
              <a:t>&gt;</a:t>
            </a:r>
            <a:r>
              <a:rPr lang="en-US" sz="2400" i="1" dirty="0"/>
              <a:t>C</a:t>
            </a:r>
            <a:r>
              <a:rPr lang="en-US" sz="2400" dirty="0"/>
              <a:t>/</a:t>
            </a:r>
            <a:r>
              <a:rPr lang="en-US" sz="2400" i="1" dirty="0"/>
              <a:t>e</a:t>
            </a:r>
            <a:r>
              <a:rPr lang="en-US" sz="2400" i="1" baseline="30000" dirty="0"/>
              <a:t>3 </a:t>
            </a:r>
            <a:r>
              <a:rPr lang="en-US" sz="2400" dirty="0"/>
              <a:t>, </a:t>
            </a:r>
            <a:r>
              <a:rPr lang="en-US" sz="2400" i="1" dirty="0"/>
              <a:t>C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400" dirty="0"/>
              <a:t>1, → charged pion condensate, </a:t>
            </a:r>
          </a:p>
          <a:p>
            <a:r>
              <a:rPr lang="en-US" sz="2400" dirty="0"/>
              <a:t>interior is charge-neutral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7D00EB-1A64-C189-A42B-CD7B6859E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146" y="2110686"/>
            <a:ext cx="1834355" cy="3534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02D63E-22B8-D492-21F9-62583930BB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4859" y="4051668"/>
            <a:ext cx="2509704" cy="6037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79A7B3-36A6-7697-E9E4-5E865922EE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7320" y="4048218"/>
            <a:ext cx="4084494" cy="500929"/>
          </a:xfrm>
          <a:prstGeom prst="rect">
            <a:avLst/>
          </a:prstGeom>
        </p:spPr>
      </p:pic>
      <p:pic>
        <p:nvPicPr>
          <p:cNvPr id="25" name="Picture 11" descr="TP_tmp">
            <a:extLst>
              <a:ext uri="{FF2B5EF4-FFF2-40B4-BE49-F238E27FC236}">
                <a16:creationId xmlns:a16="http://schemas.microsoft.com/office/drawing/2014/main" id="{A282D311-6F7F-27E8-DB17-1E2299C89E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85" y="4155186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9">
            <a:extLst>
              <a:ext uri="{FF2B5EF4-FFF2-40B4-BE49-F238E27FC236}">
                <a16:creationId xmlns:a16="http://schemas.microsoft.com/office/drawing/2014/main" id="{EBCDA5DB-253A-9E64-F230-6B2FDDBE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335" y="4001071"/>
            <a:ext cx="1117731" cy="5635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B73366F-7382-5A09-BC2B-0D385D7E2B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3" y="4564635"/>
            <a:ext cx="6692268" cy="5115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5AF76-6796-1E8E-220C-B912135614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004" y="5256894"/>
            <a:ext cx="3955808" cy="4319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B99681B-C418-E299-21BA-F016833A24E4}"/>
              </a:ext>
            </a:extLst>
          </p:cNvPr>
          <p:cNvSpPr txBox="1"/>
          <p:nvPr/>
        </p:nvSpPr>
        <p:spPr>
          <a:xfrm>
            <a:off x="4320969" y="5226111"/>
            <a:ext cx="7258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rotating large nucleus is long-living. Rotation energy</a:t>
            </a:r>
            <a:endParaRPr lang="en-US" dirty="0"/>
          </a:p>
        </p:txBody>
      </p:sp>
      <p:sp>
        <p:nvSpPr>
          <p:cNvPr id="52252" name="TextBox 52251">
            <a:extLst>
              <a:ext uri="{FF2B5EF4-FFF2-40B4-BE49-F238E27FC236}">
                <a16:creationId xmlns:a16="http://schemas.microsoft.com/office/drawing/2014/main" id="{AEE43C50-82B6-264B-0DFA-16A6E17A5756}"/>
              </a:ext>
            </a:extLst>
          </p:cNvPr>
          <p:cNvSpPr txBox="1"/>
          <p:nvPr/>
        </p:nvSpPr>
        <p:spPr>
          <a:xfrm>
            <a:off x="64404" y="5875684"/>
            <a:ext cx="54981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slowly lost only by surface radiation.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1D506-ADF4-A24E-24FB-507BD3267936}"/>
              </a:ext>
            </a:extLst>
          </p:cNvPr>
          <p:cNvSpPr txBox="1"/>
          <p:nvPr/>
        </p:nvSpPr>
        <p:spPr>
          <a:xfrm>
            <a:off x="5265779" y="203473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 small </a:t>
            </a:r>
            <a:r>
              <a:rPr lang="el-G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D62EF-D76B-9A8C-A640-86B8DF78BC0A}"/>
              </a:ext>
            </a:extLst>
          </p:cNvPr>
          <p:cNvSpPr txBox="1"/>
          <p:nvPr/>
        </p:nvSpPr>
        <p:spPr>
          <a:xfrm>
            <a:off x="141004" y="4069285"/>
            <a:ext cx="210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energy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A4BC15-9251-88BF-7D71-010B3802E1CC}"/>
              </a:ext>
            </a:extLst>
          </p:cNvPr>
          <p:cNvSpPr txBox="1"/>
          <p:nvPr/>
        </p:nvSpPr>
        <p:spPr>
          <a:xfrm>
            <a:off x="2544846" y="2532134"/>
            <a:ext cx="8656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would be &lt;0 </a:t>
            </a:r>
            <a:r>
              <a:rPr lang="en-US" sz="2400" b="1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 if effective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400" dirty="0"/>
              <a:t> mass in matter were &lt;32 MeV,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5FEA8-2B9A-7F29-4FE6-6533B8AB54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95" y="2480246"/>
            <a:ext cx="2624377" cy="609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23629-D6ED-154E-0C69-2CB03C64C4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40154" y="1957538"/>
            <a:ext cx="2191611" cy="5500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DE8351-F604-551D-5771-95B9D1C44D92}"/>
              </a:ext>
            </a:extLst>
          </p:cNvPr>
          <p:cNvSpPr txBox="1"/>
          <p:nvPr/>
        </p:nvSpPr>
        <p:spPr>
          <a:xfrm>
            <a:off x="10205547" y="1976535"/>
            <a:ext cx="2045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Total energy:  </a:t>
            </a:r>
          </a:p>
        </p:txBody>
      </p:sp>
      <p:pic>
        <p:nvPicPr>
          <p:cNvPr id="16" name="Picture 11" descr="TP_tmp">
            <a:extLst>
              <a:ext uri="{FF2B5EF4-FFF2-40B4-BE49-F238E27FC236}">
                <a16:creationId xmlns:a16="http://schemas.microsoft.com/office/drawing/2014/main" id="{5D790605-F5DA-A392-9CEF-47032B260D3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66" y="3429000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1" descr="TP_tmp">
            <a:extLst>
              <a:ext uri="{FF2B5EF4-FFF2-40B4-BE49-F238E27FC236}">
                <a16:creationId xmlns:a16="http://schemas.microsoft.com/office/drawing/2014/main" id="{085C8305-9D4A-A964-033D-F92A5F23723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97" y="2064577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 descr="TP_tmp">
            <a:extLst>
              <a:ext uri="{FF2B5EF4-FFF2-40B4-BE49-F238E27FC236}">
                <a16:creationId xmlns:a16="http://schemas.microsoft.com/office/drawing/2014/main" id="{825EE9A5-7B78-6BFE-93DD-6682C581F43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89" y="5934848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D67CC3-1CB8-3D57-BE48-971E539E09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74216" y="3437228"/>
            <a:ext cx="1978820" cy="4272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DDBD714-CC22-7F4F-D88E-5791CEEF7F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71122" y="5179224"/>
            <a:ext cx="1825690" cy="6025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E9C1A-E859-B0CE-3460-44AED025C7B6}"/>
              </a:ext>
            </a:extLst>
          </p:cNvPr>
          <p:cNvSpPr txBox="1"/>
          <p:nvPr/>
        </p:nvSpPr>
        <p:spPr>
          <a:xfrm>
            <a:off x="11765280" y="65349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84ACBE-294E-8BE4-AC73-BABC55B28F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47182" y="1722962"/>
            <a:ext cx="1624816" cy="2640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507C94-C267-C10D-8192-66B4B8E8DD59}"/>
              </a:ext>
            </a:extLst>
          </p:cNvPr>
          <p:cNvSpPr txBox="1"/>
          <p:nvPr/>
        </p:nvSpPr>
        <p:spPr>
          <a:xfrm>
            <a:off x="3094295" y="295909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Migdal et al, </a:t>
            </a:r>
            <a:r>
              <a:rPr lang="en-US" dirty="0" err="1"/>
              <a:t>Phys.Rep</a:t>
            </a:r>
            <a:r>
              <a:rPr lang="en-US" dirty="0"/>
              <a:t>, 192 (1990)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1AC1D-289D-C3CE-6065-D509A51A5598}"/>
              </a:ext>
            </a:extLst>
          </p:cNvPr>
          <p:cNvSpPr txBox="1"/>
          <p:nvPr/>
        </p:nvSpPr>
        <p:spPr>
          <a:xfrm>
            <a:off x="98393" y="2892733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Nuclei-stars, </a:t>
            </a:r>
            <a:r>
              <a:rPr lang="en-US" sz="2000" dirty="0"/>
              <a:t>DV1977,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86D45-5E38-ED1A-150D-73009E82CC7C}"/>
              </a:ext>
            </a:extLst>
          </p:cNvPr>
          <p:cNvSpPr txBox="1"/>
          <p:nvPr/>
        </p:nvSpPr>
        <p:spPr>
          <a:xfrm>
            <a:off x="1819370" y="89693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dirty="0">
                <a:solidFill>
                  <a:srgbClr val="0000FF"/>
                </a:solidFill>
              </a:rPr>
              <a:t>(b) Pion vortices in heavy-ion collisions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2250" name="TextBox 1">
            <a:extLst>
              <a:ext uri="{FF2B5EF4-FFF2-40B4-BE49-F238E27FC236}">
                <a16:creationId xmlns:a16="http://schemas.microsoft.com/office/drawing/2014/main" id="{66CA8A07-4887-8623-480C-EC9F257B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7755"/>
            <a:ext cx="11364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Longer-living </a:t>
            </a:r>
            <a:r>
              <a:rPr lang="en-US" altLang="en-US" sz="2400" b="1" dirty="0" err="1">
                <a:solidFill>
                  <a:srgbClr val="FF0000"/>
                </a:solidFill>
              </a:rPr>
              <a:t>rotating+internally</a:t>
            </a:r>
            <a:r>
              <a:rPr lang="en-US" altLang="en-US" sz="2400" b="1" dirty="0">
                <a:solidFill>
                  <a:srgbClr val="FF0000"/>
                </a:solidFill>
              </a:rPr>
              <a:t> rotating  pion, K,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ρ</a:t>
            </a:r>
            <a:r>
              <a:rPr lang="en-US" altLang="en-US" sz="2400" b="1" dirty="0">
                <a:solidFill>
                  <a:srgbClr val="FF0000"/>
                </a:solidFill>
              </a:rPr>
              <a:t>  vortex states in HIC (</a:t>
            </a:r>
            <a:r>
              <a:rPr lang="en-US" altLang="en-US" sz="2800" b="1" dirty="0">
                <a:solidFill>
                  <a:srgbClr val="FF0000"/>
                </a:solidFill>
              </a:rPr>
              <a:t>?)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CE6FF-82C7-6F07-9EEB-57D5B2D1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276" y="2418745"/>
            <a:ext cx="6952738" cy="354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9AC957-DF90-26F4-1F73-2F87F4ABE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103" y="2437977"/>
            <a:ext cx="1419926" cy="354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A16759-FACC-7A84-352F-97C9F2384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6" y="3616347"/>
            <a:ext cx="8191887" cy="354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8DEB2-F344-8C4D-A72A-54595FCB922C}"/>
              </a:ext>
            </a:extLst>
          </p:cNvPr>
          <p:cNvSpPr txBox="1"/>
          <p:nvPr/>
        </p:nvSpPr>
        <p:spPr>
          <a:xfrm>
            <a:off x="177653" y="99822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Pion fireball: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06F82-A805-FF31-7234-F39CE5843D73}"/>
              </a:ext>
            </a:extLst>
          </p:cNvPr>
          <p:cNvSpPr txBox="1"/>
          <p:nvPr/>
        </p:nvSpPr>
        <p:spPr>
          <a:xfrm>
            <a:off x="0" y="2882976"/>
            <a:ext cx="2548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Nuclear fireball: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61273B-C6F9-72CE-5F46-637DAF468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846" y="2953488"/>
            <a:ext cx="7881159" cy="3734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065433-640B-0ADF-ABCE-63276BD5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2116" y="2912332"/>
            <a:ext cx="1869884" cy="461665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548C3A7-0233-8E91-A154-CB23AAE9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3" y="5613333"/>
            <a:ext cx="33813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TP_tmp">
            <a:extLst>
              <a:ext uri="{FF2B5EF4-FFF2-40B4-BE49-F238E27FC236}">
                <a16:creationId xmlns:a16="http://schemas.microsoft.com/office/drawing/2014/main" id="{6474A4C8-6068-48D1-5CCC-717697B646F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95" y="5681595"/>
            <a:ext cx="558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E9568AF1-AADB-6B02-0342-FEC0A8C5D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847" y="5562745"/>
            <a:ext cx="6147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Pion </a:t>
            </a:r>
            <a:r>
              <a:rPr lang="en-US" altLang="en-US" sz="2400" dirty="0" err="1"/>
              <a:t>supervortex</a:t>
            </a:r>
            <a:r>
              <a:rPr lang="en-US" altLang="en-US" sz="2400" dirty="0"/>
              <a:t> or  lattice with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v</a:t>
            </a:r>
            <a:r>
              <a:rPr lang="en-US" altLang="en-US" sz="2800" dirty="0"/>
              <a:t>~&lt; 10?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BBC7CE-51D3-5560-E364-08D2DF0B90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47949" y="2883667"/>
            <a:ext cx="1291846" cy="6025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E056E2-94ED-151F-809B-323033933B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3842" y="2285160"/>
            <a:ext cx="2139635" cy="6025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F759FCD-1A4C-73EF-D3CA-BCD4D000E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6536"/>
            <a:ext cx="6346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In case of pion gas with fixed particle number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9CB770E-5293-085E-93A8-30AE96F0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14" y="4770291"/>
            <a:ext cx="151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05F5096-B210-D9FF-EB30-5CCBED16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64" y="4749126"/>
            <a:ext cx="2230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6733AE6-C52E-2818-11C3-EC93A38E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730" y="4699913"/>
            <a:ext cx="9302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45B0222-705C-EAA0-254C-EF3D68964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005" y="4772504"/>
            <a:ext cx="10683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781A1E-37DF-E5FB-A016-4E0AE67276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1481" y="772035"/>
            <a:ext cx="9012695" cy="145721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DB0A3C9-769B-DE96-3B55-9ECBE58936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56499" y="971688"/>
            <a:ext cx="2314322" cy="6025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61BDF-A622-B8C9-8F89-CA13F9FBCA7D}"/>
              </a:ext>
            </a:extLst>
          </p:cNvPr>
          <p:cNvSpPr txBox="1"/>
          <p:nvPr/>
        </p:nvSpPr>
        <p:spPr>
          <a:xfrm>
            <a:off x="7217057" y="1899647"/>
            <a:ext cx="312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Adamchuck</a:t>
            </a:r>
            <a:r>
              <a:rPr lang="en-US" dirty="0"/>
              <a:t> et al STAR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8154B-C888-87C7-AE5F-316516410413}"/>
              </a:ext>
            </a:extLst>
          </p:cNvPr>
          <p:cNvSpPr txBox="1"/>
          <p:nvPr/>
        </p:nvSpPr>
        <p:spPr>
          <a:xfrm>
            <a:off x="11618976" y="63398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9238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extBox 2">
            <a:extLst>
              <a:ext uri="{FF2B5EF4-FFF2-40B4-BE49-F238E27FC236}">
                <a16:creationId xmlns:a16="http://schemas.microsoft.com/office/drawing/2014/main" id="{B423CC43-51FE-49E7-FCE3-39D55E43B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595" y="3682880"/>
            <a:ext cx="5188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Supervortex with large </a:t>
            </a:r>
          </a:p>
        </p:txBody>
      </p:sp>
      <p:pic>
        <p:nvPicPr>
          <p:cNvPr id="41993" name="Picture 11" descr="TP_tmp">
            <a:extLst>
              <a:ext uri="{FF2B5EF4-FFF2-40B4-BE49-F238E27FC236}">
                <a16:creationId xmlns:a16="http://schemas.microsoft.com/office/drawing/2014/main" id="{FF117A0B-4D8A-0786-033E-F77854A5170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4" y="3826253"/>
            <a:ext cx="6223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7" name="TextBox 1">
            <a:extLst>
              <a:ext uri="{FF2B5EF4-FFF2-40B4-BE49-F238E27FC236}">
                <a16:creationId xmlns:a16="http://schemas.microsoft.com/office/drawing/2014/main" id="{4B0085CC-AE54-0103-371A-258EE7D77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" y="3022104"/>
            <a:ext cx="11907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(d) Rotating empty vessel</a:t>
            </a:r>
          </a:p>
        </p:txBody>
      </p:sp>
      <p:sp>
        <p:nvSpPr>
          <p:cNvPr id="41999" name="TextBox 1">
            <a:extLst>
              <a:ext uri="{FF2B5EF4-FFF2-40B4-BE49-F238E27FC236}">
                <a16:creationId xmlns:a16="http://schemas.microsoft.com/office/drawing/2014/main" id="{38D5B475-E826-5B9C-E661-03184803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" y="4245593"/>
            <a:ext cx="12094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Thus statement that vacuum (ground state with a field) cannot rotate can be questioned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CC23E1-72D3-D8F1-282C-8DF1DB2CCB9B}"/>
              </a:ext>
            </a:extLst>
          </p:cNvPr>
          <p:cNvSpPr txBox="1"/>
          <p:nvPr/>
        </p:nvSpPr>
        <p:spPr>
          <a:xfrm>
            <a:off x="0" y="27344"/>
            <a:ext cx="121148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(c ) Cuper pair gas and pion condensate in neutron stars=pulsars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  <a:p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pairing in all pulsars– vortex lattice in nucleon superfluid--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solid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rot.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B332B216-8E28-B05F-2CB9-EAE5EABF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3" y="1178247"/>
            <a:ext cx="35718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4B5E8024-041A-4183-564C-6A2E0262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61" y="1209794"/>
            <a:ext cx="15700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1">
            <a:extLst>
              <a:ext uri="{FF2B5EF4-FFF2-40B4-BE49-F238E27FC236}">
                <a16:creationId xmlns:a16="http://schemas.microsoft.com/office/drawing/2014/main" id="{5BCAC123-6356-B018-B9C1-D84DB123C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" y="1804370"/>
            <a:ext cx="10678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For Vella pulsar distance between vortices in neutron superfluid </a:t>
            </a:r>
            <a:r>
              <a:rPr lang="en-US" altLang="en-US" sz="2400" i="1" dirty="0"/>
              <a:t>R</a:t>
            </a:r>
            <a:r>
              <a:rPr lang="en-US" altLang="en-US" i="1" baseline="-25000" dirty="0"/>
              <a:t>L</a:t>
            </a:r>
            <a:r>
              <a:rPr lang="en-US" altLang="en-US" sz="2400" dirty="0">
                <a:cs typeface="Arial" panose="020B0604020202020204" pitchFamily="34" charset="0"/>
              </a:rPr>
              <a:t>~10</a:t>
            </a:r>
            <a:r>
              <a:rPr lang="en-US" altLang="en-US" sz="2400" baseline="30000" dirty="0">
                <a:cs typeface="Arial" panose="020B0604020202020204" pitchFamily="34" charset="0"/>
              </a:rPr>
              <a:t>-3</a:t>
            </a:r>
            <a:r>
              <a:rPr lang="en-US" altLang="en-US" sz="2400" dirty="0">
                <a:cs typeface="Arial" panose="020B0604020202020204" pitchFamily="34" charset="0"/>
              </a:rPr>
              <a:t> cm,</a:t>
            </a:r>
            <a:endParaRPr lang="en-US" altLang="en-US" sz="2400" dirty="0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346A11FF-B961-CF17-053E-0D1B6459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8" y="2460811"/>
            <a:ext cx="11794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similar </a:t>
            </a:r>
            <a:r>
              <a:rPr lang="en-US" altLang="en-US" sz="2400" i="1" dirty="0">
                <a:solidFill>
                  <a:srgbClr val="0000FF"/>
                </a:solidFill>
              </a:rPr>
              <a:t>R</a:t>
            </a:r>
            <a:r>
              <a:rPr lang="en-US" altLang="en-US" sz="2400" i="1" baseline="-25000" dirty="0">
                <a:solidFill>
                  <a:srgbClr val="0000FF"/>
                </a:solidFill>
              </a:rPr>
              <a:t>L  </a:t>
            </a:r>
            <a:r>
              <a:rPr lang="en-US" altLang="en-US" sz="2400" i="1" dirty="0">
                <a:solidFill>
                  <a:srgbClr val="0000FF"/>
                </a:solidFill>
              </a:rPr>
              <a:t>is estimated </a:t>
            </a:r>
            <a:r>
              <a:rPr lang="en-US" altLang="en-US" sz="2400" dirty="0">
                <a:solidFill>
                  <a:srgbClr val="0000FF"/>
                </a:solidFill>
              </a:rPr>
              <a:t>for pion condensate superfluid in dense neutron star interiors  </a:t>
            </a:r>
          </a:p>
        </p:txBody>
      </p:sp>
      <p:pic>
        <p:nvPicPr>
          <p:cNvPr id="2" name="Picture 1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5257B8B5-C036-D6DE-4272-329821694D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35057" y="3758008"/>
            <a:ext cx="320095" cy="29526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F371F58-5CB0-D66C-56EE-19007933F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124" y="5327346"/>
            <a:ext cx="8699501" cy="579437"/>
          </a:xfr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B49EB22-EBDD-15F5-09A2-712704535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8" y="4810950"/>
            <a:ext cx="9304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In lab. conditions for a rotating Si-molecular max. </a:t>
            </a:r>
            <a:r>
              <a:rPr lang="el-GR" altLang="en-US" sz="2400" dirty="0">
                <a:cs typeface="Arial" panose="020B0604020202020204" pitchFamily="34" charset="0"/>
              </a:rPr>
              <a:t>Ω</a:t>
            </a:r>
            <a:r>
              <a:rPr lang="en-US" altLang="en-US" sz="2400" dirty="0">
                <a:cs typeface="Arial" panose="020B0604020202020204" pitchFamily="34" charset="0"/>
              </a:rPr>
              <a:t>  ~10</a:t>
            </a:r>
            <a:r>
              <a:rPr lang="en-US" altLang="en-US" sz="2400" baseline="30000" dirty="0">
                <a:cs typeface="Arial" panose="020B0604020202020204" pitchFamily="34" charset="0"/>
              </a:rPr>
              <a:t>10 </a:t>
            </a:r>
            <a:r>
              <a:rPr lang="en-US" altLang="en-US" sz="2400" dirty="0">
                <a:cs typeface="Arial" panose="020B0604020202020204" pitchFamily="34" charset="0"/>
              </a:rPr>
              <a:t>Hz</a:t>
            </a: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7AA4E-EFEB-F90E-29E1-116151B86979}"/>
              </a:ext>
            </a:extLst>
          </p:cNvPr>
          <p:cNvSpPr txBox="1"/>
          <p:nvPr/>
        </p:nvSpPr>
        <p:spPr>
          <a:xfrm>
            <a:off x="11716512" y="64814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4376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D8DE-5544-484F-FCEA-45A0CBC9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436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8D8D-2AD0-D954-8E56-9CEC36ED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1878"/>
            <a:ext cx="121920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i="1" dirty="0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r>
              <a:rPr lang="en-US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harged </a:t>
            </a:r>
            <a:r>
              <a:rPr lang="en-US" altLang="en-US" sz="3200" i="1" dirty="0" err="1">
                <a:solidFill>
                  <a:srgbClr val="0000FF"/>
                </a:solidFill>
                <a:cs typeface="Arial" panose="020B0604020202020204" pitchFamily="34" charset="0"/>
              </a:rPr>
              <a:t>pions</a:t>
            </a:r>
            <a:r>
              <a:rPr lang="en-US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 can form </a:t>
            </a:r>
            <a:r>
              <a:rPr lang="en-US" altLang="en-US" i="1" dirty="0" err="1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sz="3200" i="1" dirty="0" err="1">
                <a:solidFill>
                  <a:srgbClr val="0000FF"/>
                </a:solidFill>
              </a:rPr>
              <a:t>upervortex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i="1" dirty="0">
                <a:solidFill>
                  <a:srgbClr val="0000FF"/>
                </a:solidFill>
              </a:rPr>
              <a:t>with large     </a:t>
            </a:r>
            <a:r>
              <a:rPr lang="en-US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. In realistic problem      is limited by value L</a:t>
            </a:r>
            <a:r>
              <a:rPr lang="en-US" altLang="en-US" sz="3200" baseline="-25000" dirty="0">
                <a:solidFill>
                  <a:srgbClr val="0000FF"/>
                </a:solidFill>
                <a:cs typeface="Arial" panose="020B0604020202020204" pitchFamily="34" charset="0"/>
              </a:rPr>
              <a:t>in </a:t>
            </a:r>
            <a:r>
              <a:rPr lang="en-US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</a:p>
          <a:p>
            <a:pPr marL="0" indent="0">
              <a:buFontTx/>
              <a:buNone/>
            </a:pPr>
            <a:endParaRPr lang="en-US" altLang="en-US" sz="3200" i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BEC at fixed particle number forms </a:t>
            </a:r>
            <a:r>
              <a:rPr lang="en-US" altLang="en-US" sz="3200" i="1" dirty="0">
                <a:solidFill>
                  <a:srgbClr val="FF0000"/>
                </a:solidFill>
                <a:cs typeface="Arial" panose="020B0604020202020204" pitchFamily="34" charset="0"/>
              </a:rPr>
              <a:t>lattice mimicking rigid-body rotation</a:t>
            </a:r>
            <a:r>
              <a:rPr lang="en-US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, described </a:t>
            </a:r>
            <a:r>
              <a:rPr lang="en-US" altLang="en-US" i="1" dirty="0">
                <a:solidFill>
                  <a:srgbClr val="0000FF"/>
                </a:solidFill>
              </a:rPr>
              <a:t>for 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l-GR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Ω</a:t>
            </a:r>
            <a:r>
              <a:rPr lang="en-US" altLang="en-US" i="1" dirty="0">
                <a:solidFill>
                  <a:srgbClr val="0000FF"/>
                </a:solidFill>
                <a:cs typeface="Arial" panose="020B0604020202020204" pitchFamily="34" charset="0"/>
              </a:rPr>
              <a:t>&gt;</a:t>
            </a:r>
            <a:r>
              <a:rPr lang="el-GR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 Ω</a:t>
            </a:r>
            <a:r>
              <a:rPr lang="en-US" altLang="en-US" sz="3200" i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c1</a:t>
            </a:r>
            <a:r>
              <a:rPr lang="en-US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 similarly to superfluid cold Bose atoms.</a:t>
            </a:r>
          </a:p>
          <a:p>
            <a:pPr marL="0" indent="0">
              <a:buFontTx/>
              <a:buNone/>
            </a:pPr>
            <a:r>
              <a:rPr lang="en-US" altLang="en-US" sz="3200" i="1" dirty="0">
                <a:solidFill>
                  <a:srgbClr val="0000FF"/>
                </a:solidFill>
                <a:cs typeface="Arial" panose="020B0604020202020204" pitchFamily="34" charset="0"/>
              </a:rPr>
              <a:t> Various estimates were done for vortices in various rapidly rotating systems.</a:t>
            </a:r>
          </a:p>
          <a:p>
            <a:endParaRPr lang="en-US" dirty="0"/>
          </a:p>
        </p:txBody>
      </p:sp>
      <p:pic>
        <p:nvPicPr>
          <p:cNvPr id="4" name="Picture 3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8E6C421F-1E1F-B3D7-107E-20DDD9A27D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35367" y="1745804"/>
            <a:ext cx="320095" cy="29526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93C08480-0567-96A3-0AB7-C0C96BE6C9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77600" y="1199436"/>
            <a:ext cx="320095" cy="295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F51F3-FD4C-3A4D-91D2-EA279B2760C3}"/>
              </a:ext>
            </a:extLst>
          </p:cNvPr>
          <p:cNvSpPr txBox="1"/>
          <p:nvPr/>
        </p:nvSpPr>
        <p:spPr>
          <a:xfrm>
            <a:off x="11582400" y="63398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3057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E4BD-C32A-BDA3-27A7-DE5AAA57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1240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C475CCE-9408-5BAB-FCD2-32600F77C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114300"/>
            <a:ext cx="8229600" cy="1143000"/>
          </a:xfrm>
        </p:spPr>
        <p:txBody>
          <a:bodyPr/>
          <a:lstStyle/>
          <a:p>
            <a:r>
              <a:rPr lang="en-US" altLang="en-US"/>
              <a:t>Plan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847648B-F55B-E652-C46D-8C9E51E552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304" y="1667256"/>
            <a:ext cx="11850624" cy="4572000"/>
          </a:xfrm>
        </p:spPr>
        <p:txBody>
          <a:bodyPr/>
          <a:lstStyle/>
          <a:p>
            <a:pPr>
              <a:defRPr/>
            </a:pPr>
            <a:r>
              <a:rPr lang="en-US" altLang="en-US" sz="2400" i="1" dirty="0">
                <a:solidFill>
                  <a:srgbClr val="0000FF"/>
                </a:solidFill>
              </a:rPr>
              <a:t>``Rotating charged-pion vacuum‘’ (storm in empty rotating vessel).  </a:t>
            </a:r>
          </a:p>
          <a:p>
            <a:pPr>
              <a:defRPr/>
            </a:pPr>
            <a:r>
              <a:rPr lang="en-US" altLang="en-US" sz="2400" i="1" dirty="0">
                <a:solidFill>
                  <a:srgbClr val="0000FF"/>
                </a:solidFill>
              </a:rPr>
              <a:t>Rotating charged pion gas at  T=0 (BEC) with a fixed particle number. </a:t>
            </a:r>
          </a:p>
          <a:p>
            <a:pPr>
              <a:defRPr/>
            </a:pPr>
            <a:r>
              <a:rPr lang="en-US" altLang="en-US" sz="2400" i="1" dirty="0">
                <a:solidFill>
                  <a:srgbClr val="0000FF"/>
                </a:solidFill>
              </a:rPr>
              <a:t>Some possible consequences for various rotating systems.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DFAF8F-986F-4869-0353-DA19EE5C3503}"/>
              </a:ext>
            </a:extLst>
          </p:cNvPr>
          <p:cNvSpPr txBox="1"/>
          <p:nvPr/>
        </p:nvSpPr>
        <p:spPr>
          <a:xfrm>
            <a:off x="11684022" y="64645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7773-16A9-5350-D58E-A8F34B19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982F-9B7F-53CC-4A32-7AA7E4DD8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5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B6ED45E-77D6-28DB-64BC-F74DBB58B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381" y="-11179"/>
            <a:ext cx="8953501" cy="841375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FF"/>
                </a:solidFill>
              </a:rPr>
              <a:t>Non-relativistic limit of weak </a:t>
            </a:r>
            <a:r>
              <a:rPr lang="en-US" altLang="en-US" sz="3600" b="1" i="1" dirty="0">
                <a:solidFill>
                  <a:srgbClr val="0000FF"/>
                </a:solidFill>
              </a:rPr>
              <a:t>V(r) </a:t>
            </a:r>
            <a:r>
              <a:rPr lang="en-US" altLang="en-US" sz="3600" b="1" dirty="0">
                <a:solidFill>
                  <a:srgbClr val="0000FF"/>
                </a:solidFill>
              </a:rPr>
              <a:t>and 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Ω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pic>
        <p:nvPicPr>
          <p:cNvPr id="31752" name="Picture 11" descr="TP_tmp">
            <a:extLst>
              <a:ext uri="{FF2B5EF4-FFF2-40B4-BE49-F238E27FC236}">
                <a16:creationId xmlns:a16="http://schemas.microsoft.com/office/drawing/2014/main" id="{3BD9FCA2-3D45-0019-1FB1-6B266D6EBA9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65" y="890589"/>
            <a:ext cx="6223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5">
            <a:extLst>
              <a:ext uri="{FF2B5EF4-FFF2-40B4-BE49-F238E27FC236}">
                <a16:creationId xmlns:a16="http://schemas.microsoft.com/office/drawing/2014/main" id="{8C51DDFF-75DB-C8BD-1C46-716654C9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862014"/>
            <a:ext cx="1847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1">
            <a:extLst>
              <a:ext uri="{FF2B5EF4-FFF2-40B4-BE49-F238E27FC236}">
                <a16:creationId xmlns:a16="http://schemas.microsoft.com/office/drawing/2014/main" id="{0C469860-3395-0279-C865-C2CEEC3A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1" y="1481138"/>
            <a:ext cx="2392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Neglecting 1/</a:t>
            </a:r>
            <a:r>
              <a:rPr lang="en-US" altLang="en-US" sz="2400" i="1" dirty="0">
                <a:solidFill>
                  <a:srgbClr val="000000"/>
                </a:solidFill>
              </a:rPr>
              <a:t>c</a:t>
            </a:r>
            <a:r>
              <a:rPr lang="en-US" altLang="en-US" sz="2400" baseline="30000" dirty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quadratic terms</a:t>
            </a:r>
          </a:p>
        </p:txBody>
      </p:sp>
      <p:sp>
        <p:nvSpPr>
          <p:cNvPr id="31756" name="TextBox 2">
            <a:extLst>
              <a:ext uri="{FF2B5EF4-FFF2-40B4-BE49-F238E27FC236}">
                <a16:creationId xmlns:a16="http://schemas.microsoft.com/office/drawing/2014/main" id="{80D772C4-661E-4CDB-6DB5-CD4728F4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" y="3105945"/>
            <a:ext cx="799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On other hand, Galilei transform for </a:t>
            </a:r>
            <a:r>
              <a:rPr lang="en-US" altLang="en-US" sz="2400" b="1" dirty="0" err="1">
                <a:solidFill>
                  <a:srgbClr val="FF0000"/>
                </a:solidFill>
              </a:rPr>
              <a:t>Schroedinger</a:t>
            </a:r>
            <a:r>
              <a:rPr lang="en-US" altLang="en-US" sz="2400" b="1" dirty="0">
                <a:solidFill>
                  <a:srgbClr val="FF0000"/>
                </a:solidFill>
              </a:rPr>
              <a:t> eq.</a:t>
            </a:r>
          </a:p>
        </p:txBody>
      </p:sp>
      <p:pic>
        <p:nvPicPr>
          <p:cNvPr id="31757" name="Picture 4">
            <a:extLst>
              <a:ext uri="{FF2B5EF4-FFF2-40B4-BE49-F238E27FC236}">
                <a16:creationId xmlns:a16="http://schemas.microsoft.com/office/drawing/2014/main" id="{83191683-9387-15C2-11E9-10C977BA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" y="3755473"/>
            <a:ext cx="3600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8">
            <a:extLst>
              <a:ext uri="{FF2B5EF4-FFF2-40B4-BE49-F238E27FC236}">
                <a16:creationId xmlns:a16="http://schemas.microsoft.com/office/drawing/2014/main" id="{7B4F9023-48FF-2A8F-F5BB-5F655BAE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29" y="3665716"/>
            <a:ext cx="15335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1">
            <a:extLst>
              <a:ext uri="{FF2B5EF4-FFF2-40B4-BE49-F238E27FC236}">
                <a16:creationId xmlns:a16="http://schemas.microsoft.com/office/drawing/2014/main" id="{10C9BCAD-4B97-339B-98ED-ECCC864C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30" y="3118898"/>
            <a:ext cx="30972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TextBox 13">
            <a:extLst>
              <a:ext uri="{FF2B5EF4-FFF2-40B4-BE49-F238E27FC236}">
                <a16:creationId xmlns:a16="http://schemas.microsoft.com/office/drawing/2014/main" id="{097C463A-8E3A-20BC-2192-CA0633685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375692"/>
            <a:ext cx="11578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Rot. 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↔</a:t>
            </a:r>
            <a:r>
              <a:rPr lang="en-US" altLang="en-US" sz="2400" b="1" dirty="0">
                <a:solidFill>
                  <a:srgbClr val="0000FF"/>
                </a:solidFill>
              </a:rPr>
              <a:t> mag. field (</a:t>
            </a:r>
            <a:r>
              <a:rPr lang="en-US" altLang="en-US" sz="2800" b="1" dirty="0">
                <a:solidFill>
                  <a:srgbClr val="FF0000"/>
                </a:solidFill>
              </a:rPr>
              <a:t>?</a:t>
            </a:r>
            <a:r>
              <a:rPr lang="en-US" altLang="en-US" sz="2400" dirty="0">
                <a:solidFill>
                  <a:srgbClr val="0000FF"/>
                </a:solidFill>
              </a:rPr>
              <a:t> )                        </a:t>
            </a:r>
            <a:r>
              <a:rPr lang="en-US" altLang="en-US" sz="2400" b="1" dirty="0">
                <a:solidFill>
                  <a:srgbClr val="0000FF"/>
                </a:solidFill>
              </a:rPr>
              <a:t>--analogy  </a:t>
            </a:r>
            <a:r>
              <a:rPr lang="en-US" altLang="en-US" b="1" dirty="0">
                <a:solidFill>
                  <a:srgbClr val="FF0000"/>
                </a:solidFill>
              </a:rPr>
              <a:t>only</a:t>
            </a:r>
            <a:r>
              <a:rPr lang="en-US" altLang="en-US" sz="2400" b="1" dirty="0">
                <a:solidFill>
                  <a:srgbClr val="0000FF"/>
                </a:solidFill>
              </a:rPr>
              <a:t> for </a:t>
            </a:r>
            <a:r>
              <a:rPr lang="en-US" altLang="en-US" sz="2400" b="1" dirty="0" err="1">
                <a:solidFill>
                  <a:srgbClr val="0000FF"/>
                </a:solidFill>
              </a:rPr>
              <a:t>nonrel</a:t>
            </a:r>
            <a:r>
              <a:rPr lang="en-US" altLang="en-US" sz="2400" b="1" dirty="0">
                <a:solidFill>
                  <a:srgbClr val="0000FF"/>
                </a:solidFill>
              </a:rPr>
              <a:t>. &amp; weak </a:t>
            </a:r>
            <a:r>
              <a:rPr lang="en-US" altLang="en-US" sz="2400" b="1" i="1" dirty="0">
                <a:solidFill>
                  <a:srgbClr val="0000FF"/>
                </a:solidFill>
              </a:rPr>
              <a:t>H</a:t>
            </a:r>
            <a:r>
              <a:rPr lang="en-US" altLang="en-US" sz="2400" b="1" dirty="0">
                <a:solidFill>
                  <a:srgbClr val="0000FF"/>
                </a:solidFill>
              </a:rPr>
              <a:t>-field. 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764" name="TextBox 3">
            <a:extLst>
              <a:ext uri="{FF2B5EF4-FFF2-40B4-BE49-F238E27FC236}">
                <a16:creationId xmlns:a16="http://schemas.microsoft.com/office/drawing/2014/main" id="{3A1C7337-D458-3CE8-9EA6-432B1B14C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202" y="5196992"/>
            <a:ext cx="4243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Two ways to introduce rot.: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032D1-1877-A145-3015-A8AC6E5FB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0538" y="4511993"/>
            <a:ext cx="1905647" cy="422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D87FC-0D6D-C00C-0613-F9C70CCFFD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2369" y="5100959"/>
            <a:ext cx="2679005" cy="6831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C8508F-14E5-EDE0-E56C-F7C0DFA18CC2}"/>
              </a:ext>
            </a:extLst>
          </p:cNvPr>
          <p:cNvSpPr txBox="1"/>
          <p:nvPr/>
        </p:nvSpPr>
        <p:spPr>
          <a:xfrm>
            <a:off x="45492" y="5754690"/>
            <a:ext cx="12017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</a:rPr>
              <a:t>yield the same              term in energy only for nonrelativistic = weak rotation </a:t>
            </a:r>
            <a:r>
              <a:rPr lang="en-US" altLang="en-US" sz="2400" b="1" dirty="0">
                <a:solidFill>
                  <a:srgbClr val="FF0000"/>
                </a:solidFill>
              </a:rPr>
              <a:t>(!)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 relativistic case correct is  first way.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6B412-023F-DF15-6686-06DC8B2BE8AA}"/>
              </a:ext>
            </a:extLst>
          </p:cNvPr>
          <p:cNvSpPr txBox="1"/>
          <p:nvPr/>
        </p:nvSpPr>
        <p:spPr>
          <a:xfrm>
            <a:off x="6745808" y="520992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50A43-17B5-874E-B191-C4E794B9CC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8667" y="2369312"/>
            <a:ext cx="7634646" cy="596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75BFBB-61CC-4EAC-10EC-732D479C23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290" y="1428890"/>
            <a:ext cx="5325037" cy="894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50CE8C-256F-9F12-747F-DBFA63E97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8615" y="5177750"/>
            <a:ext cx="3121152" cy="4860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097513-8663-BBB3-9C5C-78C288D59C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8066" y="817981"/>
            <a:ext cx="2395100" cy="44908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E3F08E0-666F-21F8-B4CB-291E2D173F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93496" y="2305677"/>
            <a:ext cx="2261383" cy="65557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0749E-F711-BE4E-DD12-AA6EF44EAC2C}"/>
              </a:ext>
            </a:extLst>
          </p:cNvPr>
          <p:cNvSpPr txBox="1"/>
          <p:nvPr/>
        </p:nvSpPr>
        <p:spPr>
          <a:xfrm>
            <a:off x="5282513" y="374774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C2664-E962-CDC9-BE7E-805D9A9F03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8398" y="5741754"/>
            <a:ext cx="960715" cy="432322"/>
          </a:xfrm>
          <a:prstGeom prst="rect">
            <a:avLst/>
          </a:prstGeom>
        </p:spPr>
      </p:pic>
      <p:sp>
        <p:nvSpPr>
          <p:cNvPr id="9" name="Line 11">
            <a:extLst>
              <a:ext uri="{FF2B5EF4-FFF2-40B4-BE49-F238E27FC236}">
                <a16:creationId xmlns:a16="http://schemas.microsoft.com/office/drawing/2014/main" id="{314726C0-80AC-CBF8-D68C-EBC9EAEE0A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2771" y="4139166"/>
            <a:ext cx="19598" cy="36320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FA1397-3731-2A62-3F42-A17133B2EC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3000" y="3671010"/>
            <a:ext cx="5440625" cy="698214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5D8B2CF4-FD34-5D9C-1424-CC618101A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191" y="3620784"/>
            <a:ext cx="906462" cy="6270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EAC878-8353-60C4-9719-9AFF694EAD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15815" y="3699439"/>
            <a:ext cx="777809" cy="65557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C1CC65F9-FB48-0FD6-72DA-7B61E107B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346" y="2188219"/>
            <a:ext cx="5200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for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82E41A9C-EB2D-9E3D-E216-7A9E1621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6" y="2235647"/>
            <a:ext cx="2676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71BDA352-60D9-AC1B-67B5-C2B8BE99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50" y="2242617"/>
            <a:ext cx="1816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B2D9322F-FC0A-E040-1D15-4557433C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97" y="2284648"/>
            <a:ext cx="1250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0">
            <a:extLst>
              <a:ext uri="{FF2B5EF4-FFF2-40B4-BE49-F238E27FC236}">
                <a16:creationId xmlns:a16="http://schemas.microsoft.com/office/drawing/2014/main" id="{6FE40E69-9698-FF0D-9042-BD083C4F3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51" y="1087312"/>
            <a:ext cx="928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cross for </a:t>
            </a:r>
            <a:r>
              <a:rPr lang="en-US" altLang="en-US" sz="2400" b="1" i="1" dirty="0">
                <a:solidFill>
                  <a:srgbClr val="FF0000"/>
                </a:solidFill>
              </a:rPr>
              <a:t>V&lt;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V</a:t>
            </a:r>
            <a:r>
              <a:rPr lang="en-US" altLang="en-US" sz="2400" b="1" i="1" baseline="-25000" dirty="0" err="1">
                <a:solidFill>
                  <a:srgbClr val="FF0000"/>
                </a:solidFill>
              </a:rPr>
              <a:t>c</a:t>
            </a:r>
            <a:r>
              <a:rPr lang="en-US" altLang="en-US" sz="2400" b="1" i="1" dirty="0">
                <a:solidFill>
                  <a:srgbClr val="FF0000"/>
                </a:solidFill>
              </a:rPr>
              <a:t>= -2 </a:t>
            </a:r>
            <a:r>
              <a:rPr lang="en-US" altLang="en-US" sz="2400" b="1" dirty="0">
                <a:solidFill>
                  <a:srgbClr val="FF0000"/>
                </a:solidFill>
              </a:rPr>
              <a:t>m</a:t>
            </a:r>
            <a:r>
              <a:rPr lang="el-GR" altLang="en-US" sz="24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π</a:t>
            </a:r>
            <a:r>
              <a:rPr lang="en-US" altLang="en-US" sz="24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in  </a:t>
            </a:r>
            <a:r>
              <a:rPr lang="en-US" altLang="en-US" sz="2400" dirty="0"/>
              <a:t>when </a:t>
            </a:r>
            <a:r>
              <a:rPr lang="el-GR" altLang="en-US" sz="2400" dirty="0">
                <a:cs typeface="Arial" panose="020B0604020202020204" pitchFamily="34" charset="0"/>
              </a:rPr>
              <a:t>π</a:t>
            </a:r>
            <a:r>
              <a:rPr lang="en-US" altLang="en-US" sz="2400" dirty="0">
                <a:cs typeface="Arial" panose="020B0604020202020204" pitchFamily="34" charset="0"/>
              </a:rPr>
              <a:t>-</a:t>
            </a:r>
            <a:r>
              <a:rPr lang="en-US" altLang="en-US" sz="2400" dirty="0"/>
              <a:t> level reaches </a:t>
            </a:r>
            <a:r>
              <a:rPr lang="el-GR" altLang="en-US" sz="2400" b="1" i="1" dirty="0">
                <a:solidFill>
                  <a:srgbClr val="FF0000"/>
                </a:solidFill>
              </a:rPr>
              <a:t>ε</a:t>
            </a:r>
            <a:r>
              <a:rPr lang="en-US" altLang="en-US" sz="2400" b="1" i="1" dirty="0">
                <a:solidFill>
                  <a:srgbClr val="FF0000"/>
                </a:solidFill>
              </a:rPr>
              <a:t>=</a:t>
            </a:r>
            <a:r>
              <a:rPr lang="en-US" altLang="en-US" sz="2400" b="1" dirty="0">
                <a:solidFill>
                  <a:srgbClr val="FF0000"/>
                </a:solidFill>
              </a:rPr>
              <a:t>-m</a:t>
            </a:r>
            <a:r>
              <a:rPr lang="el-GR" altLang="en-US" sz="24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π</a:t>
            </a:r>
            <a:endParaRPr lang="en-US" altLang="en-US" sz="2400" dirty="0"/>
          </a:p>
        </p:txBody>
      </p:sp>
      <p:pic>
        <p:nvPicPr>
          <p:cNvPr id="7175" name="Picture 12">
            <a:extLst>
              <a:ext uri="{FF2B5EF4-FFF2-40B4-BE49-F238E27FC236}">
                <a16:creationId xmlns:a16="http://schemas.microsoft.com/office/drawing/2014/main" id="{272AA3E0-041E-042D-E5DE-4056A1BC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65" y="2778491"/>
            <a:ext cx="18192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3">
            <a:extLst>
              <a:ext uri="{FF2B5EF4-FFF2-40B4-BE49-F238E27FC236}">
                <a16:creationId xmlns:a16="http://schemas.microsoft.com/office/drawing/2014/main" id="{8A4A67B6-67DE-CF38-7EAE-67D8EC2C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750" y="2778491"/>
            <a:ext cx="98280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pions</a:t>
            </a:r>
            <a:r>
              <a:rPr lang="ru-RU" altLang="en-US" sz="2400" baseline="30000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form BEC (!), </a:t>
            </a:r>
            <a:r>
              <a:rPr lang="en-US" altLang="en-US" sz="2400" dirty="0"/>
              <a:t>but probability of creation of pairs is  tiny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178" name="Picture 6">
            <a:extLst>
              <a:ext uri="{FF2B5EF4-FFF2-40B4-BE49-F238E27FC236}">
                <a16:creationId xmlns:a16="http://schemas.microsoft.com/office/drawing/2014/main" id="{BBD5555E-D19D-B9AE-DE49-F9D25290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44" y="354124"/>
            <a:ext cx="21701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8">
            <a:extLst>
              <a:ext uri="{FF2B5EF4-FFF2-40B4-BE49-F238E27FC236}">
                <a16:creationId xmlns:a16="http://schemas.microsoft.com/office/drawing/2014/main" id="{28AB3A92-4BA7-23CE-0CA5-0938BD92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22" y="4763"/>
            <a:ext cx="11862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Charged pion field in vac. in electric potential well</a:t>
            </a:r>
            <a:endParaRPr lang="en-US" altLang="en-US" sz="3600" dirty="0"/>
          </a:p>
        </p:txBody>
      </p:sp>
      <p:sp>
        <p:nvSpPr>
          <p:cNvPr id="7181" name="TextBox 8">
            <a:extLst>
              <a:ext uri="{FF2B5EF4-FFF2-40B4-BE49-F238E27FC236}">
                <a16:creationId xmlns:a16="http://schemas.microsoft.com/office/drawing/2014/main" id="{C13B939F-8228-9947-A705-9F9CD892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7" y="3924468"/>
            <a:ext cx="120983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for |V|=Ze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/</a:t>
            </a:r>
            <a:r>
              <a:rPr lang="en-US" altLang="en-US" sz="2400" i="1" dirty="0"/>
              <a:t>R</a:t>
            </a:r>
            <a:r>
              <a:rPr lang="en-US" altLang="en-US" sz="2400" dirty="0"/>
              <a:t>&gt; m</a:t>
            </a:r>
            <a:r>
              <a:rPr lang="el-GR" altLang="en-US" sz="2400" baseline="-25000" dirty="0">
                <a:cs typeface="Arial" panose="020B0604020202020204" pitchFamily="34" charset="0"/>
              </a:rPr>
              <a:t>π </a:t>
            </a:r>
            <a:r>
              <a:rPr lang="en-US" altLang="en-US" sz="2400" dirty="0">
                <a:cs typeface="Arial" panose="020B0604020202020204" pitchFamily="34" charset="0"/>
              </a:rPr>
              <a:t>, Z&gt;(1/e</a:t>
            </a:r>
            <a:r>
              <a:rPr lang="en-US" altLang="en-US" sz="2400" baseline="30000" dirty="0">
                <a:cs typeface="Arial" panose="020B0604020202020204" pitchFamily="34" charset="0"/>
              </a:rPr>
              <a:t>2 </a:t>
            </a:r>
            <a:r>
              <a:rPr lang="en-US" altLang="en-US" sz="2400" dirty="0">
                <a:cs typeface="Arial" panose="020B0604020202020204" pitchFamily="34" charset="0"/>
              </a:rPr>
              <a:t>-1/e</a:t>
            </a:r>
            <a:r>
              <a:rPr lang="en-US" altLang="en-US" sz="2400" baseline="30000" dirty="0">
                <a:cs typeface="Arial" panose="020B0604020202020204" pitchFamily="34" charset="0"/>
              </a:rPr>
              <a:t>3</a:t>
            </a:r>
            <a:r>
              <a:rPr lang="en-US" altLang="en-US" sz="2400" dirty="0">
                <a:cs typeface="Arial" panose="020B0604020202020204" pitchFamily="34" charset="0"/>
              </a:rPr>
              <a:t>), </a:t>
            </a:r>
            <a:r>
              <a:rPr lang="el-GR" altLang="en-US" sz="2400" dirty="0">
                <a:cs typeface="Arial" panose="020B0604020202020204" pitchFamily="34" charset="0"/>
              </a:rPr>
              <a:t>π</a:t>
            </a:r>
            <a:r>
              <a:rPr lang="en-US" altLang="en-US" sz="2400" baseline="30000" dirty="0">
                <a:cs typeface="Arial" panose="020B0604020202020204" pitchFamily="34" charset="0"/>
              </a:rPr>
              <a:t>-</a:t>
            </a:r>
            <a:r>
              <a:rPr lang="en-US" altLang="en-US" sz="2400" dirty="0">
                <a:cs typeface="Arial" panose="020B0604020202020204" pitchFamily="34" charset="0"/>
              </a:rPr>
              <a:t> level reaches </a:t>
            </a:r>
            <a:r>
              <a:rPr lang="el-GR" altLang="en-US" sz="2400" b="1" i="1" dirty="0">
                <a:solidFill>
                  <a:srgbClr val="FF0000"/>
                </a:solidFill>
              </a:rPr>
              <a:t>ε</a:t>
            </a:r>
            <a:r>
              <a:rPr lang="el-GR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=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0, </a:t>
            </a:r>
            <a:r>
              <a:rPr lang="el-GR" altLang="en-US" sz="2400" dirty="0">
                <a:cs typeface="Arial" panose="020B0604020202020204" pitchFamily="34" charset="0"/>
              </a:rPr>
              <a:t>π</a:t>
            </a:r>
            <a:r>
              <a:rPr lang="en-US" altLang="en-US" sz="2400" baseline="30000" dirty="0">
                <a:cs typeface="Arial" panose="020B0604020202020204" pitchFamily="34" charset="0"/>
              </a:rPr>
              <a:t>-</a:t>
            </a:r>
            <a:r>
              <a:rPr lang="en-US" altLang="en-US" sz="2400" dirty="0"/>
              <a:t> are produced in</a:t>
            </a:r>
            <a:r>
              <a:rPr lang="en-US" altLang="en-US" sz="2400" baseline="-25000" dirty="0">
                <a:cs typeface="Arial" panose="020B0604020202020204" pitchFamily="34" charset="0"/>
              </a:rPr>
              <a:t>  </a:t>
            </a:r>
            <a:r>
              <a:rPr lang="en-US" altLang="en-US" sz="2400" dirty="0"/>
              <a:t>nuclear reactions. </a:t>
            </a:r>
            <a:r>
              <a:rPr lang="en-US" altLang="en-US" sz="2400" b="1" dirty="0">
                <a:solidFill>
                  <a:srgbClr val="FF0000"/>
                </a:solidFill>
              </a:rPr>
              <a:t>and</a:t>
            </a:r>
            <a:r>
              <a:rPr lang="en-US" altLang="en-US" sz="2400" dirty="0"/>
              <a:t> </a:t>
            </a:r>
            <a:r>
              <a:rPr lang="el-GR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π</a:t>
            </a:r>
            <a:r>
              <a:rPr lang="en-US" altLang="en-US" sz="24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>
                <a:solidFill>
                  <a:srgbClr val="FF0000"/>
                </a:solidFill>
              </a:rPr>
              <a:t>BEC is formed right inside nucleus. No tunneling is required !  </a:t>
            </a:r>
          </a:p>
        </p:txBody>
      </p:sp>
      <p:sp>
        <p:nvSpPr>
          <p:cNvPr id="7182" name="TextBox 2">
            <a:extLst>
              <a:ext uri="{FF2B5EF4-FFF2-40B4-BE49-F238E27FC236}">
                <a16:creationId xmlns:a16="http://schemas.microsoft.com/office/drawing/2014/main" id="{CF9C6FC0-956F-F911-C76A-0D02E6E04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756" y="2834767"/>
            <a:ext cx="4822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</a:t>
            </a:r>
          </a:p>
        </p:txBody>
      </p:sp>
      <p:sp>
        <p:nvSpPr>
          <p:cNvPr id="7183" name="TextBox 4">
            <a:extLst>
              <a:ext uri="{FF2B5EF4-FFF2-40B4-BE49-F238E27FC236}">
                <a16:creationId xmlns:a16="http://schemas.microsoft.com/office/drawing/2014/main" id="{A365B718-A0CA-6687-ACE9-4DD0B8BD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" y="604285"/>
            <a:ext cx="9053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KG eq. </a:t>
            </a:r>
            <a:r>
              <a:rPr lang="en-US" altLang="en-US" sz="2400" dirty="0">
                <a:solidFill>
                  <a:srgbClr val="FF0000"/>
                </a:solidFill>
              </a:rPr>
              <a:t>in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stat. electric field </a:t>
            </a:r>
            <a:r>
              <a:rPr lang="el-GR" altLang="en-US" sz="2400" i="1" dirty="0"/>
              <a:t>ε</a:t>
            </a:r>
            <a:r>
              <a:rPr lang="el-GR" altLang="en-US" sz="2400" dirty="0"/>
              <a:t>→</a:t>
            </a:r>
            <a:r>
              <a:rPr lang="el-GR" altLang="en-US" sz="2400" i="1" dirty="0"/>
              <a:t>ε</a:t>
            </a:r>
            <a:r>
              <a:rPr lang="en-US" altLang="en-US" sz="2400" dirty="0"/>
              <a:t>-V,  so </a:t>
            </a:r>
            <a:r>
              <a:rPr lang="el-GR" altLang="en-US" sz="2400" dirty="0">
                <a:cs typeface="Arial" panose="020B0604020202020204" pitchFamily="34" charset="0"/>
              </a:rPr>
              <a:t>π</a:t>
            </a:r>
            <a:r>
              <a:rPr lang="en-US" altLang="en-US" sz="2400" dirty="0">
                <a:cs typeface="Arial" panose="020B0604020202020204" pitchFamily="34" charset="0"/>
              </a:rPr>
              <a:t>+/-</a:t>
            </a:r>
            <a:r>
              <a:rPr lang="en-US" altLang="en-US" sz="2400" dirty="0"/>
              <a:t> continua </a:t>
            </a:r>
          </a:p>
        </p:txBody>
      </p:sp>
      <p:sp>
        <p:nvSpPr>
          <p:cNvPr id="7184" name="TextBox 2">
            <a:extLst>
              <a:ext uri="{FF2B5EF4-FFF2-40B4-BE49-F238E27FC236}">
                <a16:creationId xmlns:a16="http://schemas.microsoft.com/office/drawing/2014/main" id="{462F7342-F6E9-2D46-B35A-91CED8CB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96" y="3386988"/>
            <a:ext cx="9392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Inside piece of isospin symmetric nuclear matter with </a:t>
            </a:r>
            <a:r>
              <a:rPr lang="en-US" altLang="en-US" sz="2400" dirty="0"/>
              <a:t>R&gt;&gt; 1/m</a:t>
            </a:r>
            <a:r>
              <a:rPr lang="el-GR" altLang="en-US" sz="2400" baseline="-25000" dirty="0">
                <a:cs typeface="Arial" panose="020B0604020202020204" pitchFamily="34" charset="0"/>
              </a:rPr>
              <a:t>π</a:t>
            </a:r>
            <a:r>
              <a:rPr lang="en-US" altLang="en-US" sz="2400" baseline="-25000" dirty="0">
                <a:cs typeface="Arial" panose="020B0604020202020204" pitchFamily="34" charset="0"/>
              </a:rPr>
              <a:t> </a:t>
            </a:r>
            <a:endParaRPr lang="en-US" altLang="en-US" sz="2400" dirty="0"/>
          </a:p>
        </p:txBody>
      </p:sp>
      <p:sp>
        <p:nvSpPr>
          <p:cNvPr id="7185" name="TextBox 1">
            <a:extLst>
              <a:ext uri="{FF2B5EF4-FFF2-40B4-BE49-F238E27FC236}">
                <a16:creationId xmlns:a16="http://schemas.microsoft.com/office/drawing/2014/main" id="{60888EA3-68E5-8E3D-BEC7-0C723CD7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0445"/>
            <a:ext cx="121711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So, depending on conditions to create charged pion field is possible either for  </a:t>
            </a:r>
            <a:r>
              <a:rPr lang="el-GR" altLang="en-US" sz="2800" i="1" dirty="0">
                <a:solidFill>
                  <a:srgbClr val="0000FF"/>
                </a:solidFill>
              </a:rPr>
              <a:t>ε</a:t>
            </a:r>
            <a:r>
              <a:rPr lang="en-US" altLang="en-US" sz="2800" dirty="0">
                <a:solidFill>
                  <a:srgbClr val="0000FF"/>
                </a:solidFill>
              </a:rPr>
              <a:t>&lt;0 or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el-GR" altLang="en-US" sz="2800" i="1" dirty="0">
                <a:solidFill>
                  <a:srgbClr val="0000FF"/>
                </a:solidFill>
              </a:rPr>
              <a:t>ε</a:t>
            </a:r>
            <a:r>
              <a:rPr lang="en-US" altLang="en-US" sz="2800" dirty="0">
                <a:solidFill>
                  <a:srgbClr val="0000FF"/>
                </a:solidFill>
              </a:rPr>
              <a:t>&lt;-</a:t>
            </a:r>
            <a:r>
              <a:rPr lang="en-US" altLang="en-US" sz="2800" i="1" dirty="0">
                <a:solidFill>
                  <a:srgbClr val="0000FF"/>
                </a:solidFill>
              </a:rPr>
              <a:t>m</a:t>
            </a:r>
            <a:r>
              <a:rPr lang="el-GR" altLang="en-US" sz="2800" baseline="-25000" dirty="0">
                <a:solidFill>
                  <a:srgbClr val="0000FF"/>
                </a:solidFill>
                <a:cs typeface="Arial" panose="020B0604020202020204" pitchFamily="34" charset="0"/>
              </a:rPr>
              <a:t>π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5D556-19F4-A79D-7750-13F82F694A50}"/>
              </a:ext>
            </a:extLst>
          </p:cNvPr>
          <p:cNvSpPr txBox="1"/>
          <p:nvPr/>
        </p:nvSpPr>
        <p:spPr>
          <a:xfrm>
            <a:off x="93677" y="2177582"/>
            <a:ext cx="272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/>
              <a:t>In plane capacitor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26F71-BEB2-547E-DC90-E2D01F4F81DE}"/>
              </a:ext>
            </a:extLst>
          </p:cNvPr>
          <p:cNvSpPr txBox="1"/>
          <p:nvPr/>
        </p:nvSpPr>
        <p:spPr>
          <a:xfrm>
            <a:off x="20818" y="1613280"/>
            <a:ext cx="941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Via tunneling from lower continuum, </a:t>
            </a:r>
            <a:r>
              <a:rPr lang="el-GR" altLang="en-US" sz="2400" dirty="0">
                <a:cs typeface="Arial" panose="020B0604020202020204" pitchFamily="34" charset="0"/>
              </a:rPr>
              <a:t>π</a:t>
            </a:r>
            <a:r>
              <a:rPr lang="en-US" altLang="en-US" sz="2400" dirty="0">
                <a:cs typeface="Arial" panose="020B0604020202020204" pitchFamily="34" charset="0"/>
              </a:rPr>
              <a:t>+ go to infinity, </a:t>
            </a:r>
            <a:r>
              <a:rPr lang="el-GR" altLang="en-US" sz="2400" dirty="0">
                <a:cs typeface="Arial" panose="020B0604020202020204" pitchFamily="34" charset="0"/>
              </a:rPr>
              <a:t>π</a:t>
            </a:r>
            <a:r>
              <a:rPr lang="en-US" altLang="en-US" sz="2400" dirty="0">
                <a:cs typeface="Arial" panose="020B0604020202020204" pitchFamily="34" charset="0"/>
              </a:rPr>
              <a:t>- </a:t>
            </a:r>
            <a:r>
              <a:rPr lang="en-US" sz="2400" dirty="0"/>
              <a:t>condense.  </a:t>
            </a:r>
          </a:p>
        </p:txBody>
      </p:sp>
      <p:sp>
        <p:nvSpPr>
          <p:cNvPr id="2" name="Line 11">
            <a:extLst>
              <a:ext uri="{FF2B5EF4-FFF2-40B4-BE49-F238E27FC236}">
                <a16:creationId xmlns:a16="http://schemas.microsoft.com/office/drawing/2014/main" id="{E2274D04-21A9-6B58-132D-ACA77BC77D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7759" y="1423205"/>
            <a:ext cx="1021615" cy="3259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3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C8E8CC-0509-9178-DE9E-CB4FE1949C3A}"/>
              </a:ext>
            </a:extLst>
          </p:cNvPr>
          <p:cNvSpPr txBox="1"/>
          <p:nvPr/>
        </p:nvSpPr>
        <p:spPr>
          <a:xfrm>
            <a:off x="103632" y="236516"/>
            <a:ext cx="11856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Creation of vortices in uniform constant magnetic  field</a:t>
            </a:r>
            <a:endParaRPr lang="en-US" b="1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E4E02E3-C3E8-6BCE-AE8F-857BF816A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520" y="297307"/>
            <a:ext cx="19669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Liu,Zahed,2018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59B12-4BCF-283E-CB53-E24EB9473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996" y="916854"/>
            <a:ext cx="3982083" cy="353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D3869C-005E-9C24-E556-C114F3B087A6}"/>
              </a:ext>
            </a:extLst>
          </p:cNvPr>
          <p:cNvSpPr txBox="1"/>
          <p:nvPr/>
        </p:nvSpPr>
        <p:spPr>
          <a:xfrm>
            <a:off x="2832317" y="88203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states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818E4-42CA-76DC-FF7E-67EB9097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427" y="1646742"/>
            <a:ext cx="4145501" cy="523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D8341D-897D-B086-010E-BF12253C8A15}"/>
              </a:ext>
            </a:extLst>
          </p:cNvPr>
          <p:cNvSpPr txBox="1"/>
          <p:nvPr/>
        </p:nvSpPr>
        <p:spPr>
          <a:xfrm>
            <a:off x="103632" y="1646742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i="1" dirty="0"/>
              <a:t>N</a:t>
            </a:r>
            <a:r>
              <a:rPr lang="en-US" sz="2400" dirty="0"/>
              <a:t>&gt;1: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49C907-D0CC-3ACF-1602-F24D1EBDE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35" y="3276137"/>
            <a:ext cx="7295260" cy="1089393"/>
          </a:xfrm>
          <a:prstGeom prst="rect">
            <a:avLst/>
          </a:prstGeom>
        </p:spPr>
      </p:pic>
      <p:sp>
        <p:nvSpPr>
          <p:cNvPr id="15" name="Oval 1">
            <a:extLst>
              <a:ext uri="{FF2B5EF4-FFF2-40B4-BE49-F238E27FC236}">
                <a16:creationId xmlns:a16="http://schemas.microsoft.com/office/drawing/2014/main" id="{D78D8C28-C812-2492-83C6-9DE32B5CA2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48300" y="1659756"/>
            <a:ext cx="647700" cy="5508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2791F4-4DD7-BF70-D081-7B9B637CC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4087" y="882036"/>
            <a:ext cx="1694345" cy="3751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B6DE12-69AC-1A70-4F91-9014EC852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3075" y="3809001"/>
            <a:ext cx="2381011" cy="4693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00BD65-E37D-03A6-1175-6DE28A5B5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240" y="2468206"/>
            <a:ext cx="1544925" cy="5652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D77610-7028-56A6-781B-E1EFE575A8C6}"/>
              </a:ext>
            </a:extLst>
          </p:cNvPr>
          <p:cNvSpPr txBox="1"/>
          <p:nvPr/>
        </p:nvSpPr>
        <p:spPr>
          <a:xfrm>
            <a:off x="4136069" y="2507338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instead of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667CFB-E744-17F2-9AAB-591CA910A2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2150" y="2323910"/>
            <a:ext cx="5279928" cy="7607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5CC23E6-CD1E-68C1-933F-3972530B28BE}"/>
              </a:ext>
            </a:extLst>
          </p:cNvPr>
          <p:cNvSpPr txBox="1"/>
          <p:nvPr/>
        </p:nvSpPr>
        <p:spPr>
          <a:xfrm>
            <a:off x="132753" y="459265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Then</a:t>
            </a:r>
            <a:r>
              <a:rPr lang="en-US" dirty="0"/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1D93C02-5BF0-FD06-1059-CA8238FEC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8742" y="4530126"/>
            <a:ext cx="1059630" cy="4635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01CAB5-FE40-6FDC-E291-64FFC1A20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5731" y="4516030"/>
            <a:ext cx="4934884" cy="6168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3051BF7-76E0-BDD2-2E48-AA98DBA80988}"/>
              </a:ext>
            </a:extLst>
          </p:cNvPr>
          <p:cNvSpPr txBox="1"/>
          <p:nvPr/>
        </p:nvSpPr>
        <p:spPr>
          <a:xfrm>
            <a:off x="7404962" y="4625245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but now for any 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869726-C41B-8564-0FE3-D753919D9F6E}"/>
              </a:ext>
            </a:extLst>
          </p:cNvPr>
          <p:cNvSpPr txBox="1"/>
          <p:nvPr/>
        </p:nvSpPr>
        <p:spPr>
          <a:xfrm>
            <a:off x="103632" y="904828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now for </a:t>
            </a:r>
            <a:r>
              <a:rPr lang="en-US" sz="2400" b="1" i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2400" b="1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75393-FA11-0176-0DEC-D8F400BD4E09}"/>
              </a:ext>
            </a:extLst>
          </p:cNvPr>
          <p:cNvSpPr txBox="1"/>
          <p:nvPr/>
        </p:nvSpPr>
        <p:spPr>
          <a:xfrm>
            <a:off x="10854976" y="244954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i="1" dirty="0"/>
              <a:t>H</a:t>
            </a:r>
            <a:r>
              <a:rPr lang="en-US" sz="2400" dirty="0"/>
              <a:t>=0</a:t>
            </a:r>
          </a:p>
        </p:txBody>
      </p:sp>
      <p:pic>
        <p:nvPicPr>
          <p:cNvPr id="4" name="Picture 11" descr="TP_tmp">
            <a:extLst>
              <a:ext uri="{FF2B5EF4-FFF2-40B4-BE49-F238E27FC236}">
                <a16:creationId xmlns:a16="http://schemas.microsoft.com/office/drawing/2014/main" id="{0813F087-3246-022A-5791-F53B9AD0563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4" y="3388229"/>
            <a:ext cx="6223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1">
            <a:extLst>
              <a:ext uri="{FF2B5EF4-FFF2-40B4-BE49-F238E27FC236}">
                <a16:creationId xmlns:a16="http://schemas.microsoft.com/office/drawing/2014/main" id="{C1E687E2-BE9E-CF55-0263-F7BDC8A75C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97245" y="4530126"/>
            <a:ext cx="1783369" cy="63423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286101D-7DB8-8946-1BD0-9F11AC341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9" y="2490347"/>
            <a:ext cx="2214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No j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</a:rPr>
              <a:t>/R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term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664A6-1CD9-FE2D-D2D4-2A4576AC6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6269" y="4648792"/>
            <a:ext cx="1694345" cy="3751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678F04-E81C-DC03-8C78-AF49C841C3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8702" y="5344239"/>
            <a:ext cx="6925571" cy="13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8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CE83FC40-2AEB-6423-6A6E-8C8CB72D2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565"/>
            <a:ext cx="10591800" cy="708025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Examples of vortex instability in macro-systems</a:t>
            </a:r>
          </a:p>
        </p:txBody>
      </p:sp>
      <p:sp>
        <p:nvSpPr>
          <p:cNvPr id="41991" name="TextBox 2">
            <a:extLst>
              <a:ext uri="{FF2B5EF4-FFF2-40B4-BE49-F238E27FC236}">
                <a16:creationId xmlns:a16="http://schemas.microsoft.com/office/drawing/2014/main" id="{B423CC43-51FE-49E7-FCE3-39D55E43B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55" y="2032657"/>
            <a:ext cx="263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</a:rPr>
              <a:t>supervortex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41993" name="Picture 11" descr="TP_tmp">
            <a:extLst>
              <a:ext uri="{FF2B5EF4-FFF2-40B4-BE49-F238E27FC236}">
                <a16:creationId xmlns:a16="http://schemas.microsoft.com/office/drawing/2014/main" id="{FF117A0B-4D8A-0786-033E-F77854A5170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68" y="2144718"/>
            <a:ext cx="6223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6" name="TextBox 3">
            <a:extLst>
              <a:ext uri="{FF2B5EF4-FFF2-40B4-BE49-F238E27FC236}">
                <a16:creationId xmlns:a16="http://schemas.microsoft.com/office/drawing/2014/main" id="{6A280E30-C3A0-ED35-2643-80D467C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43" y="2012570"/>
            <a:ext cx="2547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easily fulfilled, for</a:t>
            </a:r>
          </a:p>
        </p:txBody>
      </p:sp>
      <p:sp>
        <p:nvSpPr>
          <p:cNvPr id="41997" name="TextBox 1">
            <a:extLst>
              <a:ext uri="{FF2B5EF4-FFF2-40B4-BE49-F238E27FC236}">
                <a16:creationId xmlns:a16="http://schemas.microsoft.com/office/drawing/2014/main" id="{4B0085CC-AE54-0103-371A-258EE7D77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81" y="786054"/>
            <a:ext cx="1163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(a) Rotating vessel placed inside a charged cylindric capacitor</a:t>
            </a:r>
          </a:p>
        </p:txBody>
      </p:sp>
      <p:sp>
        <p:nvSpPr>
          <p:cNvPr id="41998" name="TextBox 2">
            <a:extLst>
              <a:ext uri="{FF2B5EF4-FFF2-40B4-BE49-F238E27FC236}">
                <a16:creationId xmlns:a16="http://schemas.microsoft.com/office/drawing/2014/main" id="{96A8D21B-146C-44FB-7BAD-01A1B19E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81" y="2586616"/>
            <a:ext cx="9385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redistribution of charge inside even neutral rotating vessel</a:t>
            </a:r>
          </a:p>
        </p:txBody>
      </p:sp>
      <p:sp>
        <p:nvSpPr>
          <p:cNvPr id="41999" name="TextBox 1">
            <a:extLst>
              <a:ext uri="{FF2B5EF4-FFF2-40B4-BE49-F238E27FC236}">
                <a16:creationId xmlns:a16="http://schemas.microsoft.com/office/drawing/2014/main" id="{38D5B475-E826-5B9C-E661-03184803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25" y="3145613"/>
            <a:ext cx="12094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Thus statement that vacuum (ground state with a field) cannot rotate can be questioned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3205E-0078-16CA-E56F-2A7277C99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436" y="1479462"/>
            <a:ext cx="2866494" cy="505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3A224-C905-797F-3FD3-0DF5A7880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732" y="2033586"/>
            <a:ext cx="2598373" cy="401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84F399-6645-86DA-26DA-B341B3511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958" y="4799435"/>
            <a:ext cx="8185297" cy="14916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7720D3-26B9-B31C-A6D3-D891A133AABA}"/>
              </a:ext>
            </a:extLst>
          </p:cNvPr>
          <p:cNvSpPr txBox="1"/>
          <p:nvPr/>
        </p:nvSpPr>
        <p:spPr>
          <a:xfrm>
            <a:off x="-21125" y="3772441"/>
            <a:ext cx="6163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(b) In magnetic field  </a:t>
            </a: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ꭥ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decreases.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A7945-E84B-81F3-311D-053D698EC120}"/>
              </a:ext>
            </a:extLst>
          </p:cNvPr>
          <p:cNvSpPr txBox="1"/>
          <p:nvPr/>
        </p:nvSpPr>
        <p:spPr>
          <a:xfrm>
            <a:off x="0" y="4383937"/>
            <a:ext cx="12168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Uniform H inside rotating vessel can be generated if vessel is put inside solenoid, and if </a:t>
            </a:r>
          </a:p>
          <a:p>
            <a:r>
              <a:rPr lang="en-US" sz="2400" dirty="0"/>
              <a:t>vessel  walls are charged: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18549B-3267-1324-7BE4-E54AC4CAA1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4241" y="6332473"/>
            <a:ext cx="7655380" cy="461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F989B-9EC4-F152-7061-4B564494E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443" y="1495518"/>
            <a:ext cx="3764690" cy="401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8A087-F64E-C2BC-4067-E2EDD14E69D9}"/>
              </a:ext>
            </a:extLst>
          </p:cNvPr>
          <p:cNvSpPr txBox="1"/>
          <p:nvPr/>
        </p:nvSpPr>
        <p:spPr>
          <a:xfrm>
            <a:off x="4195919" y="1463070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=const. Condition </a:t>
            </a:r>
          </a:p>
        </p:txBody>
      </p:sp>
      <p:pic>
        <p:nvPicPr>
          <p:cNvPr id="10" name="Picture 11" descr="TP_tmp">
            <a:extLst>
              <a:ext uri="{FF2B5EF4-FFF2-40B4-BE49-F238E27FC236}">
                <a16:creationId xmlns:a16="http://schemas.microsoft.com/office/drawing/2014/main" id="{0F55B02A-769D-5810-849B-F6C6CF55844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13" y="2177706"/>
            <a:ext cx="6223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2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F9E645E-7024-D90D-F852-B9AC2928D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250" y="35437"/>
            <a:ext cx="10941110" cy="534987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Charged pion  fields in rotation frame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28E14133-E3F1-8DFC-E778-B3127620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54" y="535544"/>
            <a:ext cx="603199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>
            <a:extLst>
              <a:ext uri="{FF2B5EF4-FFF2-40B4-BE49-F238E27FC236}">
                <a16:creationId xmlns:a16="http://schemas.microsoft.com/office/drawing/2014/main" id="{B3AF7E12-3489-1BF9-51D8-B3B6D007D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77" y="595032"/>
            <a:ext cx="84320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8">
            <a:extLst>
              <a:ext uri="{FF2B5EF4-FFF2-40B4-BE49-F238E27FC236}">
                <a16:creationId xmlns:a16="http://schemas.microsoft.com/office/drawing/2014/main" id="{F76EBB78-F606-13C7-58FC-D73B283F9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" y="565215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Const.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324" name="Picture 15">
            <a:extLst>
              <a:ext uri="{FF2B5EF4-FFF2-40B4-BE49-F238E27FC236}">
                <a16:creationId xmlns:a16="http://schemas.microsoft.com/office/drawing/2014/main" id="{9A5055C6-ACA8-D75A-DADC-63024CD31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0" y="3314936"/>
            <a:ext cx="1798304" cy="65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7">
            <a:extLst>
              <a:ext uri="{FF2B5EF4-FFF2-40B4-BE49-F238E27FC236}">
                <a16:creationId xmlns:a16="http://schemas.microsoft.com/office/drawing/2014/main" id="{6AF60A2A-AB78-BD2E-4115-35E2816D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53" y="3490009"/>
            <a:ext cx="9779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1">
            <a:extLst>
              <a:ext uri="{FF2B5EF4-FFF2-40B4-BE49-F238E27FC236}">
                <a16:creationId xmlns:a16="http://schemas.microsoft.com/office/drawing/2014/main" id="{8F928D9B-7707-DF30-5422-FE7D45B1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970" y="6175210"/>
            <a:ext cx="6094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cts as constant electric potential  </a:t>
            </a:r>
            <a:r>
              <a:rPr lang="en-US" altLang="en-US" sz="2400" b="1" i="1" dirty="0">
                <a:solidFill>
                  <a:srgbClr val="FF0000"/>
                </a:solidFill>
              </a:rPr>
              <a:t>V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(!)</a:t>
            </a:r>
          </a:p>
        </p:txBody>
      </p:sp>
      <p:pic>
        <p:nvPicPr>
          <p:cNvPr id="13327" name="Picture 3">
            <a:extLst>
              <a:ext uri="{FF2B5EF4-FFF2-40B4-BE49-F238E27FC236}">
                <a16:creationId xmlns:a16="http://schemas.microsoft.com/office/drawing/2014/main" id="{CCA5477E-A772-FB4B-F370-862DD479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2" y="6322456"/>
            <a:ext cx="522288" cy="50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TextBox 4">
            <a:extLst>
              <a:ext uri="{FF2B5EF4-FFF2-40B4-BE49-F238E27FC236}">
                <a16:creationId xmlns:a16="http://schemas.microsoft.com/office/drawing/2014/main" id="{9507E4C3-E3D9-874D-F540-63B4DA6A7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688" y="3360301"/>
            <a:ext cx="7844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  is integer winding conserved number, </a:t>
            </a:r>
            <a:r>
              <a:rPr lang="el-GR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is energy level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A9C97943-ECF7-5331-6F5D-F9456D9EED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736498" y="3487192"/>
            <a:ext cx="238190" cy="220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1D524D-D1A1-94E6-F0A6-3937C40FE0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7960" y="4475255"/>
            <a:ext cx="6273008" cy="1790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165FCD-C381-9FCD-B517-0D705BE1B5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4389" y="2680387"/>
            <a:ext cx="4011598" cy="723020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2BCF2BF8-8B8A-2F7F-74F3-EEB2337A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076" y="3511753"/>
            <a:ext cx="977900" cy="4206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1C1353-A4F5-60B9-999E-58CB3F806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3608" y="672877"/>
            <a:ext cx="1947274" cy="3477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DBA15E-870B-D572-9059-D8E72ECE8E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85987" y="591545"/>
            <a:ext cx="1706013" cy="4675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55BDDAF-17BC-39F1-3826-7E5F78254E70}"/>
              </a:ext>
            </a:extLst>
          </p:cNvPr>
          <p:cNvSpPr txBox="1"/>
          <p:nvPr/>
        </p:nvSpPr>
        <p:spPr>
          <a:xfrm>
            <a:off x="7438419" y="5718697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(Heavy) proton density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7689372-7C74-E00C-D874-6A2C8A719C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85090" y="5800884"/>
            <a:ext cx="1312790" cy="379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AF339-B561-D629-034B-D4BFC7ED80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7323" y="4397553"/>
            <a:ext cx="4850013" cy="671207"/>
          </a:xfrm>
          <a:prstGeom prst="rect">
            <a:avLst/>
          </a:prstGeom>
        </p:spPr>
      </p:pic>
      <p:sp>
        <p:nvSpPr>
          <p:cNvPr id="8" name="Oval 1">
            <a:extLst>
              <a:ext uri="{FF2B5EF4-FFF2-40B4-BE49-F238E27FC236}">
                <a16:creationId xmlns:a16="http://schemas.microsoft.com/office/drawing/2014/main" id="{E0370B2A-C532-C9DB-E308-D75C7682D5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94802" y="5674097"/>
            <a:ext cx="647700" cy="5508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AFBE5-3080-E610-718A-386D48FBDFA7}"/>
              </a:ext>
            </a:extLst>
          </p:cNvPr>
          <p:cNvSpPr txBox="1"/>
          <p:nvPr/>
        </p:nvSpPr>
        <p:spPr>
          <a:xfrm>
            <a:off x="70119" y="2815678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Seek vortex solutions </a:t>
            </a:r>
            <a:r>
              <a:rPr lang="en-US" sz="2400" dirty="0">
                <a:solidFill>
                  <a:srgbClr val="FF0000"/>
                </a:solidFill>
              </a:rPr>
              <a:t>in cylindric coordinates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222E0-BD6A-69B5-F41F-D14B80A9A4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3850" y="4997562"/>
            <a:ext cx="3026791" cy="858955"/>
          </a:xfrm>
          <a:prstGeom prst="rect">
            <a:avLst/>
          </a:prstGeom>
        </p:spPr>
      </p:pic>
      <p:sp>
        <p:nvSpPr>
          <p:cNvPr id="14" name="Oval 1">
            <a:extLst>
              <a:ext uri="{FF2B5EF4-FFF2-40B4-BE49-F238E27FC236}">
                <a16:creationId xmlns:a16="http://schemas.microsoft.com/office/drawing/2014/main" id="{73F981CA-3802-0DD5-6889-B0428FABAF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50126" y="2581181"/>
            <a:ext cx="647700" cy="5508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C316C0-DBF9-B8DF-49B3-FB237C6937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18604" y="1271781"/>
            <a:ext cx="6622620" cy="442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FD851-CEAE-A948-464A-0577CCB81F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34298" y="1206915"/>
            <a:ext cx="1566112" cy="435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B053E7-AB9F-DEB8-82DB-CE18E85CDAB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36731" y="1791028"/>
            <a:ext cx="4451637" cy="461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C9BF04-6BB6-6A29-3EF1-B39EB15301B2}"/>
              </a:ext>
            </a:extLst>
          </p:cNvPr>
          <p:cNvSpPr txBox="1"/>
          <p:nvPr/>
        </p:nvSpPr>
        <p:spPr>
          <a:xfrm>
            <a:off x="70119" y="128463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 et al,PRD93, 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4E304-0C36-0177-4177-CA4400654D40}"/>
              </a:ext>
            </a:extLst>
          </p:cNvPr>
          <p:cNvSpPr txBox="1"/>
          <p:nvPr/>
        </p:nvSpPr>
        <p:spPr>
          <a:xfrm>
            <a:off x="702250" y="632245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Rotation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59E82-48A9-DB16-B868-B5E60B9E5B3E}"/>
              </a:ext>
            </a:extLst>
          </p:cNvPr>
          <p:cNvSpPr txBox="1"/>
          <p:nvPr/>
        </p:nvSpPr>
        <p:spPr>
          <a:xfrm>
            <a:off x="-38862" y="2292438"/>
            <a:ext cx="963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Let we deal with charged pion field in static electric field </a:t>
            </a:r>
            <a:r>
              <a:rPr lang="en-US" sz="2400" i="1" dirty="0">
                <a:solidFill>
                  <a:srgbClr val="0000FF"/>
                </a:solidFill>
              </a:rPr>
              <a:t>eA</a:t>
            </a:r>
            <a:r>
              <a:rPr lang="en-US" sz="2400" baseline="-25000" dirty="0">
                <a:solidFill>
                  <a:srgbClr val="0000FF"/>
                </a:solidFill>
              </a:rPr>
              <a:t>0</a:t>
            </a:r>
            <a:r>
              <a:rPr lang="en-US" sz="2400" baseline="30000" dirty="0">
                <a:solidFill>
                  <a:srgbClr val="0000FF"/>
                </a:solidFill>
              </a:rPr>
              <a:t>lab</a:t>
            </a:r>
            <a:r>
              <a:rPr lang="en-US" sz="2400" dirty="0">
                <a:solidFill>
                  <a:srgbClr val="0000FF"/>
                </a:solidFill>
              </a:rPr>
              <a:t> =</a:t>
            </a:r>
            <a:r>
              <a:rPr lang="en-US" sz="2400" i="1" dirty="0">
                <a:solidFill>
                  <a:srgbClr val="0000FF"/>
                </a:solidFill>
              </a:rPr>
              <a:t> V(r 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135D5-4781-1BF0-7DA1-FE4A2C755124}"/>
              </a:ext>
            </a:extLst>
          </p:cNvPr>
          <p:cNvSpPr txBox="1"/>
          <p:nvPr/>
        </p:nvSpPr>
        <p:spPr>
          <a:xfrm>
            <a:off x="11759078" y="64675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E0EC67-80D0-C00E-D908-121CF2B86E47}"/>
              </a:ext>
            </a:extLst>
          </p:cNvPr>
          <p:cNvSpPr txBox="1"/>
          <p:nvPr/>
        </p:nvSpPr>
        <p:spPr>
          <a:xfrm>
            <a:off x="8979078" y="1779559"/>
            <a:ext cx="1706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l-GR" altLang="en-US" sz="2400" i="1" dirty="0">
                <a:cs typeface="Arial" panose="020B0604020202020204" pitchFamily="34" charset="0"/>
              </a:rPr>
              <a:t>Ω</a:t>
            </a:r>
            <a:r>
              <a:rPr lang="en-US" altLang="en-US" sz="2400" i="1" dirty="0" err="1">
                <a:cs typeface="Arial" panose="020B0604020202020204" pitchFamily="34" charset="0"/>
              </a:rPr>
              <a:t>r</a:t>
            </a:r>
            <a:r>
              <a:rPr lang="en-US" altLang="en-US" sz="2400" i="1" baseline="-25000" dirty="0" err="1">
                <a:cs typeface="Arial" panose="020B0604020202020204" pitchFamily="34" charset="0"/>
              </a:rPr>
              <a:t>typic</a:t>
            </a:r>
            <a:r>
              <a:rPr lang="en-US" altLang="en-US" sz="2400" i="1" dirty="0">
                <a:cs typeface="Arial" panose="020B0604020202020204" pitchFamily="34" charset="0"/>
              </a:rPr>
              <a:t>&lt;&lt;1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08281FD-31B1-6EBC-D2DF-EB99D1EAD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4950" y="20638"/>
            <a:ext cx="9163050" cy="900112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Rotation  &amp; lab. frames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CB31D7E4-3E5A-F160-0E5E-13AFA6F9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918" y="1703714"/>
            <a:ext cx="242808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D331E044-39E9-1742-C1B3-26289B44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0" y="760234"/>
            <a:ext cx="41703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>
            <a:extLst>
              <a:ext uri="{FF2B5EF4-FFF2-40B4-BE49-F238E27FC236}">
                <a16:creationId xmlns:a16="http://schemas.microsoft.com/office/drawing/2014/main" id="{32F91F4D-FB3C-0F1E-02F7-DF047875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333" y="1697174"/>
            <a:ext cx="732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Treat rot. frame as rot. vessel: internal  radius  </a:t>
            </a:r>
            <a:r>
              <a:rPr lang="en-US" altLang="en-US" sz="2400" i="1" dirty="0"/>
              <a:t>R</a:t>
            </a:r>
            <a:r>
              <a:rPr lang="en-US" altLang="en-US" sz="2400" dirty="0"/>
              <a:t>, </a:t>
            </a:r>
          </a:p>
        </p:txBody>
      </p:sp>
      <p:sp>
        <p:nvSpPr>
          <p:cNvPr id="25610" name="TextBox 8">
            <a:extLst>
              <a:ext uri="{FF2B5EF4-FFF2-40B4-BE49-F238E27FC236}">
                <a16:creationId xmlns:a16="http://schemas.microsoft.com/office/drawing/2014/main" id="{B83F2FEA-2A10-8E5A-A62C-55570D3C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865" y="3160050"/>
            <a:ext cx="9283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Pion vortex field may appear if in the rotating frame </a:t>
            </a:r>
          </a:p>
        </p:txBody>
      </p:sp>
      <p:sp>
        <p:nvSpPr>
          <p:cNvPr id="25613" name="TextBox 1">
            <a:extLst>
              <a:ext uri="{FF2B5EF4-FFF2-40B4-BE49-F238E27FC236}">
                <a16:creationId xmlns:a16="http://schemas.microsoft.com/office/drawing/2014/main" id="{2FA310D6-1E64-1722-F110-33131182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221" y="747152"/>
            <a:ext cx="2166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, cf. light cone.</a:t>
            </a:r>
          </a:p>
        </p:txBody>
      </p:sp>
      <p:sp>
        <p:nvSpPr>
          <p:cNvPr id="25614" name="TextBox 3">
            <a:extLst>
              <a:ext uri="{FF2B5EF4-FFF2-40B4-BE49-F238E27FC236}">
                <a16:creationId xmlns:a16="http://schemas.microsoft.com/office/drawing/2014/main" id="{649C1637-2180-529A-8443-22E5588F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464" y="1703714"/>
            <a:ext cx="401253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External, </a:t>
            </a:r>
            <a:r>
              <a:rPr lang="en-US" altLang="en-US" sz="2400" i="1" dirty="0"/>
              <a:t>R</a:t>
            </a:r>
            <a:r>
              <a:rPr lang="en-US" altLang="en-US" sz="2800" baseline="-25000" dirty="0"/>
              <a:t>&gt;</a:t>
            </a:r>
            <a:r>
              <a:rPr lang="en-US" altLang="en-US" sz="2400" dirty="0"/>
              <a:t>, </a:t>
            </a:r>
            <a:r>
              <a:rPr lang="en-US" altLang="en-US" sz="2400" i="1" dirty="0" err="1"/>
              <a:t>d</a:t>
            </a:r>
            <a:r>
              <a:rPr lang="en-US" altLang="en-US" sz="2400" i="1" baseline="-25000" dirty="0" err="1"/>
              <a:t>z</a:t>
            </a:r>
            <a:r>
              <a:rPr lang="en-US" altLang="en-US" sz="2400" dirty="0"/>
              <a:t> &gt;&gt;</a:t>
            </a:r>
            <a:r>
              <a:rPr lang="en-US" altLang="en-US" sz="2400" i="1" dirty="0"/>
              <a:t>R,</a:t>
            </a:r>
          </a:p>
        </p:txBody>
      </p:sp>
      <p:sp>
        <p:nvSpPr>
          <p:cNvPr id="25615" name="TextBox 1">
            <a:extLst>
              <a:ext uri="{FF2B5EF4-FFF2-40B4-BE49-F238E27FC236}">
                <a16:creationId xmlns:a16="http://schemas.microsoft.com/office/drawing/2014/main" id="{61E16087-7E6C-8735-006D-BB275681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01" y="2497234"/>
            <a:ext cx="12152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Two possibilities: </a:t>
            </a:r>
            <a:r>
              <a:rPr lang="en-US" altLang="en-US" sz="2400" b="1" dirty="0">
                <a:solidFill>
                  <a:srgbClr val="0000FF"/>
                </a:solidFill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</a:rPr>
              <a:t>i</a:t>
            </a:r>
            <a:r>
              <a:rPr lang="en-US" altLang="en-US" sz="2400" b="1" dirty="0">
                <a:solidFill>
                  <a:srgbClr val="0000FF"/>
                </a:solidFill>
              </a:rPr>
              <a:t>) </a:t>
            </a:r>
            <a:r>
              <a:rPr lang="en-US" altLang="en-US" sz="2400" dirty="0"/>
              <a:t>rotation frame at </a:t>
            </a:r>
            <a:r>
              <a:rPr lang="en-US" altLang="en-US" sz="2400" i="1" dirty="0">
                <a:cs typeface="Arial" panose="020B0604020202020204" pitchFamily="34" charset="0"/>
              </a:rPr>
              <a:t>Ω =const = </a:t>
            </a:r>
            <a:r>
              <a:rPr lang="en-US" altLang="en-US" sz="2400" dirty="0"/>
              <a:t>rotating vessel with </a:t>
            </a:r>
            <a:r>
              <a:rPr lang="en-US" altLang="en-US" sz="2400" i="1" dirty="0">
                <a:cs typeface="Arial" panose="020B0604020202020204" pitchFamily="34" charset="0"/>
              </a:rPr>
              <a:t>Ω =const.</a:t>
            </a:r>
            <a:r>
              <a:rPr lang="en-US" alt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E666C-6D7F-7D2E-D69D-722E1E257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225" y="3122526"/>
            <a:ext cx="2405775" cy="662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2EC886-0BCB-6E12-BC91-D49EA6B02A94}"/>
              </a:ext>
            </a:extLst>
          </p:cNvPr>
          <p:cNvSpPr txBox="1"/>
          <p:nvPr/>
        </p:nvSpPr>
        <p:spPr>
          <a:xfrm>
            <a:off x="0" y="4707263"/>
            <a:ext cx="12073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Pion vortex may take part of </a:t>
            </a:r>
            <a:r>
              <a:rPr lang="en-US" altLang="en-US" sz="2400" i="1" dirty="0">
                <a:solidFill>
                  <a:srgbClr val="0000FF"/>
                </a:solidFill>
              </a:rPr>
              <a:t>L</a:t>
            </a:r>
            <a:r>
              <a:rPr lang="en-US" altLang="en-US" sz="2400" i="1" baseline="-25000" dirty="0">
                <a:solidFill>
                  <a:srgbClr val="0000FF"/>
                </a:solidFill>
              </a:rPr>
              <a:t>in </a:t>
            </a:r>
            <a:r>
              <a:rPr lang="en-US" altLang="en-US" sz="2400" dirty="0">
                <a:solidFill>
                  <a:srgbClr val="0000FF"/>
                </a:solidFill>
              </a:rPr>
              <a:t>. We  treat problem in lab. frame. </a:t>
            </a:r>
            <a:endParaRPr lang="en-US" altLang="en-US" sz="2400" b="1" i="1" baseline="-250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981732-C41A-EE30-20E3-6AD91A0A5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030" y="5470949"/>
            <a:ext cx="7053416" cy="7001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968C63-DE59-30A7-897B-114E25B835E8}"/>
              </a:ext>
            </a:extLst>
          </p:cNvPr>
          <p:cNvSpPr txBox="1"/>
          <p:nvPr/>
        </p:nvSpPr>
        <p:spPr>
          <a:xfrm>
            <a:off x="522888" y="6176185"/>
            <a:ext cx="3629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Vortex field appears if </a:t>
            </a:r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AF9FEB-7A28-2A32-4E11-8014957A7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9409" y="6195689"/>
            <a:ext cx="1213107" cy="449298"/>
          </a:xfrm>
          <a:prstGeom prst="rect">
            <a:avLst/>
          </a:prstGeom>
        </p:spPr>
      </p:pic>
      <p:sp>
        <p:nvSpPr>
          <p:cNvPr id="21" name="Oval 1">
            <a:extLst>
              <a:ext uri="{FF2B5EF4-FFF2-40B4-BE49-F238E27FC236}">
                <a16:creationId xmlns:a16="http://schemas.microsoft.com/office/drawing/2014/main" id="{28BAC95C-5008-6B4C-5B92-262F3DD750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51849" y="6120753"/>
            <a:ext cx="1266825" cy="62085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E8E6-ACC7-87C9-DD2A-79267A055851}"/>
              </a:ext>
            </a:extLst>
          </p:cNvPr>
          <p:cNvSpPr txBox="1"/>
          <p:nvPr/>
        </p:nvSpPr>
        <p:spPr>
          <a:xfrm>
            <a:off x="118701" y="4121141"/>
            <a:ext cx="9988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(ii) </a:t>
            </a:r>
            <a:r>
              <a:rPr lang="en-US" altLang="en-US" sz="2400" dirty="0"/>
              <a:t>constant angular momentum </a:t>
            </a:r>
            <a:r>
              <a:rPr lang="en-US" altLang="en-US" sz="2400" i="1" dirty="0"/>
              <a:t>L</a:t>
            </a:r>
            <a:r>
              <a:rPr lang="en-US" altLang="en-US" sz="2400" i="1" baseline="-25000" dirty="0"/>
              <a:t>in</a:t>
            </a:r>
            <a:r>
              <a:rPr lang="en-US" altLang="en-US" sz="2400" i="1" dirty="0"/>
              <a:t> </a:t>
            </a:r>
            <a:r>
              <a:rPr lang="en-US" altLang="en-US" sz="2400" dirty="0"/>
              <a:t> of rotating rigid vessel, </a:t>
            </a:r>
            <a:r>
              <a:rPr lang="en-US" altLang="en-US" sz="2400" i="1" dirty="0">
                <a:cs typeface="Arial" panose="020B0604020202020204" pitchFamily="34" charset="0"/>
              </a:rPr>
              <a:t>Ω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 </a:t>
            </a:r>
            <a:r>
              <a:rPr lang="en-US" altLang="en-US" sz="24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581BCC-A2E2-4F2B-C699-7853A33E8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815" y="3105661"/>
            <a:ext cx="2112691" cy="502408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EF6ED804-9E63-1FA2-F638-43E4BDEE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8210" y="3124848"/>
            <a:ext cx="2105025" cy="56541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728BE-D938-3362-0CDF-B47D864586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851" y="5610762"/>
            <a:ext cx="2374276" cy="461664"/>
          </a:xfrm>
          <a:prstGeom prst="rect">
            <a:avLst/>
          </a:prstGeom>
        </p:spPr>
      </p:pic>
      <p:pic>
        <p:nvPicPr>
          <p:cNvPr id="13" name="Picture 11" descr="TP_tmp">
            <a:extLst>
              <a:ext uri="{FF2B5EF4-FFF2-40B4-BE49-F238E27FC236}">
                <a16:creationId xmlns:a16="http://schemas.microsoft.com/office/drawing/2014/main" id="{657ACE7F-7151-04C1-D5C5-B345EF06C8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0" y="5132766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2CBA59-A406-3532-F873-A0BF3E6E6245}"/>
              </a:ext>
            </a:extLst>
          </p:cNvPr>
          <p:cNvSpPr txBox="1"/>
          <p:nvPr/>
        </p:nvSpPr>
        <p:spPr>
          <a:xfrm>
            <a:off x="731940" y="5072966"/>
            <a:ext cx="601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Rotating pion vortex+ slowed down vessel.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EB02E-8A58-D89B-CD18-615DB9740EF3}"/>
              </a:ext>
            </a:extLst>
          </p:cNvPr>
          <p:cNvSpPr txBox="1"/>
          <p:nvPr/>
        </p:nvSpPr>
        <p:spPr>
          <a:xfrm>
            <a:off x="11913235" y="64861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1254C3E-4FA8-3874-FB16-1AD130AE9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5088"/>
            <a:ext cx="8077200" cy="487362"/>
          </a:xfrm>
        </p:spPr>
        <p:txBody>
          <a:bodyPr/>
          <a:lstStyle/>
          <a:p>
            <a:r>
              <a:rPr lang="en-US" altLang="en-US" sz="3600">
                <a:solidFill>
                  <a:srgbClr val="0000FF"/>
                </a:solidFill>
              </a:rPr>
              <a:t>Angular momentum</a:t>
            </a:r>
          </a:p>
        </p:txBody>
      </p:sp>
      <p:sp>
        <p:nvSpPr>
          <p:cNvPr id="23560" name="TextBox 1">
            <a:extLst>
              <a:ext uri="{FF2B5EF4-FFF2-40B4-BE49-F238E27FC236}">
                <a16:creationId xmlns:a16="http://schemas.microsoft.com/office/drawing/2014/main" id="{19112C92-79CC-3467-9688-5DD8AE1C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82" y="5005811"/>
            <a:ext cx="11936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What is distribution of vortices if they appear?  One </a:t>
            </a:r>
            <a:r>
              <a:rPr lang="en-US" altLang="en-US" sz="2400" b="1" dirty="0" err="1">
                <a:solidFill>
                  <a:srgbClr val="FF0000"/>
                </a:solidFill>
              </a:rPr>
              <a:t>supervortex</a:t>
            </a:r>
            <a:r>
              <a:rPr lang="en-US" altLang="en-US" sz="2400" b="1" dirty="0">
                <a:solidFill>
                  <a:srgbClr val="FF0000"/>
                </a:solidFill>
              </a:rPr>
              <a:t> or lattice?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0DD51-543E-5DFC-3133-8FC2D695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073" y="1090152"/>
            <a:ext cx="6419244" cy="1988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2DC16-3F62-BF7B-AA0C-AEAF2D7C2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55" y="3373041"/>
            <a:ext cx="8653645" cy="487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BA072F-1089-7D77-7C59-D438BA9A0D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57976" y="3429000"/>
            <a:ext cx="822728" cy="59600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D223F-2560-E88E-7E06-C5ED53677315}"/>
              </a:ext>
            </a:extLst>
          </p:cNvPr>
          <p:cNvSpPr txBox="1"/>
          <p:nvPr/>
        </p:nvSpPr>
        <p:spPr>
          <a:xfrm>
            <a:off x="7570222" y="4187034"/>
            <a:ext cx="388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l-G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/>
              <a:t>is charge of vortex field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EBB94-5138-5550-1EE4-1F61CFB9F79E}"/>
              </a:ext>
            </a:extLst>
          </p:cNvPr>
          <p:cNvSpPr txBox="1"/>
          <p:nvPr/>
        </p:nvSpPr>
        <p:spPr>
          <a:xfrm>
            <a:off x="11765280" y="65227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7AD806D-9256-45F6-2F38-89CD61BCB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79" y="14092"/>
            <a:ext cx="12085778" cy="719333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Fields in absence of self-interaction (</a:t>
            </a:r>
            <a:r>
              <a:rPr lang="el-GR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λ</a:t>
            </a:r>
            <a:r>
              <a:rPr lang="en-US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=0</a:t>
            </a:r>
            <a:r>
              <a:rPr lang="en-US" altLang="en-US" sz="3600" dirty="0">
                <a:solidFill>
                  <a:srgbClr val="0000FF"/>
                </a:solidFill>
              </a:rPr>
              <a:t>) in rot. frame</a:t>
            </a:r>
          </a:p>
        </p:txBody>
      </p:sp>
      <p:sp>
        <p:nvSpPr>
          <p:cNvPr id="29702" name="TextBox 17">
            <a:extLst>
              <a:ext uri="{FF2B5EF4-FFF2-40B4-BE49-F238E27FC236}">
                <a16:creationId xmlns:a16="http://schemas.microsoft.com/office/drawing/2014/main" id="{48DA3C51-3A69-774C-942E-8213416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981" y="4008378"/>
            <a:ext cx="6871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cross-term--Coriolis force term in energy density</a:t>
            </a:r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,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9704" name="TextBox 20">
            <a:extLst>
              <a:ext uri="{FF2B5EF4-FFF2-40B4-BE49-F238E27FC236}">
                <a16:creationId xmlns:a16="http://schemas.microsoft.com/office/drawing/2014/main" id="{7DF9C49A-9178-F8A7-F874-EB17D9ED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021" y="5209032"/>
            <a:ext cx="5163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addition to  centrifugal force </a:t>
            </a:r>
            <a:r>
              <a:rPr lang="en-US" altLang="en-US" sz="2400" dirty="0">
                <a:solidFill>
                  <a:srgbClr val="000000"/>
                </a:solidFill>
              </a:rPr>
              <a:t>(</a:t>
            </a:r>
            <a:r>
              <a:rPr lang="en-US" altLang="en-US" sz="2400" b="1" dirty="0">
                <a:solidFill>
                  <a:srgbClr val="0000FF"/>
                </a:solidFill>
              </a:rPr>
              <a:t>rel. ef.)</a:t>
            </a:r>
          </a:p>
        </p:txBody>
      </p:sp>
      <p:sp>
        <p:nvSpPr>
          <p:cNvPr id="29705" name="TextBox 1">
            <a:extLst>
              <a:ext uri="{FF2B5EF4-FFF2-40B4-BE49-F238E27FC236}">
                <a16:creationId xmlns:a16="http://schemas.microsoft.com/office/drawing/2014/main" id="{1610BE25-0361-B439-FF63-D42455BE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846" y="5163728"/>
            <a:ext cx="3592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centrifugal force term,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pic>
        <p:nvPicPr>
          <p:cNvPr id="29707" name="Picture 11" descr="TP_tmp">
            <a:extLst>
              <a:ext uri="{FF2B5EF4-FFF2-40B4-BE49-F238E27FC236}">
                <a16:creationId xmlns:a16="http://schemas.microsoft.com/office/drawing/2014/main" id="{A8BC6593-A976-5FFE-DC00-19FC0879528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96" y="4052402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8" name="TextBox 2">
            <a:extLst>
              <a:ext uri="{FF2B5EF4-FFF2-40B4-BE49-F238E27FC236}">
                <a16:creationId xmlns:a16="http://schemas.microsoft.com/office/drawing/2014/main" id="{8EEE2514-5CF5-333B-166A-18AC14A60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" y="3918472"/>
            <a:ext cx="800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from</a:t>
            </a:r>
          </a:p>
        </p:txBody>
      </p:sp>
      <p:pic>
        <p:nvPicPr>
          <p:cNvPr id="29709" name="Picture 4">
            <a:extLst>
              <a:ext uri="{FF2B5EF4-FFF2-40B4-BE49-F238E27FC236}">
                <a16:creationId xmlns:a16="http://schemas.microsoft.com/office/drawing/2014/main" id="{792DE43B-6DBD-647B-BA48-1A1548EC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46" y="3871652"/>
            <a:ext cx="446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">
            <a:extLst>
              <a:ext uri="{FF2B5EF4-FFF2-40B4-BE49-F238E27FC236}">
                <a16:creationId xmlns:a16="http://schemas.microsoft.com/office/drawing/2014/main" id="{C476B2FA-A355-53A3-37AF-0C2532C1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6" y="1499381"/>
            <a:ext cx="4251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4">
            <a:extLst>
              <a:ext uri="{FF2B5EF4-FFF2-40B4-BE49-F238E27FC236}">
                <a16:creationId xmlns:a16="http://schemas.microsoft.com/office/drawing/2014/main" id="{5E09752D-C8F6-D067-369D-DA1A7CD9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48" y="1947362"/>
            <a:ext cx="4032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6">
            <a:extLst>
              <a:ext uri="{FF2B5EF4-FFF2-40B4-BE49-F238E27FC236}">
                <a16:creationId xmlns:a16="http://schemas.microsoft.com/office/drawing/2014/main" id="{D98BA6D5-8915-DBDC-A926-C08BDD0F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9" y="2759052"/>
            <a:ext cx="464641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TextBox 7">
            <a:extLst>
              <a:ext uri="{FF2B5EF4-FFF2-40B4-BE49-F238E27FC236}">
                <a16:creationId xmlns:a16="http://schemas.microsoft.com/office/drawing/2014/main" id="{770A1F6D-D5F1-23E4-FFAE-2EDBAEE7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59" y="1500476"/>
            <a:ext cx="381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cf. KG eq. in static el. field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9716" name="TextBox 8">
            <a:extLst>
              <a:ext uri="{FF2B5EF4-FFF2-40B4-BE49-F238E27FC236}">
                <a16:creationId xmlns:a16="http://schemas.microsoft.com/office/drawing/2014/main" id="{11648622-E0E7-A4AE-606A-ECF1EFC7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9" y="2115062"/>
            <a:ext cx="5439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presented in form of </a:t>
            </a:r>
            <a:r>
              <a:rPr lang="en-US" altLang="en-US" sz="2400" dirty="0" err="1">
                <a:solidFill>
                  <a:srgbClr val="000000"/>
                </a:solidFill>
              </a:rPr>
              <a:t>Schroedinger</a:t>
            </a:r>
            <a:r>
              <a:rPr lang="en-US" altLang="en-US" sz="2400" dirty="0">
                <a:solidFill>
                  <a:srgbClr val="000000"/>
                </a:solidFill>
              </a:rPr>
              <a:t> eq.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E03FE-CA07-E867-13F8-086C88BE2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3864" y="803275"/>
            <a:ext cx="3519932" cy="696106"/>
          </a:xfrm>
          <a:prstGeom prst="rect">
            <a:avLst/>
          </a:prstGeom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8B64B7A2-BAC4-C884-6FC3-22FF03A8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733425"/>
            <a:ext cx="3487840" cy="81470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17653113-65C9-D4F0-F30E-01AB5785BC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74523" y="3224189"/>
            <a:ext cx="25359" cy="2018371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C68B7D79-A375-9ADA-8A31-6BE5F51ABA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4329" y="3193671"/>
            <a:ext cx="1215548" cy="85937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E2BAB-BA6A-B303-8033-D805D570B2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7470" y="686592"/>
            <a:ext cx="6187306" cy="939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47066-4511-78DB-59D7-C35DE4901578}"/>
              </a:ext>
            </a:extLst>
          </p:cNvPr>
          <p:cNvSpPr txBox="1"/>
          <p:nvPr/>
        </p:nvSpPr>
        <p:spPr>
          <a:xfrm>
            <a:off x="262370" y="838822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KG eq.:</a:t>
            </a: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3F941B9D-3527-43EA-9131-C089430EFA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1013" y="1219138"/>
            <a:ext cx="2473907" cy="40725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CCC7AA-4715-FD9C-C8D8-9C4D24AFD7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6225" y="4123946"/>
            <a:ext cx="2500563" cy="352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C7186-FBB9-FBE2-3968-995918E890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8374" y="5240868"/>
            <a:ext cx="1643326" cy="3979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392235-6F82-EC69-1CBF-FDF8D5652B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82" y="5127885"/>
            <a:ext cx="1798522" cy="497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BBB1F8-CEA3-51F0-C400-20D35D5F4D6E}"/>
              </a:ext>
            </a:extLst>
          </p:cNvPr>
          <p:cNvSpPr txBox="1"/>
          <p:nvPr/>
        </p:nvSpPr>
        <p:spPr>
          <a:xfrm>
            <a:off x="11765280" y="6473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A968517-068E-6E2B-5C2E-3913A57B5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085138" cy="617538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Vortex solution (</a:t>
            </a:r>
            <a:r>
              <a:rPr lang="el-GR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λ</a:t>
            </a:r>
            <a:r>
              <a:rPr lang="en-US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=0; </a:t>
            </a:r>
            <a:r>
              <a:rPr lang="en-US" altLang="en-US" sz="3600" i="1" dirty="0">
                <a:solidFill>
                  <a:srgbClr val="0000FF"/>
                </a:solidFill>
                <a:cs typeface="Arial" panose="020B0604020202020204" pitchFamily="34" charset="0"/>
              </a:rPr>
              <a:t>V=-V</a:t>
            </a:r>
            <a:r>
              <a:rPr lang="en-US" altLang="en-US" sz="3600" i="1" baseline="-25000" dirty="0">
                <a:solidFill>
                  <a:srgbClr val="0000FF"/>
                </a:solidFill>
                <a:cs typeface="Arial" panose="020B0604020202020204" pitchFamily="34" charset="0"/>
              </a:rPr>
              <a:t>0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const</a:t>
            </a:r>
            <a:r>
              <a:rPr lang="en-US" altLang="en-US" sz="36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33801" name="Picture 11" descr="TP_tmp">
            <a:extLst>
              <a:ext uri="{FF2B5EF4-FFF2-40B4-BE49-F238E27FC236}">
                <a16:creationId xmlns:a16="http://schemas.microsoft.com/office/drawing/2014/main" id="{F7431161-2E32-95FA-C182-A166D25F59B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307251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3">
            <a:extLst>
              <a:ext uri="{FF2B5EF4-FFF2-40B4-BE49-F238E27FC236}">
                <a16:creationId xmlns:a16="http://schemas.microsoft.com/office/drawing/2014/main" id="{FA6189AF-31F7-3ED2-06FF-148A6B9F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42" y="1171576"/>
            <a:ext cx="48355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4">
            <a:extLst>
              <a:ext uri="{FF2B5EF4-FFF2-40B4-BE49-F238E27FC236}">
                <a16:creationId xmlns:a16="http://schemas.microsoft.com/office/drawing/2014/main" id="{BA38F17B-78CA-B5DF-CAFA-D80D645A5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92" y="1851457"/>
            <a:ext cx="1379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33804" name="TextBox 7">
            <a:extLst>
              <a:ext uri="{FF2B5EF4-FFF2-40B4-BE49-F238E27FC236}">
                <a16:creationId xmlns:a16="http://schemas.microsoft.com/office/drawing/2014/main" id="{72144BB4-159A-970D-1AC4-576ED4C3B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157" y="1882204"/>
            <a:ext cx="3736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, </a:t>
            </a:r>
            <a:r>
              <a:rPr lang="en-US" altLang="en-US" sz="2400" b="1" dirty="0">
                <a:solidFill>
                  <a:srgbClr val="FF0000"/>
                </a:solidFill>
              </a:rPr>
              <a:t>boundary cond. </a:t>
            </a:r>
          </a:p>
        </p:txBody>
      </p:sp>
      <p:sp>
        <p:nvSpPr>
          <p:cNvPr id="33809" name="TextBox 7">
            <a:extLst>
              <a:ext uri="{FF2B5EF4-FFF2-40B4-BE49-F238E27FC236}">
                <a16:creationId xmlns:a16="http://schemas.microsoft.com/office/drawing/2014/main" id="{887A5B91-F5FC-E9F7-92A9-78A34F0B0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52615"/>
            <a:ext cx="1219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Level crossing: </a:t>
            </a:r>
            <a:r>
              <a:rPr lang="en-US" altLang="en-US" sz="2800" dirty="0">
                <a:solidFill>
                  <a:srgbClr val="0000FF"/>
                </a:solidFill>
              </a:rPr>
              <a:t>level (1,1)  may cross (1,0)  at increasing </a:t>
            </a:r>
            <a:r>
              <a:rPr lang="el-GR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Ω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, for</a:t>
            </a:r>
            <a:r>
              <a:rPr lang="en-US" altLang="en-US" sz="2800" dirty="0">
                <a:solidFill>
                  <a:srgbClr val="0000FF"/>
                </a:solidFill>
              </a:rPr>
              <a:t>  </a:t>
            </a:r>
            <a:r>
              <a:rPr lang="el-GR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Ω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R&lt;1.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pic>
        <p:nvPicPr>
          <p:cNvPr id="33813" name="Picture 2">
            <a:extLst>
              <a:ext uri="{FF2B5EF4-FFF2-40B4-BE49-F238E27FC236}">
                <a16:creationId xmlns:a16="http://schemas.microsoft.com/office/drawing/2014/main" id="{CE9F04EE-033E-62DA-D491-BD867827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6" y="3109278"/>
            <a:ext cx="68897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30F85-7FD3-78EF-98A6-D116255BA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" y="773112"/>
            <a:ext cx="6683387" cy="417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4426E-FAE9-388D-8550-DDEA4F8B7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287" y="718820"/>
            <a:ext cx="4900789" cy="472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E2090-2E2D-54C5-BA65-449200B030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353" y="1197174"/>
            <a:ext cx="3685804" cy="492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0F5D6B-80B1-BE86-5866-D05A42FC6E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8302" y="1808938"/>
            <a:ext cx="3549581" cy="546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EBEC6D-135B-2DD9-8F62-BAB0046C87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763" y="2519729"/>
            <a:ext cx="4803061" cy="415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AFFAAE-5114-A2D8-30CC-B9B67B00D3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1123" y="2511844"/>
            <a:ext cx="3210365" cy="3518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EDC521-D2C6-4EAF-2994-4E207D5AD9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146" y="3699616"/>
            <a:ext cx="7215508" cy="690074"/>
          </a:xfrm>
          <a:prstGeom prst="rect">
            <a:avLst/>
          </a:prstGeom>
        </p:spPr>
      </p:pic>
      <p:sp>
        <p:nvSpPr>
          <p:cNvPr id="21" name="Line 11">
            <a:extLst>
              <a:ext uri="{FF2B5EF4-FFF2-40B4-BE49-F238E27FC236}">
                <a16:creationId xmlns:a16="http://schemas.microsoft.com/office/drawing/2014/main" id="{298D5FC1-2402-56C0-75A5-5F8677FD26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27562" y="3520821"/>
            <a:ext cx="968565" cy="36802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59A23C-0B71-4159-C44B-4B7D29B126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0851" y="5653641"/>
            <a:ext cx="8412132" cy="407861"/>
          </a:xfrm>
          <a:prstGeom prst="rect">
            <a:avLst/>
          </a:prstGeom>
        </p:spPr>
      </p:pic>
      <p:sp>
        <p:nvSpPr>
          <p:cNvPr id="26" name="Rectangle 9">
            <a:extLst>
              <a:ext uri="{FF2B5EF4-FFF2-40B4-BE49-F238E27FC236}">
                <a16:creationId xmlns:a16="http://schemas.microsoft.com/office/drawing/2014/main" id="{31A23E10-9E1C-2F2E-CF94-94380521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760" y="5640389"/>
            <a:ext cx="9023350" cy="43497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FF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608A1AC-C4B6-E421-D178-88311A4F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010" y="755848"/>
            <a:ext cx="5751214" cy="43497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AC168635-2F91-66AE-C2F5-03153D8E0E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56917" y="3648884"/>
            <a:ext cx="1854007" cy="71356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F058D-1FE5-71E5-6EEA-BE174C674738}"/>
              </a:ext>
            </a:extLst>
          </p:cNvPr>
          <p:cNvSpPr txBox="1"/>
          <p:nvPr/>
        </p:nvSpPr>
        <p:spPr>
          <a:xfrm>
            <a:off x="9923867" y="1831465"/>
            <a:ext cx="195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</a:t>
            </a:r>
            <a:r>
              <a:rPr lang="el-GR" sz="2400" dirty="0"/>
              <a:t>ω</a:t>
            </a:r>
            <a:r>
              <a:rPr lang="en-US" sz="2400" baseline="-25000" dirty="0"/>
              <a:t>at</a:t>
            </a:r>
            <a:r>
              <a:rPr lang="en-US" sz="2400" dirty="0"/>
              <a:t> &gt;&gt; </a:t>
            </a:r>
            <a:r>
              <a:rPr lang="el-GR" sz="2400" dirty="0"/>
              <a:t>Δε</a:t>
            </a:r>
            <a:r>
              <a:rPr lang="en-US" dirty="0"/>
              <a:t> </a:t>
            </a:r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B16AC4BE-D3CC-DD72-EEEF-77FC262737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68097" y="3754664"/>
            <a:ext cx="849286" cy="57429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4392B5D-7BE4-367C-C271-3F3EE0784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836" y="1889679"/>
            <a:ext cx="3963863" cy="43497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792FC-9DBD-6F12-48A9-53E67179DE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3504" y="1877702"/>
            <a:ext cx="2340042" cy="532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216D1-679D-EE27-5004-34B95AEE8D20}"/>
              </a:ext>
            </a:extLst>
          </p:cNvPr>
          <p:cNvSpPr txBox="1"/>
          <p:nvPr/>
        </p:nvSpPr>
        <p:spPr>
          <a:xfrm>
            <a:off x="11631168" y="6449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D69A104-F211-A288-45CF-9360C16C3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3059" y="136617"/>
            <a:ext cx="12192000" cy="935038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Storm of pion field in empty vessel (rotating vac., </a:t>
            </a:r>
            <a:r>
              <a:rPr lang="el-GR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Ω</a:t>
            </a:r>
            <a:r>
              <a:rPr lang="en-US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=const)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pic>
        <p:nvPicPr>
          <p:cNvPr id="35850" name="Picture 11" descr="TP_tmp">
            <a:extLst>
              <a:ext uri="{FF2B5EF4-FFF2-40B4-BE49-F238E27FC236}">
                <a16:creationId xmlns:a16="http://schemas.microsoft.com/office/drawing/2014/main" id="{BB9449DD-41DC-78DD-9339-6609BAB6380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08" y="1090273"/>
            <a:ext cx="5730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3" name="Picture 11" descr="TP_tmp">
            <a:extLst>
              <a:ext uri="{FF2B5EF4-FFF2-40B4-BE49-F238E27FC236}">
                <a16:creationId xmlns:a16="http://schemas.microsoft.com/office/drawing/2014/main" id="{AB108C5A-0A8F-7E0D-AE46-528FF16A7F5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94" y="5672330"/>
            <a:ext cx="622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4" name="TextBox 13">
            <a:extLst>
              <a:ext uri="{FF2B5EF4-FFF2-40B4-BE49-F238E27FC236}">
                <a16:creationId xmlns:a16="http://schemas.microsoft.com/office/drawing/2014/main" id="{94D20B38-0AF1-CC24-413E-51209FFF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3617"/>
            <a:ext cx="11824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Supervortex is produced 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for </a:t>
            </a:r>
            <a:r>
              <a:rPr lang="en-US" altLang="en-US" sz="1400" b="1" i="1" dirty="0">
                <a:solidFill>
                  <a:srgbClr val="FF0000"/>
                </a:solidFill>
                <a:cs typeface="Arial" panose="020B0604020202020204" pitchFamily="34" charset="0"/>
              </a:rPr>
              <a:t>any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V</a:t>
            </a:r>
            <a:r>
              <a:rPr lang="en-US" altLang="en-US" sz="2400" b="1" i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≠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0 </a:t>
            </a:r>
            <a:r>
              <a:rPr lang="ru-RU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at least at </a:t>
            </a:r>
            <a:r>
              <a:rPr lang="en-US" altLang="en-US" sz="2400" b="1" dirty="0" err="1">
                <a:solidFill>
                  <a:srgbClr val="FF0000"/>
                </a:solidFill>
              </a:rPr>
              <a:t>ultrarelativistic</a:t>
            </a:r>
            <a:r>
              <a:rPr lang="en-US" altLang="en-US" sz="2400" b="1" dirty="0">
                <a:solidFill>
                  <a:srgbClr val="FF0000"/>
                </a:solidFill>
              </a:rPr>
              <a:t>  rotation, </a:t>
            </a:r>
            <a:r>
              <a:rPr lang="el-GR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Ω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r>
              <a:rPr lang="el-GR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→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5855" name="Picture 4">
            <a:extLst>
              <a:ext uri="{FF2B5EF4-FFF2-40B4-BE49-F238E27FC236}">
                <a16:creationId xmlns:a16="http://schemas.microsoft.com/office/drawing/2014/main" id="{8874029D-BEC2-69C4-A263-932C8FF6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2" y="3658769"/>
            <a:ext cx="1447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Rectangle 9">
            <a:extLst>
              <a:ext uri="{FF2B5EF4-FFF2-40B4-BE49-F238E27FC236}">
                <a16:creationId xmlns:a16="http://schemas.microsoft.com/office/drawing/2014/main" id="{2FBC0618-81AE-4545-102C-04210ED8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7" y="3483164"/>
            <a:ext cx="1527175" cy="62071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E0DD0-BF8C-F07E-4C43-EBA99AF7C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514" y="1007144"/>
            <a:ext cx="3604879" cy="508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729D7-2809-86A0-4720-72FD32857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598" y="970906"/>
            <a:ext cx="5087791" cy="1182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C2E55-3D7E-7CDD-5AA8-4186435A3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13" y="2233401"/>
            <a:ext cx="9380062" cy="573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7A5C7-B328-06ED-CCE8-76C1DA7F19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1744" y="2917156"/>
            <a:ext cx="6438679" cy="503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E2CB6-10A5-FCDF-8839-8A95FC786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592" y="2815213"/>
            <a:ext cx="4495804" cy="561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4F8D2E-D319-B379-57C9-0F421EB56D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8635" y="3511975"/>
            <a:ext cx="7327206" cy="517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B6CA44-53CE-7DB7-D56D-55EED6B5BF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4211884"/>
            <a:ext cx="8026917" cy="610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F0DFA-03DF-A9C1-54EA-ECC6D47B17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5594" y="4233279"/>
            <a:ext cx="3358044" cy="5037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5B02B7-A4AA-3AEC-C93D-EF8EFCB5CB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967" y="4921898"/>
            <a:ext cx="7327232" cy="508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8D889-F6CD-5FA4-9F0C-4A50CAE152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9437" y="5612720"/>
            <a:ext cx="7156017" cy="406015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8FFC9031-77EE-87B4-B286-FD8F16212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594" y="4149754"/>
            <a:ext cx="3274523" cy="67287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CB9F0E3-6FB8-0FD2-E6B8-96D8A73C9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7" y="5529348"/>
            <a:ext cx="7315487" cy="65744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9AA36307-D49D-833B-4EFC-AB1724DDF7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50914" y="2827213"/>
            <a:ext cx="1778619" cy="61074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71E7FD15-2572-F53F-F196-EC4A8F1497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11167" y="3483164"/>
            <a:ext cx="1786985" cy="64036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4E1322-4D6C-3C7B-ACBD-7EFDA471E7FA}"/>
              </a:ext>
            </a:extLst>
          </p:cNvPr>
          <p:cNvSpPr txBox="1"/>
          <p:nvPr/>
        </p:nvSpPr>
        <p:spPr>
          <a:xfrm>
            <a:off x="-14182" y="983860"/>
            <a:ext cx="234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Vortex appears 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8E24CE0-F5F3-5B22-A6FE-793339BD9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223" y="2182247"/>
            <a:ext cx="1778619" cy="67287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BD6C7BFF-9263-6DAC-2381-FC1B69F21A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00160" y="2877805"/>
            <a:ext cx="1778619" cy="6292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37737-CC19-81E7-2022-B0A38D1BB20D}"/>
              </a:ext>
            </a:extLst>
          </p:cNvPr>
          <p:cNvSpPr txBox="1"/>
          <p:nvPr/>
        </p:nvSpPr>
        <p:spPr>
          <a:xfrm>
            <a:off x="11808936" y="729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6A50577-AF53-88B9-9413-839AE507E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774" y="0"/>
            <a:ext cx="8229600" cy="838200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FF"/>
                </a:solidFill>
              </a:rPr>
              <a:t>Energy of </a:t>
            </a:r>
            <a:r>
              <a:rPr lang="en-US" altLang="en-US" sz="3600" dirty="0" err="1">
                <a:solidFill>
                  <a:srgbClr val="0000FF"/>
                </a:solidFill>
              </a:rPr>
              <a:t>supervortex</a:t>
            </a:r>
            <a:r>
              <a:rPr lang="en-US" altLang="en-US" sz="3600" dirty="0">
                <a:solidFill>
                  <a:srgbClr val="0000FF"/>
                </a:solidFill>
              </a:rPr>
              <a:t> field in rot. frame</a:t>
            </a:r>
            <a:endParaRPr lang="en-US" altLang="en-US" sz="3600" dirty="0"/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75243BD9-0CE9-32E1-6736-D73D9970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121926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For any </a:t>
            </a:r>
            <a:r>
              <a:rPr lang="en-US" altLang="en-US" sz="2800" i="1" dirty="0"/>
              <a:t>V</a:t>
            </a:r>
            <a:r>
              <a:rPr lang="en-US" altLang="en-US" sz="2800" dirty="0"/>
              <a:t>&lt;0 </a:t>
            </a:r>
            <a:r>
              <a:rPr lang="en-US" altLang="en-US" sz="2800" dirty="0">
                <a:cs typeface="Arial" panose="020B0604020202020204" pitchFamily="34" charset="0"/>
              </a:rPr>
              <a:t>at a rapid rotation  </a:t>
            </a:r>
            <a:r>
              <a:rPr lang="el-GR" altLang="en-US" sz="2800" i="1" dirty="0"/>
              <a:t>ε</a:t>
            </a:r>
            <a:r>
              <a:rPr lang="en-US" altLang="en-US" sz="2800" baseline="-25000" dirty="0"/>
              <a:t>1,</a:t>
            </a:r>
            <a:r>
              <a:rPr lang="en-US" altLang="en-US" sz="3600" baseline="-25000" dirty="0">
                <a:cs typeface="Arial" panose="020B0604020202020204" pitchFamily="34" charset="0"/>
              </a:rPr>
              <a:t>ᶹ</a:t>
            </a:r>
            <a:r>
              <a:rPr lang="en-US" altLang="en-US" sz="2800" dirty="0"/>
              <a:t>&lt;0, and there </a:t>
            </a:r>
            <a:r>
              <a:rPr lang="en-US" altLang="en-US" sz="2800" dirty="0">
                <a:cs typeface="Arial" panose="020B0604020202020204" pitchFamily="34" charset="0"/>
              </a:rPr>
              <a:t>arises instability for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creation of </a:t>
            </a:r>
            <a:r>
              <a:rPr lang="el-GR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π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-+ pairs in reactions at walls</a:t>
            </a:r>
            <a:r>
              <a:rPr lang="en-US" altLang="en-US" sz="2800" dirty="0">
                <a:cs typeface="Arial" panose="020B0604020202020204" pitchFamily="34" charset="0"/>
              </a:rPr>
              <a:t>. Antiparticles can be absorbed on walls of vessel, particles form vortex. Tunneling from lower to upper  continuum is not required.</a:t>
            </a:r>
            <a:endParaRPr lang="en-US" altLang="en-US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8885456-C0C6-FDD8-CBB1-6A360BECD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905" y="1809682"/>
            <a:ext cx="5990743" cy="6774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A29C1A8-CA80-3484-FA65-B5606E7F35FE}"/>
              </a:ext>
            </a:extLst>
          </p:cNvPr>
          <p:cNvSpPr txBox="1"/>
          <p:nvPr/>
        </p:nvSpPr>
        <p:spPr>
          <a:xfrm>
            <a:off x="18352" y="1910014"/>
            <a:ext cx="628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coincides with energy gain found via way (ii):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6B445-D3DD-199C-AEEC-225AE2539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41" y="931607"/>
            <a:ext cx="2645185" cy="61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89147-D0C0-284F-6C2F-78F480951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07" y="2452664"/>
            <a:ext cx="4473408" cy="677464"/>
          </a:xfrm>
          <a:prstGeom prst="rect">
            <a:avLst/>
          </a:prstGeom>
        </p:spPr>
      </p:pic>
      <p:sp>
        <p:nvSpPr>
          <p:cNvPr id="3" name="Oval 1">
            <a:extLst>
              <a:ext uri="{FF2B5EF4-FFF2-40B4-BE49-F238E27FC236}">
                <a16:creationId xmlns:a16="http://schemas.microsoft.com/office/drawing/2014/main" id="{7E0773C3-82BE-F586-A2D5-8CAB5D7061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3207" y="2430809"/>
            <a:ext cx="1207008" cy="67014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aseline="3000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E8067-7CAF-13AB-8AA0-FF0B32870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9484" y="979390"/>
            <a:ext cx="8888249" cy="670146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B49DD0DA-5044-9B9E-4496-DAB58BD32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173" y="979390"/>
            <a:ext cx="730377" cy="71932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89DA5-1C7F-1FD3-5320-BE78C44665CB}"/>
              </a:ext>
            </a:extLst>
          </p:cNvPr>
          <p:cNvSpPr txBox="1"/>
          <p:nvPr/>
        </p:nvSpPr>
        <p:spPr>
          <a:xfrm>
            <a:off x="11831280" y="6307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96894-7432-5D5F-A182-7C2BB2110B67}"/>
              </a:ext>
            </a:extLst>
          </p:cNvPr>
          <p:cNvSpPr txBox="1"/>
          <p:nvPr/>
        </p:nvSpPr>
        <p:spPr>
          <a:xfrm>
            <a:off x="585216" y="5647777"/>
            <a:ext cx="114025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  limited only by value of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of rotating vessel. Amplitude of vortex field is limited only by redistribution of charge.</a:t>
            </a:r>
            <a:endParaRPr lang="en-US" sz="2400" b="1" dirty="0"/>
          </a:p>
        </p:txBody>
      </p:sp>
      <p:pic>
        <p:nvPicPr>
          <p:cNvPr id="10" name="Picture 9" descr="\documentclass{article}&#10;\usepackage{amsmath}&#10;\pagestyle{empty}&#10;\begin{document}&#10;&#10;$$\nu$$&#10;&#10;&#10;\end{document}" title="IguanaTex Bitmap Display">
            <a:extLst>
              <a:ext uri="{FF2B5EF4-FFF2-40B4-BE49-F238E27FC236}">
                <a16:creationId xmlns:a16="http://schemas.microsoft.com/office/drawing/2014/main" id="{C63EB375-BD1B-B5FA-2E7D-D4A6235CAA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5470" y="5752080"/>
            <a:ext cx="263293" cy="2428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59.2426"/>
  <p:tag name="LATEXADDIN" val="\documentclass{article}&#10;\usepackage{amsmath}&#10;\pagestyle{empty}&#10;\begin{document}&#10;&#10;$$\nu$$&#10;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includegraphics[clip=true,width=1cm]{dgreen-arrow.eps}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29"/>
  <p:tag name="PICTUREFILESIZE" val="22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1483</Words>
  <Application>Microsoft Office PowerPoint</Application>
  <PresentationFormat>Widescreen</PresentationFormat>
  <Paragraphs>200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Default Design</vt:lpstr>
      <vt:lpstr>1_Default Design</vt:lpstr>
      <vt:lpstr>Charged pion  vortices in rotating systems   D. N. Voskresensky, BLTP JINR</vt:lpstr>
      <vt:lpstr>Plan</vt:lpstr>
      <vt:lpstr>Charged pion  fields in rotation frame</vt:lpstr>
      <vt:lpstr>Rotation  &amp; lab. frames</vt:lpstr>
      <vt:lpstr>Angular momentum</vt:lpstr>
      <vt:lpstr>Fields in absence of self-interaction (λ=0) in rot. frame</vt:lpstr>
      <vt:lpstr>Vortex solution (λ=0; V=-V0 ≈const)</vt:lpstr>
      <vt:lpstr>Storm of pion field in empty vessel (rotating vac., Ω=const)</vt:lpstr>
      <vt:lpstr>Energy of supervortex field in rot. frame</vt:lpstr>
      <vt:lpstr>Rotating ideal gas with (dynamically) fixed particle number</vt:lpstr>
      <vt:lpstr>Self-interacting vortex field in rotating frame</vt:lpstr>
      <vt:lpstr>PowerPoint Presentation</vt:lpstr>
      <vt:lpstr>Lattice of vortices </vt:lpstr>
      <vt:lpstr>Consequences</vt:lpstr>
      <vt:lpstr>(a) Rotating supercharged nuclei &amp; nuclearites</vt:lpstr>
      <vt:lpstr>PowerPoint Presentation</vt:lpstr>
      <vt:lpstr>PowerPoint Presentation</vt:lpstr>
      <vt:lpstr>Conclusion</vt:lpstr>
      <vt:lpstr>End</vt:lpstr>
      <vt:lpstr>PowerPoint Presentation</vt:lpstr>
      <vt:lpstr>Non-relativistic limit of weak V(r) and Ω </vt:lpstr>
      <vt:lpstr>PowerPoint Presentation</vt:lpstr>
      <vt:lpstr>PowerPoint Presentation</vt:lpstr>
      <vt:lpstr>Examples of vortex instability in macro-systems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Voskresensky</dc:creator>
  <cp:lastModifiedBy>Dmitry Voskresensky</cp:lastModifiedBy>
  <cp:revision>195</cp:revision>
  <dcterms:created xsi:type="dcterms:W3CDTF">2024-03-25T11:06:01Z</dcterms:created>
  <dcterms:modified xsi:type="dcterms:W3CDTF">2024-04-02T08:53:42Z</dcterms:modified>
</cp:coreProperties>
</file>