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4" r:id="rId12"/>
    <p:sldId id="263" r:id="rId13"/>
    <p:sldId id="269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51A"/>
    <a:srgbClr val="424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097A2-0F3A-4598-A353-3A3C14465019}" v="4" dt="2024-03-27T12:08:27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6D79DAB-4C6C-C46C-8D5C-FB9080A6A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C1743E-9AEE-A699-257A-B4D000F2EF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F7E31-1D64-4DF1-AA1C-16E0C1664E1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6222F-5B91-6B15-6B9C-33E19EF00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A44743-0494-BF68-3BE5-E7F2B2B276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2E517-C030-4D6A-841C-F1233EDEF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458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1:46:12.604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1:11:40.42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1:11:41.86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1:51:44.34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0:28:18.374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0:28:44.28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0:28:45.483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0:28:46.56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1:11:34.606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1:11:35.935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1:11:37.09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1,'20103'0,"-20088"0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FD50-3F66-47AD-9790-582601F2D40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67EF-0F42-4F52-978F-EFA76246C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31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ADCC1-A9C2-D0E2-72AA-24261782C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F5A036-C3AC-CA07-8297-4D0115F03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CDBAD-68AB-9325-6291-9985268E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3EA2-852D-4444-A69C-3A8A0DF175C4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B4258-F6A8-3BD7-7736-B002AD4F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F9BE0-E6FF-A573-976A-4AB6EAA8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0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B84D-3C0C-1357-3B08-2FF494CA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A58BF1-983D-082D-8664-A244104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2D3B-44F2-77E1-74A2-C638C041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394-CD49-49A2-9BE8-C707D63075EE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33D29-9F0B-B535-4F39-D05E76A6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29914-8608-DE78-8801-2C06841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5424BD-DC5C-03AD-015F-668E705CA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979FD7-1AAB-1DBE-D726-1CF13AFE5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44409-A5CD-46D5-6FD3-A45B5B53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EF3B-F59B-44BD-92E4-CA5DADE492CD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8502D-2831-3C47-62F9-175B22C0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0DAC2-CDE8-CBDE-4AA2-AF44EB41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94F9-9D4E-C4A5-ABBE-8C8249BD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3C874-F8DE-3CE4-448E-B5895E58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3E608-DC4E-ABD6-6F2C-FCA12C78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8D99-71D9-4DD5-B06C-73EB4563B713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91F90-ABAC-51F3-0393-3675A758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528E-264C-78BB-1ADF-C6CF5CE0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BF683-24DA-BED0-B1B3-F30B1A01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820A3-602A-53AD-3419-C9FCE6BE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FA1F9-C029-A7FA-9C26-DFA4EFA0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672-9903-4231-9AE8-0CC9F2FDA846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32198-7F57-5565-CDB2-67CCB6D0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177A1-A304-E032-5642-91576BA1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FF33D-5E0A-F4F3-FF2F-B4B04F1D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810A8-6C22-F372-BF94-B596A79D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FA79F5-7EF7-A274-ED5A-7523CDE6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719756-975E-1D2B-5016-57CF26B2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B135-EE26-4690-8C03-B86E5A466853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C6B32-8F3D-47A7-68F2-2F8C618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63DBE7-EFF8-32F3-F244-6CD34B48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D9FCE-269F-8F33-6851-BBD8625F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D06353-9EE2-81AF-B420-615162B3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D2E3DE-58B0-03C2-3FEE-4A9D93EF6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A2BD42-7596-4DC6-233E-0FCF4C4C5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9CD361-C324-4259-EF1F-A049ABB15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1C349-84B6-CB01-1FC8-B9417C63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02E0-5930-4C35-8748-74DD147EBBC0}" type="datetime1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2C7B00-B6A5-300A-0EE5-60897384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218FB1-781F-3FDE-E85E-E34D914B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EF1B4-C63A-A51E-5057-32BBF5D1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DFCAFD-37F9-855D-B61A-1A8A7754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F93-97EF-4E1B-B425-32078344BA29}" type="datetime1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8B3D3A-DA1A-3613-A558-7C91AA1A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C16A76-204B-E5EC-BF3E-55EAB169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3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4CAD0F-3F88-D168-CE5B-2F889C19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2843-332D-4C37-BD5E-13522E3B65B3}" type="datetime1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4E3B25-F811-9BFF-9203-FA1FBE27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0D4097-4A9C-CAAE-6974-40A1F820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11A6E-2FFA-63B7-68FA-C6154B97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656A9-79D6-757F-FA2E-CAC2D57F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AF8527-B16F-BC97-8ADC-F2A0E28DF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1AF57A-8CE4-F387-D27D-896ADF1D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6562-ECCB-4C75-AAED-1AFB56E4CBDD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1EF7A-238B-AED7-0ADF-184B0B0E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EFD527-1AA6-7365-C5FD-76F98FA4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569B5-2677-37A5-7A74-898F042B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54259-ADB7-DAD7-F172-9F8E5107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B50A6-F74B-385C-4A34-62537CC36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06CDC-EBE5-5670-B3CD-F3BBA762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B588-CFBF-44D4-AA70-3A651735EF93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D30C3-1279-4F57-A300-079B4EBC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B6CD7-9F7C-0D6A-B691-35CAC284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5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D4E3D-895C-A2D7-04EF-CE6D2C56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BA046-BB66-6CB3-07DC-C2172B4A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4D463-C285-0B4A-8075-3049AA087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872CC-81B6-4002-ACDE-155350193BC9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64D7E-7540-C889-66FD-8BD9820C7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F5CF2-99E2-21B7-B9A4-9B51AAA9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9412D-EDB1-4569-B09C-C0757F6E9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jinr.ru/event/417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20026-CDB4-5FD9-4769-69791462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4365"/>
            <a:ext cx="9144000" cy="1813511"/>
          </a:xfrm>
        </p:spPr>
        <p:txBody>
          <a:bodyPr>
            <a:no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Модернизация детектора РЭД-100 для наблюдения упругого когерентного рассеяния антинейтрино на ядрах аргона</a:t>
            </a:r>
            <a:endParaRPr lang="ru-RU" sz="4000" dirty="0"/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F30708D0-F59B-194D-6607-9E9C01BB43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74017" y="55232"/>
            <a:ext cx="1335768" cy="134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82A9069B-3314-D2D1-9A2B-282EDB97C2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417983" cy="1464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AA196-8318-80ED-C12A-7680F2DA20C5}"/>
              </a:ext>
            </a:extLst>
          </p:cNvPr>
          <p:cNvSpPr txBox="1"/>
          <p:nvPr/>
        </p:nvSpPr>
        <p:spPr>
          <a:xfrm>
            <a:off x="5821278" y="424281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Пинчук Артём (НИЯУ МИФИ)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RED-100 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07DC2-A790-5C4E-5887-43A685597781}"/>
              </a:ext>
            </a:extLst>
          </p:cNvPr>
          <p:cNvSpPr txBox="1"/>
          <p:nvPr/>
        </p:nvSpPr>
        <p:spPr>
          <a:xfrm>
            <a:off x="6244489" y="5660926"/>
            <a:ext cx="6097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hlinkClick r:id="rId4"/>
              </a:rPr>
              <a:t>Научная сессия секции ядерной физики ОФН РАН</a:t>
            </a:r>
            <a:endParaRPr lang="ru-RU" sz="2000" dirty="0"/>
          </a:p>
          <a:p>
            <a:pPr algn="l"/>
            <a:r>
              <a:rPr lang="ru-RU" sz="2000" dirty="0"/>
              <a:t>1–5 апр. 2024 г.</a:t>
            </a:r>
          </a:p>
          <a:p>
            <a:pPr algn="l"/>
            <a:r>
              <a:rPr lang="ru-RU" sz="2000" dirty="0"/>
              <a:t>г. Дубна, ОИЯИ</a:t>
            </a:r>
          </a:p>
        </p:txBody>
      </p:sp>
    </p:spTree>
    <p:extLst>
      <p:ext uri="{BB962C8B-B14F-4D97-AF65-F5344CB8AC3E}">
        <p14:creationId xmlns:p14="http://schemas.microsoft.com/office/powerpoint/2010/main" val="128268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FD3E-130D-28DD-94A2-FE6731ADB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CDD88EB1-85A5-98FB-A0D4-2828D7ED9672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CDD88EB1-85A5-98FB-A0D4-2828D7ED96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2E2986-584C-F6A1-6CDA-B264B231F0F7}"/>
              </a:ext>
            </a:extLst>
          </p:cNvPr>
          <p:cNvSpPr txBox="1"/>
          <p:nvPr/>
        </p:nvSpPr>
        <p:spPr>
          <a:xfrm>
            <a:off x="173455" y="-30131"/>
            <a:ext cx="909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Модернизация системы регистрации оптических сигналов</a:t>
            </a:r>
          </a:p>
        </p:txBody>
      </p:sp>
      <p:pic>
        <p:nvPicPr>
          <p:cNvPr id="7" name="Рисунок 6" descr="Изображение выглядит как человек, барабан, одежд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E5935521-F6CA-DC4E-4B1D-8DCAE350D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9" r="3151" b="5555"/>
          <a:stretch/>
        </p:blipFill>
        <p:spPr>
          <a:xfrm>
            <a:off x="8578516" y="3357963"/>
            <a:ext cx="3110724" cy="33436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2164B4-0229-90F5-2EA5-8B956898CE5D}"/>
              </a:ext>
            </a:extLst>
          </p:cNvPr>
          <p:cNvSpPr txBox="1"/>
          <p:nvPr/>
        </p:nvSpPr>
        <p:spPr>
          <a:xfrm>
            <a:off x="614286" y="1753583"/>
            <a:ext cx="7507364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входные окна фотоэлектронных умножителей HAMAMTSU R11410-20 был напылен электролюминесцентный спектросместитель тетрафенилбутадиена (ТФБ) с помощью специальной высоковакуумной установки,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E9FD6-956F-905E-20A4-5E30DAEB08DB}"/>
              </a:ext>
            </a:extLst>
          </p:cNvPr>
          <p:cNvSpPr txBox="1"/>
          <p:nvPr/>
        </p:nvSpPr>
        <p:spPr>
          <a:xfrm>
            <a:off x="11689240" y="6439980"/>
            <a:ext cx="72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ru-RU" sz="2800" dirty="0"/>
          </a:p>
        </p:txBody>
      </p:sp>
      <p:pic>
        <p:nvPicPr>
          <p:cNvPr id="13" name="Рисунок 12" descr="Изображение выглядит как текст, снимок экрана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724F3A7-3423-650A-E62F-6FB47B1F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8466" b="5434"/>
          <a:stretch/>
        </p:blipFill>
        <p:spPr>
          <a:xfrm>
            <a:off x="4749799" y="4032250"/>
            <a:ext cx="3562343" cy="2584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1BADA1-49C1-AA42-729C-656581411202}"/>
              </a:ext>
            </a:extLst>
          </p:cNvPr>
          <p:cNvSpPr txBox="1"/>
          <p:nvPr/>
        </p:nvSpPr>
        <p:spPr>
          <a:xfrm>
            <a:off x="614286" y="3558080"/>
            <a:ext cx="3678647" cy="189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расположенной в Институте ядерной физики имени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Г.И.Будкера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Сибирского отделения РАН 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Новосибирск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автокомпонент, мотоцикл, машина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3FF38EF0-03B9-2B06-54D2-D92CB3E008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8"/>
          <a:stretch/>
        </p:blipFill>
        <p:spPr>
          <a:xfrm>
            <a:off x="8578516" y="570034"/>
            <a:ext cx="3110724" cy="2787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A6B27-8B63-EFB2-B6D2-F357C02275B6}"/>
              </a:ext>
            </a:extLst>
          </p:cNvPr>
          <p:cNvSpPr txBox="1"/>
          <p:nvPr/>
        </p:nvSpPr>
        <p:spPr>
          <a:xfrm rot="16200000">
            <a:off x="4036027" y="5011552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Амплитуда, мВ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2123E-56E2-BAD1-6B1F-4EF11DD3E2D5}"/>
              </a:ext>
            </a:extLst>
          </p:cNvPr>
          <p:cNvSpPr txBox="1"/>
          <p:nvPr/>
        </p:nvSpPr>
        <p:spPr>
          <a:xfrm>
            <a:off x="6292804" y="6563090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Время, мкс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63254-2659-70B3-C4A1-5D2969425C9E}"/>
              </a:ext>
            </a:extLst>
          </p:cNvPr>
          <p:cNvSpPr txBox="1"/>
          <p:nvPr/>
        </p:nvSpPr>
        <p:spPr>
          <a:xfrm>
            <a:off x="5809289" y="3768879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Форма сигнала </a:t>
            </a:r>
            <a:r>
              <a:rPr lang="en-US" sz="1600" dirty="0"/>
              <a:t>S2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816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4BB7-583B-C9A8-8B48-4EB18C7A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4A69B6EA-8DFE-83CA-8B9B-01992C856F45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4A69B6EA-8DFE-83CA-8B9B-01992C856F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E4E6EE3-3933-B358-47FF-4EB28758CEC4}"/>
              </a:ext>
            </a:extLst>
          </p:cNvPr>
          <p:cNvSpPr txBox="1"/>
          <p:nvPr/>
        </p:nvSpPr>
        <p:spPr>
          <a:xfrm>
            <a:off x="82154" y="181528"/>
            <a:ext cx="1054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Первое лабораторное испытание с жидким аргоном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B520C-557A-6F1D-4A02-8809715EEDDD}"/>
              </a:ext>
            </a:extLst>
          </p:cNvPr>
          <p:cNvSpPr txBox="1"/>
          <p:nvPr/>
        </p:nvSpPr>
        <p:spPr>
          <a:xfrm>
            <a:off x="82154" y="5837670"/>
            <a:ext cx="7489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ценка верхнего предела на частоту одноэлектронных сигналов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 кГц (для ксенона частота одноэлектронных шумов составляла около 250 кГц в лабораторных условиях)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ADE0E-91B0-EF0C-1BC7-15BD864495B0}"/>
              </a:ext>
            </a:extLst>
          </p:cNvPr>
          <p:cNvSpPr txBox="1"/>
          <p:nvPr/>
        </p:nvSpPr>
        <p:spPr>
          <a:xfrm>
            <a:off x="11689240" y="6439980"/>
            <a:ext cx="72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92683-CC57-EDD2-48EE-270A5B66A206}"/>
              </a:ext>
            </a:extLst>
          </p:cNvPr>
          <p:cNvSpPr txBox="1"/>
          <p:nvPr/>
        </p:nvSpPr>
        <p:spPr>
          <a:xfrm>
            <a:off x="82154" y="1277845"/>
            <a:ext cx="62043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Проверялась работоспособность ФЭУ при пониженной температуре и при номинальных рабочих напряжениях делителей, находящихся в газообразном аргоне.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Проводилась очистка от электроотрицательных примесей системой очистки, использовавшейся ранее с L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Определялась величина максимально возможного (до пробоя) напряжения между электродами.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Проводилась калибровка источниками </a:t>
            </a:r>
            <a:r>
              <a:rPr lang="ru-RU" b="0" i="0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 и </a:t>
            </a:r>
            <a:r>
              <a:rPr lang="ru-RU" b="0" i="0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 с целью определения величины ЭЛ усиления.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Проводилась оценка величины спонтанного SE шума.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C6683EE-B678-8FAE-6C59-B617AF145664}"/>
              </a:ext>
            </a:extLst>
          </p:cNvPr>
          <p:cNvCxnSpPr>
            <a:cxnSpLocks/>
          </p:cNvCxnSpPr>
          <p:nvPr/>
        </p:nvCxnSpPr>
        <p:spPr>
          <a:xfrm flipV="1">
            <a:off x="0" y="3165656"/>
            <a:ext cx="6340642" cy="54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313AAAB-C5AC-616F-5D8B-60989A6BBE29}"/>
              </a:ext>
            </a:extLst>
          </p:cNvPr>
          <p:cNvCxnSpPr>
            <a:cxnSpLocks/>
          </p:cNvCxnSpPr>
          <p:nvPr/>
        </p:nvCxnSpPr>
        <p:spPr>
          <a:xfrm>
            <a:off x="14006" y="4050631"/>
            <a:ext cx="63406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D222591-4E75-5C53-D305-9740D8F25C7F}"/>
              </a:ext>
            </a:extLst>
          </p:cNvPr>
          <p:cNvCxnSpPr>
            <a:cxnSpLocks/>
          </p:cNvCxnSpPr>
          <p:nvPr/>
        </p:nvCxnSpPr>
        <p:spPr>
          <a:xfrm>
            <a:off x="0" y="4904874"/>
            <a:ext cx="63406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131F9FD-E751-6DF7-3008-54E55C170647}"/>
              </a:ext>
            </a:extLst>
          </p:cNvPr>
          <p:cNvCxnSpPr>
            <a:cxnSpLocks/>
          </p:cNvCxnSpPr>
          <p:nvPr/>
        </p:nvCxnSpPr>
        <p:spPr>
          <a:xfrm>
            <a:off x="-54142" y="2318085"/>
            <a:ext cx="63406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D408FB1-7C54-37B3-F0D0-C7F697B4655F}"/>
              </a:ext>
            </a:extLst>
          </p:cNvPr>
          <p:cNvCxnSpPr>
            <a:cxnSpLocks/>
          </p:cNvCxnSpPr>
          <p:nvPr/>
        </p:nvCxnSpPr>
        <p:spPr>
          <a:xfrm flipV="1">
            <a:off x="0" y="5617852"/>
            <a:ext cx="6340642" cy="20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7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7FE3-EA9B-250F-C96F-74967355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машина, промышленность, в помещении, завод&#10;&#10;Автоматически созданное описание">
            <a:extLst>
              <a:ext uri="{FF2B5EF4-FFF2-40B4-BE49-F238E27FC236}">
                <a16:creationId xmlns:a16="http://schemas.microsoft.com/office/drawing/2014/main" id="{35127E08-D6DB-78E8-33B0-4B9AC8F9B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27" y="2373387"/>
            <a:ext cx="5857374" cy="3816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0AEBC1A1-E296-664C-F9EE-710DC22A944F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0AEBC1A1-E296-664C-F9EE-710DC22A94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A6300D-428B-79F7-80AE-287B1D3BB9E9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825B9-FF0B-0C95-54C4-AFE427A8C515}"/>
              </a:ext>
            </a:extLst>
          </p:cNvPr>
          <p:cNvSpPr txBox="1"/>
          <p:nvPr/>
        </p:nvSpPr>
        <p:spPr>
          <a:xfrm>
            <a:off x="444165" y="1405135"/>
            <a:ext cx="11424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Проведена модернизация установки РЭД-100 в 2023 году и проведен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 первое успешное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лабораторное испытани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использованием жидкого аргона в качестве рабочей среды детектора.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809F8-7DE3-2D16-DEC5-4CC51BBC1251}"/>
              </a:ext>
            </a:extLst>
          </p:cNvPr>
          <p:cNvSpPr txBox="1"/>
          <p:nvPr/>
        </p:nvSpPr>
        <p:spPr>
          <a:xfrm>
            <a:off x="206447" y="4989799"/>
            <a:ext cx="6039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Проводится подготовка установки РЭД-100 к полномасштабному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лабораторному испытанию в 2024 году 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 второй фазе эксперимента на Калининской АЭС в 2025.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A2474-23ED-F256-1841-FC9CAB9BEF94}"/>
              </a:ext>
            </a:extLst>
          </p:cNvPr>
          <p:cNvSpPr txBox="1"/>
          <p:nvPr/>
        </p:nvSpPr>
        <p:spPr>
          <a:xfrm>
            <a:off x="11689240" y="6439980"/>
            <a:ext cx="72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  <a:endParaRPr lang="ru-RU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995DB-41C2-2293-4DFD-BA8A5DA48916}"/>
              </a:ext>
            </a:extLst>
          </p:cNvPr>
          <p:cNvSpPr txBox="1"/>
          <p:nvPr/>
        </p:nvSpPr>
        <p:spPr>
          <a:xfrm>
            <a:off x="294381" y="2565036"/>
            <a:ext cx="5951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Предварительный анализ показал, что при использовании жидкого аргона в качестве рабочей среды детектора РЭД-100, одноэлектронный шум при работе в наземных условиях значительно снижен по сравнению с использованием ксенона.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4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B6A69-CC0C-E5C8-5ACA-F1DF54C7F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6437"/>
            <a:ext cx="9144000" cy="23876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F758D00-73BD-084C-618C-57B53A73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87" y="4330278"/>
            <a:ext cx="10449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Благодарим Российский Научный Фонд за финансовую поддержку работ по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модернизации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установки РЭД-100 в рамках контракта №22-12-00082 от 13 мая 2022 года для проведения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второго раунда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испытаний на АЭС с жидким аргоном в качестве рабочей среды и руководство Института ядерной физики и технологий НИЯУ МИФИ за помощь в проведении работ.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8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26A39-7054-BF00-2EB9-53DF6CE6672E}"/>
              </a:ext>
            </a:extLst>
          </p:cNvPr>
          <p:cNvSpPr txBox="1"/>
          <p:nvPr/>
        </p:nvSpPr>
        <p:spPr>
          <a:xfrm>
            <a:off x="3984171" y="535577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AFA98-A1ED-3904-937E-F002D6134EF8}"/>
              </a:ext>
            </a:extLst>
          </p:cNvPr>
          <p:cNvSpPr txBox="1"/>
          <p:nvPr/>
        </p:nvSpPr>
        <p:spPr>
          <a:xfrm>
            <a:off x="372291" y="1293223"/>
            <a:ext cx="1154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Lidgard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J.J. Pulse Shape Discrimination Studies in Liquid Argon for the DEAP-1 Detector. Master’s Thesis, Queen’s University, Kingston, ON, Canada, April 2008.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14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9;p14">
            <a:extLst>
              <a:ext uri="{FF2B5EF4-FFF2-40B4-BE49-F238E27FC236}">
                <a16:creationId xmlns:a16="http://schemas.microsoft.com/office/drawing/2014/main" id="{C5699A38-F5C3-CE7F-D183-E4B15A082956}"/>
              </a:ext>
            </a:extLst>
          </p:cNvPr>
          <p:cNvSpPr txBox="1"/>
          <p:nvPr/>
        </p:nvSpPr>
        <p:spPr>
          <a:xfrm>
            <a:off x="84471" y="2179490"/>
            <a:ext cx="8265780" cy="161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процесс, предсказанный СМ в 1974 году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в 2017 году экспериментально зарегистрирован коллаборацией COHERENT на SNS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очень низкая энергия ядер отдачи для реакторных нейтрино (1-10 кэВ)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648B5-63E6-65D6-ECEA-1E79BE0FC0EE}"/>
              </a:ext>
            </a:extLst>
          </p:cNvPr>
          <p:cNvSpPr txBox="1"/>
          <p:nvPr/>
        </p:nvSpPr>
        <p:spPr>
          <a:xfrm>
            <a:off x="444165" y="288271"/>
            <a:ext cx="1110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Упругое когерентное рассеяние нейтрино (УКРН)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B0EAB6D-6B4B-7A16-7CF8-2923170D082A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B0EAB6D-6B4B-7A16-7CF8-2923170D08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325" y="1091037"/>
                <a:ext cx="72784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oogle Shape;65;p14" descr="Reactor_B_flux">
            <a:extLst>
              <a:ext uri="{FF2B5EF4-FFF2-40B4-BE49-F238E27FC236}">
                <a16:creationId xmlns:a16="http://schemas.microsoft.com/office/drawing/2014/main" id="{3D5C367E-352D-ADD8-3A9A-07761C261D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51" y="3484149"/>
            <a:ext cx="474152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FDE5190C-6AFD-87C1-60DE-A3E72498172D}"/>
              </a:ext>
            </a:extLst>
          </p:cNvPr>
          <p:cNvSpPr txBox="1"/>
          <p:nvPr/>
        </p:nvSpPr>
        <p:spPr>
          <a:xfrm>
            <a:off x="841618" y="5568929"/>
            <a:ext cx="200385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rgbClr val="222222"/>
                </a:solidFill>
                <a:highlight>
                  <a:srgbClr val="FFFFFF"/>
                </a:highlight>
              </a:rPr>
              <a:t>Спектр реакторных антинейтрино</a:t>
            </a:r>
            <a:endParaRPr sz="1800" i="1" dirty="0">
              <a:solidFill>
                <a:srgbClr val="351C75"/>
              </a:solidFill>
            </a:endParaRPr>
          </a:p>
        </p:txBody>
      </p:sp>
      <p:sp>
        <p:nvSpPr>
          <p:cNvPr id="11" name="Google Shape;71;p14">
            <a:extLst>
              <a:ext uri="{FF2B5EF4-FFF2-40B4-BE49-F238E27FC236}">
                <a16:creationId xmlns:a16="http://schemas.microsoft.com/office/drawing/2014/main" id="{7F4BCD27-9BE8-7C14-B62C-A7BA929667B6}"/>
              </a:ext>
            </a:extLst>
          </p:cNvPr>
          <p:cNvSpPr txBox="1"/>
          <p:nvPr/>
        </p:nvSpPr>
        <p:spPr>
          <a:xfrm>
            <a:off x="4571173" y="4009899"/>
            <a:ext cx="34776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Мотивация исследований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подтверждение СМ</a:t>
            </a:r>
            <a:b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поиск “новой физики”</a:t>
            </a:r>
            <a:b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мониторинг ядерных реакторов с использованием новых физических принципов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5851B-7052-68EC-0A3E-09ADAAD28124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8F41C0-1C55-DCDC-69C2-E75F98DFDD21}"/>
              </a:ext>
            </a:extLst>
          </p:cNvPr>
          <p:cNvSpPr txBox="1"/>
          <p:nvPr/>
        </p:nvSpPr>
        <p:spPr>
          <a:xfrm>
            <a:off x="7522667" y="14744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sz="2400" i="1" dirty="0"/>
              <a:t>N</a:t>
            </a:r>
            <a:endParaRPr lang="ru-RU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D5ADD-1425-1441-5273-4AA2D44F7FB2}"/>
              </a:ext>
            </a:extLst>
          </p:cNvPr>
          <p:cNvSpPr txBox="1"/>
          <p:nvPr/>
        </p:nvSpPr>
        <p:spPr>
          <a:xfrm>
            <a:off x="7894724" y="13657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389C08-6951-E8EF-24E2-7D4F17C8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22" y="1474496"/>
            <a:ext cx="3477600" cy="391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54A5D928-5BF0-338E-0B65-53D35640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32759" r="8344" b="52130"/>
          <a:stretch>
            <a:fillRect/>
          </a:stretch>
        </p:blipFill>
        <p:spPr bwMode="auto">
          <a:xfrm>
            <a:off x="213583" y="1252098"/>
            <a:ext cx="7155035" cy="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FA81F-2B87-C563-E24C-CDE7D6741B97}"/>
              </a:ext>
            </a:extLst>
          </p:cNvPr>
          <p:cNvSpPr txBox="1"/>
          <p:nvPr/>
        </p:nvSpPr>
        <p:spPr>
          <a:xfrm rot="16200000">
            <a:off x="-294408" y="4294120"/>
            <a:ext cx="1323758" cy="144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ru-RU" sz="1200" dirty="0"/>
              <a:t>1/10кэВ</a:t>
            </a:r>
            <a:r>
              <a:rPr lang="en-US" sz="1200" dirty="0"/>
              <a:t>/</a:t>
            </a:r>
            <a:r>
              <a:rPr lang="ru-RU" sz="1200" dirty="0"/>
              <a:t>см</a:t>
            </a:r>
            <a:r>
              <a:rPr lang="en-US" sz="1200" baseline="30000" dirty="0"/>
              <a:t>2</a:t>
            </a:r>
            <a:r>
              <a:rPr lang="en-US" sz="1200" dirty="0"/>
              <a:t>/</a:t>
            </a:r>
            <a:r>
              <a:rPr lang="ru-RU" sz="1200" dirty="0"/>
              <a:t>с</a:t>
            </a:r>
            <a:endParaRPr lang="en-US" sz="12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0A972-0F32-1FB4-62F7-2A84DC328091}"/>
              </a:ext>
            </a:extLst>
          </p:cNvPr>
          <p:cNvSpPr txBox="1"/>
          <p:nvPr/>
        </p:nvSpPr>
        <p:spPr>
          <a:xfrm>
            <a:off x="2089403" y="6536947"/>
            <a:ext cx="24817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Энергия антинейтрино, МэВ</a:t>
            </a:r>
          </a:p>
        </p:txBody>
      </p:sp>
    </p:spTree>
    <p:extLst>
      <p:ext uri="{BB962C8B-B14F-4D97-AF65-F5344CB8AC3E}">
        <p14:creationId xmlns:p14="http://schemas.microsoft.com/office/powerpoint/2010/main" val="118659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2;p16">
            <a:extLst>
              <a:ext uri="{FF2B5EF4-FFF2-40B4-BE49-F238E27FC236}">
                <a16:creationId xmlns:a16="http://schemas.microsoft.com/office/drawing/2014/main" id="{8C669D9B-B8B5-7C2B-6D9B-203DC67383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504" y="4380742"/>
            <a:ext cx="1561224" cy="156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6">
            <a:extLst>
              <a:ext uri="{FF2B5EF4-FFF2-40B4-BE49-F238E27FC236}">
                <a16:creationId xmlns:a16="http://schemas.microsoft.com/office/drawing/2014/main" id="{8226BE38-0F0B-3B88-C729-4873FA2A5F35}"/>
              </a:ext>
            </a:extLst>
          </p:cNvPr>
          <p:cNvSpPr txBox="1">
            <a:spLocks noGrp="1"/>
          </p:cNvSpPr>
          <p:nvPr/>
        </p:nvSpPr>
        <p:spPr>
          <a:xfrm>
            <a:off x="534614" y="2599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Детектор РЭД-100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86;p16">
            <a:extLst>
              <a:ext uri="{FF2B5EF4-FFF2-40B4-BE49-F238E27FC236}">
                <a16:creationId xmlns:a16="http://schemas.microsoft.com/office/drawing/2014/main" id="{E5A31B3A-C3A7-9262-F76E-03B69FED9C00}"/>
              </a:ext>
            </a:extLst>
          </p:cNvPr>
          <p:cNvSpPr txBox="1"/>
          <p:nvPr/>
        </p:nvSpPr>
        <p:spPr>
          <a:xfrm>
            <a:off x="430042" y="1435847"/>
            <a:ext cx="35163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Двухфазный эмиссионный детектор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Содержит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∼200 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кг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(∼ 100 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кг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чувствительном объеме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или 100 кг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Матрицы из 26 ФЭУ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Hamamatsu R11410-20 (19 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верхней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матрице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 </a:t>
            </a: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нижней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Термосифонная система охлаждения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(LN</a:t>
            </a:r>
            <a:r>
              <a:rPr lang="ru" sz="18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T Serif"/>
            </a:endParaRPr>
          </a:p>
        </p:txBody>
      </p:sp>
      <p:grpSp>
        <p:nvGrpSpPr>
          <p:cNvPr id="4" name="Google Shape;87;p16">
            <a:extLst>
              <a:ext uri="{FF2B5EF4-FFF2-40B4-BE49-F238E27FC236}">
                <a16:creationId xmlns:a16="http://schemas.microsoft.com/office/drawing/2014/main" id="{A046BF10-2013-B4F5-7742-73AA1A6F714C}"/>
              </a:ext>
            </a:extLst>
          </p:cNvPr>
          <p:cNvGrpSpPr/>
          <p:nvPr/>
        </p:nvGrpSpPr>
        <p:grpSpPr>
          <a:xfrm>
            <a:off x="4170881" y="1270373"/>
            <a:ext cx="3279758" cy="4341278"/>
            <a:chOff x="76" y="1548"/>
            <a:chExt cx="1690" cy="2380"/>
          </a:xfrm>
        </p:grpSpPr>
        <p:pic>
          <p:nvPicPr>
            <p:cNvPr id="12" name="Google Shape;88;p16">
              <a:extLst>
                <a:ext uri="{FF2B5EF4-FFF2-40B4-BE49-F238E27FC236}">
                  <a16:creationId xmlns:a16="http://schemas.microsoft.com/office/drawing/2014/main" id="{9E17260A-B260-00EC-7043-A8E7F5E4743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6" y="1548"/>
              <a:ext cx="1040" cy="2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89;p16">
              <a:extLst>
                <a:ext uri="{FF2B5EF4-FFF2-40B4-BE49-F238E27FC236}">
                  <a16:creationId xmlns:a16="http://schemas.microsoft.com/office/drawing/2014/main" id="{06664E4F-FCBF-8175-C30F-9ED1A2DF7422}"/>
                </a:ext>
              </a:extLst>
            </p:cNvPr>
            <p:cNvSpPr txBox="1"/>
            <p:nvPr/>
          </p:nvSpPr>
          <p:spPr>
            <a:xfrm>
              <a:off x="90" y="175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Titanium cryostat</a:t>
              </a:r>
              <a:endParaRPr sz="1200" i="1">
                <a:solidFill>
                  <a:srgbClr val="351C75"/>
                </a:solidFill>
              </a:endParaRPr>
            </a:p>
          </p:txBody>
        </p:sp>
        <p:sp>
          <p:nvSpPr>
            <p:cNvPr id="14" name="Google Shape;90;p16">
              <a:extLst>
                <a:ext uri="{FF2B5EF4-FFF2-40B4-BE49-F238E27FC236}">
                  <a16:creationId xmlns:a16="http://schemas.microsoft.com/office/drawing/2014/main" id="{C8764965-DD0C-3F3B-5817-AF5C48839E43}"/>
                </a:ext>
              </a:extLst>
            </p:cNvPr>
            <p:cNvSpPr txBox="1"/>
            <p:nvPr/>
          </p:nvSpPr>
          <p:spPr>
            <a:xfrm>
              <a:off x="91" y="220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Top PMT array</a:t>
              </a:r>
              <a:endParaRPr i="1">
                <a:solidFill>
                  <a:srgbClr val="351C75"/>
                </a:solidFill>
              </a:endParaRPr>
            </a:p>
          </p:txBody>
        </p:sp>
        <p:sp>
          <p:nvSpPr>
            <p:cNvPr id="15" name="Google Shape;91;p16">
              <a:extLst>
                <a:ext uri="{FF2B5EF4-FFF2-40B4-BE49-F238E27FC236}">
                  <a16:creationId xmlns:a16="http://schemas.microsoft.com/office/drawing/2014/main" id="{68312EC1-1398-F52D-F515-9783A7623BA5}"/>
                </a:ext>
              </a:extLst>
            </p:cNvPr>
            <p:cNvSpPr txBox="1"/>
            <p:nvPr/>
          </p:nvSpPr>
          <p:spPr>
            <a:xfrm>
              <a:off x="76" y="3317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Bottom PMT array</a:t>
              </a:r>
              <a:endParaRPr sz="1200" i="1">
                <a:solidFill>
                  <a:srgbClr val="351C75"/>
                </a:solidFill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92;p16">
              <a:extLst>
                <a:ext uri="{FF2B5EF4-FFF2-40B4-BE49-F238E27FC236}">
                  <a16:creationId xmlns:a16="http://schemas.microsoft.com/office/drawing/2014/main" id="{CAE495B9-EA55-0C12-9302-DC9B64AD533C}"/>
                </a:ext>
              </a:extLst>
            </p:cNvPr>
            <p:cNvSpPr txBox="1"/>
            <p:nvPr/>
          </p:nvSpPr>
          <p:spPr>
            <a:xfrm>
              <a:off x="90" y="2588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Electrodes</a:t>
              </a:r>
              <a:endParaRPr i="1">
                <a:solidFill>
                  <a:srgbClr val="351C75"/>
                </a:solidFill>
              </a:endParaRPr>
            </a:p>
            <a:p>
              <a:pPr marL="0" marR="0" lvl="0" indent="0" algn="l" rtl="0">
                <a:lnSpc>
                  <a:spcPct val="5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&amp;</a:t>
              </a:r>
              <a:endParaRPr i="1">
                <a:solidFill>
                  <a:srgbClr val="351C75"/>
                </a:solidFill>
              </a:endParaRPr>
            </a:p>
            <a:p>
              <a:pPr marL="0" marR="0" lvl="0" indent="0" algn="l" rtl="0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field shaping rings</a:t>
              </a:r>
              <a:endParaRPr sz="1200" i="1">
                <a:solidFill>
                  <a:srgbClr val="351C75"/>
                </a:solidFill>
              </a:endParaRPr>
            </a:p>
          </p:txBody>
        </p:sp>
        <p:sp>
          <p:nvSpPr>
            <p:cNvPr id="17" name="Google Shape;93;p16">
              <a:extLst>
                <a:ext uri="{FF2B5EF4-FFF2-40B4-BE49-F238E27FC236}">
                  <a16:creationId xmlns:a16="http://schemas.microsoft.com/office/drawing/2014/main" id="{A4B4F3ED-966C-EF2B-6129-82B2075BC709}"/>
                </a:ext>
              </a:extLst>
            </p:cNvPr>
            <p:cNvSpPr txBox="1"/>
            <p:nvPr/>
          </p:nvSpPr>
          <p:spPr>
            <a:xfrm>
              <a:off x="84" y="305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i="1">
                  <a:solidFill>
                    <a:srgbClr val="351C75"/>
                  </a:solidFill>
                </a:rPr>
                <a:t>Sensitive volume LXe</a:t>
              </a:r>
              <a:endParaRPr sz="1200" i="1">
                <a:solidFill>
                  <a:srgbClr val="351C75"/>
                </a:solidFill>
              </a:endParaRPr>
            </a:p>
          </p:txBody>
        </p:sp>
        <p:cxnSp>
          <p:nvCxnSpPr>
            <p:cNvPr id="18" name="Google Shape;94;p16">
              <a:extLst>
                <a:ext uri="{FF2B5EF4-FFF2-40B4-BE49-F238E27FC236}">
                  <a16:creationId xmlns:a16="http://schemas.microsoft.com/office/drawing/2014/main" id="{9667BBB9-E96B-374C-079C-90931E058637}"/>
                </a:ext>
              </a:extLst>
            </p:cNvPr>
            <p:cNvCxnSpPr/>
            <p:nvPr/>
          </p:nvCxnSpPr>
          <p:spPr>
            <a:xfrm>
              <a:off x="552" y="1932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95;p16">
              <a:extLst>
                <a:ext uri="{FF2B5EF4-FFF2-40B4-BE49-F238E27FC236}">
                  <a16:creationId xmlns:a16="http://schemas.microsoft.com/office/drawing/2014/main" id="{DB719C50-7260-8C79-E702-94F92196238E}"/>
                </a:ext>
              </a:extLst>
            </p:cNvPr>
            <p:cNvCxnSpPr/>
            <p:nvPr/>
          </p:nvCxnSpPr>
          <p:spPr>
            <a:xfrm>
              <a:off x="544" y="1933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96;p16">
              <a:extLst>
                <a:ext uri="{FF2B5EF4-FFF2-40B4-BE49-F238E27FC236}">
                  <a16:creationId xmlns:a16="http://schemas.microsoft.com/office/drawing/2014/main" id="{8FA37FD1-0403-47A3-86A2-55CE9C7458B4}"/>
                </a:ext>
              </a:extLst>
            </p:cNvPr>
            <p:cNvCxnSpPr/>
            <p:nvPr/>
          </p:nvCxnSpPr>
          <p:spPr>
            <a:xfrm>
              <a:off x="476" y="2364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97;p16">
              <a:extLst>
                <a:ext uri="{FF2B5EF4-FFF2-40B4-BE49-F238E27FC236}">
                  <a16:creationId xmlns:a16="http://schemas.microsoft.com/office/drawing/2014/main" id="{F1D42D2E-7BDD-7444-147B-544F18800F28}"/>
                </a:ext>
              </a:extLst>
            </p:cNvPr>
            <p:cNvCxnSpPr/>
            <p:nvPr/>
          </p:nvCxnSpPr>
          <p:spPr>
            <a:xfrm>
              <a:off x="612" y="3442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98;p16">
              <a:extLst>
                <a:ext uri="{FF2B5EF4-FFF2-40B4-BE49-F238E27FC236}">
                  <a16:creationId xmlns:a16="http://schemas.microsoft.com/office/drawing/2014/main" id="{2FB31142-CF52-1A10-1FEB-A542336C90A5}"/>
                </a:ext>
              </a:extLst>
            </p:cNvPr>
            <p:cNvCxnSpPr/>
            <p:nvPr/>
          </p:nvCxnSpPr>
          <p:spPr>
            <a:xfrm>
              <a:off x="625" y="3200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99;p16">
              <a:extLst>
                <a:ext uri="{FF2B5EF4-FFF2-40B4-BE49-F238E27FC236}">
                  <a16:creationId xmlns:a16="http://schemas.microsoft.com/office/drawing/2014/main" id="{11865664-C02F-52DA-B084-B855F49C2520}"/>
                </a:ext>
              </a:extLst>
            </p:cNvPr>
            <p:cNvCxnSpPr/>
            <p:nvPr/>
          </p:nvCxnSpPr>
          <p:spPr>
            <a:xfrm>
              <a:off x="625" y="2801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00;p16">
              <a:extLst>
                <a:ext uri="{FF2B5EF4-FFF2-40B4-BE49-F238E27FC236}">
                  <a16:creationId xmlns:a16="http://schemas.microsoft.com/office/drawing/2014/main" id="{36391961-E0F2-A654-0F88-9F5642745CCC}"/>
                </a:ext>
              </a:extLst>
            </p:cNvPr>
            <p:cNvCxnSpPr/>
            <p:nvPr/>
          </p:nvCxnSpPr>
          <p:spPr>
            <a:xfrm>
              <a:off x="625" y="2801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Google Shape;101;p16">
            <a:extLst>
              <a:ext uri="{FF2B5EF4-FFF2-40B4-BE49-F238E27FC236}">
                <a16:creationId xmlns:a16="http://schemas.microsoft.com/office/drawing/2014/main" id="{1621E105-4A4C-3D9E-716D-0465B5580F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842" y="929673"/>
            <a:ext cx="3949245" cy="41292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6">
            <a:extLst>
              <a:ext uri="{FF2B5EF4-FFF2-40B4-BE49-F238E27FC236}">
                <a16:creationId xmlns:a16="http://schemas.microsoft.com/office/drawing/2014/main" id="{A7B7CAD6-939B-3902-2FD7-C0F1F275F653}"/>
              </a:ext>
            </a:extLst>
          </p:cNvPr>
          <p:cNvSpPr txBox="1"/>
          <p:nvPr/>
        </p:nvSpPr>
        <p:spPr>
          <a:xfrm>
            <a:off x="8195384" y="459206"/>
            <a:ext cx="3000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/>
              <a:t>Технология двухфазного метода регистрации частиц</a:t>
            </a:r>
            <a:endParaRPr sz="1600" b="1" dirty="0">
              <a:solidFill>
                <a:srgbClr val="000000"/>
              </a:solidFill>
            </a:endParaRPr>
          </a:p>
        </p:txBody>
      </p:sp>
      <p:sp>
        <p:nvSpPr>
          <p:cNvPr id="8" name="Google Shape;104;p16">
            <a:extLst>
              <a:ext uri="{FF2B5EF4-FFF2-40B4-BE49-F238E27FC236}">
                <a16:creationId xmlns:a16="http://schemas.microsoft.com/office/drawing/2014/main" id="{908BC452-E846-AEDC-3258-B479A9C20168}"/>
              </a:ext>
            </a:extLst>
          </p:cNvPr>
          <p:cNvSpPr txBox="1"/>
          <p:nvPr/>
        </p:nvSpPr>
        <p:spPr>
          <a:xfrm>
            <a:off x="653504" y="5950114"/>
            <a:ext cx="400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300" i="1" dirty="0">
                <a:solidFill>
                  <a:schemeClr val="dk1"/>
                </a:solidFill>
              </a:rPr>
              <a:t>Геометрия матрицы ФЭУ и фото ФЭУ </a:t>
            </a:r>
            <a:endParaRPr sz="1300" i="1" dirty="0">
              <a:solidFill>
                <a:schemeClr val="dk1"/>
              </a:solidFill>
            </a:endParaRPr>
          </a:p>
        </p:txBody>
      </p:sp>
      <p:sp>
        <p:nvSpPr>
          <p:cNvPr id="9" name="Google Shape;105;p16">
            <a:extLst>
              <a:ext uri="{FF2B5EF4-FFF2-40B4-BE49-F238E27FC236}">
                <a16:creationId xmlns:a16="http://schemas.microsoft.com/office/drawing/2014/main" id="{202309FB-E177-4518-EFEC-AFD058C59AD4}"/>
              </a:ext>
            </a:extLst>
          </p:cNvPr>
          <p:cNvSpPr txBox="1"/>
          <p:nvPr/>
        </p:nvSpPr>
        <p:spPr>
          <a:xfrm>
            <a:off x="8198376" y="5105335"/>
            <a:ext cx="3457004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Детектор чувствителен к одиночным электронам ионизации. Ожидаемый сигнал от УКРН событий содержит до 10 электронов ионизации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106;p16">
            <a:extLst>
              <a:ext uri="{FF2B5EF4-FFF2-40B4-BE49-F238E27FC236}">
                <a16:creationId xmlns:a16="http://schemas.microsoft.com/office/drawing/2014/main" id="{AC67B6B2-B845-22E9-49A1-A97E88A2039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8479" y="4283731"/>
            <a:ext cx="1837338" cy="17233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E186CF0-B288-A4E8-E542-547C5FC20BF9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E186CF0-B288-A4E8-E542-547C5FC20B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325" y="109103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794006D-A91F-9440-FBFB-427DE90E7677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09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58;p21">
            <a:extLst>
              <a:ext uri="{FF2B5EF4-FFF2-40B4-BE49-F238E27FC236}">
                <a16:creationId xmlns:a16="http://schemas.microsoft.com/office/drawing/2014/main" id="{3331A909-E5D6-CF64-6DB5-5525272463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0561" y="4475747"/>
            <a:ext cx="3421983" cy="23822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D74466CD-C7C3-5F7D-9E05-B45E5555FC58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D74466CD-C7C3-5F7D-9E05-B45E5555FC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3F36A7-1FA8-2021-E6AA-DA1D67E2DC1F}"/>
              </a:ext>
            </a:extLst>
          </p:cNvPr>
          <p:cNvSpPr txBox="1"/>
          <p:nvPr/>
        </p:nvSpPr>
        <p:spPr>
          <a:xfrm>
            <a:off x="444165" y="1406138"/>
            <a:ext cx="7881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использовании жидкого ксенона в качестве рабочего вещества детектора РЭД-100, работающего в наземных условиях, наблюдаются следующие два доминирующих источника SE-шума: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Подповерхностные электроны, захваченные потенциальным барьером на границе фаз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Рабочий объем самого детектора.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03112-7EDC-12A4-F762-B8BADEFA88C1}"/>
              </a:ext>
            </a:extLst>
          </p:cNvPr>
          <p:cNvSpPr txBox="1"/>
          <p:nvPr/>
        </p:nvSpPr>
        <p:spPr>
          <a:xfrm>
            <a:off x="444165" y="288271"/>
            <a:ext cx="354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РЭД-100/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LXe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8B9E2-4D55-91B0-E338-84F617DE30D0}"/>
              </a:ext>
            </a:extLst>
          </p:cNvPr>
          <p:cNvSpPr txBox="1"/>
          <p:nvPr/>
        </p:nvSpPr>
        <p:spPr>
          <a:xfrm>
            <a:off x="5335865" y="3956965"/>
            <a:ext cx="274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Частота SE-шума на Калининской АЭС составляла ~30 кГц</a:t>
            </a:r>
          </a:p>
        </p:txBody>
      </p:sp>
      <p:pic>
        <p:nvPicPr>
          <p:cNvPr id="2" name="Google Shape;230;p21">
            <a:extLst>
              <a:ext uri="{FF2B5EF4-FFF2-40B4-BE49-F238E27FC236}">
                <a16:creationId xmlns:a16="http://schemas.microsoft.com/office/drawing/2014/main" id="{AE1CDE06-70C3-64BF-CF69-FC1CA8BFED7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7983" y="260911"/>
            <a:ext cx="2416967" cy="417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CF7CD1-B44C-222D-FFA5-61AC83DF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4" y="3956965"/>
            <a:ext cx="4825667" cy="27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8F74C1-106C-C149-D59E-00A34B45E776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ru-RU" sz="2800" dirty="0"/>
          </a:p>
        </p:txBody>
      </p:sp>
      <p:sp>
        <p:nvSpPr>
          <p:cNvPr id="16" name="Google Shape;261;p21">
            <a:extLst>
              <a:ext uri="{FF2B5EF4-FFF2-40B4-BE49-F238E27FC236}">
                <a16:creationId xmlns:a16="http://schemas.microsoft.com/office/drawing/2014/main" id="{D96B870C-3FA2-4220-16F2-613519160FB2}"/>
              </a:ext>
            </a:extLst>
          </p:cNvPr>
          <p:cNvSpPr txBox="1"/>
          <p:nvPr/>
        </p:nvSpPr>
        <p:spPr>
          <a:xfrm>
            <a:off x="9960008" y="4697139"/>
            <a:ext cx="1479163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20-30 PE/SE depending on SE position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39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C7F1D532-9B79-5040-AAF0-3A0D5FC7FF07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C7F1D532-9B79-5040-AAF0-3A0D5FC7FF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2CF773A-4859-1B45-0681-000BDFC038D0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Моделирование спектров ядер отдачи</a:t>
            </a:r>
          </a:p>
        </p:txBody>
      </p:sp>
      <p:pic>
        <p:nvPicPr>
          <p:cNvPr id="6" name="Рисунок 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FD90C35-E78A-42F8-7CD4-00CFD5550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57" y="894788"/>
            <a:ext cx="4783921" cy="3913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588E5-F665-473A-0F8F-55CC20318275}"/>
              </a:ext>
            </a:extLst>
          </p:cNvPr>
          <p:cNvSpPr txBox="1"/>
          <p:nvPr/>
        </p:nvSpPr>
        <p:spPr>
          <a:xfrm>
            <a:off x="444165" y="1406665"/>
            <a:ext cx="612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пектры ядер отдачи( на расстоянии 19 м от активной зоны реактора на 4-м блоке Калининской АЭС).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12BDD-03AF-E238-325A-430BEECC00A9}"/>
              </a:ext>
            </a:extLst>
          </p:cNvPr>
          <p:cNvSpPr txBox="1"/>
          <p:nvPr/>
        </p:nvSpPr>
        <p:spPr>
          <a:xfrm>
            <a:off x="444165" y="2155387"/>
            <a:ext cx="612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орог эмиссии квазисвободных электронов из жидкого аргона около 0,2 кВ/см 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жидкого ксенона около 1,8 кВ/см)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CF433-6EAC-31BE-263F-3380B4B7269E}"/>
              </a:ext>
            </a:extLst>
          </p:cNvPr>
          <p:cNvSpPr txBox="1"/>
          <p:nvPr/>
        </p:nvSpPr>
        <p:spPr>
          <a:xfrm>
            <a:off x="751974" y="531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D342F-0061-6861-BAF4-FD5A0C2FA561}"/>
              </a:ext>
            </a:extLst>
          </p:cNvPr>
          <p:cNvSpPr txBox="1"/>
          <p:nvPr/>
        </p:nvSpPr>
        <p:spPr>
          <a:xfrm>
            <a:off x="7465595" y="4880071"/>
            <a:ext cx="45130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ффективность извлечения электронов из жидкой фазы аргона в газовую фазу может быть близка к 100%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той же напряженности электрического поля, для ксенона это значение не превышало 35%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EED39-B66D-BCFD-364B-054E4E0F3FBF}"/>
              </a:ext>
            </a:extLst>
          </p:cNvPr>
          <p:cNvSpPr txBox="1"/>
          <p:nvPr/>
        </p:nvSpPr>
        <p:spPr>
          <a:xfrm>
            <a:off x="11759184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7FD17-4B4B-87BE-F879-6C83D3E9A089}"/>
              </a:ext>
            </a:extLst>
          </p:cNvPr>
          <p:cNvSpPr txBox="1"/>
          <p:nvPr/>
        </p:nvSpPr>
        <p:spPr>
          <a:xfrm>
            <a:off x="9648192" y="1083499"/>
            <a:ext cx="2269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Рассчитанные энергетические спектры ядер отдачи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1445B-5F5C-E690-5FC2-7B62F95F4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98" y="3204341"/>
            <a:ext cx="4452160" cy="3324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8611E-07C5-71B1-B0C1-D1EAAD086965}"/>
              </a:ext>
            </a:extLst>
          </p:cNvPr>
          <p:cNvSpPr txBox="1"/>
          <p:nvPr/>
        </p:nvSpPr>
        <p:spPr>
          <a:xfrm>
            <a:off x="4409397" y="4134766"/>
            <a:ext cx="201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Коэффициент экстракции для ксенона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CB7890-6F8D-CAEC-6B96-92CFA77ECBDC}"/>
              </a:ext>
            </a:extLst>
          </p:cNvPr>
          <p:cNvSpPr/>
          <p:nvPr/>
        </p:nvSpPr>
        <p:spPr>
          <a:xfrm>
            <a:off x="240631" y="3159008"/>
            <a:ext cx="5979695" cy="3451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4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225A9B6-13A0-71FA-435D-9D607E2F47BF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225A9B6-13A0-71FA-435D-9D607E2F4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412A0F-8DCB-58BB-7F3F-C6B5F46F6163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Фон от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Ar-39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4DBB6-4407-6E5A-5E86-861E400F4E31}"/>
              </a:ext>
            </a:extLst>
          </p:cNvPr>
          <p:cNvSpPr txBox="1"/>
          <p:nvPr/>
        </p:nvSpPr>
        <p:spPr>
          <a:xfrm>
            <a:off x="6479005" y="1346379"/>
            <a:ext cx="5616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Существенным недостатком аргона, добываемого из атмосферы, является наличие бета-активного изотопа 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Ar, с активностью ~1 Бк/кг.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EFB5205-DCD0-0D04-FBA3-795FAD6BE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97" y="2297915"/>
            <a:ext cx="4703346" cy="45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C2D21A-A4CE-A1F7-27BE-359787FF9295}"/>
              </a:ext>
            </a:extLst>
          </p:cNvPr>
          <p:cNvSpPr txBox="1"/>
          <p:nvPr/>
        </p:nvSpPr>
        <p:spPr>
          <a:xfrm>
            <a:off x="157681" y="4635526"/>
            <a:ext cx="5755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тбор полезных событий на фоне сигналов от 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 в низкоэнергетической области (менее четырех электронов) вполне возможен, когда вероятность эмиссии электронов из жидкого аргона близка к 100%.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6B2FE-E3DE-1914-5FA0-EA469AC01857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0D656-BBA6-EFA3-0A1E-6EE919614503}"/>
              </a:ext>
            </a:extLst>
          </p:cNvPr>
          <p:cNvSpPr txBox="1"/>
          <p:nvPr/>
        </p:nvSpPr>
        <p:spPr>
          <a:xfrm>
            <a:off x="7343005" y="4819123"/>
            <a:ext cx="2426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243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Синие символы обозначают события от </a:t>
            </a:r>
            <a:r>
              <a:rPr lang="ru-RU" sz="1400" baseline="30000" dirty="0">
                <a:solidFill>
                  <a:srgbClr val="4243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</a:t>
            </a:r>
            <a:r>
              <a:rPr lang="ru-RU" sz="1400" dirty="0">
                <a:solidFill>
                  <a:srgbClr val="4243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 </a:t>
            </a:r>
            <a:r>
              <a:rPr lang="ru-RU" sz="1400" dirty="0">
                <a:solidFill>
                  <a:srgbClr val="4243E3"/>
                </a:solidFill>
                <a:latin typeface="Times New Roman" panose="02020603050405020304" pitchFamily="18" charset="0"/>
              </a:rPr>
              <a:t>на основе β-спектра [</a:t>
            </a:r>
            <a:r>
              <a:rPr lang="en-US" sz="1400" dirty="0">
                <a:solidFill>
                  <a:srgbClr val="4243E3"/>
                </a:solidFill>
                <a:latin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4243E3"/>
                </a:solidFill>
                <a:latin typeface="Times New Roman" panose="02020603050405020304" pitchFamily="18" charset="0"/>
              </a:rPr>
              <a:t>]; </a:t>
            </a:r>
          </a:p>
          <a:p>
            <a:r>
              <a:rPr lang="ru-RU" sz="1400" dirty="0">
                <a:solidFill>
                  <a:srgbClr val="E115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красными символами обозначены УКРН реакторных </a:t>
            </a:r>
            <a:r>
              <a:rPr lang="ru-RU" sz="1400" dirty="0">
                <a:solidFill>
                  <a:srgbClr val="E1151A"/>
                </a:solidFill>
                <a:latin typeface="Times New Roman" panose="02020603050405020304" pitchFamily="18" charset="0"/>
              </a:rPr>
              <a:t>антинейтрино</a:t>
            </a:r>
          </a:p>
        </p:txBody>
      </p:sp>
      <p:pic>
        <p:nvPicPr>
          <p:cNvPr id="12" name="Рисунок 11" descr="Изображение выглядит как линия, График, диаграмм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D343F12-FC94-200E-768D-F95B42370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5" y="1201604"/>
            <a:ext cx="4356435" cy="33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B695A99F-D533-D486-A5A9-8D68A2DC3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767012" y="1109037"/>
            <a:ext cx="3194385" cy="3089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BB6D30-ACEF-B84C-3013-8EC909CA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27" y="3597443"/>
            <a:ext cx="6222974" cy="32819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F1CE338A-7161-42C6-03A4-730805561153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F1CE338A-7161-42C6-03A4-7308055611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BC7354D-E441-EBFC-7697-F2C027BCC22A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Недостатки аргона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16CF8-E56B-8174-1324-91097F48DDB1}"/>
              </a:ext>
            </a:extLst>
          </p:cNvPr>
          <p:cNvSpPr txBox="1"/>
          <p:nvPr/>
        </p:nvSpPr>
        <p:spPr>
          <a:xfrm>
            <a:off x="30079" y="4109394"/>
            <a:ext cx="5318961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Рабочая температура жидкого аргона составляет примерно −186 °C против −10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°C у ксенона, т.е. криогенная система РЭД-100 должна обеспечивать работоспособность детектора при более низких (примерно на 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°C ниже) температурах.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09186-F137-033B-6D27-0CF333E0934A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FB29D-73EA-5987-58D4-B096E8A30825}"/>
              </a:ext>
            </a:extLst>
          </p:cNvPr>
          <p:cNvSpPr txBox="1"/>
          <p:nvPr/>
        </p:nvSpPr>
        <p:spPr>
          <a:xfrm>
            <a:off x="4860758" y="1674878"/>
            <a:ext cx="6887077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 использования спектросместителя (нечувствительность ФЭУ HAMAMATSU R11410-20, к относительно короткому (около 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нм) диапазону длин волн излучения аргона)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DFD64-475B-9FEB-030C-0DCD9D123C46}"/>
              </a:ext>
            </a:extLst>
          </p:cNvPr>
          <p:cNvSpPr txBox="1"/>
          <p:nvPr/>
        </p:nvSpPr>
        <p:spPr>
          <a:xfrm>
            <a:off x="2019014" y="3934599"/>
            <a:ext cx="11596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Temperature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1144-3DFC-94C3-6FEB-BD930969ADF4}"/>
              </a:ext>
            </a:extLst>
          </p:cNvPr>
          <p:cNvSpPr txBox="1"/>
          <p:nvPr/>
        </p:nvSpPr>
        <p:spPr>
          <a:xfrm rot="16200000">
            <a:off x="687169" y="2110732"/>
            <a:ext cx="864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Pressure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147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7C20A255-140A-D3E9-13F0-D7CC4AA4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3" y="1396660"/>
            <a:ext cx="2287006" cy="5294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BFB14AD-EB32-DF1E-ABA4-B0745713CDF9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BFB14AD-EB32-DF1E-ABA4-B0745713CD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244189-BC6A-D2D2-5498-3AB2209ADA5C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Криогенная система РЭД-100/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LXe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9435D-B05C-5D4C-2CA2-E47DD7756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-15" r="-15" b="-15"/>
          <a:stretch>
            <a:fillRect/>
          </a:stretch>
        </p:blipFill>
        <p:spPr bwMode="auto">
          <a:xfrm>
            <a:off x="7826348" y="1902479"/>
            <a:ext cx="3547745" cy="4667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714999-875F-0692-4E13-937EB41ED865}"/>
              </a:ext>
            </a:extLst>
          </p:cNvPr>
          <p:cNvSpPr txBox="1"/>
          <p:nvPr/>
        </p:nvSpPr>
        <p:spPr>
          <a:xfrm>
            <a:off x="2443913" y="1476146"/>
            <a:ext cx="4458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ыла разработана для ожижения и стабилизации температуры жидкого ксенона, используемого в качестве рабочей среды детектора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4428E-704E-F276-916C-C84D79ADF84D}"/>
              </a:ext>
            </a:extLst>
          </p:cNvPr>
          <p:cNvSpPr txBox="1"/>
          <p:nvPr/>
        </p:nvSpPr>
        <p:spPr>
          <a:xfrm>
            <a:off x="2443912" y="2885302"/>
            <a:ext cx="4458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снована на технологии трубчатых термосифонов и включает 4 трубчатых термосифона диаметром 12 мм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F753EB-C500-3D85-B6B8-1411BDA3AF1F}"/>
              </a:ext>
            </a:extLst>
          </p:cNvPr>
          <p:cNvSpPr txBox="1"/>
          <p:nvPr/>
        </p:nvSpPr>
        <p:spPr>
          <a:xfrm>
            <a:off x="2389183" y="4181526"/>
            <a:ext cx="4513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термосифонами для каждого канала выполняется независимо в основных режимах работы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(ожижение, стабилизация)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FF5A-92CF-4DEE-9419-DC04A2588D6E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  <a:endParaRPr lang="ru-RU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EECBE8-5FA3-B8B2-A9C9-DD1AFEA86393}"/>
              </a:ext>
            </a:extLst>
          </p:cNvPr>
          <p:cNvSpPr txBox="1"/>
          <p:nvPr/>
        </p:nvSpPr>
        <p:spPr>
          <a:xfrm>
            <a:off x="8364898" y="1396660"/>
            <a:ext cx="23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Трубка термосифона</a:t>
            </a:r>
          </a:p>
        </p:txBody>
      </p:sp>
    </p:spTree>
    <p:extLst>
      <p:ext uri="{BB962C8B-B14F-4D97-AF65-F5344CB8AC3E}">
        <p14:creationId xmlns:p14="http://schemas.microsoft.com/office/powerpoint/2010/main" val="192956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линия, График, диаграмма, скат&#10;&#10;Автоматически созданное описание">
            <a:extLst>
              <a:ext uri="{FF2B5EF4-FFF2-40B4-BE49-F238E27FC236}">
                <a16:creationId xmlns:a16="http://schemas.microsoft.com/office/drawing/2014/main" id="{EC32EB3A-6B93-FFFB-1F27-C5AC7F861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b="6188"/>
          <a:stretch/>
        </p:blipFill>
        <p:spPr>
          <a:xfrm>
            <a:off x="7791450" y="3860016"/>
            <a:ext cx="4018164" cy="253046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ния, График, диаграмма, скат&#10;&#10;Автоматически созданное описание">
            <a:extLst>
              <a:ext uri="{FF2B5EF4-FFF2-40B4-BE49-F238E27FC236}">
                <a16:creationId xmlns:a16="http://schemas.microsoft.com/office/drawing/2014/main" id="{2E401036-38DF-1916-CA67-2833704BB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b="8714"/>
          <a:stretch/>
        </p:blipFill>
        <p:spPr>
          <a:xfrm>
            <a:off x="7791450" y="906382"/>
            <a:ext cx="3956385" cy="28016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7B2E34FE-2F6A-1970-2CB7-9F7F436A184E}"/>
                  </a:ext>
                </a:extLst>
              </p14:cNvPr>
              <p14:cNvContentPartPr/>
              <p14:nvPr/>
            </p14:nvContentPartPr>
            <p14:xfrm>
              <a:off x="5675" y="1109037"/>
              <a:ext cx="724284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7B2E34FE-2F6A-1970-2CB7-9F7F436A18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965" y="1091397"/>
                <a:ext cx="72784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0580C6-5F24-46DB-E74A-A68B9BA1DFD5}"/>
              </a:ext>
            </a:extLst>
          </p:cNvPr>
          <p:cNvSpPr txBox="1"/>
          <p:nvPr/>
        </p:nvSpPr>
        <p:spPr>
          <a:xfrm>
            <a:off x="444165" y="288271"/>
            <a:ext cx="909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Модернизация криогенной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1647C-FCC7-AB96-6E39-E9EAEFD57E1F}"/>
              </a:ext>
            </a:extLst>
          </p:cNvPr>
          <p:cNvSpPr txBox="1"/>
          <p:nvPr/>
        </p:nvSpPr>
        <p:spPr>
          <a:xfrm>
            <a:off x="444165" y="1506330"/>
            <a:ext cx="6804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нутренний диаметр основного термосифона ТС-1, охлаждающего верхний теплообменник, на котором происходит ожижение рабочего вещества, был увеличен с 11 до 26 мм при сохранении длины и диаметра зоны испарения.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F202C-EB9A-B06E-E945-979DB4E15286}"/>
              </a:ext>
            </a:extLst>
          </p:cNvPr>
          <p:cNvSpPr txBox="1"/>
          <p:nvPr/>
        </p:nvSpPr>
        <p:spPr>
          <a:xfrm>
            <a:off x="444164" y="2853172"/>
            <a:ext cx="6804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Криогенная система РЭД-100 для аргона прошла лабораторные испытания в 2023 году в НИЯУ МИФИ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31F53-CA37-4D9B-FE1E-89764DBB5103}"/>
              </a:ext>
            </a:extLst>
          </p:cNvPr>
          <p:cNvSpPr txBox="1"/>
          <p:nvPr/>
        </p:nvSpPr>
        <p:spPr>
          <a:xfrm>
            <a:off x="444164" y="3646016"/>
            <a:ext cx="6804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одернизированная система криостатирования способна охлаждать детектор до температуры жидкого аргона (-183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С) примерно за 30 часов.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F5217-E469-E2FA-CB4F-619A7DEB3547}"/>
              </a:ext>
            </a:extLst>
          </p:cNvPr>
          <p:cNvSpPr txBox="1"/>
          <p:nvPr/>
        </p:nvSpPr>
        <p:spPr>
          <a:xfrm>
            <a:off x="444164" y="4890005"/>
            <a:ext cx="688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спытана процедура стабилизации температуры детектора с точностью ~0,1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непрерывной циркуляционной очистке аргона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82;p24">
            <a:extLst>
              <a:ext uri="{FF2B5EF4-FFF2-40B4-BE49-F238E27FC236}">
                <a16:creationId xmlns:a16="http://schemas.microsoft.com/office/drawing/2014/main" id="{F7E38A10-0BA6-DBDD-B01F-25A1004E6A7E}"/>
              </a:ext>
            </a:extLst>
          </p:cNvPr>
          <p:cNvSpPr txBox="1"/>
          <p:nvPr/>
        </p:nvSpPr>
        <p:spPr>
          <a:xfrm>
            <a:off x="8655995" y="1109037"/>
            <a:ext cx="24960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" dirty="0">
                <a:solidFill>
                  <a:schemeClr val="tx1"/>
                </a:solidFill>
              </a:rPr>
              <a:t>хлаждение термосифонов при работе с ксенононом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Google Shape;283;p24">
            <a:extLst>
              <a:ext uri="{FF2B5EF4-FFF2-40B4-BE49-F238E27FC236}">
                <a16:creationId xmlns:a16="http://schemas.microsoft.com/office/drawing/2014/main" id="{DAC20835-BBA1-8003-DE76-DA2ED1111B4D}"/>
              </a:ext>
            </a:extLst>
          </p:cNvPr>
          <p:cNvSpPr txBox="1"/>
          <p:nvPr/>
        </p:nvSpPr>
        <p:spPr>
          <a:xfrm>
            <a:off x="8655995" y="4021948"/>
            <a:ext cx="24960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</a:rPr>
              <a:t>Охлаждение термосифонов при работе с аргоном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4C179-AA3D-21DE-C113-8D6C1448828C}"/>
              </a:ext>
            </a:extLst>
          </p:cNvPr>
          <p:cNvSpPr txBox="1"/>
          <p:nvPr/>
        </p:nvSpPr>
        <p:spPr>
          <a:xfrm>
            <a:off x="11753088" y="6429226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23D30-E60E-C8C3-8B24-832DA3D44690}"/>
              </a:ext>
            </a:extLst>
          </p:cNvPr>
          <p:cNvSpPr txBox="1"/>
          <p:nvPr/>
        </p:nvSpPr>
        <p:spPr>
          <a:xfrm>
            <a:off x="8823069" y="6368954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Время с начала охлаждения, 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65C00-5430-769B-4D5E-DC35C24B5BD9}"/>
              </a:ext>
            </a:extLst>
          </p:cNvPr>
          <p:cNvSpPr txBox="1"/>
          <p:nvPr/>
        </p:nvSpPr>
        <p:spPr>
          <a:xfrm>
            <a:off x="7544620" y="4118832"/>
            <a:ext cx="493660" cy="22211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800"/>
              </a:spcAft>
            </a:pPr>
            <a:r>
              <a:rPr lang="ru-RU" sz="900" dirty="0"/>
              <a:t>0</a:t>
            </a:r>
          </a:p>
          <a:p>
            <a:pPr algn="r">
              <a:spcAft>
                <a:spcPts val="2800"/>
              </a:spcAft>
            </a:pPr>
            <a:r>
              <a:rPr lang="ru-RU" sz="900" dirty="0"/>
              <a:t>-50</a:t>
            </a:r>
          </a:p>
          <a:p>
            <a:pPr algn="r">
              <a:spcAft>
                <a:spcPts val="2800"/>
              </a:spcAft>
            </a:pPr>
            <a:r>
              <a:rPr lang="ru-RU" sz="900" dirty="0"/>
              <a:t>-100</a:t>
            </a:r>
          </a:p>
          <a:p>
            <a:pPr algn="r">
              <a:spcAft>
                <a:spcPts val="2800"/>
              </a:spcAft>
            </a:pPr>
            <a:r>
              <a:rPr lang="ru-RU" sz="900" dirty="0"/>
              <a:t>-150</a:t>
            </a:r>
          </a:p>
          <a:p>
            <a:pPr algn="r">
              <a:spcAft>
                <a:spcPts val="2800"/>
              </a:spcAft>
            </a:pPr>
            <a:r>
              <a:rPr lang="ru-RU" sz="900" dirty="0"/>
              <a:t>-200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45A0C-42B2-F6EC-9D09-303626A75246}"/>
              </a:ext>
            </a:extLst>
          </p:cNvPr>
          <p:cNvSpPr txBox="1"/>
          <p:nvPr/>
        </p:nvSpPr>
        <p:spPr>
          <a:xfrm rot="16200000">
            <a:off x="7041981" y="4958661"/>
            <a:ext cx="121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Температура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4A78C3-6C4D-B87B-25DA-6D13C90BAAD7}"/>
              </a:ext>
            </a:extLst>
          </p:cNvPr>
          <p:cNvSpPr txBox="1"/>
          <p:nvPr/>
        </p:nvSpPr>
        <p:spPr>
          <a:xfrm>
            <a:off x="7579341" y="1045539"/>
            <a:ext cx="447558" cy="23442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2000"/>
              </a:spcAft>
            </a:pPr>
            <a:r>
              <a:rPr lang="ru-RU" sz="1050" dirty="0"/>
              <a:t>25</a:t>
            </a:r>
          </a:p>
          <a:p>
            <a:pPr algn="r">
              <a:spcAft>
                <a:spcPts val="2000"/>
              </a:spcAft>
            </a:pPr>
            <a:r>
              <a:rPr lang="ru-RU" sz="1050" dirty="0"/>
              <a:t>0</a:t>
            </a:r>
          </a:p>
          <a:p>
            <a:pPr algn="r">
              <a:spcAft>
                <a:spcPts val="2000"/>
              </a:spcAft>
            </a:pPr>
            <a:r>
              <a:rPr lang="ru-RU" sz="1050" dirty="0"/>
              <a:t>-25</a:t>
            </a:r>
          </a:p>
          <a:p>
            <a:pPr algn="r">
              <a:spcAft>
                <a:spcPts val="2000"/>
              </a:spcAft>
            </a:pPr>
            <a:r>
              <a:rPr lang="ru-RU" sz="1050" dirty="0"/>
              <a:t>-50</a:t>
            </a:r>
          </a:p>
          <a:p>
            <a:pPr algn="r">
              <a:spcAft>
                <a:spcPts val="2000"/>
              </a:spcAft>
            </a:pPr>
            <a:r>
              <a:rPr lang="ru-RU" sz="1050" dirty="0"/>
              <a:t>-75</a:t>
            </a:r>
          </a:p>
          <a:p>
            <a:pPr algn="r">
              <a:spcAft>
                <a:spcPts val="2000"/>
              </a:spcAft>
            </a:pPr>
            <a:r>
              <a:rPr lang="ru-RU" sz="1050" dirty="0"/>
              <a:t>-100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4A2DB-C7DD-0F6C-1DBC-1999260D0B3C}"/>
              </a:ext>
            </a:extLst>
          </p:cNvPr>
          <p:cNvSpPr txBox="1"/>
          <p:nvPr/>
        </p:nvSpPr>
        <p:spPr>
          <a:xfrm rot="16200000">
            <a:off x="6972091" y="2062505"/>
            <a:ext cx="121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Температура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5C6D2-9767-159E-5C04-F5F10ADBDCE5}"/>
              </a:ext>
            </a:extLst>
          </p:cNvPr>
          <p:cNvSpPr txBox="1"/>
          <p:nvPr/>
        </p:nvSpPr>
        <p:spPr>
          <a:xfrm>
            <a:off x="8155546" y="3610927"/>
            <a:ext cx="3496896" cy="1681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"/>
              </a:lnSpc>
            </a:pPr>
            <a:r>
              <a:rPr lang="ru-RU" sz="1050" dirty="0"/>
              <a:t>0              5               10            15             20             25             30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EAE00-06D4-5B5E-B27D-7DA24F89FF86}"/>
              </a:ext>
            </a:extLst>
          </p:cNvPr>
          <p:cNvSpPr txBox="1"/>
          <p:nvPr/>
        </p:nvSpPr>
        <p:spPr>
          <a:xfrm>
            <a:off x="8823069" y="3627976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Время с начала охлаждения, 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782DD-908F-46D5-86D9-358A4A834365}"/>
              </a:ext>
            </a:extLst>
          </p:cNvPr>
          <p:cNvSpPr txBox="1"/>
          <p:nvPr/>
        </p:nvSpPr>
        <p:spPr>
          <a:xfrm>
            <a:off x="7996607" y="6289827"/>
            <a:ext cx="3814774" cy="177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500"/>
              </a:lnSpc>
            </a:pPr>
            <a:r>
              <a:rPr lang="ru-RU" sz="1050" dirty="0"/>
              <a:t>0                      10                     20                    30                    40                     50   </a:t>
            </a:r>
          </a:p>
        </p:txBody>
      </p:sp>
    </p:spTree>
    <p:extLst>
      <p:ext uri="{BB962C8B-B14F-4D97-AF65-F5344CB8AC3E}">
        <p14:creationId xmlns:p14="http://schemas.microsoft.com/office/powerpoint/2010/main" val="1066731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1011</Words>
  <Application>Microsoft Office PowerPoint</Application>
  <PresentationFormat>Широкоэкранный</PresentationFormat>
  <Paragraphs>115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Symbol</vt:lpstr>
      <vt:lpstr>Times New Roman</vt:lpstr>
      <vt:lpstr>Тема Office</vt:lpstr>
      <vt:lpstr>Модернизация детектора РЭД-100 для наблюдения упругого когерентного рассеяния антинейтрино на ядрах аргона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детектора РЭД-100/LAr для наблюдения когерентного рассеяния антинейтрино на ядрах аргона</dc:title>
  <dc:creator>Пинчук Артем</dc:creator>
  <cp:lastModifiedBy>Пинчук Артем</cp:lastModifiedBy>
  <cp:revision>26</cp:revision>
  <dcterms:created xsi:type="dcterms:W3CDTF">2024-02-27T10:23:28Z</dcterms:created>
  <dcterms:modified xsi:type="dcterms:W3CDTF">2024-04-03T12:16:01Z</dcterms:modified>
</cp:coreProperties>
</file>