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13" r:id="rId2"/>
    <p:sldId id="1081" r:id="rId3"/>
    <p:sldId id="553" r:id="rId4"/>
    <p:sldId id="709" r:id="rId5"/>
    <p:sldId id="3410" r:id="rId6"/>
    <p:sldId id="743" r:id="rId7"/>
    <p:sldId id="745" r:id="rId8"/>
    <p:sldId id="3370" r:id="rId9"/>
    <p:sldId id="3416" r:id="rId10"/>
    <p:sldId id="3409" r:id="rId11"/>
    <p:sldId id="555" r:id="rId12"/>
    <p:sldId id="556" r:id="rId13"/>
    <p:sldId id="3400" r:id="rId14"/>
    <p:sldId id="3401" r:id="rId15"/>
    <p:sldId id="3402" r:id="rId16"/>
    <p:sldId id="3411" r:id="rId17"/>
    <p:sldId id="3425" r:id="rId18"/>
    <p:sldId id="1088" r:id="rId19"/>
    <p:sldId id="557" r:id="rId20"/>
    <p:sldId id="538" r:id="rId21"/>
    <p:sldId id="574" r:id="rId22"/>
    <p:sldId id="3423" r:id="rId23"/>
    <p:sldId id="3424" r:id="rId24"/>
    <p:sldId id="559" r:id="rId25"/>
    <p:sldId id="356" r:id="rId26"/>
    <p:sldId id="561" r:id="rId27"/>
    <p:sldId id="571" r:id="rId28"/>
    <p:sldId id="543" r:id="rId29"/>
    <p:sldId id="558" r:id="rId30"/>
    <p:sldId id="562" r:id="rId31"/>
    <p:sldId id="563" r:id="rId32"/>
    <p:sldId id="564" r:id="rId33"/>
    <p:sldId id="565" r:id="rId34"/>
    <p:sldId id="567" r:id="rId35"/>
    <p:sldId id="535" r:id="rId36"/>
    <p:sldId id="570" r:id="rId37"/>
    <p:sldId id="566" r:id="rId38"/>
    <p:sldId id="3421" r:id="rId39"/>
    <p:sldId id="540" r:id="rId40"/>
    <p:sldId id="3422" r:id="rId41"/>
    <p:sldId id="3392" r:id="rId42"/>
    <p:sldId id="757" r:id="rId43"/>
    <p:sldId id="3415" r:id="rId44"/>
    <p:sldId id="569" r:id="rId45"/>
    <p:sldId id="572" r:id="rId46"/>
    <p:sldId id="573" r:id="rId47"/>
    <p:sldId id="3374" r:id="rId48"/>
    <p:sldId id="3391" r:id="rId49"/>
    <p:sldId id="3381" r:id="rId50"/>
  </p:sldIdLst>
  <p:sldSz cx="9906000" cy="6858000" type="A4"/>
  <p:notesSz cx="6858000" cy="9144000"/>
  <p:defaultTextStyle>
    <a:defPPr>
      <a:defRPr lang="ru-RU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fessional" initials="P" lastIdx="0" clrIdx="0">
    <p:extLst>
      <p:ext uri="{19B8F6BF-5375-455C-9EA6-DF929625EA0E}">
        <p15:presenceInfo xmlns:p15="http://schemas.microsoft.com/office/powerpoint/2012/main" userId="Profession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080808"/>
    <a:srgbClr val="030917"/>
    <a:srgbClr val="010219"/>
    <a:srgbClr val="00071A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27" autoAdjust="0"/>
    <p:restoredTop sz="89157" autoAdjust="0"/>
  </p:normalViewPr>
  <p:slideViewPr>
    <p:cSldViewPr>
      <p:cViewPr varScale="1">
        <p:scale>
          <a:sx n="107" d="100"/>
          <a:sy n="107" d="100"/>
        </p:scale>
        <p:origin x="717" y="51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125" d="100"/>
          <a:sy n="125" d="100"/>
        </p:scale>
        <p:origin x="1731" y="-105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BE9639F-457D-4DD1-963A-1A3C46215F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14952C-D1E9-438C-8431-8A367018DB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20463-1797-4C11-910E-5A8A9D7B41E9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BA7F9C-76A6-4BE4-9AE2-ACFC1712A6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B993D-8656-4D23-8177-B545E715D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3F15D-427B-464D-A3F3-0C061A7CA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540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3A4EC-4B71-44DE-A387-366C03E05821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A151F-D67D-4185-AA95-2D86D9C43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386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256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977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07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73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885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411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089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700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378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25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81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262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61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929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828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445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267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48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366A0-7045-448F-A0AC-914BB2FBC995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2BD-8DCF-4A6B-9D97-09917B828049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883C-7334-4B3E-8DDF-1C45EF158ADE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190112" y="6464861"/>
            <a:ext cx="2311400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fld id="{521326BF-F224-405D-B773-BA57082CBE85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5097016" cy="40148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20023" y="6492875"/>
            <a:ext cx="2311400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fld id="{921B4A73-5931-42FD-882D-05F401D05453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84A4A5B-BA5E-44CD-834D-85D8F35F6D15}"/>
              </a:ext>
            </a:extLst>
          </p:cNvPr>
          <p:cNvCxnSpPr/>
          <p:nvPr userDrawn="1"/>
        </p:nvCxnSpPr>
        <p:spPr>
          <a:xfrm>
            <a:off x="200472" y="6525344"/>
            <a:ext cx="957706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623A-C68B-4993-9704-75BAF284615E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22C2-FEDC-46FE-8E7B-1033EE5D431F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5"/>
            <a:ext cx="437687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5"/>
            <a:ext cx="437859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2C91-D448-4946-9DFB-39AF2049E6F5}" type="datetime1">
              <a:rPr lang="ru-RU" smtClean="0"/>
              <a:t>03.04.2024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7983-52D8-4FBB-B410-DE00A7911F4C}" type="datetime1">
              <a:rPr lang="ru-RU" smtClean="0"/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04E2-CFCC-4C8F-BA7C-AD0AC85E8ADA}" type="datetime1">
              <a:rPr lang="ru-RU" smtClean="0"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4" y="273051"/>
            <a:ext cx="325900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4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0BA7-F9A0-4E1D-9B77-D3BD83DD204D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300"/>
            </a:lvl3pPr>
            <a:lvl4pPr marL="1371445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41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30D5-3322-44E8-AD6B-22DA13CA330B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06" y="0"/>
            <a:ext cx="8489663" cy="620688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9CAEB-FCA6-46F2-A577-E887889D3AB3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B4A73-5931-42FD-882D-05F401D0545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314" name="Picture 2" descr="Photo | Joint Institute for Nuclear Research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85448" y="5"/>
            <a:ext cx="920552" cy="764703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AEAD267-E89D-6B82-B2D4-6385333B2F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2" y="-10027"/>
            <a:ext cx="6477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296" rtl="0" eaLnBrk="1" latinLnBrk="0" hangingPunct="1">
        <a:spcBef>
          <a:spcPct val="0"/>
        </a:spcBef>
        <a:buNone/>
        <a:defRPr sz="38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91429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7" algn="l" defTabSz="91429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7" indent="-228574" algn="l" defTabSz="91429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defTabSz="91429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shmatov@cern.ch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ms-info.web.cern.ch/" TargetMode="External"/><Relationship Id="rId5" Type="http://schemas.openxmlformats.org/officeDocument/2006/relationships/hyperlink" Target="https://cms.cern/" TargetMode="External"/><Relationship Id="rId4" Type="http://schemas.openxmlformats.org/officeDocument/2006/relationships/hyperlink" Target="mailto:shmatov@jinr.ru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8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12" Type="http://schemas.openxmlformats.org/officeDocument/2006/relationships/image" Target="../media/image47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hyperlink" Target="https://arxiv.org/abs/2103.11769" TargetMode="External"/><Relationship Id="rId5" Type="http://schemas.openxmlformats.org/officeDocument/2006/relationships/image" Target="../media/image41.emf"/><Relationship Id="rId10" Type="http://schemas.openxmlformats.org/officeDocument/2006/relationships/image" Target="../media/image46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12" Type="http://schemas.openxmlformats.org/officeDocument/2006/relationships/hyperlink" Target="https://mosphys.ru/indico/event/7/contributions/speaker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emf"/><Relationship Id="rId10" Type="http://schemas.openxmlformats.org/officeDocument/2006/relationships/image" Target="../media/image60.png"/><Relationship Id="rId4" Type="http://schemas.openxmlformats.org/officeDocument/2006/relationships/image" Target="../media/image54.emf"/><Relationship Id="rId9" Type="http://schemas.openxmlformats.org/officeDocument/2006/relationships/image" Target="../media/image5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ki.cern.ch/twiki/bin/view/CMSPublic/SummaryPlotsEXO13Te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hyperlink" Target="https://link.springer.com/article/10.1007/JHEP07(2021)208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hyperlink" Target="https://cms.cern/news/mapping-uncharted-territory-cms-reviews-searches-dark-matter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1.04040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ms-results.web.cern.ch/cms-results/public-results/publications/EXO/LLP.html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abs/2402.14491" TargetMode="External"/><Relationship Id="rId13" Type="http://schemas.openxmlformats.org/officeDocument/2006/relationships/image" Target="../media/image102.png"/><Relationship Id="rId3" Type="http://schemas.openxmlformats.org/officeDocument/2006/relationships/image" Target="../media/image95.jpeg"/><Relationship Id="rId7" Type="http://schemas.openxmlformats.org/officeDocument/2006/relationships/image" Target="../media/image99.sv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0.png"/><Relationship Id="rId5" Type="http://schemas.openxmlformats.org/officeDocument/2006/relationships/image" Target="../media/image97.svg"/><Relationship Id="rId10" Type="http://schemas.openxmlformats.org/officeDocument/2006/relationships/hyperlink" Target="https://cms-results.web.cern.ch/cms-results/public-results/publications/EXO-23-014/index.html" TargetMode="External"/><Relationship Id="rId4" Type="http://schemas.openxmlformats.org/officeDocument/2006/relationships/image" Target="../media/image96.png"/><Relationship Id="rId9" Type="http://schemas.openxmlformats.org/officeDocument/2006/relationships/hyperlink" Target="https://cms-results.web.cern.ch/cms-results/public-results/preliminary-results/EXO-23-014/index.html" TargetMode="External"/><Relationship Id="rId1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Lett.127.261804" TargetMode="External"/><Relationship Id="rId3" Type="http://schemas.openxmlformats.org/officeDocument/2006/relationships/image" Target="../media/image105.png"/><Relationship Id="rId7" Type="http://schemas.openxmlformats.org/officeDocument/2006/relationships/image" Target="../media/image1570.png"/><Relationship Id="rId12" Type="http://schemas.openxmlformats.org/officeDocument/2006/relationships/image" Target="../media/image109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ms.cern/news/detector-showers-wash-away-backgrounds-new-long-lived-particles" TargetMode="External"/><Relationship Id="rId11" Type="http://schemas.openxmlformats.org/officeDocument/2006/relationships/image" Target="../media/image108.png"/><Relationship Id="rId5" Type="http://schemas.openxmlformats.org/officeDocument/2006/relationships/hyperlink" Target="http://arxiv.org/abs/2402.18658" TargetMode="External"/><Relationship Id="rId10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hyperlink" Target="https://cms.cern/news/new-window-shadow-world-exotic-particle-decays-muon-detector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.png"/><Relationship Id="rId7" Type="http://schemas.openxmlformats.org/officeDocument/2006/relationships/hyperlink" Target="https://cms-results-search.web.cern.ch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ms-results.web.cern.ch/cms-results/public-results/publications/" TargetMode="External"/><Relationship Id="rId5" Type="http://schemas.openxmlformats.org/officeDocument/2006/relationships/hyperlink" Target="http://cern.ch/cms-results/public-results/publications-vs-time/" TargetMode="External"/><Relationship Id="rId4" Type="http://schemas.openxmlformats.org/officeDocument/2006/relationships/hyperlink" Target="https://cms.cern/tags/physics-briefing?page=0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3.png"/><Relationship Id="rId7" Type="http://schemas.openxmlformats.org/officeDocument/2006/relationships/image" Target="../media/image87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0.png"/><Relationship Id="rId11" Type="http://schemas.openxmlformats.org/officeDocument/2006/relationships/image" Target="../media/image117.png"/><Relationship Id="rId10" Type="http://schemas.openxmlformats.org/officeDocument/2006/relationships/image" Target="../media/image116.png"/><Relationship Id="rId4" Type="http://schemas.openxmlformats.org/officeDocument/2006/relationships/hyperlink" Target="https://arxiv.org/abs/2303.01214" TargetMode="External"/><Relationship Id="rId9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hyperlink" Target="https://journals.aps.org/prd/abstract/10.1103/PhysRevD.104.032013" TargetMode="External"/><Relationship Id="rId18" Type="http://schemas.openxmlformats.org/officeDocument/2006/relationships/image" Target="../media/image104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2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950.png"/><Relationship Id="rId11" Type="http://schemas.openxmlformats.org/officeDocument/2006/relationships/image" Target="../media/image125.png"/><Relationship Id="rId5" Type="http://schemas.openxmlformats.org/officeDocument/2006/relationships/image" Target="../media/image120.pn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124.png"/><Relationship Id="rId19" Type="http://schemas.openxmlformats.org/officeDocument/2006/relationships/hyperlink" Target="https://cms-results.web.cern.ch/cms-results/public-results/publications/HIG-22-002/index.html" TargetMode="External"/><Relationship Id="rId4" Type="http://schemas.openxmlformats.org/officeDocument/2006/relationships/image" Target="../media/image119.png"/><Relationship Id="rId9" Type="http://schemas.openxmlformats.org/officeDocument/2006/relationships/image" Target="../media/image123.png"/><Relationship Id="rId14" Type="http://schemas.openxmlformats.org/officeDocument/2006/relationships/image" Target="../media/image10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hyperlink" Target="https://link.springer.com/article/10.1007/JHEP03(2020)103" TargetMode="External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cds.cern.ch/record/2803725" TargetMode="External"/><Relationship Id="rId13" Type="http://schemas.openxmlformats.org/officeDocument/2006/relationships/image" Target="../media/image141.emf"/><Relationship Id="rId3" Type="http://schemas.openxmlformats.org/officeDocument/2006/relationships/image" Target="../media/image136.png"/><Relationship Id="rId7" Type="http://schemas.openxmlformats.org/officeDocument/2006/relationships/hyperlink" Target="https://cms-results.web.cern.ch/cms-results/public-results/publications/HIG-21-016/index.html" TargetMode="External"/><Relationship Id="rId12" Type="http://schemas.openxmlformats.org/officeDocument/2006/relationships/hyperlink" Target="https://link.springer.com/article/10.1140/epjc/s10052-022-10127-0" TargetMode="External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image" Target="../media/image140.emf"/><Relationship Id="rId5" Type="http://schemas.openxmlformats.org/officeDocument/2006/relationships/image" Target="../media/image137.png"/><Relationship Id="rId10" Type="http://schemas.openxmlformats.org/officeDocument/2006/relationships/image" Target="../media/image139.emf"/><Relationship Id="rId4" Type="http://schemas.openxmlformats.org/officeDocument/2006/relationships/image" Target="../media/image780.png"/><Relationship Id="rId9" Type="http://schemas.openxmlformats.org/officeDocument/2006/relationships/image" Target="../media/image810.png"/><Relationship Id="rId14" Type="http://schemas.openxmlformats.org/officeDocument/2006/relationships/image" Target="../media/image14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emf"/><Relationship Id="rId3" Type="http://schemas.openxmlformats.org/officeDocument/2006/relationships/image" Target="../media/image143.emf"/><Relationship Id="rId7" Type="http://schemas.openxmlformats.org/officeDocument/2006/relationships/image" Target="../media/image1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emf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emf"/><Relationship Id="rId3" Type="http://schemas.openxmlformats.org/officeDocument/2006/relationships/image" Target="../media/image150.png"/><Relationship Id="rId7" Type="http://schemas.openxmlformats.org/officeDocument/2006/relationships/image" Target="../media/image153.emf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emf"/><Relationship Id="rId5" Type="http://schemas.openxmlformats.org/officeDocument/2006/relationships/image" Target="../media/image151.emf"/><Relationship Id="rId4" Type="http://schemas.openxmlformats.org/officeDocument/2006/relationships/hyperlink" Target="https://link.springer.com/article/10.1140%2Fepjc%2Fs10052-021-09472-3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140/epjc/s10052-019-6730-7" TargetMode="External"/><Relationship Id="rId3" Type="http://schemas.openxmlformats.org/officeDocument/2006/relationships/image" Target="../media/image156.png"/><Relationship Id="rId7" Type="http://schemas.openxmlformats.org/officeDocument/2006/relationships/image" Target="../media/image158.emf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20.png"/><Relationship Id="rId5" Type="http://schemas.openxmlformats.org/officeDocument/2006/relationships/hyperlink" Target="https://cms-results.web.cern.ch/cms-results/public-results/publications/B2G-20-003/index.html" TargetMode="External"/><Relationship Id="rId10" Type="http://schemas.openxmlformats.org/officeDocument/2006/relationships/image" Target="../media/image1010.png"/><Relationship Id="rId4" Type="http://schemas.openxmlformats.org/officeDocument/2006/relationships/image" Target="../media/image157.png"/><Relationship Id="rId9" Type="http://schemas.openxmlformats.org/officeDocument/2006/relationships/image" Target="../media/image1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cms-results.web.cern.ch/cms-results/public-results/publications/EXO-21-005/index.html" TargetMode="External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ms.cern/tags/physics-briefing" TargetMode="External"/><Relationship Id="rId2" Type="http://schemas.openxmlformats.org/officeDocument/2006/relationships/hyperlink" Target="http://cms-results.web.cern.ch/cms-results/public-results/preliminary-results/CMS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ki.cern.ch/twiki/bin/view/CMSPublic/LumiPublicResults" TargetMode="External"/><Relationship Id="rId5" Type="http://schemas.openxmlformats.org/officeDocument/2006/relationships/hyperlink" Target="https://twiki.cern.ch/twiki/bin/view/CMSPublic/DataQuality" TargetMode="Externa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7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75.png"/><Relationship Id="rId5" Type="http://schemas.openxmlformats.org/officeDocument/2006/relationships/image" Target="../media/image170.png"/><Relationship Id="rId10" Type="http://schemas.openxmlformats.org/officeDocument/2006/relationships/image" Target="../media/image174.png"/><Relationship Id="rId4" Type="http://schemas.openxmlformats.org/officeDocument/2006/relationships/image" Target="../media/image169.png"/><Relationship Id="rId9" Type="http://schemas.openxmlformats.org/officeDocument/2006/relationships/hyperlink" Target="https://cms-results.web.cern.ch/cms-results/public-results/preliminary-results/B2G-20-014/index.html" TargetMode="External"/><Relationship Id="rId14" Type="http://schemas.openxmlformats.org/officeDocument/2006/relationships/hyperlink" Target="https://cms-results.web.cern.ch/cms-results/public-results/preliminary-results/B2G-19-001/index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12" Type="http://schemas.openxmlformats.org/officeDocument/2006/relationships/image" Target="../media/image19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image" Target="../media/image189.png"/><Relationship Id="rId5" Type="http://schemas.openxmlformats.org/officeDocument/2006/relationships/image" Target="../media/image184.png"/><Relationship Id="rId10" Type="http://schemas.openxmlformats.org/officeDocument/2006/relationships/hyperlink" Target="https://twiki.cern.ch/twiki/bin/view/LHCPhysics/CERNYellowReportPageBR" TargetMode="External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emf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12" Type="http://schemas.openxmlformats.org/officeDocument/2006/relationships/image" Target="../media/image20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CMSPublic/Summary2HDMSRun2" TargetMode="Externa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7" Type="http://schemas.openxmlformats.org/officeDocument/2006/relationships/hyperlink" Target="https://doi.org/10.1140/epjc/s10052-022-10027-3" TargetMode="External"/><Relationship Id="rId2" Type="http://schemas.openxmlformats.org/officeDocument/2006/relationships/image" Target="../media/image20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emf"/><Relationship Id="rId5" Type="http://schemas.openxmlformats.org/officeDocument/2006/relationships/image" Target="../media/image207.emf"/><Relationship Id="rId4" Type="http://schemas.openxmlformats.org/officeDocument/2006/relationships/image" Target="../media/image206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10.png"/><Relationship Id="rId7" Type="http://schemas.openxmlformats.org/officeDocument/2006/relationships/hyperlink" Target="http://dx.doi.org/10.1007/JHEP03(2022)160" TargetMode="Externa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0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hyperlink" Target="https://arxiv.org/abs/1901.04040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1.04040" TargetMode="External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twiki.cern.ch/twiki/bin/view/CMSPublic/PhysicsResultsCombined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CMSPublic/PhysicsResultsCombined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hyperlink" Target="https://www.nature.com/articles/s41586-022-04892-x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-15553" y="-4181"/>
            <a:ext cx="4824537" cy="1724049"/>
          </a:xfrm>
          <a:solidFill>
            <a:srgbClr val="080808"/>
          </a:solidFill>
        </p:spPr>
        <p:txBody>
          <a:bodyPr/>
          <a:lstStyle/>
          <a:p>
            <a:pPr algn="l"/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Overview of the Physics beyond the Standard Model </a:t>
            </a:r>
            <a:b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@ CMS Experiment (LHC)</a:t>
            </a:r>
            <a:endParaRPr lang="en-US" alt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88704" y="1888234"/>
            <a:ext cx="4051639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Sergei </a:t>
            </a:r>
            <a:r>
              <a:rPr lang="en-US" altLang="ru-RU" sz="2000" dirty="0" err="1">
                <a:solidFill>
                  <a:srgbClr val="002060"/>
                </a:solidFill>
                <a:cs typeface="Arial" pitchFamily="34" charset="0"/>
              </a:rPr>
              <a:t>Shmatov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 (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JINR, </a:t>
            </a:r>
            <a:r>
              <a:rPr lang="en-US" altLang="ru-RU" sz="2000" dirty="0" err="1">
                <a:solidFill>
                  <a:srgbClr val="002060"/>
                </a:solidFill>
                <a:cs typeface="Arial" pitchFamily="34" charset="0"/>
              </a:rPr>
              <a:t>Dubna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)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 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ru-RU" dirty="0">
                <a:solidFill>
                  <a:srgbClr val="002060"/>
                </a:solidFill>
                <a:cs typeface="Arial" pitchFamily="34" charset="0"/>
                <a:hlinkClick r:id="rId3"/>
              </a:rPr>
              <a:t>shmatov@cern.ch</a:t>
            </a:r>
            <a:r>
              <a:rPr lang="en-US" altLang="ru-RU" dirty="0">
                <a:solidFill>
                  <a:srgbClr val="002060"/>
                </a:solidFill>
                <a:cs typeface="Arial" pitchFamily="34" charset="0"/>
              </a:rPr>
              <a:t>    </a:t>
            </a:r>
            <a:r>
              <a:rPr lang="en-US" altLang="ru-RU" dirty="0">
                <a:solidFill>
                  <a:srgbClr val="002060"/>
                </a:solidFill>
                <a:cs typeface="Arial" pitchFamily="34" charset="0"/>
                <a:hlinkClick r:id="rId4"/>
              </a:rPr>
              <a:t>shmatov@jinr.ru</a:t>
            </a:r>
            <a:r>
              <a:rPr lang="en-US" altLang="ru-RU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endParaRPr lang="ru-RU" altLang="ru-RU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-31105" y="6462628"/>
            <a:ext cx="9937105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+mj-lt"/>
                <a:cs typeface="Arial" pitchFamily="34" charset="0"/>
              </a:rPr>
              <a:t>Научная сессия секции ЯФ ОФН РАН</a:t>
            </a:r>
            <a:r>
              <a:rPr lang="en-US" altLang="ru-RU" sz="2000" dirty="0">
                <a:solidFill>
                  <a:srgbClr val="002060"/>
                </a:solidFill>
                <a:latin typeface="+mj-lt"/>
                <a:cs typeface="Arial" pitchFamily="34" charset="0"/>
              </a:rPr>
              <a:t>, </a:t>
            </a:r>
            <a:r>
              <a:rPr lang="ru-RU" altLang="ru-RU" sz="2000" dirty="0">
                <a:solidFill>
                  <a:srgbClr val="002060"/>
                </a:solidFill>
                <a:latin typeface="+mj-lt"/>
                <a:cs typeface="Arial" pitchFamily="34" charset="0"/>
              </a:rPr>
              <a:t>1-5 апреля, </a:t>
            </a:r>
            <a:r>
              <a:rPr lang="en-US" altLang="ru-RU" sz="2000" dirty="0">
                <a:solidFill>
                  <a:srgbClr val="002060"/>
                </a:solidFill>
                <a:latin typeface="+mj-lt"/>
                <a:cs typeface="Arial" pitchFamily="34" charset="0"/>
              </a:rPr>
              <a:t>202</a:t>
            </a:r>
            <a:r>
              <a:rPr lang="ru-RU" altLang="ru-RU" sz="2000" dirty="0">
                <a:solidFill>
                  <a:srgbClr val="002060"/>
                </a:solidFill>
                <a:latin typeface="+mj-lt"/>
                <a:cs typeface="Arial" pitchFamily="34" charset="0"/>
              </a:rPr>
              <a:t>4, ОИЯИ, Дубна</a:t>
            </a:r>
            <a:endParaRPr lang="en-US" altLang="ru-RU" sz="2000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951F2D-327D-4A39-8C0F-4C30A398EC69}"/>
              </a:ext>
            </a:extLst>
          </p:cNvPr>
          <p:cNvSpPr/>
          <p:nvPr/>
        </p:nvSpPr>
        <p:spPr>
          <a:xfrm>
            <a:off x="-15553" y="6093296"/>
            <a:ext cx="504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5"/>
              </a:rPr>
              <a:t>https://cms.cern/</a:t>
            </a:r>
            <a:r>
              <a:rPr lang="en-US" dirty="0"/>
              <a:t>    </a:t>
            </a:r>
            <a:r>
              <a:rPr lang="en-US" dirty="0">
                <a:hlinkClick r:id="rId6"/>
              </a:rPr>
              <a:t>https://cms-info.web.cern.ch/</a:t>
            </a:r>
            <a:r>
              <a:rPr lang="en-US" dirty="0"/>
              <a:t>  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5E76F0-405F-4388-9965-F681AB87C7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81" y="2779240"/>
            <a:ext cx="4504306" cy="31578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CAAAE5-5797-4ACD-928E-8F6B1563E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8984" y="0"/>
            <a:ext cx="5097016" cy="17240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091327-690C-4FE5-90E0-888C9EC784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548" y="2708920"/>
            <a:ext cx="4656260" cy="33123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9C03D24-689E-4037-B5F4-400A5B06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04" y="584179"/>
            <a:ext cx="8460941" cy="187220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Why we are still expecting </a:t>
            </a:r>
            <a:b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New Physics?</a:t>
            </a:r>
            <a:endParaRPr lang="ru-RU" sz="36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EA305E58-26CC-41E0-8C91-2B19B03E8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229167D4-1569-4493-BE0C-AEA90979EC3F}" type="datetime1">
              <a:rPr lang="ru-RU" smtClean="0"/>
              <a:t>03.04.2024</a:t>
            </a:fld>
            <a:endParaRPr lang="ru-RU" dirty="0"/>
          </a:p>
        </p:txBody>
      </p:sp>
      <p:pic>
        <p:nvPicPr>
          <p:cNvPr id="2" name="Picture 2" descr="http://www.fnal.gov/pub/today/archive/archive_2014/images/beyond-standard-model-mug.jpg">
            <a:extLst>
              <a:ext uri="{FF2B5EF4-FFF2-40B4-BE49-F238E27FC236}">
                <a16:creationId xmlns:a16="http://schemas.microsoft.com/office/drawing/2014/main" id="{7646101F-69B1-0A5B-479D-774994D13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04" y="2276872"/>
            <a:ext cx="490839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E56D04-935E-4110-B23C-63B2EB77B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ED4C57-7733-47C4-BE5E-0BB9A7F3C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979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A room in Higgs Sector</a:t>
            </a:r>
            <a:endParaRPr lang="ru-RU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63650-EB93-4896-9AA4-C8B750186615}"/>
              </a:ext>
            </a:extLst>
          </p:cNvPr>
          <p:cNvSpPr txBox="1"/>
          <p:nvPr/>
        </p:nvSpPr>
        <p:spPr>
          <a:xfrm>
            <a:off x="128464" y="622429"/>
            <a:ext cx="943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but the current accuracy of Higgs coupling measurements is still insufficient to reject BSM Higgs hypothesis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FD2C15DB-A7E3-4129-9D5E-493847741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1406" y="3140969"/>
            <a:ext cx="424691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570B1068-D3CC-4B80-B35C-C35A40420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5555848"/>
            <a:ext cx="554713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Measurements precision continuous increasing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5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Search for new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higgs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states and other BSM</a:t>
            </a:r>
          </a:p>
          <a:p>
            <a:pPr marL="742898" lvl="1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BSM effects on in the differential distributions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6A8F791-7024-47C0-B759-1C0E178A0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0952" y="1268760"/>
            <a:ext cx="4123078" cy="182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D6326B9-0520-4D9C-884F-3AC65435213E}"/>
              </a:ext>
            </a:extLst>
          </p:cNvPr>
          <p:cNvSpPr/>
          <p:nvPr/>
        </p:nvSpPr>
        <p:spPr>
          <a:xfrm>
            <a:off x="165727" y="1196752"/>
            <a:ext cx="4571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Summary of Higgs Couplings Measurements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8336F48-8890-4FD3-8BB3-CD96B6342494}"/>
              </a:ext>
            </a:extLst>
          </p:cNvPr>
          <p:cNvSpPr/>
          <p:nvPr/>
        </p:nvSpPr>
        <p:spPr>
          <a:xfrm>
            <a:off x="7978812" y="930206"/>
            <a:ext cx="18054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EPJC 79 (2019) 421</a:t>
            </a:r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B603E41A-3905-41ED-AADD-5624E6F7DC1C}"/>
              </a:ext>
            </a:extLst>
          </p:cNvPr>
          <p:cNvCxnSpPr>
            <a:cxnSpLocks/>
          </p:cNvCxnSpPr>
          <p:nvPr/>
        </p:nvCxnSpPr>
        <p:spPr>
          <a:xfrm flipV="1">
            <a:off x="5018632" y="5957905"/>
            <a:ext cx="2754297" cy="32252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Дата 3">
            <a:extLst>
              <a:ext uri="{FF2B5EF4-FFF2-40B4-BE49-F238E27FC236}">
                <a16:creationId xmlns:a16="http://schemas.microsoft.com/office/drawing/2014/main" id="{1A1F8056-FA01-47A4-AB01-68B2FA3C1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02A67CEB-4188-4219-8BD2-5D27183C40E8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3" name="Стрелка: вниз 17">
            <a:extLst>
              <a:ext uri="{FF2B5EF4-FFF2-40B4-BE49-F238E27FC236}">
                <a16:creationId xmlns:a16="http://schemas.microsoft.com/office/drawing/2014/main" id="{A4DE8C42-F34D-98DF-5E50-6C67FEDBE93F}"/>
              </a:ext>
            </a:extLst>
          </p:cNvPr>
          <p:cNvSpPr/>
          <p:nvPr/>
        </p:nvSpPr>
        <p:spPr>
          <a:xfrm>
            <a:off x="2451351" y="5302256"/>
            <a:ext cx="576064" cy="2757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242910-975F-A702-E53F-01309F9B0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96" y="1628800"/>
            <a:ext cx="2952133" cy="34081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06BE38-F8EE-B302-94BD-CED179C1A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59" y="1556792"/>
            <a:ext cx="2641451" cy="35048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5E64BB-607A-469F-442F-419E06B06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5013176"/>
            <a:ext cx="4324469" cy="221958"/>
          </a:xfrm>
          <a:prstGeom prst="rect">
            <a:avLst/>
          </a:prstGeom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1AFFE2-A30F-4CDB-BEA8-23CD9B669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8BBAADA-DAAD-4737-BA29-DE4D946A7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2559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E850B4-4CFD-47A3-A758-97353EF72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1" y="1700808"/>
            <a:ext cx="3501008" cy="3501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Another Hint from the Higgs: Flavor Universality</a:t>
            </a:r>
            <a:endParaRPr lang="ru-RU" sz="3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09933A-DEF1-4442-B074-FFECBA1BF5DD}"/>
              </a:ext>
            </a:extLst>
          </p:cNvPr>
          <p:cNvSpPr txBox="1"/>
          <p:nvPr/>
        </p:nvSpPr>
        <p:spPr>
          <a:xfrm>
            <a:off x="128464" y="620688"/>
            <a:ext cx="95789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properties of the Higgs h</a:t>
            </a:r>
            <a:r>
              <a:rPr lang="ru-RU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 fully with SM in decay into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gauge bosons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fermions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t/b/</a:t>
            </a: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do not conflict with results for the 2</a:t>
            </a:r>
            <a:r>
              <a:rPr lang="en-US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(no deviations in cc/</a:t>
            </a: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μμ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decays after RUN2)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трелка вправо 3">
            <a:extLst>
              <a:ext uri="{FF2B5EF4-FFF2-40B4-BE49-F238E27FC236}">
                <a16:creationId xmlns:a16="http://schemas.microsoft.com/office/drawing/2014/main" id="{416FECD0-C3D8-4989-AFE5-5B8B953336CD}"/>
              </a:ext>
            </a:extLst>
          </p:cNvPr>
          <p:cNvSpPr/>
          <p:nvPr/>
        </p:nvSpPr>
        <p:spPr>
          <a:xfrm>
            <a:off x="4700034" y="3304450"/>
            <a:ext cx="288031" cy="486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D5263C-4B86-42D6-A918-84B5511775DD}"/>
              </a:ext>
            </a:extLst>
          </p:cNvPr>
          <p:cNvSpPr txBox="1"/>
          <p:nvPr/>
        </p:nvSpPr>
        <p:spPr>
          <a:xfrm>
            <a:off x="195321" y="5387151"/>
            <a:ext cx="95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know and will not know until the end of the LHC whether the coupling of the Higgs h</a:t>
            </a:r>
            <a:r>
              <a:rPr lang="en-US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</a:t>
            </a:r>
            <a:r>
              <a:rPr lang="en-US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fermions is in a “standard” way or not.</a:t>
            </a:r>
          </a:p>
          <a:p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have no Extra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Higgses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(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 decays are enhanced within Extended Higgs Sectors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2BE5C1E6-6E83-4CE9-A745-6881EA05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8101" y="1810540"/>
            <a:ext cx="4032448" cy="3654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EF20C7F-0A0D-4259-8D5B-8D29B1490A01}"/>
              </a:ext>
            </a:extLst>
          </p:cNvPr>
          <p:cNvSpPr/>
          <p:nvPr/>
        </p:nvSpPr>
        <p:spPr>
          <a:xfrm>
            <a:off x="6967099" y="4415656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HL-LHC Projection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22A8D0C-A87B-416F-B5EA-804263DB72D3}"/>
              </a:ext>
            </a:extLst>
          </p:cNvPr>
          <p:cNvSpPr/>
          <p:nvPr/>
        </p:nvSpPr>
        <p:spPr>
          <a:xfrm>
            <a:off x="3841537" y="4667689"/>
            <a:ext cx="2409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JHEP 01 (2021) 148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71EE98-CF18-4508-9731-CDA647F07CCB}"/>
              </a:ext>
            </a:extLst>
          </p:cNvPr>
          <p:cNvSpPr txBox="1"/>
          <p:nvPr/>
        </p:nvSpPr>
        <p:spPr>
          <a:xfrm>
            <a:off x="3836016" y="385407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μμ</a:t>
            </a:r>
            <a:r>
              <a:rPr lang="en-US" dirty="0"/>
              <a:t>:</a:t>
            </a:r>
            <a:r>
              <a:rPr lang="ru-RU" dirty="0"/>
              <a:t> 3</a:t>
            </a:r>
            <a:r>
              <a:rPr lang="el-GR" dirty="0"/>
              <a:t>σ</a:t>
            </a:r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47BE646-A264-4805-8BB8-3994F110B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462" y="1933286"/>
            <a:ext cx="1968536" cy="1205662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0E873760-6808-421C-86D7-8DC22962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9290" y="2130037"/>
            <a:ext cx="948689" cy="34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CBF520E2-9BEA-4C03-B5E0-6BB403E4972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1674" y="2591075"/>
            <a:ext cx="111601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90114293-AAC0-4FB2-9BF1-09E22B08D43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49861" y="2810150"/>
            <a:ext cx="13477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4627D2-8159-4529-BE84-89FA06BC26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3857" y="4284193"/>
            <a:ext cx="2068416" cy="315434"/>
          </a:xfrm>
          <a:prstGeom prst="rect">
            <a:avLst/>
          </a:prstGeom>
        </p:spPr>
      </p:pic>
      <p:sp>
        <p:nvSpPr>
          <p:cNvPr id="23" name="Дата 3">
            <a:extLst>
              <a:ext uri="{FF2B5EF4-FFF2-40B4-BE49-F238E27FC236}">
                <a16:creationId xmlns:a16="http://schemas.microsoft.com/office/drawing/2014/main" id="{0CBF9DB3-19CC-40AE-BF0B-576959D5E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F3F5E9BF-EADE-40CE-906F-5CF9A2168981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9FD3BAE-A6F3-4182-BB81-5AB70C729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C0009B-44D2-4B2E-99C8-9AC60079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239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1DA8F68-A24B-4F67-8898-1FACCEF5D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" y="4940189"/>
            <a:ext cx="4916584" cy="1340246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Lepton universality in beauty-quark decays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AD8B73-F0CC-4ECC-83D4-6A4D2F93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773086"/>
            <a:ext cx="3456384" cy="662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BA9FBB-67C4-49BD-9A16-7CB51B1B0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0" y="1412107"/>
            <a:ext cx="3488398" cy="6879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B9D744-86FF-446B-8B7E-87D6759FF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080" y="2852936"/>
            <a:ext cx="4003209" cy="2690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AE2F07-07DA-41C3-A2C0-390ED1CFA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295" y="5454813"/>
            <a:ext cx="3880624" cy="3791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F67D40-79DE-4993-A1B2-F2709C672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840" y="620688"/>
            <a:ext cx="3009232" cy="2157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46FCFB-EEDB-43FC-9489-073FCFD05B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9184" y="620689"/>
            <a:ext cx="3089651" cy="2157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325325-EA3D-43DB-81DE-1B9B538145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0867" y="5877272"/>
            <a:ext cx="4916584" cy="81598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DD7A194-A925-4BBF-8804-2C5FFF37A148}"/>
              </a:ext>
            </a:extLst>
          </p:cNvPr>
          <p:cNvSpPr txBox="1"/>
          <p:nvPr/>
        </p:nvSpPr>
        <p:spPr>
          <a:xfrm>
            <a:off x="6234864" y="46246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3.1 </a:t>
            </a:r>
            <a:r>
              <a:rPr lang="el-GR" dirty="0">
                <a:solidFill>
                  <a:srgbClr val="C00000"/>
                </a:solidFill>
              </a:rPr>
              <a:t>σ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5C429C-0CCF-462C-9ACC-198641C1CD0F}"/>
              </a:ext>
            </a:extLst>
          </p:cNvPr>
          <p:cNvSpPr txBox="1"/>
          <p:nvPr/>
        </p:nvSpPr>
        <p:spPr>
          <a:xfrm>
            <a:off x="2360712" y="2339588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2889EC-0A2A-4185-9F61-AA4771535719}"/>
              </a:ext>
            </a:extLst>
          </p:cNvPr>
          <p:cNvSpPr txBox="1"/>
          <p:nvPr/>
        </p:nvSpPr>
        <p:spPr>
          <a:xfrm>
            <a:off x="2360712" y="3501008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NP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91ED443-0ED9-4844-9757-8CC9C01CC1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0397" y="3536293"/>
            <a:ext cx="847493" cy="535259"/>
          </a:xfrm>
          <a:prstGeom prst="rect">
            <a:avLst/>
          </a:prstGeom>
        </p:spPr>
      </p:pic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F79F6088-ED47-4394-BBDC-83F90C6BE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252301"/>
              </p:ext>
            </p:extLst>
          </p:nvPr>
        </p:nvGraphicFramePr>
        <p:xfrm>
          <a:off x="2813080" y="4043299"/>
          <a:ext cx="2276190" cy="640080"/>
        </p:xfrm>
        <a:graphic>
          <a:graphicData uri="http://schemas.openxmlformats.org/drawingml/2006/table">
            <a:tbl>
              <a:tblPr/>
              <a:tblGrid>
                <a:gridCol w="2276190">
                  <a:extLst>
                    <a:ext uri="{9D8B030D-6E8A-4147-A177-3AD203B41FA5}">
                      <a16:colId xmlns:a16="http://schemas.microsoft.com/office/drawing/2014/main" val="19629947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arXiv:2103.11769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Nature 18, 277 (2022)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558829"/>
                  </a:ext>
                </a:extLst>
              </a:tr>
            </a:tbl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0F128ED0-1412-4682-89B6-770342EEA9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389" y="2185636"/>
            <a:ext cx="2222039" cy="12272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7593C80-6668-41A1-900E-223C099219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189" y="3425847"/>
            <a:ext cx="2138624" cy="1181217"/>
          </a:xfrm>
          <a:prstGeom prst="rect">
            <a:avLst/>
          </a:prstGeom>
        </p:spPr>
      </p:pic>
      <p:sp>
        <p:nvSpPr>
          <p:cNvPr id="21" name="Дата 3">
            <a:extLst>
              <a:ext uri="{FF2B5EF4-FFF2-40B4-BE49-F238E27FC236}">
                <a16:creationId xmlns:a16="http://schemas.microsoft.com/office/drawing/2014/main" id="{339031A6-6122-4CF7-AE60-9B37125E7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71C2ED49-89FF-4F8F-B51F-992BB116DBB0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EDB863C-C8DD-441F-85C7-5EFA13E5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FA83DB-9C3E-4F83-9FE7-46AD3AADA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288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 boson mass with the CDF II detector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C740A-30AD-48FC-97BF-F3CFF4AEF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084" y="1235070"/>
            <a:ext cx="3778340" cy="3573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819174-0F7E-4A87-AFA3-351CE201F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0" y="1265475"/>
            <a:ext cx="5336476" cy="4422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8B5D05-BB5D-41C8-BB21-D81C2B4951D8}"/>
              </a:ext>
            </a:extLst>
          </p:cNvPr>
          <p:cNvSpPr txBox="1"/>
          <p:nvPr/>
        </p:nvSpPr>
        <p:spPr>
          <a:xfrm>
            <a:off x="4621421" y="4728707"/>
            <a:ext cx="12506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7 </a:t>
            </a:r>
            <a:r>
              <a:rPr lang="el-GR" dirty="0">
                <a:solidFill>
                  <a:srgbClr val="C00000"/>
                </a:solidFill>
              </a:rPr>
              <a:t>σ</a:t>
            </a:r>
            <a:r>
              <a:rPr lang="en-US" dirty="0">
                <a:solidFill>
                  <a:srgbClr val="C00000"/>
                </a:solidFill>
              </a:rPr>
              <a:t>, 8.8 fb</a:t>
            </a:r>
            <a:r>
              <a:rPr lang="en-US" baseline="30000" dirty="0">
                <a:solidFill>
                  <a:srgbClr val="C00000"/>
                </a:solidFill>
              </a:rPr>
              <a:t>-1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8CFD17-74CD-4421-8A0F-913A09855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14" y="5957013"/>
            <a:ext cx="5114925" cy="285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D9EF8D-D038-4344-909B-F33A74C32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852897"/>
            <a:ext cx="2520280" cy="250028"/>
          </a:xfrm>
          <a:prstGeom prst="rect">
            <a:avLst/>
          </a:prstGeom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411AA950-FF2D-4421-8994-CE923BF8E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349749"/>
              </p:ext>
            </p:extLst>
          </p:nvPr>
        </p:nvGraphicFramePr>
        <p:xfrm>
          <a:off x="6349217" y="5021168"/>
          <a:ext cx="3301207" cy="365760"/>
        </p:xfrm>
        <a:graphic>
          <a:graphicData uri="http://schemas.openxmlformats.org/drawingml/2006/table">
            <a:tbl>
              <a:tblPr/>
              <a:tblGrid>
                <a:gridCol w="3301207">
                  <a:extLst>
                    <a:ext uri="{9D8B030D-6E8A-4147-A177-3AD203B41FA5}">
                      <a16:colId xmlns:a16="http://schemas.microsoft.com/office/drawing/2014/main" val="19629947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Science Vol 376, 170-176 (2022)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558829"/>
                  </a:ext>
                </a:extLst>
              </a:tr>
            </a:tbl>
          </a:graphicData>
        </a:graphic>
      </p:graphicFrame>
      <p:sp>
        <p:nvSpPr>
          <p:cNvPr id="12" name="Дата 3">
            <a:extLst>
              <a:ext uri="{FF2B5EF4-FFF2-40B4-BE49-F238E27FC236}">
                <a16:creationId xmlns:a16="http://schemas.microsoft.com/office/drawing/2014/main" id="{F40E90B3-4A8C-4344-8EB0-D9F7559CF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4A655016-09A9-4475-8433-5C576586298F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2B46CB8-3DDF-4B43-8D33-849ECE36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EA156A5-E10A-4AEF-A008-739155D8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0084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Fermilab Muon g − 2 Experiment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D49571-C892-409D-9C7D-64689A88F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352" y="1594486"/>
            <a:ext cx="1429606" cy="285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A3626-F1D5-4608-AA4E-077213EE0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07" y="763398"/>
            <a:ext cx="3118138" cy="930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8163EC-014B-417B-85D6-F065F491F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608" y="763398"/>
            <a:ext cx="3879778" cy="1038681"/>
          </a:xfrm>
          <a:prstGeom prst="rect">
            <a:avLst/>
          </a:prstGeom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330AB13A-55D8-4B57-B61B-16339A37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1199034"/>
            <a:ext cx="9144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481470C9-05F4-40E8-A0DD-B60DAF924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1219672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62F554-31E5-4143-8489-B82C3536E0AD}"/>
              </a:ext>
            </a:extLst>
          </p:cNvPr>
          <p:cNvSpPr txBox="1"/>
          <p:nvPr/>
        </p:nvSpPr>
        <p:spPr>
          <a:xfrm>
            <a:off x="7981374" y="829702"/>
            <a:ext cx="101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J=1/2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EDB08B-76BD-40DA-8101-5CBE09E086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58" y="5366512"/>
            <a:ext cx="4176255" cy="1007106"/>
          </a:xfrm>
          <a:prstGeom prst="rect">
            <a:avLst/>
          </a:prstGeom>
        </p:spPr>
      </p:pic>
      <p:sp>
        <p:nvSpPr>
          <p:cNvPr id="2" name="Дата 3">
            <a:extLst>
              <a:ext uri="{FF2B5EF4-FFF2-40B4-BE49-F238E27FC236}">
                <a16:creationId xmlns:a16="http://schemas.microsoft.com/office/drawing/2014/main" id="{89511022-74FE-6E7C-4B7A-1D614727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1CE9D043-A618-4C93-8F4E-5895640939B3}" type="datetime1">
              <a:rPr lang="ru-RU" smtClean="0"/>
              <a:t>03.04.2024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B816B3-B1EF-6021-8BE6-90F408D47F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2506" y="1894263"/>
            <a:ext cx="3744838" cy="7248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4BEB96-FF16-4B68-A148-57C099438DD7}"/>
              </a:ext>
            </a:extLst>
          </p:cNvPr>
          <p:cNvSpPr txBox="1"/>
          <p:nvPr/>
        </p:nvSpPr>
        <p:spPr>
          <a:xfrm flipH="1">
            <a:off x="313701" y="1942243"/>
            <a:ext cx="291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at the beginning of 2023…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1185BA-7C6E-4E2C-A8A5-15FF1E6D32D3}"/>
              </a:ext>
            </a:extLst>
          </p:cNvPr>
          <p:cNvSpPr txBox="1"/>
          <p:nvPr/>
        </p:nvSpPr>
        <p:spPr>
          <a:xfrm flipH="1">
            <a:off x="7232781" y="2741477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August 10, 2023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273AD7-EE7F-423C-8765-720566628C88}"/>
              </a:ext>
            </a:extLst>
          </p:cNvPr>
          <p:cNvSpPr/>
          <p:nvPr/>
        </p:nvSpPr>
        <p:spPr>
          <a:xfrm>
            <a:off x="4597109" y="5476133"/>
            <a:ext cx="33728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The new experimental result is: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</a:rPr>
              <a:t>g-2 = 0.00233184110 +/- 0.00000000043 (stat.) +/- 0.00000000019 (syst.), 0.2 ppm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BB30C6-6AFE-45C0-9924-FDF00FD88138}"/>
              </a:ext>
            </a:extLst>
          </p:cNvPr>
          <p:cNvSpPr/>
          <p:nvPr/>
        </p:nvSpPr>
        <p:spPr>
          <a:xfrm>
            <a:off x="5097305" y="4603632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5,</a:t>
            </a:r>
            <a:r>
              <a:rPr lang="en-US" dirty="0">
                <a:solidFill>
                  <a:schemeClr val="bg1"/>
                </a:solidFill>
              </a:rPr>
              <a:t>1</a:t>
            </a:r>
            <a:r>
              <a:rPr lang="el-GR" dirty="0">
                <a:solidFill>
                  <a:schemeClr val="bg1"/>
                </a:solidFill>
              </a:rPr>
              <a:t>σ.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7484DDC-F1BC-4414-B4D1-54F305CEC3EA}"/>
              </a:ext>
            </a:extLst>
          </p:cNvPr>
          <p:cNvSpPr/>
          <p:nvPr/>
        </p:nvSpPr>
        <p:spPr>
          <a:xfrm>
            <a:off x="5097016" y="4211796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5,</a:t>
            </a:r>
            <a:r>
              <a:rPr lang="en-US" dirty="0">
                <a:solidFill>
                  <a:schemeClr val="bg1"/>
                </a:solidFill>
              </a:rPr>
              <a:t>0</a:t>
            </a:r>
            <a:r>
              <a:rPr lang="el-GR" dirty="0">
                <a:solidFill>
                  <a:schemeClr val="bg1"/>
                </a:solidFill>
              </a:rPr>
              <a:t>σ.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4FD16393-0210-4B6A-9E82-92B542874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77603A98-B3A0-486E-86D4-0B29A324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909283-349F-4FA0-9555-51931D6F5E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90" y="2336987"/>
            <a:ext cx="4305123" cy="2978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87BD4E-0FE3-469E-AD0C-28AFB34F4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3919" y="2630664"/>
            <a:ext cx="3914801" cy="2925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888126-B01F-44AD-ADD8-7073A91A50B3}"/>
              </a:ext>
            </a:extLst>
          </p:cNvPr>
          <p:cNvSpPr txBox="1"/>
          <p:nvPr/>
        </p:nvSpPr>
        <p:spPr>
          <a:xfrm flipH="1">
            <a:off x="5121924" y="2947879"/>
            <a:ext cx="163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end of 2023…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B163DD-571B-4889-B807-99E03736B954}"/>
              </a:ext>
            </a:extLst>
          </p:cNvPr>
          <p:cNvSpPr/>
          <p:nvPr/>
        </p:nvSpPr>
        <p:spPr>
          <a:xfrm>
            <a:off x="7501386" y="5578574"/>
            <a:ext cx="2327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12"/>
              </a:rPr>
              <a:t>https://mosphys.ru/indico/event/7/contributions/speakers</a:t>
            </a:r>
            <a:r>
              <a:rPr lang="en-US" sz="1600" dirty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24998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Analyses in the LHC Collaborations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Дата 3">
            <a:extLst>
              <a:ext uri="{FF2B5EF4-FFF2-40B4-BE49-F238E27FC236}">
                <a16:creationId xmlns:a16="http://schemas.microsoft.com/office/drawing/2014/main" id="{7FC874D6-8B5F-4B31-BB5F-921575590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0A045E76-E77A-41FD-B9AA-8379918CF8BC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2" name="Нижний колонтитул 4">
            <a:extLst>
              <a:ext uri="{FF2B5EF4-FFF2-40B4-BE49-F238E27FC236}">
                <a16:creationId xmlns:a16="http://schemas.microsoft.com/office/drawing/2014/main" id="{BEB4DAAD-09E0-4955-B159-5C10B42636B9}"/>
              </a:ext>
            </a:extLst>
          </p:cNvPr>
          <p:cNvSpPr txBox="1">
            <a:spLocks/>
          </p:cNvSpPr>
          <p:nvPr/>
        </p:nvSpPr>
        <p:spPr>
          <a:xfrm>
            <a:off x="0" y="6483899"/>
            <a:ext cx="4376936" cy="40148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ctr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Sergei Shmatov, Lomonosov 2023</a:t>
            </a:r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CAFB57-B0FF-1FD7-441D-922F23E223C9}"/>
              </a:ext>
            </a:extLst>
          </p:cNvPr>
          <p:cNvSpPr txBox="1"/>
          <p:nvPr/>
        </p:nvSpPr>
        <p:spPr>
          <a:xfrm>
            <a:off x="-15552" y="620688"/>
            <a:ext cx="7200800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Direct Searches for the Physics Beyond the SM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Conventional Signals</a:t>
            </a:r>
            <a:r>
              <a:rPr lang="ru-RU" sz="1600" dirty="0">
                <a:solidFill>
                  <a:srgbClr val="002060"/>
                </a:solidFill>
                <a:sym typeface="Symbol" panose="05050102010706020507" pitchFamily="18" charset="2"/>
              </a:rPr>
              <a:t>,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such as new resonances in dileptons/diphotons/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dijets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spectra or non-resonant signals, combinations of physics objects </a:t>
            </a:r>
            <a:r>
              <a:rPr lang="ru-RU" sz="1600" dirty="0">
                <a:solidFill>
                  <a:srgbClr val="002060"/>
                </a:solidFill>
                <a:sym typeface="Symbol" panose="05050102010706020507" pitchFamily="18" charset="2"/>
              </a:rPr>
              <a:t>(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leptons/photons/jets)  and MET/ b/t-jets tags, high-multiplicity events,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etc</a:t>
            </a:r>
            <a:endParaRPr lang="en-US" sz="16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2459F37-B596-6405-3E2E-165B4675FD68}"/>
              </a:ext>
            </a:extLst>
          </p:cNvPr>
          <p:cNvSpPr txBox="1">
            <a:spLocks/>
          </p:cNvSpPr>
          <p:nvPr/>
        </p:nvSpPr>
        <p:spPr>
          <a:xfrm>
            <a:off x="4585816" y="6520259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l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36BDE8-C554-417C-8297-0018D88798E2}" type="datetime1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63A00C-E685-F07A-53E6-84BE76E9D1D6}"/>
              </a:ext>
            </a:extLst>
          </p:cNvPr>
          <p:cNvSpPr/>
          <p:nvPr/>
        </p:nvSpPr>
        <p:spPr>
          <a:xfrm>
            <a:off x="776536" y="2143099"/>
            <a:ext cx="237626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Extended Gauge Sector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6E4935-12FC-5972-49E4-941A65E8CB85}"/>
              </a:ext>
            </a:extLst>
          </p:cNvPr>
          <p:cNvSpPr/>
          <p:nvPr/>
        </p:nvSpPr>
        <p:spPr>
          <a:xfrm>
            <a:off x="56456" y="1700808"/>
            <a:ext cx="648072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SUSY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75A68F-76CA-226E-B09D-A135A6876A37}"/>
              </a:ext>
            </a:extLst>
          </p:cNvPr>
          <p:cNvSpPr/>
          <p:nvPr/>
        </p:nvSpPr>
        <p:spPr>
          <a:xfrm>
            <a:off x="3224808" y="1700808"/>
            <a:ext cx="1872208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Extra Dimensions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C7AB99A-16BB-5080-DCEB-7D1D47C8EFF5}"/>
              </a:ext>
            </a:extLst>
          </p:cNvPr>
          <p:cNvSpPr/>
          <p:nvPr/>
        </p:nvSpPr>
        <p:spPr>
          <a:xfrm>
            <a:off x="5025008" y="2113486"/>
            <a:ext cx="291632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LQ/CI/Excited Fermions/B3G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10785C-5F52-D53A-2463-1FDCABBD9D2E}"/>
                  </a:ext>
                </a:extLst>
              </p:cNvPr>
              <p:cNvSpPr txBox="1"/>
              <p:nvPr/>
            </p:nvSpPr>
            <p:spPr>
              <a:xfrm>
                <a:off x="57938" y="2473991"/>
                <a:ext cx="9864076" cy="43396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on-conventional Signals</a:t>
                </a:r>
                <a:r>
                  <a:rPr 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, 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for example displaced vertices/leptons/lepton-jets/dileptons from Long-Lived Particles or emerging jets/leptons from boosted heavy objects,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𝑚</m:t>
                    </m:r>
                    <m:r>
                      <a:rPr lang="en-U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≪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(i.e. high-</a:t>
                </a:r>
                <a:r>
                  <a:rPr lang="en-US" sz="1600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p</a:t>
                </a:r>
                <a:r>
                  <a:rPr lang="en-US" sz="1600" baseline="-25000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T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Z/W/h</a:t>
                </a:r>
                <a:r>
                  <a:rPr lang="en-US" sz="1600" baseline="-25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125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bosons)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BSM-Higgs Physics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Searches for the new Higgs states (from extended Higgs sector including SUSY)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Probes for the New Physics with h</a:t>
                </a:r>
                <a:r>
                  <a:rPr lang="en-US" sz="1600" baseline="-25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125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(Higgs as a tool for new discovery)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endParaRPr lang="en-US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endParaRPr lang="en-US" sz="2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Check for discrepancies with data and search for new physics via Effective Field Theory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1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Precision Tests of SM 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Measurements of the W/Z, </a:t>
                </a:r>
                <a:r>
                  <a:rPr lang="en-US" sz="1600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Drell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-Yan (+ n jets) x-sections and angular characteristics 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Search for rare decays of B-mesons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Observations of other rare process in top sector within SM (</a:t>
                </a:r>
                <a:r>
                  <a:rPr lang="en-US" sz="1600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Wtb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couplings, </a:t>
                </a:r>
                <a:r>
                  <a:rPr lang="en-US" sz="1600" dirty="0">
                    <a:solidFill>
                      <a:srgbClr val="002060"/>
                    </a:solidFill>
                  </a:rPr>
                  <a:t>CP violating top quark couplings, flavor-changing neutral current interactions of the t-quark and 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h</a:t>
                </a:r>
                <a:r>
                  <a:rPr lang="en-US" sz="1600" baseline="-25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125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)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10785C-5F52-D53A-2463-1FDCABBD9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8" y="2473991"/>
                <a:ext cx="9864076" cy="4339650"/>
              </a:xfrm>
              <a:prstGeom prst="rect">
                <a:avLst/>
              </a:prstGeom>
              <a:blipFill>
                <a:blip r:embed="rId2"/>
                <a:stretch>
                  <a:fillRect l="-556" t="-421" b="-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2673D48-23FD-4A0D-E20F-4B75251B2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232" y="620688"/>
            <a:ext cx="2839296" cy="1522411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6C7F302-7F3A-1C56-DE3A-A1F41F0BCDE3}"/>
              </a:ext>
            </a:extLst>
          </p:cNvPr>
          <p:cNvSpPr/>
          <p:nvPr/>
        </p:nvSpPr>
        <p:spPr>
          <a:xfrm>
            <a:off x="56455" y="3129935"/>
            <a:ext cx="7332747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Long-Lived Particles (Dark Matter/Non-standard SUSY/Neutrino Masses/</a:t>
            </a:r>
            <a:r>
              <a:rPr lang="en-US" dirty="0" err="1">
                <a:solidFill>
                  <a:srgbClr val="FF0000"/>
                </a:solidFill>
                <a:sym typeface="Symbol" panose="05050102010706020507" pitchFamily="18" charset="2"/>
              </a:rPr>
              <a:t>etc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B54D3CE-AC8C-F053-017F-EB1E8CC6D77C}"/>
              </a:ext>
            </a:extLst>
          </p:cNvPr>
          <p:cNvSpPr/>
          <p:nvPr/>
        </p:nvSpPr>
        <p:spPr>
          <a:xfrm>
            <a:off x="7481664" y="3142709"/>
            <a:ext cx="2367880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Extended Higgs and Dark Matter Sectors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B86270F-3FD9-0B96-A302-4D0538BCCFA0}"/>
              </a:ext>
            </a:extLst>
          </p:cNvPr>
          <p:cNvSpPr/>
          <p:nvPr/>
        </p:nvSpPr>
        <p:spPr>
          <a:xfrm>
            <a:off x="1568624" y="4499828"/>
            <a:ext cx="5904656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Extra </a:t>
            </a:r>
            <a:r>
              <a:rPr lang="en-US" dirty="0" err="1">
                <a:solidFill>
                  <a:srgbClr val="FF0000"/>
                </a:solidFill>
                <a:sym typeface="Symbol" panose="05050102010706020507" pitchFamily="18" charset="2"/>
              </a:rPr>
              <a:t>Higgses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, Dark Matter, </a:t>
            </a:r>
            <a:r>
              <a:rPr lang="en-US" dirty="0" err="1">
                <a:solidFill>
                  <a:srgbClr val="FF0000"/>
                </a:solidFill>
                <a:sym typeface="Symbol" panose="05050102010706020507" pitchFamily="18" charset="2"/>
              </a:rPr>
              <a:t>Flavour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 Universality Violation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6B0114B-EDE8-2E01-3560-07AC6EF8E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232" y="5252442"/>
            <a:ext cx="2664296" cy="52766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F07CA728-EB9D-435B-BD07-04646FEF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350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DAC1F-6D42-4AF9-A83F-B44A042B6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06" y="72008"/>
            <a:ext cx="8489663" cy="836712"/>
          </a:xfrm>
        </p:spPr>
        <p:txBody>
          <a:bodyPr/>
          <a:lstStyle/>
          <a:p>
            <a:r>
              <a:rPr lang="en-US" sz="3000" dirty="0"/>
              <a:t>Enriching the physics program of the CMS experiment</a:t>
            </a:r>
            <a:endParaRPr lang="ru-RU" sz="3000" dirty="0"/>
          </a:p>
        </p:txBody>
      </p:sp>
      <p:sp>
        <p:nvSpPr>
          <p:cNvPr id="11" name="Дата 3">
            <a:extLst>
              <a:ext uri="{FF2B5EF4-FFF2-40B4-BE49-F238E27FC236}">
                <a16:creationId xmlns:a16="http://schemas.microsoft.com/office/drawing/2014/main" id="{EB6E170F-ADE7-49BF-A11E-7753EAE01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73E96846-3A5D-4863-AA99-0710977E89FF}" type="datetime1">
              <a:rPr lang="ru-RU" smtClean="0"/>
              <a:t>04.04.2024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FE3C0C-81E9-43C7-B145-23880216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FD1989-C51D-4890-A19D-1E472FB7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8FFCCA-DE76-4932-BEC7-B2EF91C32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5" y="3235602"/>
            <a:ext cx="6480720" cy="30963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9BBEFF-38A1-4C8A-A36C-250A9378E55A}"/>
              </a:ext>
            </a:extLst>
          </p:cNvPr>
          <p:cNvSpPr txBox="1"/>
          <p:nvPr/>
        </p:nvSpPr>
        <p:spPr>
          <a:xfrm>
            <a:off x="0" y="908720"/>
            <a:ext cx="927348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Physics motivations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NP scenarios where hypothetical particles have low masses and feeble couplings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such particles are difficult to detect, given the large rate of SM backgrounds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traditional data acquisition protocols frequently necessitate relatively high thresholds to mitigate SM backgrounds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FF6473-C625-4C56-BA64-EC8D0AD4EB68}"/>
              </a:ext>
            </a:extLst>
          </p:cNvPr>
          <p:cNvSpPr txBox="1"/>
          <p:nvPr/>
        </p:nvSpPr>
        <p:spPr>
          <a:xfrm>
            <a:off x="0" y="2239157"/>
            <a:ext cx="9273480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Solutions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parking  data (significantly lowering the HLT thresholds)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scouting data (significantly lowering the HLT thresholds and storing a reduced event content on disk, HLT reconstruction only)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4280DB-215B-4899-B7FB-C58100AA5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523" y="3622235"/>
            <a:ext cx="3428612" cy="28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65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Conventional Signals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210CD550-DE62-4477-8085-2B184074C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65" y="476672"/>
            <a:ext cx="684076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endParaRPr lang="ru-RU" altLang="en-US" sz="1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Heavy Resonances (extended gauge models, extra dimensions,     technicolor)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dileptons, </a:t>
            </a:r>
            <a:r>
              <a:rPr lang="en-US" altLang="en-US" sz="2200" b="0" dirty="0" err="1">
                <a:solidFill>
                  <a:srgbClr val="002060"/>
                </a:solidFill>
                <a:latin typeface="+mn-lt"/>
              </a:rPr>
              <a:t>dijets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, diphotons, ttbar, WZ</a:t>
            </a: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Non-Resonant Signals</a:t>
            </a: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Mono-particle + Missing ET (extended gauge models, extra dimensions, technicolor, SUSY)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mono-jet + MET, mono-photon + MET, mono-lepton + MET </a:t>
            </a: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Microscopic Black Holes (extra dimensions)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high-multiplicity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7CF2C-87C7-4427-AAD8-D0AAC9EB21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74" y="665259"/>
            <a:ext cx="2872358" cy="1791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33C96-9BFB-4F4E-A582-E80EF2A50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69" y="2694728"/>
            <a:ext cx="2600325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A36A00-4CBE-44EB-AF56-EE78478DC1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5" y="4217905"/>
            <a:ext cx="220675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A9F9DC-0E79-4BB9-BE7B-D5C4B3153C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80" y="4437112"/>
            <a:ext cx="2535279" cy="2171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5475B579-2302-4227-AF6B-D77D12A31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9262" y="4644798"/>
            <a:ext cx="4267150" cy="119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Leptoquarks </a:t>
            </a:r>
            <a:r>
              <a:rPr lang="en-US" altLang="en-US" sz="22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 </a:t>
            </a:r>
            <a:r>
              <a:rPr lang="en-US" altLang="en-US" sz="2200" dirty="0">
                <a:solidFill>
                  <a:srgbClr val="002060"/>
                </a:solidFill>
                <a:latin typeface="+mn-lt"/>
              </a:rPr>
              <a:t>lepton + jet</a:t>
            </a:r>
            <a:endParaRPr lang="en-US" altLang="en-US" sz="2200" b="0" dirty="0">
              <a:solidFill>
                <a:srgbClr val="002060"/>
              </a:solidFill>
              <a:latin typeface="+mn-lt"/>
            </a:endParaRP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4</a:t>
            </a:r>
            <a:r>
              <a:rPr lang="en-US" altLang="en-US" sz="2200" b="0" baseline="30000" dirty="0">
                <a:solidFill>
                  <a:srgbClr val="002060"/>
                </a:solidFill>
                <a:latin typeface="+mn-lt"/>
              </a:rPr>
              <a:t>th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Generation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lepton</a:t>
            </a:r>
            <a:r>
              <a:rPr lang="en-US" altLang="en-US" sz="2200" dirty="0">
                <a:solidFill>
                  <a:srgbClr val="002060"/>
                </a:solidFill>
                <a:latin typeface="+mn-lt"/>
              </a:rPr>
              <a:t>s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/jets, dilepton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BF6117E-4702-4267-901B-2BE6FA180AF5}"/>
              </a:ext>
            </a:extLst>
          </p:cNvPr>
          <p:cNvCxnSpPr/>
          <p:nvPr/>
        </p:nvCxnSpPr>
        <p:spPr>
          <a:xfrm>
            <a:off x="6321152" y="1196752"/>
            <a:ext cx="504056" cy="216024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382866B4-E82C-496B-8862-E024197EAA4B}"/>
              </a:ext>
            </a:extLst>
          </p:cNvPr>
          <p:cNvCxnSpPr>
            <a:cxnSpLocks/>
          </p:cNvCxnSpPr>
          <p:nvPr/>
        </p:nvCxnSpPr>
        <p:spPr>
          <a:xfrm flipV="1">
            <a:off x="3800872" y="1714425"/>
            <a:ext cx="3024336" cy="333012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E343D9B5-4AD7-4A16-907E-F5099E221063}"/>
              </a:ext>
            </a:extLst>
          </p:cNvPr>
          <p:cNvCxnSpPr>
            <a:cxnSpLocks/>
          </p:cNvCxnSpPr>
          <p:nvPr/>
        </p:nvCxnSpPr>
        <p:spPr>
          <a:xfrm>
            <a:off x="6663241" y="2672525"/>
            <a:ext cx="954055" cy="288423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E7A0F18C-63E9-4397-94AE-6EB19326E677}"/>
              </a:ext>
            </a:extLst>
          </p:cNvPr>
          <p:cNvCxnSpPr>
            <a:cxnSpLocks/>
          </p:cNvCxnSpPr>
          <p:nvPr/>
        </p:nvCxnSpPr>
        <p:spPr>
          <a:xfrm>
            <a:off x="5709084" y="3781483"/>
            <a:ext cx="1260140" cy="1029081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ACA3FA9E-9C4F-45B1-BC8D-7BC5AD6BB6BF}"/>
              </a:ext>
            </a:extLst>
          </p:cNvPr>
          <p:cNvCxnSpPr>
            <a:cxnSpLocks/>
          </p:cNvCxnSpPr>
          <p:nvPr/>
        </p:nvCxnSpPr>
        <p:spPr>
          <a:xfrm rot="10800000">
            <a:off x="2391674" y="4447329"/>
            <a:ext cx="806664" cy="277011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Дата 3">
            <a:extLst>
              <a:ext uri="{FF2B5EF4-FFF2-40B4-BE49-F238E27FC236}">
                <a16:creationId xmlns:a16="http://schemas.microsoft.com/office/drawing/2014/main" id="{7FC874D6-8B5F-4B31-BB5F-921575590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F280761D-58E6-494B-9760-6EB95D01BA43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48E4377-9127-4A0D-8D32-8CDC0C141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AE0527-CF85-4DA8-9839-7F6B7F9A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375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2F114E-DD14-4C1C-93C3-780E55DE0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5" y="764704"/>
            <a:ext cx="9720769" cy="5430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3AD89BC-75AD-46A1-91C7-B0515E8D3012}"/>
              </a:ext>
            </a:extLst>
          </p:cNvPr>
          <p:cNvSpPr txBox="1">
            <a:spLocks/>
          </p:cNvSpPr>
          <p:nvPr/>
        </p:nvSpPr>
        <p:spPr>
          <a:xfrm>
            <a:off x="488504" y="-27384"/>
            <a:ext cx="8460941" cy="620688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ym typeface="Symbol" panose="05050102010706020507" pitchFamily="18" charset="2"/>
              </a:rPr>
              <a:t>Direct Search for BSM: Conventional Signals</a:t>
            </a:r>
          </a:p>
        </p:txBody>
      </p:sp>
      <p:sp>
        <p:nvSpPr>
          <p:cNvPr id="12" name="Прямоугольник 41">
            <a:extLst>
              <a:ext uri="{FF2B5EF4-FFF2-40B4-BE49-F238E27FC236}">
                <a16:creationId xmlns:a16="http://schemas.microsoft.com/office/drawing/2014/main" id="{4CCF284E-1A10-4993-969C-6A08A7C965EA}"/>
              </a:ext>
            </a:extLst>
          </p:cNvPr>
          <p:cNvSpPr/>
          <p:nvPr/>
        </p:nvSpPr>
        <p:spPr>
          <a:xfrm>
            <a:off x="7907399" y="5922858"/>
            <a:ext cx="70023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10 </a:t>
            </a:r>
            <a:r>
              <a:rPr lang="en-US" sz="1400" dirty="0" err="1">
                <a:solidFill>
                  <a:srgbClr val="C00000"/>
                </a:solidFill>
              </a:rPr>
              <a:t>TeV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42">
            <a:extLst>
              <a:ext uri="{FF2B5EF4-FFF2-40B4-BE49-F238E27FC236}">
                <a16:creationId xmlns:a16="http://schemas.microsoft.com/office/drawing/2014/main" id="{21F62489-5586-434C-9E2F-5502F0EF376E}"/>
              </a:ext>
            </a:extLst>
          </p:cNvPr>
          <p:cNvSpPr/>
          <p:nvPr/>
        </p:nvSpPr>
        <p:spPr>
          <a:xfrm>
            <a:off x="8843503" y="5929535"/>
            <a:ext cx="70023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40 </a:t>
            </a:r>
            <a:r>
              <a:rPr lang="en-US" sz="1400" dirty="0" err="1">
                <a:solidFill>
                  <a:srgbClr val="C00000"/>
                </a:solidFill>
              </a:rPr>
              <a:t>TeV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43">
            <a:extLst>
              <a:ext uri="{FF2B5EF4-FFF2-40B4-BE49-F238E27FC236}">
                <a16:creationId xmlns:a16="http://schemas.microsoft.com/office/drawing/2014/main" id="{F77E02CE-0FB6-4B96-A8C0-3644A894A1DB}"/>
              </a:ext>
            </a:extLst>
          </p:cNvPr>
          <p:cNvSpPr/>
          <p:nvPr/>
        </p:nvSpPr>
        <p:spPr>
          <a:xfrm>
            <a:off x="6537176" y="5919714"/>
            <a:ext cx="57813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1 </a:t>
            </a:r>
            <a:r>
              <a:rPr lang="en-US" sz="1400" dirty="0" err="1">
                <a:solidFill>
                  <a:srgbClr val="C00000"/>
                </a:solidFill>
              </a:rPr>
              <a:t>TeV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44">
            <a:extLst>
              <a:ext uri="{FF2B5EF4-FFF2-40B4-BE49-F238E27FC236}">
                <a16:creationId xmlns:a16="http://schemas.microsoft.com/office/drawing/2014/main" id="{7DC00FCA-0988-467A-B97F-F41D58E5A0AD}"/>
              </a:ext>
            </a:extLst>
          </p:cNvPr>
          <p:cNvSpPr/>
          <p:nvPr/>
        </p:nvSpPr>
        <p:spPr>
          <a:xfrm>
            <a:off x="8453937" y="2223864"/>
            <a:ext cx="96355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Dark Matter</a:t>
            </a:r>
          </a:p>
        </p:txBody>
      </p:sp>
      <p:sp>
        <p:nvSpPr>
          <p:cNvPr id="16" name="Прямоугольник 45">
            <a:extLst>
              <a:ext uri="{FF2B5EF4-FFF2-40B4-BE49-F238E27FC236}">
                <a16:creationId xmlns:a16="http://schemas.microsoft.com/office/drawing/2014/main" id="{9A38E4A5-9707-483D-9FA0-11E7239CEB95}"/>
              </a:ext>
            </a:extLst>
          </p:cNvPr>
          <p:cNvSpPr/>
          <p:nvPr/>
        </p:nvSpPr>
        <p:spPr>
          <a:xfrm>
            <a:off x="8992182" y="1772816"/>
            <a:ext cx="353306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CI</a:t>
            </a:r>
          </a:p>
        </p:txBody>
      </p:sp>
      <p:sp>
        <p:nvSpPr>
          <p:cNvPr id="17" name="Прямоугольник 46">
            <a:extLst>
              <a:ext uri="{FF2B5EF4-FFF2-40B4-BE49-F238E27FC236}">
                <a16:creationId xmlns:a16="http://schemas.microsoft.com/office/drawing/2014/main" id="{403D663C-F500-4597-8907-A9A09E45D09B}"/>
              </a:ext>
            </a:extLst>
          </p:cNvPr>
          <p:cNvSpPr/>
          <p:nvPr/>
        </p:nvSpPr>
        <p:spPr>
          <a:xfrm>
            <a:off x="8111604" y="2965830"/>
            <a:ext cx="963559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RPV SUSY</a:t>
            </a:r>
          </a:p>
        </p:txBody>
      </p:sp>
      <p:sp>
        <p:nvSpPr>
          <p:cNvPr id="18" name="Прямоугольник 47">
            <a:extLst>
              <a:ext uri="{FF2B5EF4-FFF2-40B4-BE49-F238E27FC236}">
                <a16:creationId xmlns:a16="http://schemas.microsoft.com/office/drawing/2014/main" id="{B4685271-16AD-4126-86E9-8E6C4846EC23}"/>
              </a:ext>
            </a:extLst>
          </p:cNvPr>
          <p:cNvSpPr/>
          <p:nvPr/>
        </p:nvSpPr>
        <p:spPr>
          <a:xfrm>
            <a:off x="8500219" y="3516174"/>
            <a:ext cx="128474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Extra Dimensions</a:t>
            </a:r>
          </a:p>
        </p:txBody>
      </p:sp>
      <p:sp>
        <p:nvSpPr>
          <p:cNvPr id="19" name="Прямоугольник 48">
            <a:extLst>
              <a:ext uri="{FF2B5EF4-FFF2-40B4-BE49-F238E27FC236}">
                <a16:creationId xmlns:a16="http://schemas.microsoft.com/office/drawing/2014/main" id="{40DF5751-47A2-45F4-A976-F3CD07E5B8CE}"/>
              </a:ext>
            </a:extLst>
          </p:cNvPr>
          <p:cNvSpPr/>
          <p:nvPr/>
        </p:nvSpPr>
        <p:spPr>
          <a:xfrm>
            <a:off x="8110279" y="4183411"/>
            <a:ext cx="18910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Excited Fermions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410F2B09-3E4B-4EF0-B6DF-1CDAAC4E35F5}"/>
              </a:ext>
            </a:extLst>
          </p:cNvPr>
          <p:cNvSpPr/>
          <p:nvPr/>
        </p:nvSpPr>
        <p:spPr>
          <a:xfrm>
            <a:off x="8307072" y="4403403"/>
            <a:ext cx="18910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Heavy Fermions</a:t>
            </a:r>
          </a:p>
        </p:txBody>
      </p:sp>
      <p:sp>
        <p:nvSpPr>
          <p:cNvPr id="22" name="Прямоугольник 51">
            <a:extLst>
              <a:ext uri="{FF2B5EF4-FFF2-40B4-BE49-F238E27FC236}">
                <a16:creationId xmlns:a16="http://schemas.microsoft.com/office/drawing/2014/main" id="{C69A18D0-C361-404A-BF6D-C182E4A0FCF6}"/>
              </a:ext>
            </a:extLst>
          </p:cNvPr>
          <p:cNvSpPr/>
          <p:nvPr/>
        </p:nvSpPr>
        <p:spPr>
          <a:xfrm>
            <a:off x="8307072" y="5117411"/>
            <a:ext cx="128474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Heavy Gauge Bosons</a:t>
            </a:r>
          </a:p>
        </p:txBody>
      </p:sp>
      <p:sp>
        <p:nvSpPr>
          <p:cNvPr id="11" name="Прямоугольник 40">
            <a:extLst>
              <a:ext uri="{FF2B5EF4-FFF2-40B4-BE49-F238E27FC236}">
                <a16:creationId xmlns:a16="http://schemas.microsoft.com/office/drawing/2014/main" id="{7BF5A4E7-9954-4ED2-B336-6F61BF0A1FC4}"/>
              </a:ext>
            </a:extLst>
          </p:cNvPr>
          <p:cNvSpPr/>
          <p:nvPr/>
        </p:nvSpPr>
        <p:spPr>
          <a:xfrm>
            <a:off x="141419" y="6165304"/>
            <a:ext cx="781167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hlinkClick r:id="rId4"/>
              </a:rPr>
              <a:t>https://twiki.cern.ch/twiki/bin/view/CMSPublic/SummaryPlotsEXO13TeV</a:t>
            </a:r>
            <a:r>
              <a:rPr lang="en-US" sz="1600" dirty="0"/>
              <a:t> </a:t>
            </a:r>
            <a:endParaRPr lang="ru-RU" sz="1600" dirty="0"/>
          </a:p>
        </p:txBody>
      </p:sp>
      <p:sp>
        <p:nvSpPr>
          <p:cNvPr id="23" name="Дата 3">
            <a:extLst>
              <a:ext uri="{FF2B5EF4-FFF2-40B4-BE49-F238E27FC236}">
                <a16:creationId xmlns:a16="http://schemas.microsoft.com/office/drawing/2014/main" id="{EE3B99B0-0BD8-48D3-A298-035F47E0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C521F68A-C129-42FD-B805-435DCFCAEA25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F70F34-3CCE-22E8-938A-F2A32CF9C5C2}"/>
              </a:ext>
            </a:extLst>
          </p:cNvPr>
          <p:cNvSpPr/>
          <p:nvPr/>
        </p:nvSpPr>
        <p:spPr>
          <a:xfrm>
            <a:off x="956554" y="496400"/>
            <a:ext cx="42844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plots are updated </a:t>
            </a:r>
            <a:r>
              <a:rPr lang="ru-RU" sz="1600" dirty="0" err="1">
                <a:solidFill>
                  <a:srgbClr val="002060"/>
                </a:solidFill>
              </a:rPr>
              <a:t>for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Moriond</a:t>
            </a:r>
            <a:r>
              <a:rPr lang="en-US" sz="1600" dirty="0">
                <a:solidFill>
                  <a:srgbClr val="002060"/>
                </a:solidFill>
              </a:rPr>
              <a:t> 2024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D23988-12AA-4EB2-A811-ABDE847BD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D26F32-5BF1-4DDB-B335-84BCF163D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5392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Прямоугольник 3">
            <a:extLst>
              <a:ext uri="{FF2B5EF4-FFF2-40B4-BE49-F238E27FC236}">
                <a16:creationId xmlns:a16="http://schemas.microsoft.com/office/drawing/2014/main" id="{2FC8A3C9-745F-43A6-9DF1-EA1AE8C7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4704"/>
            <a:ext cx="8784976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Standard Model after over 10 Years of LHC Operations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Why we are still expecting the New Physics?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Conventional Signals (“standard candles”)</a:t>
            </a: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Higgs Boson as a Tool to Search for the New Physics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LLP Non-conventional Signals</a:t>
            </a: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Summary</a:t>
            </a:r>
          </a:p>
          <a:p>
            <a:pPr>
              <a:defRPr/>
            </a:pP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572F194-86CE-4FA6-8159-402EA3CB7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Content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0E69BD0A-9099-473E-89BC-4D769A243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EEC657CC-B8E8-4A1B-968C-270480831215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653813A-4E7C-4D31-9B34-42906108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С. Шматов, Научная сессия секции ЯФ ОФН РАН, ОИЯИ, Дубна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2DA890-A9A5-4F2A-888D-739C85D6C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786DDA5-F61C-471C-9925-621C5AEE2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227" y="2984163"/>
            <a:ext cx="3797739" cy="3370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9798E7-A8F0-4E0B-A0EB-02E25F5B3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01008"/>
            <a:ext cx="4838507" cy="2850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1">
            <a:extLst>
              <a:ext uri="{FF2B5EF4-FFF2-40B4-BE49-F238E27FC236}">
                <a16:creationId xmlns:a16="http://schemas.microsoft.com/office/drawing/2014/main" id="{82E5AF59-9452-4D9E-99DD-BBCEDCC72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97" y="476672"/>
            <a:ext cx="1694695" cy="102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Searches for Heavy Resonances</a:t>
            </a:r>
            <a:endParaRPr lang="ru-RU" sz="3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1BC214-4641-4E2F-AFD0-49CD268E7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390054"/>
            <a:ext cx="2455994" cy="238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6D714A1C-1DF2-458F-AE29-B52F52FDE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14" y="623928"/>
            <a:ext cx="635721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New Physics (Z/Z</a:t>
            </a:r>
            <a:r>
              <a:rPr lang="en-US" sz="1800" baseline="-250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KK</a:t>
            </a:r>
            <a:r>
              <a:rPr lang="en-US" sz="18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/G</a:t>
            </a:r>
            <a:r>
              <a:rPr lang="en-US" sz="1800" baseline="-250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KK</a:t>
            </a:r>
            <a:r>
              <a:rPr lang="en-US" sz="18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) contributions to SM processes</a:t>
            </a:r>
            <a:endParaRPr lang="ru-RU" sz="1800" dirty="0">
              <a:solidFill>
                <a:srgbClr val="002060"/>
              </a:solidFill>
              <a:latin typeface="+mj-lt"/>
              <a:ea typeface="Arial" charset="0"/>
              <a:cs typeface="Arial" charset="0"/>
              <a:sym typeface="Symbol" charset="0"/>
            </a:endParaRPr>
          </a:p>
        </p:txBody>
      </p:sp>
      <p:pic>
        <p:nvPicPr>
          <p:cNvPr id="8194" name="Picture 2" descr="http://cms-results.web.cern.ch/cms-results/public-results/publications/EXO-19-019/CMS-EXO-19-019_Figure_008-c.png">
            <a:extLst>
              <a:ext uri="{FF2B5EF4-FFF2-40B4-BE49-F238E27FC236}">
                <a16:creationId xmlns:a16="http://schemas.microsoft.com/office/drawing/2014/main" id="{AB8A6570-FD69-4CAA-B807-79C769C2C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68" y="1527083"/>
            <a:ext cx="3096344" cy="2189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435FD2-8355-4966-8D43-B7B366CDDEAB}"/>
              </a:ext>
            </a:extLst>
          </p:cNvPr>
          <p:cNvSpPr txBox="1"/>
          <p:nvPr/>
        </p:nvSpPr>
        <p:spPr>
          <a:xfrm>
            <a:off x="200472" y="1053554"/>
            <a:ext cx="2278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Dileptons, full RUN2 data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1062B7-6004-4E5A-B10C-4F86C1863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54" y="3942370"/>
            <a:ext cx="3218674" cy="2276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CB8FA3-FAD2-4F4F-9A49-67F163FB8B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3988064"/>
            <a:ext cx="2744026" cy="2008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20E090-56A8-4731-BDCD-A3CCD4651B55}"/>
              </a:ext>
            </a:extLst>
          </p:cNvPr>
          <p:cNvSpPr txBox="1"/>
          <p:nvPr/>
        </p:nvSpPr>
        <p:spPr>
          <a:xfrm>
            <a:off x="3368824" y="2802414"/>
            <a:ext cx="12207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RS1 graviton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7E4BCB-C58F-47C3-A5FE-5344A8CC1FEA}"/>
              </a:ext>
            </a:extLst>
          </p:cNvPr>
          <p:cNvSpPr txBox="1"/>
          <p:nvPr/>
        </p:nvSpPr>
        <p:spPr>
          <a:xfrm>
            <a:off x="488504" y="5250686"/>
            <a:ext cx="89620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Z’ boson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3D0D0C-29B9-47B0-9319-9F94EFB5B516}"/>
              </a:ext>
            </a:extLst>
          </p:cNvPr>
          <p:cNvSpPr txBox="1"/>
          <p:nvPr/>
        </p:nvSpPr>
        <p:spPr>
          <a:xfrm>
            <a:off x="3804289" y="4149080"/>
            <a:ext cx="22885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Lepton flavor universality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EA4606D-DF6A-4886-9198-9B3E16945451}"/>
              </a:ext>
            </a:extLst>
          </p:cNvPr>
          <p:cNvSpPr/>
          <p:nvPr/>
        </p:nvSpPr>
        <p:spPr>
          <a:xfrm>
            <a:off x="2936776" y="1052736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600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07 (2021) 208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C5F21-67D7-49C6-A5CD-554B32FB941D}"/>
              </a:ext>
            </a:extLst>
          </p:cNvPr>
          <p:cNvSpPr txBox="1"/>
          <p:nvPr/>
        </p:nvSpPr>
        <p:spPr>
          <a:xfrm>
            <a:off x="5914466" y="1484784"/>
            <a:ext cx="1754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W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</a:t>
            </a:r>
            <a:r>
              <a:rPr lang="en-US" sz="1600" dirty="0">
                <a:solidFill>
                  <a:srgbClr val="C00000"/>
                </a:solidFill>
              </a:rPr>
              <a:t>, full RUN2 data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B5C93BD-7888-4012-9924-BE54367204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28" y="1834463"/>
            <a:ext cx="3673773" cy="238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9F16829-35AA-4682-899F-EFB4C556D6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60" y="4221088"/>
            <a:ext cx="3240360" cy="1988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32075D8-7AF1-454A-BEB5-FF96ADFD712C}"/>
              </a:ext>
            </a:extLst>
          </p:cNvPr>
          <p:cNvSpPr/>
          <p:nvPr/>
        </p:nvSpPr>
        <p:spPr>
          <a:xfrm>
            <a:off x="7720944" y="1412776"/>
            <a:ext cx="21082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PLB 826 (2022) 136888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12FE05-DDBD-472E-8B6A-3581F54152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7984" y="712374"/>
            <a:ext cx="2666101" cy="503295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2218B667-1898-EBD7-F291-AC3B621C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63D9-25DC-4792-AA91-16AC084F2D12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1573087-9B75-4C61-A557-C4635FD36A9D}"/>
              </a:ext>
            </a:extLst>
          </p:cNvPr>
          <p:cNvSpPr/>
          <p:nvPr/>
        </p:nvSpPr>
        <p:spPr>
          <a:xfrm>
            <a:off x="5673080" y="6029674"/>
            <a:ext cx="4248472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600" dirty="0" err="1">
                <a:solidFill>
                  <a:srgbClr val="002060"/>
                </a:solidFill>
              </a:rPr>
              <a:t>benchmark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heavy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scalar</a:t>
            </a:r>
            <a:r>
              <a:rPr lang="ru-RU" sz="1600" dirty="0">
                <a:solidFill>
                  <a:srgbClr val="002060"/>
                </a:solidFill>
              </a:rPr>
              <a:t> (</a:t>
            </a:r>
            <a:r>
              <a:rPr lang="ru-RU" sz="1600" dirty="0" err="1">
                <a:solidFill>
                  <a:srgbClr val="002060"/>
                </a:solidFill>
              </a:rPr>
              <a:t>vector</a:t>
            </a:r>
            <a:r>
              <a:rPr lang="ru-RU" sz="1600" dirty="0">
                <a:solidFill>
                  <a:srgbClr val="002060"/>
                </a:solidFill>
              </a:rPr>
              <a:t>) </a:t>
            </a:r>
            <a:r>
              <a:rPr lang="ru-RU" sz="1600" dirty="0" err="1">
                <a:solidFill>
                  <a:srgbClr val="002060"/>
                </a:solidFill>
              </a:rPr>
              <a:t>triplet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bosons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with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masses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between</a:t>
            </a:r>
            <a:r>
              <a:rPr lang="ru-RU" sz="1600" dirty="0">
                <a:solidFill>
                  <a:srgbClr val="002060"/>
                </a:solidFill>
              </a:rPr>
              <a:t> 0.75 (1.15) </a:t>
            </a:r>
            <a:r>
              <a:rPr lang="ru-RU" sz="1600" dirty="0" err="1">
                <a:solidFill>
                  <a:srgbClr val="002060"/>
                </a:solidFill>
              </a:rPr>
              <a:t>and</a:t>
            </a:r>
            <a:r>
              <a:rPr lang="ru-RU" sz="1600" dirty="0">
                <a:solidFill>
                  <a:srgbClr val="002060"/>
                </a:solidFill>
              </a:rPr>
              <a:t> 1.40 (1.36) </a:t>
            </a:r>
            <a:r>
              <a:rPr lang="ru-RU" sz="1600" dirty="0" err="1">
                <a:solidFill>
                  <a:srgbClr val="002060"/>
                </a:solidFill>
              </a:rPr>
              <a:t>TeV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are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excluded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at</a:t>
            </a:r>
            <a:r>
              <a:rPr lang="ru-RU" sz="1600" dirty="0">
                <a:solidFill>
                  <a:srgbClr val="002060"/>
                </a:solidFill>
              </a:rPr>
              <a:t> 95% CL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9D2449-4504-4B9C-8F53-6C81310A4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347F40-DA86-4B09-B5FC-73B7124D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245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8063F28-6391-417E-A997-173B03508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12" y="2060848"/>
            <a:ext cx="3950827" cy="2394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Example of Dark Matter Searches in </a:t>
            </a:r>
            <a:r>
              <a:rPr lang="en-US" sz="3000" dirty="0" err="1"/>
              <a:t>Dijets+Dileptons</a:t>
            </a:r>
            <a:endParaRPr lang="ru-RU" sz="3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CCCD86E-1386-4A02-8B1B-A3E427B93F54}"/>
              </a:ext>
            </a:extLst>
          </p:cNvPr>
          <p:cNvSpPr/>
          <p:nvPr/>
        </p:nvSpPr>
        <p:spPr>
          <a:xfrm>
            <a:off x="111507" y="650154"/>
            <a:ext cx="75710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We consider a model that assumes the existence of a single DM particle that interacts with the SM particles through a spin-1 mediator, which can be either a vector or axial-vector boson.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2DE965F4-B5E9-4F9B-A0C6-99CA50A2FE98}"/>
              </a:ext>
            </a:extLst>
          </p:cNvPr>
          <p:cNvSpPr txBox="1"/>
          <p:nvPr/>
        </p:nvSpPr>
        <p:spPr>
          <a:xfrm>
            <a:off x="128464" y="1268760"/>
            <a:ext cx="7682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vector mediator with small couplings to leptons, </a:t>
            </a:r>
            <a:r>
              <a:rPr lang="nb-NO" sz="1600" dirty="0">
                <a:solidFill>
                  <a:srgbClr val="002060"/>
                </a:solidFill>
              </a:rPr>
              <a:t>g</a:t>
            </a:r>
            <a:r>
              <a:rPr lang="nb-NO" sz="1600" baseline="-25000" dirty="0">
                <a:solidFill>
                  <a:srgbClr val="002060"/>
                </a:solidFill>
              </a:rPr>
              <a:t>DM</a:t>
            </a:r>
            <a:r>
              <a:rPr lang="nb-NO" sz="1600" dirty="0">
                <a:solidFill>
                  <a:srgbClr val="002060"/>
                </a:solidFill>
              </a:rPr>
              <a:t> = 1.0, g</a:t>
            </a:r>
            <a:r>
              <a:rPr lang="nb-NO" sz="1600" baseline="-25000" dirty="0">
                <a:solidFill>
                  <a:srgbClr val="002060"/>
                </a:solidFill>
              </a:rPr>
              <a:t>q</a:t>
            </a:r>
            <a:r>
              <a:rPr lang="nb-NO" sz="1600" dirty="0">
                <a:solidFill>
                  <a:srgbClr val="002060"/>
                </a:solidFill>
              </a:rPr>
              <a:t> = 0.1, g</a:t>
            </a:r>
            <a:r>
              <a:rPr lang="nb-NO" sz="1600" baseline="-25000" dirty="0">
                <a:solidFill>
                  <a:srgbClr val="002060"/>
                </a:solidFill>
              </a:rPr>
              <a:t>l</a:t>
            </a:r>
            <a:r>
              <a:rPr lang="nb-NO" sz="1600" dirty="0">
                <a:solidFill>
                  <a:srgbClr val="002060"/>
                </a:solidFill>
              </a:rPr>
              <a:t> = 0.01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axial-vector mediator with equal couplings to quark and leptons: g</a:t>
            </a:r>
            <a:r>
              <a:rPr lang="en-US" sz="1600" baseline="-25000" dirty="0">
                <a:solidFill>
                  <a:srgbClr val="002060"/>
                </a:solidFill>
              </a:rPr>
              <a:t>DM</a:t>
            </a:r>
            <a:r>
              <a:rPr lang="en-US" sz="1600" dirty="0">
                <a:solidFill>
                  <a:srgbClr val="002060"/>
                </a:solidFill>
              </a:rPr>
              <a:t> = 1.0, g</a:t>
            </a:r>
            <a:r>
              <a:rPr lang="en-US" sz="1600" baseline="-25000" dirty="0">
                <a:solidFill>
                  <a:srgbClr val="002060"/>
                </a:solidFill>
              </a:rPr>
              <a:t>q </a:t>
            </a:r>
            <a:r>
              <a:rPr lang="en-US" sz="1600" dirty="0">
                <a:solidFill>
                  <a:srgbClr val="002060"/>
                </a:solidFill>
              </a:rPr>
              <a:t>= g</a:t>
            </a:r>
            <a:r>
              <a:rPr lang="en-US" sz="1600" baseline="-25000" dirty="0">
                <a:solidFill>
                  <a:srgbClr val="002060"/>
                </a:solidFill>
              </a:rPr>
              <a:t>l</a:t>
            </a:r>
            <a:r>
              <a:rPr lang="en-US" sz="1600" dirty="0">
                <a:solidFill>
                  <a:srgbClr val="002060"/>
                </a:solidFill>
              </a:rPr>
              <a:t>= 0.1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9DF24364-9746-453D-A553-B54E7378E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024" y="2257203"/>
            <a:ext cx="215937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8" indent="-342908" algn="r">
              <a:spcBef>
                <a:spcPts val="600"/>
              </a:spcBef>
              <a:buNone/>
            </a:pPr>
            <a:r>
              <a:rPr lang="ru-RU" altLang="ru-RU" sz="1600" dirty="0">
                <a:solidFill>
                  <a:srgbClr val="C00000"/>
                </a:solidFill>
              </a:rPr>
              <a:t>5 </a:t>
            </a:r>
            <a:r>
              <a:rPr lang="en-US" altLang="ru-RU" sz="1600" dirty="0">
                <a:solidFill>
                  <a:srgbClr val="C00000"/>
                </a:solidFill>
              </a:rPr>
              <a:t>parameters:</a:t>
            </a:r>
          </a:p>
          <a:p>
            <a:pPr marL="342908" indent="-342908" algn="r">
              <a:spcBef>
                <a:spcPts val="600"/>
              </a:spcBef>
              <a:buNone/>
            </a:pPr>
            <a:r>
              <a:rPr lang="en-US" altLang="ru-RU" sz="1600" dirty="0" err="1">
                <a:solidFill>
                  <a:srgbClr val="C0000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C00000"/>
                </a:solidFill>
              </a:rPr>
              <a:t>DM</a:t>
            </a:r>
            <a:r>
              <a:rPr lang="en-US" altLang="ru-RU" sz="1600" dirty="0">
                <a:solidFill>
                  <a:srgbClr val="C00000"/>
                </a:solidFill>
              </a:rPr>
              <a:t>, </a:t>
            </a:r>
            <a:r>
              <a:rPr lang="en-US" altLang="ru-RU" sz="1600" dirty="0" err="1">
                <a:solidFill>
                  <a:srgbClr val="C0000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C00000"/>
                </a:solidFill>
              </a:rPr>
              <a:t>Med</a:t>
            </a:r>
            <a:r>
              <a:rPr lang="en-US" altLang="ru-RU" sz="1600" dirty="0">
                <a:solidFill>
                  <a:srgbClr val="C00000"/>
                </a:solidFill>
              </a:rPr>
              <a:t>, g</a:t>
            </a:r>
            <a:r>
              <a:rPr lang="en-US" altLang="ru-RU" sz="1600" baseline="-25000" dirty="0">
                <a:solidFill>
                  <a:srgbClr val="C00000"/>
                </a:solidFill>
              </a:rPr>
              <a:t>DM</a:t>
            </a:r>
            <a:r>
              <a:rPr lang="en-US" altLang="ru-RU" sz="1600" dirty="0">
                <a:solidFill>
                  <a:srgbClr val="C00000"/>
                </a:solidFill>
              </a:rPr>
              <a:t>, g</a:t>
            </a:r>
            <a:r>
              <a:rPr lang="en-US" altLang="ru-RU" sz="1600" baseline="-25000" dirty="0">
                <a:solidFill>
                  <a:srgbClr val="C00000"/>
                </a:solidFill>
              </a:rPr>
              <a:t>l</a:t>
            </a:r>
            <a:r>
              <a:rPr lang="en-US" altLang="ru-RU" sz="1600" dirty="0">
                <a:solidFill>
                  <a:srgbClr val="C00000"/>
                </a:solidFill>
              </a:rPr>
              <a:t>, g</a:t>
            </a:r>
            <a:r>
              <a:rPr lang="en-US" altLang="ru-RU" sz="1600" baseline="-25000" dirty="0">
                <a:solidFill>
                  <a:srgbClr val="C00000"/>
                </a:solidFill>
              </a:rPr>
              <a:t>q</a:t>
            </a:r>
            <a:r>
              <a:rPr lang="en-US" altLang="ru-RU" sz="16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55FE28-57E8-48ED-947B-6C73DC7F9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2060848"/>
            <a:ext cx="3950827" cy="2270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7" name="Группа 23">
            <a:extLst>
              <a:ext uri="{FF2B5EF4-FFF2-40B4-BE49-F238E27FC236}">
                <a16:creationId xmlns:a16="http://schemas.microsoft.com/office/drawing/2014/main" id="{C7F4FE0A-38A1-4A19-8315-A1371A3D4306}"/>
              </a:ext>
            </a:extLst>
          </p:cNvPr>
          <p:cNvGrpSpPr/>
          <p:nvPr/>
        </p:nvGrpSpPr>
        <p:grpSpPr>
          <a:xfrm>
            <a:off x="7571063" y="710883"/>
            <a:ext cx="1937782" cy="1572188"/>
            <a:chOff x="540339" y="4200849"/>
            <a:chExt cx="2070781" cy="1819673"/>
          </a:xfrm>
        </p:grpSpPr>
        <p:grpSp>
          <p:nvGrpSpPr>
            <p:cNvPr id="28" name="Группа 24">
              <a:extLst>
                <a:ext uri="{FF2B5EF4-FFF2-40B4-BE49-F238E27FC236}">
                  <a16:creationId xmlns:a16="http://schemas.microsoft.com/office/drawing/2014/main" id="{A3914342-CA11-4895-8AEE-B5095C57152C}"/>
                </a:ext>
              </a:extLst>
            </p:cNvPr>
            <p:cNvGrpSpPr/>
            <p:nvPr/>
          </p:nvGrpSpPr>
          <p:grpSpPr>
            <a:xfrm>
              <a:off x="540339" y="4200849"/>
              <a:ext cx="2070781" cy="1819673"/>
              <a:chOff x="9646962" y="416424"/>
              <a:chExt cx="2213140" cy="1982386"/>
            </a:xfrm>
          </p:grpSpPr>
          <p:pic>
            <p:nvPicPr>
              <p:cNvPr id="30" name="Рисунок 26">
                <a:extLst>
                  <a:ext uri="{FF2B5EF4-FFF2-40B4-BE49-F238E27FC236}">
                    <a16:creationId xmlns:a16="http://schemas.microsoft.com/office/drawing/2014/main" id="{F710B0DC-D9B0-4B3F-B2CA-94B2298D8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46962" y="416424"/>
                <a:ext cx="2213140" cy="1982386"/>
              </a:xfrm>
              <a:prstGeom prst="rect">
                <a:avLst/>
              </a:prstGeom>
            </p:spPr>
          </p:pic>
          <p:sp>
            <p:nvSpPr>
              <p:cNvPr id="31" name="Овал 27">
                <a:extLst>
                  <a:ext uri="{FF2B5EF4-FFF2-40B4-BE49-F238E27FC236}">
                    <a16:creationId xmlns:a16="http://schemas.microsoft.com/office/drawing/2014/main" id="{CF66B86F-1DD2-4331-A9A8-B2240955BA1C}"/>
                  </a:ext>
                </a:extLst>
              </p:cNvPr>
              <p:cNvSpPr/>
              <p:nvPr/>
            </p:nvSpPr>
            <p:spPr>
              <a:xfrm>
                <a:off x="11009280" y="1269566"/>
                <a:ext cx="271989" cy="3265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sp>
            <p:nvSpPr>
              <p:cNvPr id="32" name="Овал 28">
                <a:extLst>
                  <a:ext uri="{FF2B5EF4-FFF2-40B4-BE49-F238E27FC236}">
                    <a16:creationId xmlns:a16="http://schemas.microsoft.com/office/drawing/2014/main" id="{7658168E-A060-4A7D-BC48-125218073AF4}"/>
                  </a:ext>
                </a:extLst>
              </p:cNvPr>
              <p:cNvSpPr/>
              <p:nvPr/>
            </p:nvSpPr>
            <p:spPr>
              <a:xfrm>
                <a:off x="10176388" y="1278531"/>
                <a:ext cx="303352" cy="31755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sp>
            <p:nvSpPr>
              <p:cNvPr id="33" name="TextBox 29">
                <a:extLst>
                  <a:ext uri="{FF2B5EF4-FFF2-40B4-BE49-F238E27FC236}">
                    <a16:creationId xmlns:a16="http://schemas.microsoft.com/office/drawing/2014/main" id="{A5FCD455-DAC9-437D-9F61-DE040E42E63B}"/>
                  </a:ext>
                </a:extLst>
              </p:cNvPr>
              <p:cNvSpPr txBox="1"/>
              <p:nvPr/>
            </p:nvSpPr>
            <p:spPr>
              <a:xfrm>
                <a:off x="11249532" y="1222951"/>
                <a:ext cx="363457" cy="380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</a:t>
                </a:r>
                <a:endParaRPr lang="ru-RU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TextBox 30">
                <a:extLst>
                  <a:ext uri="{FF2B5EF4-FFF2-40B4-BE49-F238E27FC236}">
                    <a16:creationId xmlns:a16="http://schemas.microsoft.com/office/drawing/2014/main" id="{97B4ACD8-0BCE-4C11-A201-31526B220EEE}"/>
                  </a:ext>
                </a:extLst>
              </p:cNvPr>
              <p:cNvSpPr txBox="1"/>
              <p:nvPr/>
            </p:nvSpPr>
            <p:spPr>
              <a:xfrm>
                <a:off x="9815185" y="1231911"/>
                <a:ext cx="363457" cy="380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</a:t>
                </a:r>
                <a:endParaRPr lang="ru-RU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9" name="TextBox 25">
              <a:extLst>
                <a:ext uri="{FF2B5EF4-FFF2-40B4-BE49-F238E27FC236}">
                  <a16:creationId xmlns:a16="http://schemas.microsoft.com/office/drawing/2014/main" id="{5570A560-25A3-40F1-B778-51221495794E}"/>
                </a:ext>
              </a:extLst>
            </p:cNvPr>
            <p:cNvSpPr txBox="1"/>
            <p:nvPr/>
          </p:nvSpPr>
          <p:spPr>
            <a:xfrm>
              <a:off x="1228205" y="4349639"/>
              <a:ext cx="622428" cy="348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</a:rPr>
                <a:t>V/VA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endParaRPr lang="ru-RU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5C757B9-39CA-4CF3-BC9B-3A0F85BEFF68}"/>
              </a:ext>
            </a:extLst>
          </p:cNvPr>
          <p:cNvSpPr txBox="1"/>
          <p:nvPr/>
        </p:nvSpPr>
        <p:spPr>
          <a:xfrm>
            <a:off x="7892300" y="3418622"/>
            <a:ext cx="19701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DM-nucleon upper limits on the cross section</a:t>
            </a: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5A16B-53E3-40DF-9713-D42973B30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4365104"/>
            <a:ext cx="3950826" cy="2270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" name="Дата 3">
            <a:extLst>
              <a:ext uri="{FF2B5EF4-FFF2-40B4-BE49-F238E27FC236}">
                <a16:creationId xmlns:a16="http://schemas.microsoft.com/office/drawing/2014/main" id="{F28BCEBB-1646-4637-8402-D4E8E9C0EC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61DEF4B8-08F8-46A3-95F5-F44E1CEC2546}" type="datetime1">
              <a:rPr lang="ru-RU" smtClean="0"/>
              <a:t>03.04.2024</a:t>
            </a:fld>
            <a:endParaRPr lang="ru-RU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36CC739-5A28-49B6-921A-73B30E7237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25" y="4469893"/>
            <a:ext cx="3950827" cy="2271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13C35BF-8BF6-4388-8C7F-3B7FFE0C6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CF1B52-BEF0-4624-97C8-004C76A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7439072-2C60-4B17-88D1-549AFD0B4093}"/>
              </a:ext>
            </a:extLst>
          </p:cNvPr>
          <p:cNvSpPr/>
          <p:nvPr/>
        </p:nvSpPr>
        <p:spPr>
          <a:xfrm>
            <a:off x="3582988" y="4093378"/>
            <a:ext cx="216024" cy="479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36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56" y="476672"/>
            <a:ext cx="5328592" cy="964177"/>
          </a:xfrm>
        </p:spPr>
        <p:txBody>
          <a:bodyPr>
            <a:normAutofit/>
          </a:bodyPr>
          <a:lstStyle/>
          <a:p>
            <a:pPr algn="l"/>
            <a:r>
              <a:rPr lang="en-US" sz="3000" dirty="0"/>
              <a:t>Mapping Dark Matter Searches</a:t>
            </a:r>
            <a:endParaRPr lang="en-US" sz="3000" dirty="0">
              <a:sym typeface="Symbol" panose="05050102010706020507" pitchFamily="18" charset="2"/>
            </a:endParaRPr>
          </a:p>
        </p:txBody>
      </p:sp>
      <p:sp>
        <p:nvSpPr>
          <p:cNvPr id="11" name="Дата 3">
            <a:extLst>
              <a:ext uri="{FF2B5EF4-FFF2-40B4-BE49-F238E27FC236}">
                <a16:creationId xmlns:a16="http://schemas.microsoft.com/office/drawing/2014/main" id="{EF063036-7A30-4C9D-90D9-90ECB716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692C3FB2-9A6A-4380-B04C-FCAA40AAFD9E}" type="datetime1">
              <a:rPr lang="ru-RU" smtClean="0"/>
              <a:t>04.04.2024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E1BA67-75EE-4034-9F94-9CBB9778F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282B7-4976-4D9E-B69C-6E0AB950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AECC40-FFBA-4CDA-97E5-B3B2305C9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76" y="1484784"/>
            <a:ext cx="6696744" cy="45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93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04AEF8-9B49-4E5B-BB7A-8B3E19E6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Dark Matter Results</a:t>
            </a:r>
            <a:endParaRPr lang="ru-RU" sz="3000" dirty="0"/>
          </a:p>
        </p:txBody>
      </p:sp>
      <p:sp>
        <p:nvSpPr>
          <p:cNvPr id="13" name="Дата 3">
            <a:extLst>
              <a:ext uri="{FF2B5EF4-FFF2-40B4-BE49-F238E27FC236}">
                <a16:creationId xmlns:a16="http://schemas.microsoft.com/office/drawing/2014/main" id="{FB8626DF-3D42-4D85-9940-73F2982E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1505D019-3CB3-46F1-9232-81A968FB8531}" type="datetime1">
              <a:rPr lang="ru-RU" smtClean="0"/>
              <a:t>04.04.2024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C78F221-7BDC-44CD-BFAC-90FED9ED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0C36B4-D5B0-4D5B-8867-26882E86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45E37A-844D-43CD-B84C-B3D503B6C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505056" cy="54172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93F2DA-E613-4FAB-B3F8-AC7F95B1675F}"/>
              </a:ext>
            </a:extLst>
          </p:cNvPr>
          <p:cNvSpPr txBox="1"/>
          <p:nvPr/>
        </p:nvSpPr>
        <p:spPr>
          <a:xfrm>
            <a:off x="488504" y="5085184"/>
            <a:ext cx="2177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~40 papers are released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 Physics Briefings </a:t>
            </a:r>
            <a:r>
              <a:rPr lang="en-US" sz="1600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8948A9-5E09-4E5F-A002-14F882BEE6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16" y="4479629"/>
            <a:ext cx="3033638" cy="237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273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512" y="662613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>
                <a:sym typeface="Symbol" panose="05050102010706020507" pitchFamily="18" charset="2"/>
              </a:rPr>
              <a:t>Direct Search for BSM: LLP Non-conventional Signals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3B01F5-7334-468A-91BE-F0FB369C7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2" y="1412776"/>
            <a:ext cx="5648325" cy="4019550"/>
          </a:xfrm>
          <a:prstGeom prst="rect">
            <a:avLst/>
          </a:prstGeom>
        </p:spPr>
      </p:pic>
      <p:pic>
        <p:nvPicPr>
          <p:cNvPr id="9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F1944C2-3543-B91D-D3D4-55D40623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"/>
          <a:stretch/>
        </p:blipFill>
        <p:spPr>
          <a:xfrm>
            <a:off x="5961958" y="1354727"/>
            <a:ext cx="3635896" cy="2166369"/>
          </a:xfrm>
          <a:prstGeom prst="rect">
            <a:avLst/>
          </a:prstGeom>
        </p:spPr>
      </p:pic>
      <p:sp>
        <p:nvSpPr>
          <p:cNvPr id="13" name="Прямоугольник 3">
            <a:extLst>
              <a:ext uri="{FF2B5EF4-FFF2-40B4-BE49-F238E27FC236}">
                <a16:creationId xmlns:a16="http://schemas.microsoft.com/office/drawing/2014/main" id="{88B344D2-E887-4394-B6D1-E1A880D0E351}"/>
              </a:ext>
            </a:extLst>
          </p:cNvPr>
          <p:cNvSpPr/>
          <p:nvPr/>
        </p:nvSpPr>
        <p:spPr>
          <a:xfrm>
            <a:off x="5912580" y="3688171"/>
            <a:ext cx="3936964" cy="266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a proper lifetime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</a:t>
            </a:r>
            <a:r>
              <a:rPr lang="en-US" sz="1700" dirty="0">
                <a:solidFill>
                  <a:srgbClr val="002060"/>
                </a:solidFill>
              </a:rPr>
              <a:t> is greater than or comparable to the characteristic size of the (sub)detectors</a:t>
            </a:r>
            <a:br>
              <a:rPr lang="en-US" sz="1700" dirty="0">
                <a:solidFill>
                  <a:srgbClr val="002060"/>
                </a:solidFill>
              </a:rPr>
            </a:br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small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</a:t>
            </a:r>
            <a:r>
              <a:rPr lang="en-US" sz="1700" dirty="0">
                <a:solidFill>
                  <a:srgbClr val="002060"/>
                </a:solidFill>
              </a:rPr>
              <a:t> that comparable to the inner tracker size, no displaced tracks </a:t>
            </a:r>
            <a:r>
              <a:rPr lang="en-US" sz="1700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en-US" sz="1700" dirty="0">
                <a:solidFill>
                  <a:srgbClr val="002060"/>
                </a:solidFill>
              </a:rPr>
              <a:t>“standard” prompt decay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intermediate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 </a:t>
            </a:r>
            <a:r>
              <a:rPr lang="en-US" sz="1700" dirty="0">
                <a:solidFill>
                  <a:srgbClr val="002060"/>
                </a:solidFill>
                <a:sym typeface="Wingdings" panose="05000000000000000000" pitchFamily="2" charset="2"/>
              </a:rPr>
              <a:t> LLP</a:t>
            </a:r>
            <a:r>
              <a:rPr lang="en-US" sz="1700" baseline="-25000" dirty="0">
                <a:solidFill>
                  <a:srgbClr val="002060"/>
                </a:solidFill>
              </a:rPr>
              <a:t> </a:t>
            </a:r>
          </a:p>
          <a:p>
            <a:endParaRPr lang="en-US" sz="500" baseline="-25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very large/infinite large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 </a:t>
            </a:r>
            <a:r>
              <a:rPr lang="en-US" sz="1700" dirty="0">
                <a:solidFill>
                  <a:srgbClr val="002060"/>
                </a:solidFill>
                <a:sym typeface="Wingdings" panose="05000000000000000000" pitchFamily="2" charset="2"/>
              </a:rPr>
              <a:t> stable particles, “standard” MET s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ignatures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Дата 3">
            <a:extLst>
              <a:ext uri="{FF2B5EF4-FFF2-40B4-BE49-F238E27FC236}">
                <a16:creationId xmlns:a16="http://schemas.microsoft.com/office/drawing/2014/main" id="{64EE8FE8-8991-408D-AEBA-6264D1CA2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42F7B945-45F8-480E-8B62-7A22C94F7D9E}" type="datetime1">
              <a:rPr lang="ru-RU" smtClean="0"/>
              <a:t>04.04.2024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86ADD1-9ACC-40FB-8CCC-D445DE7A6DCE}"/>
              </a:ext>
            </a:extLst>
          </p:cNvPr>
          <p:cNvSpPr txBox="1"/>
          <p:nvPr/>
        </p:nvSpPr>
        <p:spPr>
          <a:xfrm>
            <a:off x="4088904" y="6165304"/>
            <a:ext cx="21602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see talks by 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A. Apresyan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A19FF0-8D59-41A8-9579-E3FA04FB83FA}"/>
              </a:ext>
            </a:extLst>
          </p:cNvPr>
          <p:cNvSpPr/>
          <p:nvPr/>
        </p:nvSpPr>
        <p:spPr>
          <a:xfrm>
            <a:off x="144278" y="5445224"/>
            <a:ext cx="581683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latin typeface="Nunito"/>
              </a:rPr>
              <a:t>L</a:t>
            </a:r>
            <a:r>
              <a:rPr lang="en-US" sz="1700" dirty="0">
                <a:solidFill>
                  <a:srgbClr val="002060"/>
                </a:solidFill>
                <a:latin typeface="Nunito"/>
              </a:rPr>
              <a:t>LPs may have decay lengths up to several meters, hence traveling through the inner detector layers without leaving any trace </a:t>
            </a:r>
            <a:endParaRPr lang="ru-RU" sz="1700" dirty="0">
              <a:solidFill>
                <a:srgbClr val="00206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5AB609-522F-49F4-A3F0-939E29C76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33863B-0A31-444F-B7E9-D4E9AD1FC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3230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Inelastic Dark Matter at the LHC/LLP</a:t>
            </a:r>
            <a:endParaRPr lang="ru-RU" sz="3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F2335F-A90D-43FC-8A32-76853DBE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1" y="3140968"/>
            <a:ext cx="3974701" cy="308933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0C9B907-5F10-449C-B6B2-CFD149176668}"/>
              </a:ext>
            </a:extLst>
          </p:cNvPr>
          <p:cNvSpPr/>
          <p:nvPr/>
        </p:nvSpPr>
        <p:spPr>
          <a:xfrm>
            <a:off x="2194521" y="6093296"/>
            <a:ext cx="2663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https://arxiv.org/abs/1901.04040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F97B10-16FB-437F-AAD5-266F1B924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224" y="624755"/>
            <a:ext cx="2901447" cy="2471059"/>
          </a:xfrm>
          <a:prstGeom prst="rect">
            <a:avLst/>
          </a:prstGeom>
        </p:spPr>
      </p:pic>
      <p:sp>
        <p:nvSpPr>
          <p:cNvPr id="11" name="Дата 3">
            <a:extLst>
              <a:ext uri="{FF2B5EF4-FFF2-40B4-BE49-F238E27FC236}">
                <a16:creationId xmlns:a16="http://schemas.microsoft.com/office/drawing/2014/main" id="{12F26869-1562-42C1-99B8-36364768F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0B209648-4320-493C-A07E-BA18D63B651C}" type="datetime1">
              <a:rPr lang="ru-RU" smtClean="0"/>
              <a:t>04.04.2024</a:t>
            </a:fld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D0C2A9-3309-4C70-B09F-92EC4AA9E4A7}"/>
              </a:ext>
            </a:extLst>
          </p:cNvPr>
          <p:cNvSpPr/>
          <p:nvPr/>
        </p:nvSpPr>
        <p:spPr>
          <a:xfrm>
            <a:off x="0" y="805185"/>
            <a:ext cx="365685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inelastic dark matter: relic particles that cannot scatter elastically oﬀ of nuclei the dark sector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particles continue traveling for a long time and traverse several meters (</a:t>
            </a:r>
            <a:r>
              <a:rPr lang="ru-RU" sz="1600" dirty="0">
                <a:solidFill>
                  <a:srgbClr val="002060"/>
                </a:solidFill>
              </a:rPr>
              <a:t>L</a:t>
            </a:r>
            <a:r>
              <a:rPr lang="en-US" sz="1600" dirty="0" err="1">
                <a:solidFill>
                  <a:srgbClr val="002060"/>
                </a:solidFill>
              </a:rPr>
              <a:t>ong</a:t>
            </a:r>
            <a:r>
              <a:rPr lang="en-US" sz="1600" dirty="0">
                <a:solidFill>
                  <a:srgbClr val="002060"/>
                </a:solidFill>
              </a:rPr>
              <a:t>-</a:t>
            </a:r>
            <a:r>
              <a:rPr lang="ru-RU" sz="1600" dirty="0">
                <a:solidFill>
                  <a:srgbClr val="002060"/>
                </a:solidFill>
              </a:rPr>
              <a:t>L</a:t>
            </a:r>
            <a:r>
              <a:rPr lang="en-US" sz="1600" dirty="0" err="1">
                <a:solidFill>
                  <a:srgbClr val="002060"/>
                </a:solidFill>
              </a:rPr>
              <a:t>ived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P</a:t>
            </a:r>
            <a:r>
              <a:rPr lang="en-US" sz="1600" dirty="0">
                <a:solidFill>
                  <a:srgbClr val="002060"/>
                </a:solidFill>
              </a:rPr>
              <a:t>articles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 before tunneling back into our visible universe (quarks or leptons)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14" name="Рисунок 2">
            <a:extLst>
              <a:ext uri="{FF2B5EF4-FFF2-40B4-BE49-F238E27FC236}">
                <a16:creationId xmlns:a16="http://schemas.microsoft.com/office/drawing/2014/main" id="{C4FD851E-3932-4E62-AC45-602ACC06B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834" y="3317725"/>
            <a:ext cx="5406955" cy="22410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410D4B-B2A6-441C-B25E-F7D21CDE5E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72" y="863502"/>
            <a:ext cx="2740905" cy="2016224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B7D6E4-48E5-4EAA-97EF-B6DE5DE5A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76FCDA-A613-4FB0-85F7-A462AFA2B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3861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9E7C9E-D0B8-4A89-8F3E-B82996A6F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120"/>
            <a:ext cx="9906000" cy="545020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7A2DC1-E24E-1614-2138-0B54965EE513}"/>
              </a:ext>
            </a:extLst>
          </p:cNvPr>
          <p:cNvSpPr/>
          <p:nvPr/>
        </p:nvSpPr>
        <p:spPr>
          <a:xfrm>
            <a:off x="3267156" y="4293096"/>
            <a:ext cx="4464496" cy="289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E8ECEFA-A45C-12A3-50B9-1DE194551FF6}"/>
              </a:ext>
            </a:extLst>
          </p:cNvPr>
          <p:cNvSpPr/>
          <p:nvPr/>
        </p:nvSpPr>
        <p:spPr>
          <a:xfrm>
            <a:off x="3117304" y="5239085"/>
            <a:ext cx="2808312" cy="144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363E5738-103E-916A-5AF1-40291D60C7D8}"/>
              </a:ext>
            </a:extLst>
          </p:cNvPr>
          <p:cNvCxnSpPr/>
          <p:nvPr/>
        </p:nvCxnSpPr>
        <p:spPr>
          <a:xfrm flipV="1">
            <a:off x="5997624" y="4928742"/>
            <a:ext cx="1296144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1F9DF40-16CD-E75D-7F34-458096A43C8A}"/>
              </a:ext>
            </a:extLst>
          </p:cNvPr>
          <p:cNvCxnSpPr/>
          <p:nvPr/>
        </p:nvCxnSpPr>
        <p:spPr>
          <a:xfrm>
            <a:off x="6681192" y="4596517"/>
            <a:ext cx="426912" cy="2006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DC98525-1970-A5E5-BF8E-EE4DF208E35B}"/>
              </a:ext>
            </a:extLst>
          </p:cNvPr>
          <p:cNvSpPr txBox="1"/>
          <p:nvPr/>
        </p:nvSpPr>
        <p:spPr>
          <a:xfrm>
            <a:off x="7095373" y="4562190"/>
            <a:ext cx="167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 be presented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today!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519E101-FE8A-078B-470F-8BB93A0882AE}"/>
              </a:ext>
            </a:extLst>
          </p:cNvPr>
          <p:cNvSpPr/>
          <p:nvPr/>
        </p:nvSpPr>
        <p:spPr>
          <a:xfrm>
            <a:off x="3981400" y="2348879"/>
            <a:ext cx="2808312" cy="144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5FA74E82-2B6F-9F91-2D33-0A50AAC4C932}"/>
              </a:ext>
            </a:extLst>
          </p:cNvPr>
          <p:cNvCxnSpPr/>
          <p:nvPr/>
        </p:nvCxnSpPr>
        <p:spPr>
          <a:xfrm>
            <a:off x="6861720" y="2414675"/>
            <a:ext cx="864096" cy="19810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Overview of CMS Exotica LLP Searches</a:t>
            </a:r>
            <a:endParaRPr lang="ru-RU" sz="3000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C4362D2-9FFE-41F9-B7A0-910678DF6863}"/>
              </a:ext>
            </a:extLst>
          </p:cNvPr>
          <p:cNvSpPr/>
          <p:nvPr/>
        </p:nvSpPr>
        <p:spPr>
          <a:xfrm>
            <a:off x="7095373" y="1410698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RPV SUSY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A792AF-B744-48D5-8785-300E7EACAB9A}"/>
              </a:ext>
            </a:extLst>
          </p:cNvPr>
          <p:cNvSpPr/>
          <p:nvPr/>
        </p:nvSpPr>
        <p:spPr>
          <a:xfrm>
            <a:off x="2864768" y="3402246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RPC SUSY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4FFA9E4-9D20-498C-841C-93B057FDD9B6}"/>
              </a:ext>
            </a:extLst>
          </p:cNvPr>
          <p:cNvSpPr/>
          <p:nvPr/>
        </p:nvSpPr>
        <p:spPr>
          <a:xfrm>
            <a:off x="7211186" y="5232385"/>
            <a:ext cx="108012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Higgs+ Other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AD23095-B9F7-4F6F-B1AE-C05D9EFA3F08}"/>
              </a:ext>
            </a:extLst>
          </p:cNvPr>
          <p:cNvSpPr/>
          <p:nvPr/>
        </p:nvSpPr>
        <p:spPr>
          <a:xfrm>
            <a:off x="302128" y="6128108"/>
            <a:ext cx="930174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02060"/>
                </a:solidFill>
                <a:hlinkClick r:id="rId4"/>
              </a:rPr>
              <a:t>http://cms-results.web.cern.ch/cms-results/public-results/publications/EXO/LLP.html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0" name="Дата 3">
            <a:extLst>
              <a:ext uri="{FF2B5EF4-FFF2-40B4-BE49-F238E27FC236}">
                <a16:creationId xmlns:a16="http://schemas.microsoft.com/office/drawing/2014/main" id="{FBFA3247-725F-4D67-8AEE-E0AAF8BB8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AF3E7803-35AD-4B46-9973-B58FC8C3B82F}" type="datetime1">
              <a:rPr lang="ru-RU" smtClean="0"/>
              <a:t>04.04.2024</a:t>
            </a:fld>
            <a:endParaRPr lang="ru-RU" dirty="0"/>
          </a:p>
        </p:txBody>
      </p:sp>
      <p:sp>
        <p:nvSpPr>
          <p:cNvPr id="25" name="Прямоугольник 46">
            <a:extLst>
              <a:ext uri="{FF2B5EF4-FFF2-40B4-BE49-F238E27FC236}">
                <a16:creationId xmlns:a16="http://schemas.microsoft.com/office/drawing/2014/main" id="{8A2521CD-BE57-4FE2-A32A-6EE0A06EFA45}"/>
              </a:ext>
            </a:extLst>
          </p:cNvPr>
          <p:cNvSpPr/>
          <p:nvPr/>
        </p:nvSpPr>
        <p:spPr>
          <a:xfrm>
            <a:off x="7247773" y="3356992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RPV RPC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2E6B74-70B1-EA36-5CDA-D76CA89CCAEE}"/>
              </a:ext>
            </a:extLst>
          </p:cNvPr>
          <p:cNvSpPr/>
          <p:nvPr/>
        </p:nvSpPr>
        <p:spPr>
          <a:xfrm>
            <a:off x="776536" y="476672"/>
            <a:ext cx="4968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plots are updated </a:t>
            </a:r>
            <a:r>
              <a:rPr lang="ru-RU" sz="1600" dirty="0" err="1">
                <a:solidFill>
                  <a:srgbClr val="002060"/>
                </a:solidFill>
              </a:rPr>
              <a:t>for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Moriond</a:t>
            </a:r>
            <a:r>
              <a:rPr lang="en-US" sz="1600" dirty="0">
                <a:solidFill>
                  <a:srgbClr val="002060"/>
                </a:solidFill>
              </a:rPr>
              <a:t> 2024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79F239-D263-42DE-B548-EC99E0EC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3E0FD-B540-48D5-AD5A-045974305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6623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LLP with Displaced Dimuons</a:t>
            </a:r>
          </a:p>
        </p:txBody>
      </p:sp>
      <p:pic>
        <p:nvPicPr>
          <p:cNvPr id="23" name="Picture 7" descr="Diagram&#10;&#10;Description automatically generated">
            <a:extLst>
              <a:ext uri="{FF2B5EF4-FFF2-40B4-BE49-F238E27FC236}">
                <a16:creationId xmlns:a16="http://schemas.microsoft.com/office/drawing/2014/main" id="{B4900148-651F-442F-91E3-2091ECB3DE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3645023"/>
            <a:ext cx="3473387" cy="2689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1">
            <a:extLst>
              <a:ext uri="{FF2B5EF4-FFF2-40B4-BE49-F238E27FC236}">
                <a16:creationId xmlns:a16="http://schemas.microsoft.com/office/drawing/2014/main" id="{B3561827-0117-4288-96D0-330FF2568F49}"/>
              </a:ext>
            </a:extLst>
          </p:cNvPr>
          <p:cNvSpPr/>
          <p:nvPr/>
        </p:nvSpPr>
        <p:spPr>
          <a:xfrm>
            <a:off x="100186" y="2852936"/>
            <a:ext cx="34296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Three cate</a:t>
            </a:r>
            <a:r>
              <a:rPr lang="en-US" dirty="0">
                <a:solidFill>
                  <a:srgbClr val="0070C0"/>
                </a:solidFill>
              </a:rPr>
              <a:t>g</a:t>
            </a:r>
            <a:r>
              <a:rPr lang="en-GB" dirty="0" err="1">
                <a:solidFill>
                  <a:srgbClr val="0070C0"/>
                </a:solidFill>
              </a:rPr>
              <a:t>ories</a:t>
            </a:r>
            <a:r>
              <a:rPr lang="en-GB" dirty="0">
                <a:solidFill>
                  <a:srgbClr val="0070C0"/>
                </a:solidFill>
              </a:rPr>
              <a:t> of events: </a:t>
            </a:r>
          </a:p>
          <a:p>
            <a:r>
              <a:rPr lang="en-GB" dirty="0">
                <a:solidFill>
                  <a:srgbClr val="008000"/>
                </a:solidFill>
              </a:rPr>
              <a:t>STA-STA</a:t>
            </a:r>
            <a:r>
              <a:rPr lang="en-GB" dirty="0">
                <a:solidFill>
                  <a:srgbClr val="C00000"/>
                </a:solidFill>
              </a:rPr>
              <a:t>,  TMS-TMS</a:t>
            </a:r>
            <a:r>
              <a:rPr lang="en-GB" dirty="0"/>
              <a:t>, </a:t>
            </a:r>
            <a:r>
              <a:rPr lang="en-GB" dirty="0">
                <a:solidFill>
                  <a:srgbClr val="0070C0"/>
                </a:solidFill>
              </a:rPr>
              <a:t>and </a:t>
            </a:r>
            <a:r>
              <a:rPr lang="en-GB" dirty="0">
                <a:solidFill>
                  <a:srgbClr val="0000FF"/>
                </a:solidFill>
              </a:rPr>
              <a:t>STA-TMS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0C51C4-4795-475D-BD38-58798D413939}"/>
              </a:ext>
            </a:extLst>
          </p:cNvPr>
          <p:cNvSpPr txBox="1"/>
          <p:nvPr/>
        </p:nvSpPr>
        <p:spPr>
          <a:xfrm>
            <a:off x="1316336" y="1711816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70C0"/>
                </a:solidFill>
                <a:latin typeface="+mn-lt"/>
              </a:rPr>
              <a:t>Dark photon</a:t>
            </a:r>
          </a:p>
        </p:txBody>
      </p:sp>
      <p:sp>
        <p:nvSpPr>
          <p:cNvPr id="32" name="Arc 38">
            <a:extLst>
              <a:ext uri="{FF2B5EF4-FFF2-40B4-BE49-F238E27FC236}">
                <a16:creationId xmlns:a16="http://schemas.microsoft.com/office/drawing/2014/main" id="{8AA0EDB4-0227-4856-9BC3-C418AA5D6DDE}"/>
              </a:ext>
            </a:extLst>
          </p:cNvPr>
          <p:cNvSpPr/>
          <p:nvPr/>
        </p:nvSpPr>
        <p:spPr>
          <a:xfrm rot="18520160">
            <a:off x="1209956" y="1612851"/>
            <a:ext cx="384492" cy="490587"/>
          </a:xfrm>
          <a:prstGeom prst="arc">
            <a:avLst>
              <a:gd name="adj1" fmla="val 19143003"/>
              <a:gd name="adj2" fmla="val 0"/>
            </a:avLst>
          </a:prstGeom>
          <a:ln w="19050">
            <a:solidFill>
              <a:srgbClr val="0070C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Graphic 30">
            <a:extLst>
              <a:ext uri="{FF2B5EF4-FFF2-40B4-BE49-F238E27FC236}">
                <a16:creationId xmlns:a16="http://schemas.microsoft.com/office/drawing/2014/main" id="{CC1D553F-3304-4171-8CAB-6C848ECBB6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15" y="965399"/>
            <a:ext cx="1897393" cy="179541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F4B1C14-19A3-4514-BE88-78FD205B3E9D}"/>
              </a:ext>
            </a:extLst>
          </p:cNvPr>
          <p:cNvSpPr txBox="1"/>
          <p:nvPr/>
        </p:nvSpPr>
        <p:spPr>
          <a:xfrm>
            <a:off x="29497" y="2088145"/>
            <a:ext cx="1240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70C0"/>
                </a:solidFill>
                <a:latin typeface="+mn-lt"/>
              </a:rPr>
              <a:t>SM Higgs boson mixes with the dark-sector Higgs boson</a:t>
            </a:r>
          </a:p>
        </p:txBody>
      </p:sp>
      <p:sp>
        <p:nvSpPr>
          <p:cNvPr id="41" name="Прямоугольник 28">
            <a:extLst>
              <a:ext uri="{FF2B5EF4-FFF2-40B4-BE49-F238E27FC236}">
                <a16:creationId xmlns:a16="http://schemas.microsoft.com/office/drawing/2014/main" id="{B361D8FA-014C-4477-B43F-53B2BF4B0626}"/>
              </a:ext>
            </a:extLst>
          </p:cNvPr>
          <p:cNvSpPr/>
          <p:nvPr/>
        </p:nvSpPr>
        <p:spPr>
          <a:xfrm>
            <a:off x="14102" y="620688"/>
            <a:ext cx="66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Dark photon and </a:t>
            </a:r>
            <a:r>
              <a:rPr lang="en-US" dirty="0">
                <a:solidFill>
                  <a:srgbClr val="002060"/>
                </a:solidFill>
              </a:rPr>
              <a:t>long-lived neutralinos decays</a:t>
            </a:r>
            <a:endParaRPr lang="en-US" altLang="ru-RU" dirty="0">
              <a:solidFill>
                <a:srgbClr val="002060"/>
              </a:solidFill>
            </a:endParaRPr>
          </a:p>
        </p:txBody>
      </p:sp>
      <p:pic>
        <p:nvPicPr>
          <p:cNvPr id="42" name="Graphic 6">
            <a:extLst>
              <a:ext uri="{FF2B5EF4-FFF2-40B4-BE49-F238E27FC236}">
                <a16:creationId xmlns:a16="http://schemas.microsoft.com/office/drawing/2014/main" id="{D9020003-C4DB-45D5-B109-76FECBC106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0952" y="1124744"/>
            <a:ext cx="2257565" cy="1735806"/>
          </a:xfrm>
          <a:prstGeom prst="rect">
            <a:avLst/>
          </a:prstGeom>
        </p:spPr>
      </p:pic>
      <p:sp>
        <p:nvSpPr>
          <p:cNvPr id="45" name="Прямоугольник 23">
            <a:extLst>
              <a:ext uri="{FF2B5EF4-FFF2-40B4-BE49-F238E27FC236}">
                <a16:creationId xmlns:a16="http://schemas.microsoft.com/office/drawing/2014/main" id="{D673CB11-8148-4871-B618-9D12101ACC4F}"/>
              </a:ext>
            </a:extLst>
          </p:cNvPr>
          <p:cNvSpPr/>
          <p:nvPr/>
        </p:nvSpPr>
        <p:spPr>
          <a:xfrm>
            <a:off x="3628148" y="5445224"/>
            <a:ext cx="6294005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lvl="1"/>
            <a:r>
              <a:rPr lang="en-US" sz="1600" dirty="0">
                <a:solidFill>
                  <a:srgbClr val="002060"/>
                </a:solidFill>
              </a:rPr>
              <a:t>No significant excess of events above the standard model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en-US" sz="1600" dirty="0">
                <a:solidFill>
                  <a:srgbClr val="002060"/>
                </a:solidFill>
              </a:rPr>
              <a:t>background is observed. The results are interpreted in the frameworks of the hidden Abelian Higgs model, in which the Higgs boson decays to a pair of long-lived dark photons; and of an R- parity violating supersymmetry model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11">
            <a:extLst>
              <a:ext uri="{FF2B5EF4-FFF2-40B4-BE49-F238E27FC236}">
                <a16:creationId xmlns:a16="http://schemas.microsoft.com/office/drawing/2014/main" id="{8AC83E95-9B91-4E64-96C7-35916F766353}"/>
              </a:ext>
            </a:extLst>
          </p:cNvPr>
          <p:cNvSpPr/>
          <p:nvPr/>
        </p:nvSpPr>
        <p:spPr>
          <a:xfrm>
            <a:off x="5197389" y="2855372"/>
            <a:ext cx="1741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arXiv:2402.14491</a:t>
            </a:r>
            <a:r>
              <a:rPr lang="en-US" sz="1600" dirty="0">
                <a:solidFill>
                  <a:srgbClr val="C00000"/>
                </a:solidFill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endParaRPr lang="en-US" sz="16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C00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Submitted to JHEP</a:t>
            </a:r>
            <a:endParaRPr lang="ru-RU" sz="16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2" name="Дата 3">
            <a:extLst>
              <a:ext uri="{FF2B5EF4-FFF2-40B4-BE49-F238E27FC236}">
                <a16:creationId xmlns:a16="http://schemas.microsoft.com/office/drawing/2014/main" id="{1C410439-F7F9-4F22-A751-C86373C6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80E29E57-69F8-43C6-9C14-2E488C681666}" type="datetime1">
              <a:rPr lang="ru-RU" smtClean="0"/>
              <a:t>04.04.2024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5B4543-ECB1-4006-8BB2-EF03C0EF1D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72" y="3466146"/>
            <a:ext cx="2704988" cy="1979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ABE10E-38B9-4B17-B8C6-CC634F1475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192" y="3501008"/>
            <a:ext cx="2894137" cy="2042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0E5734-5BBA-43B7-B511-06BDB59E9B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38" y="1024996"/>
            <a:ext cx="2945315" cy="2145828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C0CE9EF-00D6-40CE-9EF5-217D8E93B65E}"/>
              </a:ext>
            </a:extLst>
          </p:cNvPr>
          <p:cNvSpPr/>
          <p:nvPr/>
        </p:nvSpPr>
        <p:spPr>
          <a:xfrm>
            <a:off x="5179992" y="517848"/>
            <a:ext cx="366127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C00000"/>
                </a:solidFill>
              </a:rPr>
              <a:t>the first EXO results of RUN3 data @ 13.6 </a:t>
            </a:r>
            <a:r>
              <a:rPr lang="en-US" sz="1600" dirty="0" err="1">
                <a:solidFill>
                  <a:srgbClr val="C00000"/>
                </a:solidFill>
              </a:rPr>
              <a:t>TeV</a:t>
            </a:r>
            <a:r>
              <a:rPr lang="en-US" sz="1600" dirty="0">
                <a:solidFill>
                  <a:srgbClr val="C00000"/>
                </a:solidFill>
              </a:rPr>
              <a:t> with  36.7 fb</a:t>
            </a:r>
            <a:r>
              <a:rPr lang="en-US" sz="1600" baseline="30000" dirty="0">
                <a:solidFill>
                  <a:srgbClr val="C00000"/>
                </a:solidFill>
              </a:rPr>
              <a:t>−1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F0ABB6-4C14-4F87-B648-D987E8772E8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72" y="1117188"/>
            <a:ext cx="2188678" cy="14718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BF73222-A60C-4375-B9AD-B86C24D2C51D}"/>
              </a:ext>
            </a:extLst>
          </p:cNvPr>
          <p:cNvSpPr txBox="1"/>
          <p:nvPr/>
        </p:nvSpPr>
        <p:spPr>
          <a:xfrm>
            <a:off x="3296816" y="1026178"/>
            <a:ext cx="13542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LLP neutralinos decays</a:t>
            </a:r>
            <a:endParaRPr lang="en-GB" sz="1000" dirty="0">
              <a:solidFill>
                <a:srgbClr val="0070C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B17167-3C30-4944-9AF9-B95EF5D91C9C}"/>
              </a:ext>
            </a:extLst>
          </p:cNvPr>
          <p:cNvSpPr txBox="1"/>
          <p:nvPr/>
        </p:nvSpPr>
        <p:spPr>
          <a:xfrm>
            <a:off x="3152800" y="1700808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RPV</a:t>
            </a:r>
            <a:endParaRPr lang="en-GB" sz="1000" dirty="0">
              <a:solidFill>
                <a:srgbClr val="0070C0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B59148-4744-46DC-9C94-194DCC75E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ED9990-2644-47BA-9A35-B9284C4C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39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DCE3E2-2B63-46A7-B351-F0EB65863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248" y="1700808"/>
            <a:ext cx="2664296" cy="2210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776A5C-21A6-41C6-8E16-48969AB2A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65" y="3692142"/>
            <a:ext cx="3829872" cy="2792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LLP with Displaced Jets (Showers in Muon System)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BFB70E-03C5-4522-B897-604955C29492}"/>
              </a:ext>
            </a:extLst>
          </p:cNvPr>
          <p:cNvSpPr/>
          <p:nvPr/>
        </p:nvSpPr>
        <p:spPr>
          <a:xfrm>
            <a:off x="-15552" y="623590"/>
            <a:ext cx="49685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the scalar particle (</a:t>
            </a:r>
            <a:r>
              <a:rPr lang="en-US" sz="1600" dirty="0">
                <a:solidFill>
                  <a:srgbClr val="002060"/>
                </a:solidFill>
              </a:rPr>
              <a:t>a twin version of the Higgs boson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 is likely to be one of the candidates for a messenger role</a:t>
            </a:r>
            <a:r>
              <a:rPr lang="ru-RU" sz="1600" dirty="0">
                <a:solidFill>
                  <a:srgbClr val="002060"/>
                </a:solidFill>
                <a:sym typeface="Symbol" panose="05050102010706020507" pitchFamily="18" charset="2"/>
              </a:rPr>
              <a:t>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between SM fields (</a:t>
            </a:r>
            <a:r>
              <a:rPr lang="en-US" sz="1600" dirty="0">
                <a:solidFill>
                  <a:srgbClr val="002060"/>
                </a:solidFill>
              </a:rPr>
              <a:t>“visible sector”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 and DM sector (</a:t>
            </a:r>
            <a:r>
              <a:rPr lang="en-US" sz="1600" dirty="0">
                <a:solidFill>
                  <a:srgbClr val="002060"/>
                </a:solidFill>
              </a:rPr>
              <a:t>invisible “hidden sector”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A45D14-319E-4B1A-91D8-5007EBE49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2" y="1686613"/>
            <a:ext cx="2833733" cy="1543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F4E6B04B-DB55-48AF-86C0-F8C768B76B30}"/>
              </a:ext>
            </a:extLst>
          </p:cNvPr>
          <p:cNvSpPr/>
          <p:nvPr/>
        </p:nvSpPr>
        <p:spPr>
          <a:xfrm>
            <a:off x="8373379" y="2636912"/>
            <a:ext cx="828093" cy="12241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BBB2DC3-BC05-4144-8D83-8F3811931852}"/>
              </a:ext>
            </a:extLst>
          </p:cNvPr>
          <p:cNvSpPr/>
          <p:nvPr/>
        </p:nvSpPr>
        <p:spPr>
          <a:xfrm>
            <a:off x="8084743" y="3625279"/>
            <a:ext cx="179472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“</a:t>
            </a:r>
            <a:r>
              <a:rPr lang="fr-FR" sz="1400" dirty="0">
                <a:solidFill>
                  <a:srgbClr val="C00000"/>
                </a:solidFill>
              </a:rPr>
              <a:t>muon</a:t>
            </a:r>
            <a:r>
              <a:rPr lang="en-US" sz="1400" dirty="0">
                <a:solidFill>
                  <a:srgbClr val="C00000"/>
                </a:solidFill>
              </a:rPr>
              <a:t>”</a:t>
            </a:r>
            <a:r>
              <a:rPr lang="fr-FR" sz="1400" dirty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C00000"/>
                </a:solidFill>
              </a:rPr>
              <a:t>displaced </a:t>
            </a:r>
            <a:r>
              <a:rPr lang="fr-FR" sz="1400" dirty="0">
                <a:solidFill>
                  <a:srgbClr val="C00000"/>
                </a:solidFill>
              </a:rPr>
              <a:t>jets</a:t>
            </a:r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D13AC85D-C71A-4CE3-94D4-D187C150C4F7}"/>
              </a:ext>
            </a:extLst>
          </p:cNvPr>
          <p:cNvSpPr/>
          <p:nvPr/>
        </p:nvSpPr>
        <p:spPr>
          <a:xfrm>
            <a:off x="2864768" y="4250160"/>
            <a:ext cx="18002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8EC1643-C723-4FE2-A2AD-9F928BF15BDB}"/>
              </a:ext>
            </a:extLst>
          </p:cNvPr>
          <p:cNvSpPr/>
          <p:nvPr/>
        </p:nvSpPr>
        <p:spPr>
          <a:xfrm>
            <a:off x="5119408" y="1944127"/>
            <a:ext cx="175541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arXiv:2402.18658</a:t>
            </a:r>
            <a:endParaRPr lang="en-US" sz="1400" dirty="0">
              <a:solidFill>
                <a:srgbClr val="C00000"/>
              </a:solidFill>
            </a:endParaRPr>
          </a:p>
          <a:p>
            <a:r>
              <a:rPr lang="en-US" sz="1400" dirty="0">
                <a:solidFill>
                  <a:srgbClr val="C00000"/>
                </a:solidFill>
                <a:sym typeface="Symbol" panose="05050102010706020507" pitchFamily="18" charset="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 Physics Briefings</a:t>
            </a:r>
            <a:endParaRPr lang="fr-FR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1C43EC-21A4-4529-9A7C-AECD11438824}"/>
                  </a:ext>
                </a:extLst>
              </p:cNvPr>
              <p:cNvSpPr txBox="1"/>
              <p:nvPr/>
            </p:nvSpPr>
            <p:spPr>
              <a:xfrm>
                <a:off x="3230464" y="1746301"/>
                <a:ext cx="176285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𝑆𝑆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→4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1C43EC-21A4-4529-9A7C-AECD11438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464" y="1746301"/>
                <a:ext cx="1762855" cy="246221"/>
              </a:xfrm>
              <a:prstGeom prst="rect">
                <a:avLst/>
              </a:prstGeom>
              <a:blipFill>
                <a:blip r:embed="rId7"/>
                <a:stretch>
                  <a:fillRect l="-2422" r="-346" b="-292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Дата 3">
            <a:extLst>
              <a:ext uri="{FF2B5EF4-FFF2-40B4-BE49-F238E27FC236}">
                <a16:creationId xmlns:a16="http://schemas.microsoft.com/office/drawing/2014/main" id="{2393E4C1-283D-459C-BC42-A70D18C0F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C6CC6D97-05BA-4852-8E56-F525704CE358}" type="datetime1">
              <a:rPr lang="ru-RU" smtClean="0"/>
              <a:t>04.04.2024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A2F243-6464-42D7-B9C0-EBB34BD259A5}"/>
              </a:ext>
            </a:extLst>
          </p:cNvPr>
          <p:cNvSpPr/>
          <p:nvPr/>
        </p:nvSpPr>
        <p:spPr>
          <a:xfrm>
            <a:off x="5124957" y="2592567"/>
            <a:ext cx="243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PRL 127 (2021) 261804</a:t>
            </a:r>
            <a:endParaRPr lang="en-US" sz="1400" dirty="0">
              <a:solidFill>
                <a:srgbClr val="C00000"/>
              </a:solidFill>
            </a:endParaRPr>
          </a:p>
          <a:p>
            <a:r>
              <a:rPr lang="en-US" sz="1400" dirty="0">
                <a:solidFill>
                  <a:srgbClr val="C00000"/>
                </a:solidFill>
                <a:sym typeface="Symbol" panose="05050102010706020507" pitchFamily="18" charset="2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 Physics Briefings</a:t>
            </a:r>
            <a:r>
              <a:rPr lang="en-US" sz="1400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endParaRPr lang="fr-FR" sz="1400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204FAD-F6D2-4953-9C6C-5F9376F8D6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26" y="2070026"/>
            <a:ext cx="1442132" cy="1091195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5954772-4F93-459E-9D51-BA9F331C46C4}"/>
              </a:ext>
            </a:extLst>
          </p:cNvPr>
          <p:cNvSpPr/>
          <p:nvPr/>
        </p:nvSpPr>
        <p:spPr>
          <a:xfrm>
            <a:off x="4808985" y="620688"/>
            <a:ext cx="51131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they decay into SM particles only when they reach the outermost part of the CMS detector (the muon system)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a signal is  a shower of secondary particles that ionize the gas in the muon detectors (large multiplicity of hits that cluster together)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7AAFD8-D1D9-4D22-9706-53AC53E65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" y="3336789"/>
            <a:ext cx="2813641" cy="2565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D45635-B8D6-490A-92C0-F7A478BA65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297" y="3248980"/>
            <a:ext cx="2896054" cy="2809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70E9853-C5E7-42A6-92A5-15D043709802}"/>
              </a:ext>
            </a:extLst>
          </p:cNvPr>
          <p:cNvSpPr/>
          <p:nvPr/>
        </p:nvSpPr>
        <p:spPr>
          <a:xfrm>
            <a:off x="11460" y="5949280"/>
            <a:ext cx="6165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the most stringent limit for proper decay lengths in the range 0.04-0.4 (0.3-0.9) m and above 4 (3) m for an LLP mass of 15 (40) GeV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EE5E33-454F-4CAD-ABC6-5FF18E149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67384E-4BBD-44F9-82D1-2F35DD9E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732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80" y="836712"/>
            <a:ext cx="5256584" cy="964177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/>
              <a:t>Higgs Boson as a Tool to Search for the New Physics</a:t>
            </a:r>
            <a:endParaRPr lang="en-US" sz="3000" dirty="0">
              <a:sym typeface="Symbol" panose="05050102010706020507" pitchFamily="18" charset="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39AF8E-A559-4A2B-9A2E-E0018CA06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0" y="2522883"/>
            <a:ext cx="9217024" cy="3282381"/>
          </a:xfrm>
          <a:prstGeom prst="rect">
            <a:avLst/>
          </a:prstGeom>
        </p:spPr>
      </p:pic>
      <p:sp>
        <p:nvSpPr>
          <p:cNvPr id="11" name="Дата 3">
            <a:extLst>
              <a:ext uri="{FF2B5EF4-FFF2-40B4-BE49-F238E27FC236}">
                <a16:creationId xmlns:a16="http://schemas.microsoft.com/office/drawing/2014/main" id="{EF063036-7A30-4C9D-90D9-90ECB716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692C3FB2-9A6A-4380-B04C-FCAA40AAFD9E}" type="datetime1">
              <a:rPr lang="ru-RU" smtClean="0"/>
              <a:t>03.04.2024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8FC75B-7EC2-C3BC-6005-756A7A3E7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12" y="764704"/>
            <a:ext cx="2808312" cy="2018474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E1BA67-75EE-4034-9F94-9CBB9778F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282B7-4976-4D9E-B69C-6E0AB950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542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7AED4D-1921-4FF9-9880-E22F09E4A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993" y="734223"/>
            <a:ext cx="4521485" cy="29964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E9725CF-A102-4609-980F-A84C2B7F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Some Statistics from CMS</a:t>
            </a:r>
            <a:endParaRPr lang="ru-RU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CB2BC3-D2E3-4275-98C8-850696AD067B}"/>
              </a:ext>
            </a:extLst>
          </p:cNvPr>
          <p:cNvSpPr txBox="1"/>
          <p:nvPr/>
        </p:nvSpPr>
        <p:spPr>
          <a:xfrm>
            <a:off x="19227" y="673036"/>
            <a:ext cx="570593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This talk are summarized the selected (by me) the recent CMS results on Physics beyond the SM (Exotica/B2G/Higgs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WG)</a:t>
            </a:r>
          </a:p>
          <a:p>
            <a:endParaRPr lang="en-US" sz="500" dirty="0">
              <a:solidFill>
                <a:srgbClr val="002060"/>
              </a:solidFill>
              <a:highlight>
                <a:srgbClr val="FFFF00"/>
              </a:highlight>
              <a:sym typeface="Symbol" panose="05050102010706020507" pitchFamily="18" charset="2"/>
            </a:endParaRPr>
          </a:p>
          <a:p>
            <a:pPr lvl="1"/>
            <a:r>
              <a:rPr lang="en-US" sz="1600" dirty="0" err="1">
                <a:solidFill>
                  <a:srgbClr val="002060"/>
                </a:solidFill>
              </a:rPr>
              <a:t>Moriond</a:t>
            </a:r>
            <a:r>
              <a:rPr lang="en-US" sz="1600" dirty="0">
                <a:solidFill>
                  <a:srgbClr val="002060"/>
                </a:solidFill>
              </a:rPr>
              <a:t>/EW2024, </a:t>
            </a:r>
            <a:r>
              <a:rPr lang="es-ES" sz="1600" dirty="0">
                <a:solidFill>
                  <a:srgbClr val="002060"/>
                </a:solidFill>
              </a:rPr>
              <a:t>24-31 Mar 2024, La Thuile (Italy)</a:t>
            </a:r>
          </a:p>
          <a:p>
            <a:pPr lvl="1"/>
            <a:r>
              <a:rPr lang="en-US" sz="1600" dirty="0" err="1">
                <a:solidFill>
                  <a:srgbClr val="002060"/>
                </a:solidFill>
              </a:rPr>
              <a:t>Moriond</a:t>
            </a:r>
            <a:r>
              <a:rPr lang="en-US" sz="1600" dirty="0">
                <a:solidFill>
                  <a:srgbClr val="002060"/>
                </a:solidFill>
              </a:rPr>
              <a:t>/QCD2024, </a:t>
            </a:r>
            <a:r>
              <a:rPr lang="es-ES" sz="1600" dirty="0">
                <a:solidFill>
                  <a:srgbClr val="002060"/>
                </a:solidFill>
              </a:rPr>
              <a:t>31 Mar-7 Apr 2024, La Thuile (Italy)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  <a:hlinkClick r:id="rId4"/>
              </a:rPr>
              <a:t>Recent CMS Briefings</a:t>
            </a:r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F675DE-B43A-4C82-9C7B-6C2DA551EC9A}"/>
              </a:ext>
            </a:extLst>
          </p:cNvPr>
          <p:cNvSpPr txBox="1"/>
          <p:nvPr/>
        </p:nvSpPr>
        <p:spPr>
          <a:xfrm>
            <a:off x="5725157" y="1262413"/>
            <a:ext cx="2303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1272</a:t>
            </a:r>
            <a:r>
              <a:rPr lang="en-US" dirty="0"/>
              <a:t> papers based on </a:t>
            </a:r>
          </a:p>
          <a:p>
            <a:r>
              <a:rPr lang="en-US" dirty="0"/>
              <a:t>collision data </a:t>
            </a:r>
          </a:p>
          <a:p>
            <a:r>
              <a:rPr lang="en-US" dirty="0"/>
              <a:t>(+25 on cosmic data)</a:t>
            </a:r>
            <a:endParaRPr lang="ru-RU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D6DE91F-0D92-48CA-A2CA-93B0AEEBF0A5}"/>
              </a:ext>
            </a:extLst>
          </p:cNvPr>
          <p:cNvSpPr/>
          <p:nvPr/>
        </p:nvSpPr>
        <p:spPr>
          <a:xfrm>
            <a:off x="6035859" y="3910424"/>
            <a:ext cx="3096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hlinkClick r:id="rId5"/>
              </a:rPr>
              <a:t>http://cern.ch/cms-results/public-results/publications-vs-time/</a:t>
            </a:r>
            <a:r>
              <a:rPr lang="en-US" sz="1600" dirty="0"/>
              <a:t> </a:t>
            </a:r>
            <a:endParaRPr lang="ru-RU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E9B429-443C-4974-B578-7926E8D925EC}"/>
              </a:ext>
            </a:extLst>
          </p:cNvPr>
          <p:cNvSpPr txBox="1"/>
          <p:nvPr/>
        </p:nvSpPr>
        <p:spPr>
          <a:xfrm>
            <a:off x="344488" y="4876914"/>
            <a:ext cx="5315078" cy="13080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CMS Publications Page</a:t>
            </a:r>
          </a:p>
          <a:p>
            <a:r>
              <a:rPr lang="en-US" sz="1400" dirty="0">
                <a:solidFill>
                  <a:srgbClr val="FF0000"/>
                </a:solidFill>
                <a:sym typeface="Symbol" panose="05050102010706020507" pitchFamily="18" charset="2"/>
                <a:hlinkClick r:id="rId6"/>
              </a:rPr>
              <a:t>https://cms-results.web.cern.ch/cms-results/public-results/publications/</a:t>
            </a:r>
            <a:r>
              <a:rPr lang="en-US" sz="14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</a:p>
          <a:p>
            <a:endParaRPr lang="en-US" sz="5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CMS Public Results (newest)</a:t>
            </a:r>
          </a:p>
          <a:p>
            <a:r>
              <a:rPr lang="en-US" sz="1400" dirty="0">
                <a:solidFill>
                  <a:srgbClr val="FF0000"/>
                </a:solidFill>
                <a:sym typeface="Symbol" panose="05050102010706020507" pitchFamily="18" charset="2"/>
                <a:hlinkClick r:id="rId7"/>
              </a:rPr>
              <a:t>https://cms-results-search.web.cern.ch/</a:t>
            </a:r>
            <a:r>
              <a:rPr lang="en-US" sz="14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9C427A-7F88-45A6-BBAC-DF7D992F8CE9}"/>
              </a:ext>
            </a:extLst>
          </p:cNvPr>
          <p:cNvSpPr txBox="1"/>
          <p:nvPr/>
        </p:nvSpPr>
        <p:spPr>
          <a:xfrm>
            <a:off x="5298993" y="4674903"/>
            <a:ext cx="432525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Exotica/SUSY/B2G – 458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Higgs – 185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Standard Model/Top/B and </a:t>
            </a:r>
            <a:r>
              <a:rPr lang="en-US" sz="1600" dirty="0" err="1">
                <a:solidFill>
                  <a:srgbClr val="C00000"/>
                </a:solidFill>
                <a:sym typeface="Symbol" panose="05050102010706020507" pitchFamily="18" charset="2"/>
              </a:rPr>
              <a:t>Quarkonia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 - 401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Forward and Soft QCD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 – 49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Heavy Ion – 134</a:t>
            </a:r>
            <a:endParaRPr lang="ru-RU" sz="16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Detector Performance – 45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sp>
        <p:nvSpPr>
          <p:cNvPr id="19" name="Дата 3">
            <a:extLst>
              <a:ext uri="{FF2B5EF4-FFF2-40B4-BE49-F238E27FC236}">
                <a16:creationId xmlns:a16="http://schemas.microsoft.com/office/drawing/2014/main" id="{52D5A7DB-CB0A-4D01-9A20-4DF84CEB85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7C2FF170-FF06-4A7B-B8A1-D8604559B07A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A7A20D-1230-4868-B48E-7C176B743728}"/>
              </a:ext>
            </a:extLst>
          </p:cNvPr>
          <p:cNvSpPr txBox="1"/>
          <p:nvPr/>
        </p:nvSpPr>
        <p:spPr>
          <a:xfrm>
            <a:off x="1208584" y="2490281"/>
            <a:ext cx="218282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35% of Standard Model (SMP/FSQ/BPH/TOP)</a:t>
            </a:r>
          </a:p>
          <a:p>
            <a:endParaRPr lang="en-US" sz="5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14% of Higgs Physics</a:t>
            </a:r>
          </a:p>
          <a:p>
            <a:endParaRPr lang="en-US" sz="5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36% of BSM Physics (EXO/B2G/SUSY)</a:t>
            </a:r>
          </a:p>
          <a:p>
            <a:endParaRPr lang="en-US" sz="5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11% of Heavy Ion</a:t>
            </a:r>
          </a:p>
          <a:p>
            <a:r>
              <a:rPr lang="en-US" sz="500" dirty="0">
                <a:solidFill>
                  <a:srgbClr val="002060"/>
                </a:solidFill>
                <a:sym typeface="Symbol" panose="05050102010706020507" pitchFamily="18" charset="2"/>
              </a:rPr>
              <a:t>v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460F621-9F34-4465-B8DB-C26DB8FF9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33D110-D715-4805-9681-23F08D343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5267FD-A71B-46F8-9207-AEC61A5A2A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39" y="2073419"/>
            <a:ext cx="3534200" cy="264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9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06281D-35D9-4EAC-A547-6F484AF30D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38" y="3494177"/>
            <a:ext cx="3116206" cy="2785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0F171F-DBC0-485F-8D0E-F2E0F7F922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304" y="3539257"/>
            <a:ext cx="3097912" cy="2695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Higgs Invisible Decays</a:t>
            </a:r>
            <a:endParaRPr lang="ru-RU" sz="30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8FD5EA-92F4-40CC-BBA7-68ABFF189541}"/>
              </a:ext>
            </a:extLst>
          </p:cNvPr>
          <p:cNvSpPr/>
          <p:nvPr/>
        </p:nvSpPr>
        <p:spPr>
          <a:xfrm>
            <a:off x="-15552" y="620688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expected in SM  h</a:t>
            </a:r>
            <a:r>
              <a:rPr lang="en-US" baseline="-25000" dirty="0">
                <a:solidFill>
                  <a:srgbClr val="002060"/>
                </a:solidFill>
              </a:rPr>
              <a:t>125</a:t>
            </a:r>
            <a:r>
              <a:rPr lang="en-US" dirty="0">
                <a:solidFill>
                  <a:srgbClr val="002060"/>
                </a:solidFill>
              </a:rPr>
              <a:t> the branching fraction h</a:t>
            </a:r>
            <a:r>
              <a:rPr lang="en-US" baseline="-25000" dirty="0">
                <a:solidFill>
                  <a:srgbClr val="002060"/>
                </a:solidFill>
              </a:rPr>
              <a:t>125 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 inv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A4ACC5F-FCC6-4EEC-9F80-F8FF21C613FA}"/>
              </a:ext>
            </a:extLst>
          </p:cNvPr>
          <p:cNvSpPr/>
          <p:nvPr/>
        </p:nvSpPr>
        <p:spPr>
          <a:xfrm>
            <a:off x="6755719" y="1472630"/>
            <a:ext cx="2802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Eur. Phys. J. C 83 (2023) 933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30BAFF-5A6F-4081-B03F-DCDF582E3F90}"/>
                  </a:ext>
                </a:extLst>
              </p:cNvPr>
              <p:cNvSpPr txBox="1"/>
              <p:nvPr/>
            </p:nvSpPr>
            <p:spPr>
              <a:xfrm>
                <a:off x="5539141" y="666854"/>
                <a:ext cx="341260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ℬ</m:t>
                      </m:r>
                      <m:r>
                        <a:rPr lang="ru-RU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ru-RU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125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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𝑍𝑍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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4</m:t>
                      </m:r>
                      <m:r>
                        <a:rPr lang="ru-RU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)=0.12%</m:t>
                      </m:r>
                    </m:oMath>
                  </m:oMathPara>
                </a14:m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30BAFF-5A6F-4081-B03F-DCDF582E3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141" y="666854"/>
                <a:ext cx="3412604" cy="276999"/>
              </a:xfrm>
              <a:prstGeom prst="rect">
                <a:avLst/>
              </a:prstGeom>
              <a:blipFill>
                <a:blip r:embed="rId6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3650A580-3536-4ED7-8175-A9A421BBF6AD}"/>
                  </a:ext>
                </a:extLst>
              </p:cNvPr>
              <p:cNvSpPr/>
              <p:nvPr/>
            </p:nvSpPr>
            <p:spPr>
              <a:xfrm>
                <a:off x="-15552" y="969695"/>
                <a:ext cx="10009112" cy="947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Several BSM scenario   anomalous and sizeable values, ℬ is significantly enhanced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002060"/>
                    </a:solidFill>
                  </a:rPr>
                  <a:t>a simple extension of the SM to provide a Dark Matter (DM) candidate and are able to predict the observed relic DM density vis s-channel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i="1" dirty="0" err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3650A580-3536-4ED7-8175-A9A421BBF6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552" y="969695"/>
                <a:ext cx="10009112" cy="947760"/>
              </a:xfrm>
              <a:prstGeom prst="rect">
                <a:avLst/>
              </a:prstGeom>
              <a:blipFill>
                <a:blip r:embed="rId7"/>
                <a:stretch>
                  <a:fillRect l="-487" t="-4487" b="-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Стрелка: вправо 33">
            <a:extLst>
              <a:ext uri="{FF2B5EF4-FFF2-40B4-BE49-F238E27FC236}">
                <a16:creationId xmlns:a16="http://schemas.microsoft.com/office/drawing/2014/main" id="{276DBA2F-F12A-410F-97E5-F779BA3EA2E5}"/>
              </a:ext>
            </a:extLst>
          </p:cNvPr>
          <p:cNvSpPr/>
          <p:nvPr/>
        </p:nvSpPr>
        <p:spPr>
          <a:xfrm>
            <a:off x="3512840" y="4337917"/>
            <a:ext cx="286464" cy="72008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F864570D-2D3D-41DB-9764-75531E331AB3}"/>
              </a:ext>
            </a:extLst>
          </p:cNvPr>
          <p:cNvSpPr/>
          <p:nvPr/>
        </p:nvSpPr>
        <p:spPr>
          <a:xfrm>
            <a:off x="6669943" y="4365104"/>
            <a:ext cx="227273" cy="72008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E5D43B0-42CF-4CD6-82A0-5A2D68B6E64B}"/>
              </a:ext>
            </a:extLst>
          </p:cNvPr>
          <p:cNvSpPr/>
          <p:nvPr/>
        </p:nvSpPr>
        <p:spPr>
          <a:xfrm>
            <a:off x="4088904" y="4941168"/>
            <a:ext cx="70281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0.</a:t>
            </a:r>
            <a:r>
              <a:rPr lang="ru-RU" sz="1600" dirty="0">
                <a:solidFill>
                  <a:srgbClr val="C00000"/>
                </a:solidFill>
              </a:rPr>
              <a:t>15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C19F842E-EE49-41F0-8A81-B509B1B5A98F}"/>
              </a:ext>
            </a:extLst>
          </p:cNvPr>
          <p:cNvCxnSpPr>
            <a:cxnSpLocks/>
          </p:cNvCxnSpPr>
          <p:nvPr/>
        </p:nvCxnSpPr>
        <p:spPr>
          <a:xfrm>
            <a:off x="4304928" y="5215860"/>
            <a:ext cx="0" cy="17185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0636D45-7885-49FF-BE32-9340BB8ABF64}"/>
              </a:ext>
            </a:extLst>
          </p:cNvPr>
          <p:cNvSpPr/>
          <p:nvPr/>
        </p:nvSpPr>
        <p:spPr>
          <a:xfrm>
            <a:off x="560512" y="6165304"/>
            <a:ext cx="848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Low-mass region in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t</a:t>
            </a:r>
            <a:r>
              <a:rPr lang="ru-RU" dirty="0" err="1">
                <a:solidFill>
                  <a:srgbClr val="C00000"/>
                </a:solidFill>
              </a:rPr>
              <a:t>he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spin-independent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dark-matter-nucleon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scattering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cross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section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28D115D7-5CC9-4CF4-869A-0580E5821E9E}"/>
              </a:ext>
            </a:extLst>
          </p:cNvPr>
          <p:cNvCxnSpPr>
            <a:cxnSpLocks/>
          </p:cNvCxnSpPr>
          <p:nvPr/>
        </p:nvCxnSpPr>
        <p:spPr>
          <a:xfrm flipV="1">
            <a:off x="6249144" y="5733256"/>
            <a:ext cx="1224136" cy="43204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вал 47">
            <a:extLst>
              <a:ext uri="{FF2B5EF4-FFF2-40B4-BE49-F238E27FC236}">
                <a16:creationId xmlns:a16="http://schemas.microsoft.com/office/drawing/2014/main" id="{F7858C9F-767B-427B-B168-334D960CCAF1}"/>
              </a:ext>
            </a:extLst>
          </p:cNvPr>
          <p:cNvSpPr/>
          <p:nvPr/>
        </p:nvSpPr>
        <p:spPr>
          <a:xfrm>
            <a:off x="6792529" y="5201361"/>
            <a:ext cx="1020125" cy="8785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ата 3">
            <a:extLst>
              <a:ext uri="{FF2B5EF4-FFF2-40B4-BE49-F238E27FC236}">
                <a16:creationId xmlns:a16="http://schemas.microsoft.com/office/drawing/2014/main" id="{AD5A668E-7A4F-4167-AA2A-0E1BB78F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9085644B-5F49-4D15-B57E-08BD2C4D2129}" type="datetime1">
              <a:rPr lang="ru-RU" smtClean="0"/>
              <a:t>03.04.2024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161C22-81E6-4E75-8E68-F103F2BD89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2083775"/>
            <a:ext cx="1522102" cy="11236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F5F63F-19DA-46C3-A95D-55A93E2835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64" y="2105722"/>
            <a:ext cx="1774466" cy="107971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8989BFE-3EC4-4640-ADF1-F08ABEC5743F}"/>
              </a:ext>
            </a:extLst>
          </p:cNvPr>
          <p:cNvSpPr/>
          <p:nvPr/>
        </p:nvSpPr>
        <p:spPr>
          <a:xfrm>
            <a:off x="200472" y="2514382"/>
            <a:ext cx="466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ttH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363C6DE-FC10-45FF-87E8-78118667F26F}"/>
              </a:ext>
            </a:extLst>
          </p:cNvPr>
          <p:cNvSpPr/>
          <p:nvPr/>
        </p:nvSpPr>
        <p:spPr>
          <a:xfrm>
            <a:off x="1894139" y="2492896"/>
            <a:ext cx="466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VH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195C13B-C875-42CA-AB19-5E4D212E1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26" y="3541579"/>
            <a:ext cx="3518522" cy="2695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4166C19-1358-4F40-9ED4-C294D93609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36" y="1962485"/>
            <a:ext cx="4409065" cy="1541055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52051F-4D3B-4178-B076-77BB681C4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AAD2F5-699C-404D-8A54-899903075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5218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B1F84E-4821-4033-B064-22A86FF40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76" y="585442"/>
            <a:ext cx="2921327" cy="2739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10607C-C39E-4802-95CA-C2FE1A491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720" y="3748023"/>
            <a:ext cx="3133823" cy="3065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Lepton </a:t>
            </a:r>
            <a:r>
              <a:rPr lang="en-US" sz="3000" dirty="0" err="1"/>
              <a:t>Flavour</a:t>
            </a:r>
            <a:r>
              <a:rPr lang="en-US" sz="3000" dirty="0"/>
              <a:t> Violation Higgs Decays (1)</a:t>
            </a:r>
            <a:endParaRPr lang="ru-RU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938FD5EA-92F4-40CC-BBA7-68ABFF189541}"/>
                  </a:ext>
                </a:extLst>
              </p:cNvPr>
              <p:cNvSpPr/>
              <p:nvPr/>
            </p:nvSpPr>
            <p:spPr>
              <a:xfrm>
                <a:off x="56456" y="692073"/>
                <a:ext cx="6984776" cy="1707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The decays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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𝑒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μ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μτ</m:t>
                    </m:r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𝑒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τ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trough the LFV Yukawa couplings arising in two Higgs doublet models, extra dimensions, models with flavor symmetries, models of compositeness, </a:t>
                </a:r>
                <a:r>
                  <a:rPr lang="en-US" dirty="0" err="1">
                    <a:solidFill>
                      <a:srgbClr val="002060"/>
                    </a:solidFill>
                  </a:rPr>
                  <a:t>etc</a:t>
                </a:r>
                <a:endParaRPr lang="en-US" dirty="0">
                  <a:solidFill>
                    <a:srgbClr val="002060"/>
                  </a:solidFill>
                </a:endParaRPr>
              </a:p>
              <a:p>
                <a:pPr marL="800048" lvl="1" indent="-342900">
                  <a:buFont typeface="Wingdings" panose="05000000000000000000" pitchFamily="2" charset="2"/>
                  <a:buChar char="§"/>
                </a:pPr>
                <a:r>
                  <a:rPr lang="en-US" altLang="ru-RU" sz="1600" dirty="0">
                    <a:solidFill>
                      <a:srgbClr val="002060"/>
                    </a:solidFill>
                  </a:rPr>
                  <a:t>to verify h</a:t>
                </a:r>
                <a:r>
                  <a:rPr lang="en-US" altLang="ru-RU" sz="1600" baseline="-25000" dirty="0">
                    <a:solidFill>
                      <a:srgbClr val="002060"/>
                    </a:solidFill>
                  </a:rPr>
                  <a:t>125 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hypothesis,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ru-RU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𝑙𝑙</m:t>
                        </m:r>
                      </m:sub>
                    </m:sSub>
                    <m:r>
                      <a:rPr lang="en-US" altLang="ru-RU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altLang="ru-RU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altLang="ru-RU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ru-RU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125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ru-RU" sz="1600" dirty="0">
                    <a:solidFill>
                      <a:srgbClr val="002060"/>
                    </a:solidFill>
                  </a:rPr>
                  <a:t> (type 1)</a:t>
                </a:r>
              </a:p>
              <a:p>
                <a:pPr marL="800048" lvl="1" indent="-342900">
                  <a:buFont typeface="Wingdings" panose="05000000000000000000" pitchFamily="2" charset="2"/>
                  <a:buChar char="§"/>
                </a:pPr>
                <a:r>
                  <a:rPr lang="en-US" altLang="ru-RU" sz="1600" dirty="0">
                    <a:solidFill>
                      <a:srgbClr val="002060"/>
                    </a:solidFill>
                  </a:rPr>
                  <a:t>to search for new </a:t>
                </a:r>
                <a:r>
                  <a:rPr lang="en-US" altLang="ru-RU" sz="1600" dirty="0" err="1">
                    <a:solidFill>
                      <a:srgbClr val="002060"/>
                    </a:solidFill>
                  </a:rPr>
                  <a:t>higgs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 states,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𝑙𝑙</m:t>
                        </m:r>
                      </m:sub>
                    </m:sSub>
                    <m:r>
                      <a:rPr lang="en-US" altLang="ru-RU" sz="16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125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ru-RU" sz="1600" dirty="0">
                    <a:solidFill>
                      <a:srgbClr val="002060"/>
                    </a:solidFill>
                  </a:rPr>
                  <a:t> 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 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broad invariant mass region 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(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type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2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)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938FD5EA-92F4-40CC-BBA7-68ABFF1895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6" y="692073"/>
                <a:ext cx="6984776" cy="1707006"/>
              </a:xfrm>
              <a:prstGeom prst="rect">
                <a:avLst/>
              </a:prstGeom>
              <a:blipFill>
                <a:blip r:embed="rId6"/>
                <a:stretch>
                  <a:fillRect l="-698" t="-2143" b="-39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03BE41-F59A-4260-BC1B-6096D77058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4328" y="2771849"/>
            <a:ext cx="1583716" cy="11263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C33056-957A-40E2-8F0F-C7D35DF1BA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3277" y="2132856"/>
            <a:ext cx="3220661" cy="3070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A392852-7AE6-4532-95C6-C358102BE9C0}"/>
              </a:ext>
            </a:extLst>
          </p:cNvPr>
          <p:cNvSpPr/>
          <p:nvPr/>
        </p:nvSpPr>
        <p:spPr>
          <a:xfrm>
            <a:off x="82756" y="2442374"/>
            <a:ext cx="25548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type 1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VBF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37EF947-10E6-438A-A5B0-A4CBEFF37E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515" y="2780928"/>
            <a:ext cx="3054530" cy="40865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DCFFEAD-F08C-4BFB-9E13-017DD7542F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515" y="3222539"/>
            <a:ext cx="2656317" cy="4944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64CDC0-5A94-4D43-9D31-DCF6FF4E0C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8944" y="2519842"/>
            <a:ext cx="1982501" cy="2767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1F1298-0086-4DEC-A63C-5E55C7DEC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5407" y="4140226"/>
            <a:ext cx="1964923" cy="255821"/>
          </a:xfrm>
          <a:prstGeom prst="rect">
            <a:avLst/>
          </a:prstGeom>
        </p:spPr>
      </p:pic>
      <p:cxnSp>
        <p:nvCxnSpPr>
          <p:cNvPr id="16" name="Соединитель: изогнутый 15">
            <a:extLst>
              <a:ext uri="{FF2B5EF4-FFF2-40B4-BE49-F238E27FC236}">
                <a16:creationId xmlns:a16="http://schemas.microsoft.com/office/drawing/2014/main" id="{9ED02DFE-B778-4600-87D8-E89EAB847B15}"/>
              </a:ext>
            </a:extLst>
          </p:cNvPr>
          <p:cNvCxnSpPr>
            <a:cxnSpLocks/>
          </p:cNvCxnSpPr>
          <p:nvPr/>
        </p:nvCxnSpPr>
        <p:spPr>
          <a:xfrm flipV="1">
            <a:off x="5923588" y="3314374"/>
            <a:ext cx="1477684" cy="474669"/>
          </a:xfrm>
          <a:prstGeom prst="curved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: изогнутый 18">
            <a:extLst>
              <a:ext uri="{FF2B5EF4-FFF2-40B4-BE49-F238E27FC236}">
                <a16:creationId xmlns:a16="http://schemas.microsoft.com/office/drawing/2014/main" id="{5FD53B38-C468-493E-B32E-E13F8E8713C1}"/>
              </a:ext>
            </a:extLst>
          </p:cNvPr>
          <p:cNvCxnSpPr>
            <a:cxnSpLocks/>
          </p:cNvCxnSpPr>
          <p:nvPr/>
        </p:nvCxnSpPr>
        <p:spPr>
          <a:xfrm rot="10800000">
            <a:off x="7761314" y="3080657"/>
            <a:ext cx="1512166" cy="106958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6E88EAD-B669-4468-91CC-4E1891165428}"/>
              </a:ext>
            </a:extLst>
          </p:cNvPr>
          <p:cNvSpPr/>
          <p:nvPr/>
        </p:nvSpPr>
        <p:spPr>
          <a:xfrm>
            <a:off x="5923588" y="5998393"/>
            <a:ext cx="224773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600" dirty="0">
                <a:solidFill>
                  <a:srgbClr val="C0000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104 (2021) </a:t>
            </a:r>
            <a:r>
              <a:rPr lang="ru-RU" sz="1600" dirty="0">
                <a:solidFill>
                  <a:srgbClr val="C0000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032013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1" name="Дата 3">
            <a:extLst>
              <a:ext uri="{FF2B5EF4-FFF2-40B4-BE49-F238E27FC236}">
                <a16:creationId xmlns:a16="http://schemas.microsoft.com/office/drawing/2014/main" id="{11F14A4B-DD33-4F43-B37C-78771EE208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4683" y="6459611"/>
            <a:ext cx="1224136" cy="365125"/>
          </a:xfrm>
        </p:spPr>
        <p:txBody>
          <a:bodyPr/>
          <a:lstStyle/>
          <a:p>
            <a:fld id="{36683511-FE22-4D16-BE24-DC9529516AD9}" type="datetime1">
              <a:rPr lang="ru-RU" smtClean="0"/>
              <a:t>03.04.2024</a:t>
            </a:fld>
            <a:endParaRPr lang="ru-RU" dirty="0"/>
          </a:p>
        </p:txBody>
      </p:sp>
      <p:cxnSp>
        <p:nvCxnSpPr>
          <p:cNvPr id="24" name="Соединитель: изогнутый 23">
            <a:extLst>
              <a:ext uri="{FF2B5EF4-FFF2-40B4-BE49-F238E27FC236}">
                <a16:creationId xmlns:a16="http://schemas.microsoft.com/office/drawing/2014/main" id="{37FA32B5-4818-4657-ABFA-AE26DD37BE0C}"/>
              </a:ext>
            </a:extLst>
          </p:cNvPr>
          <p:cNvCxnSpPr>
            <a:cxnSpLocks/>
          </p:cNvCxnSpPr>
          <p:nvPr/>
        </p:nvCxnSpPr>
        <p:spPr>
          <a:xfrm rot="5400000">
            <a:off x="6910921" y="2270293"/>
            <a:ext cx="852432" cy="433542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732C356-FAEA-452F-AB28-3257C29D3919}"/>
                  </a:ext>
                </a:extLst>
              </p:cNvPr>
              <p:cNvSpPr txBox="1"/>
              <p:nvPr/>
            </p:nvSpPr>
            <p:spPr>
              <a:xfrm>
                <a:off x="7403724" y="1007459"/>
                <a:ext cx="2240613" cy="2490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&lt;4.4×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732C356-FAEA-452F-AB28-3257C29D3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724" y="1007459"/>
                <a:ext cx="2240613" cy="249043"/>
              </a:xfrm>
              <a:prstGeom prst="rect">
                <a:avLst/>
              </a:prstGeom>
              <a:blipFill>
                <a:blip r:embed="rId14"/>
                <a:stretch>
                  <a:fillRect l="-3270" b="-243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6" name="Объект 35">
            <a:extLst>
              <a:ext uri="{FF2B5EF4-FFF2-40B4-BE49-F238E27FC236}">
                <a16:creationId xmlns:a16="http://schemas.microsoft.com/office/drawing/2014/main" id="{DC0BE67B-F536-44FD-AB6D-77BF2D2549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5853"/>
              </p:ext>
            </p:extLst>
          </p:nvPr>
        </p:nvGraphicFramePr>
        <p:xfrm>
          <a:off x="5778500" y="3810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Equation" r:id="rId15" imgW="914400" imgH="198720" progId="Equation.DSMT4">
                  <p:embed/>
                </p:oleObj>
              </mc:Choice>
              <mc:Fallback>
                <p:oleObj name="Equation" r:id="rId1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778500" y="3810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255D9B0-28CC-4D30-B412-FF11F8F8E0E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5" y="3717032"/>
            <a:ext cx="3102865" cy="2742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51B21BDA-0930-4CCA-805B-ED85A2E34EFD}"/>
                  </a:ext>
                </a:extLst>
              </p:cNvPr>
              <p:cNvSpPr/>
              <p:nvPr/>
            </p:nvSpPr>
            <p:spPr>
              <a:xfrm>
                <a:off x="3170042" y="5036164"/>
                <a:ext cx="3655166" cy="13459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altLang="ru-RU" sz="1600" dirty="0">
                    <a:solidFill>
                      <a:srgbClr val="002060"/>
                    </a:solidFill>
                  </a:rPr>
                  <a:t>e</a:t>
                </a:r>
                <a:r>
                  <a:rPr lang="el-GR" altLang="ru-RU" sz="1600" dirty="0">
                    <a:solidFill>
                      <a:srgbClr val="002060"/>
                    </a:solidFill>
                  </a:rPr>
                  <a:t>μ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, e</a:t>
                </a:r>
                <a:r>
                  <a:rPr lang="el-GR" altLang="ru-RU" sz="1600" dirty="0">
                    <a:solidFill>
                      <a:srgbClr val="002060"/>
                    </a:solidFill>
                  </a:rPr>
                  <a:t>τ</a:t>
                </a:r>
                <a:r>
                  <a:rPr lang="en-US" altLang="ru-RU" sz="1600" baseline="-25000" dirty="0">
                    <a:solidFill>
                      <a:srgbClr val="002060"/>
                    </a:solidFill>
                  </a:rPr>
                  <a:t>h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, e</a:t>
                </a:r>
                <a:r>
                  <a:rPr lang="el-GR" altLang="ru-RU" sz="1600" dirty="0">
                    <a:solidFill>
                      <a:srgbClr val="002060"/>
                    </a:solidFill>
                  </a:rPr>
                  <a:t>τ</a:t>
                </a:r>
                <a:r>
                  <a:rPr lang="el-GR" altLang="ru-RU" sz="1600" baseline="-25000" dirty="0">
                    <a:solidFill>
                      <a:srgbClr val="002060"/>
                    </a:solidFill>
                  </a:rPr>
                  <a:t>μ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, </a:t>
                </a:r>
                <a:r>
                  <a:rPr lang="el-GR" altLang="ru-RU" sz="1600" dirty="0">
                    <a:solidFill>
                      <a:srgbClr val="002060"/>
                    </a:solidFill>
                  </a:rPr>
                  <a:t>μτ</a:t>
                </a:r>
                <a:r>
                  <a:rPr lang="en-US" altLang="ru-RU" sz="1600" baseline="-25000" dirty="0">
                    <a:solidFill>
                      <a:srgbClr val="002060"/>
                    </a:solidFill>
                  </a:rPr>
                  <a:t>h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, </a:t>
                </a:r>
                <a:r>
                  <a:rPr lang="el-GR" altLang="ru-RU" sz="1600" dirty="0">
                    <a:solidFill>
                      <a:srgbClr val="002060"/>
                    </a:solidFill>
                  </a:rPr>
                  <a:t>μτ</a:t>
                </a:r>
                <a:r>
                  <a:rPr lang="en-US" altLang="ru-RU" sz="1600" baseline="-25000" dirty="0">
                    <a:solidFill>
                      <a:srgbClr val="002060"/>
                    </a:solidFill>
                  </a:rPr>
                  <a:t>e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altLang="ru-RU" sz="1600" dirty="0">
                    <a:solidFill>
                      <a:srgbClr val="002060"/>
                    </a:solidFill>
                  </a:rPr>
                  <a:t>jet categories: 0-3j (</a:t>
                </a:r>
                <a:r>
                  <a:rPr lang="en-US" altLang="ru-RU" sz="1600" dirty="0" err="1">
                    <a:solidFill>
                      <a:srgbClr val="002060"/>
                    </a:solidFill>
                  </a:rPr>
                  <a:t>ggH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), 0-2j (VBF), </a:t>
                </a:r>
                <a:endParaRPr lang="en-US" altLang="ru-RU" sz="160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𝑙𝑙</m:t>
                        </m:r>
                      </m:sub>
                    </m:sSub>
                    <m:r>
                      <a:rPr lang="en-US" altLang="ru-RU" sz="16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125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ru-RU" sz="1600" dirty="0">
                    <a:solidFill>
                      <a:srgbClr val="002060"/>
                    </a:solidFill>
                  </a:rPr>
                  <a:t> 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 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broad invariant mass region 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(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type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2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)</a:t>
                </a:r>
                <a:endParaRPr lang="en-US" altLang="ru-RU" sz="16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rgbClr val="002060"/>
                    </a:solidFill>
                  </a:rPr>
                  <a:t>BDT discriminant signal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51B21BDA-0930-4CCA-805B-ED85A2E34E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0042" y="5036164"/>
                <a:ext cx="3655166" cy="1345946"/>
              </a:xfrm>
              <a:prstGeom prst="rect">
                <a:avLst/>
              </a:prstGeom>
              <a:blipFill>
                <a:blip r:embed="rId18"/>
                <a:stretch>
                  <a:fillRect l="-667" t="-1357" r="-167" b="-49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D3F1470-4DE4-411B-9B54-38C9A61F2632}"/>
              </a:ext>
            </a:extLst>
          </p:cNvPr>
          <p:cNvSpPr/>
          <p:nvPr/>
        </p:nvSpPr>
        <p:spPr>
          <a:xfrm>
            <a:off x="1994527" y="4430829"/>
            <a:ext cx="214834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108 (2023) 072004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DF3849-33E7-44EB-B6E0-01514D0CF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5F5735-C97E-4333-B053-B027A188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74C507E-9FBA-4756-BC89-4E7BDF4386FF}"/>
              </a:ext>
            </a:extLst>
          </p:cNvPr>
          <p:cNvSpPr/>
          <p:nvPr/>
        </p:nvSpPr>
        <p:spPr>
          <a:xfrm>
            <a:off x="6873871" y="458502"/>
            <a:ext cx="214834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108 (2023) 072004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6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Lepton </a:t>
            </a:r>
            <a:r>
              <a:rPr lang="en-US" sz="3000" dirty="0" err="1"/>
              <a:t>Flavour</a:t>
            </a:r>
            <a:r>
              <a:rPr lang="en-US" sz="3000" dirty="0"/>
              <a:t> Violation Higgs Decays (2)</a:t>
            </a:r>
            <a:endParaRPr lang="ru-RU" sz="30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C254935-EFD8-4F8C-B61F-4C47DDCD87FB}"/>
              </a:ext>
            </a:extLst>
          </p:cNvPr>
          <p:cNvSpPr/>
          <p:nvPr/>
        </p:nvSpPr>
        <p:spPr>
          <a:xfrm>
            <a:off x="110196" y="1378987"/>
            <a:ext cx="6393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type 2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 lepton decay products are highly boosted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EC6331A9-58D7-4042-A36F-FBECB04AC12B}"/>
                  </a:ext>
                </a:extLst>
              </p:cNvPr>
              <p:cNvSpPr/>
              <p:nvPr/>
            </p:nvSpPr>
            <p:spPr>
              <a:xfrm>
                <a:off x="35365" y="692696"/>
                <a:ext cx="950068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he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ﬁrst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direct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search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for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LFV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𝐻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𝜇𝜏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𝑒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decays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for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an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Extra Higgs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mass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in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the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range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200 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𝐺𝑒𝑉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&lt; 900 GeV (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neutral heavy Higgs boson)</a:t>
                </a:r>
                <a:endParaRPr lang="ru-RU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EC6331A9-58D7-4042-A36F-FBECB04AC1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5" y="692696"/>
                <a:ext cx="9500683" cy="646331"/>
              </a:xfrm>
              <a:prstGeom prst="rect">
                <a:avLst/>
              </a:prstGeom>
              <a:blipFill>
                <a:blip r:embed="rId2"/>
                <a:stretch>
                  <a:fillRect l="-578" t="-5660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06ABF3-2DB0-4FFA-BE16-C0ECB290B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91" y="1916832"/>
            <a:ext cx="1760613" cy="15493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CC45DB-C3DF-4E94-9756-E2FF590DD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688" y="1919007"/>
            <a:ext cx="1760614" cy="1582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042517-22C4-45B7-BA2B-E5153F929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642" y="1130090"/>
            <a:ext cx="3435728" cy="3235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5F0192-C6DB-4EEF-A7DB-7BAD8ED3A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877" y="2420888"/>
            <a:ext cx="1678211" cy="3146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1DA0DB-35FC-4864-9C3E-32B1E2030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896" y="1916832"/>
            <a:ext cx="2430746" cy="3812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F515AC-2731-4DF7-A015-EA7DB0AD5279}"/>
              </a:ext>
            </a:extLst>
          </p:cNvPr>
          <p:cNvSpPr txBox="1"/>
          <p:nvPr/>
        </p:nvSpPr>
        <p:spPr>
          <a:xfrm>
            <a:off x="4016896" y="2843644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</a:t>
            </a:r>
            <a:r>
              <a:rPr lang="el-GR" baseline="-25000" dirty="0"/>
              <a:t>τ</a:t>
            </a:r>
            <a:r>
              <a:rPr lang="ru-RU" dirty="0"/>
              <a:t> ≈ 70% (</a:t>
            </a:r>
            <a:r>
              <a:rPr lang="en-US" dirty="0"/>
              <a:t>DNN</a:t>
            </a:r>
            <a:r>
              <a:rPr lang="ru-RU" dirty="0"/>
              <a:t>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9D53DF-16FA-4DFE-BF8C-C9056B3CE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472" y="3478136"/>
            <a:ext cx="3091524" cy="2999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7D4325-8E46-453F-8BC6-46E662C6B7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2356" y="3429000"/>
            <a:ext cx="3142889" cy="3092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4FDD8D8-038C-4F44-BCFF-D2BB04F4DC3B}"/>
              </a:ext>
            </a:extLst>
          </p:cNvPr>
          <p:cNvSpPr/>
          <p:nvPr/>
        </p:nvSpPr>
        <p:spPr>
          <a:xfrm>
            <a:off x="6508081" y="4388911"/>
            <a:ext cx="3341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observed</a:t>
            </a:r>
            <a:r>
              <a:rPr lang="ru-RU" dirty="0">
                <a:solidFill>
                  <a:srgbClr val="002060"/>
                </a:solidFill>
              </a:rPr>
              <a:t> (</a:t>
            </a:r>
            <a:r>
              <a:rPr lang="ru-RU" dirty="0" err="1">
                <a:solidFill>
                  <a:srgbClr val="002060"/>
                </a:solidFill>
              </a:rPr>
              <a:t>expected</a:t>
            </a:r>
            <a:r>
              <a:rPr lang="ru-RU" dirty="0">
                <a:solidFill>
                  <a:srgbClr val="002060"/>
                </a:solidFill>
              </a:rPr>
              <a:t>) </a:t>
            </a:r>
            <a:r>
              <a:rPr lang="ru-RU" dirty="0" err="1">
                <a:solidFill>
                  <a:srgbClr val="002060"/>
                </a:solidFill>
              </a:rPr>
              <a:t>upper</a:t>
            </a:r>
            <a:r>
              <a:rPr lang="ru-RU" dirty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 err="1">
                <a:solidFill>
                  <a:srgbClr val="002060"/>
                </a:solidFill>
              </a:rPr>
              <a:t>limits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(</a:t>
            </a:r>
            <a:r>
              <a:rPr lang="ru-RU" dirty="0">
                <a:solidFill>
                  <a:srgbClr val="002060"/>
                </a:solidFill>
              </a:rPr>
              <a:t>95% </a:t>
            </a:r>
            <a:r>
              <a:rPr lang="en-US" dirty="0">
                <a:solidFill>
                  <a:srgbClr val="002060"/>
                </a:solidFill>
              </a:rPr>
              <a:t>CL)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is</a:t>
            </a:r>
          </a:p>
          <a:p>
            <a:r>
              <a:rPr lang="en-US" dirty="0">
                <a:solidFill>
                  <a:srgbClr val="002060"/>
                </a:solidFill>
              </a:rPr>
              <a:t>    µτ: 51.9 (57.4) fb to 1.6 (2.1) fb </a:t>
            </a:r>
          </a:p>
          <a:p>
            <a:r>
              <a:rPr lang="en-US" dirty="0">
                <a:solidFill>
                  <a:srgbClr val="002060"/>
                </a:solidFill>
              </a:rPr>
              <a:t>    </a:t>
            </a:r>
            <a:r>
              <a:rPr lang="en-US" dirty="0" err="1">
                <a:solidFill>
                  <a:srgbClr val="002060"/>
                </a:solidFill>
              </a:rPr>
              <a:t>eτ</a:t>
            </a:r>
            <a:r>
              <a:rPr lang="en-US" dirty="0">
                <a:solidFill>
                  <a:srgbClr val="002060"/>
                </a:solidFill>
              </a:rPr>
              <a:t>: 94.1 (91.6) fb to 2.3 (2.3) fb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1E1BCA7-DE3A-41F9-A43E-5115462B0092}"/>
              </a:ext>
            </a:extLst>
          </p:cNvPr>
          <p:cNvSpPr/>
          <p:nvPr/>
        </p:nvSpPr>
        <p:spPr>
          <a:xfrm>
            <a:off x="7113240" y="5824061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600" dirty="0">
                <a:solidFill>
                  <a:srgbClr val="FF0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03 (2020) 103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2" name="Дата 3">
            <a:extLst>
              <a:ext uri="{FF2B5EF4-FFF2-40B4-BE49-F238E27FC236}">
                <a16:creationId xmlns:a16="http://schemas.microsoft.com/office/drawing/2014/main" id="{D3468A26-1DFA-41B9-9BE8-0119309E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47682AEF-AC64-494B-80E0-D49A207C9F25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DE4FB9-2AB4-46C0-A632-B0F236247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3183BC-2E90-42A8-A217-302BC7A8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432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5B3295-63EE-1C66-9F47-EE02CCD0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806" y="709824"/>
            <a:ext cx="2054356" cy="207110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0BFF11-0974-4D6A-87C4-BA57911B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9" y="1352796"/>
            <a:ext cx="3051522" cy="2277829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30E4456-478C-4353-8229-2F4CA29E7AB1}"/>
              </a:ext>
            </a:extLst>
          </p:cNvPr>
          <p:cNvSpPr/>
          <p:nvPr/>
        </p:nvSpPr>
        <p:spPr>
          <a:xfrm>
            <a:off x="-15552" y="620688"/>
            <a:ext cx="8461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If 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&gt; 2m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some BSM scenarios allow  Higgs bosons decays via one or two hypothetical on-shell new (pseudo)scalar(s) decaying to a pair of SM particles.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B063C883-4E1F-43AD-8BBB-460B6BEAC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0"/>
            <a:ext cx="8461375" cy="620713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Searches for Low-Mass BSM </a:t>
            </a:r>
            <a:r>
              <a:rPr lang="en-US" sz="3000" dirty="0" err="1"/>
              <a:t>Higgses</a:t>
            </a:r>
            <a:r>
              <a:rPr lang="en-US" sz="3000" dirty="0"/>
              <a:t>/DM in h</a:t>
            </a:r>
            <a:r>
              <a:rPr lang="en-US" sz="3000" baseline="-25000" dirty="0"/>
              <a:t>125</a:t>
            </a:r>
            <a:r>
              <a:rPr lang="en-US" sz="3000" dirty="0"/>
              <a:t> Decays</a:t>
            </a:r>
            <a:endParaRPr lang="ru-RU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427638-2FE8-40AB-BA38-60F386DEDA3A}"/>
                  </a:ext>
                </a:extLst>
              </p:cNvPr>
              <p:cNvSpPr txBox="1"/>
              <p:nvPr/>
            </p:nvSpPr>
            <p:spPr>
              <a:xfrm>
                <a:off x="35365" y="2011887"/>
                <a:ext cx="16734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sub>
                      </m:sSub>
                      <m:r>
                        <a:rPr lang="ru-RU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𝐴𝐴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→4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427638-2FE8-40AB-BA38-60F386DED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5" y="2011887"/>
                <a:ext cx="1673407" cy="276999"/>
              </a:xfrm>
              <a:prstGeom prst="rect">
                <a:avLst/>
              </a:prstGeom>
              <a:blipFill>
                <a:blip r:embed="rId4"/>
                <a:stretch>
                  <a:fillRect l="-2920" r="-4015" b="-3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2A294C6-7447-434E-961D-0D976BCA0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89" y="3749044"/>
            <a:ext cx="3051522" cy="2776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3C95B07-6CD1-43FD-B7A3-E8FDFC888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142" y="2324113"/>
            <a:ext cx="3165088" cy="1350038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144ADE8-0EDD-4E33-BF43-BD6E7B98D7B2}"/>
              </a:ext>
            </a:extLst>
          </p:cNvPr>
          <p:cNvSpPr/>
          <p:nvPr/>
        </p:nvSpPr>
        <p:spPr>
          <a:xfrm>
            <a:off x="1664750" y="6153414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PRL 131 (2023) 101801</a:t>
            </a:r>
            <a:r>
              <a:rPr lang="fr-FR" sz="1600" dirty="0">
                <a:solidFill>
                  <a:srgbClr val="C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fr-FR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33DD90-B2D2-DEAB-EB74-FDF40EFCEC9C}"/>
                  </a:ext>
                </a:extLst>
              </p:cNvPr>
              <p:cNvSpPr txBox="1"/>
              <p:nvPr/>
            </p:nvSpPr>
            <p:spPr>
              <a:xfrm>
                <a:off x="3999673" y="1268760"/>
                <a:ext cx="303140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sub>
                      </m:sSub>
                      <m:r>
                        <a:rPr lang="ru-RU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𝑍𝑍</m:t>
                      </m:r>
                      <m:r>
                        <a:rPr lang="en-US" i="1" baseline="-25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𝑍𝐷𝑍𝐷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𝑠𝑠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𝑎𝑎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33DD90-B2D2-DEAB-EB74-FDF40EFCE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673" y="1268760"/>
                <a:ext cx="3031407" cy="276999"/>
              </a:xfrm>
              <a:prstGeom prst="rect">
                <a:avLst/>
              </a:prstGeom>
              <a:blipFill>
                <a:blip r:embed="rId9"/>
                <a:stretch>
                  <a:fillRect l="-1250" r="-1250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1C9542-EED6-E97D-4464-ED121B34E3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1312" y="2726023"/>
            <a:ext cx="2156283" cy="19271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220FAB-C36C-07FB-97E4-AD1A0BC647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3320" y="4620667"/>
            <a:ext cx="2069199" cy="199004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A6E2DFC-2037-2E2C-7498-9386F6438151}"/>
              </a:ext>
            </a:extLst>
          </p:cNvPr>
          <p:cNvSpPr/>
          <p:nvPr/>
        </p:nvSpPr>
        <p:spPr>
          <a:xfrm>
            <a:off x="7782083" y="6474822"/>
            <a:ext cx="19954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ex. 2HDM, 2HDM+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250C6FA-A095-4037-A2ED-6C2D399FDFBF}"/>
              </a:ext>
            </a:extLst>
          </p:cNvPr>
          <p:cNvSpPr/>
          <p:nvPr/>
        </p:nvSpPr>
        <p:spPr>
          <a:xfrm>
            <a:off x="6723677" y="5778844"/>
            <a:ext cx="1903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fr-FR" sz="1600" dirty="0">
                <a:solidFill>
                  <a:srgbClr val="C0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 C 82 (2022) 290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5A8D29-8DB8-3D1F-96BF-536FF93886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4732" y="1556792"/>
            <a:ext cx="3773511" cy="2632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05C8E1-5B4D-F29A-452F-2FFE7FA4F1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22319" y="4159545"/>
            <a:ext cx="3111500" cy="223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Дата 3">
            <a:extLst>
              <a:ext uri="{FF2B5EF4-FFF2-40B4-BE49-F238E27FC236}">
                <a16:creationId xmlns:a16="http://schemas.microsoft.com/office/drawing/2014/main" id="{9DF3D845-2823-4ACB-B0E4-B33A8D6FC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77826635-0D63-48DE-B94E-3F0A81E875BA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9C83DA1-6747-4D12-A0E2-551E65583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С. Шматов, Научная сессия секции ЯФ ОФН РАН, ОИЯИ, Дубна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819AC0-5AAB-4566-9E33-DDFA8499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5881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BSM Higgs/V′ in Decays into h</a:t>
            </a:r>
            <a:r>
              <a:rPr lang="en-US" sz="3000" baseline="-25000" dirty="0"/>
              <a:t>125</a:t>
            </a:r>
            <a:r>
              <a:rPr lang="en-US" sz="3000" dirty="0"/>
              <a:t>(+X)</a:t>
            </a:r>
            <a:endParaRPr lang="ru-RU" sz="30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BB42190-5CEB-3F0E-9F27-048361893CE7}"/>
              </a:ext>
            </a:extLst>
          </p:cNvPr>
          <p:cNvSpPr/>
          <p:nvPr/>
        </p:nvSpPr>
        <p:spPr>
          <a:xfrm>
            <a:off x="-15552" y="620688"/>
            <a:ext cx="8208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If 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&lt; 2m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the finals states are possible with h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125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SM gauge bosons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86F8C9-7206-718A-1DCD-0FD8E8DB2A9A}"/>
              </a:ext>
            </a:extLst>
          </p:cNvPr>
          <p:cNvSpPr/>
          <p:nvPr/>
        </p:nvSpPr>
        <p:spPr>
          <a:xfrm>
            <a:off x="7156393" y="5533756"/>
            <a:ext cx="2194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PRD 105 (2022) 032008 </a:t>
            </a:r>
          </a:p>
          <a:p>
            <a:r>
              <a:rPr lang="fr-FR" sz="1600" dirty="0">
                <a:solidFill>
                  <a:srgbClr val="C00000"/>
                </a:solidFill>
              </a:rPr>
              <a:t>EPJ C 81 (2021) 688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8DC657-1A73-BA17-A4F3-1F55D11D4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2" y="3702801"/>
            <a:ext cx="3090540" cy="2846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75DB5C2-2D3F-E593-1384-9F8A38BD6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7" y="1115452"/>
            <a:ext cx="1966405" cy="1106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4A4A89-0B79-5DF9-3CAE-19E4A1FB7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800" y="3789040"/>
            <a:ext cx="3621816" cy="2634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05C1319-E896-DFE3-78AB-7BFBB489A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644" y="2276872"/>
            <a:ext cx="3242900" cy="3168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07D851-F0E6-4724-BBB3-EFE18ABA7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688" y="980728"/>
            <a:ext cx="6235184" cy="1435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63D479-A3A8-4BBC-9300-3BD4BC804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46" y="2325707"/>
            <a:ext cx="6235184" cy="1343790"/>
          </a:xfrm>
          <a:prstGeom prst="rect">
            <a:avLst/>
          </a:prstGeom>
        </p:spPr>
      </p:pic>
      <p:sp>
        <p:nvSpPr>
          <p:cNvPr id="14" name="Дата 3">
            <a:extLst>
              <a:ext uri="{FF2B5EF4-FFF2-40B4-BE49-F238E27FC236}">
                <a16:creationId xmlns:a16="http://schemas.microsoft.com/office/drawing/2014/main" id="{8E4D0053-1547-416A-B0CA-2EB77AD2B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042980A9-48FD-4C6E-88A3-23F892C72A24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E29C769-41BE-471A-9EB8-102A82440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94D962-5AEE-4F71-8D12-FCBA2564C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089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F1CFBD-9DAE-4F67-8808-5C6D52C64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756631"/>
            <a:ext cx="2232248" cy="3379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962AE0-BF5B-40FB-909B-1F37AAF8D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45" y="3318926"/>
            <a:ext cx="4032448" cy="3134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7E8A72D-B7E9-43FE-9F11-1DFD2F25FF54}"/>
              </a:ext>
            </a:extLst>
          </p:cNvPr>
          <p:cNvSpPr/>
          <p:nvPr/>
        </p:nvSpPr>
        <p:spPr>
          <a:xfrm>
            <a:off x="4259396" y="1520024"/>
            <a:ext cx="1754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EPJC 81 (2021) 723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BCF8744C-B405-6DEC-C5F6-48203372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-27384"/>
            <a:ext cx="8460941" cy="646331"/>
          </a:xfrm>
        </p:spPr>
        <p:txBody>
          <a:bodyPr>
            <a:normAutofit/>
          </a:bodyPr>
          <a:lstStyle/>
          <a:p>
            <a:r>
              <a:rPr lang="en-US" sz="3000" dirty="0"/>
              <a:t>BSM Higgs/X in Decays into SM Particles</a:t>
            </a:r>
            <a:endParaRPr lang="ru-RU" sz="3000" dirty="0"/>
          </a:p>
        </p:txBody>
      </p:sp>
      <p:sp>
        <p:nvSpPr>
          <p:cNvPr id="12" name="Прямоугольник 28">
            <a:extLst>
              <a:ext uri="{FF2B5EF4-FFF2-40B4-BE49-F238E27FC236}">
                <a16:creationId xmlns:a16="http://schemas.microsoft.com/office/drawing/2014/main" id="{A19CBDD9-CC2E-4304-9380-69162A3CEE42}"/>
              </a:ext>
            </a:extLst>
          </p:cNvPr>
          <p:cNvSpPr/>
          <p:nvPr/>
        </p:nvSpPr>
        <p:spPr>
          <a:xfrm>
            <a:off x="2981761" y="714560"/>
            <a:ext cx="3387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VBF tag, </a:t>
            </a:r>
            <a:r>
              <a:rPr lang="ru-RU" dirty="0">
                <a:solidFill>
                  <a:srgbClr val="002060"/>
                </a:solidFill>
              </a:rPr>
              <a:t>Charged Higgs boson mass explored: 200 – 3000 GeV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A22CE-43B9-4CDA-8A65-B17EDA539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" y="1397378"/>
            <a:ext cx="3723087" cy="1311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2AC2E1-974F-452C-8673-098477DBE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320" y="755412"/>
            <a:ext cx="2740880" cy="2616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7B1687-DBD6-4D31-8600-94F534BE5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159" y="3339798"/>
            <a:ext cx="3927233" cy="3008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3A560A-A81B-47C7-A01C-0A5047AD3E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0177" y="2075830"/>
            <a:ext cx="2234433" cy="633090"/>
          </a:xfrm>
          <a:prstGeom prst="rect">
            <a:avLst/>
          </a:prstGeom>
        </p:spPr>
      </p:pic>
      <p:sp>
        <p:nvSpPr>
          <p:cNvPr id="14" name="Дата 3">
            <a:extLst>
              <a:ext uri="{FF2B5EF4-FFF2-40B4-BE49-F238E27FC236}">
                <a16:creationId xmlns:a16="http://schemas.microsoft.com/office/drawing/2014/main" id="{36B1B60D-8B6F-45B8-9ADD-172EBC5B6E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FA443DF6-4C1A-4039-B8B2-4F7260C44510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AC459D4-87B8-40FD-BDD4-C3BA5C56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D34CD4-3DD2-4445-8E0C-3A7A20062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3365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D8F8237-65C8-3E17-9475-D3FCEF6A9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386" y="3212975"/>
            <a:ext cx="4103923" cy="3641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D5B5D-0722-49E7-BD3D-72A7D16B8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86" y="1200093"/>
            <a:ext cx="3207959" cy="11368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5F30C8-7DFF-4860-B09F-6A795675A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39" y="2459141"/>
            <a:ext cx="3291682" cy="2568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758C7B-B242-47F3-B63B-37F60CBCF1AA}"/>
              </a:ext>
            </a:extLst>
          </p:cNvPr>
          <p:cNvSpPr/>
          <p:nvPr/>
        </p:nvSpPr>
        <p:spPr>
          <a:xfrm>
            <a:off x="2160324" y="692696"/>
            <a:ext cx="210826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lang="en-US" sz="1600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LB 835 (2022) 137566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1C1DAEE-3737-42C9-B029-1855F65B817D}"/>
              </a:ext>
            </a:extLst>
          </p:cNvPr>
          <p:cNvSpPr/>
          <p:nvPr/>
        </p:nvSpPr>
        <p:spPr>
          <a:xfrm>
            <a:off x="178839" y="5241974"/>
            <a:ext cx="32905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analysis is restricted to the mass ranges m</a:t>
            </a:r>
            <a:r>
              <a:rPr lang="en-US" baseline="-25000" dirty="0">
                <a:solidFill>
                  <a:srgbClr val="002060"/>
                </a:solidFill>
              </a:rPr>
              <a:t>a</a:t>
            </a:r>
            <a:r>
              <a:rPr lang="en-US" dirty="0">
                <a:solidFill>
                  <a:srgbClr val="002060"/>
                </a:solidFill>
              </a:rPr>
              <a:t> from 25 to 100 GeV and </a:t>
            </a:r>
            <a:r>
              <a:rPr lang="en-US" dirty="0" err="1">
                <a:solidFill>
                  <a:srgbClr val="002060"/>
                </a:solidFill>
              </a:rPr>
              <a:t>m</a:t>
            </a:r>
            <a:r>
              <a:rPr lang="en-US" baseline="-25000" dirty="0" err="1">
                <a:solidFill>
                  <a:srgbClr val="002060"/>
                </a:solidFill>
              </a:rPr>
              <a:t>X</a:t>
            </a:r>
            <a:r>
              <a:rPr lang="en-US" dirty="0">
                <a:solidFill>
                  <a:srgbClr val="002060"/>
                </a:solidFill>
              </a:rPr>
              <a:t> from 1 to 3 </a:t>
            </a:r>
            <a:r>
              <a:rPr lang="en-US" dirty="0" err="1">
                <a:solidFill>
                  <a:srgbClr val="002060"/>
                </a:solidFill>
              </a:rPr>
              <a:t>TeV</a:t>
            </a:r>
            <a:r>
              <a:rPr lang="en-US" dirty="0">
                <a:solidFill>
                  <a:srgbClr val="002060"/>
                </a:solidFill>
              </a:rPr>
              <a:t>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BCF8744C-B405-6DEC-C5F6-48203372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-27384"/>
            <a:ext cx="8460941" cy="646331"/>
          </a:xfrm>
        </p:spPr>
        <p:txBody>
          <a:bodyPr>
            <a:normAutofit/>
          </a:bodyPr>
          <a:lstStyle/>
          <a:p>
            <a:r>
              <a:rPr lang="en-US" sz="3000" dirty="0"/>
              <a:t>BSM Higgs/X in Decays into BSM Particles</a:t>
            </a:r>
            <a:endParaRPr lang="ru-RU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2D74041-1814-210B-B846-82A26917539F}"/>
                  </a:ext>
                </a:extLst>
              </p:cNvPr>
              <p:cNvSpPr txBox="1"/>
              <p:nvPr/>
            </p:nvSpPr>
            <p:spPr>
              <a:xfrm>
                <a:off x="230518" y="771021"/>
                <a:ext cx="13724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ru-RU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𝑎𝑎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→4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2D74041-1814-210B-B846-82A269175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18" y="771021"/>
                <a:ext cx="1372492" cy="276999"/>
              </a:xfrm>
              <a:prstGeom prst="rect">
                <a:avLst/>
              </a:prstGeom>
              <a:blipFill>
                <a:blip r:embed="rId6"/>
                <a:stretch>
                  <a:fillRect l="-3670" r="-3670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7B05B32-5465-9A46-CFED-4A1CB68B5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945" y="1055374"/>
            <a:ext cx="2083736" cy="1614466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9CAC192-6A9D-A9CA-994B-88C5C89E6604}"/>
              </a:ext>
            </a:extLst>
          </p:cNvPr>
          <p:cNvSpPr/>
          <p:nvPr/>
        </p:nvSpPr>
        <p:spPr>
          <a:xfrm>
            <a:off x="7819042" y="909520"/>
            <a:ext cx="1754006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EPJC 79 (2019) 280</a:t>
            </a:r>
            <a:endParaRPr lang="fr-FR" sz="1600" dirty="0">
              <a:solidFill>
                <a:srgbClr val="C00000"/>
              </a:solidFill>
            </a:endParaRPr>
          </a:p>
          <a:p>
            <a:r>
              <a:rPr lang="en" sz="1600" dirty="0">
                <a:solidFill>
                  <a:srgbClr val="C00000"/>
                </a:solidFill>
              </a:rPr>
              <a:t>JHEP 03 (2020) 25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633C3C6-3A4B-A848-E177-1EA701947358}"/>
                  </a:ext>
                </a:extLst>
              </p:cNvPr>
              <p:cNvSpPr txBox="1"/>
              <p:nvPr/>
            </p:nvSpPr>
            <p:spPr>
              <a:xfrm>
                <a:off x="4592960" y="703729"/>
                <a:ext cx="31515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ru-RU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ru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  <m:acc>
                          <m:accPr>
                            <m:chr m:val="̅"/>
                            <m:ctrlPr>
                              <a:rPr lang="ru-RU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b="0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125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𝑀𝐸𝑇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i="1" baseline="-25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125</m:t>
                    </m:r>
                  </m:oMath>
                </a14:m>
                <a:endParaRPr lang="ru-RU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633C3C6-3A4B-A848-E177-1EA701947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960" y="703729"/>
                <a:ext cx="3151504" cy="276999"/>
              </a:xfrm>
              <a:prstGeom prst="rect">
                <a:avLst/>
              </a:prstGeom>
              <a:blipFill>
                <a:blip r:embed="rId9"/>
                <a:stretch>
                  <a:fillRect l="-4449" t="-28261" r="-1161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7969FDF-E7BC-4F64-A8E5-1AC354F00E73}"/>
              </a:ext>
            </a:extLst>
          </p:cNvPr>
          <p:cNvSpPr/>
          <p:nvPr/>
        </p:nvSpPr>
        <p:spPr>
          <a:xfrm>
            <a:off x="4905776" y="1065510"/>
            <a:ext cx="1154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2HDM+a</a:t>
            </a:r>
            <a:endParaRPr lang="ru-RU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79121D3-A63D-F9E3-7D47-4D9137F79B31}"/>
                  </a:ext>
                </a:extLst>
              </p:cNvPr>
              <p:cNvSpPr txBox="1"/>
              <p:nvPr/>
            </p:nvSpPr>
            <p:spPr>
              <a:xfrm>
                <a:off x="6697141" y="1582542"/>
                <a:ext cx="3008387" cy="684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 h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new pseudoscalar in </a:t>
                </a:r>
              </a:p>
              <a:p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invisible mode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79121D3-A63D-F9E3-7D47-4D9137F79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141" y="1582542"/>
                <a:ext cx="3008387" cy="684483"/>
              </a:xfrm>
              <a:prstGeom prst="rect">
                <a:avLst/>
              </a:prstGeom>
              <a:blipFill>
                <a:blip r:embed="rId10"/>
                <a:stretch>
                  <a:fillRect l="-1681" b="-127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304C87-AA15-F19A-2349-D6BF8BDED357}"/>
                  </a:ext>
                </a:extLst>
              </p:cNvPr>
              <p:cNvSpPr txBox="1"/>
              <p:nvPr/>
            </p:nvSpPr>
            <p:spPr>
              <a:xfrm>
                <a:off x="3903959" y="2577678"/>
                <a:ext cx="55855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Free parameters: m</a:t>
                </a:r>
                <a:r>
                  <a:rPr lang="en-US" baseline="-25000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A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m</a:t>
                </a:r>
                <a:r>
                  <a:rPr lang="en-US" baseline="-25000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H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m</a:t>
                </a:r>
                <a:r>
                  <a:rPr lang="en-US" baseline="-25000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S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mixing angle between a and A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𝑠𝑖𝑛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VEV ratio for two </a:t>
                </a:r>
                <a:r>
                  <a:rPr lang="en-US" dirty="0" err="1">
                    <a:solidFill>
                      <a:srgbClr val="002060"/>
                    </a:solidFill>
                    <a:sym typeface="Wingdings" panose="05000000000000000000" pitchFamily="2" charset="2"/>
                  </a:rPr>
                  <a:t>higgs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 doublets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𝑡𝑎𝑛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, couplings to SM and DM particles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304C87-AA15-F19A-2349-D6BF8BDED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3959" y="2577678"/>
                <a:ext cx="5585545" cy="923330"/>
              </a:xfrm>
              <a:prstGeom prst="rect">
                <a:avLst/>
              </a:prstGeom>
              <a:blipFill>
                <a:blip r:embed="rId11"/>
                <a:stretch>
                  <a:fillRect l="-907" t="-4110" r="-1361" b="-95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Дата 3">
            <a:extLst>
              <a:ext uri="{FF2B5EF4-FFF2-40B4-BE49-F238E27FC236}">
                <a16:creationId xmlns:a16="http://schemas.microsoft.com/office/drawing/2014/main" id="{8A3AFA67-64FD-4358-8DEE-7F2133ED1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34E85267-B8D3-460E-9166-7FEBA24304F1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E0F5807-AA2E-4265-9DBB-4ABAFEA3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4973D37-1DC0-4E5C-A55B-F5AFF08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852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1CDDEE-F421-44F8-874E-59EFF1D01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685009"/>
            <a:ext cx="8057733" cy="5002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04AEF8-9B49-4E5B-BB7A-8B3E19E6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Some Selected Recent Excitements from LHC</a:t>
            </a:r>
            <a:endParaRPr lang="ru-RU" sz="3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3D06BF-0028-42D6-85D1-A7C51FB64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766" y="4869160"/>
            <a:ext cx="1002984" cy="1802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2CFDFE-1F30-442D-B04E-9BB8647A0C67}"/>
              </a:ext>
            </a:extLst>
          </p:cNvPr>
          <p:cNvSpPr txBox="1"/>
          <p:nvPr/>
        </p:nvSpPr>
        <p:spPr>
          <a:xfrm>
            <a:off x="2018674" y="5839599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sym typeface="Symbol" panose="05050102010706020507" pitchFamily="18" charset="2"/>
              </a:rPr>
              <a:t>RUN3 is </a:t>
            </a:r>
            <a:r>
              <a:rPr lang="en-US" sz="2400" dirty="0">
                <a:solidFill>
                  <a:srgbClr val="002060"/>
                </a:solidFill>
              </a:rPr>
              <a:t>a perfect judge for these challenges!</a:t>
            </a:r>
            <a:endParaRPr lang="ru-RU" sz="20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3052AD-4C59-474F-B731-31CA7B4C3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040" y="5155263"/>
            <a:ext cx="2064427" cy="365125"/>
          </a:xfrm>
          <a:prstGeom prst="rect">
            <a:avLst/>
          </a:prstGeom>
        </p:spPr>
      </p:pic>
      <p:sp>
        <p:nvSpPr>
          <p:cNvPr id="13" name="Дата 3">
            <a:extLst>
              <a:ext uri="{FF2B5EF4-FFF2-40B4-BE49-F238E27FC236}">
                <a16:creationId xmlns:a16="http://schemas.microsoft.com/office/drawing/2014/main" id="{FB8626DF-3D42-4D85-9940-73F2982E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1505D019-3CB3-46F1-9232-81A968FB8531}" type="datetime1">
              <a:rPr lang="ru-RU" smtClean="0"/>
              <a:t>04.04.2024</a:t>
            </a:fld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443C8-D52B-4022-951B-60B0876ED4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304" y="837479"/>
            <a:ext cx="1997768" cy="2337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263A4F-E4E0-41E3-BB86-787454913A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0" y="3357955"/>
            <a:ext cx="2068732" cy="2420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E0A01-5317-4674-9559-A1AB91B9A717}"/>
              </a:ext>
            </a:extLst>
          </p:cNvPr>
          <p:cNvSpPr txBox="1"/>
          <p:nvPr/>
        </p:nvSpPr>
        <p:spPr>
          <a:xfrm>
            <a:off x="7907867" y="5753632"/>
            <a:ext cx="1857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σ</a:t>
            </a:r>
            <a:r>
              <a:rPr lang="en-US" sz="1600" baseline="-25000" dirty="0">
                <a:solidFill>
                  <a:srgbClr val="FF0000"/>
                </a:solidFill>
              </a:rPr>
              <a:t>local</a:t>
            </a:r>
            <a:r>
              <a:rPr lang="en-US" sz="1600" dirty="0">
                <a:solidFill>
                  <a:srgbClr val="FF0000"/>
                </a:solidFill>
              </a:rPr>
              <a:t>=3.2@2.41 GeV</a:t>
            </a:r>
          </a:p>
        </p:txBody>
      </p:sp>
      <p:sp>
        <p:nvSpPr>
          <p:cNvPr id="17" name="Прямоугольник 26">
            <a:extLst>
              <a:ext uri="{FF2B5EF4-FFF2-40B4-BE49-F238E27FC236}">
                <a16:creationId xmlns:a16="http://schemas.microsoft.com/office/drawing/2014/main" id="{B01B0C80-BDAF-4B30-A464-3CAC928DCBAB}"/>
              </a:ext>
            </a:extLst>
          </p:cNvPr>
          <p:cNvSpPr/>
          <p:nvPr/>
        </p:nvSpPr>
        <p:spPr>
          <a:xfrm>
            <a:off x="7848781" y="6067183"/>
            <a:ext cx="1787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12 (2023) 070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C78F221-7BDC-44CD-BFAC-90FED9ED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0C36B4-D5B0-4D5B-8867-26882E86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5659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DAC1F-6D42-4AF9-A83F-B44A042B6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Summary</a:t>
            </a:r>
            <a:endParaRPr lang="ru-RU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890D3-85E6-4FD3-8612-BE7F990D8E07}"/>
              </a:ext>
            </a:extLst>
          </p:cNvPr>
          <p:cNvSpPr txBox="1"/>
          <p:nvPr/>
        </p:nvSpPr>
        <p:spPr>
          <a:xfrm>
            <a:off x="56455" y="692696"/>
            <a:ext cx="979308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Extensive searches for the New Physics are performed with CMS experiment on RUN1 and RUN2 data</a:t>
            </a: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219 of EXO analyses, 175 of Higgs analyses, 79 of B2G, 137 of SUSY</a:t>
            </a:r>
          </a:p>
          <a:p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The tricks of the RUN2/3 are </a:t>
            </a:r>
            <a:r>
              <a:rPr lang="ru-RU" dirty="0">
                <a:solidFill>
                  <a:srgbClr val="002060"/>
                </a:solidFill>
                <a:sym typeface="Symbol" panose="05050102010706020507" pitchFamily="18" charset="2"/>
              </a:rPr>
              <a:t>(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procedure was updated during LS2 and will be improved further</a:t>
            </a:r>
            <a:r>
              <a:rPr lang="ru-RU" dirty="0">
                <a:solidFill>
                  <a:srgbClr val="002060"/>
                </a:solidFill>
                <a:sym typeface="Symbol" panose="05050102010706020507" pitchFamily="18" charset="2"/>
              </a:rPr>
              <a:t>)</a:t>
            </a:r>
            <a:endParaRPr lang="en-US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002060"/>
                </a:solidFill>
                <a:sym typeface="Symbol" panose="05050102010706020507" pitchFamily="18" charset="2"/>
              </a:rPr>
              <a:t>higgs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 boson is intensively involved in searches</a:t>
            </a: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non-conventional signals (displaced </a:t>
            </a:r>
            <a:r>
              <a:rPr lang="en-US" dirty="0">
                <a:solidFill>
                  <a:srgbClr val="002060"/>
                </a:solidFill>
              </a:rPr>
              <a:t>vertices, highly-boosted objects produced 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emerging jets/leptons)</a:t>
            </a: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the data-scouting and data-parking strategies are used </a:t>
            </a:r>
          </a:p>
          <a:p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Many new analyses made public </a:t>
            </a: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for Summer Conferences, 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  <a:hlinkClick r:id="rId2"/>
              </a:rPr>
              <a:t>http://cms-results.web.cern.ch/cms-results/public-results/preliminary-results/CMS/index.html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 </a:t>
            </a: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Physics Briefings at: 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  <a:hlinkClick r:id="rId3"/>
              </a:rPr>
              <a:t>https://cms.cern/tags/physics-briefing</a:t>
            </a:r>
            <a:endParaRPr lang="en-US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dirty="0">
                <a:solidFill>
                  <a:srgbClr val="002060"/>
                </a:solidFill>
              </a:rPr>
              <a:t>The first RUN3 results are already available </a:t>
            </a:r>
            <a:endParaRPr lang="ru-RU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585767-B920-41BC-BF27-6B08BDCD4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647" y="4259159"/>
            <a:ext cx="3168352" cy="226310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14C78041-7610-42D1-9B1B-27FBABF0F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03" y="4024566"/>
            <a:ext cx="3041808" cy="2263106"/>
          </a:xfrm>
          <a:prstGeom prst="rect">
            <a:avLst/>
          </a:prstGeom>
        </p:spPr>
      </p:pic>
      <p:sp>
        <p:nvSpPr>
          <p:cNvPr id="11" name="Дата 3">
            <a:extLst>
              <a:ext uri="{FF2B5EF4-FFF2-40B4-BE49-F238E27FC236}">
                <a16:creationId xmlns:a16="http://schemas.microsoft.com/office/drawing/2014/main" id="{EB6E170F-ADE7-49BF-A11E-7753EAE01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73E96846-3A5D-4863-AA99-0710977E89FF}" type="datetime1">
              <a:rPr lang="ru-RU" smtClean="0"/>
              <a:t>04.04.2024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FE3C0C-81E9-43C7-B145-23880216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FD1989-C51D-4890-A19D-1E472FB7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2029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90872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THANK YOU FOR YOUR ATTENTION!</a:t>
            </a:r>
            <a:endParaRPr lang="ru-RU" sz="3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33494C-5D5D-4017-B2C5-DAC0AF622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50" y="1748255"/>
            <a:ext cx="5539680" cy="4232316"/>
          </a:xfrm>
          <a:prstGeom prst="rect">
            <a:avLst/>
          </a:prstGeom>
        </p:spPr>
      </p:pic>
      <p:sp>
        <p:nvSpPr>
          <p:cNvPr id="8" name="Дата 3">
            <a:extLst>
              <a:ext uri="{FF2B5EF4-FFF2-40B4-BE49-F238E27FC236}">
                <a16:creationId xmlns:a16="http://schemas.microsoft.com/office/drawing/2014/main" id="{DDE5F332-3BFB-4A75-80D5-6EC7C379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A926EB72-5520-4862-86B5-71800A8CBB31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AB2F56-A034-412E-9A10-CE07267AA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5D341C-326A-4BA5-9B7A-461D41261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044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Дата 3">
            <a:extLst>
              <a:ext uri="{FF2B5EF4-FFF2-40B4-BE49-F238E27FC236}">
                <a16:creationId xmlns:a16="http://schemas.microsoft.com/office/drawing/2014/main" id="{D4ACBBB6-A27A-4E19-AF8E-01235844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644D0982-004A-44AA-B157-FDAFEDAE5AD6}" type="datetime1">
              <a:rPr lang="ru-RU" smtClean="0"/>
              <a:t>03.04.2024</a:t>
            </a:fld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BB5168-C2F1-45B0-B7C0-960201CD9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63" y="3580585"/>
            <a:ext cx="3350281" cy="251271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E9725CF-A102-4609-980F-A84C2B7F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LHC Timeline and Data 	That We Have</a:t>
            </a:r>
            <a:endParaRPr lang="ru-RU" sz="30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D258538-F310-4031-98FD-5989F06B12A3}"/>
              </a:ext>
            </a:extLst>
          </p:cNvPr>
          <p:cNvSpPr/>
          <p:nvPr/>
        </p:nvSpPr>
        <p:spPr>
          <a:xfrm>
            <a:off x="57591" y="3717032"/>
            <a:ext cx="9431913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CMS Dataset RUN2</a:t>
            </a: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~16</a:t>
            </a:r>
            <a:r>
              <a:rPr lang="en-US" sz="1400" dirty="0">
                <a:solidFill>
                  <a:srgbClr val="002060"/>
                </a:solidFill>
              </a:rPr>
              <a:t>3</a:t>
            </a:r>
            <a:r>
              <a:rPr lang="ru-RU" sz="1400" dirty="0">
                <a:solidFill>
                  <a:srgbClr val="002060"/>
                </a:solidFill>
              </a:rPr>
              <a:t> fb</a:t>
            </a:r>
            <a:r>
              <a:rPr lang="ru-RU" sz="1400" baseline="30000" dirty="0">
                <a:solidFill>
                  <a:srgbClr val="002060"/>
                </a:solidFill>
              </a:rPr>
              <a:t>-1</a:t>
            </a:r>
            <a:r>
              <a:rPr lang="ru-RU" sz="1400" dirty="0">
                <a:solidFill>
                  <a:srgbClr val="002060"/>
                </a:solidFill>
              </a:rPr>
              <a:t>  </a:t>
            </a:r>
            <a:r>
              <a:rPr lang="ru-RU" sz="1400" dirty="0" err="1">
                <a:solidFill>
                  <a:srgbClr val="002060"/>
                </a:solidFill>
              </a:rPr>
              <a:t>of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err="1">
                <a:solidFill>
                  <a:srgbClr val="002060"/>
                </a:solidFill>
              </a:rPr>
              <a:t>proton-proton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err="1">
                <a:solidFill>
                  <a:srgbClr val="002060"/>
                </a:solidFill>
              </a:rPr>
              <a:t>collisions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@</a:t>
            </a:r>
            <a:r>
              <a:rPr lang="ru-RU" sz="1400" dirty="0">
                <a:solidFill>
                  <a:srgbClr val="002060"/>
                </a:solidFill>
              </a:rPr>
              <a:t> 13 </a:t>
            </a:r>
            <a:r>
              <a:rPr lang="ru-RU" sz="1400" dirty="0" err="1">
                <a:solidFill>
                  <a:srgbClr val="002060"/>
                </a:solidFill>
              </a:rPr>
              <a:t>TeV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is </a:t>
            </a:r>
            <a:r>
              <a:rPr lang="ru-RU" sz="1400" dirty="0" err="1">
                <a:solidFill>
                  <a:srgbClr val="002060"/>
                </a:solidFill>
              </a:rPr>
              <a:t>delivered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endParaRPr lang="en-US" sz="1400" dirty="0">
              <a:solidFill>
                <a:srgbClr val="002060"/>
              </a:solidFill>
            </a:endParaRP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060"/>
                </a:solidFill>
              </a:rPr>
              <a:t>151.78 </a:t>
            </a:r>
            <a:r>
              <a:rPr lang="ru-RU" sz="1400" dirty="0">
                <a:solidFill>
                  <a:srgbClr val="002060"/>
                </a:solidFill>
              </a:rPr>
              <a:t>fb</a:t>
            </a:r>
            <a:r>
              <a:rPr lang="ru-RU" sz="1400" baseline="30000" dirty="0">
                <a:solidFill>
                  <a:srgbClr val="002060"/>
                </a:solidFill>
              </a:rPr>
              <a:t>-1</a:t>
            </a:r>
            <a:r>
              <a:rPr lang="en-US" sz="1400" baseline="30000" dirty="0">
                <a:solidFill>
                  <a:srgbClr val="002060"/>
                </a:solidFill>
              </a:rPr>
              <a:t>  </a:t>
            </a:r>
            <a:r>
              <a:rPr lang="en-US" sz="1400" dirty="0">
                <a:solidFill>
                  <a:srgbClr val="002060"/>
                </a:solidFill>
              </a:rPr>
              <a:t>is recorded by CMS (data-taking efficiency ~93% )</a:t>
            </a:r>
            <a:endParaRPr lang="en-US" sz="1600" dirty="0">
              <a:solidFill>
                <a:srgbClr val="002060"/>
              </a:solidFill>
            </a:endParaRPr>
          </a:p>
          <a:p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CMS Dataset RUN3</a:t>
            </a: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~</a:t>
            </a:r>
            <a:r>
              <a:rPr lang="en-US" sz="1400" dirty="0">
                <a:solidFill>
                  <a:srgbClr val="002060"/>
                </a:solidFill>
              </a:rPr>
              <a:t>73.4 </a:t>
            </a:r>
            <a:r>
              <a:rPr lang="ru-RU" sz="1400" dirty="0">
                <a:solidFill>
                  <a:srgbClr val="002060"/>
                </a:solidFill>
              </a:rPr>
              <a:t>fb</a:t>
            </a:r>
            <a:r>
              <a:rPr lang="ru-RU" sz="1400" baseline="30000" dirty="0">
                <a:solidFill>
                  <a:srgbClr val="002060"/>
                </a:solidFill>
              </a:rPr>
              <a:t>-1</a:t>
            </a:r>
            <a:r>
              <a:rPr lang="en-US" sz="1400" baseline="300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is already delivered @ 13.6 </a:t>
            </a:r>
            <a:r>
              <a:rPr lang="en-US" sz="1400" dirty="0" err="1">
                <a:solidFill>
                  <a:srgbClr val="002060"/>
                </a:solidFill>
              </a:rPr>
              <a:t>TeV</a:t>
            </a:r>
            <a:r>
              <a:rPr lang="en-US" sz="1400" dirty="0">
                <a:solidFill>
                  <a:srgbClr val="002060"/>
                </a:solidFill>
              </a:rPr>
              <a:t> during the RUN3 </a:t>
            </a: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060"/>
                </a:solidFill>
              </a:rPr>
              <a:t>63.7 </a:t>
            </a:r>
            <a:r>
              <a:rPr lang="ru-RU" sz="1400" dirty="0">
                <a:solidFill>
                  <a:srgbClr val="002060"/>
                </a:solidFill>
              </a:rPr>
              <a:t>fb</a:t>
            </a:r>
            <a:r>
              <a:rPr lang="ru-RU" sz="1400" baseline="30000" dirty="0">
                <a:solidFill>
                  <a:srgbClr val="002060"/>
                </a:solidFill>
              </a:rPr>
              <a:t>-1</a:t>
            </a:r>
            <a:r>
              <a:rPr lang="en-US" sz="1400" baseline="30000" dirty="0">
                <a:solidFill>
                  <a:srgbClr val="002060"/>
                </a:solidFill>
              </a:rPr>
              <a:t>  </a:t>
            </a:r>
            <a:r>
              <a:rPr lang="en-US" sz="1400" dirty="0">
                <a:solidFill>
                  <a:srgbClr val="002060"/>
                </a:solidFill>
              </a:rPr>
              <a:t>is recorded by CMS (data-taking efficiency ~92% )</a:t>
            </a: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~</a:t>
            </a:r>
            <a:r>
              <a:rPr lang="en-US" sz="1400" dirty="0">
                <a:solidFill>
                  <a:srgbClr val="002060"/>
                </a:solidFill>
              </a:rPr>
              <a:t>93%</a:t>
            </a:r>
            <a:r>
              <a:rPr lang="en-US" sz="1400" baseline="300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of collected data “good for physics” in 2023 (</a:t>
            </a:r>
            <a:r>
              <a:rPr lang="ru-RU" sz="1400" dirty="0">
                <a:solidFill>
                  <a:srgbClr val="002060"/>
                </a:solidFill>
              </a:rPr>
              <a:t>9</a:t>
            </a:r>
            <a:r>
              <a:rPr lang="en-US" sz="1400" dirty="0">
                <a:solidFill>
                  <a:srgbClr val="002060"/>
                </a:solidFill>
              </a:rPr>
              <a:t>1</a:t>
            </a:r>
            <a:r>
              <a:rPr lang="ru-RU" sz="1400" dirty="0">
                <a:solidFill>
                  <a:srgbClr val="002060"/>
                </a:solidFill>
              </a:rPr>
              <a:t>%</a:t>
            </a:r>
            <a:r>
              <a:rPr lang="en-US" sz="1400" dirty="0">
                <a:solidFill>
                  <a:srgbClr val="002060"/>
                </a:solidFill>
              </a:rPr>
              <a:t> in 2022)</a:t>
            </a:r>
            <a:endParaRPr lang="ru-RU" sz="1400" dirty="0">
              <a:solidFill>
                <a:srgbClr val="002060"/>
              </a:solidFill>
            </a:endParaRP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060"/>
                </a:solidFill>
              </a:rPr>
              <a:t>number of pp interactions per beam crossing (PU): </a:t>
            </a:r>
            <a:r>
              <a:rPr lang="el-GR" sz="1400" dirty="0">
                <a:solidFill>
                  <a:srgbClr val="002060"/>
                </a:solidFill>
                <a:sym typeface="Symbol" panose="05050102010706020507" pitchFamily="18" charset="2"/>
              </a:rPr>
              <a:t></a:t>
            </a:r>
            <a:r>
              <a:rPr lang="en-US" sz="1400" dirty="0">
                <a:solidFill>
                  <a:srgbClr val="002060"/>
                </a:solidFill>
                <a:sym typeface="Symbol" panose="05050102010706020507" pitchFamily="18" charset="2"/>
              </a:rPr>
              <a:t> = 52 for 2023</a:t>
            </a:r>
            <a:endParaRPr lang="en-US" sz="1400" dirty="0">
              <a:solidFill>
                <a:srgbClr val="002060"/>
              </a:solidFill>
            </a:endParaRPr>
          </a:p>
          <a:p>
            <a:pPr marL="742898" lvl="1" indent="-285750">
              <a:buFont typeface="Wingdings" panose="05000000000000000000" pitchFamily="2" charset="2"/>
              <a:buChar char="ü"/>
            </a:pPr>
            <a:endParaRPr lang="en-US" sz="500" dirty="0">
              <a:solidFill>
                <a:srgbClr val="002060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</a:rPr>
              <a:t>~</a:t>
            </a:r>
            <a:r>
              <a:rPr lang="en-US" sz="1600" dirty="0">
                <a:solidFill>
                  <a:srgbClr val="002060"/>
                </a:solidFill>
              </a:rPr>
              <a:t>260</a:t>
            </a:r>
            <a:r>
              <a:rPr lang="ru-RU" sz="1600" dirty="0">
                <a:solidFill>
                  <a:srgbClr val="002060"/>
                </a:solidFill>
              </a:rPr>
              <a:t> fb</a:t>
            </a:r>
            <a:r>
              <a:rPr lang="ru-RU" sz="1600" baseline="30000" dirty="0">
                <a:solidFill>
                  <a:srgbClr val="002060"/>
                </a:solidFill>
              </a:rPr>
              <a:t>-1</a:t>
            </a:r>
            <a:r>
              <a:rPr lang="en-US" sz="1600" dirty="0">
                <a:solidFill>
                  <a:srgbClr val="002060"/>
                </a:solidFill>
              </a:rPr>
              <a:t> it is expected @ 13.6 </a:t>
            </a:r>
            <a:r>
              <a:rPr lang="en-US" sz="1600" dirty="0" err="1">
                <a:solidFill>
                  <a:srgbClr val="002060"/>
                </a:solidFill>
              </a:rPr>
              <a:t>TeV</a:t>
            </a:r>
            <a:r>
              <a:rPr lang="en-US" sz="1600" dirty="0">
                <a:solidFill>
                  <a:srgbClr val="002060"/>
                </a:solidFill>
              </a:rPr>
              <a:t> for the end of the RUN3 (450 </a:t>
            </a:r>
            <a:r>
              <a:rPr lang="ru-RU" sz="1600" dirty="0">
                <a:solidFill>
                  <a:srgbClr val="002060"/>
                </a:solidFill>
              </a:rPr>
              <a:t>fb</a:t>
            </a:r>
            <a:r>
              <a:rPr lang="ru-RU" sz="1600" baseline="30000" dirty="0">
                <a:solidFill>
                  <a:srgbClr val="002060"/>
                </a:solidFill>
              </a:rPr>
              <a:t>-1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en-US" sz="1600" dirty="0">
                <a:solidFill>
                  <a:srgbClr val="002060"/>
                </a:solidFill>
              </a:rPr>
              <a:t>in total </a:t>
            </a:r>
          </a:p>
          <a:p>
            <a:pPr marL="0" lvl="1"/>
            <a:r>
              <a:rPr lang="en-US" sz="1600" dirty="0">
                <a:solidFill>
                  <a:srgbClr val="002060"/>
                </a:solidFill>
              </a:rPr>
              <a:t>        for RUN1/2/3)</a:t>
            </a:r>
          </a:p>
          <a:p>
            <a:pPr marL="0" lvl="1"/>
            <a:endParaRPr lang="en-US" sz="500" dirty="0">
              <a:solidFill>
                <a:srgbClr val="002060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  </a:t>
            </a:r>
            <a:r>
              <a:rPr lang="en-US" sz="1600" dirty="0" err="1">
                <a:solidFill>
                  <a:srgbClr val="002060"/>
                </a:solidFill>
              </a:rPr>
              <a:t>pPb</a:t>
            </a:r>
            <a:r>
              <a:rPr lang="en-US" sz="1600" dirty="0">
                <a:solidFill>
                  <a:srgbClr val="002060"/>
                </a:solidFill>
              </a:rPr>
              <a:t> and </a:t>
            </a:r>
            <a:r>
              <a:rPr lang="en-US" sz="1600" dirty="0" err="1">
                <a:solidFill>
                  <a:srgbClr val="002060"/>
                </a:solidFill>
              </a:rPr>
              <a:t>PbPb</a:t>
            </a:r>
            <a:r>
              <a:rPr lang="en-US" sz="1600" dirty="0">
                <a:solidFill>
                  <a:srgbClr val="002060"/>
                </a:solidFill>
              </a:rPr>
              <a:t> Runs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A794E5-CAF6-4989-B0E7-3A433E140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0" y="702914"/>
            <a:ext cx="6483280" cy="2788390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1F1F7A27-690D-4462-A709-6A8CFA951EA6}"/>
              </a:ext>
            </a:extLst>
          </p:cNvPr>
          <p:cNvSpPr/>
          <p:nvPr/>
        </p:nvSpPr>
        <p:spPr>
          <a:xfrm rot="16200000">
            <a:off x="3869743" y="3436223"/>
            <a:ext cx="288032" cy="2880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6B4EAD-7458-4A48-B6B7-BEAE9ED4DD18}"/>
              </a:ext>
            </a:extLst>
          </p:cNvPr>
          <p:cNvSpPr txBox="1"/>
          <p:nvPr/>
        </p:nvSpPr>
        <p:spPr>
          <a:xfrm>
            <a:off x="3473426" y="3707740"/>
            <a:ext cx="133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We are here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3213C61-B923-48E1-B5B8-767BCDF4B4FE}"/>
              </a:ext>
            </a:extLst>
          </p:cNvPr>
          <p:cNvSpPr/>
          <p:nvPr/>
        </p:nvSpPr>
        <p:spPr>
          <a:xfrm>
            <a:off x="6321152" y="476672"/>
            <a:ext cx="35099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CMS Luminosity Information </a:t>
            </a:r>
            <a:endParaRPr lang="en-US" sz="1400" dirty="0">
              <a:solidFill>
                <a:srgbClr val="C00000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400" dirty="0">
                <a:hlinkClick r:id="rId6"/>
              </a:rPr>
              <a:t>https://twiki.cern.ch/twiki/bin/view/CMSPublic/LumiPublicResults</a:t>
            </a:r>
            <a:r>
              <a:rPr lang="en-US" sz="1400" dirty="0"/>
              <a:t> </a:t>
            </a:r>
            <a:endParaRPr lang="ru-RU" sz="1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5F4682-679B-439C-81B4-D234C7B5B242}"/>
              </a:ext>
            </a:extLst>
          </p:cNvPr>
          <p:cNvSpPr/>
          <p:nvPr/>
        </p:nvSpPr>
        <p:spPr>
          <a:xfrm>
            <a:off x="992559" y="3456269"/>
            <a:ext cx="1823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400" baseline="-25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</a:t>
            </a:r>
            <a:r>
              <a:rPr lang="en-US" sz="1400" baseline="-25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2.1×10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cm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−2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−1</a:t>
            </a:r>
            <a:endParaRPr lang="ru-RU" sz="1400" baseline="30000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71721A5-F098-48EA-8429-CCD727A8FFD9}"/>
              </a:ext>
            </a:extLst>
          </p:cNvPr>
          <p:cNvSpPr/>
          <p:nvPr/>
        </p:nvSpPr>
        <p:spPr>
          <a:xfrm>
            <a:off x="4974812" y="3426351"/>
            <a:ext cx="1823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400" baseline="-25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iinst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7.5×10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cm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−2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−1</a:t>
            </a:r>
            <a:endParaRPr lang="ru-RU" sz="1400" baseline="30000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915ED97-321E-4AA4-8F9C-A05487D5C3C6}"/>
              </a:ext>
            </a:extLst>
          </p:cNvPr>
          <p:cNvSpPr/>
          <p:nvPr/>
        </p:nvSpPr>
        <p:spPr>
          <a:xfrm>
            <a:off x="6609184" y="6074712"/>
            <a:ext cx="3241804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CMS Data Quality Information </a:t>
            </a:r>
            <a:endParaRPr lang="en-US" sz="1400" dirty="0">
              <a:solidFill>
                <a:srgbClr val="C00000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400" dirty="0">
                <a:hlinkClick r:id="rId5"/>
              </a:rPr>
              <a:t>https://twiki.cern.ch/twiki/bin/view/CMSPublic/DataQuality</a:t>
            </a:r>
            <a:r>
              <a:rPr lang="en-US" sz="1400" dirty="0"/>
              <a:t>   </a:t>
            </a:r>
            <a:endParaRPr lang="ru-RU" sz="14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06885F-2884-4F69-ACE6-CE7B162E0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CBAF20-9A99-4277-9BD4-68E6FD125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4B238B-5B97-4DD0-BCB7-7D67586E74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5434" y="1340379"/>
            <a:ext cx="3326974" cy="230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09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04AEF8-9B49-4E5B-BB7A-8B3E19E6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Vector-like quarks</a:t>
            </a:r>
            <a:endParaRPr lang="ru-RU" sz="3000" dirty="0"/>
          </a:p>
        </p:txBody>
      </p:sp>
      <p:sp>
        <p:nvSpPr>
          <p:cNvPr id="13" name="Дата 3">
            <a:extLst>
              <a:ext uri="{FF2B5EF4-FFF2-40B4-BE49-F238E27FC236}">
                <a16:creationId xmlns:a16="http://schemas.microsoft.com/office/drawing/2014/main" id="{FB8626DF-3D42-4D85-9940-73F2982E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FD9357BF-9120-4350-927A-6F2398430C08}" type="datetime1">
              <a:rPr lang="ru-RU" smtClean="0"/>
              <a:t>04.04.2024</a:t>
            </a:fld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30B8C75-C201-49FC-AC23-1E33EE2F384E}"/>
              </a:ext>
            </a:extLst>
          </p:cNvPr>
          <p:cNvSpPr/>
          <p:nvPr/>
        </p:nvSpPr>
        <p:spPr>
          <a:xfrm>
            <a:off x="-15552" y="645656"/>
            <a:ext cx="49888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Search for a pair of bottom-type vector-like quarks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VLQ  b + H/Z, t + 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both fully hadronic final states and those containing a lepton pair from a Z boson decay</a:t>
            </a:r>
            <a:endParaRPr lang="en-US" sz="16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hadronic decays can be resolved as two distinct jets or merged into a single jet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5CE47B-BCF3-4115-AD1B-6117FCED6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05" y="500754"/>
            <a:ext cx="1517855" cy="1272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02EC6A-9DB1-4A8E-9B39-D9B00CC04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76" y="476672"/>
            <a:ext cx="1517855" cy="12693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C8D89E6-ADBA-49C7-B6C1-6626F23D79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94" y="1556792"/>
            <a:ext cx="1703154" cy="126939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24BEFB-4617-4811-93EC-3D6544EE3E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893" y="1511536"/>
            <a:ext cx="1703154" cy="126939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8173D41-4779-4C34-9EE1-6DAB19EF88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" y="2276872"/>
            <a:ext cx="2389321" cy="2305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BCF2F77-AD62-426F-8ED7-75AF9050AB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01" y="2270807"/>
            <a:ext cx="2787657" cy="2316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766C4EC-122A-4217-B8C6-6C2EB35107EA}"/>
              </a:ext>
            </a:extLst>
          </p:cNvPr>
          <p:cNvSpPr/>
          <p:nvPr/>
        </p:nvSpPr>
        <p:spPr>
          <a:xfrm>
            <a:off x="223800" y="4600420"/>
            <a:ext cx="4953000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T</a:t>
            </a:r>
            <a:r>
              <a:rPr lang="ru-RU" sz="1600" dirty="0" err="1">
                <a:solidFill>
                  <a:srgbClr val="002060"/>
                </a:solidFill>
              </a:rPr>
              <a:t>he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limits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on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the</a:t>
            </a:r>
            <a:r>
              <a:rPr lang="ru-RU" sz="1600" dirty="0">
                <a:solidFill>
                  <a:srgbClr val="002060"/>
                </a:solidFill>
              </a:rPr>
              <a:t> B VLQ </a:t>
            </a:r>
            <a:r>
              <a:rPr lang="ru-RU" sz="1600" dirty="0" err="1">
                <a:solidFill>
                  <a:srgbClr val="002060"/>
                </a:solidFill>
              </a:rPr>
              <a:t>mass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have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been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increased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endParaRPr lang="en-US" sz="1600" dirty="0">
              <a:solidFill>
                <a:srgbClr val="002060"/>
              </a:solidFill>
            </a:endParaRPr>
          </a:p>
          <a:p>
            <a:pPr marL="742898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1570 GeV for 100% B → </a:t>
            </a:r>
            <a:r>
              <a:rPr lang="en-US" sz="1600" dirty="0" err="1">
                <a:solidFill>
                  <a:srgbClr val="002060"/>
                </a:solidFill>
              </a:rPr>
              <a:t>bH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</a:p>
          <a:p>
            <a:pPr marL="742898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1540 GeV for 100% B → </a:t>
            </a:r>
            <a:r>
              <a:rPr lang="en-US" sz="1600" dirty="0" err="1">
                <a:solidFill>
                  <a:srgbClr val="002060"/>
                </a:solidFill>
              </a:rPr>
              <a:t>bZ</a:t>
            </a:r>
            <a:endParaRPr lang="en-US" sz="1600" dirty="0">
              <a:solidFill>
                <a:srgbClr val="002060"/>
              </a:solidFill>
            </a:endParaRPr>
          </a:p>
          <a:p>
            <a:endParaRPr lang="en-US" sz="500" dirty="0">
              <a:solidFill>
                <a:srgbClr val="002060"/>
              </a:solidFill>
            </a:endParaRPr>
          </a:p>
          <a:p>
            <a:r>
              <a:rPr lang="en-US" sz="1600" dirty="0">
                <a:solidFill>
                  <a:srgbClr val="002060"/>
                </a:solidFill>
              </a:rPr>
              <a:t>For many cases, they exceed by 100 GeV or more those of previous results.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5B8A4CD-E73A-4390-BB46-1FEF9D587D79}"/>
              </a:ext>
            </a:extLst>
          </p:cNvPr>
          <p:cNvSpPr/>
          <p:nvPr/>
        </p:nvSpPr>
        <p:spPr>
          <a:xfrm>
            <a:off x="128464" y="5949280"/>
            <a:ext cx="3777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400" dirty="0">
                <a:solidFill>
                  <a:srgbClr val="C0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CMS-PAS-B2G-20-014</a:t>
            </a:r>
            <a:r>
              <a:rPr lang="en-US" sz="1400" dirty="0">
                <a:solidFill>
                  <a:srgbClr val="C00000"/>
                </a:solidFill>
              </a:rPr>
              <a:t>, Submitted to Phys. Rev. D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5FFB72D-4A95-442A-92CD-F4AA0CCD989D}"/>
              </a:ext>
            </a:extLst>
          </p:cNvPr>
          <p:cNvSpPr/>
          <p:nvPr/>
        </p:nvSpPr>
        <p:spPr>
          <a:xfrm>
            <a:off x="5400600" y="2836307"/>
            <a:ext cx="42251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Search for a single vector-like quark 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T VLQ  t + H/W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all-hadronic final state </a:t>
            </a:r>
            <a:endParaRPr lang="en-US" sz="16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9D1C1AF-7F5E-450F-985A-789F33A2B6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99" y="350640"/>
            <a:ext cx="1679745" cy="15661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DFDDC01-2D8C-4054-AA8E-864F7DC362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336" y="3117153"/>
            <a:ext cx="1793694" cy="11759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D7ADFFC-1D7E-4835-91D2-094B5B464B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85" y="4117324"/>
            <a:ext cx="2607519" cy="1879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2150825-D87D-4622-852E-0170BA6053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640" y="4365104"/>
            <a:ext cx="2337574" cy="2270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DF299A9-EEE6-4A49-B6C5-F90FE5C179B8}"/>
              </a:ext>
            </a:extLst>
          </p:cNvPr>
          <p:cNvSpPr/>
          <p:nvPr/>
        </p:nvSpPr>
        <p:spPr>
          <a:xfrm>
            <a:off x="5630710" y="3619333"/>
            <a:ext cx="1812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400" dirty="0">
                <a:solidFill>
                  <a:srgbClr val="FF000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CMS-PAS-B2G-19-001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3DDE62F-3749-43A1-9329-06899468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C9726BC-DECA-4CA3-B88D-EF9C4C22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988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What does  Brazilian Flag mean? </a:t>
            </a:r>
            <a:endParaRPr lang="ru-RU" sz="30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1B745A-480D-455F-94BA-77C9A46A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156" y="1788851"/>
            <a:ext cx="4352290" cy="313128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FE987A2-99BE-4E25-BF6F-9A2FF8F4F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86" y="1802775"/>
            <a:ext cx="4026129" cy="29543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900299E-2CE4-4285-A711-EFF5C2DD3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315" y="5353987"/>
            <a:ext cx="5614685" cy="88784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9636188-692E-40CC-8917-9AED20B01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59" y="5321035"/>
            <a:ext cx="3956253" cy="920797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71B5DDB-113E-41A3-B56B-FBDF7071DAD6}"/>
              </a:ext>
            </a:extLst>
          </p:cNvPr>
          <p:cNvSpPr/>
          <p:nvPr/>
        </p:nvSpPr>
        <p:spPr>
          <a:xfrm>
            <a:off x="1082368" y="1124744"/>
            <a:ext cx="4086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Extended gauge models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2D721ED-95B2-431E-9724-342EDEE9E3C5}"/>
              </a:ext>
            </a:extLst>
          </p:cNvPr>
          <p:cNvSpPr/>
          <p:nvPr/>
        </p:nvSpPr>
        <p:spPr>
          <a:xfrm>
            <a:off x="4579347" y="1124744"/>
            <a:ext cx="5558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Models of low-energy gravity </a:t>
            </a:r>
            <a:r>
              <a:rPr lang="ru-RU" dirty="0">
                <a:solidFill>
                  <a:srgbClr val="002060"/>
                </a:solidFill>
              </a:rPr>
              <a:t>(</a:t>
            </a:r>
            <a:r>
              <a:rPr lang="en-US" dirty="0">
                <a:solidFill>
                  <a:srgbClr val="002060"/>
                </a:solidFill>
              </a:rPr>
              <a:t>RS1-type scenario of ED)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6DB3B40-92E1-4800-AE10-AA8ED20759CA}"/>
              </a:ext>
            </a:extLst>
          </p:cNvPr>
          <p:cNvSpPr/>
          <p:nvPr/>
        </p:nvSpPr>
        <p:spPr>
          <a:xfrm>
            <a:off x="712912" y="4859868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Model-independent limits on cross section</a:t>
            </a:r>
            <a:r>
              <a:rPr lang="ru-RU" dirty="0">
                <a:solidFill>
                  <a:srgbClr val="C00000"/>
                </a:solidFill>
              </a:rPr>
              <a:t> (</a:t>
            </a:r>
            <a:r>
              <a:rPr lang="en-US" dirty="0">
                <a:solidFill>
                  <a:srgbClr val="C00000"/>
                </a:solidFill>
              </a:rPr>
              <a:t>in narrow width approximation,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NWA</a:t>
            </a:r>
            <a:r>
              <a:rPr lang="ru-RU" dirty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9C77437B-3A22-4787-9A07-E7E570CEE020}"/>
              </a:ext>
            </a:extLst>
          </p:cNvPr>
          <p:cNvCxnSpPr/>
          <p:nvPr/>
        </p:nvCxnSpPr>
        <p:spPr>
          <a:xfrm flipH="1" flipV="1">
            <a:off x="2792760" y="3995772"/>
            <a:ext cx="504056" cy="92436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C00EDF53-88E8-451C-AC4A-FF50466C3EE5}"/>
              </a:ext>
            </a:extLst>
          </p:cNvPr>
          <p:cNvCxnSpPr>
            <a:cxnSpLocks/>
          </p:cNvCxnSpPr>
          <p:nvPr/>
        </p:nvCxnSpPr>
        <p:spPr>
          <a:xfrm flipV="1">
            <a:off x="5961112" y="3923764"/>
            <a:ext cx="583208" cy="99637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F7137CD-9208-42AA-8B37-EAA3086EC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652" y="508576"/>
            <a:ext cx="3287968" cy="6206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0189BA-58EC-462D-BC02-0F94B0BCA960}"/>
              </a:ext>
            </a:extLst>
          </p:cNvPr>
          <p:cNvSpPr txBox="1"/>
          <p:nvPr/>
        </p:nvSpPr>
        <p:spPr>
          <a:xfrm>
            <a:off x="56456" y="652626"/>
            <a:ext cx="19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Dimuon example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ACD38AED-F280-4A0E-81D8-E1007EC5B857}"/>
              </a:ext>
            </a:extLst>
          </p:cNvPr>
          <p:cNvSpPr/>
          <p:nvPr/>
        </p:nvSpPr>
        <p:spPr>
          <a:xfrm>
            <a:off x="2813817" y="1412776"/>
            <a:ext cx="3287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BSM predictions 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88AE6A51-4F3E-4379-BE54-F549C89AEEB1}"/>
              </a:ext>
            </a:extLst>
          </p:cNvPr>
          <p:cNvCxnSpPr>
            <a:cxnSpLocks/>
          </p:cNvCxnSpPr>
          <p:nvPr/>
        </p:nvCxnSpPr>
        <p:spPr>
          <a:xfrm flipH="1">
            <a:off x="2792760" y="1776957"/>
            <a:ext cx="1296144" cy="167017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73176A51-7193-4AAD-9215-F7ECE2CF9010}"/>
              </a:ext>
            </a:extLst>
          </p:cNvPr>
          <p:cNvCxnSpPr>
            <a:cxnSpLocks/>
          </p:cNvCxnSpPr>
          <p:nvPr/>
        </p:nvCxnSpPr>
        <p:spPr>
          <a:xfrm>
            <a:off x="5169024" y="1772816"/>
            <a:ext cx="1375296" cy="115212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E1BC714-0269-4BB0-BF45-639195840A5F}"/>
              </a:ext>
            </a:extLst>
          </p:cNvPr>
          <p:cNvSpPr/>
          <p:nvPr/>
        </p:nvSpPr>
        <p:spPr>
          <a:xfrm>
            <a:off x="45590" y="1473867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SM predictions </a:t>
            </a: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DE62A647-C46B-4BAC-B3EB-09B84B9E671C}"/>
              </a:ext>
            </a:extLst>
          </p:cNvPr>
          <p:cNvCxnSpPr>
            <a:cxnSpLocks/>
          </p:cNvCxnSpPr>
          <p:nvPr/>
        </p:nvCxnSpPr>
        <p:spPr>
          <a:xfrm>
            <a:off x="1712640" y="1772816"/>
            <a:ext cx="720080" cy="222295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EBC8949-14C7-466B-9759-AA75E4D6BD3C}"/>
              </a:ext>
            </a:extLst>
          </p:cNvPr>
          <p:cNvSpPr/>
          <p:nvPr/>
        </p:nvSpPr>
        <p:spPr>
          <a:xfrm>
            <a:off x="7329264" y="1475492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SM predictions </a:t>
            </a: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4240948D-58E9-46E9-B307-BFF600F20BF5}"/>
              </a:ext>
            </a:extLst>
          </p:cNvPr>
          <p:cNvCxnSpPr>
            <a:cxnSpLocks/>
          </p:cNvCxnSpPr>
          <p:nvPr/>
        </p:nvCxnSpPr>
        <p:spPr>
          <a:xfrm flipH="1">
            <a:off x="7680920" y="1772816"/>
            <a:ext cx="440433" cy="242278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ADB0C6A3-FBF3-4F57-9666-241AF37CD1C9}"/>
              </a:ext>
            </a:extLst>
          </p:cNvPr>
          <p:cNvCxnSpPr>
            <a:cxnSpLocks/>
          </p:cNvCxnSpPr>
          <p:nvPr/>
        </p:nvCxnSpPr>
        <p:spPr>
          <a:xfrm flipH="1">
            <a:off x="3944888" y="3150260"/>
            <a:ext cx="504056" cy="99791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791DB78D-4BED-4DD0-94EA-72F137F48C17}"/>
              </a:ext>
            </a:extLst>
          </p:cNvPr>
          <p:cNvSpPr/>
          <p:nvPr/>
        </p:nvSpPr>
        <p:spPr>
          <a:xfrm>
            <a:off x="3569320" y="2780928"/>
            <a:ext cx="13836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Mass  limit</a:t>
            </a:r>
          </a:p>
        </p:txBody>
      </p:sp>
      <p:sp>
        <p:nvSpPr>
          <p:cNvPr id="26" name="Дата 3">
            <a:extLst>
              <a:ext uri="{FF2B5EF4-FFF2-40B4-BE49-F238E27FC236}">
                <a16:creationId xmlns:a16="http://schemas.microsoft.com/office/drawing/2014/main" id="{6E032AED-9469-42DA-976B-91848BE8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F756481B-2F8C-48DF-BDE1-EE88526A3405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37C4E7-FD5F-4A60-9962-2ABCFDB74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66A388-EC43-43D1-B5BA-0A3D8A89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026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9A5A9-88AF-4A09-A0D4-69D391F8C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000" dirty="0"/>
              <a:t>Production of SM Higgs boson</a:t>
            </a:r>
            <a:endParaRPr lang="ru-RU" sz="30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8C185B-2A6E-4E29-B7CC-523DD79F1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90030" y="6520259"/>
            <a:ext cx="2311400" cy="365125"/>
          </a:xfrm>
        </p:spPr>
        <p:txBody>
          <a:bodyPr/>
          <a:lstStyle/>
          <a:p>
            <a:fld id="{BE12422A-6674-4138-BC49-30B18C3A75AD}" type="datetime1">
              <a:rPr lang="ru-RU" smtClean="0"/>
              <a:t>03.04.2024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944FC8-5AAE-4D69-9059-F9B02C6B2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620688"/>
            <a:ext cx="2089595" cy="11524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6839F0-C604-4F95-BAD3-D6F72D5AE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" y="1844824"/>
            <a:ext cx="2050379" cy="11938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68B11A-ADDB-4F8F-B50F-A31CEACAC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9" y="3068960"/>
            <a:ext cx="2171350" cy="12407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2FA54B-8268-45BF-88E6-72B85E43B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8" y="4293096"/>
            <a:ext cx="2178846" cy="1332780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FD1B82FA-0F8F-426E-B99F-D90784CC3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989366"/>
            <a:ext cx="5760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DB17A39C-10BB-420C-81AE-342C47AE1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" y="2288945"/>
            <a:ext cx="6137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VBF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965EAFB6-CD93-4AE0-BBD4-A1D99BB33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3487453"/>
            <a:ext cx="7577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</a:t>
            </a:r>
            <a:r>
              <a:rPr lang="en-US" alt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altLang="ru-RU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bbH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E5096229-4107-41EA-867E-EC4AA9F79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7" y="4820633"/>
            <a:ext cx="566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VH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A143C3-8306-4FDD-ADD6-E44E0A4F9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5015" y="750552"/>
            <a:ext cx="3920688" cy="28654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05E3C7-5E61-497A-A3EA-47B418B293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552" y="5538375"/>
            <a:ext cx="2178846" cy="13470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82E8968-D06C-45E9-A28D-2E45D87AC3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1492" y="5512477"/>
            <a:ext cx="2311400" cy="1351132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345CADED-876C-449C-9264-727A56721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388" y="5973598"/>
            <a:ext cx="7577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6E61B2F6-DB28-40F6-A6F9-38B33C273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3159" y="1089664"/>
            <a:ext cx="3535489" cy="2385268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43.9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7M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3.77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VBF, 600K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1.36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WH, 200K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0.88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ZH, 140K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0.5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80K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0.48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bbH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77K</a:t>
            </a:r>
          </a:p>
          <a:p>
            <a:pPr>
              <a:buClr>
                <a:srgbClr val="002060"/>
              </a:buClr>
            </a:pPr>
            <a:r>
              <a:rPr lang="ru-RU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08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13K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@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ru-RU" b="1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=125.38 GeV</a:t>
            </a:r>
          </a:p>
          <a:p>
            <a:pPr>
              <a:buClr>
                <a:srgbClr val="002060"/>
              </a:buClr>
            </a:pP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F1240CDE-A45D-49AB-B5B5-25CB5CE10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5702" y="642611"/>
            <a:ext cx="37329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r>
              <a:rPr lang="en-US" alt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N(N)LO QCD + NLO EWK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166B92B-BC5D-4F1A-9574-DEE38B455DE6}"/>
              </a:ext>
            </a:extLst>
          </p:cNvPr>
          <p:cNvSpPr/>
          <p:nvPr/>
        </p:nvSpPr>
        <p:spPr>
          <a:xfrm>
            <a:off x="2504726" y="3485515"/>
            <a:ext cx="73819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hlinkClick r:id="rId10"/>
              </a:rPr>
              <a:t>https://twiki.cern.ch/twiki/bin/view/LHCPhysics/CERNYellowReportPageBR</a:t>
            </a:r>
            <a:r>
              <a:rPr lang="en-US" sz="1600" b="1" dirty="0"/>
              <a:t> </a:t>
            </a:r>
            <a:endParaRPr lang="ru-RU" sz="1600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D8C8D44-4645-4715-9049-DC8CA67AB6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1567" y="3845388"/>
            <a:ext cx="2901800" cy="14508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821F74A-AEE4-4E4C-85BE-E8122089A44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180008" y="3824069"/>
            <a:ext cx="4737588" cy="1759596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D4A4A9-EABD-42F8-ADDA-19BE2B47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24" name="Номер слайда 23">
            <a:extLst>
              <a:ext uri="{FF2B5EF4-FFF2-40B4-BE49-F238E27FC236}">
                <a16:creationId xmlns:a16="http://schemas.microsoft.com/office/drawing/2014/main" id="{2CB6B1D6-DC22-468E-9CCA-E0B507B29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7193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Higgs Width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66E5-7DCB-46D2-BEE6-1F71BA11C9D3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ADFEF3-2401-4A48-B6C6-71FBC8B1A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02" y="627115"/>
            <a:ext cx="99060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  On-shell measurements in </a:t>
            </a:r>
            <a:r>
              <a:rPr lang="el-GR" altLang="ru-RU" sz="2000" dirty="0">
                <a:solidFill>
                  <a:srgbClr val="002060"/>
                </a:solidFill>
                <a:cs typeface="Arial" pitchFamily="34" charset="0"/>
              </a:rPr>
              <a:t>γγ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and ZZ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 (4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l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altLang="ru-RU" sz="2000" dirty="0">
              <a:solidFill>
                <a:srgbClr val="002060"/>
              </a:solidFill>
              <a:cs typeface="Arial" pitchFamily="34" charset="0"/>
            </a:endParaRPr>
          </a:p>
          <a:p>
            <a:pPr marL="742898" lvl="1" indent="-285750">
              <a:buClr>
                <a:srgbClr val="002060"/>
              </a:buClr>
              <a:buFont typeface="Symbol" panose="05050102010706020507" pitchFamily="18" charset="2"/>
              <a:buChar char="-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total Higgs width of 4.1 MeV unmeasurably small,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limited by </a:t>
            </a:r>
          </a:p>
          <a:p>
            <a:pPr lvl="1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detector resolution</a:t>
            </a: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in assumption the lack of signal-background interference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Γ</a:t>
            </a:r>
            <a:r>
              <a:rPr lang="en-US" altLang="ru-RU" sz="1600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&lt; 1.1 GeV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@ 95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 in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4l</a:t>
            </a: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endParaRPr lang="en-US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Off-shell measurements in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ZZ for gg-production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C17DB6B-CF5A-4A49-93B6-F7115EE98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2564904"/>
            <a:ext cx="2808312" cy="61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91FE0D5-3BDC-41B4-BBB1-6502CC972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6896" y="2492896"/>
            <a:ext cx="231454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0C09088-85CF-4769-9435-288A2BCE7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8904" y="3429000"/>
            <a:ext cx="228320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46B214CC-BA91-4E71-AB8F-95F9E65B2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544" y="3606976"/>
            <a:ext cx="8477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трелка вниз 17">
            <a:extLst>
              <a:ext uri="{FF2B5EF4-FFF2-40B4-BE49-F238E27FC236}">
                <a16:creationId xmlns:a16="http://schemas.microsoft.com/office/drawing/2014/main" id="{86EA5B48-1974-4885-8AFF-7BB4FACB6E10}"/>
              </a:ext>
            </a:extLst>
          </p:cNvPr>
          <p:cNvSpPr/>
          <p:nvPr/>
        </p:nvSpPr>
        <p:spPr>
          <a:xfrm>
            <a:off x="1208584" y="3284984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5EECF05F-3077-4E3C-A65B-543101877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7560" y="3861048"/>
            <a:ext cx="4680520" cy="168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on-shell (NWA) depends on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Γ</a:t>
            </a:r>
            <a:r>
              <a:rPr lang="en-US" altLang="ru-RU" sz="1600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en-US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off-shell does not depend</a:t>
            </a:r>
          </a:p>
        </p:txBody>
      </p:sp>
      <p:sp>
        <p:nvSpPr>
          <p:cNvPr id="16" name="Прямоугольник 19">
            <a:extLst>
              <a:ext uri="{FF2B5EF4-FFF2-40B4-BE49-F238E27FC236}">
                <a16:creationId xmlns:a16="http://schemas.microsoft.com/office/drawing/2014/main" id="{B26E12E9-C3E5-4694-AF34-C4E31BDC30B9}"/>
              </a:ext>
            </a:extLst>
          </p:cNvPr>
          <p:cNvSpPr/>
          <p:nvPr/>
        </p:nvSpPr>
        <p:spPr>
          <a:xfrm>
            <a:off x="240812" y="3534968"/>
            <a:ext cx="425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FCF52080-70E0-4A37-976F-FF1FEAA39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4648" y="3606976"/>
            <a:ext cx="16573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D8D58565-F8CE-47AC-849D-2E490586B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2560" y="4509120"/>
            <a:ext cx="346192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трелка вправо 22">
            <a:extLst>
              <a:ext uri="{FF2B5EF4-FFF2-40B4-BE49-F238E27FC236}">
                <a16:creationId xmlns:a16="http://schemas.microsoft.com/office/drawing/2014/main" id="{C1E3980A-D0D2-4B04-8E44-6D0DA740ABDF}"/>
              </a:ext>
            </a:extLst>
          </p:cNvPr>
          <p:cNvSpPr/>
          <p:nvPr/>
        </p:nvSpPr>
        <p:spPr>
          <a:xfrm>
            <a:off x="3512840" y="2708920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ABA68302-172C-4FC7-A326-F40BEBAE8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2520" y="5589240"/>
            <a:ext cx="4282620" cy="66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 descr="http://cms-results.web.cern.ch/cms-results/public-results/publications/HIG-18-002/CMS-HIG-18-002_Figure_007-a.png">
            <a:extLst>
              <a:ext uri="{FF2B5EF4-FFF2-40B4-BE49-F238E27FC236}">
                <a16:creationId xmlns:a16="http://schemas.microsoft.com/office/drawing/2014/main" id="{B2FEE8B8-461A-43A1-B0AF-45EA156F8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2969" y="3573016"/>
            <a:ext cx="3042559" cy="2520280"/>
          </a:xfrm>
          <a:prstGeom prst="rect">
            <a:avLst/>
          </a:prstGeom>
          <a:noFill/>
        </p:spPr>
      </p:pic>
      <p:sp>
        <p:nvSpPr>
          <p:cNvPr id="22" name="Прямоугольник 26">
            <a:extLst>
              <a:ext uri="{FF2B5EF4-FFF2-40B4-BE49-F238E27FC236}">
                <a16:creationId xmlns:a16="http://schemas.microsoft.com/office/drawing/2014/main" id="{E6EDAA80-B5FB-4D4D-A923-2F376DF3868D}"/>
              </a:ext>
            </a:extLst>
          </p:cNvPr>
          <p:cNvSpPr/>
          <p:nvPr/>
        </p:nvSpPr>
        <p:spPr>
          <a:xfrm>
            <a:off x="4592960" y="5085184"/>
            <a:ext cx="2327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PRD 99 (2019) 112003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3" name="Picture 14" descr="http://cms-results.web.cern.ch/cms-results/public-results/publications/HIG-18-002/CMS-HIG-18-002_Table_008.png">
            <a:extLst>
              <a:ext uri="{FF2B5EF4-FFF2-40B4-BE49-F238E27FC236}">
                <a16:creationId xmlns:a16="http://schemas.microsoft.com/office/drawing/2014/main" id="{677F601C-4D6D-4FC3-B8CE-8F2A6ED9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69024" y="6101211"/>
            <a:ext cx="4225777" cy="636860"/>
          </a:xfrm>
          <a:prstGeom prst="rect">
            <a:avLst/>
          </a:prstGeom>
          <a:noFill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42E2E4-0897-40CF-85E8-DF2A24AA29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8344" y="846004"/>
            <a:ext cx="3025970" cy="2739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C9CBBF-A870-4318-A969-A5359CBFC8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6464" y="2707676"/>
            <a:ext cx="1899171" cy="322501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55430C-5F5F-4A03-9B4C-9869B8F68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B000065-B8EA-4EC1-99E0-C6FBD0846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997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000" dirty="0"/>
              <a:t>Summary of 2HDM+S searches at 13 </a:t>
            </a:r>
            <a:r>
              <a:rPr lang="en" sz="3000" dirty="0" err="1"/>
              <a:t>TeV</a:t>
            </a:r>
            <a:endParaRPr lang="en" sz="3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BAF5B8-A4C3-93BB-FDC3-A5DC8E15F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99" y="788637"/>
            <a:ext cx="6022842" cy="500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ACFAEC-92F2-9DD5-D5E8-AF7B96147D90}"/>
              </a:ext>
            </a:extLst>
          </p:cNvPr>
          <p:cNvSpPr/>
          <p:nvPr/>
        </p:nvSpPr>
        <p:spPr>
          <a:xfrm>
            <a:off x="344488" y="5949280"/>
            <a:ext cx="779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https://twiki.cern.ch/twiki/bin/view/CMSPublic/Summary2HDMSRun2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BAC8F-70D2-4814-A02E-E5472395A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319" y="1340768"/>
            <a:ext cx="2676293" cy="423746"/>
          </a:xfrm>
          <a:prstGeom prst="rect">
            <a:avLst/>
          </a:prstGeom>
        </p:spPr>
      </p:pic>
      <p:sp>
        <p:nvSpPr>
          <p:cNvPr id="9" name="Дата 3">
            <a:extLst>
              <a:ext uri="{FF2B5EF4-FFF2-40B4-BE49-F238E27FC236}">
                <a16:creationId xmlns:a16="http://schemas.microsoft.com/office/drawing/2014/main" id="{B358E494-DFF7-445C-BC0C-139D4AB8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0361D28E-7703-448D-98BD-5AB27B6D5053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B38AF9-CD8F-43F6-B614-EAAC7509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061497-B327-4C9B-8AEE-52DAF27A7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8473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Displaced Leptons + Jets</a:t>
            </a:r>
          </a:p>
        </p:txBody>
      </p:sp>
      <p:sp>
        <p:nvSpPr>
          <p:cNvPr id="22" name="Прямоугольник 28">
            <a:extLst>
              <a:ext uri="{FF2B5EF4-FFF2-40B4-BE49-F238E27FC236}">
                <a16:creationId xmlns:a16="http://schemas.microsoft.com/office/drawing/2014/main" id="{852B0AFB-FA37-4252-8D1C-A6924B78D431}"/>
              </a:ext>
            </a:extLst>
          </p:cNvPr>
          <p:cNvSpPr/>
          <p:nvPr/>
        </p:nvSpPr>
        <p:spPr>
          <a:xfrm>
            <a:off x="14101" y="620688"/>
            <a:ext cx="4088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RPV SUSY, GMSB, and BSM Scalar Higgs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741C9-E6D8-48D8-B451-84A7F703B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" y="990020"/>
            <a:ext cx="3917070" cy="2582996"/>
          </a:xfrm>
          <a:prstGeom prst="rect">
            <a:avLst/>
          </a:prstGeom>
        </p:spPr>
      </p:pic>
      <p:sp>
        <p:nvSpPr>
          <p:cNvPr id="26" name="Прямоугольник 29">
            <a:extLst>
              <a:ext uri="{FF2B5EF4-FFF2-40B4-BE49-F238E27FC236}">
                <a16:creationId xmlns:a16="http://schemas.microsoft.com/office/drawing/2014/main" id="{0281A5F4-D5E5-44D9-8912-F0F55A63DC01}"/>
              </a:ext>
            </a:extLst>
          </p:cNvPr>
          <p:cNvSpPr/>
          <p:nvPr/>
        </p:nvSpPr>
        <p:spPr>
          <a:xfrm>
            <a:off x="488504" y="931169"/>
            <a:ext cx="9706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DL+b-jets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9">
            <a:extLst>
              <a:ext uri="{FF2B5EF4-FFF2-40B4-BE49-F238E27FC236}">
                <a16:creationId xmlns:a16="http://schemas.microsoft.com/office/drawing/2014/main" id="{8CE0DC59-C48E-443B-97D6-C1563A34C0EB}"/>
              </a:ext>
            </a:extLst>
          </p:cNvPr>
          <p:cNvSpPr/>
          <p:nvPr/>
        </p:nvSpPr>
        <p:spPr>
          <a:xfrm>
            <a:off x="2432720" y="930206"/>
            <a:ext cx="800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DL+jets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9" name="Прямоугольник 29">
            <a:extLst>
              <a:ext uri="{FF2B5EF4-FFF2-40B4-BE49-F238E27FC236}">
                <a16:creationId xmlns:a16="http://schemas.microsoft.com/office/drawing/2014/main" id="{A66BEBA1-5A7F-42C3-8BBE-E500E5073A38}"/>
              </a:ext>
            </a:extLst>
          </p:cNvPr>
          <p:cNvSpPr/>
          <p:nvPr/>
        </p:nvSpPr>
        <p:spPr>
          <a:xfrm>
            <a:off x="477039" y="2154342"/>
            <a:ext cx="875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DL+MET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D64BBE7-B1FD-4600-B1BB-AD292641EDCE}"/>
              </a:ext>
            </a:extLst>
          </p:cNvPr>
          <p:cNvSpPr/>
          <p:nvPr/>
        </p:nvSpPr>
        <p:spPr>
          <a:xfrm>
            <a:off x="2576736" y="2154342"/>
            <a:ext cx="7136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DL+DL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31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0D38EF23-19D2-4ADC-B83B-43064BEEEC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/>
          <a:stretch/>
        </p:blipFill>
        <p:spPr>
          <a:xfrm>
            <a:off x="7279314" y="764704"/>
            <a:ext cx="2545937" cy="2232248"/>
          </a:xfrm>
          <a:prstGeom prst="rect">
            <a:avLst/>
          </a:prstGeom>
        </p:spPr>
      </p:pic>
      <p:sp>
        <p:nvSpPr>
          <p:cNvPr id="39" name="Прямоугольник 1">
            <a:extLst>
              <a:ext uri="{FF2B5EF4-FFF2-40B4-BE49-F238E27FC236}">
                <a16:creationId xmlns:a16="http://schemas.microsoft.com/office/drawing/2014/main" id="{EDA4C1F7-D43A-40E3-9E92-B5963149393D}"/>
              </a:ext>
            </a:extLst>
          </p:cNvPr>
          <p:cNvSpPr/>
          <p:nvPr/>
        </p:nvSpPr>
        <p:spPr>
          <a:xfrm>
            <a:off x="4062235" y="620688"/>
            <a:ext cx="334132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Leptons could have common or different vertexes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2060"/>
                </a:solidFill>
                <a:latin typeface="+mj-lt"/>
              </a:rPr>
              <a:t>μμ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+mj-lt"/>
              </a:rPr>
              <a:t>ee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 and </a:t>
            </a:r>
            <a:r>
              <a:rPr lang="en-US" sz="1600" dirty="0" err="1">
                <a:solidFill>
                  <a:srgbClr val="002060"/>
                </a:solidFill>
                <a:latin typeface="+mj-lt"/>
              </a:rPr>
              <a:t>eμ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 final states were used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Trigger and event selection exclusively on displaced leptons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 leptons |d0| is the main discriminating variable (up to 10 cm)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Data driven background estimation</a:t>
            </a:r>
            <a:endParaRPr lang="ru-RU" sz="1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D5D27C-2FEA-475B-B35A-36B303CD6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2" y="3870340"/>
            <a:ext cx="3452054" cy="2703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A8FAA9-0BB8-4E51-9B39-8D54FC922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216" y="3922440"/>
            <a:ext cx="2874712" cy="2679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68EF2C-454B-4665-9839-9EA121D14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396" y="3856327"/>
            <a:ext cx="3122341" cy="2698595"/>
          </a:xfrm>
          <a:prstGeom prst="rect">
            <a:avLst/>
          </a:prstGeom>
        </p:spPr>
      </p:pic>
      <p:sp>
        <p:nvSpPr>
          <p:cNvPr id="40" name="Прямоугольник 28">
            <a:extLst>
              <a:ext uri="{FF2B5EF4-FFF2-40B4-BE49-F238E27FC236}">
                <a16:creationId xmlns:a16="http://schemas.microsoft.com/office/drawing/2014/main" id="{42E09ED8-90BF-43B3-8DBA-9C3161A644E2}"/>
              </a:ext>
            </a:extLst>
          </p:cNvPr>
          <p:cNvSpPr/>
          <p:nvPr/>
        </p:nvSpPr>
        <p:spPr>
          <a:xfrm>
            <a:off x="827393" y="3631867"/>
            <a:ext cx="1180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RPV SUSY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Прямоугольник 28">
            <a:extLst>
              <a:ext uri="{FF2B5EF4-FFF2-40B4-BE49-F238E27FC236}">
                <a16:creationId xmlns:a16="http://schemas.microsoft.com/office/drawing/2014/main" id="{A7A6B963-CC0E-43C8-8CC9-41F7004198A3}"/>
              </a:ext>
            </a:extLst>
          </p:cNvPr>
          <p:cNvSpPr/>
          <p:nvPr/>
        </p:nvSpPr>
        <p:spPr>
          <a:xfrm>
            <a:off x="4592960" y="3573016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GMSB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Прямоугольник 28">
            <a:extLst>
              <a:ext uri="{FF2B5EF4-FFF2-40B4-BE49-F238E27FC236}">
                <a16:creationId xmlns:a16="http://schemas.microsoft.com/office/drawing/2014/main" id="{8D764BFD-0229-4D80-B755-95E05DD3CC6F}"/>
              </a:ext>
            </a:extLst>
          </p:cNvPr>
          <p:cNvSpPr/>
          <p:nvPr/>
        </p:nvSpPr>
        <p:spPr>
          <a:xfrm>
            <a:off x="7420853" y="3553727"/>
            <a:ext cx="1966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BSM Scalar Higgs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11">
            <a:extLst>
              <a:ext uri="{FF2B5EF4-FFF2-40B4-BE49-F238E27FC236}">
                <a16:creationId xmlns:a16="http://schemas.microsoft.com/office/drawing/2014/main" id="{2CAC0E90-AEDB-4FB3-BFE4-499AD4E34275}"/>
              </a:ext>
            </a:extLst>
          </p:cNvPr>
          <p:cNvSpPr/>
          <p:nvPr/>
        </p:nvSpPr>
        <p:spPr>
          <a:xfrm>
            <a:off x="6969224" y="260648"/>
            <a:ext cx="1762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EPJC 82 (2022) 153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1" name="Дата 3">
            <a:extLst>
              <a:ext uri="{FF2B5EF4-FFF2-40B4-BE49-F238E27FC236}">
                <a16:creationId xmlns:a16="http://schemas.microsoft.com/office/drawing/2014/main" id="{C4EDB01F-19CE-4257-8F7A-CC374666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FD859717-3BF9-4D22-98A1-460C417E485D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F3CC33-0F20-4AD1-B2C6-CBF5E90E5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619C08-EC4E-4075-BAC0-7B1534F99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599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LPP + Z bosons</a:t>
            </a:r>
          </a:p>
        </p:txBody>
      </p:sp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1184C936-9D12-44CF-AB28-9259AFB828E7}"/>
              </a:ext>
            </a:extLst>
          </p:cNvPr>
          <p:cNvSpPr/>
          <p:nvPr/>
        </p:nvSpPr>
        <p:spPr>
          <a:xfrm>
            <a:off x="10311" y="2282942"/>
            <a:ext cx="5845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 excess over the expected SM event rate is observed.</a:t>
            </a:r>
          </a:p>
          <a:p>
            <a:r>
              <a:rPr lang="en-US" dirty="0">
                <a:latin typeface="+mj-lt"/>
              </a:rPr>
              <a:t>New limits on branching Higgs to LLP scalar particles (S) are reached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D76F3B43-E7CD-414E-B01E-5C4F5EFCD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09" y="509525"/>
            <a:ext cx="2221269" cy="1713550"/>
          </a:xfrm>
          <a:prstGeom prst="rect">
            <a:avLst/>
          </a:prstGeom>
        </p:spPr>
      </p:pic>
      <p:pic>
        <p:nvPicPr>
          <p:cNvPr id="10" name="Рисунок 8">
            <a:extLst>
              <a:ext uri="{FF2B5EF4-FFF2-40B4-BE49-F238E27FC236}">
                <a16:creationId xmlns:a16="http://schemas.microsoft.com/office/drawing/2014/main" id="{518DCE33-92C6-4DF9-A7D4-FF3DAF34F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189" y="485800"/>
            <a:ext cx="2883742" cy="2733500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B02D0FC9-FA1D-4515-A499-0F1D16573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902" y="3052436"/>
            <a:ext cx="3850373" cy="3421944"/>
          </a:xfrm>
          <a:prstGeom prst="rect">
            <a:avLst/>
          </a:prstGeom>
        </p:spPr>
      </p:pic>
      <p:pic>
        <p:nvPicPr>
          <p:cNvPr id="12" name="Рисунок 14">
            <a:extLst>
              <a:ext uri="{FF2B5EF4-FFF2-40B4-BE49-F238E27FC236}">
                <a16:creationId xmlns:a16="http://schemas.microsoft.com/office/drawing/2014/main" id="{AF45FB17-AFE7-418E-9CC3-6D9A67FCE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4" y="3125017"/>
            <a:ext cx="3791938" cy="3349362"/>
          </a:xfrm>
          <a:prstGeom prst="rect">
            <a:avLst/>
          </a:prstGeom>
        </p:spPr>
      </p:pic>
      <p:cxnSp>
        <p:nvCxnSpPr>
          <p:cNvPr id="13" name="Прямая со стрелкой 16">
            <a:extLst>
              <a:ext uri="{FF2B5EF4-FFF2-40B4-BE49-F238E27FC236}">
                <a16:creationId xmlns:a16="http://schemas.microsoft.com/office/drawing/2014/main" id="{F8BC0F2D-238A-4E72-924C-C7E7FC337883}"/>
              </a:ext>
            </a:extLst>
          </p:cNvPr>
          <p:cNvCxnSpPr/>
          <p:nvPr/>
        </p:nvCxnSpPr>
        <p:spPr>
          <a:xfrm>
            <a:off x="2051720" y="620688"/>
            <a:ext cx="936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D359DDE-0CF7-40DD-BE89-93D6BBA1D9C3}"/>
              </a:ext>
            </a:extLst>
          </p:cNvPr>
          <p:cNvSpPr txBox="1"/>
          <p:nvPr/>
        </p:nvSpPr>
        <p:spPr>
          <a:xfrm>
            <a:off x="2912689" y="428687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Used as a spectator in the event </a:t>
            </a:r>
            <a:endParaRPr lang="ru-RU" sz="1600" dirty="0">
              <a:solidFill>
                <a:srgbClr val="002060"/>
              </a:solidFill>
            </a:endParaRPr>
          </a:p>
        </p:txBody>
      </p:sp>
      <p:cxnSp>
        <p:nvCxnSpPr>
          <p:cNvPr id="15" name="Прямая со стрелкой 20">
            <a:extLst>
              <a:ext uri="{FF2B5EF4-FFF2-40B4-BE49-F238E27FC236}">
                <a16:creationId xmlns:a16="http://schemas.microsoft.com/office/drawing/2014/main" id="{D40F96A7-457A-4968-98D1-EB84B6313F41}"/>
              </a:ext>
            </a:extLst>
          </p:cNvPr>
          <p:cNvCxnSpPr/>
          <p:nvPr/>
        </p:nvCxnSpPr>
        <p:spPr>
          <a:xfrm flipV="1">
            <a:off x="2412672" y="1541922"/>
            <a:ext cx="445862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1C3612-A17F-4656-AAFB-5A8CDF33CEF6}"/>
                  </a:ext>
                </a:extLst>
              </p:cNvPr>
              <p:cNvSpPr txBox="1"/>
              <p:nvPr/>
            </p:nvSpPr>
            <p:spPr>
              <a:xfrm>
                <a:off x="2874101" y="1050383"/>
                <a:ext cx="3062737" cy="93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>
                    <a:solidFill>
                      <a:srgbClr val="002060"/>
                    </a:solidFill>
                  </a:rPr>
                  <a:t>The multiplicity of displaced jets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𝑑𝑖𝑠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is the  </a:t>
                </a:r>
                <a:r>
                  <a:rPr lang="en-U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n-US" sz="1600" dirty="0">
                    <a:solidFill>
                      <a:srgbClr val="002060"/>
                    </a:solidFill>
                  </a:rPr>
                  <a:t> main discriminator variable. Signal region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𝑑𝑖𝑠</m:t>
                        </m:r>
                      </m:sup>
                    </m:sSubSup>
                  </m:oMath>
                </a14:m>
                <a:r>
                  <a:rPr lang="ru-RU" sz="1600" dirty="0">
                    <a:solidFill>
                      <a:srgbClr val="002060"/>
                    </a:solidFill>
                  </a:rPr>
                  <a:t>≥</a:t>
                </a:r>
                <a:r>
                  <a:rPr lang="en-US" sz="1600" dirty="0">
                    <a:solidFill>
                      <a:srgbClr val="002060"/>
                    </a:solidFill>
                  </a:rPr>
                  <a:t> 2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1C3612-A17F-4656-AAFB-5A8CDF33C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101" y="1050383"/>
                <a:ext cx="3062737" cy="933461"/>
              </a:xfrm>
              <a:prstGeom prst="rect">
                <a:avLst/>
              </a:prstGeom>
              <a:blipFill>
                <a:blip r:embed="rId6"/>
                <a:stretch>
                  <a:fillRect l="-994" t="-1961" r="-994" b="-5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00FD2427-F7D7-4FF5-BBCA-D5F841588345}"/>
              </a:ext>
            </a:extLst>
          </p:cNvPr>
          <p:cNvSpPr/>
          <p:nvPr/>
        </p:nvSpPr>
        <p:spPr>
          <a:xfrm>
            <a:off x="6809585" y="128460"/>
            <a:ext cx="20388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03 (2022) 160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8" name="Рисунок 14">
            <a:extLst>
              <a:ext uri="{FF2B5EF4-FFF2-40B4-BE49-F238E27FC236}">
                <a16:creationId xmlns:a16="http://schemas.microsoft.com/office/drawing/2014/main" id="{163B3A8F-3FBB-458B-9D15-8D23649F42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2953" y="3970572"/>
            <a:ext cx="2065002" cy="1712923"/>
          </a:xfrm>
          <a:prstGeom prst="rect">
            <a:avLst/>
          </a:prstGeom>
        </p:spPr>
      </p:pic>
      <p:sp>
        <p:nvSpPr>
          <p:cNvPr id="19" name="Дата 3">
            <a:extLst>
              <a:ext uri="{FF2B5EF4-FFF2-40B4-BE49-F238E27FC236}">
                <a16:creationId xmlns:a16="http://schemas.microsoft.com/office/drawing/2014/main" id="{D3F3D4A2-FB19-4ACA-AD45-29CDE840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741CFC2B-A365-4F3F-8952-C08A9814B7E2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95E662-11B3-471B-8B96-B5BA3DD94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55F900-1CF2-4EF8-8BB1-2233A35D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3547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LHC Satellite Experiments</a:t>
            </a:r>
            <a:endParaRPr lang="ru-RU" sz="3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77FAEB-7EBE-4921-9E05-4F0788BEA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5" y="620688"/>
            <a:ext cx="3700094" cy="23042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A33897-FCD5-43E4-BBE4-8FACE1120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888" y="840547"/>
            <a:ext cx="5732731" cy="3092509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99E3A1DE-A300-4ACA-9203-BB8685BC8A3C}"/>
              </a:ext>
            </a:extLst>
          </p:cNvPr>
          <p:cNvSpPr txBox="1"/>
          <p:nvPr/>
        </p:nvSpPr>
        <p:spPr>
          <a:xfrm>
            <a:off x="4726353" y="508610"/>
            <a:ext cx="1378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CMS/ATLAS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9596E1E2-AA6B-4800-ADDE-473FF4B0FF99}"/>
              </a:ext>
            </a:extLst>
          </p:cNvPr>
          <p:cNvSpPr txBox="1"/>
          <p:nvPr/>
        </p:nvSpPr>
        <p:spPr>
          <a:xfrm>
            <a:off x="6985216" y="476672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CMS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151D5-4668-4850-841D-42B26EB0E55E}"/>
              </a:ext>
            </a:extLst>
          </p:cNvPr>
          <p:cNvSpPr txBox="1"/>
          <p:nvPr/>
        </p:nvSpPr>
        <p:spPr>
          <a:xfrm>
            <a:off x="4160912" y="3933056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C00000"/>
                </a:solidFill>
              </a:rPr>
              <a:t>LHCb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7FCD4E-FBC3-4F1C-A334-0C9268150F24}"/>
              </a:ext>
            </a:extLst>
          </p:cNvPr>
          <p:cNvSpPr txBox="1"/>
          <p:nvPr/>
        </p:nvSpPr>
        <p:spPr>
          <a:xfrm>
            <a:off x="6825208" y="3933056"/>
            <a:ext cx="813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ATLAS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1779A8F-718A-47E2-AF82-EE2460668330}"/>
              </a:ext>
            </a:extLst>
          </p:cNvPr>
          <p:cNvSpPr/>
          <p:nvPr/>
        </p:nvSpPr>
        <p:spPr>
          <a:xfrm>
            <a:off x="776536" y="2946430"/>
            <a:ext cx="273630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C00000"/>
                </a:solidFill>
              </a:rPr>
              <a:t>Phys. Rev. D 99 (2019) 015021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3C81530-12AB-476B-A6C8-3D973F8F2A2E}"/>
              </a:ext>
            </a:extLst>
          </p:cNvPr>
          <p:cNvSpPr/>
          <p:nvPr/>
        </p:nvSpPr>
        <p:spPr>
          <a:xfrm>
            <a:off x="723303" y="3244334"/>
            <a:ext cx="336560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linkClick r:id="rId4"/>
              </a:rPr>
              <a:t>https://arxiv.org/abs/1901.04040</a:t>
            </a:r>
            <a:r>
              <a:rPr lang="ru-RU" dirty="0"/>
              <a:t>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DBC0D63-B401-4616-A5A1-325E5EF97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57" y="4363413"/>
            <a:ext cx="4439691" cy="20960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4F75CA6-D7DE-4A6B-A81F-D05C4B769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142" y="4291449"/>
            <a:ext cx="4741608" cy="2057941"/>
          </a:xfrm>
          <a:prstGeom prst="rect">
            <a:avLst/>
          </a:prstGeom>
        </p:spPr>
      </p:pic>
      <p:sp>
        <p:nvSpPr>
          <p:cNvPr id="18" name="Дата 3">
            <a:extLst>
              <a:ext uri="{FF2B5EF4-FFF2-40B4-BE49-F238E27FC236}">
                <a16:creationId xmlns:a16="http://schemas.microsoft.com/office/drawing/2014/main" id="{06E150B1-F371-4C53-92F8-8A0DF9148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9CF2EB19-6D25-4839-A76F-D96AA951CCED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A61F35E-B72B-4645-A376-F747CCA95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C09D5E5-82E9-4127-AC46-CA531754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8568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LLP Lifetime </a:t>
            </a:r>
            <a:endParaRPr lang="ru-RU" sz="3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E6E19C-537B-4B01-ABC5-9BAC0654F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59" y="980728"/>
            <a:ext cx="7059511" cy="5151231"/>
          </a:xfrm>
          <a:prstGeom prst="rect">
            <a:avLst/>
          </a:prstGeom>
        </p:spPr>
      </p:pic>
      <p:sp>
        <p:nvSpPr>
          <p:cNvPr id="7" name="Дата 3">
            <a:extLst>
              <a:ext uri="{FF2B5EF4-FFF2-40B4-BE49-F238E27FC236}">
                <a16:creationId xmlns:a16="http://schemas.microsoft.com/office/drawing/2014/main" id="{2A325F31-AF6D-45F3-89D3-75934BCE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A99FCC10-1333-4C67-AD88-D56F8DD92089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59F5B67-EA3F-423D-BB62-3FC16AB9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7D347D1-11F6-4A9F-8806-EFCC75EB8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80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EB6419-F315-4849-9C11-6670B614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06" y="0"/>
            <a:ext cx="8489663" cy="873908"/>
          </a:xfrm>
        </p:spPr>
        <p:txBody>
          <a:bodyPr/>
          <a:lstStyle/>
          <a:p>
            <a:r>
              <a:rPr lang="en-US" sz="3000" dirty="0" err="1"/>
              <a:t>MAssive</a:t>
            </a:r>
            <a:r>
              <a:rPr lang="en-US" sz="3000" dirty="0"/>
              <a:t> Timing </a:t>
            </a:r>
            <a:r>
              <a:rPr lang="en-US" sz="3000" dirty="0" err="1"/>
              <a:t>Hodoscope</a:t>
            </a:r>
            <a:r>
              <a:rPr lang="en-US" sz="3000" dirty="0"/>
              <a:t> for  Ultra-Stable </a:t>
            </a:r>
            <a:r>
              <a:rPr lang="en-US" sz="3000" dirty="0" err="1"/>
              <a:t>neutraLpArticles</a:t>
            </a:r>
            <a:endParaRPr lang="ru-RU" sz="3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FE63B0-19B7-4DE7-AC03-C887F0315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9" y="873908"/>
            <a:ext cx="9627778" cy="41355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DCEE54-011B-421E-997B-A848DDDA5F64}"/>
              </a:ext>
            </a:extLst>
          </p:cNvPr>
          <p:cNvSpPr/>
          <p:nvPr/>
        </p:nvSpPr>
        <p:spPr>
          <a:xfrm>
            <a:off x="498624" y="4647449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</a:rPr>
              <a:t>The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full-scale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detector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could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then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become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err="1">
                <a:solidFill>
                  <a:srgbClr val="002060"/>
                </a:solidFill>
              </a:rPr>
              <a:t>operational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by</a:t>
            </a:r>
            <a:r>
              <a:rPr lang="ru-RU" sz="2000" dirty="0">
                <a:solidFill>
                  <a:srgbClr val="002060"/>
                </a:solidFill>
              </a:rPr>
              <a:t> 2025-26.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0CBFD2-780C-4364-A787-DD1767E9E80E}"/>
              </a:ext>
            </a:extLst>
          </p:cNvPr>
          <p:cNvSpPr/>
          <p:nvPr/>
        </p:nvSpPr>
        <p:spPr>
          <a:xfrm>
            <a:off x="560512" y="5799700"/>
            <a:ext cx="3365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https://arxiv.org/abs/1901.04040</a:t>
            </a:r>
            <a:r>
              <a:rPr lang="ru-RU" dirty="0"/>
              <a:t> 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3524A3F-CCAF-4975-B20B-B512D6FD9D96}"/>
              </a:ext>
            </a:extLst>
          </p:cNvPr>
          <p:cNvCxnSpPr/>
          <p:nvPr/>
        </p:nvCxnSpPr>
        <p:spPr>
          <a:xfrm flipH="1" flipV="1">
            <a:off x="8049344" y="3590897"/>
            <a:ext cx="576064" cy="185432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CC162B6-36D4-40C4-985C-D9C130B3590A}"/>
              </a:ext>
            </a:extLst>
          </p:cNvPr>
          <p:cNvSpPr txBox="1"/>
          <p:nvPr/>
        </p:nvSpPr>
        <p:spPr>
          <a:xfrm>
            <a:off x="8409384" y="5445224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CMS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E53064A3-173F-2998-7A34-9D76F1567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60B99-0E7F-4A35-A670-630A4F1827A0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62E7F5-4787-49B9-9F1E-C206C8F77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7A8EE5-62B1-47B1-8F7B-2DC5FD8E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013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9C03D24-689E-4037-B5F4-400A5B06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64" y="548680"/>
            <a:ext cx="6912768" cy="1872208"/>
          </a:xfrm>
        </p:spPr>
        <p:txBody>
          <a:bodyPr>
            <a:normAutofit/>
          </a:bodyPr>
          <a:lstStyle/>
          <a:p>
            <a:pPr algn="l"/>
            <a:r>
              <a:rPr lang="en-US" sz="34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 do we know today about the Standard Model from LHC?</a:t>
            </a:r>
            <a:endParaRPr lang="ru-RU" sz="34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EA305E58-26CC-41E0-8C91-2B19B03E8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B9FB1155-F82D-4A7F-9626-EC33484ACA1A}" type="datetime1">
              <a:rPr lang="ru-RU" smtClean="0"/>
              <a:t>03.04.2024</a:t>
            </a:fld>
            <a:endParaRPr lang="ru-RU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902BEF5-5F25-B902-6DF7-C1BAFE42B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2348880"/>
            <a:ext cx="6192688" cy="408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1F6D1F-99C8-77E9-D06B-7E65D3F08C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7354" y="3105326"/>
            <a:ext cx="2745610" cy="32560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8E0AE8-E485-4C40-8494-2DE984C45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52" y="8979"/>
            <a:ext cx="2808913" cy="2873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14FF7C-D035-416A-AF7D-31F0C98BF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035FF6-7EEA-4A8A-B0FA-640323CF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716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92AB8-6CCA-484C-8E40-0EF35AE4D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Summary of Standard Model Tests with EWK Bosons</a:t>
            </a:r>
            <a:endParaRPr lang="ru-RU" sz="3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B6B105-B262-42A8-A529-91147ACFE5FF}"/>
              </a:ext>
            </a:extLst>
          </p:cNvPr>
          <p:cNvSpPr/>
          <p:nvPr/>
        </p:nvSpPr>
        <p:spPr>
          <a:xfrm>
            <a:off x="45404" y="620688"/>
            <a:ext cx="67077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Summaries of CMS cross section measurements</a:t>
            </a:r>
          </a:p>
          <a:p>
            <a:r>
              <a:rPr lang="en-US" sz="1600" b="1" dirty="0">
                <a:solidFill>
                  <a:srgbClr val="C00000"/>
                </a:solidFill>
                <a:hlinkClick r:id="rId2"/>
              </a:rPr>
              <a:t>https://twiki.cern.ch/twiki/bin/view/CMSPublic/PhysicsResultsCombined</a:t>
            </a:r>
            <a:r>
              <a:rPr lang="en-US" sz="1600" b="1" dirty="0">
                <a:solidFill>
                  <a:srgbClr val="C00000"/>
                </a:solidFill>
              </a:rPr>
              <a:t>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8C3EB1-0EE6-4AE2-87AB-AD7B86E82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1355541"/>
            <a:ext cx="8953500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Дата 3">
            <a:extLst>
              <a:ext uri="{FF2B5EF4-FFF2-40B4-BE49-F238E27FC236}">
                <a16:creationId xmlns:a16="http://schemas.microsoft.com/office/drawing/2014/main" id="{128FB2A6-B21C-4BF0-8D3B-7F08B002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6ACD57E4-5CF3-4407-9BC7-AB96FC8F5D3C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C6BAA8-4258-4509-B28B-CE6609E44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97A367-52F4-403C-9439-29ED923C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AEB7FE-F8D3-4119-9DD1-61B3CDF73C3C}"/>
              </a:ext>
            </a:extLst>
          </p:cNvPr>
          <p:cNvSpPr txBox="1"/>
          <p:nvPr/>
        </p:nvSpPr>
        <p:spPr>
          <a:xfrm>
            <a:off x="6493750" y="570913"/>
            <a:ext cx="273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FF0000"/>
                </a:solidFill>
              </a:rPr>
              <a:t>Agree with the Standard Model predictions!</a:t>
            </a:r>
            <a:endParaRPr lang="ru-RU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80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1AB975-3F93-42E5-96A0-98517CB24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688" y="1133455"/>
            <a:ext cx="7642719" cy="5175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A497F-EFA5-42F2-9D62-4FC15854A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Summary of HLO </a:t>
            </a:r>
            <a:r>
              <a:rPr lang="en-US" sz="3000" dirty="0" err="1"/>
              <a:t>Strinjent</a:t>
            </a:r>
            <a:r>
              <a:rPr lang="en-US" sz="3000" dirty="0"/>
              <a:t> Tests</a:t>
            </a:r>
            <a:endParaRPr lang="ru-RU" sz="3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E0D80E-F89F-4D26-9FE3-3BCD0BC3C041}"/>
              </a:ext>
            </a:extLst>
          </p:cNvPr>
          <p:cNvSpPr txBox="1"/>
          <p:nvPr/>
        </p:nvSpPr>
        <p:spPr>
          <a:xfrm>
            <a:off x="56456" y="3717032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FF0000"/>
                </a:solidFill>
              </a:rPr>
              <a:t>Agree with the Standard Model predictions!</a:t>
            </a:r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3674949-4131-4348-8E1C-64A4E1B20EBC}"/>
              </a:ext>
            </a:extLst>
          </p:cNvPr>
          <p:cNvSpPr/>
          <p:nvPr/>
        </p:nvSpPr>
        <p:spPr>
          <a:xfrm>
            <a:off x="250061" y="1360327"/>
            <a:ext cx="153458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V+jets</a:t>
            </a:r>
            <a:r>
              <a:rPr lang="en-US" dirty="0"/>
              <a:t> </a:t>
            </a:r>
            <a:r>
              <a:rPr lang="en-US" dirty="0" err="1"/>
              <a:t>VV+jets</a:t>
            </a:r>
            <a:endParaRPr lang="en-US" dirty="0"/>
          </a:p>
          <a:p>
            <a:r>
              <a:rPr lang="en-US" dirty="0" err="1"/>
              <a:t>tt</a:t>
            </a:r>
            <a:r>
              <a:rPr lang="en-US" dirty="0"/>
              <a:t> + jets</a:t>
            </a:r>
          </a:p>
          <a:p>
            <a:r>
              <a:rPr lang="en-US" dirty="0"/>
              <a:t>h + jets</a:t>
            </a:r>
          </a:p>
          <a:p>
            <a:endParaRPr lang="en-US" dirty="0"/>
          </a:p>
          <a:p>
            <a:r>
              <a:rPr lang="en-US" dirty="0"/>
              <a:t>up to 4 jets 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2B860C1-9235-4E71-BDD6-958D1C3CA300}"/>
              </a:ext>
            </a:extLst>
          </p:cNvPr>
          <p:cNvSpPr/>
          <p:nvPr/>
        </p:nvSpPr>
        <p:spPr>
          <a:xfrm>
            <a:off x="56456" y="611977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Summary of the cross sections standard model particles produced in association with jets</a:t>
            </a:r>
          </a:p>
          <a:p>
            <a:r>
              <a:rPr lang="en-US" sz="1600" b="1" dirty="0">
                <a:solidFill>
                  <a:srgbClr val="C00000"/>
                </a:solidFill>
                <a:hlinkClick r:id="rId3"/>
              </a:rPr>
              <a:t>https://twiki.cern.ch/twiki/bin/view/CMSPublic/PhysicsResultsCombined</a:t>
            </a:r>
            <a:r>
              <a:rPr lang="en-US" sz="1600" b="1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11" name="Дата 3">
            <a:extLst>
              <a:ext uri="{FF2B5EF4-FFF2-40B4-BE49-F238E27FC236}">
                <a16:creationId xmlns:a16="http://schemas.microsoft.com/office/drawing/2014/main" id="{4DAE8FB4-BE39-4A9A-8670-D50A277B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04B0C19B-1614-4498-8DA9-1A96C613B1EA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E14A28-DC74-40AE-9E9B-80B4222E9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382D81-3272-47C8-AF4F-093675C2F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853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AA9C92-99FF-441F-A96E-31C5DA7A2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720" y="3587744"/>
            <a:ext cx="2713800" cy="322097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A5B42D2-DB4B-4180-9921-24BA2B930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46" y="1893604"/>
            <a:ext cx="2832693" cy="2717624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Higgs Portrait after 10 Years</a:t>
            </a:r>
            <a:endParaRPr lang="ru-RU" sz="30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62EEA90-8FF4-4F75-8C1E-E3D41DD81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6208" y="2559472"/>
            <a:ext cx="1008112" cy="36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cms-results.web.cern.ch/cms-results/public-results/publications/HIG-19-004/CMS-HIG-19-004_Figure_009.png">
            <a:extLst>
              <a:ext uri="{FF2B5EF4-FFF2-40B4-BE49-F238E27FC236}">
                <a16:creationId xmlns:a16="http://schemas.microsoft.com/office/drawing/2014/main" id="{77DEF98B-7A5B-422E-BFA8-A12A8081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472" y="1772816"/>
            <a:ext cx="3312368" cy="2666078"/>
          </a:xfrm>
          <a:prstGeom prst="rect">
            <a:avLst/>
          </a:prstGeom>
          <a:noFill/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C2D955A2-5198-489C-8AD3-5C98140DC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2" y="4509120"/>
            <a:ext cx="6919720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Precisions of cross section and branching ratio measurements in combined channel are down to 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8.5%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level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We have ~6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accuracy for measurements of couplings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absolute value of a width                              is getting closer to the SM expectations (4.1 MeV). We still need to improve an accuracy.</a:t>
            </a:r>
          </a:p>
          <a:p>
            <a:pPr>
              <a:buClr>
                <a:srgbClr val="002060"/>
              </a:buClr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Spin, parity, differential distributions do not contradict the SM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7">
            <a:extLst>
              <a:ext uri="{FF2B5EF4-FFF2-40B4-BE49-F238E27FC236}">
                <a16:creationId xmlns:a16="http://schemas.microsoft.com/office/drawing/2014/main" id="{79313150-8A54-465E-B3F7-90618C61C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433" y="6006903"/>
            <a:ext cx="1106655" cy="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6">
            <a:extLst>
              <a:ext uri="{FF2B5EF4-FFF2-40B4-BE49-F238E27FC236}">
                <a16:creationId xmlns:a16="http://schemas.microsoft.com/office/drawing/2014/main" id="{C7B61338-CF69-451F-9203-11606C6E0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87" y="600209"/>
            <a:ext cx="9871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None/>
            </a:pPr>
            <a:r>
              <a:rPr lang="en-US" sz="1800" dirty="0">
                <a:solidFill>
                  <a:srgbClr val="002060"/>
                </a:solidFill>
              </a:rPr>
              <a:t>During Run 2 of the LHC the experimental collaborations started to employ the combined data for </a:t>
            </a:r>
            <a:r>
              <a:rPr lang="en-US" altLang="ru-RU" sz="1800" dirty="0">
                <a:solidFill>
                  <a:srgbClr val="002060"/>
                </a:solidFill>
              </a:rPr>
              <a:t>precision measurements of Higgs properties (mass, width, couplings, CP, rare decays</a:t>
            </a:r>
            <a:r>
              <a:rPr lang="ru-RU" altLang="ru-RU" sz="1800" dirty="0">
                <a:solidFill>
                  <a:srgbClr val="002060"/>
                </a:solidFill>
              </a:rPr>
              <a:t>)</a:t>
            </a:r>
            <a:endParaRPr lang="en-US" altLang="ru-RU" sz="1800" dirty="0">
              <a:solidFill>
                <a:srgbClr val="002060"/>
              </a:solidFill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2002723F-7467-4E72-BF68-DEBF41DD7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1211263"/>
            <a:ext cx="7272808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All main production mechanisms are observed, including h →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bbar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ttH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VH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Mass of Higgs boson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ru-RU" sz="1600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ru-RU" sz="1600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 measured with an accuracy of 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0.1% (!)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DE31EA-9EA8-4E20-AC7F-7775B65D4F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2000" y="5436347"/>
            <a:ext cx="1541399" cy="2969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529D602-EAEF-4373-96F7-2A94A432C0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7256" y="1298443"/>
            <a:ext cx="2115877" cy="2170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Дата 3">
            <a:extLst>
              <a:ext uri="{FF2B5EF4-FFF2-40B4-BE49-F238E27FC236}">
                <a16:creationId xmlns:a16="http://schemas.microsoft.com/office/drawing/2014/main" id="{BE07E044-55E9-400E-945A-84C57DC10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357ED20F-5CB8-4D38-ABBC-308F378BFDEE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5C328-DAEE-44B8-9266-161EAAF7E19A}"/>
              </a:ext>
            </a:extLst>
          </p:cNvPr>
          <p:cNvSpPr txBox="1"/>
          <p:nvPr/>
        </p:nvSpPr>
        <p:spPr>
          <a:xfrm>
            <a:off x="4592960" y="6258798"/>
            <a:ext cx="22006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 607 (2022) 60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51D21AB-44D6-4B32-BFC8-C50A9412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5D9E204-3AEE-45BC-89C2-59B6E1BC4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5780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6F238A-C7EB-4BB7-B2D3-AE7897E47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09" y="681471"/>
            <a:ext cx="7533456" cy="565009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E4D73D-DA3C-4055-8417-17BAC365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What do we have as a result?</a:t>
            </a:r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D68F3E8F-EB6B-4865-8FBC-95AACDF92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C55E442C-285C-48D8-9B73-8098EE28979D}" type="datetime1">
              <a:rPr lang="ru-RU" smtClean="0"/>
              <a:t>03.04.2024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8D92F3C-0BF3-47BC-87C6-C3722888A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С. Шматов, Научная сессия секции ЯФ ОФН РАН, ОИЯИ, Дубна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1ED252C-D50A-4FE5-84A8-BE95D259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2611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80779</TotalTime>
  <Words>4273</Words>
  <Application>Microsoft Office PowerPoint</Application>
  <PresentationFormat>Лист A4 (210x297 мм)</PresentationFormat>
  <Paragraphs>590</Paragraphs>
  <Slides>49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9" baseType="lpstr">
      <vt:lpstr>Arial</vt:lpstr>
      <vt:lpstr>Calibri</vt:lpstr>
      <vt:lpstr>Cambria Math</vt:lpstr>
      <vt:lpstr>Comic Sans MS</vt:lpstr>
      <vt:lpstr>Nunito</vt:lpstr>
      <vt:lpstr>Symbol</vt:lpstr>
      <vt:lpstr>Times New Roman</vt:lpstr>
      <vt:lpstr>Wingdings</vt:lpstr>
      <vt:lpstr>Тема Office</vt:lpstr>
      <vt:lpstr>Equation</vt:lpstr>
      <vt:lpstr>Overview of the Physics beyond the Standard Model  @ CMS Experiment (LHC)</vt:lpstr>
      <vt:lpstr>Презентация PowerPoint</vt:lpstr>
      <vt:lpstr>Some Statistics from CMS</vt:lpstr>
      <vt:lpstr>LHC Timeline and Data  That We Have</vt:lpstr>
      <vt:lpstr>What do we know today about the Standard Model from LHC?</vt:lpstr>
      <vt:lpstr>Summary of Standard Model Tests with EWK Bosons</vt:lpstr>
      <vt:lpstr>Summary of HLO Strinjent Tests</vt:lpstr>
      <vt:lpstr>Higgs Portrait after 10 Years</vt:lpstr>
      <vt:lpstr> What do we have as a result?</vt:lpstr>
      <vt:lpstr>Why we are still expecting  the New Physics?</vt:lpstr>
      <vt:lpstr>A room in Higgs Sector</vt:lpstr>
      <vt:lpstr>Another Hint from the Higgs: Flavor Universality</vt:lpstr>
      <vt:lpstr>Презентация PowerPoint</vt:lpstr>
      <vt:lpstr>Презентация PowerPoint</vt:lpstr>
      <vt:lpstr>Презентация PowerPoint</vt:lpstr>
      <vt:lpstr>Презентация PowerPoint</vt:lpstr>
      <vt:lpstr>Enriching the physics program of the CMS experiment</vt:lpstr>
      <vt:lpstr>Презентация PowerPoint</vt:lpstr>
      <vt:lpstr>Презентация PowerPoint</vt:lpstr>
      <vt:lpstr>Searches for Heavy Resonances</vt:lpstr>
      <vt:lpstr>Example of Dark Matter Searches in Dijets+Dileptons</vt:lpstr>
      <vt:lpstr>Mapping Dark Matter Searches</vt:lpstr>
      <vt:lpstr>Dark Matter Results</vt:lpstr>
      <vt:lpstr>Direct Search for BSM: LLP Non-conventional Signals</vt:lpstr>
      <vt:lpstr>Inelastic Dark Matter at the LHC/LLP</vt:lpstr>
      <vt:lpstr>Overview of CMS Exotica LLP Searches</vt:lpstr>
      <vt:lpstr>LLP with Displaced Dimuons</vt:lpstr>
      <vt:lpstr>LLP with Displaced Jets (Showers in Muon System) </vt:lpstr>
      <vt:lpstr>Higgs Boson as a Tool to Search for the New Physics</vt:lpstr>
      <vt:lpstr>Higgs Invisible Decays</vt:lpstr>
      <vt:lpstr>Lepton Flavour Violation Higgs Decays (1)</vt:lpstr>
      <vt:lpstr>Lepton Flavour Violation Higgs Decays (2)</vt:lpstr>
      <vt:lpstr>Searches for Low-Mass BSM Higgses/DM in h125 Decays</vt:lpstr>
      <vt:lpstr>Презентация PowerPoint</vt:lpstr>
      <vt:lpstr>BSM Higgs/X in Decays into SM Particles</vt:lpstr>
      <vt:lpstr>BSM Higgs/X in Decays into BSM Particles</vt:lpstr>
      <vt:lpstr>Some Selected Recent Excitements from LHC</vt:lpstr>
      <vt:lpstr>Summary</vt:lpstr>
      <vt:lpstr>THANK YOU FOR YOUR ATTENTION!</vt:lpstr>
      <vt:lpstr>Vector-like quarks</vt:lpstr>
      <vt:lpstr>What does  Brazilian Flag mean? </vt:lpstr>
      <vt:lpstr>Production of SM Higgs boson</vt:lpstr>
      <vt:lpstr>Higgs Width</vt:lpstr>
      <vt:lpstr>Презентация PowerPoint</vt:lpstr>
      <vt:lpstr>Displaced Leptons + Jets</vt:lpstr>
      <vt:lpstr>LPP + Z bosons</vt:lpstr>
      <vt:lpstr>Презентация PowerPoint</vt:lpstr>
      <vt:lpstr>Презентация PowerPoint</vt:lpstr>
      <vt:lpstr>MAssive Timing Hodoscope for  Ultra-Stable neutraLpArticles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ИССЛЕДОВАНИЕ ПРОЦЕССОВ ПАРНОГО РОЖДЕНИЯ МЮОНОВ В ЭКСПЕРИМЕНТЕ CMS на LHC</dc:title>
  <dc:creator>Мария Савина</dc:creator>
  <cp:lastModifiedBy>Shmatov</cp:lastModifiedBy>
  <cp:revision>1914</cp:revision>
  <dcterms:created xsi:type="dcterms:W3CDTF">2020-06-19T10:31:57Z</dcterms:created>
  <dcterms:modified xsi:type="dcterms:W3CDTF">2024-04-04T07:12:08Z</dcterms:modified>
</cp:coreProperties>
</file>