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7" r:id="rId2"/>
    <p:sldId id="287" r:id="rId3"/>
    <p:sldId id="288" r:id="rId4"/>
    <p:sldId id="264" r:id="rId5"/>
    <p:sldId id="265" r:id="rId6"/>
    <p:sldId id="266" r:id="rId7"/>
    <p:sldId id="298" r:id="rId8"/>
    <p:sldId id="317" r:id="rId9"/>
    <p:sldId id="314" r:id="rId10"/>
    <p:sldId id="283" r:id="rId11"/>
    <p:sldId id="263" r:id="rId12"/>
    <p:sldId id="299" r:id="rId13"/>
    <p:sldId id="274" r:id="rId14"/>
    <p:sldId id="262" r:id="rId15"/>
    <p:sldId id="268" r:id="rId16"/>
    <p:sldId id="270" r:id="rId17"/>
    <p:sldId id="292" r:id="rId18"/>
    <p:sldId id="295" r:id="rId19"/>
    <p:sldId id="296" r:id="rId20"/>
    <p:sldId id="297" r:id="rId21"/>
    <p:sldId id="313" r:id="rId22"/>
    <p:sldId id="304" r:id="rId23"/>
    <p:sldId id="310" r:id="rId24"/>
    <p:sldId id="311" r:id="rId25"/>
    <p:sldId id="312" r:id="rId26"/>
    <p:sldId id="308" r:id="rId27"/>
    <p:sldId id="30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2E887-EFF1-4FC5-B202-064C39B9AA9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E772F-8A85-45E1-90BA-7B949871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6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8D0F1-E0E4-6592-9749-4E783A4EF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C12203-D743-8EF3-5EDC-423BE2E8C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C34FEE-C595-963C-6A59-0BAC4BF7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84B1-C722-4F85-A09C-CD6414C12F8A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304546-C5FA-713F-3E26-ACE9DF866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A5B84C-A47E-B734-69F9-ECFB09D2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2303-03B4-433B-A2CB-6F98262BE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67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61096-6E91-8C48-D7C5-26B8CA28F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17B088-E9E5-BACC-5905-FBEBA6C36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A02527-19FF-D396-1070-1BB4F11C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84B1-C722-4F85-A09C-CD6414C12F8A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8083FD-4465-F4E4-13DC-E79670F37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BEAF06-91A4-3A17-9B8E-E17A424B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2303-03B4-433B-A2CB-6F98262BE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4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0FB1AA-A442-D519-3CA6-B61B13B732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8A9979-2765-FCA3-527A-6E2F18460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F4D07C-9ED9-DEE6-F4F2-4663C8976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84B1-C722-4F85-A09C-CD6414C12F8A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0E3268-2E78-F29E-FD16-F6C728AC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B10FD-8D70-CB72-140A-22979B1C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2303-03B4-433B-A2CB-6F98262BE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3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795A7-7748-A6A6-7956-9843E7260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94B08A-1376-3E7A-F527-12D0E9A83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F22A60-74E2-EFA2-7E9D-F24F6955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84B1-C722-4F85-A09C-CD6414C12F8A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19536-B44A-C36B-DEF3-4F2E20F8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02B82-713B-7B5A-4F7C-F26653D7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2303-03B4-433B-A2CB-6F98262BE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1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93E4A-6247-1481-EB37-FD071DEA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AB6612-B2DF-E44E-8629-6CD2FE880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59BA02-6FA5-BE3A-DE18-6A26B7E31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84B1-C722-4F85-A09C-CD6414C12F8A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99FF5C-94F1-4CD0-DBAB-66FC359A4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DE16C3-A788-D56A-0034-ECE36CE4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2303-03B4-433B-A2CB-6F98262BE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78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D6E03-1D76-066D-749C-C67D4505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7C81A-E622-1A16-33AD-B437C274C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888AB3-04EC-891A-DAB2-889CFB332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9536CA-4006-5E8B-3C56-8420D81E3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84B1-C722-4F85-A09C-CD6414C12F8A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4CABA9-5CE0-D4AD-C20E-708757AD7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E60CBB-04DC-DE3B-5DE2-0FAAAAE5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2303-03B4-433B-A2CB-6F98262BE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73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595CC-6A2A-5260-E970-593748F77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B0B40B-4C2C-DA38-557B-6D08D78E8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A585AF-1294-FE29-096F-A1B910E65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95B876-51BA-8382-23A7-6684A7FF8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10D93E-3276-D7BB-1CCD-5C13CE1C5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A64DFA-461E-1CA7-871B-A11B85F1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84B1-C722-4F85-A09C-CD6414C12F8A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5536F2-B26C-04C1-1979-A78F1CB7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5570AE-7D2D-25FB-FAAE-CD2A1BFC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2303-03B4-433B-A2CB-6F98262BE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720FE-9865-3636-E76F-BF4B8683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BE915B-58E4-D71F-B8D1-9339E78F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84B1-C722-4F85-A09C-CD6414C12F8A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51CC12-0918-D1E2-090A-6723FB8AA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96F322-7415-5002-C908-BB355246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2303-03B4-433B-A2CB-6F98262BE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0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F1F175-493E-E0D9-6C72-27730026C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84B1-C722-4F85-A09C-CD6414C12F8A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CD4D9C-706E-C952-931B-165DFA5C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C79879-EC7F-60FA-F601-9C56705E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2303-03B4-433B-A2CB-6F98262BE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0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96B12-736C-40ED-751D-C5A0D386E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8E796A-6022-6598-F932-D4C692D5D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993A42-5785-2444-B273-EDE7FB9FD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10BF77-FD9C-40C2-FFD6-A391DAEC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84B1-C722-4F85-A09C-CD6414C12F8A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DB559D-B991-139D-0F77-2D61BB425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F3A1C5-CABD-7EA2-3ABF-B9BCB88E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2303-03B4-433B-A2CB-6F98262BE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1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FC547-18FA-CD4F-243C-D69A2A1CF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CFC98B-EA02-FC0E-98C0-A2DD69F4BA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007432-E745-2390-2240-6BE91ED99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3F01CB-8916-B7FF-1522-10D882EB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84B1-C722-4F85-A09C-CD6414C12F8A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1F8A31-76F4-1F5C-9EEB-92935705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EE66C7-ED68-264F-D496-41B6E981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2303-03B4-433B-A2CB-6F98262BE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8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F4786-C045-1FA5-16CE-25810CDF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2695AD-88EE-812B-E3F0-BD7AEF49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CD1B15-6562-E9A2-25E2-343C23670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F84B1-C722-4F85-A09C-CD6414C12F8A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78E43-4385-A1B6-8B13-817656736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BFD667-7899-32B3-3DA7-E83A78B75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42303-03B4-433B-A2CB-6F98262BE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1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одзаголовок 2">
                <a:extLst>
                  <a:ext uri="{FF2B5EF4-FFF2-40B4-BE49-F238E27FC236}">
                    <a16:creationId xmlns:a16="http://schemas.microsoft.com/office/drawing/2014/main" id="{20947804-F6E9-6782-9A87-8B9268FED0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8846" y="1779706"/>
                <a:ext cx="9715131" cy="30931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ru-RU" sz="7200" b="0" i="0" dirty="0">
                    <a:solidFill>
                      <a:schemeClr val="accent1"/>
                    </a:solidFill>
                    <a:effectLst/>
                    <a:latin typeface="Liberation Sans"/>
                  </a:rPr>
                  <a:t>Реконструкция</a:t>
                </a:r>
                <a:r>
                  <a:rPr lang="en-US" sz="5400" b="0" i="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el-GR" sz="72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US" sz="72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720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7200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7200" b="0" i="0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7200" b="0" i="0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  <m:sup>
                        <m:r>
                          <a:rPr lang="en-US" sz="7200" b="0" i="0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ru-RU" sz="7200" b="0" i="0" dirty="0">
                    <a:solidFill>
                      <a:schemeClr val="accent1"/>
                    </a:solidFill>
                    <a:effectLst/>
                    <a:latin typeface="Liberation Sans"/>
                  </a:rPr>
                  <a:t> в эксперименте BM@N</a:t>
                </a:r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Подзаголовок 2">
                <a:extLst>
                  <a:ext uri="{FF2B5EF4-FFF2-40B4-BE49-F238E27FC236}">
                    <a16:creationId xmlns:a16="http://schemas.microsoft.com/office/drawing/2014/main" id="{20947804-F6E9-6782-9A87-8B9268FED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846" y="1779706"/>
                <a:ext cx="9715131" cy="3093135"/>
              </a:xfrm>
              <a:prstGeom prst="rect">
                <a:avLst/>
              </a:prstGeom>
              <a:blipFill>
                <a:blip r:embed="rId2"/>
                <a:stretch>
                  <a:fillRect l="-2072" t="-13807" b="-57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6B9596E-D5B1-183A-9EBF-6E57598E2891}"/>
              </a:ext>
            </a:extLst>
          </p:cNvPr>
          <p:cNvSpPr txBox="1"/>
          <p:nvPr/>
        </p:nvSpPr>
        <p:spPr>
          <a:xfrm>
            <a:off x="4662256" y="5103674"/>
            <a:ext cx="28674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Научная сессия секции ядерной физики ОФН РАН, </a:t>
            </a:r>
            <a:r>
              <a:rPr lang="ru-RU" b="0" i="0" dirty="0">
                <a:solidFill>
                  <a:srgbClr val="00B050"/>
                </a:solidFill>
                <a:effectLst/>
                <a:latin typeface="Liberation Sans"/>
              </a:rPr>
              <a:t>1–5 апр. 2024 г.</a:t>
            </a:r>
          </a:p>
          <a:p>
            <a:pPr algn="ctr"/>
            <a:r>
              <a:rPr lang="ru-RU" b="0" i="0" dirty="0">
                <a:solidFill>
                  <a:srgbClr val="00B050"/>
                </a:solidFill>
                <a:effectLst/>
                <a:latin typeface="Liberation Sans"/>
              </a:rPr>
              <a:t>г. Дубна, ОИЯИ</a:t>
            </a:r>
          </a:p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B87B96-20B3-5C8D-C88A-CFEE894020BC}"/>
              </a:ext>
            </a:extLst>
          </p:cNvPr>
          <p:cNvSpPr txBox="1"/>
          <p:nvPr/>
        </p:nvSpPr>
        <p:spPr>
          <a:xfrm>
            <a:off x="8090647" y="4872841"/>
            <a:ext cx="34966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0" algn="r" eaLnBrk="1" hangingPunct="1">
              <a:buNone/>
              <a:defRPr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Рамин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Барак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E95B963-B7CE-36C1-2365-0D645993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D1072B-B512-0B75-30A5-D2AE9C590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285" y="0"/>
            <a:ext cx="2476715" cy="15774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B1E829-A0CA-C250-5AC4-435B413CC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6747" cy="10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02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AD2C6-8EF3-3643-4B25-800CFE016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435"/>
            <a:ext cx="10515600" cy="851647"/>
          </a:xfrm>
        </p:spPr>
        <p:txBody>
          <a:bodyPr>
            <a:noAutofit/>
          </a:bodyPr>
          <a:lstStyle/>
          <a:p>
            <a:pPr algn="ctr"/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Сравнение экспериментальных данных</a:t>
            </a:r>
            <a:r>
              <a:rPr lang="en-US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и Монте-Карло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9A4B4D-55AB-AC7B-39CE-14DE5A225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0125"/>
            <a:ext cx="6309351" cy="35870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49320C-7DEE-924E-34A7-8C13C8B69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7" y="1708369"/>
            <a:ext cx="6006353" cy="348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55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E95B8-9ACE-3CE8-63A5-8261CCD35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67" y="-71894"/>
            <a:ext cx="10515600" cy="510198"/>
          </a:xfrm>
        </p:spPr>
        <p:txBody>
          <a:bodyPr>
            <a:noAutofit/>
          </a:bodyPr>
          <a:lstStyle/>
          <a:p>
            <a:pPr algn="ctr"/>
            <a:r>
              <a:rPr lang="ru-RU" sz="2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Результаты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CF860-A6F5-4770-D4D3-35996C94D5FB}"/>
              </a:ext>
            </a:extLst>
          </p:cNvPr>
          <p:cNvSpPr txBox="1"/>
          <p:nvPr/>
        </p:nvSpPr>
        <p:spPr>
          <a:xfrm>
            <a:off x="3284966" y="1615192"/>
            <a:ext cx="37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ea typeface="Lato" panose="020F0502020204030203" pitchFamily="34" charset="0"/>
                <a:cs typeface="Lato" panose="020F0502020204030203" pitchFamily="34" charset="0"/>
              </a:rPr>
              <a:t>Λ</a:t>
            </a:r>
            <a:r>
              <a:rPr lang="en-US" dirty="0"/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49284A-EC81-CFDB-BF47-9740499E394A}"/>
                  </a:ext>
                </a:extLst>
              </p:cNvPr>
              <p:cNvSpPr txBox="1"/>
              <p:nvPr/>
            </p:nvSpPr>
            <p:spPr>
              <a:xfrm>
                <a:off x="9021532" y="1615192"/>
                <a:ext cx="509435" cy="384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S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:</a:t>
                </a:r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49284A-EC81-CFDB-BF47-9740499E3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32" y="1615192"/>
                <a:ext cx="509435" cy="384080"/>
              </a:xfrm>
              <a:prstGeom prst="rect">
                <a:avLst/>
              </a:prstGeom>
              <a:blipFill>
                <a:blip r:embed="rId2"/>
                <a:stretch>
                  <a:fillRect t="-4762" r="-9639" b="-253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CE4859-D1AF-C11B-4EF7-1E1C67C76725}"/>
                  </a:ext>
                </a:extLst>
              </p:cNvPr>
              <p:cNvSpPr txBox="1"/>
              <p:nvPr/>
            </p:nvSpPr>
            <p:spPr>
              <a:xfrm>
                <a:off x="1139828" y="683736"/>
                <a:ext cx="9761840" cy="389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chemeClr val="tx1"/>
                    </a:solidFill>
                  </a:rPr>
                  <a:t>Реконструкция </a:t>
                </a:r>
                <a:r>
                  <a:rPr lang="el-GR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Λ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  <m:sup>
                        <m:r>
                          <a:rPr lang="en-US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kern="1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с</a:t>
                </a:r>
                <a:r>
                  <a:rPr lang="en-US" kern="1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экспериментальны</a:t>
                </a:r>
                <a:r>
                  <a:rPr lang="ru-RU" dirty="0">
                    <a:solidFill>
                      <a:schemeClr val="tx1"/>
                    </a:solidFill>
                  </a:rPr>
                  <a:t>ми</a:t>
                </a:r>
                <a:r>
                  <a:rPr lang="ru-RU" sz="1800" kern="1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данны</a:t>
                </a:r>
                <a:r>
                  <a:rPr lang="ru-RU" dirty="0"/>
                  <a:t>ми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и использовано на Монте-Карло данных</a:t>
                </a:r>
                <a:r>
                  <a:rPr lang="en-US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CE4859-D1AF-C11B-4EF7-1E1C67C76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28" y="683736"/>
                <a:ext cx="9761840" cy="389850"/>
              </a:xfrm>
              <a:prstGeom prst="rect">
                <a:avLst/>
              </a:prstGeom>
              <a:blipFill>
                <a:blip r:embed="rId3"/>
                <a:stretch>
                  <a:fillRect l="-562" t="-1563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17B6DC-9713-1526-4D73-A33CBBC7F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4" y="1948878"/>
            <a:ext cx="6226329" cy="32939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B08915-C53E-B698-4528-6C4BD3581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22" y="1948878"/>
            <a:ext cx="5980575" cy="324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90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AC465D-21B5-9E3E-A462-42A5FB431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774"/>
            <a:ext cx="10515600" cy="35079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1600" dirty="0"/>
            </a:br>
            <a:r>
              <a:rPr lang="ru-RU" sz="2700" b="0" i="0" dirty="0">
                <a:solidFill>
                  <a:srgbClr val="1F1F1F"/>
                </a:solidFill>
                <a:effectLst/>
              </a:rPr>
              <a:t>Зависимость сигнала от различных параметров</a:t>
            </a:r>
            <a:r>
              <a:rPr lang="en-US" sz="2700" b="0" i="0" dirty="0">
                <a:solidFill>
                  <a:srgbClr val="1F1F1F"/>
                </a:solidFill>
                <a:effectLst/>
              </a:rPr>
              <a:t> </a:t>
            </a:r>
            <a:r>
              <a:rPr lang="el-GR" sz="2700" dirty="0">
                <a:ea typeface="Lato" panose="020F0502020204030203" pitchFamily="34" charset="0"/>
                <a:cs typeface="Lato" panose="020F0502020204030203" pitchFamily="34" charset="0"/>
              </a:rPr>
              <a:t>Λ</a:t>
            </a:r>
            <a:endParaRPr lang="ru-RU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2E8F29-49A6-A574-A831-8E068CE96063}"/>
              </a:ext>
            </a:extLst>
          </p:cNvPr>
          <p:cNvSpPr txBox="1"/>
          <p:nvPr/>
        </p:nvSpPr>
        <p:spPr>
          <a:xfrm>
            <a:off x="4983325" y="-276883"/>
            <a:ext cx="187583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</a:p>
          <a:p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sz="2800" dirty="0">
              <a:latin typeface="+mj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B85A35-4120-7C27-C69B-7C8163ECB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25" y="761124"/>
            <a:ext cx="5331815" cy="3121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CDC17-20E0-ED77-D272-64E06D3AA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6" y="3936966"/>
            <a:ext cx="5671848" cy="2896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06FAF1-204B-B8C0-5171-8E80B53D8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70" y="3841445"/>
            <a:ext cx="5163670" cy="301655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71443B-F8F1-F6F3-539C-34BEC36DF7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3" y="736146"/>
            <a:ext cx="5441877" cy="31829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A67B4D-41E6-8FB2-CC76-583FC9ED0C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176" y="0"/>
            <a:ext cx="2330824" cy="123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33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88B2A20D-6DC4-64C8-2737-31317329124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34265"/>
                <a:ext cx="10515600" cy="647522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ru-RU" sz="2400" dirty="0">
                    <a:solidFill>
                      <a:srgbClr val="1F1F1F"/>
                    </a:solidFill>
                  </a:rPr>
                  <a:t>Зависимость сигнала от различных параметров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S</m:t>
                        </m:r>
                      </m:sub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l-GR" sz="2400" dirty="0"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88B2A20D-6DC4-64C8-2737-3131732912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34265"/>
                <a:ext cx="10515600" cy="647522"/>
              </a:xfrm>
              <a:blipFill>
                <a:blip r:embed="rId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6DFDBE0-300A-57AD-7F38-94815F8CDAC5}"/>
              </a:ext>
            </a:extLst>
          </p:cNvPr>
          <p:cNvSpPr txBox="1"/>
          <p:nvPr/>
        </p:nvSpPr>
        <p:spPr>
          <a:xfrm>
            <a:off x="5158082" y="-346117"/>
            <a:ext cx="187583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</a:p>
          <a:p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sz="28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4AC495-47F7-EC46-A5EA-C79CD6B75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8" y="794887"/>
            <a:ext cx="5183460" cy="30190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56C057C-04D4-6A71-27B8-B87C80C6F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00" y="902302"/>
            <a:ext cx="5102244" cy="29910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AC247-5AF1-72D2-863F-E472D760C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64" y="3920650"/>
            <a:ext cx="5765516" cy="29373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261A20-A7EC-CEAA-78BE-3DC84072E7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8" y="3813895"/>
            <a:ext cx="5183460" cy="30441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29028D-C0D2-1FD7-2EB7-A21E9C6B1D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093" y="8325"/>
            <a:ext cx="2502907" cy="132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33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07E06-7C54-118B-1947-599719E1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90" y="249083"/>
            <a:ext cx="11353800" cy="6977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Фитирование</a:t>
            </a:r>
            <a:r>
              <a:rPr lang="ru-RU" sz="27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для Монте-Карло данных, полученных на основе анализа по сигналу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C4D452-468A-BFC4-78C2-E5317D40F22A}"/>
                  </a:ext>
                </a:extLst>
              </p:cNvPr>
              <p:cNvSpPr txBox="1"/>
              <p:nvPr/>
            </p:nvSpPr>
            <p:spPr>
              <a:xfrm>
                <a:off x="8873751" y="602802"/>
                <a:ext cx="560731" cy="384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S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C4D452-468A-BFC4-78C2-E5317D40F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751" y="602802"/>
                <a:ext cx="560731" cy="384080"/>
              </a:xfrm>
              <a:prstGeom prst="rect">
                <a:avLst/>
              </a:prstGeom>
              <a:blipFill>
                <a:blip r:embed="rId2"/>
                <a:stretch>
                  <a:fillRect t="-4762" r="-7609" b="-253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9D19A58-CD89-DB99-E4E7-D74C95650022}"/>
              </a:ext>
            </a:extLst>
          </p:cNvPr>
          <p:cNvSpPr txBox="1"/>
          <p:nvPr/>
        </p:nvSpPr>
        <p:spPr>
          <a:xfrm>
            <a:off x="2869613" y="577518"/>
            <a:ext cx="430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ea typeface="Lato" panose="020F0502020204030203" pitchFamily="34" charset="0"/>
                <a:cs typeface="Lato" panose="020F0502020204030203" pitchFamily="34" charset="0"/>
              </a:rPr>
              <a:t>Λ 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EDE1D-3F25-E9A5-4856-3B4F0B6DB21F}"/>
              </a:ext>
            </a:extLst>
          </p:cNvPr>
          <p:cNvSpPr txBox="1"/>
          <p:nvPr/>
        </p:nvSpPr>
        <p:spPr>
          <a:xfrm>
            <a:off x="4318742" y="3538285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После оптимизации по сигналу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DF24E3-FF64-0926-7918-0F2E82C984CB}"/>
              </a:ext>
            </a:extLst>
          </p:cNvPr>
          <p:cNvSpPr txBox="1"/>
          <p:nvPr/>
        </p:nvSpPr>
        <p:spPr>
          <a:xfrm>
            <a:off x="4397616" y="581651"/>
            <a:ext cx="3212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 оптимизации по сигналу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C01888-EEFA-2280-61E9-B7BAD83C489C}"/>
              </a:ext>
            </a:extLst>
          </p:cNvPr>
          <p:cNvSpPr txBox="1"/>
          <p:nvPr/>
        </p:nvSpPr>
        <p:spPr>
          <a:xfrm>
            <a:off x="5155051" y="-251770"/>
            <a:ext cx="188189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</a:p>
          <a:p>
            <a:r>
              <a:rPr lang="ru-RU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sz="18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D3C413-7B02-5076-DDB5-539AA977D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0" y="950577"/>
            <a:ext cx="4994774" cy="26423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50293B-1572-6BC6-775C-89095A98E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10" y="952590"/>
            <a:ext cx="4956619" cy="26921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0F0D2D-20BA-E1F5-AED5-B39C22F9D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4" y="3949172"/>
            <a:ext cx="6095545" cy="29088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648820-3620-967C-3331-03D95C3FC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41" y="3942100"/>
            <a:ext cx="6099504" cy="290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63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67378-BCD7-5D6A-49F0-093441B5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Заключение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8DE155B-5CB1-90DB-AB54-EEF4767B27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6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Для восстановления сигналов Λ и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  <m:sup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было использовано 1е6 Монте-Карло сгенерированных и набранных физических данных, с выбором значимости в качестве оптимального критерия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Проведен поиск оптимальных геометрических ограничений для получения согласования между экспериментальными и Монте-Карло данными.</a:t>
                </a:r>
                <a:endParaRPr lang="en-US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8DE155B-5CB1-90DB-AB54-EEF4767B27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6"/>
                <a:ext cx="10515600" cy="4351338"/>
              </a:xfrm>
              <a:blipFill>
                <a:blip r:embed="rId2"/>
                <a:stretch>
                  <a:fillRect l="-1043" t="-2241" r="-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216A0C-067D-F4CB-A491-A8D29D05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197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2CB814-21F9-9123-8398-9CDDC26E4948}"/>
              </a:ext>
            </a:extLst>
          </p:cNvPr>
          <p:cNvSpPr txBox="1"/>
          <p:nvPr/>
        </p:nvSpPr>
        <p:spPr>
          <a:xfrm>
            <a:off x="3047260" y="3246553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Спасибо за внимание!</a:t>
            </a:r>
            <a:endParaRPr lang="ru-RU" sz="40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FEE5E3F-F0DA-CAE3-4849-FF198CEC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54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9A015-0BEB-2CA1-3696-4AE73F9D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Backup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1CC8DED-3B3A-1F6E-4122-84070ECF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492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4329EA-87FA-AF07-D264-038AC81D0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42" y="83530"/>
            <a:ext cx="9411516" cy="669094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09CFB90-781B-2303-095E-0822878C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669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DC5C06-8AF3-BD16-7366-0CED9BCEA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63" y="114012"/>
            <a:ext cx="9396274" cy="662997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6AE09D5-5B9E-6D2D-A618-EA441AE5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90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104E681-80C7-4056-4B5F-63F94226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Введение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E0E34E2-33A1-0CFC-2E51-FC56EEB7D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4491"/>
            <a:ext cx="10515600" cy="4113536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Столкновения тяжелых релятивистских ионов позволяют нам изучать ядерную материю </a:t>
            </a:r>
            <a:r>
              <a:rPr lang="ru-RU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экстремаль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ных</a:t>
            </a:r>
            <a:r>
              <a:rPr lang="ru-RU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плотности и температуре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 достаточно высоких температуре и плотности энергии формируется так называемая кварк-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глюонная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плазма (КГП)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[1]:</a:t>
            </a:r>
          </a:p>
          <a:p>
            <a:pPr lvl="1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Сопровождается повышенным выходом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гиперонов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Теоретические модели предлагают разные описания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[2],[3]:</a:t>
            </a:r>
          </a:p>
          <a:p>
            <a:pPr lvl="1"/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Нужны новые экспериментальные данные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</a:t>
            </a:r>
            <a:r>
              <a:rPr lang="ru-RU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разъяснени</a:t>
            </a:r>
            <a:r>
              <a:rPr lang="en-US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ABA1C-9AA6-957C-7794-31D5A69582B3}"/>
              </a:ext>
            </a:extLst>
          </p:cNvPr>
          <p:cNvSpPr txBox="1"/>
          <p:nvPr/>
        </p:nvSpPr>
        <p:spPr>
          <a:xfrm>
            <a:off x="77658" y="5181600"/>
            <a:ext cx="12114342" cy="172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[1]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B. </a:t>
            </a:r>
            <a:r>
              <a:rPr lang="en-US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Friman</a:t>
            </a:r>
            <a:r>
              <a:rPr lang="en-US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W. </a:t>
            </a:r>
            <a:r>
              <a:rPr lang="en-US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Nörenberg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V.D. </a:t>
            </a:r>
            <a:r>
              <a:rPr lang="en-US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Toneev</a:t>
            </a:r>
            <a:r>
              <a:rPr lang="en-US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quark condensate in relativistic nucleus-nucleus collisions</a:t>
            </a:r>
            <a:r>
              <a:rPr lang="en-US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Eur. Phys. J. A 3, 165-170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[2]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J.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dams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Phys., vol. A 757, pp. 102–183, 2005.</a:t>
            </a:r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[3]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Adcox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Phys., vol. A 757, pp. 184–283, 2005.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7E78B55-8F48-7328-BE03-661BE45CA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94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5D0420-EED2-89CF-5E0F-BDE4D9A14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73" y="102581"/>
            <a:ext cx="9388654" cy="665283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2CE445E-039E-CD95-93B9-05DE86ED6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630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599EF-7780-100A-2B3B-28B4FC808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43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Cuts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3C89F4-92AF-B431-B5FC-B39E547F1710}"/>
              </a:ext>
            </a:extLst>
          </p:cNvPr>
          <p:cNvSpPr txBox="1"/>
          <p:nvPr/>
        </p:nvSpPr>
        <p:spPr>
          <a:xfrm>
            <a:off x="5603397" y="876642"/>
            <a:ext cx="104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Previous: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49D1C1-3757-0065-3672-D8E15926E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00" y="1039446"/>
            <a:ext cx="530398" cy="493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FCDA8D-0C24-CD70-BA22-A37C21D548C6}"/>
                  </a:ext>
                </a:extLst>
              </p:cNvPr>
              <p:cNvSpPr txBox="1"/>
              <p:nvPr/>
            </p:nvSpPr>
            <p:spPr>
              <a:xfrm>
                <a:off x="8981682" y="1094315"/>
                <a:ext cx="509435" cy="384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S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:</a:t>
                </a:r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FCDA8D-0C24-CD70-BA22-A37C21D54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682" y="1094315"/>
                <a:ext cx="509435" cy="384080"/>
              </a:xfrm>
              <a:prstGeom prst="rect">
                <a:avLst/>
              </a:prstGeom>
              <a:blipFill>
                <a:blip r:embed="rId3"/>
                <a:stretch>
                  <a:fillRect t="-4762" r="-9524" b="-253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DBFDCD-F9F7-8C98-7B61-115618A40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591" y="1533264"/>
            <a:ext cx="3133616" cy="15972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9DFD6B-231F-EFB2-A737-239A71A77D9F}"/>
              </a:ext>
            </a:extLst>
          </p:cNvPr>
          <p:cNvSpPr txBox="1"/>
          <p:nvPr/>
        </p:nvSpPr>
        <p:spPr>
          <a:xfrm>
            <a:off x="1443041" y="1478395"/>
            <a:ext cx="30793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cuts used: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5.0 cm &lt;= path &lt;= 50.0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0.0 cm &lt;= dca12 &lt;= 0.51 cm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0.0 cm &lt;= dca0 &lt;= 0.20 cm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0.93 cm &lt;= dca2 &lt;= 10.0 cm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3CAA9F-1D15-D6E8-7521-800E25469DEB}"/>
              </a:ext>
            </a:extLst>
          </p:cNvPr>
          <p:cNvSpPr txBox="1"/>
          <p:nvPr/>
        </p:nvSpPr>
        <p:spPr>
          <a:xfrm>
            <a:off x="5072834" y="3429000"/>
            <a:ext cx="21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signal analysis: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DA432E-56E0-BF88-B270-C7B778650265}"/>
              </a:ext>
            </a:extLst>
          </p:cNvPr>
          <p:cNvSpPr txBox="1"/>
          <p:nvPr/>
        </p:nvSpPr>
        <p:spPr>
          <a:xfrm>
            <a:off x="1443041" y="4123765"/>
            <a:ext cx="31963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cuts used: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5.75 cm &lt;= path &lt;= 50.0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0.0 cm &lt;= dca12 &lt;= 0.483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0.0 cm &lt;= dca0 &lt;= 0.176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0.929 cm &lt;= dca2 &lt;= 10.0 cm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BEA0AB-B817-9B39-9D3E-0325B1FBC68B}"/>
              </a:ext>
            </a:extLst>
          </p:cNvPr>
          <p:cNvSpPr txBox="1"/>
          <p:nvPr/>
        </p:nvSpPr>
        <p:spPr>
          <a:xfrm>
            <a:off x="7669591" y="4123765"/>
            <a:ext cx="33134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cuts used: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0.52 cm &lt;= dca1 &lt;= 10.0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0.0 cm &lt;= dca12 &lt;= 0.2875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0.0 cm &lt;= dca0 &lt;= 0.7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0.4 cm &lt;= dca2 &lt;= 10.0 cm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176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6B736F-C073-722B-D3AD-A3182E63B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38" y="952687"/>
            <a:ext cx="10889723" cy="5538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D2F10E-4455-896D-1BB0-A154F6DAD6E3}"/>
              </a:ext>
            </a:extLst>
          </p:cNvPr>
          <p:cNvSpPr txBox="1"/>
          <p:nvPr/>
        </p:nvSpPr>
        <p:spPr>
          <a:xfrm>
            <a:off x="2707341" y="7204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01CD8-C687-E60E-1D6B-794A87D3CEF7}"/>
              </a:ext>
            </a:extLst>
          </p:cNvPr>
          <p:cNvSpPr txBox="1"/>
          <p:nvPr/>
        </p:nvSpPr>
        <p:spPr>
          <a:xfrm>
            <a:off x="4649108" y="595261"/>
            <a:ext cx="22124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Анализ по фону</a:t>
            </a:r>
          </a:p>
          <a:p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414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D2F10E-4455-896D-1BB0-A154F6DAD6E3}"/>
              </a:ext>
            </a:extLst>
          </p:cNvPr>
          <p:cNvSpPr txBox="1"/>
          <p:nvPr/>
        </p:nvSpPr>
        <p:spPr>
          <a:xfrm>
            <a:off x="2707341" y="7204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01CD8-C687-E60E-1D6B-794A87D3CEF7}"/>
              </a:ext>
            </a:extLst>
          </p:cNvPr>
          <p:cNvSpPr txBox="1"/>
          <p:nvPr/>
        </p:nvSpPr>
        <p:spPr>
          <a:xfrm>
            <a:off x="4649108" y="595261"/>
            <a:ext cx="22124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Анализ по фону</a:t>
            </a:r>
          </a:p>
          <a:p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CD1A94-DA31-FAD3-C8BB-AC4EE6CED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056806"/>
            <a:ext cx="10515601" cy="58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34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7CBD70-D874-7AE3-481A-32BDBEEC0E52}"/>
                  </a:ext>
                </a:extLst>
              </p:cNvPr>
              <p:cNvSpPr txBox="1"/>
              <p:nvPr/>
            </p:nvSpPr>
            <p:spPr>
              <a:xfrm>
                <a:off x="4179770" y="497140"/>
                <a:ext cx="3676969" cy="850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 smtClean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Λ</m:t>
                    </m:r>
                  </m:oMath>
                </a14:m>
                <a:r>
                  <a:rPr lang="en-US" sz="2400" dirty="0"/>
                  <a:t>: </a:t>
                </a:r>
                <a:r>
                  <a:rPr lang="ru-RU" sz="2400" dirty="0"/>
                  <a:t>интервал</a:t>
                </a:r>
                <a:r>
                  <a:rPr lang="en-US" sz="2400" dirty="0"/>
                  <a:t> 1.09 – 1.1 </a:t>
                </a:r>
                <a:r>
                  <a:rPr lang="ru-RU" sz="2400" dirty="0"/>
                  <a:t>ГэВ</a:t>
                </a:r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7CBD70-D874-7AE3-481A-32BDBEEC0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770" y="497140"/>
                <a:ext cx="3676969" cy="850682"/>
              </a:xfrm>
              <a:prstGeom prst="rect">
                <a:avLst/>
              </a:prstGeom>
              <a:blipFill>
                <a:blip r:embed="rId2"/>
                <a:stretch>
                  <a:fillRect l="-663" t="-57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E0E0673-E774-4F72-E8BB-B008D51A4B8D}"/>
              </a:ext>
            </a:extLst>
          </p:cNvPr>
          <p:cNvSpPr txBox="1"/>
          <p:nvPr/>
        </p:nvSpPr>
        <p:spPr>
          <a:xfrm>
            <a:off x="2005527" y="160981"/>
            <a:ext cx="8180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Анализ по фону для различных геометрических ограничений</a:t>
            </a:r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F9DAA2-9C73-F50A-C080-FB6C3138AD8C}"/>
              </a:ext>
            </a:extLst>
          </p:cNvPr>
          <p:cNvSpPr txBox="1"/>
          <p:nvPr/>
        </p:nvSpPr>
        <p:spPr>
          <a:xfrm>
            <a:off x="3047998" y="-1006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580250-056B-D7F1-A756-9B109A63F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6" y="922481"/>
            <a:ext cx="5186230" cy="30457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3F59C9-964B-D15F-3C61-BEF6262C4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45" y="910000"/>
            <a:ext cx="5186230" cy="30179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EFBC96-EA32-4CDF-DA2B-87CED712CE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76" y="3927958"/>
            <a:ext cx="5031301" cy="29295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3DB67EB-9FB9-0BD7-292B-324E6FE62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347" y="3927958"/>
            <a:ext cx="5031301" cy="292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77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7CBD70-D874-7AE3-481A-32BDBEEC0E52}"/>
                  </a:ext>
                </a:extLst>
              </p:cNvPr>
              <p:cNvSpPr txBox="1"/>
              <p:nvPr/>
            </p:nvSpPr>
            <p:spPr>
              <a:xfrm>
                <a:off x="4179770" y="497140"/>
                <a:ext cx="369222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 smtClean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Λ</m:t>
                    </m:r>
                  </m:oMath>
                </a14:m>
                <a:r>
                  <a:rPr lang="en-US" sz="2400" dirty="0"/>
                  <a:t>: </a:t>
                </a:r>
                <a:r>
                  <a:rPr lang="ru-RU" sz="2400" dirty="0"/>
                  <a:t>интервал</a:t>
                </a:r>
                <a:r>
                  <a:rPr lang="en-US" sz="2400" dirty="0"/>
                  <a:t> 1.13 – 1.14 </a:t>
                </a:r>
                <a:r>
                  <a:rPr lang="ru-RU" sz="2400" dirty="0"/>
                  <a:t>ГэВ</a:t>
                </a:r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7CBD70-D874-7AE3-481A-32BDBEEC0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770" y="497140"/>
                <a:ext cx="3692229" cy="830997"/>
              </a:xfrm>
              <a:prstGeom prst="rect">
                <a:avLst/>
              </a:prstGeom>
              <a:blipFill>
                <a:blip r:embed="rId2"/>
                <a:stretch>
                  <a:fillRect l="-661" t="-5882" r="-1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E0E0673-E774-4F72-E8BB-B008D51A4B8D}"/>
              </a:ext>
            </a:extLst>
          </p:cNvPr>
          <p:cNvSpPr txBox="1"/>
          <p:nvPr/>
        </p:nvSpPr>
        <p:spPr>
          <a:xfrm>
            <a:off x="2005527" y="160981"/>
            <a:ext cx="8180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Анализ по фону для различных геометрических ограничений</a:t>
            </a:r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F9DAA2-9C73-F50A-C080-FB6C3138AD8C}"/>
              </a:ext>
            </a:extLst>
          </p:cNvPr>
          <p:cNvSpPr txBox="1"/>
          <p:nvPr/>
        </p:nvSpPr>
        <p:spPr>
          <a:xfrm>
            <a:off x="3047998" y="-1006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61AFE8-BEAC-9E08-6731-2625C5755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9" y="884256"/>
            <a:ext cx="5143336" cy="30139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EE9FCE-8857-2D96-08A0-16867BB43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19" y="869303"/>
            <a:ext cx="5193684" cy="30063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504AD5-AE52-8810-51BE-263D9AA2A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9" y="3875677"/>
            <a:ext cx="5143336" cy="29823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3AFFF6-3A33-3BF3-DBAD-0E4D17F332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67" y="3866023"/>
            <a:ext cx="5143336" cy="29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87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7CBD70-D874-7AE3-481A-32BDBEEC0E52}"/>
                  </a:ext>
                </a:extLst>
              </p:cNvPr>
              <p:cNvSpPr txBox="1"/>
              <p:nvPr/>
            </p:nvSpPr>
            <p:spPr>
              <a:xfrm>
                <a:off x="4179770" y="497140"/>
                <a:ext cx="3832459" cy="850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 dirty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S</m:t>
                        </m:r>
                      </m:sub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400" dirty="0"/>
                  <a:t>: </a:t>
                </a:r>
                <a:r>
                  <a:rPr lang="ru-RU" sz="2400" dirty="0"/>
                  <a:t>интервал</a:t>
                </a:r>
                <a:r>
                  <a:rPr lang="en-US" sz="2400" dirty="0"/>
                  <a:t> 0.44 – 0.46 </a:t>
                </a:r>
                <a:r>
                  <a:rPr lang="ru-RU" sz="2400" dirty="0"/>
                  <a:t>ГэВ</a:t>
                </a:r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7CBD70-D874-7AE3-481A-32BDBEEC0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770" y="497140"/>
                <a:ext cx="3832459" cy="850682"/>
              </a:xfrm>
              <a:prstGeom prst="rect">
                <a:avLst/>
              </a:prstGeom>
              <a:blipFill>
                <a:blip r:embed="rId2"/>
                <a:stretch>
                  <a:fillRect t="-3597" r="-14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A52AA8-50A6-9DBC-50A6-2F0806455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8" y="980769"/>
            <a:ext cx="5177839" cy="30047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EFBA8-9EDC-8B9B-93F5-67368283D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34" y="998699"/>
            <a:ext cx="5075328" cy="29519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F3FEF1-2FED-0772-F3D3-6BE87E9B3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5" y="3960116"/>
            <a:ext cx="4940260" cy="28978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26934D-AA0D-A638-D930-ECFB1A083C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54" y="3913123"/>
            <a:ext cx="5024507" cy="29448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0E0673-E774-4F72-E8BB-B008D51A4B8D}"/>
              </a:ext>
            </a:extLst>
          </p:cNvPr>
          <p:cNvSpPr txBox="1"/>
          <p:nvPr/>
        </p:nvSpPr>
        <p:spPr>
          <a:xfrm>
            <a:off x="2005527" y="160981"/>
            <a:ext cx="8180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Анализ по фону для различных геометрических ограничений</a:t>
            </a:r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F9DAA2-9C73-F50A-C080-FB6C3138AD8C}"/>
              </a:ext>
            </a:extLst>
          </p:cNvPr>
          <p:cNvSpPr txBox="1"/>
          <p:nvPr/>
        </p:nvSpPr>
        <p:spPr>
          <a:xfrm>
            <a:off x="3047998" y="-1006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800589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979E83C-70ED-4EA0-A8C2-E762339FB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367"/>
            <a:ext cx="10515600" cy="510198"/>
          </a:xfrm>
        </p:spPr>
        <p:txBody>
          <a:bodyPr>
            <a:noAutofit/>
          </a:bodyPr>
          <a:lstStyle/>
          <a:p>
            <a:pPr algn="ctr"/>
            <a:r>
              <a:rPr lang="ru-R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Анализ по фону для различных геометрических ограничений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951809-F7EF-D947-0A19-FC8D75A3CFBE}"/>
                  </a:ext>
                </a:extLst>
              </p:cNvPr>
              <p:cNvSpPr txBox="1"/>
              <p:nvPr/>
            </p:nvSpPr>
            <p:spPr>
              <a:xfrm>
                <a:off x="4234629" y="582323"/>
                <a:ext cx="3871253" cy="850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 dirty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S</m:t>
                        </m:r>
                      </m:sub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400" dirty="0"/>
                  <a:t>: </a:t>
                </a:r>
                <a:r>
                  <a:rPr lang="ru-RU" sz="2400" dirty="0"/>
                  <a:t>интервал</a:t>
                </a:r>
                <a:r>
                  <a:rPr lang="en-US" sz="2400" dirty="0"/>
                  <a:t> 0.54 – 0.56 </a:t>
                </a:r>
                <a:r>
                  <a:rPr lang="ru-RU" sz="2400" dirty="0"/>
                  <a:t>ГэВ</a:t>
                </a:r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951809-F7EF-D947-0A19-FC8D75A3C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629" y="582323"/>
                <a:ext cx="3871253" cy="850682"/>
              </a:xfrm>
              <a:prstGeom prst="rect">
                <a:avLst/>
              </a:prstGeom>
              <a:blipFill>
                <a:blip r:embed="rId2"/>
                <a:stretch>
                  <a:fillRect t="-3597" r="-3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629150C-E651-6993-FBC6-06FA73BFE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6" y="1025594"/>
            <a:ext cx="4958897" cy="292641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2457719-4FB0-F4E2-C5D4-C886ED13D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278" y="989734"/>
            <a:ext cx="5172636" cy="302803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AE96BAB-F6C5-C08E-FB27-6E2E1FF3F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0" y="3987868"/>
            <a:ext cx="4894308" cy="28648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3DB205D-F728-CBD7-6A36-CF8469D98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15" y="3976970"/>
            <a:ext cx="4989500" cy="2885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F9687A-C451-278B-4619-1A0DE0784410}"/>
              </a:ext>
            </a:extLst>
          </p:cNvPr>
          <p:cNvSpPr txBox="1"/>
          <p:nvPr/>
        </p:nvSpPr>
        <p:spPr>
          <a:xfrm>
            <a:off x="3048000" y="-7741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145009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E30DA25-D726-0B2B-C254-A202E9F8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67" y="-5100"/>
            <a:ext cx="11102266" cy="1325563"/>
          </a:xfrm>
        </p:spPr>
        <p:txBody>
          <a:bodyPr/>
          <a:lstStyle/>
          <a:p>
            <a:pPr algn="ctr"/>
            <a:r>
              <a:rPr lang="ru-RU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Эксперимент 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BM</a:t>
            </a:r>
            <a:r>
              <a:rPr lang="en-US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@N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на </a:t>
            </a:r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комплексе </a:t>
            </a:r>
            <a:r>
              <a:rPr lang="en-US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NICA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48A26BB-34A7-5F41-5290-190078E4A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0097"/>
            <a:ext cx="10515600" cy="2554351"/>
          </a:xfrm>
        </p:spPr>
        <p:txBody>
          <a:bodyPr>
            <a:norm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Столкновения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заряженных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ионов с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фиксированной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мишенью при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энергии пучка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4 ГэВ на нуклон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Изучение свойств плотной барионной материи, образование гиперматерии</a:t>
            </a:r>
            <a:r>
              <a:rPr lang="ru-RU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уравнение состояния симметричной и асимметричной ядерной матери</a:t>
            </a:r>
            <a:r>
              <a:rPr lang="ru-RU" altLang="ru-RU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коллективные явления …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4667FD-3159-946C-9484-FDB3C8994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228" y="3133230"/>
            <a:ext cx="5983795" cy="31207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ECA8F7-9569-E271-2A16-AF22A7CC764C}"/>
              </a:ext>
            </a:extLst>
          </p:cNvPr>
          <p:cNvSpPr txBox="1"/>
          <p:nvPr/>
        </p:nvSpPr>
        <p:spPr>
          <a:xfrm>
            <a:off x="8701278" y="5881227"/>
            <a:ext cx="3490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Ускорительный комплекс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NICA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8798DA-3694-9D35-EEBF-FE18A87DE24A}"/>
              </a:ext>
            </a:extLst>
          </p:cNvPr>
          <p:cNvSpPr txBox="1"/>
          <p:nvPr/>
        </p:nvSpPr>
        <p:spPr>
          <a:xfrm>
            <a:off x="523025" y="5892581"/>
            <a:ext cx="5210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Экспериментальная установка BM@N 2023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[4]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2B98F1-640C-E1DD-D634-38CA73BD9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6" y="3160125"/>
            <a:ext cx="5766574" cy="272110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8B5C442-07BE-B64A-F59D-6F1ED1A8D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3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5A6606-0256-0A47-95A9-3168087ACFB4}"/>
              </a:ext>
            </a:extLst>
          </p:cNvPr>
          <p:cNvSpPr txBox="1"/>
          <p:nvPr/>
        </p:nvSpPr>
        <p:spPr>
          <a:xfrm>
            <a:off x="0" y="6215746"/>
            <a:ext cx="11250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[4]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Kapishin.M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“Studies of baryonic matter at the BM@N experiment (JINR).” Nuclear Physics A 982, </a:t>
            </a:r>
          </a:p>
          <a:p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(2019), 967–970.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2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81D8C-BE27-0E60-4650-9640ADEA4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Цель работы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8650E4-1E11-32BE-E6B9-BBDFD4E4B6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1650"/>
                <a:ext cx="10827058" cy="48453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endParaRPr>
              </a:p>
              <a:p>
                <a:r>
                  <a:rPr lang="ru-RU" sz="3600" dirty="0"/>
                  <a:t>Выделение сигналов</a:t>
                </a:r>
                <a:r>
                  <a:rPr lang="en-US" sz="3600" dirty="0"/>
                  <a:t> </a:t>
                </a:r>
                <a:r>
                  <a:rPr lang="el-GR" sz="3600" dirty="0">
                    <a:ea typeface="Cambria Math" panose="02040503050406030204" pitchFamily="18" charset="0"/>
                  </a:rPr>
                  <a:t>Λ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:r>
                  <a:rPr lang="ru-RU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  <m:sup>
                        <m:r>
                          <a:rPr lang="en-US" sz="36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36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на экспериментальных и </a:t>
                </a:r>
                <a:r>
                  <a:rPr lang="ru-RU" sz="36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Mонте</a:t>
                </a:r>
                <a:r>
                  <a:rPr lang="ru-RU" sz="36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-Карло данных </a:t>
                </a:r>
                <a:r>
                  <a:rPr lang="ru-RU" sz="36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в </a:t>
                </a:r>
                <a:r>
                  <a:rPr lang="ru-RU" sz="36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эксперименте BM@N.</a:t>
                </a:r>
                <a:endParaRPr lang="en-US" sz="36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sz="3600" b="0" i="0" dirty="0">
                    <a:solidFill>
                      <a:srgbClr val="000000"/>
                    </a:solidFill>
                    <a:effectLst/>
                  </a:rPr>
                  <a:t>Согласование экспериментальных данных и результатов Монте-Карло</a:t>
                </a:r>
                <a:r>
                  <a:rPr lang="ru-RU" sz="36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br>
                  <a:rPr lang="ru-RU" dirty="0"/>
                </a:b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8650E4-1E11-32BE-E6B9-BBDFD4E4B6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1650"/>
                <a:ext cx="10827058" cy="4845313"/>
              </a:xfrm>
              <a:blipFill>
                <a:blip r:embed="rId2"/>
                <a:stretch>
                  <a:fillRect l="-1577" r="-1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F99A80-AB41-A635-8A7D-EC1FF168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0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3BF80-B948-7C83-6C79-07054588B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Данные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BE5595-13F2-1ED5-6379-CE9C12D18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113929"/>
          </a:xfrm>
        </p:spPr>
        <p:txBody>
          <a:bodyPr>
            <a:normAutofit fontScale="55000" lnSpcReduction="20000"/>
          </a:bodyPr>
          <a:lstStyle/>
          <a:p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Экспериментальные данные, полученные в физическом сеансе в 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начале 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г.</a:t>
            </a:r>
            <a:r>
              <a:rPr lang="en-US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моделирования данных был использован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Монте-Карло генератор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Dubna Cascade Model -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Statistical Multifragmentation Model (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DCM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SMM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Энергия</a:t>
            </a: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пучка </a:t>
            </a: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3.9 </a:t>
            </a:r>
            <a:r>
              <a:rPr lang="ru-RU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ГэВ на нуклон.</a:t>
            </a:r>
          </a:p>
          <a:p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Мишень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CsI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пучок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Xe.</a:t>
            </a:r>
          </a:p>
          <a:p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Пакет 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анализа данных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BmnRoot</a:t>
            </a: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Статистика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данных и Монте-Карло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млн.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B272E8-C92B-F7D5-3C3E-EAEC1A86D438}"/>
              </a:ext>
            </a:extLst>
          </p:cNvPr>
          <p:cNvSpPr txBox="1"/>
          <p:nvPr/>
        </p:nvSpPr>
        <p:spPr>
          <a:xfrm>
            <a:off x="838200" y="5720859"/>
            <a:ext cx="7190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[5]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Baznat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M.,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Botvina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A.,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Musulmanbekov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G.,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Toneev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V.,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Zhezher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V. Monte-Carlo Generator of Heavy Ion Collisions DCM-SMM, Physics of Particles and Nuclei Letters 17, 3, 303-324 (2020)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56A594-148B-E2E7-1646-C604727E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57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13457-044E-AE4D-5C2D-116D2434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67"/>
            <a:ext cx="10515600" cy="778323"/>
          </a:xfrm>
        </p:spPr>
        <p:txBody>
          <a:bodyPr/>
          <a:lstStyle/>
          <a:p>
            <a:pPr algn="ctr"/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Процедура обработки данных</a:t>
            </a:r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2707D32-70FB-14A3-072D-96D307BD1A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15916"/>
                <a:ext cx="10515600" cy="3181381"/>
              </a:xfrm>
            </p:spPr>
            <p:txBody>
              <a:bodyPr/>
              <a:lstStyle/>
              <a:p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роведена реконструкция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тр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ков частиц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Разработаны и реализованы математические алгоритмы для поиска распада </a:t>
                </a:r>
                <a:r>
                  <a:rPr lang="el-GR" sz="24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π</a:t>
                </a:r>
                <a:r>
                  <a:rPr lang="el-GR" sz="24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l-GR" baseline="30000" dirty="0"/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 распада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  <m:sup>
                        <m:r>
                          <a:rPr lang="en-US" sz="24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π</a:t>
                </a:r>
                <a:r>
                  <a:rPr lang="el-GR" sz="24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π</a:t>
                </a:r>
                <a:r>
                  <a:rPr lang="el-GR" sz="24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l-GR" baseline="30000" dirty="0"/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перебор пар частиц с разными знаками </a:t>
                </a:r>
              </a:p>
              <a:p>
                <a:pPr lvl="1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вычисление инвариантной массы  </a:t>
                </a:r>
              </a:p>
              <a:p>
                <a:pPr lvl="1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наложение ряда геометрических ограничений на параметры каждой пары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2707D32-70FB-14A3-072D-96D307BD1A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15916"/>
                <a:ext cx="10515600" cy="3181381"/>
              </a:xfrm>
              <a:blipFill>
                <a:blip r:embed="rId2"/>
                <a:stretch>
                  <a:fillRect l="-812" t="-24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797EE6-FAA6-F307-FB32-3847E8ED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5E1086-E07F-E3C3-A9D0-3EA39D4AF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77" y="3001223"/>
            <a:ext cx="6326251" cy="33551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6FDA63-A0A7-B7D8-E72F-2E8A5C70D542}"/>
              </a:ext>
            </a:extLst>
          </p:cNvPr>
          <p:cNvSpPr txBox="1"/>
          <p:nvPr/>
        </p:nvSpPr>
        <p:spPr>
          <a:xfrm>
            <a:off x="7289562" y="6321365"/>
            <a:ext cx="2489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Топология событий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FC9916-8A85-39A2-3A50-22BA0E4689E7}"/>
              </a:ext>
            </a:extLst>
          </p:cNvPr>
          <p:cNvSpPr txBox="1"/>
          <p:nvPr/>
        </p:nvSpPr>
        <p:spPr>
          <a:xfrm>
            <a:off x="428477" y="3090617"/>
            <a:ext cx="43130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PV – </a:t>
            </a:r>
            <a:r>
              <a:rPr lang="ru-RU" b="0" i="0" dirty="0">
                <a:solidFill>
                  <a:srgbClr val="000000"/>
                </a:solidFill>
                <a:effectLst/>
              </a:rPr>
              <a:t>первичная вершина.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r>
              <a:rPr lang="en-US" dirty="0"/>
              <a:t>Path – </a:t>
            </a:r>
            <a:r>
              <a:rPr lang="ru-RU" dirty="0"/>
              <a:t>расстояние, пройденное </a:t>
            </a:r>
            <a:r>
              <a:rPr lang="el-GR" sz="1800" b="0" i="0" dirty="0">
                <a:solidFill>
                  <a:srgbClr val="000000"/>
                </a:solidFill>
                <a:effectLst/>
                <a:ea typeface="Cambria Math" panose="02040503050406030204" pitchFamily="18" charset="0"/>
              </a:rPr>
              <a:t>Λ </a:t>
            </a:r>
            <a:r>
              <a:rPr lang="ru-RU" dirty="0"/>
              <a:t>от первичной вершины до точки ее распада.</a:t>
            </a:r>
            <a:endParaRPr lang="en-US" dirty="0"/>
          </a:p>
          <a:p>
            <a:r>
              <a:rPr lang="en-US" dirty="0"/>
              <a:t>DCA0 – </a:t>
            </a:r>
            <a:r>
              <a:rPr lang="ru-RU" dirty="0"/>
              <a:t>расстояние между первичной вершиной и проекцией импульса </a:t>
            </a:r>
            <a:r>
              <a:rPr lang="el-GR" sz="1800" b="0" i="0" dirty="0">
                <a:solidFill>
                  <a:srgbClr val="000000"/>
                </a:solidFill>
                <a:effectLst/>
                <a:ea typeface="Cambria Math" panose="02040503050406030204" pitchFamily="18" charset="0"/>
              </a:rPr>
              <a:t>Λ</a:t>
            </a:r>
            <a:r>
              <a:rPr lang="en-US" sz="1800" b="0" i="0" dirty="0">
                <a:solidFill>
                  <a:srgbClr val="000000"/>
                </a:solidFill>
                <a:effectLst/>
                <a:ea typeface="Cambria Math" panose="02040503050406030204" pitchFamily="18" charset="0"/>
              </a:rPr>
              <a:t>.</a:t>
            </a:r>
            <a:endParaRPr lang="en-US" dirty="0"/>
          </a:p>
          <a:p>
            <a:r>
              <a:rPr lang="en-US" dirty="0"/>
              <a:t>DCA1 – 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кратчайшее расстояние от протона до вершины</a:t>
            </a: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  <a:p>
            <a:r>
              <a:rPr lang="en-US" dirty="0"/>
              <a:t>DCA2 – 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кратчайшее расстояние от </a:t>
            </a:r>
            <a:r>
              <a:rPr lang="ru-RU" b="0" i="0" dirty="0">
                <a:solidFill>
                  <a:srgbClr val="000000"/>
                </a:solidFill>
                <a:effectLst/>
              </a:rPr>
              <a:t>отрицательного </a:t>
            </a:r>
            <a:r>
              <a:rPr lang="el-GR" b="0" i="0" dirty="0">
                <a:solidFill>
                  <a:srgbClr val="000000"/>
                </a:solidFill>
                <a:effectLst/>
              </a:rPr>
              <a:t>π-</a:t>
            </a:r>
            <a:r>
              <a:rPr lang="ru-RU" b="0" i="0" dirty="0">
                <a:solidFill>
                  <a:srgbClr val="000000"/>
                </a:solidFill>
                <a:effectLst/>
              </a:rPr>
              <a:t>мезона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до вершины</a:t>
            </a: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  <a:p>
            <a:r>
              <a:rPr lang="en-US" dirty="0"/>
              <a:t>DCA12 – </a:t>
            </a:r>
            <a:r>
              <a:rPr lang="ru-RU" b="0" i="0" dirty="0">
                <a:effectLst/>
              </a:rPr>
              <a:t>расстояние меж-</a:t>
            </a:r>
            <a:br>
              <a:rPr lang="ru-RU" dirty="0"/>
            </a:br>
            <a:r>
              <a:rPr lang="ru-RU" b="0" i="0" dirty="0">
                <a:effectLst/>
              </a:rPr>
              <a:t>ду протоном и отрицательным π-мезоном в точке распада Λ</a:t>
            </a:r>
            <a:r>
              <a:rPr lang="en-US" b="0" i="0" dirty="0">
                <a:effectLst/>
              </a:rPr>
              <a:t>.</a:t>
            </a:r>
            <a:br>
              <a:rPr lang="ru-RU" dirty="0"/>
            </a:br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CB63A91-4A61-94E6-4447-AE5A956CE47B}"/>
              </a:ext>
            </a:extLst>
          </p:cNvPr>
          <p:cNvCxnSpPr>
            <a:cxnSpLocks/>
          </p:cNvCxnSpPr>
          <p:nvPr/>
        </p:nvCxnSpPr>
        <p:spPr>
          <a:xfrm>
            <a:off x="2653553" y="1748117"/>
            <a:ext cx="4034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A231E17-58D9-401F-2C68-382F16E4308B}"/>
              </a:ext>
            </a:extLst>
          </p:cNvPr>
          <p:cNvCxnSpPr>
            <a:cxnSpLocks/>
          </p:cNvCxnSpPr>
          <p:nvPr/>
        </p:nvCxnSpPr>
        <p:spPr>
          <a:xfrm>
            <a:off x="5894294" y="1748117"/>
            <a:ext cx="4034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734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BF554-5634-71BF-3AF6-688605EE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Параметры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фита для выделения сигнала 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1BD1BC3-2DB2-ABBC-41CD-742F043415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𝑡h𝑟𝑒𝑠h𝑜𝑙𝑑</m:t>
                                </m:r>
                              </m:sub>
                            </m:sSub>
                          </m:e>
                        </m:d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𝑡h𝑟𝑒𝑠h𝑜𝑙𝑑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ru-RU" dirty="0"/>
                  <a:t>Значимость</a:t>
                </a:r>
                <a:r>
                  <a:rPr lang="en-US" dirty="0"/>
                  <a:t>: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r>
                  <a:rPr lang="ru-RU" dirty="0"/>
                  <a:t>Эффективность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𝑠𝑖𝑔𝑛𝑎𝑙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𝑔𝑒𝑛𝑒𝑟𝑎𝑡𝑒𝑑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* 100 %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1BD1BC3-2DB2-ABBC-41CD-742F04341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DAD453-274F-A19C-05AD-910CA87F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7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3D0B11-4F2C-4874-DAE4-134BBC0FD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23" y="1825625"/>
            <a:ext cx="4778154" cy="2080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D04644-F464-B7B7-597E-004CA722AC2D}"/>
              </a:ext>
            </a:extLst>
          </p:cNvPr>
          <p:cNvSpPr txBox="1"/>
          <p:nvPr/>
        </p:nvSpPr>
        <p:spPr>
          <a:xfrm>
            <a:off x="4912658" y="4786142"/>
            <a:ext cx="67666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выбрано в качестве меры оптимального значения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C103BC0-93D5-7252-8810-0643279E7FA8}"/>
              </a:ext>
            </a:extLst>
          </p:cNvPr>
          <p:cNvCxnSpPr/>
          <p:nvPr/>
        </p:nvCxnSpPr>
        <p:spPr>
          <a:xfrm>
            <a:off x="3944470" y="5038165"/>
            <a:ext cx="9681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945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4EBE6E13-E4AA-AE89-D7E3-6E91D56F8E0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8255"/>
                <a:ext cx="10515600" cy="1325563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ru-RU" b="0" i="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Сигналы </a:t>
                </a:r>
                <a:r>
                  <a:rPr lang="el-GR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Λ</a:t>
                </a:r>
                <a:r>
                  <a:rPr lang="en-US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  <m:sup>
                        <m:r>
                          <a:rPr lang="en-US" b="0" i="0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kern="100" dirty="0">
                    <a:solidFill>
                      <a:schemeClr val="accent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в</a:t>
                </a:r>
                <a:r>
                  <a:rPr lang="ru-RU" b="0" i="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экспериментальных данных</a:t>
                </a:r>
                <a:endParaRPr lang="ru-RU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4EBE6E13-E4AA-AE89-D7E3-6E91D56F8E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8255"/>
                <a:ext cx="10515600" cy="1325563"/>
              </a:xfrm>
              <a:blipFill>
                <a:blip r:embed="rId2"/>
                <a:stretch>
                  <a:fillRect t="-13825" r="-1159" b="-221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ED0CC59-8346-983F-AFD9-CDBDCBDEAFA4}"/>
              </a:ext>
            </a:extLst>
          </p:cNvPr>
          <p:cNvSpPr txBox="1"/>
          <p:nvPr/>
        </p:nvSpPr>
        <p:spPr>
          <a:xfrm>
            <a:off x="3097305" y="1555917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ea typeface="Lato" panose="020F0502020204030203" pitchFamily="34" charset="0"/>
                <a:cs typeface="Lato" panose="020F0502020204030203" pitchFamily="34" charset="0"/>
              </a:rPr>
              <a:t>Λ</a:t>
            </a:r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408EDF-E965-70E5-C2BD-5AF7A45E54EB}"/>
                  </a:ext>
                </a:extLst>
              </p:cNvPr>
              <p:cNvSpPr txBox="1"/>
              <p:nvPr/>
            </p:nvSpPr>
            <p:spPr>
              <a:xfrm>
                <a:off x="9143999" y="1541169"/>
                <a:ext cx="509435" cy="384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S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:</a:t>
                </a:r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408EDF-E965-70E5-C2BD-5AF7A45E5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9" y="1541169"/>
                <a:ext cx="509435" cy="384080"/>
              </a:xfrm>
              <a:prstGeom prst="rect">
                <a:avLst/>
              </a:prstGeom>
              <a:blipFill>
                <a:blip r:embed="rId3"/>
                <a:stretch>
                  <a:fillRect t="-4762" r="-8333" b="-253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1C04A4-0B59-CCD3-3569-923E1B408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" y="1941920"/>
            <a:ext cx="6096001" cy="33321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B81883-BEBE-2A49-7607-F17CF0B59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925249"/>
            <a:ext cx="6096001" cy="336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0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599EF-7780-100A-2B3B-28B4FC808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432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</a:rPr>
              <a:t>Сравнение экспериментальных данных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</a:rPr>
              <a:t>и Монте-Карло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4258B9-6AB1-2B04-C6A0-79F970834200}"/>
              </a:ext>
            </a:extLst>
          </p:cNvPr>
          <p:cNvSpPr txBox="1"/>
          <p:nvPr/>
        </p:nvSpPr>
        <p:spPr>
          <a:xfrm>
            <a:off x="2992739" y="1588783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ea typeface="Lato" panose="020F0502020204030203" pitchFamily="34" charset="0"/>
                <a:cs typeface="Lato" panose="020F0502020204030203" pitchFamily="34" charset="0"/>
              </a:rPr>
              <a:t>Λ</a:t>
            </a:r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4211A7-22F0-D133-A28F-44660E76FDC4}"/>
                  </a:ext>
                </a:extLst>
              </p:cNvPr>
              <p:cNvSpPr txBox="1"/>
              <p:nvPr/>
            </p:nvSpPr>
            <p:spPr>
              <a:xfrm>
                <a:off x="9048414" y="1664922"/>
                <a:ext cx="509435" cy="384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S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: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4211A7-22F0-D133-A28F-44660E76F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414" y="1664922"/>
                <a:ext cx="509435" cy="384080"/>
              </a:xfrm>
              <a:prstGeom prst="rect">
                <a:avLst/>
              </a:prstGeom>
              <a:blipFill>
                <a:blip r:embed="rId2"/>
                <a:stretch>
                  <a:fillRect t="-3175" r="-9524" b="-253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47E519-61EC-910F-D1CC-9690E134A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8007"/>
            <a:ext cx="6203576" cy="34225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8732CE-E6CF-AF50-D4D3-1A7494B1C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8719"/>
            <a:ext cx="6077601" cy="328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19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849</Words>
  <Application>Microsoft Office PowerPoint</Application>
  <PresentationFormat>Широкоэкранный</PresentationFormat>
  <Paragraphs>139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Lato</vt:lpstr>
      <vt:lpstr>Liberation Sans</vt:lpstr>
      <vt:lpstr>Тема Office</vt:lpstr>
      <vt:lpstr>Презентация PowerPoint</vt:lpstr>
      <vt:lpstr>Введение</vt:lpstr>
      <vt:lpstr>Эксперимент BM@N на комплексе NICA </vt:lpstr>
      <vt:lpstr>Цель работы</vt:lpstr>
      <vt:lpstr>Данные</vt:lpstr>
      <vt:lpstr>Процедура обработки данных</vt:lpstr>
      <vt:lpstr>Параметры фита для выделения сигнала </vt:lpstr>
      <vt:lpstr>Сигналы Λ и K_S^0  в экспериментальных данных</vt:lpstr>
      <vt:lpstr>Сравнение экспериментальных данных и Монте-Карло</vt:lpstr>
      <vt:lpstr>Сравнение экспериментальных данных и Монте-Карло</vt:lpstr>
      <vt:lpstr>Результаты</vt:lpstr>
      <vt:lpstr> Зависимость сигнала от различных параметров Λ</vt:lpstr>
      <vt:lpstr>Зависимость сигнала от различных параметров K_S^0 </vt:lpstr>
      <vt:lpstr>Фитирование для Монте-Карло данных, полученных на основе анализа по сигналу  </vt:lpstr>
      <vt:lpstr>Заключение</vt:lpstr>
      <vt:lpstr>Презентация PowerPoint</vt:lpstr>
      <vt:lpstr>Backup</vt:lpstr>
      <vt:lpstr>Презентация PowerPoint</vt:lpstr>
      <vt:lpstr>Презентация PowerPoint</vt:lpstr>
      <vt:lpstr>Презентация PowerPoint</vt:lpstr>
      <vt:lpstr>Cuts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по фону для различных геометрических ограничений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ramin.k.barak@gmail.com</dc:creator>
  <cp:lastModifiedBy>ramin.k.barak@gmail.com</cp:lastModifiedBy>
  <cp:revision>56</cp:revision>
  <dcterms:created xsi:type="dcterms:W3CDTF">2024-03-26T14:10:13Z</dcterms:created>
  <dcterms:modified xsi:type="dcterms:W3CDTF">2024-04-02T07:08:59Z</dcterms:modified>
</cp:coreProperties>
</file>