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559" r:id="rId4"/>
    <p:sldId id="562" r:id="rId5"/>
    <p:sldId id="262" r:id="rId6"/>
    <p:sldId id="433" r:id="rId7"/>
    <p:sldId id="537" r:id="rId8"/>
    <p:sldId id="539" r:id="rId9"/>
    <p:sldId id="538" r:id="rId10"/>
    <p:sldId id="267" r:id="rId11"/>
    <p:sldId id="269" r:id="rId12"/>
    <p:sldId id="561" r:id="rId13"/>
    <p:sldId id="266" r:id="rId14"/>
    <p:sldId id="274" r:id="rId15"/>
    <p:sldId id="271" r:id="rId16"/>
    <p:sldId id="272" r:id="rId17"/>
    <p:sldId id="276" r:id="rId18"/>
    <p:sldId id="285" r:id="rId19"/>
    <p:sldId id="286" r:id="rId20"/>
    <p:sldId id="564" r:id="rId21"/>
    <p:sldId id="277" r:id="rId22"/>
    <p:sldId id="257" r:id="rId23"/>
    <p:sldId id="293" r:id="rId2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 varScale="1">
        <p:scale>
          <a:sx n="102" d="100"/>
          <a:sy n="102" d="100"/>
        </p:scale>
        <p:origin x="85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5AD8C7-5811-00B2-07F4-C084CB42E8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09B84D-8D6E-82EE-A63C-3198181743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236A5-6FDF-4E0F-96C0-2ACAAAC5226B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9BD75A-01DD-18FC-1BBD-F9861149B4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B3748A-B6F1-97C6-FA6C-8FF9DF3B94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52E03-FD8D-438B-ABBD-C376EFEBF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62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E4487-73A0-4941-9B0D-EA1C755F2F85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758A3-A282-4F20-9BCF-474DABD88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109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18FBFA0-59ED-C168-6E6D-64F3CA3CD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58A3-A282-4F20-9BCF-474DABD8832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54554A8-A095-0B0F-AA37-B09C0E297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58A3-A282-4F20-9BCF-474DABD88321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900F4D-18E2-3F83-DC81-5A876D822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58A3-A282-4F20-9BCF-474DABD88321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0B8C69F-8994-98F3-DA46-6179FB82E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58A3-A282-4F20-9BCF-474DABD88321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52442" y="1132428"/>
            <a:ext cx="9457321" cy="5528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50156" y="-80644"/>
            <a:ext cx="4091686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33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ru-RU" spc="-5"/>
              <a:t>25.08.2023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33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ru-RU" spc="-5"/>
              <a:t>25.08.2023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33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ru-RU" spc="-5"/>
              <a:t>25.08.2023</a:t>
            </a:r>
            <a:endParaRPr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58155" y="841737"/>
            <a:ext cx="9184309" cy="5547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33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ru-RU" spc="-5"/>
              <a:t>25.08.2023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ru-RU" spc="-5"/>
              <a:t>25.08.2023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6701" y="-59359"/>
            <a:ext cx="7578597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33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84978" y="6628663"/>
            <a:ext cx="1623059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8739" y="6601764"/>
            <a:ext cx="72199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ru-RU" spc="-5"/>
              <a:t>25.08.2023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20346" y="6628663"/>
            <a:ext cx="2063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246" y="2569590"/>
            <a:ext cx="108756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36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и результаты измерений в эксперименте </a:t>
            </a:r>
            <a:r>
              <a:rPr sz="3600" spc="-5" dirty="0">
                <a:solidFill>
                  <a:srgbClr val="0000FF"/>
                </a:solidFill>
                <a:latin typeface="Symbol"/>
                <a:cs typeface="Symbol"/>
              </a:rPr>
              <a:t></a:t>
            </a:r>
            <a:r>
              <a:rPr sz="3600" spc="-5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endParaRPr sz="3600" dirty="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1000" y="3962400"/>
            <a:ext cx="7651875" cy="1716496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Д.В. Пономарев </a:t>
            </a:r>
            <a:r>
              <a:rPr sz="2400" spc="-7" baseline="24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 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коллаборации </a:t>
            </a:r>
            <a:r>
              <a:rPr lang="el-G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en-US" sz="2400" spc="-1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endParaRPr lang="ru-RU" sz="2400" spc="-1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r>
              <a:rPr sz="1800" spc="-7" baseline="25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ОИЯИ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Дубна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7" baseline="25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ФИАН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</a:t>
            </a:r>
            <a:endParaRPr lang="en-US" sz="18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spc="-5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IEAP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CTU,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Прага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Чехия</a:t>
            </a:r>
            <a:endParaRPr lang="en-US" sz="1800" spc="-5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sz="1800" baseline="30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634" y="116586"/>
            <a:ext cx="3698875" cy="1720850"/>
          </a:xfrm>
          <a:custGeom>
            <a:avLst/>
            <a:gdLst/>
            <a:ahLst/>
            <a:cxnLst/>
            <a:rect l="l" t="t" r="r" b="b"/>
            <a:pathLst>
              <a:path w="3698875" h="1720850">
                <a:moveTo>
                  <a:pt x="0" y="1720595"/>
                </a:moveTo>
                <a:lnTo>
                  <a:pt x="3698748" y="1720595"/>
                </a:lnTo>
                <a:lnTo>
                  <a:pt x="3698748" y="0"/>
                </a:lnTo>
                <a:lnTo>
                  <a:pt x="0" y="0"/>
                </a:lnTo>
                <a:lnTo>
                  <a:pt x="0" y="1720595"/>
                </a:lnTo>
                <a:close/>
              </a:path>
            </a:pathLst>
          </a:custGeom>
          <a:solidFill>
            <a:srgbClr val="4F81BC">
              <a:alpha val="6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634" y="116586"/>
            <a:ext cx="3698875" cy="1720850"/>
          </a:xfrm>
          <a:custGeom>
            <a:avLst/>
            <a:gdLst/>
            <a:ahLst/>
            <a:cxnLst/>
            <a:rect l="l" t="t" r="r" b="b"/>
            <a:pathLst>
              <a:path w="3698875" h="1720850">
                <a:moveTo>
                  <a:pt x="0" y="1720595"/>
                </a:moveTo>
                <a:lnTo>
                  <a:pt x="3698748" y="1720595"/>
                </a:lnTo>
                <a:lnTo>
                  <a:pt x="3698748" y="0"/>
                </a:lnTo>
                <a:lnTo>
                  <a:pt x="0" y="0"/>
                </a:lnTo>
                <a:lnTo>
                  <a:pt x="0" y="1720595"/>
                </a:lnTo>
                <a:close/>
              </a:path>
            </a:pathLst>
          </a:custGeom>
          <a:ln w="25400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743" y="281940"/>
            <a:ext cx="1451609" cy="1463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3811" y="893051"/>
            <a:ext cx="2157222" cy="816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7231" y="3962400"/>
            <a:ext cx="3596317" cy="2475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12095" y="134112"/>
            <a:ext cx="2016252" cy="1676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38C4A6-FE22-A87F-88D8-492C785EE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7272" y="134112"/>
            <a:ext cx="1766081" cy="185034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CA64F5B-3975-3BB6-28F3-D90C39FBA1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3858" y="3262175"/>
            <a:ext cx="4301252" cy="3458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0139" y="3588978"/>
            <a:ext cx="3591860" cy="3169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99815" y="131126"/>
            <a:ext cx="52955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Отсеивание  шумов</a:t>
            </a:r>
            <a:endParaRPr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39" y="6614464"/>
            <a:ext cx="6965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.0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.2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2599" y="690540"/>
            <a:ext cx="4922889" cy="2543645"/>
          </a:xfrm>
          <a:prstGeom prst="rect">
            <a:avLst/>
          </a:prstGeom>
          <a:solidFill>
            <a:srgbClr val="DBEDF4"/>
          </a:solidFill>
          <a:ln w="9525">
            <a:solidFill>
              <a:srgbClr val="0033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78460" marR="83820" indent="-286385" algn="just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отсеивания шумовых событий используются разные формировки.</a:t>
            </a:r>
            <a:endParaRPr lang="en-US" sz="2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8460" marR="83820" indent="-286385" algn="just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временного распределения сигналов позволяет убирать события, возникающие при сбросе предусилителя</a:t>
            </a:r>
          </a:p>
          <a:p>
            <a:pPr marL="378460" marR="83820" indent="-286385" algn="just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 использованными критериями отбора эффективность составляет &gt; 40 % (для 200 эВ).</a:t>
            </a:r>
            <a:endParaRPr lang="en-US" sz="2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667" y="3563069"/>
            <a:ext cx="3616268" cy="3169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915" y="-5457"/>
            <a:ext cx="3621024" cy="3529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25489" y="437839"/>
            <a:ext cx="3560841" cy="3121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2271" y="338454"/>
            <a:ext cx="14743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>
                <a:latin typeface="Calibri"/>
                <a:cs typeface="Calibri"/>
              </a:rPr>
              <a:t>Генератор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54069" y="426097"/>
            <a:ext cx="116001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>
                <a:latin typeface="Calibri"/>
                <a:cs typeface="Calibri"/>
              </a:rPr>
              <a:t>Данные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72990" y="4149090"/>
            <a:ext cx="0" cy="2293620"/>
          </a:xfrm>
          <a:custGeom>
            <a:avLst/>
            <a:gdLst/>
            <a:ahLst/>
            <a:cxnLst/>
            <a:rect l="l" t="t" r="r" b="b"/>
            <a:pathLst>
              <a:path h="2293620">
                <a:moveTo>
                  <a:pt x="0" y="2293226"/>
                </a:move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6917" y="4149090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254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22270" y="3558859"/>
            <a:ext cx="14743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>
                <a:latin typeface="Calibri"/>
                <a:cs typeface="Calibri"/>
              </a:rPr>
              <a:t>Генератор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54069" y="3588978"/>
            <a:ext cx="11245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>
                <a:latin typeface="Calibri"/>
                <a:cs typeface="Calibri"/>
              </a:rPr>
              <a:t>Данные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5C9A5DD0-CB4F-094C-EF0C-5C2A1CB896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10</a:t>
            </a:fld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890" y="1001707"/>
            <a:ext cx="10583810" cy="5777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3817" y="40744"/>
            <a:ext cx="904436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Мюонное вето и отбор сигналов по времени </a:t>
            </a:r>
            <a:endParaRPr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1" y="533400"/>
            <a:ext cx="9995500" cy="861133"/>
          </a:xfrm>
          <a:prstGeom prst="rect">
            <a:avLst/>
          </a:prstGeom>
          <a:solidFill>
            <a:srgbClr val="DBEDF4"/>
          </a:solidFill>
          <a:ln w="9525">
            <a:solidFill>
              <a:srgbClr val="0033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lang="ru-RU" sz="1800" spc="-5" dirty="0">
                <a:latin typeface="Calibri"/>
                <a:cs typeface="Calibri"/>
              </a:rPr>
              <a:t>Временные совпадения сигналов мюонного вето и в </a:t>
            </a:r>
            <a:r>
              <a:rPr lang="en-US" sz="1800" spc="-5" dirty="0" err="1">
                <a:latin typeface="Calibri"/>
                <a:cs typeface="Calibri"/>
              </a:rPr>
              <a:t>HPGe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ru-RU" sz="1800" spc="-5" dirty="0">
                <a:latin typeface="Calibri"/>
                <a:cs typeface="Calibri"/>
              </a:rPr>
              <a:t>детектора позволяет исключить из анализа компоненту фона, связанную с космическим излучением.</a:t>
            </a:r>
            <a:endParaRPr sz="1800" dirty="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lang="ru-RU" sz="1800" spc="-15" dirty="0">
                <a:latin typeface="Calibri"/>
                <a:cs typeface="Calibri"/>
              </a:rPr>
              <a:t>Эффективность всех критериев отбора определяется по линии </a:t>
            </a:r>
            <a:r>
              <a:rPr sz="1800" spc="-5" dirty="0">
                <a:latin typeface="Calibri"/>
                <a:cs typeface="Calibri"/>
              </a:rPr>
              <a:t>10.37 </a:t>
            </a:r>
            <a:r>
              <a:rPr lang="ru-RU" spc="-25" dirty="0">
                <a:latin typeface="Calibri"/>
                <a:cs typeface="Calibri"/>
              </a:rPr>
              <a:t>кэВ и составляет </a:t>
            </a:r>
            <a:r>
              <a:rPr sz="1800" b="1" spc="-5" dirty="0">
                <a:latin typeface="Calibri"/>
                <a:cs typeface="Calibri"/>
              </a:rPr>
              <a:t>85.3(19)%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4848D0-5651-CB54-50FD-C24D8C6E431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382" y="565996"/>
            <a:ext cx="6042913" cy="3331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8998" y="-59359"/>
            <a:ext cx="587400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lang="ru-RU" sz="36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калибровка</a:t>
            </a:r>
            <a:endParaRPr sz="36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7655" y="1144866"/>
            <a:ext cx="120317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latin typeface="Times New Roman"/>
                <a:cs typeface="Times New Roman"/>
              </a:rPr>
              <a:t>До </a:t>
            </a:r>
            <a:r>
              <a:rPr sz="2000" spc="-5" dirty="0">
                <a:latin typeface="Symbol"/>
                <a:cs typeface="Symbol"/>
              </a:rPr>
              <a:t></a:t>
            </a:r>
            <a:r>
              <a:rPr lang="ru-RU" sz="2000" spc="-5" dirty="0">
                <a:latin typeface="Times New Roman"/>
                <a:cs typeface="Times New Roman"/>
              </a:rPr>
              <a:t>-вето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77655" y="1524000"/>
            <a:ext cx="408545" cy="492027"/>
          </a:xfrm>
          <a:custGeom>
            <a:avLst/>
            <a:gdLst/>
            <a:ahLst/>
            <a:cxnLst/>
            <a:rect l="l" t="t" r="r" b="b"/>
            <a:pathLst>
              <a:path w="514350" h="608964">
                <a:moveTo>
                  <a:pt x="26416" y="488568"/>
                </a:moveTo>
                <a:lnTo>
                  <a:pt x="19812" y="493267"/>
                </a:lnTo>
                <a:lnTo>
                  <a:pt x="18669" y="500125"/>
                </a:lnTo>
                <a:lnTo>
                  <a:pt x="0" y="608583"/>
                </a:lnTo>
                <a:lnTo>
                  <a:pt x="31086" y="597407"/>
                </a:lnTo>
                <a:lnTo>
                  <a:pt x="25907" y="597407"/>
                </a:lnTo>
                <a:lnTo>
                  <a:pt x="6476" y="581025"/>
                </a:lnTo>
                <a:lnTo>
                  <a:pt x="36696" y="545030"/>
                </a:lnTo>
                <a:lnTo>
                  <a:pt x="43688" y="504444"/>
                </a:lnTo>
                <a:lnTo>
                  <a:pt x="44830" y="497585"/>
                </a:lnTo>
                <a:lnTo>
                  <a:pt x="40131" y="490981"/>
                </a:lnTo>
                <a:lnTo>
                  <a:pt x="33274" y="489838"/>
                </a:lnTo>
                <a:lnTo>
                  <a:pt x="26416" y="488568"/>
                </a:lnTo>
                <a:close/>
              </a:path>
              <a:path w="514350" h="608964">
                <a:moveTo>
                  <a:pt x="36696" y="545030"/>
                </a:moveTo>
                <a:lnTo>
                  <a:pt x="6476" y="581025"/>
                </a:lnTo>
                <a:lnTo>
                  <a:pt x="25907" y="597407"/>
                </a:lnTo>
                <a:lnTo>
                  <a:pt x="30919" y="591438"/>
                </a:lnTo>
                <a:lnTo>
                  <a:pt x="28701" y="591438"/>
                </a:lnTo>
                <a:lnTo>
                  <a:pt x="11938" y="577341"/>
                </a:lnTo>
                <a:lnTo>
                  <a:pt x="32398" y="569978"/>
                </a:lnTo>
                <a:lnTo>
                  <a:pt x="36696" y="545030"/>
                </a:lnTo>
                <a:close/>
              </a:path>
              <a:path w="514350" h="608964">
                <a:moveTo>
                  <a:pt x="101473" y="545083"/>
                </a:moveTo>
                <a:lnTo>
                  <a:pt x="56098" y="561449"/>
                </a:lnTo>
                <a:lnTo>
                  <a:pt x="25907" y="597407"/>
                </a:lnTo>
                <a:lnTo>
                  <a:pt x="31086" y="597407"/>
                </a:lnTo>
                <a:lnTo>
                  <a:pt x="103504" y="571372"/>
                </a:lnTo>
                <a:lnTo>
                  <a:pt x="110109" y="569087"/>
                </a:lnTo>
                <a:lnTo>
                  <a:pt x="113538" y="561720"/>
                </a:lnTo>
                <a:lnTo>
                  <a:pt x="111125" y="555116"/>
                </a:lnTo>
                <a:lnTo>
                  <a:pt x="108839" y="548513"/>
                </a:lnTo>
                <a:lnTo>
                  <a:pt x="101473" y="545083"/>
                </a:lnTo>
                <a:close/>
              </a:path>
              <a:path w="514350" h="608964">
                <a:moveTo>
                  <a:pt x="32398" y="569978"/>
                </a:moveTo>
                <a:lnTo>
                  <a:pt x="11938" y="577341"/>
                </a:lnTo>
                <a:lnTo>
                  <a:pt x="28701" y="591438"/>
                </a:lnTo>
                <a:lnTo>
                  <a:pt x="32398" y="569978"/>
                </a:lnTo>
                <a:close/>
              </a:path>
              <a:path w="514350" h="608964">
                <a:moveTo>
                  <a:pt x="56098" y="561449"/>
                </a:moveTo>
                <a:lnTo>
                  <a:pt x="32398" y="569978"/>
                </a:lnTo>
                <a:lnTo>
                  <a:pt x="28701" y="591438"/>
                </a:lnTo>
                <a:lnTo>
                  <a:pt x="30919" y="591438"/>
                </a:lnTo>
                <a:lnTo>
                  <a:pt x="56098" y="561449"/>
                </a:lnTo>
                <a:close/>
              </a:path>
              <a:path w="514350" h="608964">
                <a:moveTo>
                  <a:pt x="494284" y="0"/>
                </a:moveTo>
                <a:lnTo>
                  <a:pt x="36696" y="545030"/>
                </a:lnTo>
                <a:lnTo>
                  <a:pt x="32398" y="569978"/>
                </a:lnTo>
                <a:lnTo>
                  <a:pt x="56098" y="561449"/>
                </a:lnTo>
                <a:lnTo>
                  <a:pt x="513842" y="16255"/>
                </a:lnTo>
                <a:lnTo>
                  <a:pt x="494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6800" y="2895600"/>
            <a:ext cx="7181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После</a:t>
            </a:r>
            <a:endParaRPr lang="en-US"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z="2000" spc="-15" dirty="0">
                <a:solidFill>
                  <a:srgbClr val="0000FF"/>
                </a:solidFill>
                <a:latin typeface="Symbol"/>
                <a:cs typeface="Symbol"/>
              </a:rPr>
              <a:t></a:t>
            </a:r>
            <a:r>
              <a:rPr lang="ru-RU"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-вето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93501" y="2424097"/>
            <a:ext cx="336550" cy="515524"/>
          </a:xfrm>
          <a:custGeom>
            <a:avLst/>
            <a:gdLst/>
            <a:ahLst/>
            <a:cxnLst/>
            <a:rect l="l" t="t" r="r" b="b"/>
            <a:pathLst>
              <a:path w="597535" h="777239">
                <a:moveTo>
                  <a:pt x="567026" y="40014"/>
                </a:moveTo>
                <a:lnTo>
                  <a:pt x="543646" y="49629"/>
                </a:lnTo>
                <a:lnTo>
                  <a:pt x="0" y="761618"/>
                </a:lnTo>
                <a:lnTo>
                  <a:pt x="20065" y="776985"/>
                </a:lnTo>
                <a:lnTo>
                  <a:pt x="563922" y="64879"/>
                </a:lnTo>
                <a:lnTo>
                  <a:pt x="567026" y="40014"/>
                </a:lnTo>
                <a:close/>
              </a:path>
              <a:path w="597535" h="777239">
                <a:moveTo>
                  <a:pt x="596000" y="12318"/>
                </a:moveTo>
                <a:lnTo>
                  <a:pt x="572134" y="12318"/>
                </a:lnTo>
                <a:lnTo>
                  <a:pt x="592327" y="27685"/>
                </a:lnTo>
                <a:lnTo>
                  <a:pt x="563920" y="64896"/>
                </a:lnTo>
                <a:lnTo>
                  <a:pt x="558800" y="105917"/>
                </a:lnTo>
                <a:lnTo>
                  <a:pt x="557910" y="112902"/>
                </a:lnTo>
                <a:lnTo>
                  <a:pt x="562863" y="119252"/>
                </a:lnTo>
                <a:lnTo>
                  <a:pt x="576706" y="121030"/>
                </a:lnTo>
                <a:lnTo>
                  <a:pt x="583056" y="116077"/>
                </a:lnTo>
                <a:lnTo>
                  <a:pt x="583945" y="109092"/>
                </a:lnTo>
                <a:lnTo>
                  <a:pt x="596000" y="12318"/>
                </a:lnTo>
                <a:close/>
              </a:path>
              <a:path w="597535" h="777239">
                <a:moveTo>
                  <a:pt x="597534" y="0"/>
                </a:moveTo>
                <a:lnTo>
                  <a:pt x="489330" y="44449"/>
                </a:lnTo>
                <a:lnTo>
                  <a:pt x="486282" y="51942"/>
                </a:lnTo>
                <a:lnTo>
                  <a:pt x="491616" y="64896"/>
                </a:lnTo>
                <a:lnTo>
                  <a:pt x="499109" y="67944"/>
                </a:lnTo>
                <a:lnTo>
                  <a:pt x="543646" y="49629"/>
                </a:lnTo>
                <a:lnTo>
                  <a:pt x="572134" y="12318"/>
                </a:lnTo>
                <a:lnTo>
                  <a:pt x="596000" y="12318"/>
                </a:lnTo>
                <a:lnTo>
                  <a:pt x="597534" y="0"/>
                </a:lnTo>
                <a:close/>
              </a:path>
              <a:path w="597535" h="777239">
                <a:moveTo>
                  <a:pt x="580145" y="18414"/>
                </a:moveTo>
                <a:lnTo>
                  <a:pt x="569721" y="18414"/>
                </a:lnTo>
                <a:lnTo>
                  <a:pt x="587120" y="31749"/>
                </a:lnTo>
                <a:lnTo>
                  <a:pt x="567026" y="40014"/>
                </a:lnTo>
                <a:lnTo>
                  <a:pt x="563922" y="64879"/>
                </a:lnTo>
                <a:lnTo>
                  <a:pt x="592327" y="27685"/>
                </a:lnTo>
                <a:lnTo>
                  <a:pt x="580145" y="18414"/>
                </a:lnTo>
                <a:close/>
              </a:path>
              <a:path w="597535" h="777239">
                <a:moveTo>
                  <a:pt x="572134" y="12318"/>
                </a:moveTo>
                <a:lnTo>
                  <a:pt x="543646" y="49629"/>
                </a:lnTo>
                <a:lnTo>
                  <a:pt x="567026" y="40014"/>
                </a:lnTo>
                <a:lnTo>
                  <a:pt x="569721" y="18414"/>
                </a:lnTo>
                <a:lnTo>
                  <a:pt x="580145" y="18414"/>
                </a:lnTo>
                <a:lnTo>
                  <a:pt x="572134" y="12318"/>
                </a:lnTo>
                <a:close/>
              </a:path>
              <a:path w="597535" h="777239">
                <a:moveTo>
                  <a:pt x="569721" y="18414"/>
                </a:moveTo>
                <a:lnTo>
                  <a:pt x="567026" y="40014"/>
                </a:lnTo>
                <a:lnTo>
                  <a:pt x="587120" y="31749"/>
                </a:lnTo>
                <a:lnTo>
                  <a:pt x="569721" y="1841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9CE3CC-A53D-DBB2-2C38-64A6995887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954850" y="6559848"/>
            <a:ext cx="206375" cy="178434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12</a:t>
            </a:fld>
            <a:endParaRPr lang="ru-RU" dirty="0"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B8EBFE00-2B01-0CC7-7C22-583570FCC6E2}"/>
              </a:ext>
            </a:extLst>
          </p:cNvPr>
          <p:cNvSpPr txBox="1"/>
          <p:nvPr/>
        </p:nvSpPr>
        <p:spPr>
          <a:xfrm>
            <a:off x="133962" y="3909607"/>
            <a:ext cx="8151621" cy="2877070"/>
          </a:xfrm>
          <a:prstGeom prst="rect">
            <a:avLst/>
          </a:prstGeom>
          <a:solidFill>
            <a:srgbClr val="DCE6F1"/>
          </a:solidFill>
          <a:ln w="9525">
            <a:solidFill>
              <a:srgbClr val="0033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78460" indent="-28638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калибровки высокоэнергетической части спектра используется вольфрамовый сварочный электрод, содержащий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тория</a:t>
            </a:r>
          </a:p>
          <a:p>
            <a:pPr marL="378460" indent="-28638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endParaRPr lang="en-US" sz="2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8460" indent="-28638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Низкоэнергетическая часть спектра калибруется с помощью генератора импульсов и по космогенной линии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20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кэВ.</a:t>
            </a:r>
          </a:p>
          <a:p>
            <a:pPr marL="378460" indent="-28638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8460" indent="-286385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 калибровки контролируется по линии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кэВ.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marR="83820">
              <a:lnSpc>
                <a:spcPct val="100000"/>
              </a:lnSpc>
              <a:tabLst>
                <a:tab pos="378460" algn="l"/>
                <a:tab pos="379095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8460" indent="-286385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Энергетическое разрешение на линии генератора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101.6(5)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ПШПВ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A43EDB-84C2-7059-814D-889050795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470" y="3897300"/>
            <a:ext cx="3134579" cy="2840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D62498-9A45-34F1-EDC5-8FD2C4DFC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647" y="714912"/>
            <a:ext cx="5224725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3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55311"/>
            <a:ext cx="791019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6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условиями измерений </a:t>
            </a:r>
            <a:endParaRPr sz="3600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 rot="5400000">
            <a:off x="7090188" y="-582708"/>
            <a:ext cx="2636520" cy="5386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002" y="792480"/>
            <a:ext cx="5341398" cy="5416226"/>
          </a:xfrm>
          <a:prstGeom prst="rect">
            <a:avLst/>
          </a:prstGeom>
          <a:solidFill>
            <a:srgbClr val="DBEDF4"/>
          </a:solidFill>
          <a:ln w="9525">
            <a:solidFill>
              <a:srgbClr val="0033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78460" marR="84455" indent="-287020" algn="just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Стабильные условия измерений очень важны, поскольку нестабильности могут сместить энергетическую шкалу и изменить уровень шумов.</a:t>
            </a:r>
          </a:p>
          <a:p>
            <a:pPr marL="378460" marR="84455" indent="-287020" algn="just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endParaRPr lang="ru-RU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8460" marR="84455" indent="-287020" algn="just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Температурный режим воздуха вблизи установки стабилизируется тремя кондиционерами. Температура и влажность постоянно контролируются.</a:t>
            </a:r>
          </a:p>
          <a:p>
            <a:pPr marL="378460" marR="84455" indent="-287020" algn="just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endParaRPr lang="ru-RU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8460" marR="84455" indent="-287020" algn="just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Нейтронный фон вне защиты (быстрый и тепловой) измеряется специальным низкофоновым счетчиком He</a:t>
            </a:r>
            <a:r>
              <a:rPr lang="ru-RU" sz="2000" spc="-5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детектором.</a:t>
            </a:r>
          </a:p>
          <a:p>
            <a:pPr marL="378460" marR="84455" indent="-287020" algn="just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endParaRPr lang="ru-RU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8460" marR="84455" indent="-287020" algn="just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Распад 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косомгенных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изотопов в детекторе учитывается при анализе.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20346" y="6600240"/>
            <a:ext cx="221615" cy="2070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13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828926-5556-7169-0256-36619AD35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99" y="3253677"/>
            <a:ext cx="6298692" cy="334656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B28731-E694-35A1-CBD8-BA0AA3139163}"/>
              </a:ext>
            </a:extLst>
          </p:cNvPr>
          <p:cNvSpPr/>
          <p:nvPr/>
        </p:nvSpPr>
        <p:spPr>
          <a:xfrm>
            <a:off x="8211160" y="3601174"/>
            <a:ext cx="2990240" cy="2636520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B2714-2373-24C8-6AC8-E267F90F4D3D}"/>
              </a:ext>
            </a:extLst>
          </p:cNvPr>
          <p:cNvSpPr txBox="1"/>
          <p:nvPr/>
        </p:nvSpPr>
        <p:spPr>
          <a:xfrm>
            <a:off x="9067800" y="4267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Реактор </a:t>
            </a:r>
            <a:r>
              <a:rPr lang="ru-RU" dirty="0" err="1">
                <a:solidFill>
                  <a:srgbClr val="FF0000"/>
                </a:solidFill>
              </a:rPr>
              <a:t>вкл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D91C0-EFFC-9B45-5202-AE73945A1A27}"/>
              </a:ext>
            </a:extLst>
          </p:cNvPr>
          <p:cNvSpPr txBox="1"/>
          <p:nvPr/>
        </p:nvSpPr>
        <p:spPr>
          <a:xfrm>
            <a:off x="6515100" y="4267200"/>
            <a:ext cx="157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Реактор </a:t>
            </a:r>
            <a:r>
              <a:rPr lang="ru-RU" dirty="0" err="1">
                <a:solidFill>
                  <a:srgbClr val="FF0000"/>
                </a:solidFill>
              </a:rPr>
              <a:t>выкл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C02443-1FFF-3BC7-0EE0-A95C8C8FFA1E}"/>
              </a:ext>
            </a:extLst>
          </p:cNvPr>
          <p:cNvSpPr txBox="1"/>
          <p:nvPr/>
        </p:nvSpPr>
        <p:spPr>
          <a:xfrm>
            <a:off x="6515100" y="3237459"/>
            <a:ext cx="426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Поток тепловых нейтронов вне защиты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48ED5A-B38E-86FA-5BF8-EA146D9952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18" y="500696"/>
            <a:ext cx="7121755" cy="368219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905000" y="-19455"/>
            <a:ext cx="8382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</a:t>
            </a:r>
            <a:r>
              <a:rPr lang="en-US" sz="3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всех критериях отбора</a:t>
            </a:r>
            <a:r>
              <a:rPr lang="en-US" sz="3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D7233EC1-DCC3-83EF-9E31-5F7BCA1035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14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CA3D15-1CB6-CF41-DF2D-C2C23FA64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619" y="3969108"/>
            <a:ext cx="7155802" cy="283798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58000" y="907858"/>
            <a:ext cx="249066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Chi2/NDf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sz="20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29.3/33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108" y="399925"/>
            <a:ext cx="7060365" cy="4253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343337"/>
              </p:ext>
            </p:extLst>
          </p:nvPr>
        </p:nvGraphicFramePr>
        <p:xfrm>
          <a:off x="307341" y="4669362"/>
          <a:ext cx="11577318" cy="2042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5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5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Число событий (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320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360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эВ)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Время измерений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в днях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Событий на кг в день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lang="ru-RU"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только стат. ошибки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800" b="1" spc="-10" dirty="0">
                          <a:latin typeface="Calibri"/>
                          <a:cs typeface="Calibri"/>
                        </a:rPr>
                        <a:t>Реактор </a:t>
                      </a:r>
                      <a:r>
                        <a:rPr lang="ru-RU" sz="1800" b="1" spc="-10" dirty="0" err="1">
                          <a:latin typeface="Calibri"/>
                          <a:cs typeface="Calibri"/>
                        </a:rPr>
                        <a:t>вкл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251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94.5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2.32 ±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0.15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800" b="1" spc="-10" dirty="0">
                          <a:latin typeface="Calibri"/>
                          <a:cs typeface="Calibri"/>
                        </a:rPr>
                        <a:t>Реактор </a:t>
                      </a:r>
                      <a:r>
                        <a:rPr lang="ru-RU" sz="1800" b="1" spc="-10" dirty="0" err="1">
                          <a:latin typeface="Calibri"/>
                          <a:cs typeface="Calibri"/>
                        </a:rPr>
                        <a:t>выкл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126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47.1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2.34 ±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0.21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800" b="1" spc="-5" dirty="0" err="1">
                          <a:latin typeface="Calibri"/>
                          <a:cs typeface="Calibri"/>
                        </a:rPr>
                        <a:t>Вкл-Выкл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-0.017 ±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0.255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УКРН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 =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0.26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0.46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299111" y="408580"/>
            <a:ext cx="4827610" cy="42607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45085" algn="just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первых данных не выявил существенной разницы в уровне фона включенном (94 дня) и выключенном реакторе (47 дней). Также не было обнаружено избытка низкоэнергетических событий, связанных с УКРН. Расстояние до центра активной зоны было 11,84 м. </a:t>
            </a:r>
          </a:p>
          <a:p>
            <a:pPr marL="45085" algn="just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анализа был получен верхний предел на значения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квенчинга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k &lt; 0,26 с 90% CL (пунктирная линия). Красная ожидаемый спектр УКРН при k = 0,179.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Calibri"/>
                <a:cs typeface="Calibri"/>
              </a:rPr>
              <a:t>Опубликованная статья</a:t>
            </a: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sz="2000" b="1" dirty="0">
                <a:latin typeface="Calibri"/>
                <a:cs typeface="Calibri"/>
              </a:rPr>
              <a:t>I. Alekseev et al. Phys. Rev. D 106,L051101</a:t>
            </a: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sz="1600" b="1" i="0" dirty="0">
                <a:solidFill>
                  <a:srgbClr val="222222"/>
                </a:solidFill>
                <a:effectLst/>
                <a:latin typeface="Helvetica Neue"/>
              </a:rPr>
              <a:t>https://doi.org/10.1103/PhysRevD.106.L051101</a:t>
            </a: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6611" y="477012"/>
            <a:ext cx="329565" cy="3671570"/>
          </a:xfrm>
          <a:custGeom>
            <a:avLst/>
            <a:gdLst/>
            <a:ahLst/>
            <a:cxnLst/>
            <a:rect l="l" t="t" r="r" b="b"/>
            <a:pathLst>
              <a:path w="329565" h="3671570">
                <a:moveTo>
                  <a:pt x="0" y="3671316"/>
                </a:moveTo>
                <a:lnTo>
                  <a:pt x="329184" y="3671316"/>
                </a:lnTo>
                <a:lnTo>
                  <a:pt x="329184" y="0"/>
                </a:lnTo>
                <a:lnTo>
                  <a:pt x="0" y="0"/>
                </a:lnTo>
                <a:lnTo>
                  <a:pt x="0" y="3671316"/>
                </a:lnTo>
                <a:close/>
              </a:path>
            </a:pathLst>
          </a:custGeom>
          <a:solidFill>
            <a:srgbClr val="FFFF00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03523" y="486613"/>
            <a:ext cx="164947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spc="-5" dirty="0" err="1">
                <a:latin typeface="Calibri"/>
                <a:cs typeface="Calibri"/>
              </a:rPr>
              <a:t>Вкл</a:t>
            </a:r>
            <a:r>
              <a:rPr sz="2800" spc="-5" dirty="0">
                <a:latin typeface="Calibri"/>
                <a:cs typeface="Calibri"/>
              </a:rPr>
              <a:t> -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lang="ru-RU" sz="2800" spc="-10" dirty="0" err="1">
                <a:latin typeface="Calibri"/>
                <a:cs typeface="Calibri"/>
              </a:rPr>
              <a:t>Выкл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40591" y="-47460"/>
            <a:ext cx="456348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2022 года</a:t>
            </a:r>
            <a:endParaRPr sz="3600" spc="-5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8667DA-7462-BB8F-E9CA-6E7F542705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15</a:t>
            </a:fld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842" y="601734"/>
            <a:ext cx="9300160" cy="6061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5999" y="2361805"/>
            <a:ext cx="4115307" cy="1704354"/>
          </a:xfrm>
          <a:custGeom>
            <a:avLst/>
            <a:gdLst/>
            <a:ahLst/>
            <a:cxnLst/>
            <a:rect l="l" t="t" r="r" b="b"/>
            <a:pathLst>
              <a:path w="4150359" h="1938654">
                <a:moveTo>
                  <a:pt x="0" y="1938528"/>
                </a:moveTo>
                <a:lnTo>
                  <a:pt x="4149852" y="1938528"/>
                </a:lnTo>
                <a:lnTo>
                  <a:pt x="4149852" y="0"/>
                </a:lnTo>
                <a:lnTo>
                  <a:pt x="0" y="0"/>
                </a:lnTo>
                <a:lnTo>
                  <a:pt x="0" y="1938528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6671" y="2361805"/>
            <a:ext cx="4064635" cy="1704354"/>
          </a:xfrm>
          <a:custGeom>
            <a:avLst/>
            <a:gdLst/>
            <a:ahLst/>
            <a:cxnLst/>
            <a:rect l="l" t="t" r="r" b="b"/>
            <a:pathLst>
              <a:path w="4150359" h="1938654">
                <a:moveTo>
                  <a:pt x="0" y="1938528"/>
                </a:moveTo>
                <a:lnTo>
                  <a:pt x="4149852" y="1938528"/>
                </a:lnTo>
                <a:lnTo>
                  <a:pt x="4149852" y="0"/>
                </a:lnTo>
                <a:lnTo>
                  <a:pt x="0" y="0"/>
                </a:lnTo>
                <a:lnTo>
                  <a:pt x="0" y="1938528"/>
                </a:lnTo>
                <a:close/>
              </a:path>
            </a:pathLst>
          </a:custGeom>
          <a:ln w="9525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46672" y="2361805"/>
            <a:ext cx="3978910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линия питания установки, заземление и улучшенная 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антирадоновая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продувка азотом позволили снизить уровень фона и шумов.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D7F066-2081-405A-E3F0-00D846F253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252" y="914400"/>
            <a:ext cx="10945495" cy="648253"/>
          </a:xfrm>
          <a:prstGeom prst="rect">
            <a:avLst/>
          </a:prstGeom>
          <a:solidFill>
            <a:srgbClr val="DBEDF4"/>
          </a:solidFill>
          <a:ln w="9525">
            <a:solidFill>
              <a:srgbClr val="0033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 marR="81280" algn="just">
              <a:lnSpc>
                <a:spcPct val="100000"/>
              </a:lnSpc>
              <a:spcBef>
                <a:spcPts val="254"/>
              </a:spcBef>
            </a:pPr>
            <a:r>
              <a:rPr lang="ru-RU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Предположения о чувствительности к УКРН получены из сравнения фонового спектра (55 кг дней) и сгенерированного спектра УКРН + фон (со статистикой эквивалентной 217 кг дней).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1447800" y="90973"/>
            <a:ext cx="1019263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УКРН в верхнем положении</a:t>
            </a:r>
            <a:endParaRPr sz="36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F7946B-13A0-0BE7-80D1-FF38808F7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55" y="1819258"/>
            <a:ext cx="11172692" cy="439681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BBD786C-F7D5-7D68-D334-668890E952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152400" y="228600"/>
            <a:ext cx="7010400" cy="640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FF89E-3C34-7A3E-0480-329358B0CD19}"/>
              </a:ext>
            </a:extLst>
          </p:cNvPr>
          <p:cNvSpPr txBox="1"/>
          <p:nvPr/>
        </p:nvSpPr>
        <p:spPr>
          <a:xfrm>
            <a:off x="7175090" y="1752600"/>
            <a:ext cx="4468332" cy="37548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Существенных различий низкоэнергетической части спектра при включенном реакторе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спектра при выключенном реакторе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обнаружено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линия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спектр УКРН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Фиолетовая линия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наилучшее соответствие моделирования эксперименту («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fit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7D60A23C-5F63-B86B-DBD5-E86160ACAA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18</a:t>
            </a:fld>
            <a:endParaRPr lang="ru-RU" dirty="0"/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F96EA182-9859-0C24-C19F-C839A34EBF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75679" y="304800"/>
            <a:ext cx="496392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анализ данных 2023 года</a:t>
            </a:r>
            <a:endParaRPr sz="3600" spc="-5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6D7ABB29-2D10-C9E8-F6F6-3BA1155989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19</a:t>
            </a:fld>
            <a:endParaRPr lang="ru-RU" dirty="0"/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D02A093C-BBAF-DDBB-5B2B-1FB81C620F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238709"/>
            <a:ext cx="1005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пределы на параметр «</a:t>
            </a:r>
            <a:r>
              <a:rPr lang="ru-RU" sz="3600" spc="-5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квенчинга</a:t>
            </a:r>
            <a:r>
              <a:rPr lang="ru-RU" sz="36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3600" spc="-5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22C371-5EE2-F2F7-5778-6E77BB3A3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" y="805531"/>
            <a:ext cx="11767946" cy="5029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7800" y="5918056"/>
            <a:ext cx="94488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 верхний предел параметра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квенчинга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k &lt; 0,23 с 90% CL.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6701" y="-59359"/>
            <a:ext cx="757859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1850"/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</a:t>
            </a:r>
            <a:r>
              <a:rPr sz="36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36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066800"/>
            <a:ext cx="10192894" cy="615553"/>
          </a:xfrm>
          <a:prstGeom prst="rect">
            <a:avLst/>
          </a:prstGeom>
          <a:solidFill>
            <a:srgbClr val="DBEDF4"/>
          </a:solidFill>
          <a:ln w="9144">
            <a:solidFill>
              <a:srgbClr val="0033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 marR="76200" algn="just"/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20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  н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йтрино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ерм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евых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оров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в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99648" y="2197893"/>
            <a:ext cx="10192701" cy="2462213"/>
          </a:xfrm>
          <a:prstGeom prst="rect">
            <a:avLst/>
          </a:prstGeom>
          <a:solidFill>
            <a:srgbClr val="DBEDF4"/>
          </a:solidFill>
          <a:ln w="9144">
            <a:solidFill>
              <a:srgbClr val="0033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/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ован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EN:</a:t>
            </a:r>
          </a:p>
          <a:p>
            <a:pPr marL="374015" marR="904240" indent="-287020">
              <a:buFont typeface="Arial"/>
              <a:buChar char="•"/>
              <a:tabLst>
                <a:tab pos="37401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ерентно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2000" b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сеяния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реакторных анти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нейтрино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sz="20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4015" indent="-287020">
              <a:buFont typeface="Arial"/>
              <a:buChar char="•"/>
              <a:tabLst>
                <a:tab pos="37401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гнитно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нейтрино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(ММН)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4015" indent="-287020">
              <a:buFont typeface="Arial"/>
              <a:buChar char="•"/>
              <a:tabLst>
                <a:tab pos="374015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Новой физики через исследование нестандартных взаимодействий нейтрино.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4015" indent="-287020">
              <a:buFont typeface="Arial"/>
              <a:buChar char="•"/>
              <a:tabLst>
                <a:tab pos="374015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угла Вайнберга при низких энергиях </a:t>
            </a:r>
          </a:p>
          <a:p>
            <a:pPr marL="374015" indent="-287020">
              <a:buFont typeface="Arial"/>
              <a:buChar char="•"/>
              <a:tabLst>
                <a:tab pos="374015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Стерильные нейтрино.</a:t>
            </a:r>
          </a:p>
          <a:p>
            <a:pPr marL="374015" indent="-287020">
              <a:buFont typeface="Arial"/>
              <a:buChar char="•"/>
              <a:tabLst>
                <a:tab pos="374015" algn="l"/>
              </a:tabLst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14968346" y="6628663"/>
            <a:ext cx="2063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/>
            <a:fld id="{81D60167-4931-47E6-BA6A-407CBD079E47}" type="slidenum">
              <a:rPr spc="-10" dirty="0">
                <a:solidFill>
                  <a:srgbClr val="7E7E7E"/>
                </a:solidFill>
              </a:rPr>
              <a:pPr marL="112395"/>
              <a:t>2</a:t>
            </a:fld>
            <a:endParaRPr spc="-10" dirty="0">
              <a:solidFill>
                <a:srgbClr val="7E7E7E"/>
              </a:solidFill>
            </a:endParaRPr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5EE8DF09-4BD2-776F-6034-7BA15B0EB1A9}"/>
              </a:ext>
            </a:extLst>
          </p:cNvPr>
          <p:cNvSpPr txBox="1">
            <a:spLocks/>
          </p:cNvSpPr>
          <p:nvPr/>
        </p:nvSpPr>
        <p:spPr>
          <a:xfrm>
            <a:off x="11811000" y="6542562"/>
            <a:ext cx="2063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pPr marL="25400">
                <a:lnSpc>
                  <a:spcPts val="1240"/>
                </a:lnSpc>
              </a:pPr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5125" y="784044"/>
            <a:ext cx="8901747" cy="340477"/>
          </a:xfrm>
          <a:prstGeom prst="rect">
            <a:avLst/>
          </a:prstGeom>
          <a:solidFill>
            <a:srgbClr val="DBEDF4"/>
          </a:solidFill>
          <a:ln w="9525">
            <a:solidFill>
              <a:srgbClr val="0033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 hangingPunct="0"/>
            <a:r>
              <a:rPr lang="en-US" sz="2000" dirty="0">
                <a:latin typeface="Liberation Sans" pitchFamily="18"/>
                <a:ea typeface="Source Han Sans CN" pitchFamily="2"/>
                <a:cs typeface="Droid Sans Devanagari" pitchFamily="2"/>
              </a:rPr>
              <a:t>Оценки </a:t>
            </a:r>
            <a:r>
              <a:rPr lang="en-US" sz="2000" dirty="0" err="1">
                <a:latin typeface="Liberation Sans" pitchFamily="18"/>
                <a:ea typeface="Source Han Sans CN" pitchFamily="2"/>
                <a:cs typeface="Droid Sans Devanagari" pitchFamily="2"/>
              </a:rPr>
              <a:t>чуствительности</a:t>
            </a:r>
            <a:r>
              <a:rPr lang="en-US" sz="2000" dirty="0">
                <a:latin typeface="Liberation Sans" pitchFamily="18"/>
                <a:ea typeface="Source Han Sans CN" pitchFamily="2"/>
                <a:cs typeface="Droid Sans Devanagari" pitchFamily="2"/>
              </a:rPr>
              <a:t> с </a:t>
            </a:r>
            <a:r>
              <a:rPr lang="en-US" sz="2000" dirty="0" err="1">
                <a:latin typeface="Liberation Sans" pitchFamily="18"/>
                <a:ea typeface="Source Han Sans CN" pitchFamily="2"/>
                <a:cs typeface="Droid Sans Devanagari" pitchFamily="2"/>
              </a:rPr>
              <a:t>измеренным</a:t>
            </a:r>
            <a:r>
              <a:rPr lang="en-US" sz="2000" dirty="0">
                <a:latin typeface="Liberation Sans" pitchFamily="18"/>
                <a:ea typeface="Source Han Sans CN" pitchFamily="2"/>
                <a:cs typeface="Droid Sans Devanagari" pitchFamily="2"/>
              </a:rPr>
              <a:t> </a:t>
            </a:r>
            <a:r>
              <a:rPr lang="en-US" sz="2000" dirty="0" err="1">
                <a:latin typeface="Liberation Sans" pitchFamily="18"/>
                <a:ea typeface="Source Han Sans CN" pitchFamily="2"/>
                <a:cs typeface="Droid Sans Devanagari" pitchFamily="2"/>
              </a:rPr>
              <a:t>на</a:t>
            </a:r>
            <a:r>
              <a:rPr lang="en-US" sz="2000" dirty="0">
                <a:latin typeface="Liberation Sans" pitchFamily="18"/>
                <a:ea typeface="Source Han Sans CN" pitchFamily="2"/>
                <a:cs typeface="Droid Sans Devanagari" pitchFamily="2"/>
              </a:rPr>
              <a:t> КАЭС </a:t>
            </a:r>
            <a:r>
              <a:rPr lang="en-US" sz="2000" dirty="0" err="1">
                <a:latin typeface="Liberation Sans" pitchFamily="18"/>
                <a:ea typeface="Source Han Sans CN" pitchFamily="2"/>
                <a:cs typeface="Droid Sans Devanagari" pitchFamily="2"/>
              </a:rPr>
              <a:t>фоном</a:t>
            </a:r>
            <a:r>
              <a:rPr lang="en-US" sz="2000" dirty="0">
                <a:latin typeface="Liberation Sans" pitchFamily="18"/>
                <a:ea typeface="Source Han Sans CN" pitchFamily="2"/>
                <a:cs typeface="Droid Sans Devanagari" pitchFamily="2"/>
              </a:rPr>
              <a:t> (</a:t>
            </a:r>
            <a:r>
              <a:rPr lang="en-US" sz="2000" dirty="0" err="1">
                <a:latin typeface="Liberation Sans" pitchFamily="18"/>
                <a:ea typeface="Source Han Sans CN" pitchFamily="2"/>
                <a:cs typeface="Droid Sans Devanagari" pitchFamily="2"/>
              </a:rPr>
              <a:t>данные</a:t>
            </a:r>
            <a:r>
              <a:rPr lang="en-US" sz="2000" dirty="0">
                <a:latin typeface="Liberation Sans" pitchFamily="18"/>
                <a:ea typeface="Source Han Sans CN" pitchFamily="2"/>
                <a:cs typeface="Droid Sans Devanagari" pitchFamily="2"/>
              </a:rPr>
              <a:t> </a:t>
            </a:r>
            <a:r>
              <a:rPr lang="en-US" sz="2000" dirty="0" err="1">
                <a:latin typeface="Liberation Sans" pitchFamily="18"/>
                <a:ea typeface="Source Han Sans CN" pitchFamily="2"/>
                <a:cs typeface="Droid Sans Devanagari" pitchFamily="2"/>
              </a:rPr>
              <a:t>реактор</a:t>
            </a:r>
            <a:r>
              <a:rPr lang="en-US" sz="2000" dirty="0">
                <a:latin typeface="Liberation Sans" pitchFamily="18"/>
                <a:ea typeface="Source Han Sans CN" pitchFamily="2"/>
                <a:cs typeface="Droid Sans Devanagari" pitchFamily="2"/>
              </a:rPr>
              <a:t> </a:t>
            </a:r>
            <a:r>
              <a:rPr lang="ru-RU" sz="2000" dirty="0" err="1">
                <a:latin typeface="Liberation Sans" pitchFamily="18"/>
                <a:ea typeface="Source Han Sans CN" pitchFamily="2"/>
                <a:cs typeface="Droid Sans Devanagari" pitchFamily="2"/>
              </a:rPr>
              <a:t>выкл</a:t>
            </a:r>
            <a:r>
              <a:rPr lang="en-US" sz="2000" dirty="0">
                <a:latin typeface="Liberation Sans" pitchFamily="18"/>
                <a:ea typeface="Source Han Sans CN" pitchFamily="2"/>
                <a:cs typeface="Droid Sans Devanagari" pitchFamily="2"/>
              </a:rPr>
              <a:t>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3467099" y="100498"/>
            <a:ext cx="5257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ММН</a:t>
            </a:r>
            <a:endParaRPr sz="36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199746" cy="476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9746" y="1781175"/>
            <a:ext cx="3916054" cy="3707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hangingPunct="0"/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Замена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измеренного фона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модель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:</a:t>
            </a:r>
          </a:p>
          <a:p>
            <a:pPr hangingPunct="0"/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-&gt; 4.0</a:t>
            </a:r>
            <a:r>
              <a:rPr lang="en-US" sz="2000" dirty="0"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·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10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-11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 µ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, [2.8,5.1]</a:t>
            </a:r>
            <a:r>
              <a:rPr lang="en-US" sz="2000" dirty="0"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·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10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-11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 µ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B</a:t>
            </a:r>
          </a:p>
          <a:p>
            <a:pPr hangingPunct="0"/>
            <a:endParaRPr lang="en-US" sz="2000" dirty="0">
              <a:latin typeface="Times New Roman" panose="02020603050405020304" pitchFamily="18" charset="0"/>
              <a:ea typeface="Source Han Sans CN" pitchFamily="2"/>
              <a:cs typeface="Times New Roman" panose="02020603050405020304" pitchFamily="18" charset="0"/>
            </a:endParaRPr>
          </a:p>
          <a:p>
            <a:pPr hangingPunct="0"/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Увеличение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стат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с включенным реактором </a:t>
            </a:r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до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900 </a:t>
            </a:r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суток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:</a:t>
            </a:r>
          </a:p>
          <a:p>
            <a:pPr hangingPunct="0"/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-&gt; 2.5</a:t>
            </a:r>
            <a:r>
              <a:rPr lang="en-US" sz="2000" dirty="0"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·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10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-11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 µ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, [1.8,3.3]</a:t>
            </a:r>
            <a:r>
              <a:rPr lang="en-US" sz="2000" dirty="0"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·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10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-11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 µ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B</a:t>
            </a:r>
            <a:endParaRPr lang="ru-RU" sz="2000" baseline="-25000" dirty="0">
              <a:solidFill>
                <a:srgbClr val="000000"/>
              </a:solidFill>
              <a:latin typeface="Times New Roman" panose="02020603050405020304" pitchFamily="18" charset="0"/>
              <a:ea typeface="Liberation Sans" pitchFamily="34"/>
              <a:cs typeface="Times New Roman" panose="02020603050405020304" pitchFamily="18" charset="0"/>
            </a:endParaRPr>
          </a:p>
          <a:p>
            <a:pPr hangingPunct="0"/>
            <a:endParaRPr lang="ru-RU" sz="2000" baseline="-25000" dirty="0">
              <a:solidFill>
                <a:srgbClr val="000000"/>
              </a:solidFill>
              <a:latin typeface="Times New Roman" panose="02020603050405020304" pitchFamily="18" charset="0"/>
              <a:ea typeface="Source Han Sans CN" pitchFamily="2"/>
              <a:cs typeface="Times New Roman" panose="02020603050405020304" pitchFamily="18" charset="0"/>
            </a:endParaRPr>
          </a:p>
          <a:p>
            <a:pPr hangingPunct="0"/>
            <a:endParaRPr lang="ru-RU" sz="2000" baseline="-25000" dirty="0">
              <a:solidFill>
                <a:srgbClr val="000000"/>
              </a:solidFill>
              <a:latin typeface="Times New Roman" panose="02020603050405020304" pitchFamily="18" charset="0"/>
              <a:ea typeface="Source Han Sans CN" pitchFamily="2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Чувствительность 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GEMMA:</a:t>
            </a:r>
            <a:endParaRPr lang="ru-RU" sz="2000" dirty="0">
              <a:latin typeface="Times New Roman" panose="02020603050405020304" pitchFamily="18" charset="0"/>
              <a:ea typeface="Source Han Sans CN" pitchFamily="2"/>
              <a:cs typeface="Times New Roman" panose="02020603050405020304" pitchFamily="18" charset="0"/>
            </a:endParaRPr>
          </a:p>
          <a:p>
            <a:pPr hangingPunct="0"/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3.4</a:t>
            </a:r>
            <a:r>
              <a:rPr lang="en-US" sz="2000" dirty="0"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·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10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-11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 µ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, [2.8,4.1]</a:t>
            </a:r>
            <a:r>
              <a:rPr lang="en-US" sz="2000" dirty="0"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·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10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-11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 µ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B</a:t>
            </a:r>
          </a:p>
          <a:p>
            <a:pPr hangingPunct="0"/>
            <a:endParaRPr lang="ru-RU" sz="800" baseline="-25000" dirty="0">
              <a:solidFill>
                <a:srgbClr val="000000"/>
              </a:solidFill>
              <a:latin typeface="Times New Roman" panose="02020603050405020304" pitchFamily="18" charset="0"/>
              <a:ea typeface="Liberation Sans" pitchFamily="34"/>
              <a:cs typeface="Times New Roman" panose="02020603050405020304" pitchFamily="18" charset="0"/>
            </a:endParaRPr>
          </a:p>
          <a:p>
            <a:pPr hangingPunct="0"/>
            <a:endParaRPr lang="ru-RU" sz="800" baseline="-25000" dirty="0">
              <a:solidFill>
                <a:srgbClr val="000000"/>
              </a:solidFill>
              <a:latin typeface="Times New Roman" panose="02020603050405020304" pitchFamily="18" charset="0"/>
              <a:ea typeface="Liberation Sans" pitchFamily="34"/>
              <a:cs typeface="Times New Roman" panose="02020603050405020304" pitchFamily="18" charset="0"/>
            </a:endParaRPr>
          </a:p>
          <a:p>
            <a:pPr hangingPunct="0"/>
            <a:endParaRPr lang="ru-RU" sz="800" baseline="-25000" dirty="0">
              <a:solidFill>
                <a:srgbClr val="000000"/>
              </a:solidFill>
              <a:latin typeface="Times New Roman" panose="02020603050405020304" pitchFamily="18" charset="0"/>
              <a:ea typeface="Liberation Sans" pitchFamily="34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B1C41D-9699-D0D2-EC93-24B8A57F29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622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0" y="284129"/>
            <a:ext cx="59691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447800"/>
            <a:ext cx="11463146" cy="3846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55600" marR="435609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со спектрометром </a:t>
            </a:r>
            <a:r>
              <a:rPr lang="en-US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νGeN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продолжаются. На данном этапе набрано более 1200 кг дней статистики. 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проводится общий анализ данных, полученных в нижнем и верхнем положении спектрометра. 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подход к учету систематических ошибок в анализе.</a:t>
            </a:r>
          </a:p>
          <a:p>
            <a:pPr marL="355600" indent="-342900"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Сигналов от УКРН пока не выявлено.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анализа данных полученных в верхнем положении установлен верхний предел на параметр «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квенчинга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k&lt;0.23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Продолжаются работы по улучшению установки. В частности установлены две пластины мюонного вето снизу подъемника. Разрабатывается новая система набора данных на основе «быстрых» АЦП. Ведутся работы по созданию внутренней вето системы.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9629CB-C1BD-33A2-FB6A-1A11BACC51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21</a:t>
            </a:fld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" y="44194"/>
            <a:ext cx="12092940" cy="681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6200" y="1830818"/>
            <a:ext cx="46482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sz="3600" spc="-15" dirty="0">
              <a:solidFill>
                <a:srgbClr val="FFFF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3191" y="751331"/>
            <a:ext cx="483857" cy="631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191" y="1117091"/>
            <a:ext cx="483857" cy="631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3191" y="1482852"/>
            <a:ext cx="483857" cy="631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998070" y="6600240"/>
            <a:ext cx="143510" cy="2070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22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6C8EB066-8DD7-1E17-E2AF-4CCD6BB4C4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22</a:t>
            </a:fld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4968346" y="6628663"/>
            <a:ext cx="2063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/>
            <a:fld id="{81D60167-4931-47E6-BA6A-407CBD079E47}" type="slidenum">
              <a:rPr spc="-10" dirty="0">
                <a:solidFill>
                  <a:srgbClr val="7E7E7E"/>
                </a:solidFill>
              </a:rPr>
              <a:pPr marL="112395"/>
              <a:t>23</a:t>
            </a:fld>
            <a:endParaRPr spc="-10" dirty="0">
              <a:solidFill>
                <a:srgbClr val="7E7E7E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350544"/>
              </p:ext>
            </p:extLst>
          </p:nvPr>
        </p:nvGraphicFramePr>
        <p:xfrm>
          <a:off x="1747711" y="756822"/>
          <a:ext cx="8920289" cy="556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8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9459"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сперим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ение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рино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2000" b="1" baseline="2564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sz="2000" b="1" spc="-225" baseline="2564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сек]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8155" marR="468630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щита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мюонов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832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С,</a:t>
                      </a:r>
                      <a:r>
                        <a:rPr sz="2000" b="1" spc="-15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сия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2000" b="1" spc="-5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sz="2000" b="1" spc="-7" baseline="2564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2000" baseline="2564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en-US"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568">
                <a:tc>
                  <a:txBody>
                    <a:bodyPr/>
                    <a:lstStyle/>
                    <a:p>
                      <a:pPr marL="50482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ONUS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sz="2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</a:t>
                      </a:r>
                      <a:r>
                        <a:rPr sz="20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орф,</a:t>
                      </a:r>
                      <a:r>
                        <a:rPr sz="20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20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ермания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691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sz="2000" b="1" spc="-7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2000" baseline="2564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76"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sz="2000" b="1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ONO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</a:pPr>
                      <a:r>
                        <a:rPr sz="20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sz="20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</a:t>
                      </a:r>
                      <a:r>
                        <a:rPr sz="20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sz="20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20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айва</a:t>
                      </a:r>
                      <a:r>
                        <a:rPr sz="2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691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sz="2000" b="1" spc="-7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2000" baseline="2564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75"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sz="2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10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КАЭС,</a:t>
                      </a:r>
                      <a:r>
                        <a:rPr sz="2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2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сия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691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sz="2000" b="1" spc="-7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2000" baseline="2564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76">
                <a:tc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ONNIE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20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sz="20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2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</a:t>
                      </a:r>
                      <a:r>
                        <a:rPr sz="20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2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691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sz="2000" b="1" spc="-7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2000" baseline="2564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675"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sz="2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sz="2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ILL,</a:t>
                      </a: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</a:t>
                      </a:r>
                      <a:r>
                        <a:rPr sz="2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ия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sz="2000" b="1" spc="-7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2000" b="1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000" baseline="2564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en-US"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676">
                <a:tc>
                  <a:txBody>
                    <a:bodyPr/>
                    <a:lstStyle/>
                    <a:p>
                      <a:pPr marL="521334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</a:pPr>
                      <a:r>
                        <a:rPr sz="2000" spc="-1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sz="20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20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sz="20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A&amp;M,</a:t>
                      </a: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США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sz="2000" b="1" spc="-7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2000" b="1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000" baseline="2564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676"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</a:t>
                      </a:r>
                      <a:r>
                        <a:rPr sz="2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sz="2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z,</a:t>
                      </a:r>
                      <a:r>
                        <a:rPr sz="20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</a:t>
                      </a:r>
                      <a:r>
                        <a:rPr sz="2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ия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sz="2000" b="1" spc="-7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2000" b="1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000" baseline="2564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732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NCC-1701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Dresden-II,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8×10</a:t>
                      </a:r>
                      <a:r>
                        <a:rPr sz="2000" b="1" spc="-7" baseline="243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2000" baseline="2430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70" marB="0"/>
                </a:tc>
                <a:extLst>
                  <a:ext uri="{0D108BD9-81ED-4DB2-BD59-A6C34878D82A}">
                    <a16:rowId xmlns:a16="http://schemas.microsoft.com/office/drawing/2014/main" val="2295410335"/>
                  </a:ext>
                </a:extLst>
              </a:tr>
              <a:tr h="398934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Hanbit 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</a:t>
                      </a:r>
                      <a:r>
                        <a:rPr sz="20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Корея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2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1×10</a:t>
                      </a:r>
                      <a:r>
                        <a:rPr sz="2000" b="1" spc="-15" baseline="243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2000" baseline="2430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845" marB="0"/>
                </a:tc>
                <a:extLst>
                  <a:ext uri="{0D108BD9-81ED-4DB2-BD59-A6C34878D82A}">
                    <a16:rowId xmlns:a16="http://schemas.microsoft.com/office/drawing/2014/main" val="1044472130"/>
                  </a:ext>
                </a:extLst>
              </a:tr>
              <a:tr h="76521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SBS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Laguna </a:t>
                      </a:r>
                      <a:r>
                        <a:rPr sz="20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Verde,</a:t>
                      </a:r>
                      <a:r>
                        <a:rPr sz="2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Мексика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3×10</a:t>
                      </a:r>
                      <a:r>
                        <a:rPr sz="2000" b="1" spc="-7" baseline="243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val="22339982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7BBFF31-5036-335E-CC67-B12CEB371AA3}"/>
              </a:ext>
            </a:extLst>
          </p:cNvPr>
          <p:cNvSpPr txBox="1"/>
          <p:nvPr/>
        </p:nvSpPr>
        <p:spPr>
          <a:xfrm>
            <a:off x="2929043" y="32426"/>
            <a:ext cx="6333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мест для измерений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2F0B1BB7-5DBF-C600-2EA8-449483CDB819}"/>
              </a:ext>
            </a:extLst>
          </p:cNvPr>
          <p:cNvSpPr txBox="1">
            <a:spLocks/>
          </p:cNvSpPr>
          <p:nvPr/>
        </p:nvSpPr>
        <p:spPr>
          <a:xfrm>
            <a:off x="11887200" y="6542562"/>
            <a:ext cx="2063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pPr marL="25400">
                <a:lnSpc>
                  <a:spcPts val="1240"/>
                </a:lnSpc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818629" y="-37866"/>
            <a:ext cx="891573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Когерентное рассеяние нейтрино (УКРН)</a:t>
            </a:r>
            <a:endParaRPr lang="en-US" sz="36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84705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CC986A-E480-4779-BB91-6FE67C3E7AC4}" type="slidenum">
              <a:rPr lang="en-US" smtClean="0"/>
              <a:pPr>
                <a:defRPr/>
              </a:pPr>
              <a:t>3</a:t>
            </a:fld>
            <a:endParaRPr lang="en-US" sz="1200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D9A4D56A-FADC-4053-8D1F-91FFCD6AB66C}"/>
              </a:ext>
            </a:extLst>
          </p:cNvPr>
          <p:cNvSpPr/>
          <p:nvPr/>
        </p:nvSpPr>
        <p:spPr>
          <a:xfrm>
            <a:off x="304800" y="821030"/>
            <a:ext cx="758559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Когерентное рассеяние нейтрино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процесс, предсказанный в рамках Стандартной модели (СМ).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был обнаружен для реакторных нейтрино.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Детектирование этого процесса является важным тестом СМ.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интерес к этому процессу вызван еще тем, что с помощью него можно производить поиск нестандартных взаимодействий нейтрино, стерильного нейтрино и другое.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8195517" y="1338737"/>
            <a:ext cx="154360" cy="1474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3" name="Прямая со стрелкой 122"/>
          <p:cNvCxnSpPr>
            <a:stCxn id="122" idx="6"/>
          </p:cNvCxnSpPr>
          <p:nvPr/>
        </p:nvCxnSpPr>
        <p:spPr>
          <a:xfrm flipV="1">
            <a:off x="8349877" y="1393626"/>
            <a:ext cx="879332" cy="18856"/>
          </a:xfrm>
          <a:prstGeom prst="straightConnector1">
            <a:avLst/>
          </a:prstGeom>
          <a:ln w="317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082838" y="957116"/>
                <a:ext cx="3797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𝜈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838" y="957116"/>
                <a:ext cx="379719" cy="400110"/>
              </a:xfrm>
              <a:prstGeom prst="rect">
                <a:avLst/>
              </a:prstGeom>
              <a:blipFill>
                <a:blip r:embed="rId2"/>
                <a:stretch>
                  <a:fillRect r="-22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Box 137"/>
          <p:cNvSpPr txBox="1"/>
          <p:nvPr/>
        </p:nvSpPr>
        <p:spPr>
          <a:xfrm>
            <a:off x="9583520" y="141238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</a:t>
            </a:r>
            <a:endParaRPr lang="ru-RU" dirty="0"/>
          </a:p>
        </p:txBody>
      </p:sp>
      <p:grpSp>
        <p:nvGrpSpPr>
          <p:cNvPr id="139" name="Group 36"/>
          <p:cNvGrpSpPr>
            <a:grpSpLocks noChangeAspect="1"/>
          </p:cNvGrpSpPr>
          <p:nvPr/>
        </p:nvGrpSpPr>
        <p:grpSpPr bwMode="auto">
          <a:xfrm>
            <a:off x="8882253" y="1376574"/>
            <a:ext cx="852107" cy="852107"/>
            <a:chOff x="2496" y="816"/>
            <a:chExt cx="336" cy="288"/>
          </a:xfrm>
        </p:grpSpPr>
        <p:sp>
          <p:nvSpPr>
            <p:cNvPr id="140" name="Oval 37"/>
            <p:cNvSpPr>
              <a:spLocks noChangeAspect="1" noChangeArrowheads="1"/>
            </p:cNvSpPr>
            <p:nvPr/>
          </p:nvSpPr>
          <p:spPr bwMode="auto">
            <a:xfrm>
              <a:off x="2544" y="864"/>
              <a:ext cx="96" cy="9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Oval 38"/>
            <p:cNvSpPr>
              <a:spLocks noChangeAspect="1" noChangeArrowheads="1"/>
            </p:cNvSpPr>
            <p:nvPr/>
          </p:nvSpPr>
          <p:spPr bwMode="auto">
            <a:xfrm>
              <a:off x="2544" y="1008"/>
              <a:ext cx="96" cy="9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" name="Oval 39"/>
            <p:cNvSpPr>
              <a:spLocks noChangeAspect="1" noChangeArrowheads="1"/>
            </p:cNvSpPr>
            <p:nvPr/>
          </p:nvSpPr>
          <p:spPr bwMode="auto">
            <a:xfrm>
              <a:off x="2640" y="960"/>
              <a:ext cx="96" cy="9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" name="Oval 40"/>
            <p:cNvSpPr>
              <a:spLocks noChangeAspect="1" noChangeArrowheads="1"/>
            </p:cNvSpPr>
            <p:nvPr/>
          </p:nvSpPr>
          <p:spPr bwMode="auto">
            <a:xfrm>
              <a:off x="2640" y="816"/>
              <a:ext cx="96" cy="9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" name="Oval 41"/>
            <p:cNvSpPr>
              <a:spLocks noChangeAspect="1" noChangeArrowheads="1"/>
            </p:cNvSpPr>
            <p:nvPr/>
          </p:nvSpPr>
          <p:spPr bwMode="auto">
            <a:xfrm>
              <a:off x="2592" y="86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Oval 42"/>
            <p:cNvSpPr>
              <a:spLocks noChangeAspect="1" noChangeArrowheads="1"/>
            </p:cNvSpPr>
            <p:nvPr/>
          </p:nvSpPr>
          <p:spPr bwMode="auto">
            <a:xfrm>
              <a:off x="2640" y="91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" name="Oval 43"/>
            <p:cNvSpPr>
              <a:spLocks noChangeAspect="1" noChangeArrowheads="1"/>
            </p:cNvSpPr>
            <p:nvPr/>
          </p:nvSpPr>
          <p:spPr bwMode="auto">
            <a:xfrm>
              <a:off x="2544" y="960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" name="Oval 44"/>
            <p:cNvSpPr>
              <a:spLocks noChangeAspect="1" noChangeArrowheads="1"/>
            </p:cNvSpPr>
            <p:nvPr/>
          </p:nvSpPr>
          <p:spPr bwMode="auto">
            <a:xfrm>
              <a:off x="2688" y="86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Oval 45"/>
            <p:cNvSpPr>
              <a:spLocks noChangeAspect="1" noChangeArrowheads="1"/>
            </p:cNvSpPr>
            <p:nvPr/>
          </p:nvSpPr>
          <p:spPr bwMode="auto">
            <a:xfrm>
              <a:off x="2736" y="912"/>
              <a:ext cx="96" cy="9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" name="Oval 46"/>
            <p:cNvSpPr>
              <a:spLocks noChangeAspect="1" noChangeArrowheads="1"/>
            </p:cNvSpPr>
            <p:nvPr/>
          </p:nvSpPr>
          <p:spPr bwMode="auto">
            <a:xfrm>
              <a:off x="2688" y="1008"/>
              <a:ext cx="96" cy="9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" name="Oval 47"/>
            <p:cNvSpPr>
              <a:spLocks noChangeAspect="1" noChangeArrowheads="1"/>
            </p:cNvSpPr>
            <p:nvPr/>
          </p:nvSpPr>
          <p:spPr bwMode="auto">
            <a:xfrm>
              <a:off x="2496" y="912"/>
              <a:ext cx="96" cy="9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Oval 48"/>
            <p:cNvSpPr>
              <a:spLocks noChangeAspect="1" noChangeArrowheads="1"/>
            </p:cNvSpPr>
            <p:nvPr/>
          </p:nvSpPr>
          <p:spPr bwMode="auto">
            <a:xfrm>
              <a:off x="2736" y="960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2" name="Oval 49"/>
            <p:cNvSpPr>
              <a:spLocks noChangeAspect="1" noChangeArrowheads="1"/>
            </p:cNvSpPr>
            <p:nvPr/>
          </p:nvSpPr>
          <p:spPr bwMode="auto">
            <a:xfrm>
              <a:off x="2592" y="100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" name="Овал 152"/>
          <p:cNvSpPr/>
          <p:nvPr/>
        </p:nvSpPr>
        <p:spPr>
          <a:xfrm>
            <a:off x="9716192" y="678206"/>
            <a:ext cx="154360" cy="1474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4" name="Прямая со стрелкой 153"/>
          <p:cNvCxnSpPr/>
          <p:nvPr/>
        </p:nvCxnSpPr>
        <p:spPr>
          <a:xfrm flipV="1">
            <a:off x="9255108" y="825697"/>
            <a:ext cx="504056" cy="569733"/>
          </a:xfrm>
          <a:prstGeom prst="straightConnector1">
            <a:avLst/>
          </a:prstGeom>
          <a:ln w="317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9435140" y="466362"/>
                <a:ext cx="3797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𝜈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140" y="466362"/>
                <a:ext cx="379719" cy="400110"/>
              </a:xfrm>
              <a:prstGeom prst="rect">
                <a:avLst/>
              </a:prstGeom>
              <a:blipFill>
                <a:blip r:embed="rId3"/>
                <a:stretch>
                  <a:fillRect r="-22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Прямая со стрелкой 155"/>
          <p:cNvCxnSpPr>
            <a:stCxn id="149" idx="5"/>
          </p:cNvCxnSpPr>
          <p:nvPr/>
        </p:nvCxnSpPr>
        <p:spPr>
          <a:xfrm>
            <a:off x="9576975" y="2187084"/>
            <a:ext cx="280360" cy="338988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304800" y="3177795"/>
            <a:ext cx="7591401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полной когерентности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рассеяния увеличено на несколько порядков по сравнению с «обычным» рассеянием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 квадрату числа нейтронов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отдачи очень мала – меньше нескольких кэВ.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Зачастую детектирование возможно лишь части оставленной энергии (для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 20%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9821951" y="2037798"/>
            <a:ext cx="90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Ядро отдачи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011625" y="2661439"/>
                <a:ext cx="362065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en-US" sz="2800" i="1" baseline="-25000">
                              <a:latin typeface="Cambria Math"/>
                              <a:ea typeface="Cambria Math"/>
                            </a:rPr>
                            <m:t>𝐹</m:t>
                          </m:r>
                          <m:r>
                            <a:rPr lang="en-US" sz="28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2800" i="1" baseline="3000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800" i="1" baseline="-2500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2800" i="1" baseline="3000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625" y="2661439"/>
                <a:ext cx="3620652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5">
            <a:extLst>
              <a:ext uri="{FF2B5EF4-FFF2-40B4-BE49-F238E27FC236}">
                <a16:creationId xmlns:a16="http://schemas.microsoft.com/office/drawing/2014/main" id="{D9A4D56A-FADC-4053-8D1F-91FFCD6AB66C}"/>
              </a:ext>
            </a:extLst>
          </p:cNvPr>
          <p:cNvSpPr/>
          <p:nvPr/>
        </p:nvSpPr>
        <p:spPr>
          <a:xfrm>
            <a:off x="304800" y="5526454"/>
            <a:ext cx="7591401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только в эксперименте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заявлено об обнаружении УКРН. Однако, эти результаты были получены с достаточно высокоэнергичными нейтрино, в области близкой к пределу когерентности</a:t>
            </a:r>
            <a:r>
              <a:rPr lang="ru-RU" sz="1600" dirty="0">
                <a:solidFill>
                  <a:srgbClr val="003300"/>
                </a:solidFill>
                <a:latin typeface="+mj-lt"/>
              </a:rPr>
              <a:t>. </a:t>
            </a:r>
            <a:endParaRPr lang="ru-RU" sz="1600" dirty="0">
              <a:solidFill>
                <a:srgbClr val="003300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2BC0E1C-169B-5650-3C87-F8B729DE0520}"/>
              </a:ext>
            </a:extLst>
          </p:cNvPr>
          <p:cNvGrpSpPr/>
          <p:nvPr/>
        </p:nvGrpSpPr>
        <p:grpSpPr>
          <a:xfrm>
            <a:off x="8303073" y="4138000"/>
            <a:ext cx="3542622" cy="1337351"/>
            <a:chOff x="1731391" y="1089260"/>
            <a:chExt cx="2370055" cy="1337351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61494FDA-D3FE-8E48-ABA6-9C40C359FA74}"/>
                </a:ext>
              </a:extLst>
            </p:cNvPr>
            <p:cNvGrpSpPr/>
            <p:nvPr/>
          </p:nvGrpSpPr>
          <p:grpSpPr>
            <a:xfrm>
              <a:off x="1731391" y="1089260"/>
              <a:ext cx="2370055" cy="1337351"/>
              <a:chOff x="1731391" y="1089260"/>
              <a:chExt cx="2370055" cy="1337351"/>
            </a:xfrm>
          </p:grpSpPr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id="{6BD1FF9E-EF17-F929-63E7-9E8E659C1FE1}"/>
                  </a:ext>
                </a:extLst>
              </p:cNvPr>
              <p:cNvGrpSpPr/>
              <p:nvPr/>
            </p:nvGrpSpPr>
            <p:grpSpPr>
              <a:xfrm>
                <a:off x="1731391" y="1089260"/>
                <a:ext cx="2175427" cy="700774"/>
                <a:chOff x="1731391" y="1089260"/>
                <a:chExt cx="2175427" cy="700774"/>
              </a:xfrm>
            </p:grpSpPr>
            <p:sp>
              <p:nvSpPr>
                <p:cNvPr id="10" name="object 12">
                  <a:extLst>
                    <a:ext uri="{FF2B5EF4-FFF2-40B4-BE49-F238E27FC236}">
                      <a16:creationId xmlns:a16="http://schemas.microsoft.com/office/drawing/2014/main" id="{3B3D6EA2-715A-E00B-FD8D-6F9570C8F305}"/>
                    </a:ext>
                  </a:extLst>
                </p:cNvPr>
                <p:cNvSpPr txBox="1"/>
                <p:nvPr/>
              </p:nvSpPr>
              <p:spPr>
                <a:xfrm>
                  <a:off x="1731391" y="1322069"/>
                  <a:ext cx="247650" cy="452120"/>
                </a:xfrm>
                <a:prstGeom prst="rect">
                  <a:avLst/>
                </a:prstGeom>
              </p:spPr>
              <p:txBody>
                <a:bodyPr vert="horz" wrap="square" lIns="0" tIns="12065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95"/>
                    </a:spcBef>
                  </a:pPr>
                  <a:r>
                    <a:rPr sz="2800" spc="-5" dirty="0">
                      <a:latin typeface="Cambria Math"/>
                      <a:cs typeface="Cambria Math"/>
                    </a:rPr>
                    <a:t>𝐸</a:t>
                  </a:r>
                  <a:endParaRPr sz="2800" dirty="0">
                    <a:latin typeface="Cambria Math"/>
                    <a:cs typeface="Cambria Math"/>
                  </a:endParaRPr>
                </a:p>
              </p:txBody>
            </p:sp>
            <p:sp>
              <p:nvSpPr>
                <p:cNvPr id="11" name="object 13">
                  <a:extLst>
                    <a:ext uri="{FF2B5EF4-FFF2-40B4-BE49-F238E27FC236}">
                      <a16:creationId xmlns:a16="http://schemas.microsoft.com/office/drawing/2014/main" id="{BAD85E0C-99B9-6CD2-0FDD-5E2E5F705304}"/>
                    </a:ext>
                  </a:extLst>
                </p:cNvPr>
                <p:cNvSpPr txBox="1"/>
                <p:nvPr/>
              </p:nvSpPr>
              <p:spPr>
                <a:xfrm>
                  <a:off x="1915795" y="1491234"/>
                  <a:ext cx="197485" cy="298800"/>
                </a:xfrm>
                <a:prstGeom prst="rect">
                  <a:avLst/>
                </a:prstGeom>
              </p:spPr>
              <p:txBody>
                <a:bodyPr vert="horz" wrap="square" lIns="0" tIns="1143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90"/>
                    </a:spcBef>
                  </a:pPr>
                  <a:r>
                    <a:rPr sz="2800" spc="75" baseline="-25000" dirty="0">
                      <a:latin typeface="Cambria Math"/>
                      <a:cs typeface="Cambria Math"/>
                    </a:rPr>
                    <a:t>𝐴</a:t>
                  </a:r>
                  <a:endParaRPr sz="2800" baseline="-25000" dirty="0">
                    <a:latin typeface="Cambria Math"/>
                    <a:cs typeface="Cambria Math"/>
                  </a:endParaRPr>
                </a:p>
              </p:txBody>
            </p:sp>
            <p:sp>
              <p:nvSpPr>
                <p:cNvPr id="12" name="object 14">
                  <a:extLst>
                    <a:ext uri="{FF2B5EF4-FFF2-40B4-BE49-F238E27FC236}">
                      <a16:creationId xmlns:a16="http://schemas.microsoft.com/office/drawing/2014/main" id="{C19DC255-6F11-0C33-098F-D07547D7E0BE}"/>
                    </a:ext>
                  </a:extLst>
                </p:cNvPr>
                <p:cNvSpPr/>
                <p:nvPr/>
              </p:nvSpPr>
              <p:spPr>
                <a:xfrm>
                  <a:off x="2303443" y="1548129"/>
                  <a:ext cx="160337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375">
                      <a:moveTo>
                        <a:pt x="0" y="0"/>
                      </a:moveTo>
                      <a:lnTo>
                        <a:pt x="1603248" y="0"/>
                      </a:lnTo>
                    </a:path>
                  </a:pathLst>
                </a:custGeom>
                <a:ln w="2286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" name="object 15">
                  <a:extLst>
                    <a:ext uri="{FF2B5EF4-FFF2-40B4-BE49-F238E27FC236}">
                      <a16:creationId xmlns:a16="http://schemas.microsoft.com/office/drawing/2014/main" id="{56E832CD-C055-7B6D-9183-B7AE96BE0F17}"/>
                    </a:ext>
                  </a:extLst>
                </p:cNvPr>
                <p:cNvSpPr txBox="1"/>
                <p:nvPr/>
              </p:nvSpPr>
              <p:spPr>
                <a:xfrm>
                  <a:off x="2659849" y="1089260"/>
                  <a:ext cx="152400" cy="201337"/>
                </a:xfrm>
                <a:prstGeom prst="rect">
                  <a:avLst/>
                </a:prstGeom>
              </p:spPr>
              <p:txBody>
                <a:bodyPr vert="horz" wrap="square" lIns="0" tIns="1651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30"/>
                    </a:spcBef>
                  </a:pPr>
                  <a:r>
                    <a:rPr spc="80" baseline="30000" dirty="0">
                      <a:latin typeface="Cambria Math"/>
                      <a:cs typeface="Cambria Math"/>
                    </a:rPr>
                    <a:t>2</a:t>
                  </a:r>
                  <a:endParaRPr baseline="30000" dirty="0">
                    <a:latin typeface="Cambria Math"/>
                    <a:cs typeface="Cambria Math"/>
                  </a:endParaRPr>
                </a:p>
              </p:txBody>
            </p:sp>
          </p:grpSp>
          <p:sp>
            <p:nvSpPr>
              <p:cNvPr id="9" name="object 16">
                <a:extLst>
                  <a:ext uri="{FF2B5EF4-FFF2-40B4-BE49-F238E27FC236}">
                    <a16:creationId xmlns:a16="http://schemas.microsoft.com/office/drawing/2014/main" id="{04717154-4492-5865-ED6D-8C42628916C0}"/>
                  </a:ext>
                </a:extLst>
              </p:cNvPr>
              <p:cNvSpPr txBox="1"/>
              <p:nvPr/>
            </p:nvSpPr>
            <p:spPr>
              <a:xfrm>
                <a:off x="2108816" y="1121767"/>
                <a:ext cx="1992630" cy="1304844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  <a:tabLst>
                    <a:tab pos="841375" algn="l"/>
                  </a:tabLst>
                </a:pPr>
                <a:r>
                  <a:rPr sz="4200" spc="-7" baseline="-32738" dirty="0">
                    <a:latin typeface="Cambria Math"/>
                    <a:cs typeface="Cambria Math"/>
                  </a:rPr>
                  <a:t>=</a:t>
                </a:r>
                <a:r>
                  <a:rPr sz="4200" spc="240" baseline="-32738" dirty="0">
                    <a:latin typeface="Cambria Math"/>
                    <a:cs typeface="Cambria Math"/>
                  </a:rPr>
                  <a:t> </a:t>
                </a:r>
                <a:r>
                  <a:rPr sz="2800" spc="25" dirty="0">
                    <a:latin typeface="Cambria Math"/>
                    <a:cs typeface="Cambria Math"/>
                  </a:rPr>
                  <a:t>2𝐸	</a:t>
                </a:r>
                <a:r>
                  <a:rPr sz="2800" spc="50" dirty="0">
                    <a:latin typeface="Cambria Math"/>
                    <a:cs typeface="Cambria Math"/>
                  </a:rPr>
                  <a:t>(1−𝑐𝑜𝑠𝜃)</a:t>
                </a:r>
                <a:endParaRPr sz="2800" dirty="0">
                  <a:latin typeface="Cambria Math"/>
                  <a:cs typeface="Cambria Math"/>
                </a:endParaRPr>
              </a:p>
            </p:txBody>
          </p:sp>
        </p:grpSp>
        <p:sp>
          <p:nvSpPr>
            <p:cNvPr id="5" name="object 17">
              <a:extLst>
                <a:ext uri="{FF2B5EF4-FFF2-40B4-BE49-F238E27FC236}">
                  <a16:creationId xmlns:a16="http://schemas.microsoft.com/office/drawing/2014/main" id="{9CA6733F-F204-A338-8C0D-013F57C4D4C8}"/>
                </a:ext>
              </a:extLst>
            </p:cNvPr>
            <p:cNvSpPr txBox="1"/>
            <p:nvPr/>
          </p:nvSpPr>
          <p:spPr>
            <a:xfrm>
              <a:off x="2765405" y="1565208"/>
              <a:ext cx="575945" cy="442429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2800" spc="40" dirty="0">
                  <a:latin typeface="Cambria Math"/>
                  <a:cs typeface="Cambria Math"/>
                </a:rPr>
                <a:t>2</a:t>
              </a:r>
              <a:r>
                <a:rPr sz="2800" spc="60" dirty="0">
                  <a:latin typeface="Cambria Math"/>
                  <a:cs typeface="Cambria Math"/>
                </a:rPr>
                <a:t>𝑀𝐴</a:t>
              </a:r>
              <a:endParaRPr sz="2800" dirty="0">
                <a:latin typeface="Cambria Math"/>
                <a:cs typeface="Cambria Math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97120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2270474" y="-76825"/>
            <a:ext cx="86826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Магнитный момент нейтрино (ММН)</a:t>
            </a:r>
            <a:endParaRPr lang="en-US" sz="36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20140" y="83012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CC986A-E480-4779-BB91-6FE67C3E7AC4}" type="slidenum">
              <a:rPr lang="en-US" smtClean="0"/>
              <a:pPr>
                <a:defRPr/>
              </a:pPr>
              <a:t>4</a:t>
            </a:fld>
            <a:endParaRPr lang="en-US" sz="1200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D9A4D56A-FADC-4053-8D1F-91FFCD6AB66C}"/>
              </a:ext>
            </a:extLst>
          </p:cNvPr>
          <p:cNvSpPr/>
          <p:nvPr/>
        </p:nvSpPr>
        <p:spPr>
          <a:xfrm>
            <a:off x="439741" y="1025203"/>
            <a:ext cx="5427659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  Расширенная  Стандартная  Модель  предсказывает очень   малое   значение   магнитного   момента   для   массивных нейтрино  (μ</a:t>
            </a:r>
            <a:r>
              <a:rPr lang="ru-RU" sz="2000" spc="-1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10</a:t>
            </a:r>
            <a:r>
              <a:rPr lang="ru-RU" sz="2000" spc="-1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–19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2000" spc="-1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которое  не  может  быть  измерено  в современных   экспериментах.   Однако,   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изика за рамками Стандартной модели может привести к аномальному значению ММН выше, чем 10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4298366"/>
            <a:ext cx="3962400" cy="237171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10648" y="1590334"/>
            <a:ext cx="5086183" cy="82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11" y="2733815"/>
            <a:ext cx="4638689" cy="105450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104022" y="2366212"/>
            <a:ext cx="5092809" cy="4047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algn="ctr" hangingPunct="0"/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Метод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поиск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э/м </a:t>
            </a:r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рассеяния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электронах</a:t>
            </a:r>
            <a:endParaRPr lang="en-US" sz="2000" dirty="0">
              <a:latin typeface="Times New Roman" panose="02020603050405020304" pitchFamily="18" charset="0"/>
              <a:ea typeface="Source Han Sans CN" pitchFamily="2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4429" y="1025203"/>
            <a:ext cx="5092809" cy="4047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hangingPunct="0"/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В СМ </a:t>
            </a:r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дополненной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правыми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нейтрино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04022" y="3760899"/>
            <a:ext cx="5092809" cy="4047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algn="ctr" hangingPunct="0"/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Сечение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~1/T, </a:t>
            </a:r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выигрывает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от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низкого</a:t>
            </a:r>
            <a:r>
              <a:rPr lang="en-US" sz="2000" dirty="0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порога</a:t>
            </a:r>
            <a:endParaRPr lang="en-US" sz="2000" dirty="0">
              <a:latin typeface="Times New Roman" panose="02020603050405020304" pitchFamily="18" charset="0"/>
              <a:ea typeface="Source Han Sans CN" pitchFamily="2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2883" y="3717531"/>
            <a:ext cx="5424517" cy="680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en-US" sz="2000" b="0" i="0" u="none" strike="noStrike" kern="1200" cap="none" dirty="0" err="1">
                <a:ln>
                  <a:noFill/>
                </a:ln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Цель</a:t>
            </a:r>
            <a:r>
              <a:rPr lang="en-US" sz="2000" b="0" i="0" u="none" strike="noStrike" kern="1200" cap="none" dirty="0">
                <a:ln>
                  <a:noFill/>
                </a:ln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– </a:t>
            </a:r>
            <a:r>
              <a:rPr lang="en-US" sz="2000" b="0" i="0" u="none" strike="noStrike" kern="1200" cap="none" dirty="0" err="1">
                <a:ln>
                  <a:noFill/>
                </a:ln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более</a:t>
            </a:r>
            <a:r>
              <a:rPr lang="en-US" sz="2000" b="0" i="0" u="none" strike="noStrike" kern="1200" cap="none" dirty="0">
                <a:ln>
                  <a:noFill/>
                </a:ln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kern="1200" cap="none" dirty="0" err="1">
                <a:ln>
                  <a:noFill/>
                </a:ln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жёсткий</a:t>
            </a:r>
            <a:r>
              <a:rPr lang="en-US" sz="2000" b="0" i="0" u="none" strike="noStrike" kern="1200" cap="none" dirty="0">
                <a:ln>
                  <a:noFill/>
                </a:ln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kern="1200" cap="none" dirty="0" err="1">
                <a:ln>
                  <a:noFill/>
                </a:ln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по</a:t>
            </a:r>
            <a:r>
              <a:rPr lang="en-US" sz="2000" b="0" i="0" u="none" strike="noStrike" kern="1200" cap="none" dirty="0">
                <a:ln>
                  <a:noFill/>
                </a:ln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kern="1200" cap="none" dirty="0" err="1">
                <a:ln>
                  <a:noFill/>
                </a:ln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сравнению</a:t>
            </a:r>
            <a:r>
              <a:rPr lang="en-US" sz="2000" b="0" i="0" u="none" strike="noStrike" kern="1200" cap="none" dirty="0">
                <a:ln>
                  <a:noFill/>
                </a:ln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 с GEMMA </a:t>
            </a:r>
            <a:r>
              <a:rPr lang="en-US" sz="2000" b="0" i="0" u="none" strike="noStrike" kern="1200" cap="none" dirty="0" err="1">
                <a:ln>
                  <a:noFill/>
                </a:ln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предел</a:t>
            </a:r>
            <a:r>
              <a:rPr lang="en-US" sz="2000" b="0" i="0" u="none" strike="noStrike" kern="1200" cap="none" dirty="0">
                <a:ln>
                  <a:noFill/>
                </a:ln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: &lt;2.9</a:t>
            </a:r>
            <a:r>
              <a:rPr lang="en-US" sz="2000" b="0" i="0" u="none" strike="noStrike" kern="1200" cap="none" dirty="0">
                <a:ln>
                  <a:noFill/>
                </a:ln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·10</a:t>
            </a:r>
            <a:r>
              <a:rPr lang="en-US" sz="2000" b="0" i="0" u="none" strike="noStrike" kern="1200" cap="none" baseline="30000" dirty="0">
                <a:ln>
                  <a:noFill/>
                </a:ln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-11</a:t>
            </a:r>
            <a:r>
              <a:rPr lang="en-US" sz="2000" b="0" i="0" u="none" strike="noStrike" kern="1200" cap="none" dirty="0">
                <a:ln>
                  <a:noFill/>
                </a:ln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 µ</a:t>
            </a:r>
            <a:r>
              <a:rPr lang="en-US" sz="2000" b="0" i="0" u="none" strike="noStrike" kern="1200" cap="none" baseline="-25000" dirty="0">
                <a:ln>
                  <a:noFill/>
                </a:ln>
                <a:latin typeface="Times New Roman" panose="02020603050405020304" pitchFamily="18" charset="0"/>
                <a:ea typeface="Liberation Sans" pitchFamily="34"/>
                <a:cs typeface="Times New Roman" panose="02020603050405020304" pitchFamily="18" charset="0"/>
              </a:rPr>
              <a:t>В</a:t>
            </a:r>
            <a:r>
              <a:rPr lang="en-US" sz="2000" b="0" i="0" u="none" strike="noStrike" kern="1200" cap="none" dirty="0">
                <a:ln>
                  <a:noFill/>
                </a:ln>
                <a:latin typeface="Times New Roman" panose="02020603050405020304" pitchFamily="18" charset="0"/>
                <a:ea typeface="Source Han Sans CN" pitchFamily="2"/>
                <a:cs typeface="Times New Roman" panose="02020603050405020304" pitchFamily="18" charset="0"/>
              </a:rPr>
              <a:t>, 90% C.L.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r="4040" b="29"/>
          <a:stretch>
            <a:fillRect/>
          </a:stretch>
        </p:blipFill>
        <p:spPr>
          <a:xfrm>
            <a:off x="202096" y="5879981"/>
            <a:ext cx="7875104" cy="72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23306" y="4495955"/>
            <a:ext cx="7086600" cy="97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ADDE3A24-B65C-F133-42BD-F4052D940A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886716" y="6491648"/>
            <a:ext cx="206375" cy="178434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86353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119" y="620268"/>
            <a:ext cx="5990257" cy="5977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55664" y="786383"/>
            <a:ext cx="2093976" cy="3107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50838" y="781558"/>
            <a:ext cx="2103755" cy="3117215"/>
          </a:xfrm>
          <a:custGeom>
            <a:avLst/>
            <a:gdLst/>
            <a:ahLst/>
            <a:cxnLst/>
            <a:rect l="l" t="t" r="r" b="b"/>
            <a:pathLst>
              <a:path w="2103754" h="3117215">
                <a:moveTo>
                  <a:pt x="0" y="3116961"/>
                </a:moveTo>
                <a:lnTo>
                  <a:pt x="2103500" y="3116961"/>
                </a:lnTo>
                <a:lnTo>
                  <a:pt x="2103500" y="0"/>
                </a:lnTo>
                <a:lnTo>
                  <a:pt x="0" y="0"/>
                </a:lnTo>
                <a:lnTo>
                  <a:pt x="0" y="3116961"/>
                </a:lnTo>
                <a:close/>
              </a:path>
            </a:pathLst>
          </a:custGeom>
          <a:ln w="9525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8595" y="1194816"/>
            <a:ext cx="3459479" cy="2377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85871" y="0"/>
            <a:ext cx="54768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Реактор № 3 </a:t>
            </a:r>
            <a:r>
              <a:rPr lang="ru-RU" sz="3600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КлнАЭС</a:t>
            </a:r>
            <a:endParaRPr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75432" y="6161532"/>
            <a:ext cx="1019810" cy="524510"/>
          </a:xfrm>
          <a:custGeom>
            <a:avLst/>
            <a:gdLst/>
            <a:ahLst/>
            <a:cxnLst/>
            <a:rect l="l" t="t" r="r" b="b"/>
            <a:pathLst>
              <a:path w="1019810" h="524509">
                <a:moveTo>
                  <a:pt x="0" y="524256"/>
                </a:moveTo>
                <a:lnTo>
                  <a:pt x="1019556" y="524256"/>
                </a:lnTo>
                <a:lnTo>
                  <a:pt x="1019556" y="0"/>
                </a:lnTo>
                <a:lnTo>
                  <a:pt x="0" y="0"/>
                </a:lnTo>
                <a:lnTo>
                  <a:pt x="0" y="524256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75432" y="6161532"/>
            <a:ext cx="1019810" cy="52451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800" b="1" spc="-10" dirty="0">
                <a:solidFill>
                  <a:srgbClr val="FF0000"/>
                </a:solidFill>
                <a:latin typeface="Symbol"/>
                <a:cs typeface="Symbol"/>
              </a:rPr>
              <a:t>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GeN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54628" y="5156453"/>
            <a:ext cx="342900" cy="1010285"/>
          </a:xfrm>
          <a:custGeom>
            <a:avLst/>
            <a:gdLst/>
            <a:ahLst/>
            <a:cxnLst/>
            <a:rect l="l" t="t" r="r" b="b"/>
            <a:pathLst>
              <a:path w="342900" h="1010285">
                <a:moveTo>
                  <a:pt x="41788" y="48187"/>
                </a:moveTo>
                <a:lnTo>
                  <a:pt x="35909" y="72680"/>
                </a:lnTo>
                <a:lnTo>
                  <a:pt x="318262" y="1009738"/>
                </a:lnTo>
                <a:lnTo>
                  <a:pt x="342519" y="1002411"/>
                </a:lnTo>
                <a:lnTo>
                  <a:pt x="60277" y="65402"/>
                </a:lnTo>
                <a:lnTo>
                  <a:pt x="41788" y="48187"/>
                </a:lnTo>
                <a:close/>
              </a:path>
              <a:path w="342900" h="1010285">
                <a:moveTo>
                  <a:pt x="27305" y="0"/>
                </a:moveTo>
                <a:lnTo>
                  <a:pt x="1650" y="106934"/>
                </a:lnTo>
                <a:lnTo>
                  <a:pt x="0" y="113665"/>
                </a:lnTo>
                <a:lnTo>
                  <a:pt x="4191" y="120523"/>
                </a:lnTo>
                <a:lnTo>
                  <a:pt x="17780" y="123825"/>
                </a:lnTo>
                <a:lnTo>
                  <a:pt x="24637" y="119634"/>
                </a:lnTo>
                <a:lnTo>
                  <a:pt x="35909" y="72680"/>
                </a:lnTo>
                <a:lnTo>
                  <a:pt x="22351" y="27686"/>
                </a:lnTo>
                <a:lnTo>
                  <a:pt x="46736" y="20447"/>
                </a:lnTo>
                <a:lnTo>
                  <a:pt x="49242" y="20447"/>
                </a:lnTo>
                <a:lnTo>
                  <a:pt x="27305" y="0"/>
                </a:lnTo>
                <a:close/>
              </a:path>
              <a:path w="342900" h="1010285">
                <a:moveTo>
                  <a:pt x="49242" y="20447"/>
                </a:moveTo>
                <a:lnTo>
                  <a:pt x="46736" y="20447"/>
                </a:lnTo>
                <a:lnTo>
                  <a:pt x="60277" y="65402"/>
                </a:lnTo>
                <a:lnTo>
                  <a:pt x="95631" y="98298"/>
                </a:lnTo>
                <a:lnTo>
                  <a:pt x="103632" y="98044"/>
                </a:lnTo>
                <a:lnTo>
                  <a:pt x="108331" y="92837"/>
                </a:lnTo>
                <a:lnTo>
                  <a:pt x="113157" y="87757"/>
                </a:lnTo>
                <a:lnTo>
                  <a:pt x="112903" y="79756"/>
                </a:lnTo>
                <a:lnTo>
                  <a:pt x="49242" y="20447"/>
                </a:lnTo>
                <a:close/>
              </a:path>
              <a:path w="342900" h="1010285">
                <a:moveTo>
                  <a:pt x="46736" y="20447"/>
                </a:moveTo>
                <a:lnTo>
                  <a:pt x="22351" y="27686"/>
                </a:lnTo>
                <a:lnTo>
                  <a:pt x="35909" y="72680"/>
                </a:lnTo>
                <a:lnTo>
                  <a:pt x="41788" y="48187"/>
                </a:lnTo>
                <a:lnTo>
                  <a:pt x="25908" y="33401"/>
                </a:lnTo>
                <a:lnTo>
                  <a:pt x="46862" y="27051"/>
                </a:lnTo>
                <a:lnTo>
                  <a:pt x="48725" y="27051"/>
                </a:lnTo>
                <a:lnTo>
                  <a:pt x="46736" y="20447"/>
                </a:lnTo>
                <a:close/>
              </a:path>
              <a:path w="342900" h="1010285">
                <a:moveTo>
                  <a:pt x="48725" y="27051"/>
                </a:moveTo>
                <a:lnTo>
                  <a:pt x="46862" y="27051"/>
                </a:lnTo>
                <a:lnTo>
                  <a:pt x="41788" y="48187"/>
                </a:lnTo>
                <a:lnTo>
                  <a:pt x="60277" y="65402"/>
                </a:lnTo>
                <a:lnTo>
                  <a:pt x="48725" y="27051"/>
                </a:lnTo>
                <a:close/>
              </a:path>
              <a:path w="342900" h="1010285">
                <a:moveTo>
                  <a:pt x="46862" y="27051"/>
                </a:moveTo>
                <a:lnTo>
                  <a:pt x="25908" y="33401"/>
                </a:lnTo>
                <a:lnTo>
                  <a:pt x="41788" y="48187"/>
                </a:lnTo>
                <a:lnTo>
                  <a:pt x="46862" y="270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07841" y="796290"/>
            <a:ext cx="3133090" cy="2662555"/>
          </a:xfrm>
          <a:custGeom>
            <a:avLst/>
            <a:gdLst/>
            <a:ahLst/>
            <a:cxnLst/>
            <a:rect l="l" t="t" r="r" b="b"/>
            <a:pathLst>
              <a:path w="3133090" h="2662554">
                <a:moveTo>
                  <a:pt x="0" y="2662555"/>
                </a:moveTo>
                <a:lnTo>
                  <a:pt x="313309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07841" y="3894582"/>
            <a:ext cx="3133090" cy="975360"/>
          </a:xfrm>
          <a:custGeom>
            <a:avLst/>
            <a:gdLst/>
            <a:ahLst/>
            <a:cxnLst/>
            <a:rect l="l" t="t" r="r" b="b"/>
            <a:pathLst>
              <a:path w="3133090" h="975360">
                <a:moveTo>
                  <a:pt x="0" y="975360"/>
                </a:moveTo>
                <a:lnTo>
                  <a:pt x="313309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77037" y="4134611"/>
            <a:ext cx="5479682" cy="2507738"/>
          </a:xfrm>
          <a:prstGeom prst="rect">
            <a:avLst/>
          </a:prstGeom>
          <a:solidFill>
            <a:srgbClr val="DCE6F1"/>
          </a:solidFill>
          <a:ln w="9525">
            <a:solidFill>
              <a:srgbClr val="0033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79095" marR="467995" indent="-286385">
              <a:lnSpc>
                <a:spcPts val="2140"/>
              </a:lnSpc>
              <a:spcBef>
                <a:spcPts val="355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Спектрометр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под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энергоблоком №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КлнАЭС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тепловая мощность –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ГВт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расстоянии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~11 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от центра активной зоны.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9095" indent="-286385">
              <a:lnSpc>
                <a:spcPts val="2090"/>
              </a:lnSpc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 антинейтрино, проходящий</a:t>
            </a:r>
          </a:p>
          <a:p>
            <a:pPr marL="379095" indent="-286385">
              <a:lnSpc>
                <a:spcPts val="2090"/>
              </a:lnSpc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детектор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000" b="1" spc="-7" baseline="25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l-GR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ru-RU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с*см</a:t>
            </a:r>
            <a:r>
              <a:rPr sz="2000" b="1" spc="-7" baseline="25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9095" indent="-286385">
              <a:lnSpc>
                <a:spcPts val="2150"/>
              </a:lnSpc>
              <a:spcBef>
                <a:spcPts val="5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Реактор, бетонные конструкции здания и технологическое оборудование обеспечивают защиту от космического излучения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м.в.э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075" y="553817"/>
            <a:ext cx="2795591" cy="1287532"/>
          </a:xfrm>
          <a:prstGeom prst="rect">
            <a:avLst/>
          </a:prstGeom>
          <a:solidFill>
            <a:srgbClr val="DCE6F1"/>
          </a:solidFill>
          <a:ln w="9525">
            <a:solidFill>
              <a:srgbClr val="0033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222250">
              <a:lnSpc>
                <a:spcPct val="100000"/>
              </a:lnSpc>
              <a:spcBef>
                <a:spcPts val="240"/>
              </a:spcBef>
            </a:pPr>
            <a:r>
              <a:rPr lang="ru-RU" sz="2000" spc="-20" dirty="0">
                <a:latin typeface="Calibri"/>
                <a:cs typeface="Calibri"/>
              </a:rPr>
              <a:t>Режим работы реактора</a:t>
            </a:r>
            <a:r>
              <a:rPr sz="2000" spc="-5" dirty="0">
                <a:latin typeface="Calibri"/>
                <a:cs typeface="Calibri"/>
              </a:rPr>
              <a:t>:  </a:t>
            </a:r>
            <a:endParaRPr lang="ru-RU" sz="2000" spc="-5" dirty="0">
              <a:latin typeface="Calibri"/>
              <a:cs typeface="Calibri"/>
            </a:endParaRPr>
          </a:p>
          <a:p>
            <a:pPr marL="91440" marR="222250">
              <a:lnSpc>
                <a:spcPct val="100000"/>
              </a:lnSpc>
              <a:spcBef>
                <a:spcPts val="240"/>
              </a:spcBef>
            </a:pPr>
            <a:r>
              <a:rPr lang="ru-RU" sz="2000" spc="-5" dirty="0">
                <a:latin typeface="Calibri"/>
                <a:cs typeface="Calibri"/>
              </a:rPr>
              <a:t>Включен</a:t>
            </a:r>
            <a:r>
              <a:rPr sz="2000" spc="-5" dirty="0">
                <a:latin typeface="Calibri"/>
                <a:cs typeface="Calibri"/>
              </a:rPr>
              <a:t>: </a:t>
            </a:r>
            <a:r>
              <a:rPr lang="ru-RU" sz="2000" dirty="0">
                <a:latin typeface="Calibri"/>
                <a:cs typeface="Calibri"/>
              </a:rPr>
              <a:t>18 месяцев</a:t>
            </a:r>
            <a:endParaRPr sz="20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lang="ru-RU" sz="2000" spc="-5" dirty="0">
                <a:latin typeface="Calibri"/>
                <a:cs typeface="Calibri"/>
              </a:rPr>
              <a:t>Выключен</a:t>
            </a:r>
            <a:r>
              <a:rPr sz="2000" spc="-5" dirty="0">
                <a:latin typeface="Calibri"/>
                <a:cs typeface="Calibri"/>
              </a:rPr>
              <a:t>: </a:t>
            </a:r>
            <a:r>
              <a:rPr lang="ru-RU" sz="2000" dirty="0">
                <a:latin typeface="Calibri"/>
                <a:cs typeface="Calibri"/>
              </a:rPr>
              <a:t>2 месяца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33016" y="6307835"/>
            <a:ext cx="882650" cy="3708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4"/>
              </a:spcBef>
            </a:pPr>
            <a:r>
              <a:rPr sz="1800" b="1" spc="-5" dirty="0">
                <a:latin typeface="Calibri"/>
                <a:cs typeface="Calibri"/>
              </a:rPr>
              <a:t>iDream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65577" y="5446014"/>
            <a:ext cx="658495" cy="871219"/>
          </a:xfrm>
          <a:custGeom>
            <a:avLst/>
            <a:gdLst/>
            <a:ahLst/>
            <a:cxnLst/>
            <a:rect l="l" t="t" r="r" b="b"/>
            <a:pathLst>
              <a:path w="658494" h="871220">
                <a:moveTo>
                  <a:pt x="628059" y="40196"/>
                </a:moveTo>
                <a:lnTo>
                  <a:pt x="604742" y="50033"/>
                </a:lnTo>
                <a:lnTo>
                  <a:pt x="0" y="855357"/>
                </a:lnTo>
                <a:lnTo>
                  <a:pt x="20320" y="870610"/>
                </a:lnTo>
                <a:lnTo>
                  <a:pt x="625167" y="65133"/>
                </a:lnTo>
                <a:lnTo>
                  <a:pt x="628059" y="40196"/>
                </a:lnTo>
                <a:close/>
              </a:path>
              <a:path w="658494" h="871220">
                <a:moveTo>
                  <a:pt x="656793" y="12446"/>
                </a:moveTo>
                <a:lnTo>
                  <a:pt x="632968" y="12446"/>
                </a:lnTo>
                <a:lnTo>
                  <a:pt x="653288" y="27686"/>
                </a:lnTo>
                <a:lnTo>
                  <a:pt x="625167" y="65133"/>
                </a:lnTo>
                <a:lnTo>
                  <a:pt x="620395" y="106299"/>
                </a:lnTo>
                <a:lnTo>
                  <a:pt x="619506" y="113284"/>
                </a:lnTo>
                <a:lnTo>
                  <a:pt x="624459" y="119507"/>
                </a:lnTo>
                <a:lnTo>
                  <a:pt x="631444" y="120396"/>
                </a:lnTo>
                <a:lnTo>
                  <a:pt x="638429" y="121158"/>
                </a:lnTo>
                <a:lnTo>
                  <a:pt x="644779" y="116205"/>
                </a:lnTo>
                <a:lnTo>
                  <a:pt x="645541" y="109220"/>
                </a:lnTo>
                <a:lnTo>
                  <a:pt x="656793" y="12446"/>
                </a:lnTo>
                <a:close/>
              </a:path>
              <a:path w="658494" h="871220">
                <a:moveTo>
                  <a:pt x="658241" y="0"/>
                </a:moveTo>
                <a:lnTo>
                  <a:pt x="550418" y="45339"/>
                </a:lnTo>
                <a:lnTo>
                  <a:pt x="547497" y="52832"/>
                </a:lnTo>
                <a:lnTo>
                  <a:pt x="552831" y="65786"/>
                </a:lnTo>
                <a:lnTo>
                  <a:pt x="560324" y="68834"/>
                </a:lnTo>
                <a:lnTo>
                  <a:pt x="604742" y="50033"/>
                </a:lnTo>
                <a:lnTo>
                  <a:pt x="632968" y="12446"/>
                </a:lnTo>
                <a:lnTo>
                  <a:pt x="656793" y="12446"/>
                </a:lnTo>
                <a:lnTo>
                  <a:pt x="658241" y="0"/>
                </a:lnTo>
                <a:close/>
              </a:path>
              <a:path w="658494" h="871220">
                <a:moveTo>
                  <a:pt x="641265" y="18669"/>
                </a:moveTo>
                <a:lnTo>
                  <a:pt x="630555" y="18669"/>
                </a:lnTo>
                <a:lnTo>
                  <a:pt x="648081" y="31750"/>
                </a:lnTo>
                <a:lnTo>
                  <a:pt x="628059" y="40196"/>
                </a:lnTo>
                <a:lnTo>
                  <a:pt x="625167" y="65133"/>
                </a:lnTo>
                <a:lnTo>
                  <a:pt x="653288" y="27686"/>
                </a:lnTo>
                <a:lnTo>
                  <a:pt x="641265" y="18669"/>
                </a:lnTo>
                <a:close/>
              </a:path>
              <a:path w="658494" h="871220">
                <a:moveTo>
                  <a:pt x="632968" y="12446"/>
                </a:moveTo>
                <a:lnTo>
                  <a:pt x="604742" y="50033"/>
                </a:lnTo>
                <a:lnTo>
                  <a:pt x="628059" y="40196"/>
                </a:lnTo>
                <a:lnTo>
                  <a:pt x="630555" y="18669"/>
                </a:lnTo>
                <a:lnTo>
                  <a:pt x="641265" y="18669"/>
                </a:lnTo>
                <a:lnTo>
                  <a:pt x="632968" y="12446"/>
                </a:lnTo>
                <a:close/>
              </a:path>
              <a:path w="658494" h="871220">
                <a:moveTo>
                  <a:pt x="630555" y="18669"/>
                </a:moveTo>
                <a:lnTo>
                  <a:pt x="628059" y="40196"/>
                </a:lnTo>
                <a:lnTo>
                  <a:pt x="648081" y="31750"/>
                </a:lnTo>
                <a:lnTo>
                  <a:pt x="630555" y="186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01071" y="1125474"/>
            <a:ext cx="114300" cy="720090"/>
          </a:xfrm>
          <a:custGeom>
            <a:avLst/>
            <a:gdLst/>
            <a:ahLst/>
            <a:cxnLst/>
            <a:rect l="l" t="t" r="r" b="b"/>
            <a:pathLst>
              <a:path w="114300" h="720089">
                <a:moveTo>
                  <a:pt x="38100" y="605789"/>
                </a:moveTo>
                <a:lnTo>
                  <a:pt x="0" y="605789"/>
                </a:lnTo>
                <a:lnTo>
                  <a:pt x="57150" y="720089"/>
                </a:lnTo>
                <a:lnTo>
                  <a:pt x="104775" y="624839"/>
                </a:lnTo>
                <a:lnTo>
                  <a:pt x="38100" y="624839"/>
                </a:lnTo>
                <a:lnTo>
                  <a:pt x="38100" y="605789"/>
                </a:lnTo>
                <a:close/>
              </a:path>
              <a:path w="114300" h="720089">
                <a:moveTo>
                  <a:pt x="76200" y="0"/>
                </a:moveTo>
                <a:lnTo>
                  <a:pt x="38100" y="0"/>
                </a:lnTo>
                <a:lnTo>
                  <a:pt x="38100" y="624839"/>
                </a:lnTo>
                <a:lnTo>
                  <a:pt x="76200" y="624839"/>
                </a:lnTo>
                <a:lnTo>
                  <a:pt x="76200" y="0"/>
                </a:lnTo>
                <a:close/>
              </a:path>
              <a:path w="114300" h="720089">
                <a:moveTo>
                  <a:pt x="114300" y="605789"/>
                </a:moveTo>
                <a:lnTo>
                  <a:pt x="76200" y="605789"/>
                </a:lnTo>
                <a:lnTo>
                  <a:pt x="76200" y="624839"/>
                </a:lnTo>
                <a:lnTo>
                  <a:pt x="104775" y="624839"/>
                </a:lnTo>
                <a:lnTo>
                  <a:pt x="114300" y="6057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653142" y="766317"/>
            <a:ext cx="147205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КлнАЭС</a:t>
            </a:r>
            <a:r>
              <a:rPr sz="2000" b="1" spc="-7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20346" y="6600240"/>
            <a:ext cx="221615" cy="2070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CC5B6CC6-5459-AECF-265B-0EE819D349F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Title 1"/>
          <p:cNvSpPr>
            <a:spLocks noGrp="1"/>
          </p:cNvSpPr>
          <p:nvPr>
            <p:ph type="title" idx="4294967295"/>
          </p:nvPr>
        </p:nvSpPr>
        <p:spPr>
          <a:xfrm>
            <a:off x="4229100" y="136525"/>
            <a:ext cx="46482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HPGe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detector for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GeN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CC986A-E480-4779-BB91-6FE67C3E7A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20891" y="5301209"/>
            <a:ext cx="877244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детектирования сигнала от нейтрино используется специально разработанный низкофоновый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низкопороговый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 с точечным контактом производства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CANBERRA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Lingosheim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 детектора осуществляется с помощью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криокулера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CP5+.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Масса детектора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F28165-2559-475D-BBB9-27835C6F0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810902"/>
            <a:ext cx="9073008" cy="4346291"/>
          </a:xfrm>
          <a:prstGeom prst="rect">
            <a:avLst/>
          </a:prstGeom>
        </p:spPr>
      </p:pic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6C428FAB-DFCA-197B-3AAE-DF42C451B6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887200" y="6543041"/>
            <a:ext cx="206375" cy="178434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61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1909192" y="-4313"/>
            <a:ext cx="82296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с детектора</a:t>
            </a:r>
            <a:endParaRPr lang="en-US" sz="3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CC986A-E480-4779-BB91-6FE67C3E7AC4}" type="slidenum">
              <a:rPr lang="en-US" smtClean="0"/>
              <a:pPr>
                <a:defRPr/>
              </a:pPr>
              <a:t>7</a:t>
            </a:fld>
            <a:endParaRPr lang="en-US" sz="1200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2765C7BD-ACD3-45CB-B1CF-49415F071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37" y="1941201"/>
            <a:ext cx="7967125" cy="4780274"/>
          </a:xfrm>
          <a:prstGeom prst="rect">
            <a:avLst/>
          </a:prstGeom>
        </p:spPr>
      </p:pic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7C8A9A22-F886-4379-96B8-5CA685B083E0}"/>
              </a:ext>
            </a:extLst>
          </p:cNvPr>
          <p:cNvCxnSpPr>
            <a:cxnSpLocks/>
          </p:cNvCxnSpPr>
          <p:nvPr/>
        </p:nvCxnSpPr>
        <p:spPr>
          <a:xfrm>
            <a:off x="5404185" y="2676301"/>
            <a:ext cx="432288" cy="124505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9B64405D-498C-4601-9784-741E4E08A7BD}"/>
              </a:ext>
            </a:extLst>
          </p:cNvPr>
          <p:cNvCxnSpPr>
            <a:cxnSpLocks/>
          </p:cNvCxnSpPr>
          <p:nvPr/>
        </p:nvCxnSpPr>
        <p:spPr>
          <a:xfrm flipH="1">
            <a:off x="4738495" y="2690890"/>
            <a:ext cx="290013" cy="115486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5C33C571-7C23-470F-94AF-3BF2B54A3CE4}"/>
              </a:ext>
            </a:extLst>
          </p:cNvPr>
          <p:cNvCxnSpPr>
            <a:cxnSpLocks/>
          </p:cNvCxnSpPr>
          <p:nvPr/>
        </p:nvCxnSpPr>
        <p:spPr>
          <a:xfrm flipH="1">
            <a:off x="4461294" y="2663734"/>
            <a:ext cx="409098" cy="13729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96B974D3-C9F0-4C78-9835-639B19A2001A}"/>
              </a:ext>
            </a:extLst>
          </p:cNvPr>
          <p:cNvSpPr txBox="1"/>
          <p:nvPr/>
        </p:nvSpPr>
        <p:spPr>
          <a:xfrm>
            <a:off x="4701666" y="232051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сигналы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35F7481-EB89-49C4-B15C-2A8F59244E31}"/>
              </a:ext>
            </a:extLst>
          </p:cNvPr>
          <p:cNvSpPr txBox="1"/>
          <p:nvPr/>
        </p:nvSpPr>
        <p:spPr>
          <a:xfrm>
            <a:off x="5485189" y="5647564"/>
            <a:ext cx="1698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Сброс (</a:t>
            </a:r>
            <a:r>
              <a:rPr lang="en-US" sz="2000" b="1" dirty="0">
                <a:solidFill>
                  <a:srgbClr val="0000FF"/>
                </a:solidFill>
              </a:rPr>
              <a:t>RESET</a:t>
            </a:r>
            <a:r>
              <a:rPr lang="ru-RU" sz="2000" b="1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1A2D93E1-B3AE-4E0D-8AD1-2ED37F772FE6}"/>
              </a:ext>
            </a:extLst>
          </p:cNvPr>
          <p:cNvCxnSpPr>
            <a:cxnSpLocks/>
          </p:cNvCxnSpPr>
          <p:nvPr/>
        </p:nvCxnSpPr>
        <p:spPr>
          <a:xfrm flipH="1" flipV="1">
            <a:off x="3726956" y="4898322"/>
            <a:ext cx="1882649" cy="83493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B3955585-65C6-446B-B183-A8F0855DB6C0}"/>
              </a:ext>
            </a:extLst>
          </p:cNvPr>
          <p:cNvCxnSpPr>
            <a:cxnSpLocks/>
          </p:cNvCxnSpPr>
          <p:nvPr/>
        </p:nvCxnSpPr>
        <p:spPr>
          <a:xfrm flipH="1" flipV="1">
            <a:off x="5202713" y="4895986"/>
            <a:ext cx="781482" cy="75157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8E4B429B-0222-457D-9197-0F7CB54D61B1}"/>
              </a:ext>
            </a:extLst>
          </p:cNvPr>
          <p:cNvCxnSpPr>
            <a:cxnSpLocks/>
          </p:cNvCxnSpPr>
          <p:nvPr/>
        </p:nvCxnSpPr>
        <p:spPr>
          <a:xfrm flipH="1" flipV="1">
            <a:off x="6384033" y="4875732"/>
            <a:ext cx="144017" cy="857525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26FCA003-C4FB-42DD-9442-3AE248BADF94}"/>
              </a:ext>
            </a:extLst>
          </p:cNvPr>
          <p:cNvCxnSpPr>
            <a:cxnSpLocks/>
            <a:stCxn id="101" idx="3"/>
          </p:cNvCxnSpPr>
          <p:nvPr/>
        </p:nvCxnSpPr>
        <p:spPr>
          <a:xfrm flipV="1">
            <a:off x="7183796" y="4818549"/>
            <a:ext cx="1758233" cy="102907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5F7D3610-E4D8-44AE-BC5E-878E78248F21}"/>
              </a:ext>
            </a:extLst>
          </p:cNvPr>
          <p:cNvSpPr txBox="1"/>
          <p:nvPr/>
        </p:nvSpPr>
        <p:spPr>
          <a:xfrm>
            <a:off x="1776290" y="836712"/>
            <a:ext cx="889171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детекторах используется предусилитель со сбросом сигнала. Типичная частота сброса в фоновых измерениях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5-30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 сигнал запрета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(Inhibit)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идентификации нефизических сигналов вызванных сбросом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520EC495-9F8E-633F-852F-94618F906E5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887200" y="6543041"/>
            <a:ext cx="206375" cy="178434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32548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1909192" y="-4313"/>
            <a:ext cx="82296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схема измерений</a:t>
            </a:r>
            <a:endParaRPr lang="en-US" sz="3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47147" y="6360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CC986A-E480-4779-BB91-6FE67C3E7AC4}" type="slidenum">
              <a:rPr lang="en-US" smtClean="0"/>
              <a:pPr>
                <a:defRPr/>
              </a:pPr>
              <a:t>8</a:t>
            </a:fld>
            <a:endParaRPr lang="en-US" sz="1200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9460429-A65A-2F9B-F586-2C09041AB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37623"/>
            <a:ext cx="6870230" cy="456094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D4A9DB1-8523-A5C3-DB85-2E8844B9F524}"/>
              </a:ext>
            </a:extLst>
          </p:cNvPr>
          <p:cNvSpPr txBox="1"/>
          <p:nvPr/>
        </p:nvSpPr>
        <p:spPr>
          <a:xfrm>
            <a:off x="381000" y="4936848"/>
            <a:ext cx="54102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сигналов осуществляется в реальном времени с помощью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VME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электроники, с использованием усилителей с различными формировками</a:t>
            </a:r>
          </a:p>
        </p:txBody>
      </p:sp>
      <p:sp>
        <p:nvSpPr>
          <p:cNvPr id="45" name="object 61">
            <a:extLst>
              <a:ext uri="{FF2B5EF4-FFF2-40B4-BE49-F238E27FC236}">
                <a16:creationId xmlns:a16="http://schemas.microsoft.com/office/drawing/2014/main" id="{3AB09CEF-F3EF-A412-4985-CAF340E0138B}"/>
              </a:ext>
            </a:extLst>
          </p:cNvPr>
          <p:cNvSpPr/>
          <p:nvPr/>
        </p:nvSpPr>
        <p:spPr>
          <a:xfrm>
            <a:off x="8534400" y="931791"/>
            <a:ext cx="2825495" cy="529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53499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762000" y="238007"/>
            <a:ext cx="106680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защиты</a:t>
            </a:r>
            <a:r>
              <a:rPr lang="en-US" sz="3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спектрометра</a:t>
            </a:r>
            <a:r>
              <a:rPr lang="en-US" sz="3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подъемный механизм</a:t>
            </a:r>
            <a:endParaRPr lang="en-US" sz="3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77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CC986A-E480-4779-BB91-6FE67C3E7AC4}" type="slidenum">
              <a:rPr lang="en-US" smtClean="0"/>
              <a:pPr>
                <a:defRPr/>
              </a:pPr>
              <a:t>9</a:t>
            </a:fld>
            <a:endParaRPr lang="en-US" sz="1200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pic>
        <p:nvPicPr>
          <p:cNvPr id="27" name="Picture 10">
            <a:extLst>
              <a:ext uri="{FF2B5EF4-FFF2-40B4-BE49-F238E27FC236}">
                <a16:creationId xmlns:a16="http://schemas.microsoft.com/office/drawing/2014/main" id="{D0043201-A57C-EEBA-971D-5134F7803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83" y="1831116"/>
            <a:ext cx="3858432" cy="34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651D70D-AF05-B285-7743-9C5C0CDBFFA9}"/>
              </a:ext>
            </a:extLst>
          </p:cNvPr>
          <p:cNvGrpSpPr/>
          <p:nvPr/>
        </p:nvGrpSpPr>
        <p:grpSpPr>
          <a:xfrm>
            <a:off x="9646596" y="1335272"/>
            <a:ext cx="2651206" cy="3794103"/>
            <a:chOff x="7141597" y="1573498"/>
            <a:chExt cx="3384368" cy="3885829"/>
          </a:xfrm>
        </p:grpSpPr>
        <p:cxnSp>
          <p:nvCxnSpPr>
            <p:cNvPr id="30" name="Straight Arrow Connector 5">
              <a:extLst>
                <a:ext uri="{FF2B5EF4-FFF2-40B4-BE49-F238E27FC236}">
                  <a16:creationId xmlns:a16="http://schemas.microsoft.com/office/drawing/2014/main" id="{AB60CF08-6BA9-8F11-04BB-5C784256C9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2144" y="3136799"/>
              <a:ext cx="0" cy="216024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9">
              <a:extLst>
                <a:ext uri="{FF2B5EF4-FFF2-40B4-BE49-F238E27FC236}">
                  <a16:creationId xmlns:a16="http://schemas.microsoft.com/office/drawing/2014/main" id="{32BC9640-367A-332C-E908-D09C86251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1597" y="1573498"/>
              <a:ext cx="338436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Расстояние от детектора до центра активной зоны реактора: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Прямоугольник 9">
              <a:extLst>
                <a:ext uri="{FF2B5EF4-FFF2-40B4-BE49-F238E27FC236}">
                  <a16:creationId xmlns:a16="http://schemas.microsoft.com/office/drawing/2014/main" id="{921B0AAF-86BE-73B5-B70A-DDA69008B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5960" y="3115341"/>
              <a:ext cx="2237630" cy="10402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11.1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верхнее положение 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Прямоугольник 9">
              <a:extLst>
                <a:ext uri="{FF2B5EF4-FFF2-40B4-BE49-F238E27FC236}">
                  <a16:creationId xmlns:a16="http://schemas.microsoft.com/office/drawing/2014/main" id="{9AFE806C-87F4-83A1-5895-F133BE628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5952" y="4419109"/>
              <a:ext cx="2313839" cy="10402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12.5 м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нижнее положение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334B1A1-666D-1726-1D9B-2051FBF4C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02325"/>
            <a:ext cx="4876800" cy="41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9552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3517</TotalTime>
  <Words>1411</Words>
  <Application>Microsoft Office PowerPoint</Application>
  <PresentationFormat>Широкоэкранный</PresentationFormat>
  <Paragraphs>236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Helvetica Neue</vt:lpstr>
      <vt:lpstr>Liberation Sans</vt:lpstr>
      <vt:lpstr>Symbol</vt:lpstr>
      <vt:lpstr>Times New Roman</vt:lpstr>
      <vt:lpstr>Office Theme</vt:lpstr>
      <vt:lpstr>Статус и результаты измерений в эксперименте GeN</vt:lpstr>
      <vt:lpstr>Цели и задачи</vt:lpstr>
      <vt:lpstr>Презентация PowerPoint</vt:lpstr>
      <vt:lpstr>Презентация PowerPoint</vt:lpstr>
      <vt:lpstr>Реактор № 3 КлнАЭС</vt:lpstr>
      <vt:lpstr>HPGe detector for GeN</vt:lpstr>
      <vt:lpstr>Презентация PowerPoint</vt:lpstr>
      <vt:lpstr>Презентация PowerPoint</vt:lpstr>
      <vt:lpstr>Презентация PowerPoint</vt:lpstr>
      <vt:lpstr>Отсеивание  шумов</vt:lpstr>
      <vt:lpstr>Мюонное вето и отбор сигналов по времени </vt:lpstr>
      <vt:lpstr>Энергетическая калибровка</vt:lpstr>
      <vt:lpstr>Контроль за условиями измерений </vt:lpstr>
      <vt:lpstr>Презентация PowerPoint</vt:lpstr>
      <vt:lpstr>Анализ 2022 года</vt:lpstr>
      <vt:lpstr>Презентация PowerPoint</vt:lpstr>
      <vt:lpstr>Чувствительность к УКРН в верхнем положении</vt:lpstr>
      <vt:lpstr>Предварительный анализ данных 2023 года</vt:lpstr>
      <vt:lpstr>Предварительные пределы на параметр «квенчинга»</vt:lpstr>
      <vt:lpstr>Чувствительность к ММН</vt:lpstr>
      <vt:lpstr>Заключение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Lubashevskiy</dc:creator>
  <cp:lastModifiedBy>User</cp:lastModifiedBy>
  <cp:revision>115</cp:revision>
  <dcterms:created xsi:type="dcterms:W3CDTF">2023-08-02T11:32:56Z</dcterms:created>
  <dcterms:modified xsi:type="dcterms:W3CDTF">2024-04-04T07:22:12Z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2023-07-05T00:00:00Z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2023-08-02T00:00:00Z</vt:filetime>
  </property>
</Properties>
</file>