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2"/>
  </p:notesMasterIdLst>
  <p:handoutMasterIdLst>
    <p:handoutMasterId r:id="rId33"/>
  </p:handoutMasterIdLst>
  <p:sldIdLst>
    <p:sldId id="292" r:id="rId2"/>
    <p:sldId id="429" r:id="rId3"/>
    <p:sldId id="550" r:id="rId4"/>
    <p:sldId id="551" r:id="rId5"/>
    <p:sldId id="549" r:id="rId6"/>
    <p:sldId id="563" r:id="rId7"/>
    <p:sldId id="548" r:id="rId8"/>
    <p:sldId id="562" r:id="rId9"/>
    <p:sldId id="564" r:id="rId10"/>
    <p:sldId id="560" r:id="rId11"/>
    <p:sldId id="561" r:id="rId12"/>
    <p:sldId id="556" r:id="rId13"/>
    <p:sldId id="437" r:id="rId14"/>
    <p:sldId id="405" r:id="rId15"/>
    <p:sldId id="371" r:id="rId16"/>
    <p:sldId id="488" r:id="rId17"/>
    <p:sldId id="473" r:id="rId18"/>
    <p:sldId id="508" r:id="rId19"/>
    <p:sldId id="509" r:id="rId20"/>
    <p:sldId id="482" r:id="rId21"/>
    <p:sldId id="559" r:id="rId22"/>
    <p:sldId id="439" r:id="rId23"/>
    <p:sldId id="533" r:id="rId24"/>
    <p:sldId id="502" r:id="rId25"/>
    <p:sldId id="555" r:id="rId26"/>
    <p:sldId id="557" r:id="rId27"/>
    <p:sldId id="514" r:id="rId28"/>
    <p:sldId id="552" r:id="rId29"/>
    <p:sldId id="495" r:id="rId30"/>
    <p:sldId id="520" r:id="rId31"/>
  </p:sldIdLst>
  <p:sldSz cx="12192000" cy="6858000"/>
  <p:notesSz cx="7102475"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01F5176D-BA8D-4A58-9BF1-F2F6F83967D7}">
          <p14:sldIdLst>
            <p14:sldId id="292"/>
            <p14:sldId id="429"/>
            <p14:sldId id="550"/>
            <p14:sldId id="551"/>
            <p14:sldId id="549"/>
            <p14:sldId id="563"/>
            <p14:sldId id="548"/>
            <p14:sldId id="562"/>
            <p14:sldId id="564"/>
          </p14:sldIdLst>
        </p14:section>
        <p14:section name="Раздел без заголовка" id="{CCACC046-EF2B-48B1-B6FC-2D7878F91D32}">
          <p14:sldIdLst>
            <p14:sldId id="560"/>
            <p14:sldId id="561"/>
            <p14:sldId id="556"/>
            <p14:sldId id="437"/>
            <p14:sldId id="405"/>
            <p14:sldId id="371"/>
            <p14:sldId id="488"/>
            <p14:sldId id="473"/>
            <p14:sldId id="508"/>
            <p14:sldId id="509"/>
            <p14:sldId id="482"/>
            <p14:sldId id="559"/>
            <p14:sldId id="439"/>
            <p14:sldId id="533"/>
            <p14:sldId id="502"/>
            <p14:sldId id="555"/>
            <p14:sldId id="557"/>
            <p14:sldId id="514"/>
            <p14:sldId id="552"/>
            <p14:sldId id="495"/>
            <p14:sldId id="520"/>
          </p14:sldIdLst>
        </p14:section>
      </p14:sectionLst>
    </p:ext>
    <p:ext uri="{EFAFB233-063F-42B5-8137-9DF3F51BA10A}">
      <p15:sldGuideLst xmlns:p15="http://schemas.microsoft.com/office/powerpoint/2012/main">
        <p15:guide id="1" orient="horz" pos="2183"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6DC"/>
    <a:srgbClr val="EA1CC3"/>
    <a:srgbClr val="D0E284"/>
    <a:srgbClr val="DCE6F2"/>
    <a:srgbClr val="083FDA"/>
    <a:srgbClr val="D72D0B"/>
    <a:srgbClr val="D0A63C"/>
    <a:srgbClr val="FF33CC"/>
    <a:srgbClr val="9966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6" autoAdjust="0"/>
    <p:restoredTop sz="94980" autoAdjust="0"/>
  </p:normalViewPr>
  <p:slideViewPr>
    <p:cSldViewPr snapToGrid="0">
      <p:cViewPr varScale="1">
        <p:scale>
          <a:sx n="96" d="100"/>
          <a:sy n="96" d="100"/>
        </p:scale>
        <p:origin x="78" y="264"/>
      </p:cViewPr>
      <p:guideLst>
        <p:guide orient="horz" pos="2183"/>
        <p:guide pos="390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513" cy="512222"/>
          </a:xfrm>
          <a:prstGeom prst="rect">
            <a:avLst/>
          </a:prstGeom>
        </p:spPr>
        <p:txBody>
          <a:bodyPr vert="horz" lIns="94778" tIns="47389" rIns="94778" bIns="47389" rtlCol="0"/>
          <a:lstStyle>
            <a:lvl1pPr algn="l">
              <a:defRPr sz="1200"/>
            </a:lvl1pPr>
          </a:lstStyle>
          <a:p>
            <a:endParaRPr lang="ru-RU"/>
          </a:p>
        </p:txBody>
      </p:sp>
      <p:sp>
        <p:nvSpPr>
          <p:cNvPr id="3" name="Дата 2"/>
          <p:cNvSpPr>
            <a:spLocks noGrp="1"/>
          </p:cNvSpPr>
          <p:nvPr>
            <p:ph type="dt" sz="quarter" idx="1"/>
          </p:nvPr>
        </p:nvSpPr>
        <p:spPr>
          <a:xfrm>
            <a:off x="4022304" y="0"/>
            <a:ext cx="3078513" cy="512222"/>
          </a:xfrm>
          <a:prstGeom prst="rect">
            <a:avLst/>
          </a:prstGeom>
        </p:spPr>
        <p:txBody>
          <a:bodyPr vert="horz" lIns="94778" tIns="47389" rIns="94778" bIns="47389" rtlCol="0"/>
          <a:lstStyle>
            <a:lvl1pPr algn="r">
              <a:defRPr sz="1200"/>
            </a:lvl1pPr>
          </a:lstStyle>
          <a:p>
            <a:fld id="{402CD70D-64A7-496A-B8EA-6E12D20938D6}" type="datetimeFigureOut">
              <a:rPr lang="ru-RU" smtClean="0"/>
              <a:t>18.06.2024</a:t>
            </a:fld>
            <a:endParaRPr lang="ru-RU"/>
          </a:p>
        </p:txBody>
      </p:sp>
      <p:sp>
        <p:nvSpPr>
          <p:cNvPr id="4" name="Нижний колонтитул 3"/>
          <p:cNvSpPr>
            <a:spLocks noGrp="1"/>
          </p:cNvSpPr>
          <p:nvPr>
            <p:ph type="ftr" sz="quarter" idx="2"/>
          </p:nvPr>
        </p:nvSpPr>
        <p:spPr>
          <a:xfrm>
            <a:off x="0" y="9720755"/>
            <a:ext cx="3078513" cy="512222"/>
          </a:xfrm>
          <a:prstGeom prst="rect">
            <a:avLst/>
          </a:prstGeom>
        </p:spPr>
        <p:txBody>
          <a:bodyPr vert="horz" lIns="94778" tIns="47389" rIns="94778" bIns="47389" rtlCol="0" anchor="b"/>
          <a:lstStyle>
            <a:lvl1pPr algn="l">
              <a:defRPr sz="1200"/>
            </a:lvl1pPr>
          </a:lstStyle>
          <a:p>
            <a:endParaRPr lang="ru-RU"/>
          </a:p>
        </p:txBody>
      </p:sp>
      <p:sp>
        <p:nvSpPr>
          <p:cNvPr id="5" name="Номер слайда 4"/>
          <p:cNvSpPr>
            <a:spLocks noGrp="1"/>
          </p:cNvSpPr>
          <p:nvPr>
            <p:ph type="sldNum" sz="quarter" idx="3"/>
          </p:nvPr>
        </p:nvSpPr>
        <p:spPr>
          <a:xfrm>
            <a:off x="4022304" y="9720755"/>
            <a:ext cx="3078513" cy="512222"/>
          </a:xfrm>
          <a:prstGeom prst="rect">
            <a:avLst/>
          </a:prstGeom>
        </p:spPr>
        <p:txBody>
          <a:bodyPr vert="horz" lIns="94778" tIns="47389" rIns="94778" bIns="47389" rtlCol="0" anchor="b"/>
          <a:lstStyle>
            <a:lvl1pPr algn="r">
              <a:defRPr sz="1200"/>
            </a:lvl1pPr>
          </a:lstStyle>
          <a:p>
            <a:fld id="{37C02878-DF15-4322-9892-3C135F367296}" type="slidenum">
              <a:rPr lang="ru-RU" smtClean="0"/>
              <a:t>‹#›</a:t>
            </a:fld>
            <a:endParaRPr lang="ru-RU"/>
          </a:p>
        </p:txBody>
      </p:sp>
    </p:spTree>
    <p:extLst>
      <p:ext uri="{BB962C8B-B14F-4D97-AF65-F5344CB8AC3E}">
        <p14:creationId xmlns:p14="http://schemas.microsoft.com/office/powerpoint/2010/main" val="4014674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3077739" cy="511730"/>
          </a:xfrm>
          <a:prstGeom prst="rect">
            <a:avLst/>
          </a:prstGeom>
        </p:spPr>
        <p:txBody>
          <a:bodyPr vert="horz" lIns="94778" tIns="47389" rIns="94778" bIns="47389" rtlCol="0"/>
          <a:lstStyle>
            <a:lvl1pPr algn="l">
              <a:defRPr sz="1200"/>
            </a:lvl1pPr>
          </a:lstStyle>
          <a:p>
            <a:endParaRPr lang="ru-RU"/>
          </a:p>
        </p:txBody>
      </p:sp>
      <p:sp>
        <p:nvSpPr>
          <p:cNvPr id="3" name="Дата 2"/>
          <p:cNvSpPr>
            <a:spLocks noGrp="1"/>
          </p:cNvSpPr>
          <p:nvPr>
            <p:ph type="dt" idx="1"/>
          </p:nvPr>
        </p:nvSpPr>
        <p:spPr>
          <a:xfrm>
            <a:off x="4023093" y="1"/>
            <a:ext cx="3077739" cy="511730"/>
          </a:xfrm>
          <a:prstGeom prst="rect">
            <a:avLst/>
          </a:prstGeom>
        </p:spPr>
        <p:txBody>
          <a:bodyPr vert="horz" lIns="94778" tIns="47389" rIns="94778" bIns="47389" rtlCol="0"/>
          <a:lstStyle>
            <a:lvl1pPr algn="r">
              <a:defRPr sz="1200"/>
            </a:lvl1pPr>
          </a:lstStyle>
          <a:p>
            <a:fld id="{818A70F6-80E4-48DF-AA08-5AE315B8DE5E}" type="datetimeFigureOut">
              <a:rPr lang="ru-RU" smtClean="0"/>
              <a:t>18.06.2024</a:t>
            </a:fld>
            <a:endParaRPr lang="ru-RU"/>
          </a:p>
        </p:txBody>
      </p:sp>
      <p:sp>
        <p:nvSpPr>
          <p:cNvPr id="4" name="Образ слайда 3"/>
          <p:cNvSpPr>
            <a:spLocks noGrp="1" noRot="1" noChangeAspect="1"/>
          </p:cNvSpPr>
          <p:nvPr>
            <p:ph type="sldImg" idx="2"/>
          </p:nvPr>
        </p:nvSpPr>
        <p:spPr>
          <a:xfrm>
            <a:off x="139700" y="766763"/>
            <a:ext cx="6823075" cy="3838575"/>
          </a:xfrm>
          <a:prstGeom prst="rect">
            <a:avLst/>
          </a:prstGeom>
          <a:noFill/>
          <a:ln w="12700">
            <a:solidFill>
              <a:prstClr val="black"/>
            </a:solidFill>
          </a:ln>
        </p:spPr>
        <p:txBody>
          <a:bodyPr vert="horz" lIns="94778" tIns="47389" rIns="94778" bIns="47389" rtlCol="0" anchor="ctr"/>
          <a:lstStyle/>
          <a:p>
            <a:endParaRPr lang="ru-RU"/>
          </a:p>
        </p:txBody>
      </p:sp>
      <p:sp>
        <p:nvSpPr>
          <p:cNvPr id="5" name="Заметки 4"/>
          <p:cNvSpPr>
            <a:spLocks noGrp="1"/>
          </p:cNvSpPr>
          <p:nvPr>
            <p:ph type="body" sz="quarter" idx="3"/>
          </p:nvPr>
        </p:nvSpPr>
        <p:spPr>
          <a:xfrm>
            <a:off x="710248" y="4861442"/>
            <a:ext cx="5681980" cy="4605576"/>
          </a:xfrm>
          <a:prstGeom prst="rect">
            <a:avLst/>
          </a:prstGeom>
        </p:spPr>
        <p:txBody>
          <a:bodyPr vert="horz" lIns="94778" tIns="47389" rIns="94778" bIns="47389"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721107"/>
            <a:ext cx="3077739" cy="511730"/>
          </a:xfrm>
          <a:prstGeom prst="rect">
            <a:avLst/>
          </a:prstGeom>
        </p:spPr>
        <p:txBody>
          <a:bodyPr vert="horz" lIns="94778" tIns="47389" rIns="94778" bIns="47389" rtlCol="0" anchor="b"/>
          <a:lstStyle>
            <a:lvl1pPr algn="l">
              <a:defRPr sz="1200"/>
            </a:lvl1pPr>
          </a:lstStyle>
          <a:p>
            <a:endParaRPr lang="ru-RU"/>
          </a:p>
        </p:txBody>
      </p:sp>
      <p:sp>
        <p:nvSpPr>
          <p:cNvPr id="7" name="Номер слайда 6"/>
          <p:cNvSpPr>
            <a:spLocks noGrp="1"/>
          </p:cNvSpPr>
          <p:nvPr>
            <p:ph type="sldNum" sz="quarter" idx="5"/>
          </p:nvPr>
        </p:nvSpPr>
        <p:spPr>
          <a:xfrm>
            <a:off x="4023093" y="9721107"/>
            <a:ext cx="3077739" cy="511730"/>
          </a:xfrm>
          <a:prstGeom prst="rect">
            <a:avLst/>
          </a:prstGeom>
        </p:spPr>
        <p:txBody>
          <a:bodyPr vert="horz" lIns="94778" tIns="47389" rIns="94778" bIns="47389" rtlCol="0" anchor="b"/>
          <a:lstStyle>
            <a:lvl1pPr algn="r">
              <a:defRPr sz="1200"/>
            </a:lvl1pPr>
          </a:lstStyle>
          <a:p>
            <a:fld id="{651854BB-93C5-43A4-A7E7-D25BDCFE9E4B}" type="slidenum">
              <a:rPr lang="ru-RU" smtClean="0"/>
              <a:t>‹#›</a:t>
            </a:fld>
            <a:endParaRPr lang="ru-RU"/>
          </a:p>
        </p:txBody>
      </p:sp>
    </p:spTree>
    <p:extLst>
      <p:ext uri="{BB962C8B-B14F-4D97-AF65-F5344CB8AC3E}">
        <p14:creationId xmlns:p14="http://schemas.microsoft.com/office/powerpoint/2010/main" val="3566194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51854BB-93C5-43A4-A7E7-D25BDCFE9E4B}" type="slidenum">
              <a:rPr lang="ru-RU" smtClean="0"/>
              <a:t>19</a:t>
            </a:fld>
            <a:endParaRPr lang="ru-RU"/>
          </a:p>
        </p:txBody>
      </p:sp>
    </p:spTree>
    <p:extLst>
      <p:ext uri="{BB962C8B-B14F-4D97-AF65-F5344CB8AC3E}">
        <p14:creationId xmlns:p14="http://schemas.microsoft.com/office/powerpoint/2010/main" val="215423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365040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70962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210040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64704"/>
          </a:xfrm>
        </p:spPr>
        <p:txBody>
          <a:bodyPr/>
          <a:lstStyle>
            <a:lvl1pPr>
              <a:defRPr>
                <a:effectLst>
                  <a:outerShdw blurRad="38100" dist="38100" dir="2700000" algn="tl">
                    <a:srgbClr val="000000">
                      <a:alpha val="43137"/>
                    </a:srgbClr>
                  </a:outerShdw>
                </a:effectLst>
              </a:defRPr>
            </a:lvl1pPr>
          </a:lstStyle>
          <a:p>
            <a:r>
              <a:rPr lang="ru-RU" dirty="0"/>
              <a:t>Образец заголовка</a:t>
            </a:r>
          </a:p>
        </p:txBody>
      </p:sp>
      <p:sp>
        <p:nvSpPr>
          <p:cNvPr id="3" name="Объект 2"/>
          <p:cNvSpPr>
            <a:spLocks noGrp="1"/>
          </p:cNvSpPr>
          <p:nvPr>
            <p:ph idx="1"/>
          </p:nvPr>
        </p:nvSpPr>
        <p:spPr>
          <a:xfrm>
            <a:off x="0" y="764704"/>
            <a:ext cx="12192000" cy="5832648"/>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cxnSp>
        <p:nvCxnSpPr>
          <p:cNvPr id="8" name="Прямая соединительная линия 7"/>
          <p:cNvCxnSpPr/>
          <p:nvPr userDrawn="1"/>
        </p:nvCxnSpPr>
        <p:spPr>
          <a:xfrm>
            <a:off x="0" y="764704"/>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Дата 8">
            <a:extLst>
              <a:ext uri="{FF2B5EF4-FFF2-40B4-BE49-F238E27FC236}">
                <a16:creationId xmlns:a16="http://schemas.microsoft.com/office/drawing/2014/main" id="{DE14D136-8A7C-5454-B94A-896610A0FD9D}"/>
              </a:ext>
            </a:extLst>
          </p:cNvPr>
          <p:cNvSpPr>
            <a:spLocks noGrp="1"/>
          </p:cNvSpPr>
          <p:nvPr>
            <p:ph type="dt" sz="half" idx="10"/>
          </p:nvPr>
        </p:nvSpPr>
        <p:spPr>
          <a:xfrm>
            <a:off x="0" y="6597352"/>
            <a:ext cx="2844800" cy="274953"/>
          </a:xfrm>
        </p:spPr>
        <p:txBody>
          <a:bodyPr/>
          <a:lstStyle/>
          <a:p>
            <a:endParaRPr lang="ru-RU" dirty="0"/>
          </a:p>
        </p:txBody>
      </p:sp>
      <p:sp>
        <p:nvSpPr>
          <p:cNvPr id="10" name="Нижний колонтитул 9">
            <a:extLst>
              <a:ext uri="{FF2B5EF4-FFF2-40B4-BE49-F238E27FC236}">
                <a16:creationId xmlns:a16="http://schemas.microsoft.com/office/drawing/2014/main" id="{1CEBDAA4-07DF-DA4E-16F8-422C4E6BAB0C}"/>
              </a:ext>
            </a:extLst>
          </p:cNvPr>
          <p:cNvSpPr>
            <a:spLocks noGrp="1"/>
          </p:cNvSpPr>
          <p:nvPr>
            <p:ph type="ftr" sz="quarter" idx="11"/>
          </p:nvPr>
        </p:nvSpPr>
        <p:spPr>
          <a:xfrm>
            <a:off x="4165600" y="6631757"/>
            <a:ext cx="3860800" cy="226242"/>
          </a:xfrm>
        </p:spPr>
        <p:txBody>
          <a:bodyPr/>
          <a:lstStyle/>
          <a:p>
            <a:endParaRPr lang="ru-RU" dirty="0"/>
          </a:p>
        </p:txBody>
      </p:sp>
      <p:sp>
        <p:nvSpPr>
          <p:cNvPr id="4" name="Номер слайда 5">
            <a:extLst>
              <a:ext uri="{FF2B5EF4-FFF2-40B4-BE49-F238E27FC236}">
                <a16:creationId xmlns:a16="http://schemas.microsoft.com/office/drawing/2014/main" id="{7DAE4FB1-8AD8-0729-E6A3-6BFCF23B1AEC}"/>
              </a:ext>
            </a:extLst>
          </p:cNvPr>
          <p:cNvSpPr>
            <a:spLocks noGrp="1"/>
          </p:cNvSpPr>
          <p:nvPr>
            <p:ph type="sldNum" sz="quarter" idx="12"/>
          </p:nvPr>
        </p:nvSpPr>
        <p:spPr>
          <a:xfrm>
            <a:off x="9347200" y="6597352"/>
            <a:ext cx="2844800" cy="274953"/>
          </a:xfrm>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2627498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Tree>
    <p:extLst>
      <p:ext uri="{BB962C8B-B14F-4D97-AF65-F5344CB8AC3E}">
        <p14:creationId xmlns:p14="http://schemas.microsoft.com/office/powerpoint/2010/main" val="165402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318446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 name="Дата 9">
            <a:extLst>
              <a:ext uri="{FF2B5EF4-FFF2-40B4-BE49-F238E27FC236}">
                <a16:creationId xmlns:a16="http://schemas.microsoft.com/office/drawing/2014/main" id="{7CA88E70-214B-DB45-64DD-5E9EE86CF5CE}"/>
              </a:ext>
            </a:extLst>
          </p:cNvPr>
          <p:cNvSpPr>
            <a:spLocks noGrp="1"/>
          </p:cNvSpPr>
          <p:nvPr>
            <p:ph type="dt" sz="half" idx="10"/>
          </p:nvPr>
        </p:nvSpPr>
        <p:spPr/>
        <p:txBody>
          <a:bodyPr/>
          <a:lstStyle/>
          <a:p>
            <a:endParaRPr lang="ru-RU"/>
          </a:p>
        </p:txBody>
      </p:sp>
      <p:sp>
        <p:nvSpPr>
          <p:cNvPr id="11" name="Нижний колонтитул 10">
            <a:extLst>
              <a:ext uri="{FF2B5EF4-FFF2-40B4-BE49-F238E27FC236}">
                <a16:creationId xmlns:a16="http://schemas.microsoft.com/office/drawing/2014/main" id="{CAB6C711-BDA4-4B3F-B462-DAADBD6B3261}"/>
              </a:ext>
            </a:extLst>
          </p:cNvPr>
          <p:cNvSpPr>
            <a:spLocks noGrp="1"/>
          </p:cNvSpPr>
          <p:nvPr>
            <p:ph type="ftr" sz="quarter" idx="11"/>
          </p:nvPr>
        </p:nvSpPr>
        <p:spPr/>
        <p:txBody>
          <a:bodyPr/>
          <a:lstStyle/>
          <a:p>
            <a:endParaRPr lang="ru-RU"/>
          </a:p>
        </p:txBody>
      </p:sp>
      <p:sp>
        <p:nvSpPr>
          <p:cNvPr id="12" name="Номер слайда 11">
            <a:extLst>
              <a:ext uri="{FF2B5EF4-FFF2-40B4-BE49-F238E27FC236}">
                <a16:creationId xmlns:a16="http://schemas.microsoft.com/office/drawing/2014/main" id="{C9F0A6AB-1616-7386-646E-486030522C85}"/>
              </a:ext>
            </a:extLst>
          </p:cNvPr>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380708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421537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1650235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27635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41B3C0-0E95-4FD5-A3A5-0757E699D670}" type="slidenum">
              <a:rPr lang="ru-RU" smtClean="0"/>
              <a:t>‹#›</a:t>
            </a:fld>
            <a:endParaRPr lang="ru-RU"/>
          </a:p>
        </p:txBody>
      </p:sp>
    </p:spTree>
    <p:extLst>
      <p:ext uri="{BB962C8B-B14F-4D97-AF65-F5344CB8AC3E}">
        <p14:creationId xmlns:p14="http://schemas.microsoft.com/office/powerpoint/2010/main" val="317705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1B3C0-0E95-4FD5-A3A5-0757E699D670}" type="slidenum">
              <a:rPr lang="ru-RU" smtClean="0"/>
              <a:t>‹#›</a:t>
            </a:fld>
            <a:endParaRPr lang="ru-RU"/>
          </a:p>
        </p:txBody>
      </p:sp>
    </p:spTree>
    <p:extLst>
      <p:ext uri="{BB962C8B-B14F-4D97-AF65-F5344CB8AC3E}">
        <p14:creationId xmlns:p14="http://schemas.microsoft.com/office/powerpoint/2010/main" val="2002921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emf"/><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943" y="1249748"/>
            <a:ext cx="12055390" cy="3466645"/>
          </a:xfrm>
        </p:spPr>
        <p:txBody>
          <a:bodyPr>
            <a:noAutofit/>
          </a:bodyPr>
          <a:lstStyle/>
          <a:p>
            <a:r>
              <a:rPr lang="ru-RU" sz="3000" dirty="0"/>
              <a:t>Исследование фотон-фотонных и фотон-ядерных взаимодействий в </a:t>
            </a:r>
            <a:br>
              <a:rPr lang="en-US" sz="3000" dirty="0"/>
            </a:br>
            <a:r>
              <a:rPr lang="ru-RU" sz="3000" dirty="0" err="1"/>
              <a:t>ультрапериферических</a:t>
            </a:r>
            <a:r>
              <a:rPr lang="ru-RU" sz="3000" dirty="0"/>
              <a:t> столкновениях ядер на коллайдере LHC</a:t>
            </a:r>
            <a:br>
              <a:rPr lang="ru-RU" sz="3000" dirty="0"/>
            </a:br>
            <a:br>
              <a:rPr lang="ru-RU" sz="3000" dirty="0"/>
            </a:br>
            <a:endParaRPr lang="en-GB" sz="3000" dirty="0"/>
          </a:p>
        </p:txBody>
      </p:sp>
      <p:sp>
        <p:nvSpPr>
          <p:cNvPr id="3" name="Subtitle 2"/>
          <p:cNvSpPr>
            <a:spLocks noGrp="1"/>
          </p:cNvSpPr>
          <p:nvPr>
            <p:ph type="subTitle" idx="1"/>
          </p:nvPr>
        </p:nvSpPr>
        <p:spPr>
          <a:xfrm>
            <a:off x="2048802" y="3708782"/>
            <a:ext cx="8349672" cy="1297469"/>
          </a:xfrm>
        </p:spPr>
        <p:txBody>
          <a:bodyPr>
            <a:noAutofit/>
          </a:bodyPr>
          <a:lstStyle/>
          <a:p>
            <a:r>
              <a:rPr lang="ru-RU" sz="2000" dirty="0">
                <a:latin typeface="+mj-lt"/>
                <a:ea typeface="Roboto Light" panose="02000000000000000000" pitchFamily="2" charset="0"/>
              </a:rPr>
              <a:t>Назар </a:t>
            </a:r>
            <a:r>
              <a:rPr lang="ru-RU" sz="2000" dirty="0" err="1">
                <a:latin typeface="+mj-lt"/>
                <a:ea typeface="Roboto Light" panose="02000000000000000000" pitchFamily="2" charset="0"/>
              </a:rPr>
              <a:t>Бурмасов</a:t>
            </a:r>
            <a:endParaRPr lang="ru-RU" sz="2000" dirty="0">
              <a:latin typeface="+mj-lt"/>
              <a:ea typeface="Roboto Light" panose="02000000000000000000" pitchFamily="2" charset="0"/>
            </a:endParaRPr>
          </a:p>
          <a:p>
            <a:r>
              <a:rPr lang="ru-RU" sz="2000" dirty="0">
                <a:latin typeface="+mj-lt"/>
                <a:ea typeface="Roboto Light" panose="02000000000000000000" pitchFamily="2" charset="0"/>
              </a:rPr>
              <a:t>Петербургский Институт Ядерной Физики им. Б.П. Константинова</a:t>
            </a:r>
            <a:br>
              <a:rPr lang="ru-RU" sz="2000" dirty="0">
                <a:latin typeface="+mj-lt"/>
                <a:ea typeface="Roboto Light" panose="02000000000000000000" pitchFamily="2" charset="0"/>
              </a:rPr>
            </a:br>
            <a:r>
              <a:rPr lang="ru-RU" sz="2000" dirty="0">
                <a:latin typeface="+mj-lt"/>
                <a:ea typeface="Roboto Light" panose="02000000000000000000" pitchFamily="2" charset="0"/>
              </a:rPr>
              <a:t>НИЦ «Курчатовский институт»</a:t>
            </a:r>
            <a:endParaRPr lang="en-US" sz="2000" dirty="0">
              <a:latin typeface="+mj-lt"/>
              <a:ea typeface="Roboto Light" panose="02000000000000000000" pitchFamily="2" charset="0"/>
            </a:endParaRPr>
          </a:p>
          <a:p>
            <a:endParaRPr lang="en-US" sz="2000" dirty="0">
              <a:latin typeface="+mj-lt"/>
              <a:ea typeface="Roboto Light" panose="02000000000000000000" pitchFamily="2" charset="0"/>
            </a:endParaRPr>
          </a:p>
          <a:p>
            <a:endParaRPr lang="en-US" sz="2000" dirty="0">
              <a:latin typeface="+mj-lt"/>
              <a:ea typeface="Roboto Light" panose="02000000000000000000" pitchFamily="2" charset="0"/>
            </a:endParaRPr>
          </a:p>
          <a:p>
            <a:endParaRPr lang="en-US" sz="2000" dirty="0">
              <a:latin typeface="+mj-lt"/>
              <a:ea typeface="Roboto Light" panose="02000000000000000000" pitchFamily="2" charset="0"/>
            </a:endParaRPr>
          </a:p>
          <a:p>
            <a:endParaRPr lang="en-US" sz="2000" dirty="0">
              <a:latin typeface="+mj-lt"/>
              <a:ea typeface="Roboto Light" panose="02000000000000000000" pitchFamily="2" charset="0"/>
            </a:endParaRPr>
          </a:p>
          <a:p>
            <a:r>
              <a:rPr lang="ru-RU" sz="1200" dirty="0">
                <a:latin typeface="+mj-lt"/>
                <a:ea typeface="Roboto Light" panose="02000000000000000000" pitchFamily="2" charset="0"/>
              </a:rPr>
              <a:t>Научная сессия секции ядерной физики ОФН РАН</a:t>
            </a:r>
            <a:br>
              <a:rPr lang="en-US" sz="1200" dirty="0">
                <a:latin typeface="+mj-lt"/>
                <a:ea typeface="Roboto Light" panose="02000000000000000000" pitchFamily="2" charset="0"/>
              </a:rPr>
            </a:br>
            <a:r>
              <a:rPr lang="en-US" sz="1200" dirty="0">
                <a:latin typeface="+mj-lt"/>
                <a:ea typeface="Roboto Light" panose="02000000000000000000" pitchFamily="2" charset="0"/>
              </a:rPr>
              <a:t>1-5 </a:t>
            </a:r>
            <a:r>
              <a:rPr lang="ru-RU" sz="1200" dirty="0">
                <a:latin typeface="+mj-lt"/>
                <a:ea typeface="Roboto Light" panose="02000000000000000000" pitchFamily="2" charset="0"/>
              </a:rPr>
              <a:t>апреля 2024, </a:t>
            </a:r>
            <a:r>
              <a:rPr lang="ru-RU" sz="1200">
                <a:latin typeface="+mj-lt"/>
                <a:ea typeface="Roboto Light" panose="02000000000000000000" pitchFamily="2" charset="0"/>
              </a:rPr>
              <a:t>г. Дубна</a:t>
            </a:r>
            <a:endParaRPr lang="en-GB" sz="1200" dirty="0">
              <a:latin typeface="+mj-lt"/>
              <a:ea typeface="Roboto Light" panose="02000000000000000000" pitchFamily="2" charset="0"/>
            </a:endParaRPr>
          </a:p>
        </p:txBody>
      </p:sp>
    </p:spTree>
    <p:extLst>
      <p:ext uri="{BB962C8B-B14F-4D97-AF65-F5344CB8AC3E}">
        <p14:creationId xmlns:p14="http://schemas.microsoft.com/office/powerpoint/2010/main" val="323257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Рассеяние света на свете</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10</a:t>
            </a:fld>
            <a:endParaRPr lang="ru-RU"/>
          </a:p>
        </p:txBody>
      </p:sp>
      <p:sp>
        <p:nvSpPr>
          <p:cNvPr id="12" name="Google Shape;248;p29">
            <a:extLst>
              <a:ext uri="{FF2B5EF4-FFF2-40B4-BE49-F238E27FC236}">
                <a16:creationId xmlns:a16="http://schemas.microsoft.com/office/drawing/2014/main" id="{2006482D-1C88-4F70-8FD0-D5A470918EEE}"/>
              </a:ext>
            </a:extLst>
          </p:cNvPr>
          <p:cNvSpPr txBox="1">
            <a:spLocks/>
          </p:cNvSpPr>
          <p:nvPr/>
        </p:nvSpPr>
        <p:spPr>
          <a:xfrm>
            <a:off x="0" y="3470337"/>
            <a:ext cx="12068503" cy="3372112"/>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04800">
              <a:lnSpc>
                <a:spcPct val="150000"/>
              </a:lnSpc>
              <a:spcBef>
                <a:spcPts val="300"/>
              </a:spcBef>
              <a:buClr>
                <a:schemeClr val="dk1"/>
              </a:buClr>
              <a:buSzPts val="1200"/>
              <a:buFont typeface="Arial" pitchFamily="34" charset="0"/>
              <a:buChar char="●"/>
            </a:pPr>
            <a:r>
              <a:rPr lang="ru-RU" sz="2000" dirty="0">
                <a:solidFill>
                  <a:schemeClr val="dk1"/>
                </a:solidFill>
              </a:rPr>
              <a:t>Чувствителен к новой физике: суперсимметрия, новые резонансы…</a:t>
            </a:r>
            <a:endParaRPr lang="en-US" sz="2000" dirty="0">
              <a:solidFill>
                <a:schemeClr val="dk1"/>
              </a:solidFill>
            </a:endParaRPr>
          </a:p>
          <a:p>
            <a:pPr marL="457200" indent="-304800">
              <a:lnSpc>
                <a:spcPct val="150000"/>
              </a:lnSpc>
              <a:spcBef>
                <a:spcPts val="300"/>
              </a:spcBef>
              <a:buClr>
                <a:schemeClr val="dk1"/>
              </a:buClr>
              <a:buSzPts val="1200"/>
              <a:buFont typeface="Arial" pitchFamily="34" charset="0"/>
              <a:buChar char="●"/>
            </a:pPr>
            <a:r>
              <a:rPr lang="ru-RU" sz="2000" dirty="0">
                <a:solidFill>
                  <a:schemeClr val="dk1"/>
                </a:solidFill>
              </a:rPr>
              <a:t>Наблюдение</a:t>
            </a:r>
            <a:r>
              <a:rPr lang="en-US" sz="2000" dirty="0">
                <a:solidFill>
                  <a:schemeClr val="dk1"/>
                </a:solidFill>
              </a:rPr>
              <a:t>: ATLAS (</a:t>
            </a:r>
            <a:r>
              <a:rPr lang="en-US" sz="2000" dirty="0">
                <a:solidFill>
                  <a:schemeClr val="dk1"/>
                </a:solidFill>
                <a:latin typeface="+mj-lt"/>
                <a:ea typeface="Times"/>
                <a:cs typeface="Times"/>
                <a:sym typeface="Times"/>
              </a:rPr>
              <a:t>Nature Phys. 3, 852, 2017</a:t>
            </a:r>
            <a:r>
              <a:rPr lang="en-US" sz="2000" dirty="0">
                <a:solidFill>
                  <a:schemeClr val="dk1"/>
                </a:solidFill>
              </a:rPr>
              <a:t>) </a:t>
            </a:r>
            <a:r>
              <a:rPr lang="ru-RU" sz="2000" dirty="0">
                <a:solidFill>
                  <a:schemeClr val="dk1"/>
                </a:solidFill>
              </a:rPr>
              <a:t>и</a:t>
            </a:r>
            <a:r>
              <a:rPr lang="en-US" sz="2000" dirty="0">
                <a:solidFill>
                  <a:schemeClr val="dk1"/>
                </a:solidFill>
              </a:rPr>
              <a:t> CMS (</a:t>
            </a:r>
            <a:r>
              <a:rPr lang="en-US" sz="2000" dirty="0">
                <a:solidFill>
                  <a:schemeClr val="dk1"/>
                </a:solidFill>
                <a:latin typeface="+mj-lt"/>
                <a:ea typeface="Times"/>
                <a:cs typeface="Times"/>
                <a:sym typeface="Times"/>
              </a:rPr>
              <a:t>PLB, 797, 134826 2019</a:t>
            </a:r>
            <a:r>
              <a:rPr lang="en-US" sz="2000" dirty="0">
                <a:solidFill>
                  <a:schemeClr val="dk1"/>
                </a:solidFill>
              </a:rPr>
              <a:t>)</a:t>
            </a:r>
          </a:p>
          <a:p>
            <a:pPr marL="457200" indent="-304800">
              <a:lnSpc>
                <a:spcPct val="150000"/>
              </a:lnSpc>
              <a:spcBef>
                <a:spcPts val="300"/>
              </a:spcBef>
              <a:buClr>
                <a:schemeClr val="dk1"/>
              </a:buClr>
              <a:buSzPts val="1200"/>
              <a:buFont typeface="Arial" pitchFamily="34" charset="0"/>
              <a:buChar char="●"/>
            </a:pPr>
            <a:r>
              <a:rPr lang="ru-RU" sz="2000" dirty="0">
                <a:solidFill>
                  <a:schemeClr val="dk1"/>
                </a:solidFill>
              </a:rPr>
              <a:t>Измерения ограничены триггером</a:t>
            </a:r>
            <a:r>
              <a:rPr lang="en-US" sz="2000" dirty="0">
                <a:solidFill>
                  <a:schemeClr val="dk1"/>
                </a:solidFill>
              </a:rPr>
              <a:t>: </a:t>
            </a:r>
            <a:r>
              <a:rPr lang="en-US" sz="2000" i="1" dirty="0">
                <a:solidFill>
                  <a:schemeClr val="dk1"/>
                </a:solidFill>
                <a:latin typeface="+mj-lt"/>
                <a:ea typeface="Times"/>
                <a:cs typeface="Times"/>
                <a:sym typeface="Times"/>
              </a:rPr>
              <a:t>m</a:t>
            </a:r>
            <a:r>
              <a:rPr lang="el-GR" sz="2000" b="0" i="0" baseline="-25000" dirty="0">
                <a:solidFill>
                  <a:srgbClr val="040C28"/>
                </a:solidFill>
                <a:effectLst/>
                <a:latin typeface="+mj-lt"/>
              </a:rPr>
              <a:t>γγ</a:t>
            </a:r>
            <a:r>
              <a:rPr lang="en-US" sz="2000" dirty="0">
                <a:solidFill>
                  <a:schemeClr val="dk1"/>
                </a:solidFill>
                <a:latin typeface="+mj-lt"/>
              </a:rPr>
              <a:t> </a:t>
            </a:r>
            <a:r>
              <a:rPr lang="en-US" sz="2000" dirty="0">
                <a:solidFill>
                  <a:schemeClr val="dk1"/>
                </a:solidFill>
              </a:rPr>
              <a:t>&gt; 5 </a:t>
            </a:r>
            <a:r>
              <a:rPr lang="ru-RU" sz="2000" dirty="0">
                <a:solidFill>
                  <a:schemeClr val="dk1"/>
                </a:solidFill>
              </a:rPr>
              <a:t>ГэВ</a:t>
            </a:r>
            <a:r>
              <a:rPr lang="en-US" sz="2000" dirty="0">
                <a:solidFill>
                  <a:schemeClr val="dk1"/>
                </a:solidFill>
              </a:rPr>
              <a:t>/</a:t>
            </a:r>
            <a:r>
              <a:rPr lang="en-US" sz="2000" i="1" dirty="0">
                <a:solidFill>
                  <a:schemeClr val="dk1"/>
                </a:solidFill>
              </a:rPr>
              <a:t>c</a:t>
            </a:r>
            <a:r>
              <a:rPr lang="en-US" sz="2000" baseline="30000" dirty="0">
                <a:solidFill>
                  <a:schemeClr val="dk1"/>
                </a:solidFill>
              </a:rPr>
              <a:t>2</a:t>
            </a:r>
            <a:endParaRPr lang="ru-RU" sz="2000" dirty="0">
              <a:solidFill>
                <a:schemeClr val="dk1"/>
              </a:solidFill>
            </a:endParaRPr>
          </a:p>
          <a:p>
            <a:pPr marL="457200" indent="-304800">
              <a:spcBef>
                <a:spcPts val="300"/>
              </a:spcBef>
              <a:buClr>
                <a:schemeClr val="dk1"/>
              </a:buClr>
              <a:buSzPts val="1200"/>
              <a:buFont typeface="Arial" pitchFamily="34" charset="0"/>
              <a:buChar char="●"/>
            </a:pPr>
            <a:r>
              <a:rPr lang="ru-RU" sz="2000" dirty="0">
                <a:solidFill>
                  <a:schemeClr val="dk1"/>
                </a:solidFill>
              </a:rPr>
              <a:t>Перспективы – измерения при малых массах с </a:t>
            </a:r>
            <a:r>
              <a:rPr lang="en-US" sz="2000" dirty="0">
                <a:solidFill>
                  <a:schemeClr val="dk1"/>
                </a:solidFill>
              </a:rPr>
              <a:t>ALICE 3</a:t>
            </a:r>
          </a:p>
          <a:p>
            <a:pPr marL="857250" lvl="1" indent="-304800">
              <a:spcBef>
                <a:spcPts val="300"/>
              </a:spcBef>
              <a:buClr>
                <a:schemeClr val="dk1"/>
              </a:buClr>
              <a:buSzPts val="1200"/>
              <a:buFont typeface="Arial" pitchFamily="34" charset="0"/>
              <a:buChar char="●"/>
            </a:pPr>
            <a:r>
              <a:rPr lang="ru-RU" sz="2000" dirty="0">
                <a:solidFill>
                  <a:schemeClr val="dk1"/>
                </a:solidFill>
              </a:rPr>
              <a:t>Большой фон от распада </a:t>
            </a:r>
            <a:r>
              <a:rPr lang="el-GR" sz="2000" b="0" i="0" dirty="0">
                <a:solidFill>
                  <a:srgbClr val="040C28"/>
                </a:solidFill>
                <a:effectLst/>
                <a:latin typeface="+mj-lt"/>
              </a:rPr>
              <a:t>π</a:t>
            </a:r>
            <a:r>
              <a:rPr lang="en-US" sz="2000" baseline="30000" dirty="0">
                <a:solidFill>
                  <a:srgbClr val="1F1F1F"/>
                </a:solidFill>
                <a:latin typeface="+mj-lt"/>
              </a:rPr>
              <a:t>0 </a:t>
            </a:r>
            <a:br>
              <a:rPr lang="ru-RU" sz="2000" baseline="30000" dirty="0">
                <a:solidFill>
                  <a:srgbClr val="1F1F1F"/>
                </a:solidFill>
                <a:latin typeface="+mj-lt"/>
              </a:rPr>
            </a:br>
            <a:r>
              <a:rPr lang="en-US" sz="2000" dirty="0">
                <a:solidFill>
                  <a:schemeClr val="dk1"/>
                </a:solidFill>
              </a:rPr>
              <a:t>→</a:t>
            </a:r>
            <a:r>
              <a:rPr lang="ru-RU" sz="2000" baseline="30000" dirty="0">
                <a:solidFill>
                  <a:srgbClr val="1F1F1F"/>
                </a:solidFill>
                <a:latin typeface="+mj-lt"/>
              </a:rPr>
              <a:t> </a:t>
            </a:r>
            <a:r>
              <a:rPr lang="ru-RU" sz="2000" dirty="0">
                <a:solidFill>
                  <a:srgbClr val="1F1F1F"/>
                </a:solidFill>
                <a:latin typeface="+mj-lt"/>
              </a:rPr>
              <a:t>можно подавить требованием на асимметрию</a:t>
            </a:r>
            <a:br>
              <a:rPr lang="ru-RU" sz="2000" dirty="0">
                <a:solidFill>
                  <a:srgbClr val="1F1F1F"/>
                </a:solidFill>
                <a:latin typeface="+mj-lt"/>
              </a:rPr>
            </a:br>
            <a:r>
              <a:rPr lang="en-US" sz="2000" dirty="0">
                <a:solidFill>
                  <a:schemeClr val="dk1"/>
                </a:solidFill>
              </a:rPr>
              <a:t>→ </a:t>
            </a:r>
            <a:r>
              <a:rPr lang="ru-RU" sz="2000" dirty="0">
                <a:solidFill>
                  <a:srgbClr val="1F1F1F"/>
                </a:solidFill>
                <a:latin typeface="+mj-lt"/>
              </a:rPr>
              <a:t>или методами машинного обучения</a:t>
            </a:r>
            <a:endParaRPr lang="en-US" sz="2000" baseline="30000" dirty="0">
              <a:solidFill>
                <a:schemeClr val="dk1"/>
              </a:solidFill>
              <a:latin typeface="+mj-lt"/>
            </a:endParaRPr>
          </a:p>
          <a:p>
            <a:pPr marL="457200" indent="0">
              <a:lnSpc>
                <a:spcPct val="150000"/>
              </a:lnSpc>
              <a:spcBef>
                <a:spcPts val="0"/>
              </a:spcBef>
              <a:spcAft>
                <a:spcPts val="300"/>
              </a:spcAft>
              <a:buFont typeface="Arial" pitchFamily="34" charset="0"/>
              <a:buNone/>
            </a:pPr>
            <a:endParaRPr lang="en-US" sz="2000" dirty="0">
              <a:solidFill>
                <a:schemeClr val="dk1"/>
              </a:solidFill>
            </a:endParaRPr>
          </a:p>
        </p:txBody>
      </p:sp>
      <p:grpSp>
        <p:nvGrpSpPr>
          <p:cNvPr id="9" name="Группа 8">
            <a:extLst>
              <a:ext uri="{FF2B5EF4-FFF2-40B4-BE49-F238E27FC236}">
                <a16:creationId xmlns:a16="http://schemas.microsoft.com/office/drawing/2014/main" id="{974D7A4A-7D57-4280-A0A2-B6E5C2A51B22}"/>
              </a:ext>
            </a:extLst>
          </p:cNvPr>
          <p:cNvGrpSpPr/>
          <p:nvPr/>
        </p:nvGrpSpPr>
        <p:grpSpPr>
          <a:xfrm>
            <a:off x="8841041" y="731268"/>
            <a:ext cx="2850039" cy="2836885"/>
            <a:chOff x="2635325" y="786498"/>
            <a:chExt cx="2850039" cy="2836885"/>
          </a:xfrm>
        </p:grpSpPr>
        <p:pic>
          <p:nvPicPr>
            <p:cNvPr id="18" name="Google Shape;253;p29">
              <a:extLst>
                <a:ext uri="{FF2B5EF4-FFF2-40B4-BE49-F238E27FC236}">
                  <a16:creationId xmlns:a16="http://schemas.microsoft.com/office/drawing/2014/main" id="{EC7768DF-47A3-4193-9169-0AA905AE51C8}"/>
                </a:ext>
              </a:extLst>
            </p:cNvPr>
            <p:cNvPicPr preferRelativeResize="0"/>
            <p:nvPr/>
          </p:nvPicPr>
          <p:blipFill>
            <a:blip r:embed="rId2">
              <a:alphaModFix/>
            </a:blip>
            <a:stretch>
              <a:fillRect/>
            </a:stretch>
          </p:blipFill>
          <p:spPr>
            <a:xfrm>
              <a:off x="2635325" y="962276"/>
              <a:ext cx="2850039" cy="2661107"/>
            </a:xfrm>
            <a:prstGeom prst="rect">
              <a:avLst/>
            </a:prstGeom>
            <a:noFill/>
            <a:ln>
              <a:noFill/>
            </a:ln>
          </p:spPr>
        </p:pic>
        <p:sp>
          <p:nvSpPr>
            <p:cNvPr id="21" name="Google Shape;256;p29">
              <a:extLst>
                <a:ext uri="{FF2B5EF4-FFF2-40B4-BE49-F238E27FC236}">
                  <a16:creationId xmlns:a16="http://schemas.microsoft.com/office/drawing/2014/main" id="{C3ADB8A3-664C-4D1C-84DA-C7A706CD2F7E}"/>
                </a:ext>
              </a:extLst>
            </p:cNvPr>
            <p:cNvSpPr txBox="1"/>
            <p:nvPr/>
          </p:nvSpPr>
          <p:spPr>
            <a:xfrm>
              <a:off x="2930338" y="786498"/>
              <a:ext cx="2453395"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800" dirty="0">
                  <a:solidFill>
                    <a:schemeClr val="dk1"/>
                  </a:solidFill>
                </a:rPr>
                <a:t> </a:t>
              </a:r>
              <a:r>
                <a:rPr lang="pl-PL" sz="800" dirty="0">
                  <a:solidFill>
                    <a:schemeClr val="dk1"/>
                  </a:solidFill>
                </a:rPr>
                <a:t>P. Jucha, M. Klusek-Gawenda, A. Szczurek</a:t>
              </a:r>
              <a:r>
                <a:rPr lang="en-US" sz="800" dirty="0">
                  <a:solidFill>
                    <a:schemeClr val="dk1"/>
                  </a:solidFill>
                </a:rPr>
                <a:t>, </a:t>
              </a:r>
              <a:r>
                <a:rPr lang="ru" sz="800" dirty="0">
                  <a:solidFill>
                    <a:schemeClr val="dk1"/>
                  </a:solidFill>
                </a:rPr>
                <a:t>2308.01550</a:t>
              </a:r>
              <a:endParaRPr dirty="0"/>
            </a:p>
          </p:txBody>
        </p:sp>
      </p:grpSp>
      <p:pic>
        <p:nvPicPr>
          <p:cNvPr id="26" name="Google Shape;285;p32">
            <a:extLst>
              <a:ext uri="{FF2B5EF4-FFF2-40B4-BE49-F238E27FC236}">
                <a16:creationId xmlns:a16="http://schemas.microsoft.com/office/drawing/2014/main" id="{FCF83D36-65C6-4C07-97E0-5FAA60C9E0E6}"/>
              </a:ext>
            </a:extLst>
          </p:cNvPr>
          <p:cNvPicPr preferRelativeResize="0"/>
          <p:nvPr/>
        </p:nvPicPr>
        <p:blipFill>
          <a:blip r:embed="rId3">
            <a:alphaModFix/>
          </a:blip>
          <a:stretch>
            <a:fillRect/>
          </a:stretch>
        </p:blipFill>
        <p:spPr>
          <a:xfrm>
            <a:off x="8901200" y="3983941"/>
            <a:ext cx="3093709" cy="2521189"/>
          </a:xfrm>
          <a:prstGeom prst="rect">
            <a:avLst/>
          </a:prstGeom>
          <a:noFill/>
          <a:ln>
            <a:noFill/>
          </a:ln>
        </p:spPr>
      </p:pic>
      <p:pic>
        <p:nvPicPr>
          <p:cNvPr id="30" name="Google Shape;73;p15">
            <a:extLst>
              <a:ext uri="{FF2B5EF4-FFF2-40B4-BE49-F238E27FC236}">
                <a16:creationId xmlns:a16="http://schemas.microsoft.com/office/drawing/2014/main" id="{FF50ABAB-E5DA-4227-9E3A-B641A711067C}"/>
              </a:ext>
            </a:extLst>
          </p:cNvPr>
          <p:cNvPicPr preferRelativeResize="0"/>
          <p:nvPr/>
        </p:nvPicPr>
        <p:blipFill>
          <a:blip r:embed="rId4">
            <a:alphaModFix/>
          </a:blip>
          <a:stretch>
            <a:fillRect/>
          </a:stretch>
        </p:blipFill>
        <p:spPr>
          <a:xfrm>
            <a:off x="313105" y="963441"/>
            <a:ext cx="2204714" cy="2125543"/>
          </a:xfrm>
          <a:prstGeom prst="rect">
            <a:avLst/>
          </a:prstGeom>
          <a:noFill/>
          <a:ln>
            <a:noFill/>
          </a:ln>
        </p:spPr>
      </p:pic>
      <p:grpSp>
        <p:nvGrpSpPr>
          <p:cNvPr id="24" name="Группа 23">
            <a:extLst>
              <a:ext uri="{FF2B5EF4-FFF2-40B4-BE49-F238E27FC236}">
                <a16:creationId xmlns:a16="http://schemas.microsoft.com/office/drawing/2014/main" id="{DD5253EB-C84B-4E39-8E96-FCD873877E93}"/>
              </a:ext>
            </a:extLst>
          </p:cNvPr>
          <p:cNvGrpSpPr/>
          <p:nvPr/>
        </p:nvGrpSpPr>
        <p:grpSpPr>
          <a:xfrm>
            <a:off x="2673780" y="764704"/>
            <a:ext cx="5786659" cy="2661107"/>
            <a:chOff x="5960954" y="894894"/>
            <a:chExt cx="5786659" cy="2661107"/>
          </a:xfrm>
        </p:grpSpPr>
        <p:grpSp>
          <p:nvGrpSpPr>
            <p:cNvPr id="31" name="Google Shape;153;p22">
              <a:extLst>
                <a:ext uri="{FF2B5EF4-FFF2-40B4-BE49-F238E27FC236}">
                  <a16:creationId xmlns:a16="http://schemas.microsoft.com/office/drawing/2014/main" id="{A7153060-0C4F-48A5-A3C3-488C74281519}"/>
                </a:ext>
              </a:extLst>
            </p:cNvPr>
            <p:cNvGrpSpPr/>
            <p:nvPr/>
          </p:nvGrpSpPr>
          <p:grpSpPr>
            <a:xfrm>
              <a:off x="5960954" y="894894"/>
              <a:ext cx="2781920" cy="2661107"/>
              <a:chOff x="870650" y="383400"/>
              <a:chExt cx="3701341" cy="3540599"/>
            </a:xfrm>
          </p:grpSpPr>
          <p:pic>
            <p:nvPicPr>
              <p:cNvPr id="32" name="Google Shape;154;p22">
                <a:extLst>
                  <a:ext uri="{FF2B5EF4-FFF2-40B4-BE49-F238E27FC236}">
                    <a16:creationId xmlns:a16="http://schemas.microsoft.com/office/drawing/2014/main" id="{67F25B60-C6B7-4D0F-B164-63D8DAA7DD9E}"/>
                  </a:ext>
                </a:extLst>
              </p:cNvPr>
              <p:cNvPicPr preferRelativeResize="0"/>
              <p:nvPr/>
            </p:nvPicPr>
            <p:blipFill>
              <a:blip r:embed="rId5">
                <a:alphaModFix/>
              </a:blip>
              <a:stretch>
                <a:fillRect/>
              </a:stretch>
            </p:blipFill>
            <p:spPr>
              <a:xfrm>
                <a:off x="870650" y="614875"/>
                <a:ext cx="3701341" cy="3309124"/>
              </a:xfrm>
              <a:prstGeom prst="rect">
                <a:avLst/>
              </a:prstGeom>
              <a:noFill/>
              <a:ln>
                <a:noFill/>
              </a:ln>
            </p:spPr>
          </p:pic>
          <p:sp>
            <p:nvSpPr>
              <p:cNvPr id="33" name="Google Shape;155;p22">
                <a:extLst>
                  <a:ext uri="{FF2B5EF4-FFF2-40B4-BE49-F238E27FC236}">
                    <a16:creationId xmlns:a16="http://schemas.microsoft.com/office/drawing/2014/main" id="{20ABEC6E-19F1-4454-A84D-2DEDC56DAF54}"/>
                  </a:ext>
                </a:extLst>
              </p:cNvPr>
              <p:cNvSpPr txBox="1"/>
              <p:nvPr/>
            </p:nvSpPr>
            <p:spPr>
              <a:xfrm>
                <a:off x="2572157" y="383400"/>
                <a:ext cx="1901026" cy="35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800" dirty="0">
                    <a:solidFill>
                      <a:srgbClr val="333333"/>
                    </a:solidFill>
                    <a:highlight>
                      <a:srgbClr val="FCFCFC"/>
                    </a:highlight>
                    <a:latin typeface="Roboto"/>
                    <a:ea typeface="Roboto"/>
                    <a:cs typeface="Roboto"/>
                    <a:sym typeface="Roboto"/>
                  </a:rPr>
                  <a:t>JHEP,  03,  243, 2021</a:t>
                </a:r>
                <a:endParaRPr sz="800" dirty="0"/>
              </a:p>
            </p:txBody>
          </p:sp>
        </p:grpSp>
        <p:grpSp>
          <p:nvGrpSpPr>
            <p:cNvPr id="34" name="Google Shape;157;p22">
              <a:extLst>
                <a:ext uri="{FF2B5EF4-FFF2-40B4-BE49-F238E27FC236}">
                  <a16:creationId xmlns:a16="http://schemas.microsoft.com/office/drawing/2014/main" id="{4819FC95-2A18-40E7-AC4B-F9674595C25F}"/>
                </a:ext>
              </a:extLst>
            </p:cNvPr>
            <p:cNvGrpSpPr/>
            <p:nvPr/>
          </p:nvGrpSpPr>
          <p:grpSpPr>
            <a:xfrm>
              <a:off x="8743436" y="894894"/>
              <a:ext cx="3004177" cy="2643991"/>
              <a:chOff x="4489396" y="993000"/>
              <a:chExt cx="3997053" cy="3517826"/>
            </a:xfrm>
          </p:grpSpPr>
          <p:pic>
            <p:nvPicPr>
              <p:cNvPr id="35" name="Google Shape;158;p22">
                <a:extLst>
                  <a:ext uri="{FF2B5EF4-FFF2-40B4-BE49-F238E27FC236}">
                    <a16:creationId xmlns:a16="http://schemas.microsoft.com/office/drawing/2014/main" id="{847F69D1-42CB-4455-8880-59FCC9FED50E}"/>
                  </a:ext>
                </a:extLst>
              </p:cNvPr>
              <p:cNvPicPr preferRelativeResize="0"/>
              <p:nvPr/>
            </p:nvPicPr>
            <p:blipFill>
              <a:blip r:embed="rId6">
                <a:alphaModFix/>
              </a:blip>
              <a:stretch>
                <a:fillRect/>
              </a:stretch>
            </p:blipFill>
            <p:spPr>
              <a:xfrm>
                <a:off x="4489396" y="1160675"/>
                <a:ext cx="3997053" cy="3350151"/>
              </a:xfrm>
              <a:prstGeom prst="rect">
                <a:avLst/>
              </a:prstGeom>
              <a:noFill/>
              <a:ln>
                <a:noFill/>
              </a:ln>
            </p:spPr>
          </p:pic>
          <p:sp>
            <p:nvSpPr>
              <p:cNvPr id="36" name="Google Shape;159;p22">
                <a:extLst>
                  <a:ext uri="{FF2B5EF4-FFF2-40B4-BE49-F238E27FC236}">
                    <a16:creationId xmlns:a16="http://schemas.microsoft.com/office/drawing/2014/main" id="{0F37367C-313E-4982-BA6E-0A4D7A74917F}"/>
                  </a:ext>
                </a:extLst>
              </p:cNvPr>
              <p:cNvSpPr txBox="1"/>
              <p:nvPr/>
            </p:nvSpPr>
            <p:spPr>
              <a:xfrm>
                <a:off x="4896231" y="993000"/>
                <a:ext cx="2129323" cy="3512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800">
                    <a:solidFill>
                      <a:srgbClr val="333333"/>
                    </a:solidFill>
                    <a:highlight>
                      <a:srgbClr val="FCFCFC"/>
                    </a:highlight>
                    <a:latin typeface="Roboto"/>
                    <a:ea typeface="Roboto"/>
                    <a:cs typeface="Roboto"/>
                    <a:sym typeface="Roboto"/>
                  </a:rPr>
                  <a:t>Phys.Lett.B, 797, 134826, 2019</a:t>
                </a:r>
                <a:endParaRPr sz="800"/>
              </a:p>
            </p:txBody>
          </p:sp>
        </p:grpSp>
      </p:grpSp>
    </p:spTree>
    <p:extLst>
      <p:ext uri="{BB962C8B-B14F-4D97-AF65-F5344CB8AC3E}">
        <p14:creationId xmlns:p14="http://schemas.microsoft.com/office/powerpoint/2010/main" val="34885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500"/>
                                        <p:tgtEl>
                                          <p:spTgt spid="1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500"/>
                                        <p:tgtEl>
                                          <p:spTgt spid="12">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Поиск </a:t>
            </a:r>
            <a:r>
              <a:rPr lang="ru-RU" dirty="0" err="1"/>
              <a:t>аксионоподобных</a:t>
            </a:r>
            <a:r>
              <a:rPr lang="ru-RU" dirty="0"/>
              <a:t> частиц</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11</a:t>
            </a:fld>
            <a:endParaRPr lang="ru-RU"/>
          </a:p>
        </p:txBody>
      </p:sp>
      <p:pic>
        <p:nvPicPr>
          <p:cNvPr id="13" name="Google Shape;298;p33">
            <a:extLst>
              <a:ext uri="{FF2B5EF4-FFF2-40B4-BE49-F238E27FC236}">
                <a16:creationId xmlns:a16="http://schemas.microsoft.com/office/drawing/2014/main" id="{AF998927-B3E6-4A7C-879A-A6C2CFA0A159}"/>
              </a:ext>
            </a:extLst>
          </p:cNvPr>
          <p:cNvPicPr preferRelativeResize="0"/>
          <p:nvPr/>
        </p:nvPicPr>
        <p:blipFill>
          <a:blip r:embed="rId2">
            <a:alphaModFix/>
          </a:blip>
          <a:stretch>
            <a:fillRect/>
          </a:stretch>
        </p:blipFill>
        <p:spPr>
          <a:xfrm>
            <a:off x="74829" y="3429000"/>
            <a:ext cx="3606419" cy="839110"/>
          </a:xfrm>
          <a:prstGeom prst="rect">
            <a:avLst/>
          </a:prstGeom>
          <a:noFill/>
          <a:ln>
            <a:noFill/>
          </a:ln>
        </p:spPr>
      </p:pic>
      <p:pic>
        <p:nvPicPr>
          <p:cNvPr id="15" name="Google Shape;299;p33">
            <a:extLst>
              <a:ext uri="{FF2B5EF4-FFF2-40B4-BE49-F238E27FC236}">
                <a16:creationId xmlns:a16="http://schemas.microsoft.com/office/drawing/2014/main" id="{DABA8E37-56ED-43C5-8F7A-92A37C2B8141}"/>
              </a:ext>
            </a:extLst>
          </p:cNvPr>
          <p:cNvPicPr preferRelativeResize="0"/>
          <p:nvPr/>
        </p:nvPicPr>
        <p:blipFill>
          <a:blip r:embed="rId3">
            <a:alphaModFix/>
          </a:blip>
          <a:stretch>
            <a:fillRect/>
          </a:stretch>
        </p:blipFill>
        <p:spPr>
          <a:xfrm>
            <a:off x="532107" y="1179583"/>
            <a:ext cx="2339882" cy="2249417"/>
          </a:xfrm>
          <a:prstGeom prst="rect">
            <a:avLst/>
          </a:prstGeom>
          <a:noFill/>
          <a:ln>
            <a:noFill/>
          </a:ln>
        </p:spPr>
      </p:pic>
      <p:pic>
        <p:nvPicPr>
          <p:cNvPr id="20" name="Google Shape;545;p54">
            <a:extLst>
              <a:ext uri="{FF2B5EF4-FFF2-40B4-BE49-F238E27FC236}">
                <a16:creationId xmlns:a16="http://schemas.microsoft.com/office/drawing/2014/main" id="{3ADE61FC-61FF-4095-9936-06DCCB954242}"/>
              </a:ext>
            </a:extLst>
          </p:cNvPr>
          <p:cNvPicPr preferRelativeResize="0"/>
          <p:nvPr/>
        </p:nvPicPr>
        <p:blipFill>
          <a:blip r:embed="rId4">
            <a:alphaModFix/>
          </a:blip>
          <a:stretch>
            <a:fillRect/>
          </a:stretch>
        </p:blipFill>
        <p:spPr>
          <a:xfrm>
            <a:off x="8053252" y="824797"/>
            <a:ext cx="3968216" cy="3232891"/>
          </a:xfrm>
          <a:prstGeom prst="rect">
            <a:avLst/>
          </a:prstGeom>
          <a:noFill/>
          <a:ln>
            <a:noFill/>
          </a:ln>
        </p:spPr>
      </p:pic>
      <p:sp>
        <p:nvSpPr>
          <p:cNvPr id="21" name="Google Shape;549;p54">
            <a:extLst>
              <a:ext uri="{FF2B5EF4-FFF2-40B4-BE49-F238E27FC236}">
                <a16:creationId xmlns:a16="http://schemas.microsoft.com/office/drawing/2014/main" id="{EA7CE6B3-D141-454C-87DD-E98887CAFEF5}"/>
              </a:ext>
            </a:extLst>
          </p:cNvPr>
          <p:cNvSpPr txBox="1"/>
          <p:nvPr/>
        </p:nvSpPr>
        <p:spPr>
          <a:xfrm>
            <a:off x="8306771" y="3882462"/>
            <a:ext cx="4154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100" dirty="0">
                <a:solidFill>
                  <a:schemeClr val="dk2"/>
                </a:solidFill>
              </a:rPr>
              <a:t>Пределы ATLAS из JHEP 03, 243 (2021)</a:t>
            </a:r>
            <a:endParaRPr sz="1100" dirty="0">
              <a:solidFill>
                <a:schemeClr val="dk2"/>
              </a:solidFill>
            </a:endParaRPr>
          </a:p>
          <a:p>
            <a:pPr marL="0" lvl="0" indent="0" algn="l" rtl="0">
              <a:spcBef>
                <a:spcPts val="0"/>
              </a:spcBef>
              <a:spcAft>
                <a:spcPts val="0"/>
              </a:spcAft>
              <a:buNone/>
            </a:pPr>
            <a:r>
              <a:rPr lang="ru" sz="1100" dirty="0">
                <a:solidFill>
                  <a:schemeClr val="dk2"/>
                </a:solidFill>
              </a:rPr>
              <a:t>Проекции для ATLAS/CMS из PRL 118 (2017), 171801</a:t>
            </a:r>
            <a:endParaRPr sz="1100" dirty="0">
              <a:solidFill>
                <a:schemeClr val="dk2"/>
              </a:solidFill>
            </a:endParaRPr>
          </a:p>
          <a:p>
            <a:pPr marL="0" lvl="0" indent="0" algn="l" rtl="0">
              <a:spcBef>
                <a:spcPts val="0"/>
              </a:spcBef>
              <a:spcAft>
                <a:spcPts val="0"/>
              </a:spcAft>
              <a:buNone/>
            </a:pPr>
            <a:r>
              <a:rPr lang="ru" sz="1100" dirty="0">
                <a:solidFill>
                  <a:schemeClr val="dk2"/>
                </a:solidFill>
              </a:rPr>
              <a:t>Проекции для LHCb из Goncalves et al. EPJC 81 (2021), 522</a:t>
            </a:r>
            <a:endParaRPr sz="1100" dirty="0">
              <a:solidFill>
                <a:schemeClr val="dk2"/>
              </a:solidFill>
            </a:endParaRPr>
          </a:p>
        </p:txBody>
      </p:sp>
      <p:sp>
        <p:nvSpPr>
          <p:cNvPr id="23" name="TextBox 22">
            <a:extLst>
              <a:ext uri="{FF2B5EF4-FFF2-40B4-BE49-F238E27FC236}">
                <a16:creationId xmlns:a16="http://schemas.microsoft.com/office/drawing/2014/main" id="{6DFE15D7-9D8C-4219-90C4-E50D5B89E643}"/>
              </a:ext>
            </a:extLst>
          </p:cNvPr>
          <p:cNvSpPr txBox="1"/>
          <p:nvPr/>
        </p:nvSpPr>
        <p:spPr>
          <a:xfrm>
            <a:off x="-71130" y="4770990"/>
            <a:ext cx="12263130" cy="1891287"/>
          </a:xfrm>
          <a:prstGeom prst="rect">
            <a:avLst/>
          </a:prstGeom>
          <a:noFill/>
        </p:spPr>
        <p:txBody>
          <a:bodyPr wrap="square">
            <a:spAutoFit/>
          </a:bodyPr>
          <a:lstStyle/>
          <a:p>
            <a:pPr marL="457200" indent="-304800">
              <a:lnSpc>
                <a:spcPct val="150000"/>
              </a:lnSpc>
              <a:buClr>
                <a:schemeClr val="dk2"/>
              </a:buClr>
              <a:buSzPts val="1200"/>
              <a:buFontTx/>
              <a:buChar char="●"/>
            </a:pPr>
            <a:r>
              <a:rPr lang="ru" sz="2000" dirty="0"/>
              <a:t>Аксион: проблема CP-симметрии в сильных взаимодействиях и теория Печчеи-Квинн</a:t>
            </a:r>
          </a:p>
          <a:p>
            <a:pPr marL="457200" lvl="0" indent="-304800" algn="l" rtl="0">
              <a:lnSpc>
                <a:spcPct val="150000"/>
              </a:lnSpc>
              <a:spcBef>
                <a:spcPts val="0"/>
              </a:spcBef>
              <a:spcAft>
                <a:spcPts val="0"/>
              </a:spcAft>
              <a:buClr>
                <a:schemeClr val="dk2"/>
              </a:buClr>
              <a:buSzPts val="1200"/>
              <a:buChar char="●"/>
            </a:pPr>
            <a:r>
              <a:rPr lang="ru-RU" sz="2000" dirty="0" err="1">
                <a:solidFill>
                  <a:schemeClr val="dk1"/>
                </a:solidFill>
              </a:rPr>
              <a:t>Аксионоподобные</a:t>
            </a:r>
            <a:r>
              <a:rPr lang="ru-RU" sz="2000" dirty="0">
                <a:solidFill>
                  <a:schemeClr val="dk1"/>
                </a:solidFill>
              </a:rPr>
              <a:t> частицы </a:t>
            </a:r>
            <a:r>
              <a:rPr lang="en-US" sz="2000" dirty="0">
                <a:solidFill>
                  <a:schemeClr val="dk1"/>
                </a:solidFill>
              </a:rPr>
              <a:t>—</a:t>
            </a:r>
            <a:r>
              <a:rPr lang="ru-RU" sz="2000" dirty="0">
                <a:solidFill>
                  <a:schemeClr val="dk1"/>
                </a:solidFill>
              </a:rPr>
              <a:t> класс </a:t>
            </a:r>
            <a:r>
              <a:rPr lang="ru-RU" sz="2000" dirty="0" err="1">
                <a:solidFill>
                  <a:schemeClr val="dk1"/>
                </a:solidFill>
              </a:rPr>
              <a:t>псеводскалярных</a:t>
            </a:r>
            <a:r>
              <a:rPr lang="ru-RU" sz="2000" dirty="0">
                <a:solidFill>
                  <a:schemeClr val="dk1"/>
                </a:solidFill>
              </a:rPr>
              <a:t> частиц, кандидаты в частицы темной материи</a:t>
            </a:r>
            <a:endParaRPr lang="en-US" sz="20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ru-RU" sz="2000" dirty="0">
                <a:solidFill>
                  <a:schemeClr val="dk1"/>
                </a:solidFill>
              </a:rPr>
              <a:t>Оценки пределов </a:t>
            </a:r>
            <a:r>
              <a:rPr lang="el-GR" sz="2000" dirty="0">
                <a:solidFill>
                  <a:schemeClr val="dk1"/>
                </a:solidFill>
                <a:ea typeface="Times"/>
                <a:cs typeface="Times"/>
                <a:sym typeface="Times"/>
              </a:rPr>
              <a:t>Λ</a:t>
            </a:r>
            <a:r>
              <a:rPr lang="ru-RU" sz="2000" dirty="0">
                <a:solidFill>
                  <a:schemeClr val="dk1"/>
                </a:solidFill>
                <a:ea typeface="Times"/>
                <a:cs typeface="Times"/>
                <a:sym typeface="Times"/>
              </a:rPr>
              <a:t> на основе моделирования в </a:t>
            </a:r>
            <a:r>
              <a:rPr lang="en-US" sz="2000" dirty="0" err="1">
                <a:solidFill>
                  <a:schemeClr val="dk1"/>
                </a:solidFill>
              </a:rPr>
              <a:t>Upcgen</a:t>
            </a:r>
            <a:r>
              <a:rPr lang="ru-RU" sz="2000" dirty="0">
                <a:solidFill>
                  <a:schemeClr val="dk1"/>
                </a:solidFill>
              </a:rPr>
              <a:t> (</a:t>
            </a:r>
            <a:r>
              <a:rPr lang="ru" sz="2000" dirty="0">
                <a:solidFill>
                  <a:schemeClr val="dk1"/>
                </a:solidFill>
              </a:rPr>
              <a:t>CPC 277 (2022) 108388)</a:t>
            </a:r>
            <a:endParaRPr lang="ru-RU" sz="20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US" sz="2000" dirty="0">
                <a:solidFill>
                  <a:schemeClr val="dk1"/>
                </a:solidFill>
              </a:rPr>
              <a:t>ALICE 3 </a:t>
            </a:r>
            <a:r>
              <a:rPr lang="ru-RU" sz="2000" dirty="0">
                <a:solidFill>
                  <a:schemeClr val="dk1"/>
                </a:solidFill>
              </a:rPr>
              <a:t>может продвинуться в область малых масс, но поиски затруднительны в области </a:t>
            </a:r>
            <a:r>
              <a:rPr lang="el-GR" sz="2000" dirty="0">
                <a:solidFill>
                  <a:schemeClr val="dk1"/>
                </a:solidFill>
                <a:ea typeface="Times New Roman"/>
                <a:cs typeface="Times New Roman"/>
                <a:sym typeface="Times New Roman"/>
              </a:rPr>
              <a:t>π</a:t>
            </a:r>
            <a:r>
              <a:rPr lang="el-GR" sz="2000" baseline="30000" dirty="0">
                <a:solidFill>
                  <a:schemeClr val="dk1"/>
                </a:solidFill>
                <a:ea typeface="Times New Roman"/>
                <a:cs typeface="Times New Roman"/>
                <a:sym typeface="Times New Roman"/>
              </a:rPr>
              <a:t>0</a:t>
            </a:r>
            <a:r>
              <a:rPr lang="el-GR" sz="2000" dirty="0">
                <a:solidFill>
                  <a:schemeClr val="dk1"/>
                </a:solidFill>
                <a:ea typeface="Times New Roman"/>
                <a:cs typeface="Times New Roman"/>
                <a:sym typeface="Times New Roman"/>
              </a:rPr>
              <a:t>, η, η’, χ</a:t>
            </a:r>
            <a:r>
              <a:rPr lang="en-US" sz="2000" baseline="-25000" dirty="0">
                <a:solidFill>
                  <a:schemeClr val="dk1"/>
                </a:solidFill>
                <a:ea typeface="Times New Roman"/>
                <a:cs typeface="Times New Roman"/>
                <a:sym typeface="Times New Roman"/>
              </a:rPr>
              <a:t>c</a:t>
            </a:r>
            <a:endParaRPr lang="en-US" sz="2000" dirty="0">
              <a:solidFill>
                <a:schemeClr val="dk1"/>
              </a:solidFill>
              <a:ea typeface="Times New Roman"/>
              <a:cs typeface="Times New Roman"/>
              <a:sym typeface="Times New Roman"/>
            </a:endParaRPr>
          </a:p>
        </p:txBody>
      </p:sp>
      <p:grpSp>
        <p:nvGrpSpPr>
          <p:cNvPr id="24" name="Google Shape;176;p24">
            <a:extLst>
              <a:ext uri="{FF2B5EF4-FFF2-40B4-BE49-F238E27FC236}">
                <a16:creationId xmlns:a16="http://schemas.microsoft.com/office/drawing/2014/main" id="{F8BB05CD-8C95-4641-97E7-5743F174F67B}"/>
              </a:ext>
            </a:extLst>
          </p:cNvPr>
          <p:cNvGrpSpPr/>
          <p:nvPr/>
        </p:nvGrpSpPr>
        <p:grpSpPr>
          <a:xfrm>
            <a:off x="3329267" y="824797"/>
            <a:ext cx="4466080" cy="3167019"/>
            <a:chOff x="4637390" y="2557252"/>
            <a:chExt cx="3731684" cy="2491165"/>
          </a:xfrm>
        </p:grpSpPr>
        <p:pic>
          <p:nvPicPr>
            <p:cNvPr id="25" name="Google Shape;177;p24">
              <a:extLst>
                <a:ext uri="{FF2B5EF4-FFF2-40B4-BE49-F238E27FC236}">
                  <a16:creationId xmlns:a16="http://schemas.microsoft.com/office/drawing/2014/main" id="{5E2AF6CF-1872-4768-97EA-4BDE476ADB10}"/>
                </a:ext>
              </a:extLst>
            </p:cNvPr>
            <p:cNvPicPr preferRelativeResize="0"/>
            <p:nvPr/>
          </p:nvPicPr>
          <p:blipFill>
            <a:blip r:embed="rId5">
              <a:alphaModFix/>
            </a:blip>
            <a:stretch>
              <a:fillRect/>
            </a:stretch>
          </p:blipFill>
          <p:spPr>
            <a:xfrm>
              <a:off x="5079583" y="2557252"/>
              <a:ext cx="3289491" cy="2408374"/>
            </a:xfrm>
            <a:prstGeom prst="rect">
              <a:avLst/>
            </a:prstGeom>
            <a:noFill/>
            <a:ln w="9525" cap="flat" cmpd="sng">
              <a:solidFill>
                <a:schemeClr val="dk2"/>
              </a:solidFill>
              <a:prstDash val="solid"/>
              <a:round/>
              <a:headEnd type="none" w="sm" len="sm"/>
              <a:tailEnd type="none" w="sm" len="sm"/>
            </a:ln>
          </p:spPr>
        </p:pic>
        <p:sp>
          <p:nvSpPr>
            <p:cNvPr id="26" name="Google Shape;178;p24">
              <a:extLst>
                <a:ext uri="{FF2B5EF4-FFF2-40B4-BE49-F238E27FC236}">
                  <a16:creationId xmlns:a16="http://schemas.microsoft.com/office/drawing/2014/main" id="{0E694762-12A0-4884-8B56-DA93A0849471}"/>
                </a:ext>
              </a:extLst>
            </p:cNvPr>
            <p:cNvSpPr txBox="1"/>
            <p:nvPr/>
          </p:nvSpPr>
          <p:spPr>
            <a:xfrm>
              <a:off x="4637390" y="4740617"/>
              <a:ext cx="1784100" cy="3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800">
                  <a:solidFill>
                    <a:srgbClr val="333333"/>
                  </a:solidFill>
                  <a:highlight>
                    <a:srgbClr val="FCFCFC"/>
                  </a:highlight>
                  <a:latin typeface="Roboto"/>
                  <a:ea typeface="Roboto"/>
                  <a:cs typeface="Roboto"/>
                  <a:sym typeface="Roboto"/>
                </a:rPr>
                <a:t>JHEP, 03, 243, 2021</a:t>
              </a:r>
              <a:endParaRPr sz="800"/>
            </a:p>
          </p:txBody>
        </p:sp>
      </p:grpSp>
    </p:spTree>
    <p:extLst>
      <p:ext uri="{BB962C8B-B14F-4D97-AF65-F5344CB8AC3E}">
        <p14:creationId xmlns:p14="http://schemas.microsoft.com/office/powerpoint/2010/main" val="27136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fade">
                                      <p:cBhvr>
                                        <p:cTn id="16" dur="500"/>
                                        <p:tgtEl>
                                          <p:spTgt spid="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xEl>
                                              <p:pRg st="2" end="2"/>
                                            </p:txEl>
                                          </p:spTgt>
                                        </p:tgtEl>
                                        <p:attrNameLst>
                                          <p:attrName>style.visibility</p:attrName>
                                        </p:attrNameLst>
                                      </p:cBhvr>
                                      <p:to>
                                        <p:strVal val="visible"/>
                                      </p:to>
                                    </p:set>
                                    <p:animEffect transition="in" filter="fade">
                                      <p:cBhvr>
                                        <p:cTn id="34" dur="500"/>
                                        <p:tgtEl>
                                          <p:spTgt spid="2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fade">
                                      <p:cBhvr>
                                        <p:cTn id="3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lustration of an ultra-peripheral collision where the two lead ion beams at the LHC pass by close to each other without colliding. Photons emitted from one beam strike the other, producing electromagnetic interactions. The structure of the gluonic matter in the nucleus gets further exposed when probed by higher energy photons">
            <a:extLst>
              <a:ext uri="{FF2B5EF4-FFF2-40B4-BE49-F238E27FC236}">
                <a16:creationId xmlns:a16="http://schemas.microsoft.com/office/drawing/2014/main" id="{59A0E3E1-FFDF-111C-44EA-6829BDFEED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a:extLst>
              <a:ext uri="{FF2B5EF4-FFF2-40B4-BE49-F238E27FC236}">
                <a16:creationId xmlns:a16="http://schemas.microsoft.com/office/drawing/2014/main" id="{DE18EF03-4EC5-5657-E6E9-BCE7098A734D}"/>
              </a:ext>
            </a:extLst>
          </p:cNvPr>
          <p:cNvSpPr>
            <a:spLocks noGrp="1"/>
          </p:cNvSpPr>
          <p:nvPr>
            <p:ph type="sldNum" sz="quarter" idx="12"/>
          </p:nvPr>
        </p:nvSpPr>
        <p:spPr/>
        <p:txBody>
          <a:bodyPr/>
          <a:lstStyle/>
          <a:p>
            <a:fld id="{F141B3C0-0E95-4FD5-A3A5-0757E699D670}" type="slidenum">
              <a:rPr lang="ru-RU" smtClean="0"/>
              <a:t>12</a:t>
            </a:fld>
            <a:endParaRPr lang="ru-RU"/>
          </a:p>
        </p:txBody>
      </p:sp>
      <p:sp>
        <p:nvSpPr>
          <p:cNvPr id="5" name="Прямоугольник 4">
            <a:extLst>
              <a:ext uri="{FF2B5EF4-FFF2-40B4-BE49-F238E27FC236}">
                <a16:creationId xmlns:a16="http://schemas.microsoft.com/office/drawing/2014/main" id="{F144F56C-C667-2A50-30B6-61FDBE8DD607}"/>
              </a:ext>
            </a:extLst>
          </p:cNvPr>
          <p:cNvSpPr/>
          <p:nvPr/>
        </p:nvSpPr>
        <p:spPr>
          <a:xfrm>
            <a:off x="14701" y="-85091"/>
            <a:ext cx="12071350" cy="719453"/>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4000" b="1" dirty="0">
                <a:solidFill>
                  <a:schemeClr val="tx1"/>
                </a:solidFill>
              </a:rPr>
              <a:t>Фотон-ядерные взаимодействия</a:t>
            </a:r>
          </a:p>
        </p:txBody>
      </p:sp>
    </p:spTree>
    <p:extLst>
      <p:ext uri="{BB962C8B-B14F-4D97-AF65-F5344CB8AC3E}">
        <p14:creationId xmlns:p14="http://schemas.microsoft.com/office/powerpoint/2010/main" val="987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a:extLst>
              <a:ext uri="{FF2B5EF4-FFF2-40B4-BE49-F238E27FC236}">
                <a16:creationId xmlns:a16="http://schemas.microsoft.com/office/drawing/2014/main" id="{6DF29098-245F-78CE-C3DA-4753D0C9D20A}"/>
              </a:ext>
            </a:extLst>
          </p:cNvPr>
          <p:cNvGrpSpPr/>
          <p:nvPr/>
        </p:nvGrpSpPr>
        <p:grpSpPr>
          <a:xfrm>
            <a:off x="7098385" y="3707149"/>
            <a:ext cx="4538108" cy="3150851"/>
            <a:chOff x="7673303" y="1836182"/>
            <a:chExt cx="4353329" cy="3185636"/>
          </a:xfrm>
        </p:grpSpPr>
        <p:pic>
          <p:nvPicPr>
            <p:cNvPr id="31" name="Picture 16" descr=" 8">
              <a:extLst>
                <a:ext uri="{FF2B5EF4-FFF2-40B4-BE49-F238E27FC236}">
                  <a16:creationId xmlns:a16="http://schemas.microsoft.com/office/drawing/2014/main" id="{963884E3-81F9-CE21-9B33-3FBE21C0F296}"/>
                </a:ext>
              </a:extLst>
            </p:cNvPr>
            <p:cNvPicPr>
              <a:picLocks noChangeAspect="1"/>
            </p:cNvPicPr>
            <p:nvPr/>
          </p:nvPicPr>
          <p:blipFill>
            <a:blip r:embed="rId2"/>
            <a:stretch>
              <a:fillRect/>
            </a:stretch>
          </p:blipFill>
          <p:spPr>
            <a:xfrm>
              <a:off x="7673303" y="1836182"/>
              <a:ext cx="4353329" cy="3185636"/>
            </a:xfrm>
            <a:prstGeom prst="rect">
              <a:avLst/>
            </a:prstGeom>
          </p:spPr>
        </p:pic>
        <p:sp>
          <p:nvSpPr>
            <p:cNvPr id="32" name="TextBox 31" descr=" 18">
              <a:extLst>
                <a:ext uri="{FF2B5EF4-FFF2-40B4-BE49-F238E27FC236}">
                  <a16:creationId xmlns:a16="http://schemas.microsoft.com/office/drawing/2014/main" id="{BE734314-353A-D6A3-2051-97D7397CF5DB}"/>
                </a:ext>
              </a:extLst>
            </p:cNvPr>
            <p:cNvSpPr txBox="1"/>
            <p:nvPr/>
          </p:nvSpPr>
          <p:spPr>
            <a:xfrm>
              <a:off x="10331082" y="2056492"/>
              <a:ext cx="1536190" cy="369332"/>
            </a:xfrm>
            <a:prstGeom prst="rect">
              <a:avLst/>
            </a:prstGeom>
            <a:noFill/>
          </p:spPr>
          <p:txBody>
            <a:bodyPr wrap="none" rtlCol="0">
              <a:spAutoFit/>
            </a:bodyPr>
            <a:lstStyle/>
            <a:p>
              <a:r>
                <a:rPr lang="en-US" dirty="0">
                  <a:solidFill>
                    <a:srgbClr val="FF0000"/>
                  </a:solidFill>
                </a:rPr>
                <a:t>k</a:t>
              </a:r>
              <a:r>
                <a:rPr lang="en-GB" baseline="-25000" dirty="0">
                  <a:solidFill>
                    <a:srgbClr val="FF0000"/>
                  </a:solidFill>
                </a:rPr>
                <a:t>max</a:t>
              </a:r>
              <a:r>
                <a:rPr lang="en-GB" dirty="0">
                  <a:solidFill>
                    <a:srgbClr val="FF0000"/>
                  </a:solidFill>
                </a:rPr>
                <a:t> ≈ 200 </a:t>
              </a:r>
              <a:r>
                <a:rPr lang="ru-RU" dirty="0">
                  <a:solidFill>
                    <a:srgbClr val="FF0000"/>
                  </a:solidFill>
                </a:rPr>
                <a:t>Т</a:t>
              </a:r>
              <a:r>
                <a:rPr lang="en-US" dirty="0">
                  <a:solidFill>
                    <a:srgbClr val="FF0000"/>
                  </a:solidFill>
                </a:rPr>
                <a:t>eV</a:t>
              </a:r>
              <a:endParaRPr lang="en-GB" dirty="0">
                <a:solidFill>
                  <a:srgbClr val="FF0000"/>
                </a:solidFill>
              </a:endParaRPr>
            </a:p>
          </p:txBody>
        </p:sp>
        <p:cxnSp>
          <p:nvCxnSpPr>
            <p:cNvPr id="33" name="Straight Arrow Connector 19" descr=" 20">
              <a:extLst>
                <a:ext uri="{FF2B5EF4-FFF2-40B4-BE49-F238E27FC236}">
                  <a16:creationId xmlns:a16="http://schemas.microsoft.com/office/drawing/2014/main" id="{B5CB4211-F7BB-1DB9-04DC-C67CB7403C15}"/>
                </a:ext>
              </a:extLst>
            </p:cNvPr>
            <p:cNvCxnSpPr>
              <a:cxnSpLocks/>
            </p:cNvCxnSpPr>
            <p:nvPr/>
          </p:nvCxnSpPr>
          <p:spPr>
            <a:xfrm>
              <a:off x="11591463" y="2425824"/>
              <a:ext cx="196756" cy="1161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descr=" 2"/>
          <p:cNvSpPr>
            <a:spLocks noGrp="1"/>
          </p:cNvSpPr>
          <p:nvPr>
            <p:ph type="title"/>
          </p:nvPr>
        </p:nvSpPr>
        <p:spPr/>
        <p:txBody>
          <a:bodyPr/>
          <a:lstStyle/>
          <a:p>
            <a:r>
              <a:rPr lang="ru-RU" dirty="0"/>
              <a:t>Фоторождение векторных мезонов в УПС</a:t>
            </a:r>
            <a:endParaRPr lang="en-GB" dirty="0"/>
          </a:p>
        </p:txBody>
      </p:sp>
      <p:sp>
        <p:nvSpPr>
          <p:cNvPr id="15" name="TextBox 14" descr=" 15"/>
          <p:cNvSpPr txBox="1"/>
          <p:nvPr/>
        </p:nvSpPr>
        <p:spPr>
          <a:xfrm>
            <a:off x="7071017" y="1192527"/>
            <a:ext cx="5056423" cy="1107996"/>
          </a:xfrm>
          <a:prstGeom prst="rect">
            <a:avLst/>
          </a:prstGeom>
          <a:solidFill>
            <a:schemeClr val="accent6">
              <a:lumMod val="20000"/>
              <a:lumOff val="80000"/>
            </a:schemeClr>
          </a:solidFill>
        </p:spPr>
        <p:txBody>
          <a:bodyPr wrap="square" rtlCol="0">
            <a:spAutoFit/>
          </a:bodyPr>
          <a:lstStyle/>
          <a:p>
            <a:r>
              <a:rPr lang="ru-RU" sz="2200" dirty="0"/>
              <a:t>Сечение в УПС можно факторизовать</a:t>
            </a:r>
            <a:r>
              <a:rPr lang="en-GB" sz="2200" dirty="0"/>
              <a:t>:</a:t>
            </a:r>
          </a:p>
          <a:p>
            <a:pPr marL="285750" indent="-285750">
              <a:buFont typeface="Arial" panose="020B0604020202020204" pitchFamily="34" charset="0"/>
              <a:buChar char="•"/>
            </a:pPr>
            <a:r>
              <a:rPr lang="ru-RU" sz="2200" dirty="0">
                <a:solidFill>
                  <a:srgbClr val="1506DC"/>
                </a:solidFill>
              </a:rPr>
              <a:t>КЭД</a:t>
            </a:r>
            <a:r>
              <a:rPr lang="en-GB" sz="2200" dirty="0">
                <a:solidFill>
                  <a:srgbClr val="1506DC"/>
                </a:solidFill>
              </a:rPr>
              <a:t>: </a:t>
            </a:r>
            <a:r>
              <a:rPr lang="ru-RU" sz="2200" dirty="0">
                <a:solidFill>
                  <a:srgbClr val="1506DC"/>
                </a:solidFill>
              </a:rPr>
              <a:t>поток </a:t>
            </a:r>
            <a:r>
              <a:rPr lang="ru-RU" sz="2200" dirty="0" err="1">
                <a:solidFill>
                  <a:srgbClr val="1506DC"/>
                </a:solidFill>
              </a:rPr>
              <a:t>квазиреальных</a:t>
            </a:r>
            <a:r>
              <a:rPr lang="ru-RU" sz="2200" dirty="0">
                <a:solidFill>
                  <a:srgbClr val="1506DC"/>
                </a:solidFill>
              </a:rPr>
              <a:t> фотонов</a:t>
            </a:r>
            <a:endParaRPr lang="en-GB" sz="2200" dirty="0">
              <a:solidFill>
                <a:srgbClr val="1506DC"/>
              </a:solidFill>
            </a:endParaRPr>
          </a:p>
          <a:p>
            <a:pPr marL="285750" indent="-285750">
              <a:buFont typeface="Arial" panose="020B0604020202020204" pitchFamily="34" charset="0"/>
              <a:buChar char="•"/>
            </a:pPr>
            <a:r>
              <a:rPr lang="ru-RU" sz="2200" dirty="0">
                <a:solidFill>
                  <a:srgbClr val="FF0000"/>
                </a:solidFill>
              </a:rPr>
              <a:t>КХД</a:t>
            </a:r>
            <a:r>
              <a:rPr lang="en-GB" sz="2200" dirty="0">
                <a:solidFill>
                  <a:srgbClr val="FF0000"/>
                </a:solidFill>
              </a:rPr>
              <a:t>: </a:t>
            </a:r>
            <a:r>
              <a:rPr lang="ru-RU" sz="2200" dirty="0">
                <a:solidFill>
                  <a:srgbClr val="FF0000"/>
                </a:solidFill>
              </a:rPr>
              <a:t>сечение </a:t>
            </a:r>
            <a:r>
              <a:rPr lang="ru-RU" sz="2200" dirty="0" err="1">
                <a:solidFill>
                  <a:srgbClr val="FF0000"/>
                </a:solidFill>
              </a:rPr>
              <a:t>фоторождения</a:t>
            </a:r>
            <a:r>
              <a:rPr lang="ru-RU" sz="2200" dirty="0">
                <a:solidFill>
                  <a:srgbClr val="FF0000"/>
                </a:solidFill>
              </a:rPr>
              <a:t> </a:t>
            </a:r>
            <a:r>
              <a:rPr lang="el-GR" sz="2200" dirty="0">
                <a:solidFill>
                  <a:srgbClr val="FF0000"/>
                </a:solidFill>
                <a:latin typeface="Times New Roman" panose="02020603050405020304" pitchFamily="18" charset="0"/>
                <a:cs typeface="Times New Roman" panose="02020603050405020304" pitchFamily="18" charset="0"/>
              </a:rPr>
              <a:t>σ</a:t>
            </a:r>
            <a:r>
              <a:rPr lang="el-GR" sz="2200" baseline="-25000" dirty="0">
                <a:solidFill>
                  <a:srgbClr val="FF0000"/>
                </a:solidFill>
                <a:latin typeface="Times New Roman" panose="02020603050405020304" pitchFamily="18" charset="0"/>
                <a:cs typeface="Times New Roman" panose="02020603050405020304" pitchFamily="18" charset="0"/>
              </a:rPr>
              <a:t>γ</a:t>
            </a:r>
            <a:r>
              <a:rPr lang="en-US" sz="2200" baseline="-25000" dirty="0">
                <a:solidFill>
                  <a:srgbClr val="FF0000"/>
                </a:solidFill>
                <a:latin typeface="Times New Roman" panose="02020603050405020304" pitchFamily="18" charset="0"/>
                <a:cs typeface="Times New Roman" panose="02020603050405020304" pitchFamily="18" charset="0"/>
              </a:rPr>
              <a:t>Pb</a:t>
            </a:r>
            <a:endParaRPr lang="en-GB" sz="2200" baseline="-25000" dirty="0">
              <a:solidFill>
                <a:srgbClr val="FF0000"/>
              </a:solidFill>
              <a:latin typeface="Times New Roman" panose="02020603050405020304" pitchFamily="18" charset="0"/>
              <a:cs typeface="Times New Roman" panose="02020603050405020304" pitchFamily="18" charset="0"/>
            </a:endParaRPr>
          </a:p>
        </p:txBody>
      </p:sp>
      <p:grpSp>
        <p:nvGrpSpPr>
          <p:cNvPr id="3" name="Группа 2">
            <a:extLst>
              <a:ext uri="{FF2B5EF4-FFF2-40B4-BE49-F238E27FC236}">
                <a16:creationId xmlns:a16="http://schemas.microsoft.com/office/drawing/2014/main" id="{0ED850AB-D317-DC16-9EE6-22AE04D7CD51}"/>
              </a:ext>
            </a:extLst>
          </p:cNvPr>
          <p:cNvGrpSpPr/>
          <p:nvPr/>
        </p:nvGrpSpPr>
        <p:grpSpPr>
          <a:xfrm>
            <a:off x="721631" y="950926"/>
            <a:ext cx="6068147" cy="3887391"/>
            <a:chOff x="81345" y="1444207"/>
            <a:chExt cx="6314635" cy="4230073"/>
          </a:xfrm>
        </p:grpSpPr>
        <p:sp>
          <p:nvSpPr>
            <p:cNvPr id="14" name="TextBox 13" descr=" 14"/>
            <p:cNvSpPr txBox="1"/>
            <p:nvPr/>
          </p:nvSpPr>
          <p:spPr>
            <a:xfrm>
              <a:off x="4170511" y="4355605"/>
              <a:ext cx="744114" cy="461665"/>
            </a:xfrm>
            <a:prstGeom prst="rect">
              <a:avLst/>
            </a:prstGeom>
            <a:noFill/>
          </p:spPr>
          <p:txBody>
            <a:bodyPr wrap="none" rtlCol="0">
              <a:spAutoFit/>
            </a:bodyPr>
            <a:lstStyle/>
            <a:p>
              <a:r>
                <a:rPr lang="en-GB" sz="2400" dirty="0">
                  <a:solidFill>
                    <a:srgbClr val="FF0000"/>
                  </a:solidFill>
                </a:rPr>
                <a:t>QCD</a:t>
              </a:r>
            </a:p>
          </p:txBody>
        </p:sp>
        <p:pic>
          <p:nvPicPr>
            <p:cNvPr id="8" name="Picture 15" descr=" 16">
              <a:extLst>
                <a:ext uri="{FF2B5EF4-FFF2-40B4-BE49-F238E27FC236}">
                  <a16:creationId xmlns:a16="http://schemas.microsoft.com/office/drawing/2014/main" id="{DFB2FA77-744B-BC63-E881-831714D2A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5" y="1777794"/>
              <a:ext cx="5972253" cy="3660956"/>
            </a:xfrm>
            <a:prstGeom prst="rect">
              <a:avLst/>
            </a:prstGeom>
          </p:spPr>
        </p:pic>
        <p:sp>
          <p:nvSpPr>
            <p:cNvPr id="12" name="TextBox 11" descr=" 12"/>
            <p:cNvSpPr txBox="1"/>
            <p:nvPr/>
          </p:nvSpPr>
          <p:spPr>
            <a:xfrm>
              <a:off x="1330717" y="1444207"/>
              <a:ext cx="2667525" cy="461665"/>
            </a:xfrm>
            <a:prstGeom prst="rect">
              <a:avLst/>
            </a:prstGeom>
            <a:noFill/>
          </p:spPr>
          <p:txBody>
            <a:bodyPr wrap="none" rtlCol="0">
              <a:spAutoFit/>
            </a:bodyPr>
            <a:lstStyle/>
            <a:p>
              <a:r>
                <a:rPr lang="ru-RU" sz="2400" dirty="0">
                  <a:solidFill>
                    <a:srgbClr val="1506DC"/>
                  </a:solidFill>
                </a:rPr>
                <a:t>Поток фотонов</a:t>
              </a:r>
              <a:r>
                <a:rPr lang="en-GB" sz="2400" dirty="0">
                  <a:solidFill>
                    <a:srgbClr val="1506DC"/>
                  </a:solidFill>
                </a:rPr>
                <a:t> ~ Z</a:t>
              </a:r>
              <a:r>
                <a:rPr lang="en-GB" sz="2400" baseline="30000" dirty="0">
                  <a:solidFill>
                    <a:srgbClr val="1506DC"/>
                  </a:solidFill>
                </a:rPr>
                <a:t>2</a:t>
              </a:r>
            </a:p>
          </p:txBody>
        </p:sp>
        <p:sp>
          <p:nvSpPr>
            <p:cNvPr id="23" name="Овал 22">
              <a:extLst>
                <a:ext uri="{FF2B5EF4-FFF2-40B4-BE49-F238E27FC236}">
                  <a16:creationId xmlns:a16="http://schemas.microsoft.com/office/drawing/2014/main" id="{6D377099-0FDB-9023-3769-06CD577BE748}"/>
                </a:ext>
              </a:extLst>
            </p:cNvPr>
            <p:cNvSpPr/>
            <p:nvPr/>
          </p:nvSpPr>
          <p:spPr>
            <a:xfrm>
              <a:off x="969641" y="2512088"/>
              <a:ext cx="696036" cy="659642"/>
            </a:xfrm>
            <a:prstGeom prst="ellipse">
              <a:avLst/>
            </a:prstGeom>
            <a:solidFill>
              <a:srgbClr val="083FDA">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a:extLst>
                <a:ext uri="{FF2B5EF4-FFF2-40B4-BE49-F238E27FC236}">
                  <a16:creationId xmlns:a16="http://schemas.microsoft.com/office/drawing/2014/main" id="{463F4A96-FD66-737A-BC0C-0F6D0C1ED57D}"/>
                </a:ext>
              </a:extLst>
            </p:cNvPr>
            <p:cNvSpPr/>
            <p:nvPr/>
          </p:nvSpPr>
          <p:spPr>
            <a:xfrm>
              <a:off x="2162735" y="2566678"/>
              <a:ext cx="1572607" cy="2428505"/>
            </a:xfrm>
            <a:prstGeom prst="ellipse">
              <a:avLst/>
            </a:prstGeom>
            <a:solidFill>
              <a:srgbClr val="D72D0B">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09CC188D-4E9F-DF60-A303-CB626DAF1B98}"/>
                </a:ext>
              </a:extLst>
            </p:cNvPr>
            <p:cNvSpPr txBox="1"/>
            <p:nvPr/>
          </p:nvSpPr>
          <p:spPr>
            <a:xfrm>
              <a:off x="566459" y="5085768"/>
              <a:ext cx="970137" cy="553998"/>
            </a:xfrm>
            <a:prstGeom prst="rect">
              <a:avLst/>
            </a:prstGeom>
            <a:solidFill>
              <a:schemeClr val="bg1"/>
            </a:solidFill>
          </p:spPr>
          <p:txBody>
            <a:bodyPr wrap="none" rtlCol="0">
              <a:spAutoFit/>
            </a:bodyPr>
            <a:lstStyle/>
            <a:p>
              <a:r>
                <a:rPr lang="en-US" sz="3000" dirty="0"/>
                <a:t>p, Pb</a:t>
              </a:r>
              <a:endParaRPr lang="ru-RU" sz="3000" dirty="0"/>
            </a:p>
          </p:txBody>
        </p:sp>
        <p:sp>
          <p:nvSpPr>
            <p:cNvPr id="26" name="TextBox 25">
              <a:extLst>
                <a:ext uri="{FF2B5EF4-FFF2-40B4-BE49-F238E27FC236}">
                  <a16:creationId xmlns:a16="http://schemas.microsoft.com/office/drawing/2014/main" id="{974987AE-7537-1BC9-B141-658F0598600D}"/>
                </a:ext>
              </a:extLst>
            </p:cNvPr>
            <p:cNvSpPr txBox="1"/>
            <p:nvPr/>
          </p:nvSpPr>
          <p:spPr>
            <a:xfrm>
              <a:off x="4815977" y="5120282"/>
              <a:ext cx="970137" cy="553998"/>
            </a:xfrm>
            <a:prstGeom prst="rect">
              <a:avLst/>
            </a:prstGeom>
            <a:solidFill>
              <a:schemeClr val="bg1"/>
            </a:solidFill>
          </p:spPr>
          <p:txBody>
            <a:bodyPr wrap="none" rtlCol="0">
              <a:spAutoFit/>
            </a:bodyPr>
            <a:lstStyle/>
            <a:p>
              <a:r>
                <a:rPr lang="en-US" sz="3000" dirty="0"/>
                <a:t>p, Pb</a:t>
              </a:r>
              <a:endParaRPr lang="ru-RU" sz="3000" dirty="0"/>
            </a:p>
          </p:txBody>
        </p:sp>
        <p:sp>
          <p:nvSpPr>
            <p:cNvPr id="27" name="Прямоугольник 26">
              <a:extLst>
                <a:ext uri="{FF2B5EF4-FFF2-40B4-BE49-F238E27FC236}">
                  <a16:creationId xmlns:a16="http://schemas.microsoft.com/office/drawing/2014/main" id="{2CF2BF1A-15B4-E052-EE88-875CEAFA041F}"/>
                </a:ext>
              </a:extLst>
            </p:cNvPr>
            <p:cNvSpPr/>
            <p:nvPr/>
          </p:nvSpPr>
          <p:spPr>
            <a:xfrm>
              <a:off x="4047627" y="2946143"/>
              <a:ext cx="2348353" cy="72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a:t>
              </a:r>
              <a:r>
                <a:rPr lang="el-GR" sz="2400" dirty="0">
                  <a:solidFill>
                    <a:schemeClr val="tx1"/>
                  </a:solidFill>
                </a:rPr>
                <a:t>ψ</a:t>
              </a:r>
              <a:r>
                <a:rPr lang="en-US" sz="2400" dirty="0">
                  <a:solidFill>
                    <a:schemeClr val="tx1"/>
                  </a:solidFill>
                </a:rPr>
                <a:t>, </a:t>
              </a:r>
              <a:r>
                <a:rPr lang="el-GR" sz="2400" dirty="0">
                  <a:solidFill>
                    <a:schemeClr val="tx1"/>
                  </a:solidFill>
                </a:rPr>
                <a:t>ψ</a:t>
              </a:r>
              <a:r>
                <a:rPr lang="en-US" sz="2400" dirty="0">
                  <a:solidFill>
                    <a:schemeClr val="tx1"/>
                  </a:solidFill>
                </a:rPr>
                <a:t>(2S), </a:t>
              </a:r>
              <a:r>
                <a:rPr lang="el-GR" sz="2400" dirty="0">
                  <a:solidFill>
                    <a:schemeClr val="tx1"/>
                  </a:solidFill>
                </a:rPr>
                <a:t>ρ</a:t>
              </a:r>
              <a:r>
                <a:rPr lang="en-US" sz="2400" baseline="30000" dirty="0">
                  <a:solidFill>
                    <a:schemeClr val="tx1"/>
                  </a:solidFill>
                </a:rPr>
                <a:t>0</a:t>
              </a:r>
              <a:r>
                <a:rPr lang="en-US" sz="2400" dirty="0">
                  <a:solidFill>
                    <a:schemeClr val="tx1"/>
                  </a:solidFill>
                </a:rPr>
                <a:t>…</a:t>
              </a:r>
              <a:endParaRPr lang="ru-RU" sz="2400" dirty="0">
                <a:solidFill>
                  <a:schemeClr val="tx1"/>
                </a:solidFill>
              </a:endParaRPr>
            </a:p>
          </p:txBody>
        </p:sp>
        <p:sp>
          <p:nvSpPr>
            <p:cNvPr id="7" name="TextBox 6">
              <a:extLst>
                <a:ext uri="{FF2B5EF4-FFF2-40B4-BE49-F238E27FC236}">
                  <a16:creationId xmlns:a16="http://schemas.microsoft.com/office/drawing/2014/main" id="{1BFA84F0-3FBB-6884-56D4-1B16226BD133}"/>
                </a:ext>
              </a:extLst>
            </p:cNvPr>
            <p:cNvSpPr txBox="1"/>
            <p:nvPr/>
          </p:nvSpPr>
          <p:spPr>
            <a:xfrm>
              <a:off x="703509" y="2877783"/>
              <a:ext cx="696036" cy="369332"/>
            </a:xfrm>
            <a:prstGeom prst="rect">
              <a:avLst/>
            </a:prstGeom>
            <a:noFill/>
          </p:spPr>
          <p:txBody>
            <a:bodyPr wrap="square">
              <a:spAutoFit/>
            </a:bodyPr>
            <a:lstStyle/>
            <a:p>
              <a:r>
                <a:rPr lang="ru-RU" sz="1800" dirty="0">
                  <a:solidFill>
                    <a:srgbClr val="1506DC"/>
                  </a:solidFill>
                </a:rPr>
                <a:t>КЭД</a:t>
              </a:r>
              <a:endParaRPr lang="ru-RU" dirty="0"/>
            </a:p>
          </p:txBody>
        </p:sp>
        <p:sp>
          <p:nvSpPr>
            <p:cNvPr id="10" name="TextBox 9">
              <a:extLst>
                <a:ext uri="{FF2B5EF4-FFF2-40B4-BE49-F238E27FC236}">
                  <a16:creationId xmlns:a16="http://schemas.microsoft.com/office/drawing/2014/main" id="{4BAED04D-C55F-BC3C-E296-04530CA344F7}"/>
                </a:ext>
              </a:extLst>
            </p:cNvPr>
            <p:cNvSpPr txBox="1"/>
            <p:nvPr/>
          </p:nvSpPr>
          <p:spPr>
            <a:xfrm>
              <a:off x="2130645" y="3925202"/>
              <a:ext cx="649599" cy="369332"/>
            </a:xfrm>
            <a:prstGeom prst="rect">
              <a:avLst/>
            </a:prstGeom>
            <a:noFill/>
          </p:spPr>
          <p:txBody>
            <a:bodyPr wrap="square">
              <a:spAutoFit/>
            </a:bodyPr>
            <a:lstStyle/>
            <a:p>
              <a:r>
                <a:rPr lang="ru-RU" sz="1800" dirty="0">
                  <a:solidFill>
                    <a:srgbClr val="FF0000"/>
                  </a:solidFill>
                </a:rPr>
                <a:t>КХД</a:t>
              </a:r>
              <a:endParaRPr lang="ru-RU" dirty="0"/>
            </a:p>
          </p:txBody>
        </p:sp>
      </p:grpSp>
      <p:sp>
        <p:nvSpPr>
          <p:cNvPr id="29" name="TextBox 28" descr=" 13">
            <a:extLst>
              <a:ext uri="{FF2B5EF4-FFF2-40B4-BE49-F238E27FC236}">
                <a16:creationId xmlns:a16="http://schemas.microsoft.com/office/drawing/2014/main" id="{877B5246-ACFA-94E8-627D-B250D85E8CA5}"/>
              </a:ext>
            </a:extLst>
          </p:cNvPr>
          <p:cNvSpPr txBox="1"/>
          <p:nvPr/>
        </p:nvSpPr>
        <p:spPr>
          <a:xfrm>
            <a:off x="7919271" y="3137768"/>
            <a:ext cx="3893815" cy="646331"/>
          </a:xfrm>
          <a:prstGeom prst="rect">
            <a:avLst/>
          </a:prstGeom>
          <a:solidFill>
            <a:schemeClr val="accent6">
              <a:lumMod val="60000"/>
              <a:lumOff val="40000"/>
            </a:schemeClr>
          </a:solidFill>
        </p:spPr>
        <p:txBody>
          <a:bodyPr wrap="square" rtlCol="0">
            <a:spAutoFit/>
          </a:bodyPr>
          <a:lstStyle/>
          <a:p>
            <a:pPr algn="ctr"/>
            <a:r>
              <a:rPr lang="ru-RU" dirty="0"/>
              <a:t>Поток фотонов </a:t>
            </a:r>
            <a:br>
              <a:rPr lang="ru-RU" dirty="0"/>
            </a:br>
            <a:r>
              <a:rPr lang="ru-RU" dirty="0"/>
              <a:t>в системе покоя мишени</a:t>
            </a:r>
            <a:endParaRPr lang="en-GB" dirty="0"/>
          </a:p>
        </p:txBody>
      </p:sp>
      <p:sp>
        <p:nvSpPr>
          <p:cNvPr id="11" name="Номер слайда 10">
            <a:extLst>
              <a:ext uri="{FF2B5EF4-FFF2-40B4-BE49-F238E27FC236}">
                <a16:creationId xmlns:a16="http://schemas.microsoft.com/office/drawing/2014/main" id="{856B08B8-7D13-A22C-680E-BEB43E71FA6D}"/>
              </a:ext>
            </a:extLst>
          </p:cNvPr>
          <p:cNvSpPr>
            <a:spLocks noGrp="1"/>
          </p:cNvSpPr>
          <p:nvPr>
            <p:ph type="sldNum" sz="quarter" idx="12"/>
          </p:nvPr>
        </p:nvSpPr>
        <p:spPr/>
        <p:txBody>
          <a:bodyPr/>
          <a:lstStyle/>
          <a:p>
            <a:fld id="{F141B3C0-0E95-4FD5-A3A5-0757E699D670}" type="slidenum">
              <a:rPr lang="ru-RU" smtClean="0"/>
              <a:t>13</a:t>
            </a:fld>
            <a:endParaRPr lang="ru-RU"/>
          </a:p>
        </p:txBody>
      </p:sp>
      <p:pic>
        <p:nvPicPr>
          <p:cNvPr id="5" name="Рисунок 4">
            <a:extLst>
              <a:ext uri="{FF2B5EF4-FFF2-40B4-BE49-F238E27FC236}">
                <a16:creationId xmlns:a16="http://schemas.microsoft.com/office/drawing/2014/main" id="{E5F98EDA-DD83-6DFE-FDF3-062CEDF896B9}"/>
              </a:ext>
            </a:extLst>
          </p:cNvPr>
          <p:cNvPicPr>
            <a:picLocks noChangeAspect="1"/>
          </p:cNvPicPr>
          <p:nvPr/>
        </p:nvPicPr>
        <p:blipFill>
          <a:blip r:embed="rId4"/>
          <a:stretch>
            <a:fillRect/>
          </a:stretch>
        </p:blipFill>
        <p:spPr>
          <a:xfrm>
            <a:off x="476698" y="5238737"/>
            <a:ext cx="5669935" cy="822656"/>
          </a:xfrm>
          <a:prstGeom prst="rect">
            <a:avLst/>
          </a:prstGeom>
        </p:spPr>
      </p:pic>
      <p:pic>
        <p:nvPicPr>
          <p:cNvPr id="9" name="Рисунок 8">
            <a:extLst>
              <a:ext uri="{FF2B5EF4-FFF2-40B4-BE49-F238E27FC236}">
                <a16:creationId xmlns:a16="http://schemas.microsoft.com/office/drawing/2014/main" id="{D2D941D6-AF4C-A0D0-5AD1-F49EF779A68A}"/>
              </a:ext>
            </a:extLst>
          </p:cNvPr>
          <p:cNvPicPr>
            <a:picLocks noChangeAspect="1"/>
          </p:cNvPicPr>
          <p:nvPr/>
        </p:nvPicPr>
        <p:blipFill>
          <a:blip r:embed="rId5"/>
          <a:stretch>
            <a:fillRect/>
          </a:stretch>
        </p:blipFill>
        <p:spPr>
          <a:xfrm>
            <a:off x="1241129" y="5870336"/>
            <a:ext cx="1794345" cy="569290"/>
          </a:xfrm>
          <a:prstGeom prst="rect">
            <a:avLst/>
          </a:prstGeom>
        </p:spPr>
      </p:pic>
      <p:pic>
        <p:nvPicPr>
          <p:cNvPr id="16" name="Рисунок 15">
            <a:extLst>
              <a:ext uri="{FF2B5EF4-FFF2-40B4-BE49-F238E27FC236}">
                <a16:creationId xmlns:a16="http://schemas.microsoft.com/office/drawing/2014/main" id="{5741A502-BAD6-17D3-E0C7-F7DFEE623028}"/>
              </a:ext>
            </a:extLst>
          </p:cNvPr>
          <p:cNvPicPr>
            <a:picLocks noChangeAspect="1"/>
          </p:cNvPicPr>
          <p:nvPr/>
        </p:nvPicPr>
        <p:blipFill>
          <a:blip r:embed="rId6"/>
          <a:stretch>
            <a:fillRect/>
          </a:stretch>
        </p:blipFill>
        <p:spPr>
          <a:xfrm>
            <a:off x="3274605" y="5870336"/>
            <a:ext cx="2753148" cy="468534"/>
          </a:xfrm>
          <a:prstGeom prst="rect">
            <a:avLst/>
          </a:prstGeom>
        </p:spPr>
      </p:pic>
      <p:sp>
        <p:nvSpPr>
          <p:cNvPr id="34" name="TextBox 33" descr=" 14">
            <a:extLst>
              <a:ext uri="{FF2B5EF4-FFF2-40B4-BE49-F238E27FC236}">
                <a16:creationId xmlns:a16="http://schemas.microsoft.com/office/drawing/2014/main" id="{66DE6E7F-2384-4829-9C7E-F5C04539E062}"/>
              </a:ext>
            </a:extLst>
          </p:cNvPr>
          <p:cNvSpPr txBox="1"/>
          <p:nvPr/>
        </p:nvSpPr>
        <p:spPr>
          <a:xfrm>
            <a:off x="0" y="6604023"/>
            <a:ext cx="3461204" cy="261610"/>
          </a:xfrm>
          <a:prstGeom prst="rect">
            <a:avLst/>
          </a:prstGeom>
          <a:solidFill>
            <a:schemeClr val="tx2">
              <a:lumMod val="20000"/>
              <a:lumOff val="80000"/>
            </a:schemeClr>
          </a:solidFill>
        </p:spPr>
        <p:txBody>
          <a:bodyPr wrap="none" rtlCol="0">
            <a:spAutoFit/>
          </a:bodyPr>
          <a:lstStyle/>
          <a:p>
            <a:r>
              <a:rPr lang="en-US" sz="1100" dirty="0">
                <a:latin typeface="+mj-lt"/>
              </a:rPr>
              <a:t>V. </a:t>
            </a:r>
            <a:r>
              <a:rPr lang="en-US" sz="1100" dirty="0" err="1">
                <a:latin typeface="+mj-lt"/>
              </a:rPr>
              <a:t>Guzey</a:t>
            </a:r>
            <a:r>
              <a:rPr lang="en-US" sz="1100" dirty="0">
                <a:latin typeface="+mj-lt"/>
              </a:rPr>
              <a:t>, E. </a:t>
            </a:r>
            <a:r>
              <a:rPr lang="en-US" sz="1100" dirty="0" err="1">
                <a:latin typeface="+mj-lt"/>
              </a:rPr>
              <a:t>Kryshen</a:t>
            </a:r>
            <a:r>
              <a:rPr lang="en-US" sz="1100" dirty="0">
                <a:latin typeface="+mj-lt"/>
              </a:rPr>
              <a:t>, M. </a:t>
            </a:r>
            <a:r>
              <a:rPr lang="en-US" sz="1100" dirty="0" err="1">
                <a:latin typeface="+mj-lt"/>
              </a:rPr>
              <a:t>Zhalov</a:t>
            </a:r>
            <a:r>
              <a:rPr lang="en-US" sz="1100" dirty="0">
                <a:latin typeface="+mj-lt"/>
              </a:rPr>
              <a:t>, </a:t>
            </a:r>
            <a:r>
              <a:rPr lang="en-US" sz="1100" b="0" i="0" dirty="0">
                <a:effectLst/>
                <a:latin typeface="-apple-system"/>
              </a:rPr>
              <a:t>PRC 93 (2016) 5, 055206</a:t>
            </a:r>
            <a:endParaRPr lang="ru-RU" sz="1100" dirty="0">
              <a:latin typeface="+mj-lt"/>
            </a:endParaRPr>
          </a:p>
        </p:txBody>
      </p:sp>
    </p:spTree>
    <p:extLst>
      <p:ext uri="{BB962C8B-B14F-4D97-AF65-F5344CB8AC3E}">
        <p14:creationId xmlns:p14="http://schemas.microsoft.com/office/powerpoint/2010/main" val="3796876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Когерентное и некогерентное </a:t>
            </a:r>
            <a:r>
              <a:rPr lang="ru-RU" dirty="0" err="1"/>
              <a:t>фоторождение</a:t>
            </a:r>
            <a:r>
              <a:rPr lang="ru-RU" dirty="0"/>
              <a:t> на ядрах</a:t>
            </a:r>
            <a:endParaRPr lang="en-GB" dirty="0"/>
          </a:p>
        </p:txBody>
      </p:sp>
      <p:sp>
        <p:nvSpPr>
          <p:cNvPr id="7" name="Content Placeholder 2"/>
          <p:cNvSpPr txBox="1">
            <a:spLocks/>
          </p:cNvSpPr>
          <p:nvPr/>
        </p:nvSpPr>
        <p:spPr>
          <a:xfrm>
            <a:off x="1097239" y="3759200"/>
            <a:ext cx="6484661" cy="3098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ru-RU" sz="2000" b="1" dirty="0">
                <a:solidFill>
                  <a:srgbClr val="1506DC"/>
                </a:solidFill>
              </a:rPr>
              <a:t>Когерентное</a:t>
            </a:r>
            <a:r>
              <a:rPr lang="en-US" sz="2000" b="1" dirty="0">
                <a:solidFill>
                  <a:srgbClr val="1506DC"/>
                </a:solidFill>
              </a:rPr>
              <a:t>:</a:t>
            </a:r>
          </a:p>
          <a:p>
            <a:pPr marL="685800" lvl="1">
              <a:spcBef>
                <a:spcPts val="0"/>
              </a:spcBef>
            </a:pPr>
            <a:r>
              <a:rPr lang="ru-RU" sz="2000" dirty="0"/>
              <a:t>когерентное взаимодействие со всеми нуклонами ядра</a:t>
            </a:r>
            <a:endParaRPr lang="en-US" sz="2000" dirty="0"/>
          </a:p>
          <a:p>
            <a:pPr marL="685800" lvl="1">
              <a:spcBef>
                <a:spcPts val="0"/>
              </a:spcBef>
            </a:pPr>
            <a:r>
              <a:rPr lang="nn-NO" sz="2000" dirty="0">
                <a:sym typeface="Symbol"/>
              </a:rPr>
              <a:t></a:t>
            </a:r>
            <a:r>
              <a:rPr lang="nn-NO" sz="2000" dirty="0"/>
              <a:t> </a:t>
            </a:r>
            <a:r>
              <a:rPr lang="nn-NO" sz="2000" i="1" dirty="0"/>
              <a:t>p</a:t>
            </a:r>
            <a:r>
              <a:rPr lang="nn-NO" sz="2000" baseline="-25000" dirty="0"/>
              <a:t>T</a:t>
            </a:r>
            <a:r>
              <a:rPr lang="nn-NO" sz="2000" dirty="0">
                <a:sym typeface="Symbol"/>
              </a:rPr>
              <a:t></a:t>
            </a:r>
            <a:r>
              <a:rPr lang="nn-NO" sz="2000" dirty="0"/>
              <a:t> ~ 1/</a:t>
            </a:r>
            <a:r>
              <a:rPr lang="nn-NO" sz="2000" i="1" dirty="0"/>
              <a:t>R</a:t>
            </a:r>
            <a:r>
              <a:rPr lang="nn-NO" sz="2000" baseline="-25000" dirty="0"/>
              <a:t>Pb</a:t>
            </a:r>
            <a:r>
              <a:rPr lang="nn-NO" sz="2000" dirty="0"/>
              <a:t> ~ 60 </a:t>
            </a:r>
            <a:r>
              <a:rPr lang="ru-RU" sz="2000" dirty="0"/>
              <a:t>МэВ</a:t>
            </a:r>
            <a:r>
              <a:rPr lang="nn-NO" sz="2000" dirty="0"/>
              <a:t>/c</a:t>
            </a:r>
            <a:endParaRPr lang="ru-RU" sz="2000" dirty="0"/>
          </a:p>
          <a:p>
            <a:pPr marL="685800" lvl="1">
              <a:spcBef>
                <a:spcPts val="0"/>
              </a:spcBef>
            </a:pPr>
            <a:r>
              <a:rPr lang="ru-RU" sz="2000" dirty="0"/>
              <a:t>эксклюзивный процесс</a:t>
            </a:r>
            <a:endParaRPr lang="nn-NO" sz="2000" dirty="0"/>
          </a:p>
          <a:p>
            <a:pPr>
              <a:spcBef>
                <a:spcPts val="1200"/>
              </a:spcBef>
            </a:pPr>
            <a:r>
              <a:rPr lang="ru-RU" sz="2000" b="1" dirty="0">
                <a:solidFill>
                  <a:srgbClr val="FF0000"/>
                </a:solidFill>
              </a:rPr>
              <a:t>Некогерентное</a:t>
            </a:r>
            <a:r>
              <a:rPr lang="en-US" sz="2000" b="1" dirty="0">
                <a:solidFill>
                  <a:srgbClr val="FF0000"/>
                </a:solidFill>
              </a:rPr>
              <a:t>:</a:t>
            </a:r>
          </a:p>
          <a:p>
            <a:pPr marL="685800" lvl="1">
              <a:spcBef>
                <a:spcPts val="0"/>
              </a:spcBef>
            </a:pPr>
            <a:r>
              <a:rPr lang="ru-RU" sz="2000" dirty="0"/>
              <a:t>взаимодействие с отдельными нуклонами</a:t>
            </a:r>
            <a:endParaRPr lang="en-US" sz="2000" dirty="0"/>
          </a:p>
          <a:p>
            <a:pPr marL="685800" lvl="1">
              <a:spcBef>
                <a:spcPts val="0"/>
              </a:spcBef>
            </a:pPr>
            <a:r>
              <a:rPr lang="nn-NO" sz="2000" dirty="0">
                <a:sym typeface="Symbol"/>
              </a:rPr>
              <a:t></a:t>
            </a:r>
            <a:r>
              <a:rPr lang="nn-NO" sz="2000" dirty="0"/>
              <a:t> </a:t>
            </a:r>
            <a:r>
              <a:rPr lang="nn-NO" sz="2000" i="1" dirty="0"/>
              <a:t>p</a:t>
            </a:r>
            <a:r>
              <a:rPr lang="nn-NO" sz="2000" baseline="-25000" dirty="0"/>
              <a:t>T</a:t>
            </a:r>
            <a:r>
              <a:rPr lang="nn-NO" sz="2000" dirty="0">
                <a:sym typeface="Symbol"/>
              </a:rPr>
              <a:t></a:t>
            </a:r>
            <a:r>
              <a:rPr lang="nn-NO" sz="2000" dirty="0"/>
              <a:t> ~ 1/</a:t>
            </a:r>
            <a:r>
              <a:rPr lang="nn-NO" sz="2000" i="1" dirty="0"/>
              <a:t>R</a:t>
            </a:r>
            <a:r>
              <a:rPr lang="nn-NO" sz="2000" baseline="-25000" dirty="0"/>
              <a:t>p</a:t>
            </a:r>
            <a:r>
              <a:rPr lang="nn-NO" sz="2000" dirty="0"/>
              <a:t> ~ 450 </a:t>
            </a:r>
            <a:r>
              <a:rPr lang="ru-RU" sz="2000" dirty="0"/>
              <a:t>МэВ</a:t>
            </a:r>
            <a:r>
              <a:rPr lang="nn-NO" sz="2000" dirty="0"/>
              <a:t>/c</a:t>
            </a:r>
          </a:p>
          <a:p>
            <a:pPr marL="685800" lvl="1">
              <a:spcBef>
                <a:spcPts val="0"/>
              </a:spcBef>
            </a:pPr>
            <a:r>
              <a:rPr lang="ru-RU" sz="2000" dirty="0"/>
              <a:t>обычно сопровождается развалом ядра</a:t>
            </a:r>
            <a:endParaRPr lang="nn-NO" sz="2000" dirty="0"/>
          </a:p>
          <a:p>
            <a:pPr>
              <a:spcBef>
                <a:spcPts val="1200"/>
              </a:spcBef>
            </a:pPr>
            <a:endParaRPr lang="ru-RU" sz="2000" dirty="0"/>
          </a:p>
        </p:txBody>
      </p:sp>
      <p:pic>
        <p:nvPicPr>
          <p:cNvPr id="4" name="Picture 3"/>
          <p:cNvPicPr>
            <a:picLocks noChangeAspect="1"/>
          </p:cNvPicPr>
          <p:nvPr/>
        </p:nvPicPr>
        <p:blipFill rotWithShape="1">
          <a:blip r:embed="rId2"/>
          <a:srcRect r="49579"/>
          <a:stretch/>
        </p:blipFill>
        <p:spPr>
          <a:xfrm>
            <a:off x="1" y="3828420"/>
            <a:ext cx="1097238" cy="1453204"/>
          </a:xfrm>
          <a:prstGeom prst="rect">
            <a:avLst/>
          </a:prstGeom>
        </p:spPr>
      </p:pic>
      <p:grpSp>
        <p:nvGrpSpPr>
          <p:cNvPr id="16" name="Group 15"/>
          <p:cNvGrpSpPr/>
          <p:nvPr/>
        </p:nvGrpSpPr>
        <p:grpSpPr>
          <a:xfrm>
            <a:off x="885928" y="972213"/>
            <a:ext cx="4078974" cy="2820014"/>
            <a:chOff x="6207116" y="804562"/>
            <a:chExt cx="2946171" cy="2013222"/>
          </a:xfrm>
        </p:grpSpPr>
        <p:pic>
          <p:nvPicPr>
            <p:cNvPr id="17" name="Picture 16">
              <a:extLst>
                <a:ext uri="{FF2B5EF4-FFF2-40B4-BE49-F238E27FC236}">
                  <a16:creationId xmlns:a16="http://schemas.microsoft.com/office/drawing/2014/main" id="{42612D55-754A-465B-A5CD-62A1BD8C8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116" y="804562"/>
              <a:ext cx="2946171" cy="1805986"/>
            </a:xfrm>
            <a:prstGeom prst="rect">
              <a:avLst/>
            </a:prstGeom>
          </p:spPr>
        </p:pic>
        <p:sp>
          <p:nvSpPr>
            <p:cNvPr id="18" name="TextBox 17"/>
            <p:cNvSpPr txBox="1"/>
            <p:nvPr/>
          </p:nvSpPr>
          <p:spPr>
            <a:xfrm>
              <a:off x="6382893" y="2448452"/>
              <a:ext cx="425116" cy="369332"/>
            </a:xfrm>
            <a:prstGeom prst="rect">
              <a:avLst/>
            </a:prstGeom>
            <a:solidFill>
              <a:schemeClr val="bg1"/>
            </a:solidFill>
          </p:spPr>
          <p:txBody>
            <a:bodyPr wrap="none" rtlCol="0">
              <a:spAutoFit/>
            </a:bodyPr>
            <a:lstStyle/>
            <a:p>
              <a:r>
                <a:rPr lang="en-GB" dirty="0" err="1"/>
                <a:t>Pb</a:t>
              </a:r>
              <a:endParaRPr lang="en-GB" dirty="0"/>
            </a:p>
          </p:txBody>
        </p:sp>
        <p:sp>
          <p:nvSpPr>
            <p:cNvPr id="19" name="TextBox 18"/>
            <p:cNvSpPr txBox="1"/>
            <p:nvPr/>
          </p:nvSpPr>
          <p:spPr>
            <a:xfrm>
              <a:off x="8555680" y="2448452"/>
              <a:ext cx="448493" cy="369332"/>
            </a:xfrm>
            <a:prstGeom prst="rect">
              <a:avLst/>
            </a:prstGeom>
            <a:solidFill>
              <a:schemeClr val="bg1"/>
            </a:solidFill>
          </p:spPr>
          <p:txBody>
            <a:bodyPr wrap="square" rtlCol="0">
              <a:spAutoFit/>
            </a:bodyPr>
            <a:lstStyle/>
            <a:p>
              <a:r>
                <a:rPr lang="en-GB" dirty="0" err="1"/>
                <a:t>Pb</a:t>
              </a:r>
              <a:endParaRPr lang="en-GB" dirty="0"/>
            </a:p>
          </p:txBody>
        </p:sp>
      </p:grpSp>
      <p:pic>
        <p:nvPicPr>
          <p:cNvPr id="9" name="Рисунок 8">
            <a:extLst>
              <a:ext uri="{FF2B5EF4-FFF2-40B4-BE49-F238E27FC236}">
                <a16:creationId xmlns:a16="http://schemas.microsoft.com/office/drawing/2014/main" id="{387864E1-A217-D35F-2C5E-70D40A272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3008" y="2663142"/>
            <a:ext cx="4638991" cy="3934210"/>
          </a:xfrm>
          <a:prstGeom prst="rect">
            <a:avLst/>
          </a:prstGeom>
        </p:spPr>
      </p:pic>
      <p:sp>
        <p:nvSpPr>
          <p:cNvPr id="5" name="TextBox 4" descr=" 14">
            <a:extLst>
              <a:ext uri="{FF2B5EF4-FFF2-40B4-BE49-F238E27FC236}">
                <a16:creationId xmlns:a16="http://schemas.microsoft.com/office/drawing/2014/main" id="{46E26217-E7D1-13FE-CC7A-49CB3B15D676}"/>
              </a:ext>
            </a:extLst>
          </p:cNvPr>
          <p:cNvSpPr txBox="1"/>
          <p:nvPr/>
        </p:nvSpPr>
        <p:spPr>
          <a:xfrm>
            <a:off x="8009970" y="6573787"/>
            <a:ext cx="2361544" cy="307777"/>
          </a:xfrm>
          <a:prstGeom prst="rect">
            <a:avLst/>
          </a:prstGeom>
          <a:solidFill>
            <a:schemeClr val="tx2">
              <a:lumMod val="20000"/>
              <a:lumOff val="80000"/>
            </a:schemeClr>
          </a:solidFill>
        </p:spPr>
        <p:txBody>
          <a:bodyPr wrap="none" rtlCol="0">
            <a:spAutoFit/>
          </a:bodyPr>
          <a:lstStyle/>
          <a:p>
            <a:r>
              <a:rPr lang="en-US" sz="1400" b="0" dirty="0">
                <a:effectLst/>
                <a:latin typeface="+mj-lt"/>
              </a:rPr>
              <a:t>ALICE, PLB 817 (2021) 136280</a:t>
            </a:r>
            <a:endParaRPr lang="ru-RU" sz="1400" dirty="0">
              <a:latin typeface="+mj-lt"/>
            </a:endParaRPr>
          </a:p>
        </p:txBody>
      </p:sp>
      <p:sp>
        <p:nvSpPr>
          <p:cNvPr id="8" name="Номер слайда 7">
            <a:extLst>
              <a:ext uri="{FF2B5EF4-FFF2-40B4-BE49-F238E27FC236}">
                <a16:creationId xmlns:a16="http://schemas.microsoft.com/office/drawing/2014/main" id="{8AA78A23-3A31-0556-40C9-9E37849AFCB1}"/>
              </a:ext>
            </a:extLst>
          </p:cNvPr>
          <p:cNvSpPr>
            <a:spLocks noGrp="1"/>
          </p:cNvSpPr>
          <p:nvPr>
            <p:ph type="sldNum" sz="quarter" idx="12"/>
          </p:nvPr>
        </p:nvSpPr>
        <p:spPr/>
        <p:txBody>
          <a:bodyPr/>
          <a:lstStyle/>
          <a:p>
            <a:fld id="{F141B3C0-0E95-4FD5-A3A5-0757E699D670}" type="slidenum">
              <a:rPr lang="ru-RU" smtClean="0"/>
              <a:t>14</a:t>
            </a:fld>
            <a:endParaRPr lang="ru-RU"/>
          </a:p>
        </p:txBody>
      </p:sp>
      <p:pic>
        <p:nvPicPr>
          <p:cNvPr id="3" name="Picture 5">
            <a:extLst>
              <a:ext uri="{FF2B5EF4-FFF2-40B4-BE49-F238E27FC236}">
                <a16:creationId xmlns:a16="http://schemas.microsoft.com/office/drawing/2014/main" id="{069B4D61-F13F-83AB-4EBB-532B88498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8057" y="1370701"/>
            <a:ext cx="5585370" cy="81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09F1F1B0-0847-BA8E-B4E5-BD4F1D04853B}"/>
              </a:ext>
            </a:extLst>
          </p:cNvPr>
          <p:cNvPicPr>
            <a:picLocks noChangeAspect="1"/>
          </p:cNvPicPr>
          <p:nvPr/>
        </p:nvPicPr>
        <p:blipFill rotWithShape="1">
          <a:blip r:embed="rId2"/>
          <a:srcRect l="52437"/>
          <a:stretch/>
        </p:blipFill>
        <p:spPr>
          <a:xfrm>
            <a:off x="0" y="5354010"/>
            <a:ext cx="1035051" cy="1453204"/>
          </a:xfrm>
          <a:prstGeom prst="rect">
            <a:avLst/>
          </a:prstGeom>
        </p:spPr>
      </p:pic>
      <p:sp>
        <p:nvSpPr>
          <p:cNvPr id="14" name="TextBox 13" descr=" 14">
            <a:extLst>
              <a:ext uri="{FF2B5EF4-FFF2-40B4-BE49-F238E27FC236}">
                <a16:creationId xmlns:a16="http://schemas.microsoft.com/office/drawing/2014/main" id="{A2743EBE-59A8-4EF8-8363-E36FC79DE816}"/>
              </a:ext>
            </a:extLst>
          </p:cNvPr>
          <p:cNvSpPr txBox="1"/>
          <p:nvPr/>
        </p:nvSpPr>
        <p:spPr>
          <a:xfrm>
            <a:off x="9376870" y="781408"/>
            <a:ext cx="2815130" cy="307777"/>
          </a:xfrm>
          <a:prstGeom prst="rect">
            <a:avLst/>
          </a:prstGeom>
          <a:solidFill>
            <a:schemeClr val="tx2">
              <a:lumMod val="20000"/>
              <a:lumOff val="80000"/>
            </a:schemeClr>
          </a:solidFill>
        </p:spPr>
        <p:txBody>
          <a:bodyPr wrap="none" rtlCol="0">
            <a:spAutoFit/>
          </a:bodyPr>
          <a:lstStyle/>
          <a:p>
            <a:r>
              <a:rPr lang="en-US" sz="1400" dirty="0">
                <a:latin typeface="+mj-lt"/>
              </a:rPr>
              <a:t>M. </a:t>
            </a:r>
            <a:r>
              <a:rPr lang="en-US" sz="1400" dirty="0" err="1">
                <a:latin typeface="+mj-lt"/>
              </a:rPr>
              <a:t>Ryskin</a:t>
            </a:r>
            <a:r>
              <a:rPr lang="en-US" sz="1400" dirty="0">
                <a:latin typeface="+mj-lt"/>
              </a:rPr>
              <a:t>, </a:t>
            </a:r>
            <a:r>
              <a:rPr lang="en-US" sz="1400" b="0" i="0" dirty="0" err="1">
                <a:effectLst/>
                <a:latin typeface="-apple-system"/>
              </a:rPr>
              <a:t>Z.Phys.C</a:t>
            </a:r>
            <a:r>
              <a:rPr lang="en-US" sz="1400" b="0" i="0" dirty="0">
                <a:effectLst/>
                <a:latin typeface="-apple-system"/>
              </a:rPr>
              <a:t> 57 (1993), 89-92</a:t>
            </a:r>
            <a:endParaRPr lang="ru-RU" sz="1400" dirty="0">
              <a:latin typeface="+mj-lt"/>
            </a:endParaRPr>
          </a:p>
        </p:txBody>
      </p:sp>
    </p:spTree>
    <p:extLst>
      <p:ext uri="{BB962C8B-B14F-4D97-AF65-F5344CB8AC3E}">
        <p14:creationId xmlns:p14="http://schemas.microsoft.com/office/powerpoint/2010/main" val="163101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0"/>
            <a:ext cx="8839200" cy="764704"/>
          </a:xfrm>
        </p:spPr>
        <p:txBody>
          <a:bodyPr>
            <a:normAutofit fontScale="90000"/>
          </a:bodyPr>
          <a:lstStyle/>
          <a:p>
            <a:r>
              <a:rPr lang="ru-RU" dirty="0" err="1"/>
              <a:t>Партонные</a:t>
            </a:r>
            <a:r>
              <a:rPr lang="ru-RU" dirty="0"/>
              <a:t> плотности в ядрах</a:t>
            </a:r>
            <a:r>
              <a:rPr lang="en-US" dirty="0"/>
              <a:t> (</a:t>
            </a:r>
            <a:r>
              <a:rPr lang="en-US" dirty="0" err="1"/>
              <a:t>nPDFs</a:t>
            </a:r>
            <a:r>
              <a:rPr lang="en-US" dirty="0"/>
              <a:t>)</a:t>
            </a:r>
          </a:p>
        </p:txBody>
      </p:sp>
      <p:sp>
        <p:nvSpPr>
          <p:cNvPr id="3" name="Объект 2"/>
          <p:cNvSpPr>
            <a:spLocks noGrp="1"/>
          </p:cNvSpPr>
          <p:nvPr>
            <p:ph idx="1"/>
          </p:nvPr>
        </p:nvSpPr>
        <p:spPr>
          <a:xfrm>
            <a:off x="1015411" y="938721"/>
            <a:ext cx="7047060" cy="776387"/>
          </a:xfrm>
        </p:spPr>
        <p:txBody>
          <a:bodyPr>
            <a:normAutofit/>
          </a:bodyPr>
          <a:lstStyle/>
          <a:p>
            <a:pPr marL="0" indent="0" algn="ctr">
              <a:buNone/>
            </a:pPr>
            <a:r>
              <a:rPr lang="ru-RU" sz="2000" dirty="0" err="1"/>
              <a:t>Партонные</a:t>
            </a:r>
            <a:r>
              <a:rPr lang="ru-RU" sz="2000" dirty="0"/>
              <a:t> плотности в ядрах критически важны для описания начального состояния в столкновениях тяжелых ядер</a:t>
            </a:r>
          </a:p>
          <a:p>
            <a:pPr marL="0" indent="0" algn="ctr">
              <a:buNone/>
            </a:pPr>
            <a:endParaRPr lang="en-US" sz="2000" dirty="0"/>
          </a:p>
          <a:p>
            <a:pPr algn="ctr"/>
            <a:endParaRPr lang="en-US" sz="2000" dirty="0"/>
          </a:p>
        </p:txBody>
      </p:sp>
      <p:sp>
        <p:nvSpPr>
          <p:cNvPr id="7" name="Прямоугольник 6"/>
          <p:cNvSpPr/>
          <p:nvPr/>
        </p:nvSpPr>
        <p:spPr>
          <a:xfrm>
            <a:off x="9230229" y="1903029"/>
            <a:ext cx="2265941" cy="307777"/>
          </a:xfrm>
          <a:prstGeom prst="rect">
            <a:avLst/>
          </a:prstGeom>
        </p:spPr>
        <p:txBody>
          <a:bodyPr wrap="none">
            <a:spAutoFit/>
          </a:bodyPr>
          <a:lstStyle/>
          <a:p>
            <a:r>
              <a:rPr lang="fi-FI" sz="1400" dirty="0">
                <a:solidFill>
                  <a:srgbClr val="1506DC"/>
                </a:solidFill>
              </a:rPr>
              <a:t>EPPS</a:t>
            </a:r>
            <a:r>
              <a:rPr lang="ru-RU" sz="1400" dirty="0">
                <a:solidFill>
                  <a:srgbClr val="1506DC"/>
                </a:solidFill>
              </a:rPr>
              <a:t>21</a:t>
            </a:r>
            <a:r>
              <a:rPr lang="fi-FI" sz="1400" dirty="0">
                <a:solidFill>
                  <a:srgbClr val="1506DC"/>
                </a:solidFill>
              </a:rPr>
              <a:t> : EPJ C </a:t>
            </a:r>
            <a:r>
              <a:rPr lang="ru-RU" sz="1400" dirty="0">
                <a:solidFill>
                  <a:srgbClr val="1506DC"/>
                </a:solidFill>
              </a:rPr>
              <a:t>82 </a:t>
            </a:r>
            <a:r>
              <a:rPr lang="fi-FI" sz="1400" dirty="0">
                <a:solidFill>
                  <a:srgbClr val="1506DC"/>
                </a:solidFill>
              </a:rPr>
              <a:t>(20</a:t>
            </a:r>
            <a:r>
              <a:rPr lang="ru-RU" sz="1400" dirty="0">
                <a:solidFill>
                  <a:srgbClr val="1506DC"/>
                </a:solidFill>
              </a:rPr>
              <a:t>22</a:t>
            </a:r>
            <a:r>
              <a:rPr lang="fi-FI" sz="1400" dirty="0">
                <a:solidFill>
                  <a:srgbClr val="1506DC"/>
                </a:solidFill>
              </a:rPr>
              <a:t>) </a:t>
            </a:r>
            <a:r>
              <a:rPr lang="ru-RU" sz="1400" dirty="0">
                <a:solidFill>
                  <a:srgbClr val="1506DC"/>
                </a:solidFill>
              </a:rPr>
              <a:t>413</a:t>
            </a:r>
            <a:endParaRPr lang="en-US" sz="1400" dirty="0">
              <a:solidFill>
                <a:srgbClr val="1506DC"/>
              </a:solidFill>
            </a:endParaRPr>
          </a:p>
        </p:txBody>
      </p:sp>
      <p:sp>
        <p:nvSpPr>
          <p:cNvPr id="8" name="Прямоугольник 7"/>
          <p:cNvSpPr/>
          <p:nvPr/>
        </p:nvSpPr>
        <p:spPr>
          <a:xfrm>
            <a:off x="453460" y="5526062"/>
            <a:ext cx="10572161" cy="1015663"/>
          </a:xfrm>
          <a:prstGeom prst="rect">
            <a:avLst/>
          </a:prstGeom>
        </p:spPr>
        <p:txBody>
          <a:bodyPr wrap="square">
            <a:spAutoFit/>
          </a:bodyPr>
          <a:lstStyle/>
          <a:p>
            <a:r>
              <a:rPr lang="ru-RU" sz="2000" dirty="0"/>
              <a:t>Большие погрешности извлекаемых функций </a:t>
            </a:r>
            <a:r>
              <a:rPr lang="ru-RU" sz="2000" dirty="0" err="1"/>
              <a:t>глюонных</a:t>
            </a:r>
            <a:r>
              <a:rPr lang="ru-RU" sz="2000" dirty="0"/>
              <a:t> экранировок, особенно при малых </a:t>
            </a:r>
            <a:r>
              <a:rPr lang="en-US" sz="2000" dirty="0"/>
              <a:t>Q</a:t>
            </a:r>
            <a:r>
              <a:rPr lang="en-US" sz="2000" baseline="30000" dirty="0"/>
              <a:t>2</a:t>
            </a:r>
            <a:r>
              <a:rPr lang="en-US" sz="2000" dirty="0"/>
              <a:t>:</a:t>
            </a:r>
          </a:p>
          <a:p>
            <a:pPr marL="285750" indent="-285750">
              <a:buFont typeface="Arial" pitchFamily="34" charset="0"/>
              <a:buChar char="•"/>
            </a:pPr>
            <a:r>
              <a:rPr lang="ru-RU" sz="2000" dirty="0"/>
              <a:t>Ограниченная кинематика </a:t>
            </a:r>
            <a:r>
              <a:rPr lang="en-US" sz="2000" dirty="0"/>
              <a:t>DIS</a:t>
            </a:r>
            <a:r>
              <a:rPr lang="ru-RU" sz="2000" dirty="0"/>
              <a:t> и </a:t>
            </a:r>
            <a:r>
              <a:rPr lang="en-US" sz="2000" dirty="0"/>
              <a:t>DY</a:t>
            </a:r>
            <a:r>
              <a:rPr lang="ru-RU" sz="2000" dirty="0"/>
              <a:t> данных</a:t>
            </a:r>
            <a:endParaRPr lang="en-US" sz="2000" dirty="0"/>
          </a:p>
          <a:p>
            <a:pPr marL="285750" indent="-285750">
              <a:buFont typeface="Arial" pitchFamily="34" charset="0"/>
              <a:buChar char="•"/>
            </a:pPr>
            <a:r>
              <a:rPr lang="ru-RU" sz="2000" dirty="0"/>
              <a:t>Непрямое извлечение </a:t>
            </a:r>
            <a:r>
              <a:rPr lang="ru-RU" sz="2000" dirty="0" err="1"/>
              <a:t>глюонных</a:t>
            </a:r>
            <a:r>
              <a:rPr lang="ru-RU" sz="2000" dirty="0"/>
              <a:t> распределений из уравнений эволюции </a:t>
            </a:r>
            <a:endParaRPr lang="en-US" sz="2000" dirty="0"/>
          </a:p>
        </p:txBody>
      </p:sp>
      <p:sp>
        <p:nvSpPr>
          <p:cNvPr id="10" name="TextBox 9"/>
          <p:cNvSpPr txBox="1"/>
          <p:nvPr/>
        </p:nvSpPr>
        <p:spPr>
          <a:xfrm>
            <a:off x="4076654" y="1717690"/>
            <a:ext cx="3391762" cy="523220"/>
          </a:xfrm>
          <a:prstGeom prst="rect">
            <a:avLst/>
          </a:prstGeom>
          <a:noFill/>
        </p:spPr>
        <p:txBody>
          <a:bodyPr wrap="none" rtlCol="0">
            <a:spAutoFit/>
          </a:bodyPr>
          <a:lstStyle/>
          <a:p>
            <a:r>
              <a:rPr lang="ru-RU" sz="2800" b="1" dirty="0"/>
              <a:t>Определение </a:t>
            </a:r>
            <a:r>
              <a:rPr lang="en-US" sz="2800" b="1" dirty="0" err="1"/>
              <a:t>nPDFs</a:t>
            </a:r>
            <a:r>
              <a:rPr lang="en-US" sz="2800" b="1" dirty="0"/>
              <a:t> </a:t>
            </a:r>
          </a:p>
        </p:txBody>
      </p:sp>
      <p:sp>
        <p:nvSpPr>
          <p:cNvPr id="9" name="Стрелка вправо 8"/>
          <p:cNvSpPr/>
          <p:nvPr/>
        </p:nvSpPr>
        <p:spPr>
          <a:xfrm>
            <a:off x="4460552" y="3222880"/>
            <a:ext cx="803564" cy="84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Рисунок 10">
            <a:extLst>
              <a:ext uri="{FF2B5EF4-FFF2-40B4-BE49-F238E27FC236}">
                <a16:creationId xmlns:a16="http://schemas.microsoft.com/office/drawing/2014/main" id="{8D0C5BD1-B7FC-32DD-1C17-80CE6316F4CA}"/>
              </a:ext>
            </a:extLst>
          </p:cNvPr>
          <p:cNvPicPr>
            <a:picLocks noChangeAspect="1"/>
          </p:cNvPicPr>
          <p:nvPr/>
        </p:nvPicPr>
        <p:blipFill>
          <a:blip r:embed="rId2"/>
          <a:stretch>
            <a:fillRect/>
          </a:stretch>
        </p:blipFill>
        <p:spPr>
          <a:xfrm>
            <a:off x="86497" y="2229081"/>
            <a:ext cx="4278801" cy="3163195"/>
          </a:xfrm>
          <a:prstGeom prst="rect">
            <a:avLst/>
          </a:prstGeom>
        </p:spPr>
      </p:pic>
      <p:pic>
        <p:nvPicPr>
          <p:cNvPr id="14" name="Рисунок 13">
            <a:extLst>
              <a:ext uri="{FF2B5EF4-FFF2-40B4-BE49-F238E27FC236}">
                <a16:creationId xmlns:a16="http://schemas.microsoft.com/office/drawing/2014/main" id="{1D937A7E-4423-F57D-3502-25708114FA71}"/>
              </a:ext>
            </a:extLst>
          </p:cNvPr>
          <p:cNvPicPr>
            <a:picLocks noChangeAspect="1"/>
          </p:cNvPicPr>
          <p:nvPr/>
        </p:nvPicPr>
        <p:blipFill>
          <a:blip r:embed="rId3"/>
          <a:stretch>
            <a:fillRect/>
          </a:stretch>
        </p:blipFill>
        <p:spPr>
          <a:xfrm>
            <a:off x="5288877" y="2157040"/>
            <a:ext cx="6903123" cy="3261544"/>
          </a:xfrm>
          <a:prstGeom prst="rect">
            <a:avLst/>
          </a:prstGeom>
        </p:spPr>
      </p:pic>
      <p:sp>
        <p:nvSpPr>
          <p:cNvPr id="15" name="Номер слайда 14">
            <a:extLst>
              <a:ext uri="{FF2B5EF4-FFF2-40B4-BE49-F238E27FC236}">
                <a16:creationId xmlns:a16="http://schemas.microsoft.com/office/drawing/2014/main" id="{6CE7F160-3BFC-4148-5066-6BD1B2ACF72E}"/>
              </a:ext>
            </a:extLst>
          </p:cNvPr>
          <p:cNvSpPr>
            <a:spLocks noGrp="1"/>
          </p:cNvSpPr>
          <p:nvPr>
            <p:ph type="sldNum" sz="quarter" idx="12"/>
          </p:nvPr>
        </p:nvSpPr>
        <p:spPr/>
        <p:txBody>
          <a:bodyPr/>
          <a:lstStyle/>
          <a:p>
            <a:fld id="{F141B3C0-0E95-4FD5-A3A5-0757E699D670}" type="slidenum">
              <a:rPr lang="ru-RU" smtClean="0"/>
              <a:t>15</a:t>
            </a:fld>
            <a:endParaRPr lang="ru-RU"/>
          </a:p>
        </p:txBody>
      </p:sp>
      <p:pic>
        <p:nvPicPr>
          <p:cNvPr id="4" name="Picture 4">
            <a:extLst>
              <a:ext uri="{FF2B5EF4-FFF2-40B4-BE49-F238E27FC236}">
                <a16:creationId xmlns:a16="http://schemas.microsoft.com/office/drawing/2014/main" id="{AC575318-17B5-2178-F265-4F51FA61A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8451" y="960223"/>
            <a:ext cx="2928638" cy="78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95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C78B67-2313-97C0-686D-3B032551AAE1}"/>
              </a:ext>
            </a:extLst>
          </p:cNvPr>
          <p:cNvSpPr>
            <a:spLocks noGrp="1"/>
          </p:cNvSpPr>
          <p:nvPr>
            <p:ph type="title"/>
          </p:nvPr>
        </p:nvSpPr>
        <p:spPr/>
        <p:txBody>
          <a:bodyPr/>
          <a:lstStyle/>
          <a:p>
            <a:r>
              <a:rPr lang="ru-RU" dirty="0"/>
              <a:t>Измерения в зависимости от быстроты</a:t>
            </a:r>
          </a:p>
        </p:txBody>
      </p:sp>
      <p:pic>
        <p:nvPicPr>
          <p:cNvPr id="8" name="Объект 7">
            <a:extLst>
              <a:ext uri="{FF2B5EF4-FFF2-40B4-BE49-F238E27FC236}">
                <a16:creationId xmlns:a16="http://schemas.microsoft.com/office/drawing/2014/main" id="{B1DE76E6-C345-5442-8E91-4601004770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0218" y="1337170"/>
            <a:ext cx="3868584" cy="3328325"/>
          </a:xfrm>
        </p:spPr>
      </p:pic>
      <p:sp>
        <p:nvSpPr>
          <p:cNvPr id="5" name="Стрелка: вниз 4">
            <a:extLst>
              <a:ext uri="{FF2B5EF4-FFF2-40B4-BE49-F238E27FC236}">
                <a16:creationId xmlns:a16="http://schemas.microsoft.com/office/drawing/2014/main" id="{ADE1EF04-4C08-A512-C5A3-2052564F076C}"/>
              </a:ext>
            </a:extLst>
          </p:cNvPr>
          <p:cNvSpPr/>
          <p:nvPr/>
        </p:nvSpPr>
        <p:spPr>
          <a:xfrm>
            <a:off x="4415311" y="2163367"/>
            <a:ext cx="581151" cy="1239849"/>
          </a:xfrm>
          <a:prstGeom prst="downArrow">
            <a:avLst/>
          </a:prstGeom>
          <a:solidFill>
            <a:srgbClr val="D0A63C">
              <a:alpha val="32941"/>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descr=" 14">
            <a:extLst>
              <a:ext uri="{FF2B5EF4-FFF2-40B4-BE49-F238E27FC236}">
                <a16:creationId xmlns:a16="http://schemas.microsoft.com/office/drawing/2014/main" id="{F326559D-D4C4-C45A-6E1B-D54211298684}"/>
              </a:ext>
            </a:extLst>
          </p:cNvPr>
          <p:cNvSpPr txBox="1"/>
          <p:nvPr/>
        </p:nvSpPr>
        <p:spPr>
          <a:xfrm>
            <a:off x="1990350" y="784582"/>
            <a:ext cx="3297698" cy="261610"/>
          </a:xfrm>
          <a:prstGeom prst="rect">
            <a:avLst/>
          </a:prstGeom>
          <a:solidFill>
            <a:schemeClr val="tx2">
              <a:lumMod val="20000"/>
              <a:lumOff val="80000"/>
            </a:schemeClr>
          </a:solidFill>
        </p:spPr>
        <p:txBody>
          <a:bodyPr wrap="none" rtlCol="0">
            <a:spAutoFit/>
          </a:bodyPr>
          <a:lstStyle/>
          <a:p>
            <a:r>
              <a:rPr lang="en-US" sz="1100" b="0" dirty="0">
                <a:effectLst/>
                <a:latin typeface="+mj-lt"/>
              </a:rPr>
              <a:t>ALICE, PLB 798 (2019) 134926,</a:t>
            </a:r>
            <a:r>
              <a:rPr lang="ru-RU" sz="1100" b="0" dirty="0">
                <a:effectLst/>
                <a:latin typeface="+mj-lt"/>
              </a:rPr>
              <a:t> </a:t>
            </a:r>
            <a:r>
              <a:rPr lang="en-US" sz="1100" b="0" dirty="0">
                <a:effectLst/>
                <a:latin typeface="+mj-lt"/>
              </a:rPr>
              <a:t>PLB 817 (2021) 136280</a:t>
            </a:r>
            <a:endParaRPr lang="ru-RU" sz="1100" dirty="0">
              <a:latin typeface="+mj-lt"/>
            </a:endParaRPr>
          </a:p>
        </p:txBody>
      </p:sp>
      <p:pic>
        <p:nvPicPr>
          <p:cNvPr id="12" name="Рисунок 11">
            <a:extLst>
              <a:ext uri="{FF2B5EF4-FFF2-40B4-BE49-F238E27FC236}">
                <a16:creationId xmlns:a16="http://schemas.microsoft.com/office/drawing/2014/main" id="{1596725C-5D19-FB28-6A01-438187048CFB}"/>
              </a:ext>
            </a:extLst>
          </p:cNvPr>
          <p:cNvPicPr>
            <a:picLocks noChangeAspect="1"/>
          </p:cNvPicPr>
          <p:nvPr/>
        </p:nvPicPr>
        <p:blipFill>
          <a:blip r:embed="rId3"/>
          <a:stretch>
            <a:fillRect/>
          </a:stretch>
        </p:blipFill>
        <p:spPr>
          <a:xfrm>
            <a:off x="6462480" y="4905032"/>
            <a:ext cx="1704671" cy="1026049"/>
          </a:xfrm>
          <a:prstGeom prst="rect">
            <a:avLst/>
          </a:prstGeom>
        </p:spPr>
      </p:pic>
      <p:sp>
        <p:nvSpPr>
          <p:cNvPr id="13" name="TextBox 12">
            <a:extLst>
              <a:ext uri="{FF2B5EF4-FFF2-40B4-BE49-F238E27FC236}">
                <a16:creationId xmlns:a16="http://schemas.microsoft.com/office/drawing/2014/main" id="{A3CB3C89-72DA-FBF5-29F7-12047B915FD4}"/>
              </a:ext>
            </a:extLst>
          </p:cNvPr>
          <p:cNvSpPr txBox="1"/>
          <p:nvPr/>
        </p:nvSpPr>
        <p:spPr>
          <a:xfrm>
            <a:off x="8321942" y="5278026"/>
            <a:ext cx="1834156" cy="400110"/>
          </a:xfrm>
          <a:prstGeom prst="rect">
            <a:avLst/>
          </a:prstGeom>
          <a:noFill/>
        </p:spPr>
        <p:txBody>
          <a:bodyPr wrap="none" rtlCol="0">
            <a:spAutoFit/>
          </a:bodyPr>
          <a:lstStyle/>
          <a:p>
            <a:r>
              <a:rPr lang="en-US" sz="2000" dirty="0"/>
              <a:t>~ 0.65 </a:t>
            </a:r>
            <a:r>
              <a:rPr lang="ru-RU" sz="2000" dirty="0"/>
              <a:t>при </a:t>
            </a:r>
            <a:r>
              <a:rPr lang="en-US" sz="2000" dirty="0"/>
              <a:t>y ~ 0</a:t>
            </a:r>
            <a:endParaRPr lang="ru-RU" sz="2000" dirty="0"/>
          </a:p>
        </p:txBody>
      </p:sp>
      <p:sp>
        <p:nvSpPr>
          <p:cNvPr id="15" name="TextBox 14">
            <a:extLst>
              <a:ext uri="{FF2B5EF4-FFF2-40B4-BE49-F238E27FC236}">
                <a16:creationId xmlns:a16="http://schemas.microsoft.com/office/drawing/2014/main" id="{AE7AD757-DC83-6AEE-8BDA-2CA3CCCEEF02}"/>
              </a:ext>
            </a:extLst>
          </p:cNvPr>
          <p:cNvSpPr txBox="1"/>
          <p:nvPr/>
        </p:nvSpPr>
        <p:spPr>
          <a:xfrm>
            <a:off x="10310889" y="5278026"/>
            <a:ext cx="1106647" cy="369332"/>
          </a:xfrm>
          <a:prstGeom prst="rect">
            <a:avLst/>
          </a:prstGeom>
          <a:noFill/>
        </p:spPr>
        <p:txBody>
          <a:bodyPr wrap="square">
            <a:spAutoFit/>
          </a:bodyPr>
          <a:lstStyle/>
          <a:p>
            <a:r>
              <a:rPr lang="en-US" dirty="0"/>
              <a:t>(x</a:t>
            </a:r>
            <a:r>
              <a:rPr lang="en-US" sz="1800" dirty="0"/>
              <a:t> ~ 10</a:t>
            </a:r>
            <a:r>
              <a:rPr lang="en-US" sz="1800" baseline="30000" dirty="0"/>
              <a:t>-3</a:t>
            </a:r>
            <a:r>
              <a:rPr lang="en-US" sz="1800" dirty="0"/>
              <a:t>)</a:t>
            </a:r>
            <a:endParaRPr lang="ru-RU" baseline="30000" dirty="0"/>
          </a:p>
        </p:txBody>
      </p:sp>
      <p:sp>
        <p:nvSpPr>
          <p:cNvPr id="23" name="Номер слайда 22">
            <a:extLst>
              <a:ext uri="{FF2B5EF4-FFF2-40B4-BE49-F238E27FC236}">
                <a16:creationId xmlns:a16="http://schemas.microsoft.com/office/drawing/2014/main" id="{FA686E9A-0A34-3F5B-F6DA-EB98FE8677BB}"/>
              </a:ext>
            </a:extLst>
          </p:cNvPr>
          <p:cNvSpPr>
            <a:spLocks noGrp="1"/>
          </p:cNvSpPr>
          <p:nvPr>
            <p:ph type="sldNum" sz="quarter" idx="12"/>
          </p:nvPr>
        </p:nvSpPr>
        <p:spPr/>
        <p:txBody>
          <a:bodyPr/>
          <a:lstStyle/>
          <a:p>
            <a:fld id="{F141B3C0-0E95-4FD5-A3A5-0757E699D670}" type="slidenum">
              <a:rPr lang="ru-RU" smtClean="0"/>
              <a:t>16</a:t>
            </a:fld>
            <a:endParaRPr lang="ru-RU"/>
          </a:p>
        </p:txBody>
      </p:sp>
      <p:pic>
        <p:nvPicPr>
          <p:cNvPr id="6" name="Picture 3" descr="A graph of a graph of data&#10;&#10;Description automatically generated with medium confidence">
            <a:extLst>
              <a:ext uri="{FF2B5EF4-FFF2-40B4-BE49-F238E27FC236}">
                <a16:creationId xmlns:a16="http://schemas.microsoft.com/office/drawing/2014/main" id="{2B904D29-452B-AC3E-345A-DD1FF999BFB4}"/>
              </a:ext>
            </a:extLst>
          </p:cNvPr>
          <p:cNvPicPr>
            <a:picLocks noChangeAspect="1"/>
          </p:cNvPicPr>
          <p:nvPr/>
        </p:nvPicPr>
        <p:blipFill rotWithShape="1">
          <a:blip r:embed="rId4">
            <a:extLst>
              <a:ext uri="{28A0092B-C50C-407E-A947-70E740481C1C}">
                <a14:useLocalDpi xmlns:a14="http://schemas.microsoft.com/office/drawing/2010/main" val="0"/>
              </a:ext>
            </a:extLst>
          </a:blip>
          <a:srcRect r="6554"/>
          <a:stretch/>
        </p:blipFill>
        <p:spPr>
          <a:xfrm>
            <a:off x="6174724" y="1303745"/>
            <a:ext cx="5491169" cy="3681005"/>
          </a:xfrm>
          <a:prstGeom prst="rect">
            <a:avLst/>
          </a:prstGeom>
        </p:spPr>
      </p:pic>
      <p:sp>
        <p:nvSpPr>
          <p:cNvPr id="7" name="TextBox 6">
            <a:extLst>
              <a:ext uri="{FF2B5EF4-FFF2-40B4-BE49-F238E27FC236}">
                <a16:creationId xmlns:a16="http://schemas.microsoft.com/office/drawing/2014/main" id="{0E5209AD-E1DC-550B-EA5D-77F4193193F4}"/>
              </a:ext>
            </a:extLst>
          </p:cNvPr>
          <p:cNvSpPr txBox="1"/>
          <p:nvPr/>
        </p:nvSpPr>
        <p:spPr>
          <a:xfrm>
            <a:off x="8807915" y="827186"/>
            <a:ext cx="2609621" cy="307777"/>
          </a:xfrm>
          <a:prstGeom prst="rect">
            <a:avLst/>
          </a:prstGeom>
          <a:solidFill>
            <a:schemeClr val="tx2">
              <a:lumMod val="20000"/>
              <a:lumOff val="80000"/>
            </a:schemeClr>
          </a:solidFill>
        </p:spPr>
        <p:txBody>
          <a:bodyPr wrap="square">
            <a:spAutoFit/>
          </a:bodyPr>
          <a:lstStyle/>
          <a:p>
            <a:r>
              <a:rPr lang="en-GB" sz="1400" dirty="0">
                <a:solidFill>
                  <a:srgbClr val="141414"/>
                </a:solidFill>
                <a:latin typeface="Calibri"/>
                <a:cs typeface="Calibri"/>
              </a:rPr>
              <a:t>CMS</a:t>
            </a:r>
            <a:r>
              <a:rPr lang="en-US" sz="1400" dirty="0">
                <a:solidFill>
                  <a:srgbClr val="141414"/>
                </a:solidFill>
                <a:latin typeface="Calibri"/>
                <a:cs typeface="Calibri"/>
              </a:rPr>
              <a:t>,</a:t>
            </a:r>
            <a:r>
              <a:rPr lang="en-GB" sz="1400" dirty="0">
                <a:solidFill>
                  <a:srgbClr val="141414"/>
                </a:solidFill>
                <a:latin typeface="Calibri"/>
                <a:cs typeface="Calibri"/>
              </a:rPr>
              <a:t> PRL 131 (2023) 262301</a:t>
            </a:r>
            <a:endParaRPr lang="ru-RU" sz="1400" dirty="0"/>
          </a:p>
        </p:txBody>
      </p:sp>
      <p:sp>
        <p:nvSpPr>
          <p:cNvPr id="14" name="TextBox 13">
            <a:extLst>
              <a:ext uri="{FF2B5EF4-FFF2-40B4-BE49-F238E27FC236}">
                <a16:creationId xmlns:a16="http://schemas.microsoft.com/office/drawing/2014/main" id="{38E06912-7971-8ABD-90CA-6998ECDBEFEF}"/>
              </a:ext>
            </a:extLst>
          </p:cNvPr>
          <p:cNvSpPr txBox="1"/>
          <p:nvPr/>
        </p:nvSpPr>
        <p:spPr>
          <a:xfrm>
            <a:off x="6669845" y="834226"/>
            <a:ext cx="2082800" cy="307777"/>
          </a:xfrm>
          <a:prstGeom prst="rect">
            <a:avLst/>
          </a:prstGeom>
          <a:solidFill>
            <a:schemeClr val="tx2">
              <a:lumMod val="20000"/>
              <a:lumOff val="80000"/>
            </a:schemeClr>
          </a:solidFill>
        </p:spPr>
        <p:txBody>
          <a:bodyPr wrap="square">
            <a:spAutoFit/>
          </a:bodyPr>
          <a:lstStyle/>
          <a:p>
            <a:r>
              <a:rPr lang="en-GB" sz="1400" dirty="0" err="1">
                <a:solidFill>
                  <a:srgbClr val="141414"/>
                </a:solidFill>
                <a:latin typeface="Calibri"/>
                <a:cs typeface="Calibri"/>
              </a:rPr>
              <a:t>LHCb</a:t>
            </a:r>
            <a:r>
              <a:rPr lang="en-GB" sz="1400" dirty="0">
                <a:solidFill>
                  <a:srgbClr val="141414"/>
                </a:solidFill>
                <a:latin typeface="Calibri"/>
                <a:cs typeface="Calibri"/>
              </a:rPr>
              <a:t> JHEP 06 (2023) 146</a:t>
            </a:r>
            <a:endParaRPr lang="ru-RU" sz="1400" dirty="0"/>
          </a:p>
        </p:txBody>
      </p:sp>
      <p:sp>
        <p:nvSpPr>
          <p:cNvPr id="16" name="Прямоугольник 15">
            <a:extLst>
              <a:ext uri="{FF2B5EF4-FFF2-40B4-BE49-F238E27FC236}">
                <a16:creationId xmlns:a16="http://schemas.microsoft.com/office/drawing/2014/main" id="{BD311ECB-68DA-6EE1-8106-7FB373822461}"/>
              </a:ext>
            </a:extLst>
          </p:cNvPr>
          <p:cNvSpPr/>
          <p:nvPr/>
        </p:nvSpPr>
        <p:spPr>
          <a:xfrm>
            <a:off x="3943896" y="4451659"/>
            <a:ext cx="1435100" cy="4000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506DC"/>
                </a:solidFill>
              </a:rPr>
              <a:t>x ~ 10</a:t>
            </a:r>
            <a:r>
              <a:rPr lang="en-US" sz="2200" b="1" baseline="30000" dirty="0">
                <a:solidFill>
                  <a:srgbClr val="1506DC"/>
                </a:solidFill>
              </a:rPr>
              <a:t>-3</a:t>
            </a:r>
            <a:endParaRPr lang="ru-RU" sz="2200" b="1" baseline="30000" dirty="0">
              <a:solidFill>
                <a:srgbClr val="1506DC"/>
              </a:solidFill>
            </a:endParaRPr>
          </a:p>
        </p:txBody>
      </p:sp>
      <p:sp>
        <p:nvSpPr>
          <p:cNvPr id="17" name="Прямоугольник 16">
            <a:extLst>
              <a:ext uri="{FF2B5EF4-FFF2-40B4-BE49-F238E27FC236}">
                <a16:creationId xmlns:a16="http://schemas.microsoft.com/office/drawing/2014/main" id="{717B428C-C082-C9B2-D26A-8362B9D01A99}"/>
              </a:ext>
            </a:extLst>
          </p:cNvPr>
          <p:cNvSpPr/>
          <p:nvPr/>
        </p:nvSpPr>
        <p:spPr>
          <a:xfrm>
            <a:off x="1430310" y="4677628"/>
            <a:ext cx="2084200" cy="4000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506DC"/>
                </a:solidFill>
              </a:rPr>
              <a:t>x ~ 10</a:t>
            </a:r>
            <a:r>
              <a:rPr lang="en-US" sz="2200" b="1" baseline="30000" dirty="0">
                <a:solidFill>
                  <a:srgbClr val="1506DC"/>
                </a:solidFill>
              </a:rPr>
              <a:t>-2</a:t>
            </a:r>
            <a:r>
              <a:rPr lang="en-US" sz="2200" b="1" dirty="0">
                <a:solidFill>
                  <a:srgbClr val="1506DC"/>
                </a:solidFill>
              </a:rPr>
              <a:t> (~95%)</a:t>
            </a:r>
          </a:p>
          <a:p>
            <a:pPr algn="ctr"/>
            <a:r>
              <a:rPr lang="en-US" sz="2200" b="1" dirty="0">
                <a:solidFill>
                  <a:srgbClr val="1506DC"/>
                </a:solidFill>
              </a:rPr>
              <a:t>x ~ 10</a:t>
            </a:r>
            <a:r>
              <a:rPr lang="en-US" sz="2200" b="1" baseline="30000" dirty="0">
                <a:solidFill>
                  <a:srgbClr val="1506DC"/>
                </a:solidFill>
              </a:rPr>
              <a:t>-5</a:t>
            </a:r>
            <a:r>
              <a:rPr lang="en-US" sz="2200" b="1" dirty="0">
                <a:solidFill>
                  <a:srgbClr val="1506DC"/>
                </a:solidFill>
              </a:rPr>
              <a:t> (~5%)</a:t>
            </a:r>
          </a:p>
          <a:p>
            <a:pPr algn="ctr"/>
            <a:endParaRPr lang="ru-RU" sz="2200" b="1" dirty="0">
              <a:solidFill>
                <a:srgbClr val="1506DC"/>
              </a:solidFill>
            </a:endParaRPr>
          </a:p>
        </p:txBody>
      </p:sp>
      <p:sp>
        <p:nvSpPr>
          <p:cNvPr id="21" name="TextBox 20">
            <a:extLst>
              <a:ext uri="{FF2B5EF4-FFF2-40B4-BE49-F238E27FC236}">
                <a16:creationId xmlns:a16="http://schemas.microsoft.com/office/drawing/2014/main" id="{03D26674-2BAD-7043-95D3-AD710F28073F}"/>
              </a:ext>
            </a:extLst>
          </p:cNvPr>
          <p:cNvSpPr txBox="1"/>
          <p:nvPr/>
        </p:nvSpPr>
        <p:spPr>
          <a:xfrm>
            <a:off x="6185463" y="6018832"/>
            <a:ext cx="5973349" cy="369332"/>
          </a:xfrm>
          <a:prstGeom prst="rect">
            <a:avLst/>
          </a:prstGeom>
          <a:noFill/>
        </p:spPr>
        <p:txBody>
          <a:bodyPr wrap="square" rtlCol="0">
            <a:spAutoFit/>
          </a:bodyPr>
          <a:lstStyle/>
          <a:p>
            <a:r>
              <a:rPr lang="ru-RU" dirty="0"/>
              <a:t>Прямое свидетельство сильных </a:t>
            </a:r>
            <a:r>
              <a:rPr lang="ru-RU" dirty="0" err="1"/>
              <a:t>глюонных</a:t>
            </a:r>
            <a:r>
              <a:rPr lang="ru-RU" dirty="0"/>
              <a:t> экранировок!</a:t>
            </a:r>
          </a:p>
        </p:txBody>
      </p:sp>
      <p:pic>
        <p:nvPicPr>
          <p:cNvPr id="18" name="Рисунок 17">
            <a:extLst>
              <a:ext uri="{FF2B5EF4-FFF2-40B4-BE49-F238E27FC236}">
                <a16:creationId xmlns:a16="http://schemas.microsoft.com/office/drawing/2014/main" id="{3AAD5083-7ECD-4537-AC03-BB0A69175538}"/>
              </a:ext>
            </a:extLst>
          </p:cNvPr>
          <p:cNvPicPr>
            <a:picLocks noChangeAspect="1"/>
          </p:cNvPicPr>
          <p:nvPr/>
        </p:nvPicPr>
        <p:blipFill>
          <a:blip r:embed="rId5"/>
          <a:stretch>
            <a:fillRect/>
          </a:stretch>
        </p:blipFill>
        <p:spPr>
          <a:xfrm>
            <a:off x="492520" y="5043773"/>
            <a:ext cx="5011838" cy="727172"/>
          </a:xfrm>
          <a:prstGeom prst="rect">
            <a:avLst/>
          </a:prstGeom>
        </p:spPr>
      </p:pic>
      <p:cxnSp>
        <p:nvCxnSpPr>
          <p:cNvPr id="19" name="Прямая со стрелкой 18" descr=" 14">
            <a:extLst>
              <a:ext uri="{FF2B5EF4-FFF2-40B4-BE49-F238E27FC236}">
                <a16:creationId xmlns:a16="http://schemas.microsoft.com/office/drawing/2014/main" id="{4D25F2A6-30D3-4088-B37C-736AE423B592}"/>
              </a:ext>
            </a:extLst>
          </p:cNvPr>
          <p:cNvCxnSpPr>
            <a:cxnSpLocks/>
            <a:stCxn id="22" idx="0"/>
          </p:cNvCxnSpPr>
          <p:nvPr/>
        </p:nvCxnSpPr>
        <p:spPr>
          <a:xfrm flipV="1">
            <a:off x="4196659" y="5671762"/>
            <a:ext cx="20056" cy="396673"/>
          </a:xfrm>
          <a:prstGeom prst="straightConnector1">
            <a:avLst/>
          </a:prstGeom>
          <a:ln w="28575">
            <a:solidFill>
              <a:srgbClr val="1506D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descr=" 16">
            <a:extLst>
              <a:ext uri="{FF2B5EF4-FFF2-40B4-BE49-F238E27FC236}">
                <a16:creationId xmlns:a16="http://schemas.microsoft.com/office/drawing/2014/main" id="{B8981E5C-FC09-41F5-942C-4E47CA7EBC65}"/>
              </a:ext>
            </a:extLst>
          </p:cNvPr>
          <p:cNvSpPr txBox="1"/>
          <p:nvPr/>
        </p:nvSpPr>
        <p:spPr>
          <a:xfrm>
            <a:off x="3642116" y="6068435"/>
            <a:ext cx="1109086" cy="523220"/>
          </a:xfrm>
          <a:prstGeom prst="rect">
            <a:avLst/>
          </a:prstGeom>
          <a:noFill/>
        </p:spPr>
        <p:txBody>
          <a:bodyPr wrap="none" rtlCol="0">
            <a:spAutoFit/>
          </a:bodyPr>
          <a:lstStyle/>
          <a:p>
            <a:pPr algn="ctr"/>
            <a:r>
              <a:rPr lang="en-US" sz="1400" b="1" dirty="0">
                <a:solidFill>
                  <a:srgbClr val="1506DC"/>
                </a:solidFill>
              </a:rPr>
              <a:t>high-energy </a:t>
            </a:r>
            <a:br>
              <a:rPr lang="en-US" sz="1400" b="1" dirty="0">
                <a:solidFill>
                  <a:srgbClr val="1506DC"/>
                </a:solidFill>
              </a:rPr>
            </a:br>
            <a:r>
              <a:rPr lang="en-US" sz="1400" b="1" dirty="0">
                <a:solidFill>
                  <a:srgbClr val="1506DC"/>
                </a:solidFill>
              </a:rPr>
              <a:t>photons</a:t>
            </a:r>
            <a:endParaRPr lang="ru-RU" sz="1400" b="1" dirty="0">
              <a:solidFill>
                <a:srgbClr val="1506DC"/>
              </a:solidFill>
            </a:endParaRPr>
          </a:p>
        </p:txBody>
      </p:sp>
      <p:sp>
        <p:nvSpPr>
          <p:cNvPr id="24" name="TextBox 23" descr=" 17">
            <a:extLst>
              <a:ext uri="{FF2B5EF4-FFF2-40B4-BE49-F238E27FC236}">
                <a16:creationId xmlns:a16="http://schemas.microsoft.com/office/drawing/2014/main" id="{10914D1F-1C56-4EF7-A0C8-C998D2560651}"/>
              </a:ext>
            </a:extLst>
          </p:cNvPr>
          <p:cNvSpPr txBox="1"/>
          <p:nvPr/>
        </p:nvSpPr>
        <p:spPr>
          <a:xfrm>
            <a:off x="4976634" y="6050345"/>
            <a:ext cx="683200" cy="523220"/>
          </a:xfrm>
          <a:prstGeom prst="rect">
            <a:avLst/>
          </a:prstGeom>
          <a:noFill/>
          <a:ln>
            <a:noFill/>
          </a:ln>
        </p:spPr>
        <p:txBody>
          <a:bodyPr wrap="none" rtlCol="0">
            <a:spAutoFit/>
          </a:bodyPr>
          <a:lstStyle/>
          <a:p>
            <a:r>
              <a:rPr lang="en-US" sz="1400" b="1" dirty="0">
                <a:solidFill>
                  <a:srgbClr val="FF0000"/>
                </a:solidFill>
              </a:rPr>
              <a:t>low-x </a:t>
            </a:r>
            <a:br>
              <a:rPr lang="en-US" sz="1400" b="1" dirty="0">
                <a:solidFill>
                  <a:srgbClr val="FF0000"/>
                </a:solidFill>
              </a:rPr>
            </a:br>
            <a:r>
              <a:rPr lang="en-US" sz="1400" b="1" dirty="0">
                <a:solidFill>
                  <a:srgbClr val="FF0000"/>
                </a:solidFill>
              </a:rPr>
              <a:t>gluons</a:t>
            </a:r>
            <a:endParaRPr lang="ru-RU" sz="1400" b="1" dirty="0">
              <a:solidFill>
                <a:srgbClr val="FF0000"/>
              </a:solidFill>
            </a:endParaRPr>
          </a:p>
        </p:txBody>
      </p:sp>
      <p:cxnSp>
        <p:nvCxnSpPr>
          <p:cNvPr id="25" name="Прямая со стрелкой 24" descr=" 18">
            <a:extLst>
              <a:ext uri="{FF2B5EF4-FFF2-40B4-BE49-F238E27FC236}">
                <a16:creationId xmlns:a16="http://schemas.microsoft.com/office/drawing/2014/main" id="{97E37A84-7C08-46FE-942C-94E38AA690A4}"/>
              </a:ext>
            </a:extLst>
          </p:cNvPr>
          <p:cNvCxnSpPr>
            <a:cxnSpLocks/>
            <a:stCxn id="24" idx="0"/>
          </p:cNvCxnSpPr>
          <p:nvPr/>
        </p:nvCxnSpPr>
        <p:spPr>
          <a:xfrm flipH="1" flipV="1">
            <a:off x="5049313" y="5692847"/>
            <a:ext cx="268921" cy="357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descr=" 28">
            <a:extLst>
              <a:ext uri="{FF2B5EF4-FFF2-40B4-BE49-F238E27FC236}">
                <a16:creationId xmlns:a16="http://schemas.microsoft.com/office/drawing/2014/main" id="{1ED0DD94-7A8E-45EA-85CE-72084574D94F}"/>
              </a:ext>
            </a:extLst>
          </p:cNvPr>
          <p:cNvCxnSpPr>
            <a:cxnSpLocks/>
          </p:cNvCxnSpPr>
          <p:nvPr/>
        </p:nvCxnSpPr>
        <p:spPr>
          <a:xfrm flipV="1">
            <a:off x="2058104" y="5671762"/>
            <a:ext cx="214209" cy="390096"/>
          </a:xfrm>
          <a:prstGeom prst="straightConnector1">
            <a:avLst/>
          </a:prstGeom>
          <a:ln w="28575">
            <a:solidFill>
              <a:srgbClr val="1506DC"/>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descr=" 29">
            <a:extLst>
              <a:ext uri="{FF2B5EF4-FFF2-40B4-BE49-F238E27FC236}">
                <a16:creationId xmlns:a16="http://schemas.microsoft.com/office/drawing/2014/main" id="{17F40276-D176-4FD0-97F7-2E40EF66F7DD}"/>
              </a:ext>
            </a:extLst>
          </p:cNvPr>
          <p:cNvSpPr txBox="1"/>
          <p:nvPr/>
        </p:nvSpPr>
        <p:spPr>
          <a:xfrm>
            <a:off x="1542729" y="6013551"/>
            <a:ext cx="1060675" cy="523220"/>
          </a:xfrm>
          <a:prstGeom prst="rect">
            <a:avLst/>
          </a:prstGeom>
          <a:noFill/>
        </p:spPr>
        <p:txBody>
          <a:bodyPr wrap="none" rtlCol="0">
            <a:spAutoFit/>
          </a:bodyPr>
          <a:lstStyle/>
          <a:p>
            <a:pPr algn="ctr"/>
            <a:r>
              <a:rPr lang="en-US" sz="1400" b="1" dirty="0">
                <a:solidFill>
                  <a:srgbClr val="1506DC"/>
                </a:solidFill>
              </a:rPr>
              <a:t>low-energy </a:t>
            </a:r>
            <a:br>
              <a:rPr lang="en-US" sz="1400" b="1" dirty="0">
                <a:solidFill>
                  <a:srgbClr val="1506DC"/>
                </a:solidFill>
              </a:rPr>
            </a:br>
            <a:r>
              <a:rPr lang="en-US" sz="1400" b="1" dirty="0">
                <a:solidFill>
                  <a:srgbClr val="1506DC"/>
                </a:solidFill>
              </a:rPr>
              <a:t>photons</a:t>
            </a:r>
            <a:endParaRPr lang="ru-RU" sz="1400" b="1" dirty="0">
              <a:solidFill>
                <a:srgbClr val="1506DC"/>
              </a:solidFill>
            </a:endParaRPr>
          </a:p>
        </p:txBody>
      </p:sp>
      <p:sp>
        <p:nvSpPr>
          <p:cNvPr id="28" name="TextBox 27" descr=" 30">
            <a:extLst>
              <a:ext uri="{FF2B5EF4-FFF2-40B4-BE49-F238E27FC236}">
                <a16:creationId xmlns:a16="http://schemas.microsoft.com/office/drawing/2014/main" id="{CBC42042-6DF2-4882-97D0-B404705D29FB}"/>
              </a:ext>
            </a:extLst>
          </p:cNvPr>
          <p:cNvSpPr txBox="1"/>
          <p:nvPr/>
        </p:nvSpPr>
        <p:spPr>
          <a:xfrm>
            <a:off x="2774013" y="6013551"/>
            <a:ext cx="683200" cy="523220"/>
          </a:xfrm>
          <a:prstGeom prst="rect">
            <a:avLst/>
          </a:prstGeom>
          <a:noFill/>
          <a:ln>
            <a:noFill/>
          </a:ln>
        </p:spPr>
        <p:txBody>
          <a:bodyPr wrap="none" rtlCol="0">
            <a:spAutoFit/>
          </a:bodyPr>
          <a:lstStyle/>
          <a:p>
            <a:r>
              <a:rPr lang="en-US" sz="1400" b="1" dirty="0">
                <a:solidFill>
                  <a:srgbClr val="FF0000"/>
                </a:solidFill>
              </a:rPr>
              <a:t>high-x </a:t>
            </a:r>
            <a:br>
              <a:rPr lang="en-US" sz="1400" b="1" dirty="0">
                <a:solidFill>
                  <a:srgbClr val="FF0000"/>
                </a:solidFill>
              </a:rPr>
            </a:br>
            <a:r>
              <a:rPr lang="en-US" sz="1400" b="1" dirty="0">
                <a:solidFill>
                  <a:srgbClr val="FF0000"/>
                </a:solidFill>
              </a:rPr>
              <a:t>gluons</a:t>
            </a:r>
            <a:endParaRPr lang="ru-RU" sz="1400" b="1" dirty="0">
              <a:solidFill>
                <a:srgbClr val="FF0000"/>
              </a:solidFill>
            </a:endParaRPr>
          </a:p>
        </p:txBody>
      </p:sp>
      <p:cxnSp>
        <p:nvCxnSpPr>
          <p:cNvPr id="29" name="Прямая со стрелкой 28" descr=" 31">
            <a:extLst>
              <a:ext uri="{FF2B5EF4-FFF2-40B4-BE49-F238E27FC236}">
                <a16:creationId xmlns:a16="http://schemas.microsoft.com/office/drawing/2014/main" id="{77CB6CDF-F142-4CEB-9AA7-507444F057D1}"/>
              </a:ext>
            </a:extLst>
          </p:cNvPr>
          <p:cNvCxnSpPr>
            <a:cxnSpLocks/>
            <a:stCxn id="28" idx="0"/>
          </p:cNvCxnSpPr>
          <p:nvPr/>
        </p:nvCxnSpPr>
        <p:spPr>
          <a:xfrm flipH="1" flipV="1">
            <a:off x="3019862" y="5671762"/>
            <a:ext cx="95751" cy="341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descr=" 14">
            <a:extLst>
              <a:ext uri="{FF2B5EF4-FFF2-40B4-BE49-F238E27FC236}">
                <a16:creationId xmlns:a16="http://schemas.microsoft.com/office/drawing/2014/main" id="{9921B20C-8319-434C-9712-80AC8D6A96BD}"/>
              </a:ext>
            </a:extLst>
          </p:cNvPr>
          <p:cNvSpPr txBox="1"/>
          <p:nvPr/>
        </p:nvSpPr>
        <p:spPr>
          <a:xfrm>
            <a:off x="6419753" y="6548307"/>
            <a:ext cx="5263236" cy="307777"/>
          </a:xfrm>
          <a:prstGeom prst="rect">
            <a:avLst/>
          </a:prstGeom>
          <a:solidFill>
            <a:schemeClr val="tx2">
              <a:lumMod val="20000"/>
              <a:lumOff val="80000"/>
            </a:schemeClr>
          </a:solidFill>
        </p:spPr>
        <p:txBody>
          <a:bodyPr wrap="none" rtlCol="0">
            <a:spAutoFit/>
          </a:bodyPr>
          <a:lstStyle/>
          <a:p>
            <a:r>
              <a:rPr lang="en-US" sz="1400" dirty="0">
                <a:latin typeface="+mj-lt"/>
              </a:rPr>
              <a:t>V. </a:t>
            </a:r>
            <a:r>
              <a:rPr lang="en-US" sz="1400" dirty="0" err="1">
                <a:latin typeface="+mj-lt"/>
              </a:rPr>
              <a:t>Guzey</a:t>
            </a:r>
            <a:r>
              <a:rPr lang="en-US" sz="1400" dirty="0">
                <a:latin typeface="+mj-lt"/>
              </a:rPr>
              <a:t>, E. </a:t>
            </a:r>
            <a:r>
              <a:rPr lang="en-US" sz="1400" dirty="0" err="1">
                <a:latin typeface="+mj-lt"/>
              </a:rPr>
              <a:t>Kryshen</a:t>
            </a:r>
            <a:r>
              <a:rPr lang="en-US" sz="1400" dirty="0">
                <a:latin typeface="+mj-lt"/>
              </a:rPr>
              <a:t>, M. </a:t>
            </a:r>
            <a:r>
              <a:rPr lang="en-US" sz="1400" dirty="0" err="1">
                <a:latin typeface="+mj-lt"/>
              </a:rPr>
              <a:t>Strikman</a:t>
            </a:r>
            <a:r>
              <a:rPr lang="en-US" sz="1400" dirty="0">
                <a:latin typeface="+mj-lt"/>
              </a:rPr>
              <a:t>, M. </a:t>
            </a:r>
            <a:r>
              <a:rPr lang="en-US" sz="1400" dirty="0" err="1">
                <a:latin typeface="+mj-lt"/>
              </a:rPr>
              <a:t>Zhalov</a:t>
            </a:r>
            <a:r>
              <a:rPr lang="en-US" sz="1400" dirty="0">
                <a:latin typeface="+mj-lt"/>
              </a:rPr>
              <a:t>, </a:t>
            </a:r>
            <a:r>
              <a:rPr lang="en-US" sz="1400" b="0" i="0" dirty="0">
                <a:effectLst/>
                <a:latin typeface="-apple-system"/>
              </a:rPr>
              <a:t>PLB 726 (2013), 290-295</a:t>
            </a:r>
            <a:endParaRPr lang="ru-RU" sz="1400" dirty="0">
              <a:latin typeface="+mj-lt"/>
            </a:endParaRPr>
          </a:p>
        </p:txBody>
      </p:sp>
      <p:sp>
        <p:nvSpPr>
          <p:cNvPr id="31" name="TextBox 30" descr=" 14">
            <a:extLst>
              <a:ext uri="{FF2B5EF4-FFF2-40B4-BE49-F238E27FC236}">
                <a16:creationId xmlns:a16="http://schemas.microsoft.com/office/drawing/2014/main" id="{78BCE82E-5737-42FB-BF35-243345F4A2A2}"/>
              </a:ext>
            </a:extLst>
          </p:cNvPr>
          <p:cNvSpPr txBox="1"/>
          <p:nvPr/>
        </p:nvSpPr>
        <p:spPr>
          <a:xfrm>
            <a:off x="1927267" y="1084897"/>
            <a:ext cx="3461204" cy="261610"/>
          </a:xfrm>
          <a:prstGeom prst="rect">
            <a:avLst/>
          </a:prstGeom>
          <a:solidFill>
            <a:schemeClr val="tx2">
              <a:lumMod val="20000"/>
              <a:lumOff val="80000"/>
            </a:schemeClr>
          </a:solidFill>
        </p:spPr>
        <p:txBody>
          <a:bodyPr wrap="none" rtlCol="0">
            <a:spAutoFit/>
          </a:bodyPr>
          <a:lstStyle/>
          <a:p>
            <a:r>
              <a:rPr lang="en-US" sz="1100" dirty="0">
                <a:latin typeface="+mj-lt"/>
              </a:rPr>
              <a:t>V. </a:t>
            </a:r>
            <a:r>
              <a:rPr lang="en-US" sz="1100" dirty="0" err="1">
                <a:latin typeface="+mj-lt"/>
              </a:rPr>
              <a:t>Guzey</a:t>
            </a:r>
            <a:r>
              <a:rPr lang="en-US" sz="1100" dirty="0">
                <a:latin typeface="+mj-lt"/>
              </a:rPr>
              <a:t>, E. </a:t>
            </a:r>
            <a:r>
              <a:rPr lang="en-US" sz="1100" dirty="0" err="1">
                <a:latin typeface="+mj-lt"/>
              </a:rPr>
              <a:t>Kryshen</a:t>
            </a:r>
            <a:r>
              <a:rPr lang="en-US" sz="1100" dirty="0">
                <a:latin typeface="+mj-lt"/>
              </a:rPr>
              <a:t>, M. </a:t>
            </a:r>
            <a:r>
              <a:rPr lang="en-US" sz="1100" dirty="0" err="1">
                <a:latin typeface="+mj-lt"/>
              </a:rPr>
              <a:t>Zhalov</a:t>
            </a:r>
            <a:r>
              <a:rPr lang="en-US" sz="1100" dirty="0">
                <a:latin typeface="+mj-lt"/>
              </a:rPr>
              <a:t>, </a:t>
            </a:r>
            <a:r>
              <a:rPr lang="en-US" sz="1100" b="0" i="0" dirty="0">
                <a:effectLst/>
                <a:latin typeface="-apple-system"/>
              </a:rPr>
              <a:t>PRC 93 (2016) 5, 055206</a:t>
            </a:r>
            <a:endParaRPr lang="ru-RU" sz="1100" dirty="0">
              <a:latin typeface="+mj-lt"/>
            </a:endParaRPr>
          </a:p>
        </p:txBody>
      </p:sp>
    </p:spTree>
    <p:extLst>
      <p:ext uri="{BB962C8B-B14F-4D97-AF65-F5344CB8AC3E}">
        <p14:creationId xmlns:p14="http://schemas.microsoft.com/office/powerpoint/2010/main" val="1933250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descr=" 34"/>
          <p:cNvGrpSpPr/>
          <p:nvPr/>
        </p:nvGrpSpPr>
        <p:grpSpPr>
          <a:xfrm>
            <a:off x="7249346" y="807879"/>
            <a:ext cx="3814166" cy="2435599"/>
            <a:chOff x="5212363" y="4037051"/>
            <a:chExt cx="3675663" cy="2469586"/>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363" y="4037051"/>
              <a:ext cx="3675663" cy="2469586"/>
            </a:xfrm>
            <a:prstGeom prst="rect">
              <a:avLst/>
            </a:prstGeom>
          </p:spPr>
        </p:pic>
        <p:sp>
          <p:nvSpPr>
            <p:cNvPr id="32" name="TextBox 31"/>
            <p:cNvSpPr txBox="1"/>
            <p:nvPr/>
          </p:nvSpPr>
          <p:spPr>
            <a:xfrm>
              <a:off x="5793051" y="5605849"/>
              <a:ext cx="569237" cy="497181"/>
            </a:xfrm>
            <a:prstGeom prst="rect">
              <a:avLst/>
            </a:prstGeom>
            <a:noFill/>
          </p:spPr>
          <p:txBody>
            <a:bodyPr wrap="none" rtlCol="0">
              <a:spAutoFit/>
            </a:bodyPr>
            <a:lstStyle/>
            <a:p>
              <a:r>
                <a:rPr lang="en-GB" b="1" dirty="0">
                  <a:solidFill>
                    <a:schemeClr val="accent4"/>
                  </a:solidFill>
                </a:rPr>
                <a:t>0</a:t>
              </a:r>
              <a:r>
                <a:rPr lang="en-US" b="1" dirty="0">
                  <a:solidFill>
                    <a:schemeClr val="accent4"/>
                  </a:solidFill>
                </a:rPr>
                <a:t>n</a:t>
              </a:r>
              <a:endParaRPr lang="en-GB" b="1" dirty="0">
                <a:solidFill>
                  <a:schemeClr val="accent4"/>
                </a:solidFill>
              </a:endParaRPr>
            </a:p>
          </p:txBody>
        </p:sp>
        <p:sp>
          <p:nvSpPr>
            <p:cNvPr id="33" name="TextBox 32"/>
            <p:cNvSpPr txBox="1"/>
            <p:nvPr/>
          </p:nvSpPr>
          <p:spPr>
            <a:xfrm>
              <a:off x="6343642" y="5605848"/>
              <a:ext cx="569237" cy="497181"/>
            </a:xfrm>
            <a:prstGeom prst="rect">
              <a:avLst/>
            </a:prstGeom>
            <a:noFill/>
          </p:spPr>
          <p:txBody>
            <a:bodyPr wrap="none" rtlCol="0">
              <a:spAutoFit/>
            </a:bodyPr>
            <a:lstStyle/>
            <a:p>
              <a:r>
                <a:rPr lang="en-GB" b="1" dirty="0">
                  <a:solidFill>
                    <a:srgbClr val="FF0000"/>
                  </a:solidFill>
                </a:rPr>
                <a:t>1n</a:t>
              </a:r>
            </a:p>
          </p:txBody>
        </p:sp>
        <p:sp>
          <p:nvSpPr>
            <p:cNvPr id="34" name="TextBox 33"/>
            <p:cNvSpPr txBox="1"/>
            <p:nvPr/>
          </p:nvSpPr>
          <p:spPr>
            <a:xfrm>
              <a:off x="6975919" y="5605848"/>
              <a:ext cx="567092" cy="497181"/>
            </a:xfrm>
            <a:prstGeom prst="rect">
              <a:avLst/>
            </a:prstGeom>
            <a:noFill/>
          </p:spPr>
          <p:txBody>
            <a:bodyPr wrap="none" rtlCol="0">
              <a:spAutoFit/>
            </a:bodyPr>
            <a:lstStyle/>
            <a:p>
              <a:r>
                <a:rPr lang="en-GB" dirty="0">
                  <a:solidFill>
                    <a:srgbClr val="00B050"/>
                  </a:solidFill>
                </a:rPr>
                <a:t>2n</a:t>
              </a:r>
            </a:p>
          </p:txBody>
        </p:sp>
      </p:grpSp>
      <p:pic>
        <p:nvPicPr>
          <p:cNvPr id="59" name="Рисунок 58">
            <a:extLst>
              <a:ext uri="{FF2B5EF4-FFF2-40B4-BE49-F238E27FC236}">
                <a16:creationId xmlns:a16="http://schemas.microsoft.com/office/drawing/2014/main" id="{43BF1CB5-FA90-6DE1-8BBF-1E11106DCB26}"/>
              </a:ext>
            </a:extLst>
          </p:cNvPr>
          <p:cNvPicPr>
            <a:picLocks noChangeAspect="1"/>
          </p:cNvPicPr>
          <p:nvPr/>
        </p:nvPicPr>
        <p:blipFill>
          <a:blip r:embed="rId3"/>
          <a:stretch>
            <a:fillRect/>
          </a:stretch>
        </p:blipFill>
        <p:spPr>
          <a:xfrm>
            <a:off x="133792" y="770996"/>
            <a:ext cx="6319777" cy="2287451"/>
          </a:xfrm>
          <a:prstGeom prst="rect">
            <a:avLst/>
          </a:prstGeom>
        </p:spPr>
      </p:pic>
      <p:sp>
        <p:nvSpPr>
          <p:cNvPr id="67" name="Номер слайда 66">
            <a:extLst>
              <a:ext uri="{FF2B5EF4-FFF2-40B4-BE49-F238E27FC236}">
                <a16:creationId xmlns:a16="http://schemas.microsoft.com/office/drawing/2014/main" id="{EEE1F42C-5232-2AAC-761D-1D08BF9CF3B2}"/>
              </a:ext>
            </a:extLst>
          </p:cNvPr>
          <p:cNvSpPr>
            <a:spLocks noGrp="1"/>
          </p:cNvSpPr>
          <p:nvPr>
            <p:ph type="sldNum" sz="quarter" idx="12"/>
          </p:nvPr>
        </p:nvSpPr>
        <p:spPr/>
        <p:txBody>
          <a:bodyPr/>
          <a:lstStyle/>
          <a:p>
            <a:fld id="{F141B3C0-0E95-4FD5-A3A5-0757E699D670}" type="slidenum">
              <a:rPr lang="ru-RU" smtClean="0"/>
              <a:t>17</a:t>
            </a:fld>
            <a:endParaRPr lang="ru-RU"/>
          </a:p>
        </p:txBody>
      </p:sp>
      <p:sp>
        <p:nvSpPr>
          <p:cNvPr id="57" name="TextBox 56">
            <a:extLst>
              <a:ext uri="{FF2B5EF4-FFF2-40B4-BE49-F238E27FC236}">
                <a16:creationId xmlns:a16="http://schemas.microsoft.com/office/drawing/2014/main" id="{13896D98-C54F-8A93-93F9-FA0B52B12669}"/>
              </a:ext>
            </a:extLst>
          </p:cNvPr>
          <p:cNvSpPr txBox="1"/>
          <p:nvPr/>
        </p:nvSpPr>
        <p:spPr>
          <a:xfrm>
            <a:off x="0" y="3023026"/>
            <a:ext cx="121920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a:t>
            </a:r>
            <a:r>
              <a:rPr lang="ru-RU" sz="2000" dirty="0"/>
              <a:t>20% событий когерентного рождения сопровождается испусканием нейтронов</a:t>
            </a:r>
            <a:br>
              <a:rPr lang="en-US" sz="2000" dirty="0"/>
            </a:br>
            <a:r>
              <a:rPr lang="ru-RU" sz="2000" dirty="0"/>
              <a:t>из-за дополнительного обмена фотонами</a:t>
            </a:r>
          </a:p>
          <a:p>
            <a:pPr marL="285750" indent="-285750">
              <a:buFont typeface="Arial" panose="020B0604020202020204" pitchFamily="34" charset="0"/>
              <a:buChar char="•"/>
            </a:pPr>
            <a:r>
              <a:rPr lang="ru-RU" sz="2000" dirty="0"/>
              <a:t>Нейтроны можно измерять в калориметрах нулевого угла  (</a:t>
            </a:r>
            <a:r>
              <a:rPr lang="en-US" sz="2000" dirty="0"/>
              <a:t>ZDC – zero degree calorimeter)</a:t>
            </a:r>
          </a:p>
          <a:p>
            <a:pPr marL="285750" indent="-285750">
              <a:buFont typeface="Arial" panose="020B0604020202020204" pitchFamily="34" charset="0"/>
              <a:buChar char="•"/>
            </a:pPr>
            <a:r>
              <a:rPr lang="ru-RU" sz="2000" dirty="0"/>
              <a:t>Измерения сечений с</a:t>
            </a:r>
            <a:r>
              <a:rPr lang="en-US" sz="2000" dirty="0"/>
              <a:t>/</a:t>
            </a:r>
            <a:r>
              <a:rPr lang="ru-RU" sz="2000" dirty="0"/>
              <a:t>без испускания нейтронов позволяют разделить вклады, соответствующие высоким и низким энергиям фотонов:</a:t>
            </a:r>
            <a:endParaRPr lang="en-US" sz="2000" dirty="0"/>
          </a:p>
          <a:p>
            <a:pPr marL="285750" indent="-285750">
              <a:buFont typeface="Arial" panose="020B0604020202020204" pitchFamily="34" charset="0"/>
              <a:buChar char="•"/>
            </a:pPr>
            <a:endParaRPr lang="en-US" sz="2000" dirty="0"/>
          </a:p>
        </p:txBody>
      </p:sp>
      <p:pic>
        <p:nvPicPr>
          <p:cNvPr id="63" name="Рисунок 62">
            <a:extLst>
              <a:ext uri="{FF2B5EF4-FFF2-40B4-BE49-F238E27FC236}">
                <a16:creationId xmlns:a16="http://schemas.microsoft.com/office/drawing/2014/main" id="{58C1C149-5BF3-BDA6-737A-7FDE07DF274D}"/>
              </a:ext>
            </a:extLst>
          </p:cNvPr>
          <p:cNvPicPr>
            <a:picLocks noChangeAspect="1"/>
          </p:cNvPicPr>
          <p:nvPr/>
        </p:nvPicPr>
        <p:blipFill>
          <a:blip r:embed="rId4"/>
          <a:stretch>
            <a:fillRect/>
          </a:stretch>
        </p:blipFill>
        <p:spPr>
          <a:xfrm>
            <a:off x="547316" y="1284885"/>
            <a:ext cx="120507" cy="1269342"/>
          </a:xfrm>
          <a:prstGeom prst="rect">
            <a:avLst/>
          </a:prstGeom>
        </p:spPr>
      </p:pic>
      <p:pic>
        <p:nvPicPr>
          <p:cNvPr id="64" name="Рисунок 63">
            <a:extLst>
              <a:ext uri="{FF2B5EF4-FFF2-40B4-BE49-F238E27FC236}">
                <a16:creationId xmlns:a16="http://schemas.microsoft.com/office/drawing/2014/main" id="{8DBBA4C5-2C98-C6A5-2D31-71A7775CBD9B}"/>
              </a:ext>
            </a:extLst>
          </p:cNvPr>
          <p:cNvPicPr>
            <a:picLocks noChangeAspect="1"/>
          </p:cNvPicPr>
          <p:nvPr/>
        </p:nvPicPr>
        <p:blipFill>
          <a:blip r:embed="rId4"/>
          <a:stretch>
            <a:fillRect/>
          </a:stretch>
        </p:blipFill>
        <p:spPr>
          <a:xfrm>
            <a:off x="4031654" y="1254905"/>
            <a:ext cx="120507" cy="1269342"/>
          </a:xfrm>
          <a:prstGeom prst="rect">
            <a:avLst/>
          </a:prstGeom>
        </p:spPr>
      </p:pic>
      <p:cxnSp>
        <p:nvCxnSpPr>
          <p:cNvPr id="66" name="Прямая соединительная линия 65">
            <a:extLst>
              <a:ext uri="{FF2B5EF4-FFF2-40B4-BE49-F238E27FC236}">
                <a16:creationId xmlns:a16="http://schemas.microsoft.com/office/drawing/2014/main" id="{01B95500-BBD2-0214-F56C-247E709D3DBA}"/>
              </a:ext>
            </a:extLst>
          </p:cNvPr>
          <p:cNvCxnSpPr>
            <a:cxnSpLocks/>
            <a:stCxn id="63" idx="2"/>
          </p:cNvCxnSpPr>
          <p:nvPr/>
        </p:nvCxnSpPr>
        <p:spPr>
          <a:xfrm flipH="1" flipV="1">
            <a:off x="133792" y="2410130"/>
            <a:ext cx="473778" cy="144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a:extLst>
              <a:ext uri="{FF2B5EF4-FFF2-40B4-BE49-F238E27FC236}">
                <a16:creationId xmlns:a16="http://schemas.microsoft.com/office/drawing/2014/main" id="{6CF30BCC-6199-EDBF-8736-0722155DE7A1}"/>
              </a:ext>
            </a:extLst>
          </p:cNvPr>
          <p:cNvCxnSpPr>
            <a:cxnSpLocks/>
          </p:cNvCxnSpPr>
          <p:nvPr/>
        </p:nvCxnSpPr>
        <p:spPr>
          <a:xfrm flipH="1" flipV="1">
            <a:off x="3618129" y="2371251"/>
            <a:ext cx="473778" cy="144097"/>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941B87B-A4C2-3F9D-F43C-81482818436E}"/>
              </a:ext>
            </a:extLst>
          </p:cNvPr>
          <p:cNvSpPr txBox="1"/>
          <p:nvPr/>
        </p:nvSpPr>
        <p:spPr>
          <a:xfrm>
            <a:off x="-55030" y="2073967"/>
            <a:ext cx="306494" cy="369332"/>
          </a:xfrm>
          <a:prstGeom prst="rect">
            <a:avLst/>
          </a:prstGeom>
          <a:noFill/>
        </p:spPr>
        <p:txBody>
          <a:bodyPr wrap="square" rtlCol="0">
            <a:spAutoFit/>
          </a:bodyPr>
          <a:lstStyle/>
          <a:p>
            <a:r>
              <a:rPr lang="en-US" dirty="0"/>
              <a:t>n</a:t>
            </a:r>
            <a:endParaRPr lang="ru-RU" dirty="0"/>
          </a:p>
        </p:txBody>
      </p:sp>
      <p:sp>
        <p:nvSpPr>
          <p:cNvPr id="72" name="TextBox 71">
            <a:extLst>
              <a:ext uri="{FF2B5EF4-FFF2-40B4-BE49-F238E27FC236}">
                <a16:creationId xmlns:a16="http://schemas.microsoft.com/office/drawing/2014/main" id="{1ECD845D-A6DE-37D0-6561-1929E3FDBCA1}"/>
              </a:ext>
            </a:extLst>
          </p:cNvPr>
          <p:cNvSpPr txBox="1"/>
          <p:nvPr/>
        </p:nvSpPr>
        <p:spPr>
          <a:xfrm>
            <a:off x="3447083" y="2068762"/>
            <a:ext cx="306494" cy="369332"/>
          </a:xfrm>
          <a:prstGeom prst="rect">
            <a:avLst/>
          </a:prstGeom>
          <a:noFill/>
        </p:spPr>
        <p:txBody>
          <a:bodyPr wrap="square" rtlCol="0">
            <a:spAutoFit/>
          </a:bodyPr>
          <a:lstStyle/>
          <a:p>
            <a:r>
              <a:rPr lang="en-US" dirty="0"/>
              <a:t>n</a:t>
            </a:r>
            <a:endParaRPr lang="ru-RU" dirty="0"/>
          </a:p>
        </p:txBody>
      </p:sp>
      <p:sp>
        <p:nvSpPr>
          <p:cNvPr id="35" name="TextBox 34" descr=" 35">
            <a:extLst>
              <a:ext uri="{FF2B5EF4-FFF2-40B4-BE49-F238E27FC236}">
                <a16:creationId xmlns:a16="http://schemas.microsoft.com/office/drawing/2014/main" id="{923981F7-BDDB-420D-99C2-9E5266D84C60}"/>
              </a:ext>
            </a:extLst>
          </p:cNvPr>
          <p:cNvSpPr txBox="1"/>
          <p:nvPr/>
        </p:nvSpPr>
        <p:spPr>
          <a:xfrm>
            <a:off x="251464" y="5285030"/>
            <a:ext cx="2220480" cy="369332"/>
          </a:xfrm>
          <a:prstGeom prst="rect">
            <a:avLst/>
          </a:prstGeom>
          <a:noFill/>
        </p:spPr>
        <p:txBody>
          <a:bodyPr wrap="none" rtlCol="0">
            <a:spAutoFit/>
          </a:bodyPr>
          <a:lstStyle/>
          <a:p>
            <a:r>
              <a:rPr lang="ru-RU" dirty="0"/>
              <a:t>0</a:t>
            </a:r>
            <a:r>
              <a:rPr lang="en-US" dirty="0"/>
              <a:t>n0n:</a:t>
            </a:r>
            <a:r>
              <a:rPr lang="ru-RU" dirty="0"/>
              <a:t> без нейтронов</a:t>
            </a:r>
            <a:endParaRPr lang="en-GB" dirty="0"/>
          </a:p>
        </p:txBody>
      </p:sp>
      <p:sp>
        <p:nvSpPr>
          <p:cNvPr id="36" name="TextBox 35" descr=" 35">
            <a:extLst>
              <a:ext uri="{FF2B5EF4-FFF2-40B4-BE49-F238E27FC236}">
                <a16:creationId xmlns:a16="http://schemas.microsoft.com/office/drawing/2014/main" id="{FB109EE6-6E63-48AC-816C-E7FA9761814D}"/>
              </a:ext>
            </a:extLst>
          </p:cNvPr>
          <p:cNvSpPr txBox="1"/>
          <p:nvPr/>
        </p:nvSpPr>
        <p:spPr>
          <a:xfrm>
            <a:off x="228543" y="5752994"/>
            <a:ext cx="3575659" cy="369332"/>
          </a:xfrm>
          <a:prstGeom prst="rect">
            <a:avLst/>
          </a:prstGeom>
          <a:noFill/>
        </p:spPr>
        <p:txBody>
          <a:bodyPr wrap="none" rtlCol="0">
            <a:spAutoFit/>
          </a:bodyPr>
          <a:lstStyle/>
          <a:p>
            <a:r>
              <a:rPr lang="ru-RU" dirty="0"/>
              <a:t>0</a:t>
            </a:r>
            <a:r>
              <a:rPr lang="en-US" dirty="0" err="1"/>
              <a:t>nXn</a:t>
            </a:r>
            <a:r>
              <a:rPr lang="en-US" dirty="0"/>
              <a:t>:</a:t>
            </a:r>
            <a:r>
              <a:rPr lang="ru-RU" dirty="0"/>
              <a:t> нейтроны с одной из сторон</a:t>
            </a:r>
            <a:endParaRPr lang="en-GB" dirty="0"/>
          </a:p>
        </p:txBody>
      </p:sp>
      <p:grpSp>
        <p:nvGrpSpPr>
          <p:cNvPr id="5" name="Группа 4">
            <a:extLst>
              <a:ext uri="{FF2B5EF4-FFF2-40B4-BE49-F238E27FC236}">
                <a16:creationId xmlns:a16="http://schemas.microsoft.com/office/drawing/2014/main" id="{8780D389-CE97-4891-8046-D0C4F8879D94}"/>
              </a:ext>
            </a:extLst>
          </p:cNvPr>
          <p:cNvGrpSpPr/>
          <p:nvPr/>
        </p:nvGrpSpPr>
        <p:grpSpPr>
          <a:xfrm>
            <a:off x="4073116" y="4606449"/>
            <a:ext cx="6677214" cy="2095825"/>
            <a:chOff x="2941427" y="3007308"/>
            <a:chExt cx="6677214" cy="2095825"/>
          </a:xfrm>
        </p:grpSpPr>
        <p:pic>
          <p:nvPicPr>
            <p:cNvPr id="38" name="Рисунок 37">
              <a:extLst>
                <a:ext uri="{FF2B5EF4-FFF2-40B4-BE49-F238E27FC236}">
                  <a16:creationId xmlns:a16="http://schemas.microsoft.com/office/drawing/2014/main" id="{EABB58F8-0756-4303-A20B-7553DF367C88}"/>
                </a:ext>
              </a:extLst>
            </p:cNvPr>
            <p:cNvPicPr>
              <a:picLocks noChangeAspect="1"/>
            </p:cNvPicPr>
            <p:nvPr/>
          </p:nvPicPr>
          <p:blipFill>
            <a:blip r:embed="rId5"/>
            <a:stretch>
              <a:fillRect/>
            </a:stretch>
          </p:blipFill>
          <p:spPr>
            <a:xfrm>
              <a:off x="2998474" y="3436699"/>
              <a:ext cx="5314598" cy="1357807"/>
            </a:xfrm>
            <a:prstGeom prst="rect">
              <a:avLst/>
            </a:prstGeom>
          </p:spPr>
        </p:pic>
        <p:cxnSp>
          <p:nvCxnSpPr>
            <p:cNvPr id="39" name="Straight Arrow Connector 45" descr=" 41">
              <a:extLst>
                <a:ext uri="{FF2B5EF4-FFF2-40B4-BE49-F238E27FC236}">
                  <a16:creationId xmlns:a16="http://schemas.microsoft.com/office/drawing/2014/main" id="{E0CC2F8D-A94A-43DB-8034-535E9C2F351A}"/>
                </a:ext>
              </a:extLst>
            </p:cNvPr>
            <p:cNvCxnSpPr>
              <a:cxnSpLocks/>
            </p:cNvCxnSpPr>
            <p:nvPr/>
          </p:nvCxnSpPr>
          <p:spPr>
            <a:xfrm flipH="1">
              <a:off x="4984626" y="3363358"/>
              <a:ext cx="217834" cy="221318"/>
            </a:xfrm>
            <a:prstGeom prst="straightConnector1">
              <a:avLst/>
            </a:prstGeom>
            <a:ln w="1905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42" descr=" 47">
              <a:extLst>
                <a:ext uri="{FF2B5EF4-FFF2-40B4-BE49-F238E27FC236}">
                  <a16:creationId xmlns:a16="http://schemas.microsoft.com/office/drawing/2014/main" id="{2368C84E-85FC-4C79-903C-18CC7239E1ED}"/>
                </a:ext>
              </a:extLst>
            </p:cNvPr>
            <p:cNvCxnSpPr>
              <a:cxnSpLocks/>
            </p:cNvCxnSpPr>
            <p:nvPr/>
          </p:nvCxnSpPr>
          <p:spPr>
            <a:xfrm>
              <a:off x="6688147" y="3350949"/>
              <a:ext cx="237322" cy="267058"/>
            </a:xfrm>
            <a:prstGeom prst="straightConnector1">
              <a:avLst/>
            </a:prstGeom>
            <a:ln w="19050">
              <a:solidFill>
                <a:srgbClr val="1506DC"/>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descr=" 48">
              <a:extLst>
                <a:ext uri="{FF2B5EF4-FFF2-40B4-BE49-F238E27FC236}">
                  <a16:creationId xmlns:a16="http://schemas.microsoft.com/office/drawing/2014/main" id="{B361AA4A-01B7-42F2-B362-6EFD008725FA}"/>
                </a:ext>
              </a:extLst>
            </p:cNvPr>
            <p:cNvSpPr txBox="1"/>
            <p:nvPr/>
          </p:nvSpPr>
          <p:spPr>
            <a:xfrm>
              <a:off x="4510704" y="3007308"/>
              <a:ext cx="5107937" cy="369332"/>
            </a:xfrm>
            <a:prstGeom prst="rect">
              <a:avLst/>
            </a:prstGeom>
            <a:noFill/>
          </p:spPr>
          <p:txBody>
            <a:bodyPr wrap="none" rtlCol="0">
              <a:spAutoFit/>
            </a:bodyPr>
            <a:lstStyle/>
            <a:p>
              <a:r>
                <a:rPr lang="ru-RU" b="1" dirty="0">
                  <a:solidFill>
                    <a:srgbClr val="1506DC"/>
                  </a:solidFill>
                </a:rPr>
                <a:t>потоки (можно рассчитать с хорошей точностью)</a:t>
              </a:r>
              <a:endParaRPr lang="en-GB" b="1" dirty="0">
                <a:solidFill>
                  <a:srgbClr val="1506DC"/>
                </a:solidFill>
              </a:endParaRPr>
            </a:p>
          </p:txBody>
        </p:sp>
        <p:sp>
          <p:nvSpPr>
            <p:cNvPr id="42" name="TextBox 41" descr=" 49">
              <a:extLst>
                <a:ext uri="{FF2B5EF4-FFF2-40B4-BE49-F238E27FC236}">
                  <a16:creationId xmlns:a16="http://schemas.microsoft.com/office/drawing/2014/main" id="{D68CFF9B-67FE-4C8B-8A3A-6D075696FB78}"/>
                </a:ext>
              </a:extLst>
            </p:cNvPr>
            <p:cNvSpPr txBox="1"/>
            <p:nvPr/>
          </p:nvSpPr>
          <p:spPr>
            <a:xfrm>
              <a:off x="4607935" y="4733801"/>
              <a:ext cx="3792961" cy="369332"/>
            </a:xfrm>
            <a:prstGeom prst="rect">
              <a:avLst/>
            </a:prstGeom>
            <a:noFill/>
          </p:spPr>
          <p:txBody>
            <a:bodyPr wrap="none" rtlCol="0">
              <a:spAutoFit/>
            </a:bodyPr>
            <a:lstStyle/>
            <a:p>
              <a:r>
                <a:rPr lang="ru-RU" b="1" dirty="0">
                  <a:solidFill>
                    <a:srgbClr val="FF0000"/>
                  </a:solidFill>
                </a:rPr>
                <a:t>Неизвестные фотоядерные сечения</a:t>
              </a:r>
              <a:endParaRPr lang="en-GB" b="1" dirty="0">
                <a:solidFill>
                  <a:srgbClr val="FF0000"/>
                </a:solidFill>
              </a:endParaRPr>
            </a:p>
          </p:txBody>
        </p:sp>
        <p:cxnSp>
          <p:nvCxnSpPr>
            <p:cNvPr id="43" name="Straight Arrow Connector 46" descr=" 50">
              <a:extLst>
                <a:ext uri="{FF2B5EF4-FFF2-40B4-BE49-F238E27FC236}">
                  <a16:creationId xmlns:a16="http://schemas.microsoft.com/office/drawing/2014/main" id="{6380824D-06B7-48E1-9689-6A75CE3230AB}"/>
                </a:ext>
              </a:extLst>
            </p:cNvPr>
            <p:cNvCxnSpPr>
              <a:cxnSpLocks/>
            </p:cNvCxnSpPr>
            <p:nvPr/>
          </p:nvCxnSpPr>
          <p:spPr>
            <a:xfrm flipH="1" flipV="1">
              <a:off x="5782185" y="4628985"/>
              <a:ext cx="132227" cy="20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7" descr=" 51">
              <a:extLst>
                <a:ext uri="{FF2B5EF4-FFF2-40B4-BE49-F238E27FC236}">
                  <a16:creationId xmlns:a16="http://schemas.microsoft.com/office/drawing/2014/main" id="{86A7405A-6517-4C7D-81E6-1AB3CF38BAD5}"/>
                </a:ext>
              </a:extLst>
            </p:cNvPr>
            <p:cNvCxnSpPr>
              <a:cxnSpLocks/>
            </p:cNvCxnSpPr>
            <p:nvPr/>
          </p:nvCxnSpPr>
          <p:spPr>
            <a:xfrm flipV="1">
              <a:off x="7613996" y="4619205"/>
              <a:ext cx="122075" cy="2110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descr=" 53">
              <a:extLst>
                <a:ext uri="{FF2B5EF4-FFF2-40B4-BE49-F238E27FC236}">
                  <a16:creationId xmlns:a16="http://schemas.microsoft.com/office/drawing/2014/main" id="{769A38EB-C8EE-4E40-90E6-1F3AAA03C16F}"/>
                </a:ext>
              </a:extLst>
            </p:cNvPr>
            <p:cNvSpPr txBox="1"/>
            <p:nvPr/>
          </p:nvSpPr>
          <p:spPr>
            <a:xfrm>
              <a:off x="2941427" y="3009131"/>
              <a:ext cx="1300356" cy="369332"/>
            </a:xfrm>
            <a:prstGeom prst="rect">
              <a:avLst/>
            </a:prstGeom>
            <a:noFill/>
            <a:ln>
              <a:noFill/>
            </a:ln>
          </p:spPr>
          <p:txBody>
            <a:bodyPr wrap="none" rtlCol="0">
              <a:spAutoFit/>
            </a:bodyPr>
            <a:lstStyle/>
            <a:p>
              <a:r>
                <a:rPr lang="ru-RU" b="1" dirty="0">
                  <a:solidFill>
                    <a:schemeClr val="accent5">
                      <a:lumMod val="75000"/>
                    </a:schemeClr>
                  </a:solidFill>
                </a:rPr>
                <a:t>измерения</a:t>
              </a:r>
              <a:endParaRPr lang="en-GB" b="1" dirty="0">
                <a:solidFill>
                  <a:schemeClr val="accent5">
                    <a:lumMod val="75000"/>
                  </a:schemeClr>
                </a:solidFill>
              </a:endParaRPr>
            </a:p>
          </p:txBody>
        </p:sp>
      </p:grpSp>
      <p:sp>
        <p:nvSpPr>
          <p:cNvPr id="2" name="Заголовок 1" descr=" 2"/>
          <p:cNvSpPr>
            <a:spLocks noGrp="1"/>
          </p:cNvSpPr>
          <p:nvPr>
            <p:ph type="title"/>
          </p:nvPr>
        </p:nvSpPr>
        <p:spPr/>
        <p:txBody>
          <a:bodyPr>
            <a:normAutofit/>
          </a:bodyPr>
          <a:lstStyle/>
          <a:p>
            <a:r>
              <a:rPr lang="ru-RU" sz="3500" dirty="0"/>
              <a:t>Цель: извлечение вклада сечения при малых </a:t>
            </a:r>
            <a:r>
              <a:rPr lang="en-US" sz="3500" dirty="0"/>
              <a:t>x~10</a:t>
            </a:r>
            <a:r>
              <a:rPr lang="en-US" sz="3500" baseline="30000" dirty="0"/>
              <a:t>-5</a:t>
            </a:r>
            <a:r>
              <a:rPr lang="ru-RU" sz="3500" dirty="0"/>
              <a:t> </a:t>
            </a:r>
          </a:p>
        </p:txBody>
      </p:sp>
      <p:sp>
        <p:nvSpPr>
          <p:cNvPr id="28" name="TextBox 27" descr=" 14">
            <a:extLst>
              <a:ext uri="{FF2B5EF4-FFF2-40B4-BE49-F238E27FC236}">
                <a16:creationId xmlns:a16="http://schemas.microsoft.com/office/drawing/2014/main" id="{07FABB49-2DC7-48C1-B1DB-A20BF7BD8034}"/>
              </a:ext>
            </a:extLst>
          </p:cNvPr>
          <p:cNvSpPr txBox="1"/>
          <p:nvPr/>
        </p:nvSpPr>
        <p:spPr>
          <a:xfrm>
            <a:off x="0" y="6555016"/>
            <a:ext cx="4376134" cy="307777"/>
          </a:xfrm>
          <a:prstGeom prst="rect">
            <a:avLst/>
          </a:prstGeom>
          <a:solidFill>
            <a:schemeClr val="tx2">
              <a:lumMod val="20000"/>
              <a:lumOff val="80000"/>
            </a:schemeClr>
          </a:solidFill>
        </p:spPr>
        <p:txBody>
          <a:bodyPr wrap="none" rtlCol="0">
            <a:spAutoFit/>
          </a:bodyPr>
          <a:lstStyle/>
          <a:p>
            <a:r>
              <a:rPr lang="en-US" sz="1400" dirty="0">
                <a:latin typeface="+mj-lt"/>
              </a:rPr>
              <a:t>V. </a:t>
            </a:r>
            <a:r>
              <a:rPr lang="en-US" sz="1400" dirty="0" err="1">
                <a:latin typeface="+mj-lt"/>
              </a:rPr>
              <a:t>Guzey</a:t>
            </a:r>
            <a:r>
              <a:rPr lang="en-US" sz="1400" dirty="0">
                <a:latin typeface="+mj-lt"/>
              </a:rPr>
              <a:t>, M. </a:t>
            </a:r>
            <a:r>
              <a:rPr lang="en-US" sz="1400" dirty="0" err="1">
                <a:latin typeface="+mj-lt"/>
              </a:rPr>
              <a:t>Strikman</a:t>
            </a:r>
            <a:r>
              <a:rPr lang="en-US" sz="1400" dirty="0">
                <a:latin typeface="+mj-lt"/>
              </a:rPr>
              <a:t>, M. </a:t>
            </a:r>
            <a:r>
              <a:rPr lang="en-US" sz="1400" dirty="0" err="1">
                <a:latin typeface="+mj-lt"/>
              </a:rPr>
              <a:t>Zhalov</a:t>
            </a:r>
            <a:r>
              <a:rPr lang="en-US" sz="1400" dirty="0">
                <a:latin typeface="+mj-lt"/>
              </a:rPr>
              <a:t>, </a:t>
            </a:r>
            <a:r>
              <a:rPr lang="en-US" sz="1400" b="0" i="0" dirty="0">
                <a:effectLst/>
                <a:latin typeface="-apple-system"/>
              </a:rPr>
              <a:t>EPJC 74 (2014) 7, 2942</a:t>
            </a:r>
            <a:endParaRPr lang="ru-RU" sz="1400" dirty="0">
              <a:latin typeface="+mj-lt"/>
            </a:endParaRPr>
          </a:p>
        </p:txBody>
      </p:sp>
    </p:spTree>
    <p:extLst>
      <p:ext uri="{BB962C8B-B14F-4D97-AF65-F5344CB8AC3E}">
        <p14:creationId xmlns:p14="http://schemas.microsoft.com/office/powerpoint/2010/main" val="28341731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01A70-4A1E-A3B6-38AD-55FB16B79C82}"/>
              </a:ext>
            </a:extLst>
          </p:cNvPr>
          <p:cNvSpPr>
            <a:spLocks noGrp="1"/>
          </p:cNvSpPr>
          <p:nvPr>
            <p:ph type="title"/>
          </p:nvPr>
        </p:nvSpPr>
        <p:spPr/>
        <p:txBody>
          <a:bodyPr/>
          <a:lstStyle/>
          <a:p>
            <a:r>
              <a:rPr lang="ru-RU" dirty="0"/>
              <a:t>Зависимость фотоядерных сечений от энергии</a:t>
            </a:r>
          </a:p>
        </p:txBody>
      </p:sp>
      <p:grpSp>
        <p:nvGrpSpPr>
          <p:cNvPr id="23" name="Группа 22">
            <a:extLst>
              <a:ext uri="{FF2B5EF4-FFF2-40B4-BE49-F238E27FC236}">
                <a16:creationId xmlns:a16="http://schemas.microsoft.com/office/drawing/2014/main" id="{0890AFD7-30FF-812E-5451-7680BC90020D}"/>
              </a:ext>
            </a:extLst>
          </p:cNvPr>
          <p:cNvGrpSpPr/>
          <p:nvPr/>
        </p:nvGrpSpPr>
        <p:grpSpPr>
          <a:xfrm>
            <a:off x="5144590" y="990595"/>
            <a:ext cx="7202439" cy="4876810"/>
            <a:chOff x="4922182" y="990595"/>
            <a:chExt cx="7202439" cy="4876810"/>
          </a:xfrm>
        </p:grpSpPr>
        <p:pic>
          <p:nvPicPr>
            <p:cNvPr id="17" name="Рисунок 16" descr="Изображение выглядит как текст, снимок экрана, Шрифт, диаграмма&#10;&#10;Автоматически созданное описание">
              <a:extLst>
                <a:ext uri="{FF2B5EF4-FFF2-40B4-BE49-F238E27FC236}">
                  <a16:creationId xmlns:a16="http://schemas.microsoft.com/office/drawing/2014/main" id="{B5B53EB4-1CD9-20A2-2D63-AC477DC91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182" y="990595"/>
              <a:ext cx="7202439" cy="4876810"/>
            </a:xfrm>
            <a:prstGeom prst="rect">
              <a:avLst/>
            </a:prstGeom>
          </p:spPr>
        </p:pic>
        <p:sp>
          <p:nvSpPr>
            <p:cNvPr id="19" name="Прямоугольник 18">
              <a:extLst>
                <a:ext uri="{FF2B5EF4-FFF2-40B4-BE49-F238E27FC236}">
                  <a16:creationId xmlns:a16="http://schemas.microsoft.com/office/drawing/2014/main" id="{BEE55035-7401-D4A9-EA2B-CD8849C0FDE4}"/>
                </a:ext>
              </a:extLst>
            </p:cNvPr>
            <p:cNvSpPr/>
            <p:nvPr/>
          </p:nvSpPr>
          <p:spPr>
            <a:xfrm>
              <a:off x="6000159" y="1926599"/>
              <a:ext cx="3813141" cy="254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B6A3E2FE-581A-2270-66DA-4CCA8EBAB08A}"/>
                </a:ext>
              </a:extLst>
            </p:cNvPr>
            <p:cNvSpPr/>
            <p:nvPr/>
          </p:nvSpPr>
          <p:spPr>
            <a:xfrm>
              <a:off x="9613950" y="3536621"/>
              <a:ext cx="754144" cy="499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67EE84F9-4EA9-CDD9-F208-A6F9CCD3E22C}"/>
                </a:ext>
              </a:extLst>
            </p:cNvPr>
            <p:cNvSpPr/>
            <p:nvPr/>
          </p:nvSpPr>
          <p:spPr>
            <a:xfrm>
              <a:off x="7152585" y="3890127"/>
              <a:ext cx="754144" cy="499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2" name="Рисунок 21" descr="Изображение выглядит как текст, снимок экрана, Шрифт, диаграмма&#10;&#10;Автоматически созданное описание">
            <a:extLst>
              <a:ext uri="{FF2B5EF4-FFF2-40B4-BE49-F238E27FC236}">
                <a16:creationId xmlns:a16="http://schemas.microsoft.com/office/drawing/2014/main" id="{2434697D-B416-398F-9447-5BF2F8E50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591" y="990280"/>
            <a:ext cx="7202439" cy="4876810"/>
          </a:xfrm>
          <a:prstGeom prst="rect">
            <a:avLst/>
          </a:prstGeom>
        </p:spPr>
      </p:pic>
      <p:sp>
        <p:nvSpPr>
          <p:cNvPr id="24" name="Объект 2">
            <a:extLst>
              <a:ext uri="{FF2B5EF4-FFF2-40B4-BE49-F238E27FC236}">
                <a16:creationId xmlns:a16="http://schemas.microsoft.com/office/drawing/2014/main" id="{92CF1163-47E9-4100-F5A9-0BA52549528B}"/>
              </a:ext>
            </a:extLst>
          </p:cNvPr>
          <p:cNvSpPr txBox="1">
            <a:spLocks/>
          </p:cNvSpPr>
          <p:nvPr/>
        </p:nvSpPr>
        <p:spPr>
          <a:xfrm>
            <a:off x="-2" y="764704"/>
            <a:ext cx="5144589" cy="58326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ALICE: </a:t>
            </a:r>
            <a:r>
              <a:rPr lang="ru-RU" sz="2200" dirty="0"/>
              <a:t>впервые фотоядерное сечение измерено до энергий </a:t>
            </a:r>
            <a:r>
              <a:rPr lang="en-US" sz="2200" dirty="0"/>
              <a:t>~ 1 </a:t>
            </a:r>
            <a:r>
              <a:rPr lang="ru-RU" sz="2200" dirty="0"/>
              <a:t>ТэВ!</a:t>
            </a:r>
          </a:p>
          <a:p>
            <a:r>
              <a:rPr lang="ru-RU" sz="2200" dirty="0"/>
              <a:t>Согласие результатов </a:t>
            </a:r>
            <a:r>
              <a:rPr lang="en-US" sz="2200" dirty="0"/>
              <a:t>ALICE </a:t>
            </a:r>
            <a:r>
              <a:rPr lang="ru-RU" sz="2200" dirty="0"/>
              <a:t>и </a:t>
            </a:r>
            <a:r>
              <a:rPr lang="en-US" sz="2200" dirty="0"/>
              <a:t>CMS</a:t>
            </a:r>
          </a:p>
          <a:p>
            <a:r>
              <a:rPr lang="ru-RU" sz="2200" dirty="0"/>
              <a:t>Сравнение с теоретическими расчетами:</a:t>
            </a:r>
            <a:endParaRPr lang="en-US" sz="2200" dirty="0"/>
          </a:p>
          <a:p>
            <a:pPr lvl="1"/>
            <a:r>
              <a:rPr lang="ru-RU" sz="2200" dirty="0"/>
              <a:t>При малых энергиях: согласие с импульсным приближением </a:t>
            </a:r>
          </a:p>
          <a:p>
            <a:pPr lvl="1"/>
            <a:r>
              <a:rPr lang="ru-RU" sz="2200" dirty="0"/>
              <a:t>При высоких энергиях: согласие с </a:t>
            </a:r>
            <a:r>
              <a:rPr lang="en-US" sz="2200" dirty="0"/>
              <a:t>LTA </a:t>
            </a:r>
            <a:r>
              <a:rPr lang="ru-RU" sz="2200" dirty="0"/>
              <a:t>и расчетами в дипольной модели (</a:t>
            </a:r>
            <a:r>
              <a:rPr lang="en-US" sz="2200" dirty="0"/>
              <a:t>b-BK-A, GG-HS) </a:t>
            </a:r>
            <a:endParaRPr lang="ru-RU" sz="2200" dirty="0"/>
          </a:p>
        </p:txBody>
      </p:sp>
      <p:pic>
        <p:nvPicPr>
          <p:cNvPr id="28" name="Объект 27" descr="Изображение выглядит как текст, линия, диаграмма, снимок экрана&#10;&#10;Автоматически созданное описание">
            <a:extLst>
              <a:ext uri="{FF2B5EF4-FFF2-40B4-BE49-F238E27FC236}">
                <a16:creationId xmlns:a16="http://schemas.microsoft.com/office/drawing/2014/main" id="{F48F6259-A9C1-4604-CFC3-A98B0DD14B9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44592" y="990595"/>
            <a:ext cx="7202439" cy="4876810"/>
          </a:xfrm>
        </p:spPr>
      </p:pic>
      <p:sp>
        <p:nvSpPr>
          <p:cNvPr id="29" name="TextBox 28">
            <a:extLst>
              <a:ext uri="{FF2B5EF4-FFF2-40B4-BE49-F238E27FC236}">
                <a16:creationId xmlns:a16="http://schemas.microsoft.com/office/drawing/2014/main" id="{DE2910FC-36BE-C8BC-7629-0C7688E6D2C4}"/>
              </a:ext>
            </a:extLst>
          </p:cNvPr>
          <p:cNvSpPr txBox="1"/>
          <p:nvPr/>
        </p:nvSpPr>
        <p:spPr>
          <a:xfrm>
            <a:off x="8681757" y="6317663"/>
            <a:ext cx="2609621" cy="523220"/>
          </a:xfrm>
          <a:prstGeom prst="rect">
            <a:avLst/>
          </a:prstGeom>
          <a:noFill/>
        </p:spPr>
        <p:txBody>
          <a:bodyPr wrap="square">
            <a:spAutoFit/>
          </a:bodyPr>
          <a:lstStyle/>
          <a:p>
            <a:r>
              <a:rPr lang="en-US" sz="1400" dirty="0">
                <a:solidFill>
                  <a:srgbClr val="1506DC"/>
                </a:solidFill>
              </a:rPr>
              <a:t>ALICE, JHEP 10 (2023) 119</a:t>
            </a:r>
            <a:br>
              <a:rPr lang="en-US" sz="1400" dirty="0">
                <a:solidFill>
                  <a:srgbClr val="1506DC"/>
                </a:solidFill>
              </a:rPr>
            </a:br>
            <a:r>
              <a:rPr lang="en-US" sz="1400" dirty="0">
                <a:solidFill>
                  <a:srgbClr val="1506DC"/>
                </a:solidFill>
              </a:rPr>
              <a:t>CMS, PRL 131 (2023) 262301</a:t>
            </a:r>
            <a:endParaRPr lang="ru-RU" sz="1400" dirty="0">
              <a:solidFill>
                <a:srgbClr val="1506DC"/>
              </a:solidFill>
            </a:endParaRPr>
          </a:p>
        </p:txBody>
      </p:sp>
      <p:sp>
        <p:nvSpPr>
          <p:cNvPr id="3" name="Номер слайда 2">
            <a:extLst>
              <a:ext uri="{FF2B5EF4-FFF2-40B4-BE49-F238E27FC236}">
                <a16:creationId xmlns:a16="http://schemas.microsoft.com/office/drawing/2014/main" id="{22F66448-7A91-C8B5-2690-097698CF8B46}"/>
              </a:ext>
            </a:extLst>
          </p:cNvPr>
          <p:cNvSpPr>
            <a:spLocks noGrp="1"/>
          </p:cNvSpPr>
          <p:nvPr>
            <p:ph type="sldNum" sz="quarter" idx="12"/>
          </p:nvPr>
        </p:nvSpPr>
        <p:spPr/>
        <p:txBody>
          <a:bodyPr/>
          <a:lstStyle/>
          <a:p>
            <a:fld id="{F141B3C0-0E95-4FD5-A3A5-0757E699D670}" type="slidenum">
              <a:rPr lang="ru-RU" smtClean="0"/>
              <a:t>18</a:t>
            </a:fld>
            <a:endParaRPr lang="ru-RU"/>
          </a:p>
        </p:txBody>
      </p:sp>
      <p:sp>
        <p:nvSpPr>
          <p:cNvPr id="15" name="TextBox 14" descr=" 14">
            <a:extLst>
              <a:ext uri="{FF2B5EF4-FFF2-40B4-BE49-F238E27FC236}">
                <a16:creationId xmlns:a16="http://schemas.microsoft.com/office/drawing/2014/main" id="{6E0FFB55-BBFD-439C-9ABE-1F13C8F490E3}"/>
              </a:ext>
            </a:extLst>
          </p:cNvPr>
          <p:cNvSpPr txBox="1"/>
          <p:nvPr>
            <p:custDataLst>
              <p:tags r:id="rId1"/>
            </p:custDataLst>
          </p:nvPr>
        </p:nvSpPr>
        <p:spPr>
          <a:xfrm>
            <a:off x="8663165" y="6037026"/>
            <a:ext cx="3610860" cy="292388"/>
          </a:xfrm>
          <a:prstGeom prst="rect">
            <a:avLst/>
          </a:prstGeom>
          <a:noFill/>
        </p:spPr>
        <p:txBody>
          <a:bodyPr wrap="none" rtlCol="0">
            <a:spAutoFit/>
          </a:bodyPr>
          <a:lstStyle/>
          <a:p>
            <a:r>
              <a:rPr lang="en-US" sz="1300" dirty="0">
                <a:solidFill>
                  <a:srgbClr val="1506DC"/>
                </a:solidFill>
                <a:latin typeface="+mj-lt"/>
              </a:rPr>
              <a:t>LTA: </a:t>
            </a:r>
            <a:r>
              <a:rPr lang="en-US" sz="1300" dirty="0" err="1">
                <a:solidFill>
                  <a:srgbClr val="1506DC"/>
                </a:solidFill>
                <a:latin typeface="+mj-lt"/>
              </a:rPr>
              <a:t>Guzey</a:t>
            </a:r>
            <a:r>
              <a:rPr lang="en-US" sz="1300" dirty="0">
                <a:solidFill>
                  <a:srgbClr val="1506DC"/>
                </a:solidFill>
                <a:latin typeface="+mj-lt"/>
              </a:rPr>
              <a:t>, </a:t>
            </a:r>
            <a:r>
              <a:rPr lang="en-US" sz="1300" dirty="0" err="1">
                <a:solidFill>
                  <a:srgbClr val="1506DC"/>
                </a:solidFill>
                <a:latin typeface="+mj-lt"/>
              </a:rPr>
              <a:t>Kryshen</a:t>
            </a:r>
            <a:r>
              <a:rPr lang="en-US" sz="1300" dirty="0">
                <a:solidFill>
                  <a:srgbClr val="1506DC"/>
                </a:solidFill>
                <a:latin typeface="+mj-lt"/>
              </a:rPr>
              <a:t>, </a:t>
            </a:r>
            <a:r>
              <a:rPr lang="en-US" sz="1300" dirty="0" err="1">
                <a:solidFill>
                  <a:srgbClr val="1506DC"/>
                </a:solidFill>
                <a:latin typeface="+mj-lt"/>
              </a:rPr>
              <a:t>Zhalov</a:t>
            </a:r>
            <a:r>
              <a:rPr lang="en-US" sz="1300" dirty="0">
                <a:solidFill>
                  <a:srgbClr val="1506DC"/>
                </a:solidFill>
                <a:latin typeface="+mj-lt"/>
              </a:rPr>
              <a:t>, </a:t>
            </a:r>
            <a:r>
              <a:rPr lang="en-US" sz="1300" b="0" i="0" dirty="0">
                <a:solidFill>
                  <a:srgbClr val="1506DC"/>
                </a:solidFill>
                <a:effectLst/>
                <a:latin typeface="-apple-system"/>
              </a:rPr>
              <a:t>PRC 93 (2016) 055206</a:t>
            </a:r>
            <a:endParaRPr lang="ru-RU" sz="1300" dirty="0">
              <a:solidFill>
                <a:srgbClr val="1506DC"/>
              </a:solidFill>
              <a:latin typeface="+mj-lt"/>
            </a:endParaRPr>
          </a:p>
        </p:txBody>
      </p:sp>
    </p:spTree>
    <p:extLst>
      <p:ext uri="{BB962C8B-B14F-4D97-AF65-F5344CB8AC3E}">
        <p14:creationId xmlns:p14="http://schemas.microsoft.com/office/powerpoint/2010/main" val="29451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01A70-4A1E-A3B6-38AD-55FB16B79C82}"/>
              </a:ext>
            </a:extLst>
          </p:cNvPr>
          <p:cNvSpPr>
            <a:spLocks noGrp="1"/>
          </p:cNvSpPr>
          <p:nvPr>
            <p:ph type="title"/>
          </p:nvPr>
        </p:nvSpPr>
        <p:spPr/>
        <p:txBody>
          <a:bodyPr/>
          <a:lstStyle/>
          <a:p>
            <a:r>
              <a:rPr lang="ru-RU" dirty="0"/>
              <a:t>Фактор ядерного подавления</a:t>
            </a:r>
          </a:p>
        </p:txBody>
      </p:sp>
      <p:sp>
        <p:nvSpPr>
          <p:cNvPr id="8" name="Объект 2">
            <a:extLst>
              <a:ext uri="{FF2B5EF4-FFF2-40B4-BE49-F238E27FC236}">
                <a16:creationId xmlns:a16="http://schemas.microsoft.com/office/drawing/2014/main" id="{6145143E-11DC-D0D0-3592-145E6F60C321}"/>
              </a:ext>
            </a:extLst>
          </p:cNvPr>
          <p:cNvSpPr txBox="1">
            <a:spLocks/>
          </p:cNvSpPr>
          <p:nvPr/>
        </p:nvSpPr>
        <p:spPr>
          <a:xfrm>
            <a:off x="-1" y="764704"/>
            <a:ext cx="4854805" cy="58326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2000" dirty="0"/>
              <a:t>Фактор ядерного подавления впервые измерен вплоть до </a:t>
            </a:r>
            <a:r>
              <a:rPr lang="en-US" sz="2000" dirty="0"/>
              <a:t>x ~ 10</a:t>
            </a:r>
            <a:r>
              <a:rPr lang="en-US" sz="2000" baseline="30000" dirty="0"/>
              <a:t>-5</a:t>
            </a:r>
            <a:r>
              <a:rPr lang="ru-RU" sz="2000" dirty="0"/>
              <a:t>!</a:t>
            </a:r>
          </a:p>
          <a:p>
            <a:endParaRPr lang="ru-RU" sz="2000" dirty="0"/>
          </a:p>
          <a:p>
            <a:endParaRPr lang="ru-RU" sz="2000" dirty="0"/>
          </a:p>
          <a:p>
            <a:endParaRPr lang="ru-RU" sz="2000" dirty="0"/>
          </a:p>
          <a:p>
            <a:endParaRPr lang="ru-RU" sz="2000" dirty="0"/>
          </a:p>
        </p:txBody>
      </p:sp>
      <p:pic>
        <p:nvPicPr>
          <p:cNvPr id="11" name="Рисунок 10">
            <a:extLst>
              <a:ext uri="{FF2B5EF4-FFF2-40B4-BE49-F238E27FC236}">
                <a16:creationId xmlns:a16="http://schemas.microsoft.com/office/drawing/2014/main" id="{CC397F00-5166-0CE2-8DE8-5A109557C696}"/>
              </a:ext>
            </a:extLst>
          </p:cNvPr>
          <p:cNvPicPr>
            <a:picLocks noChangeAspect="1"/>
          </p:cNvPicPr>
          <p:nvPr/>
        </p:nvPicPr>
        <p:blipFill>
          <a:blip r:embed="rId4"/>
          <a:stretch>
            <a:fillRect/>
          </a:stretch>
        </p:blipFill>
        <p:spPr>
          <a:xfrm>
            <a:off x="1146781" y="1654196"/>
            <a:ext cx="2262908" cy="1362054"/>
          </a:xfrm>
          <a:prstGeom prst="rect">
            <a:avLst/>
          </a:prstGeom>
        </p:spPr>
      </p:pic>
      <p:pic>
        <p:nvPicPr>
          <p:cNvPr id="12" name="Picture 2">
            <a:extLst>
              <a:ext uri="{FF2B5EF4-FFF2-40B4-BE49-F238E27FC236}">
                <a16:creationId xmlns:a16="http://schemas.microsoft.com/office/drawing/2014/main" id="{918C069E-4AC6-F95C-AE43-F93CB40837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5070" b="5523"/>
          <a:stretch/>
        </p:blipFill>
        <p:spPr bwMode="auto">
          <a:xfrm>
            <a:off x="240383" y="4075337"/>
            <a:ext cx="3624607" cy="25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87B198-7D3B-A2C4-9BCC-7832C82B8168}"/>
              </a:ext>
            </a:extLst>
          </p:cNvPr>
          <p:cNvSpPr txBox="1"/>
          <p:nvPr/>
        </p:nvSpPr>
        <p:spPr>
          <a:xfrm>
            <a:off x="4392891" y="6028830"/>
            <a:ext cx="7626285" cy="646331"/>
          </a:xfrm>
          <a:prstGeom prst="rect">
            <a:avLst/>
          </a:prstGeom>
          <a:solidFill>
            <a:schemeClr val="accent6">
              <a:lumMod val="40000"/>
              <a:lumOff val="60000"/>
            </a:schemeClr>
          </a:solidFill>
        </p:spPr>
        <p:txBody>
          <a:bodyPr wrap="square">
            <a:spAutoFit/>
          </a:bodyPr>
          <a:lstStyle/>
          <a:p>
            <a:r>
              <a:rPr lang="ru-RU" sz="1800" dirty="0"/>
              <a:t>При малых </a:t>
            </a:r>
            <a:r>
              <a:rPr lang="en-US" dirty="0"/>
              <a:t>x: </a:t>
            </a:r>
            <a:r>
              <a:rPr lang="ru-RU" dirty="0"/>
              <a:t>с</a:t>
            </a:r>
            <a:r>
              <a:rPr lang="ru-RU" sz="1800" dirty="0"/>
              <a:t>огласие как с моделью </a:t>
            </a:r>
            <a:r>
              <a:rPr lang="en-US" sz="1800" dirty="0"/>
              <a:t>LTA </a:t>
            </a:r>
            <a:r>
              <a:rPr lang="ru-RU" sz="1800" dirty="0"/>
              <a:t>(</a:t>
            </a:r>
            <a:r>
              <a:rPr lang="ru-RU" sz="1800" dirty="0" err="1"/>
              <a:t>глюонные</a:t>
            </a:r>
            <a:r>
              <a:rPr lang="ru-RU" sz="1800" dirty="0"/>
              <a:t> экранировки), так и с моделями, основанными на эффектах насыщения </a:t>
            </a:r>
            <a:r>
              <a:rPr lang="ru-RU" sz="1800" dirty="0" err="1"/>
              <a:t>глюонной</a:t>
            </a:r>
            <a:r>
              <a:rPr lang="ru-RU" sz="1800" dirty="0"/>
              <a:t> плотности</a:t>
            </a:r>
          </a:p>
        </p:txBody>
      </p:sp>
      <p:sp>
        <p:nvSpPr>
          <p:cNvPr id="3" name="Номер слайда 2">
            <a:extLst>
              <a:ext uri="{FF2B5EF4-FFF2-40B4-BE49-F238E27FC236}">
                <a16:creationId xmlns:a16="http://schemas.microsoft.com/office/drawing/2014/main" id="{5AA86E20-8207-4E56-BF28-A14D96B64D8A}"/>
              </a:ext>
            </a:extLst>
          </p:cNvPr>
          <p:cNvSpPr>
            <a:spLocks noGrp="1"/>
          </p:cNvSpPr>
          <p:nvPr>
            <p:ph type="sldNum" sz="quarter" idx="12"/>
          </p:nvPr>
        </p:nvSpPr>
        <p:spPr/>
        <p:txBody>
          <a:bodyPr/>
          <a:lstStyle/>
          <a:p>
            <a:fld id="{F141B3C0-0E95-4FD5-A3A5-0757E699D670}" type="slidenum">
              <a:rPr lang="ru-RU" smtClean="0"/>
              <a:t>19</a:t>
            </a:fld>
            <a:endParaRPr lang="ru-RU"/>
          </a:p>
        </p:txBody>
      </p:sp>
      <p:sp>
        <p:nvSpPr>
          <p:cNvPr id="4" name="TextBox 3">
            <a:extLst>
              <a:ext uri="{FF2B5EF4-FFF2-40B4-BE49-F238E27FC236}">
                <a16:creationId xmlns:a16="http://schemas.microsoft.com/office/drawing/2014/main" id="{720D63FC-8548-63ED-A3AB-1ECEA69E5205}"/>
              </a:ext>
            </a:extLst>
          </p:cNvPr>
          <p:cNvSpPr txBox="1"/>
          <p:nvPr/>
        </p:nvSpPr>
        <p:spPr>
          <a:xfrm>
            <a:off x="6489701" y="764704"/>
            <a:ext cx="5057546" cy="307777"/>
          </a:xfrm>
          <a:prstGeom prst="rect">
            <a:avLst/>
          </a:prstGeom>
          <a:noFill/>
        </p:spPr>
        <p:txBody>
          <a:bodyPr wrap="square">
            <a:spAutoFit/>
          </a:bodyPr>
          <a:lstStyle/>
          <a:p>
            <a:r>
              <a:rPr lang="en-US" sz="1400" dirty="0">
                <a:solidFill>
                  <a:srgbClr val="1506DC"/>
                </a:solidFill>
              </a:rPr>
              <a:t>ALICE, JHEP 10 (2023) 119                CMS, PRL 131 (2023) 262301</a:t>
            </a:r>
            <a:endParaRPr lang="ru-RU" sz="1400" dirty="0">
              <a:solidFill>
                <a:srgbClr val="1506DC"/>
              </a:solidFill>
            </a:endParaRPr>
          </a:p>
        </p:txBody>
      </p:sp>
      <p:pic>
        <p:nvPicPr>
          <p:cNvPr id="6" name="Рисунок 5">
            <a:extLst>
              <a:ext uri="{FF2B5EF4-FFF2-40B4-BE49-F238E27FC236}">
                <a16:creationId xmlns:a16="http://schemas.microsoft.com/office/drawing/2014/main" id="{0C4FA475-AE4E-6BB8-2909-387AB3C044D7}"/>
              </a:ext>
            </a:extLst>
          </p:cNvPr>
          <p:cNvPicPr>
            <a:picLocks noChangeAspect="1"/>
          </p:cNvPicPr>
          <p:nvPr/>
        </p:nvPicPr>
        <p:blipFill>
          <a:blip r:embed="rId6"/>
          <a:stretch>
            <a:fillRect/>
          </a:stretch>
        </p:blipFill>
        <p:spPr>
          <a:xfrm>
            <a:off x="5095188" y="1086218"/>
            <a:ext cx="6774485" cy="4758589"/>
          </a:xfrm>
          <a:prstGeom prst="rect">
            <a:avLst/>
          </a:prstGeom>
        </p:spPr>
      </p:pic>
      <p:sp>
        <p:nvSpPr>
          <p:cNvPr id="13" name="TextBox 12" descr=" 14">
            <a:extLst>
              <a:ext uri="{FF2B5EF4-FFF2-40B4-BE49-F238E27FC236}">
                <a16:creationId xmlns:a16="http://schemas.microsoft.com/office/drawing/2014/main" id="{C37AD303-677D-4FA2-9A90-584CBBE38DCA}"/>
              </a:ext>
            </a:extLst>
          </p:cNvPr>
          <p:cNvSpPr txBox="1"/>
          <p:nvPr>
            <p:custDataLst>
              <p:tags r:id="rId1"/>
            </p:custDataLst>
          </p:nvPr>
        </p:nvSpPr>
        <p:spPr>
          <a:xfrm>
            <a:off x="6489701" y="1013193"/>
            <a:ext cx="3610860" cy="292388"/>
          </a:xfrm>
          <a:prstGeom prst="rect">
            <a:avLst/>
          </a:prstGeom>
          <a:noFill/>
        </p:spPr>
        <p:txBody>
          <a:bodyPr wrap="none" rtlCol="0">
            <a:spAutoFit/>
          </a:bodyPr>
          <a:lstStyle/>
          <a:p>
            <a:r>
              <a:rPr lang="en-US" sz="1300" dirty="0">
                <a:solidFill>
                  <a:srgbClr val="1506DC"/>
                </a:solidFill>
                <a:latin typeface="+mj-lt"/>
              </a:rPr>
              <a:t>LTA: </a:t>
            </a:r>
            <a:r>
              <a:rPr lang="en-US" sz="1300" dirty="0" err="1">
                <a:solidFill>
                  <a:srgbClr val="1506DC"/>
                </a:solidFill>
                <a:latin typeface="+mj-lt"/>
              </a:rPr>
              <a:t>Guzey</a:t>
            </a:r>
            <a:r>
              <a:rPr lang="en-US" sz="1300" dirty="0">
                <a:solidFill>
                  <a:srgbClr val="1506DC"/>
                </a:solidFill>
                <a:latin typeface="+mj-lt"/>
              </a:rPr>
              <a:t>, </a:t>
            </a:r>
            <a:r>
              <a:rPr lang="en-US" sz="1300" dirty="0" err="1">
                <a:solidFill>
                  <a:srgbClr val="1506DC"/>
                </a:solidFill>
                <a:latin typeface="+mj-lt"/>
              </a:rPr>
              <a:t>Kryshen</a:t>
            </a:r>
            <a:r>
              <a:rPr lang="en-US" sz="1300" dirty="0">
                <a:solidFill>
                  <a:srgbClr val="1506DC"/>
                </a:solidFill>
                <a:latin typeface="+mj-lt"/>
              </a:rPr>
              <a:t>, </a:t>
            </a:r>
            <a:r>
              <a:rPr lang="en-US" sz="1300" dirty="0" err="1">
                <a:solidFill>
                  <a:srgbClr val="1506DC"/>
                </a:solidFill>
                <a:latin typeface="+mj-lt"/>
              </a:rPr>
              <a:t>Zhalov</a:t>
            </a:r>
            <a:r>
              <a:rPr lang="en-US" sz="1300" dirty="0">
                <a:solidFill>
                  <a:srgbClr val="1506DC"/>
                </a:solidFill>
                <a:latin typeface="+mj-lt"/>
              </a:rPr>
              <a:t>, </a:t>
            </a:r>
            <a:r>
              <a:rPr lang="en-US" sz="1300" b="0" i="0" dirty="0">
                <a:solidFill>
                  <a:srgbClr val="1506DC"/>
                </a:solidFill>
                <a:effectLst/>
                <a:latin typeface="-apple-system"/>
              </a:rPr>
              <a:t>PRC 93 (2016) 055206</a:t>
            </a:r>
            <a:endParaRPr lang="ru-RU" sz="1300" dirty="0">
              <a:solidFill>
                <a:srgbClr val="1506DC"/>
              </a:solidFill>
              <a:latin typeface="+mj-lt"/>
            </a:endParaRPr>
          </a:p>
        </p:txBody>
      </p:sp>
    </p:spTree>
    <p:extLst>
      <p:ext uri="{BB962C8B-B14F-4D97-AF65-F5344CB8AC3E}">
        <p14:creationId xmlns:p14="http://schemas.microsoft.com/office/powerpoint/2010/main" val="224476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 2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61" y="870139"/>
            <a:ext cx="2077700" cy="34992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2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61" y="870139"/>
            <a:ext cx="2077700" cy="34992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descr=" 2"/>
          <p:cNvSpPr>
            <a:spLocks noGrp="1"/>
          </p:cNvSpPr>
          <p:nvPr>
            <p:ph type="title"/>
          </p:nvPr>
        </p:nvSpPr>
        <p:spPr/>
        <p:txBody>
          <a:bodyPr>
            <a:normAutofit/>
          </a:bodyPr>
          <a:lstStyle/>
          <a:p>
            <a:r>
              <a:rPr lang="en-US" sz="3600" dirty="0"/>
              <a:t>LHC </a:t>
            </a:r>
            <a:r>
              <a:rPr lang="ru-RU" sz="3600" dirty="0"/>
              <a:t>как</a:t>
            </a:r>
            <a:r>
              <a:rPr lang="en-US" sz="3600" dirty="0"/>
              <a:t> </a:t>
            </a:r>
            <a:r>
              <a:rPr lang="ru-RU" sz="3600" dirty="0">
                <a:sym typeface="Symbol"/>
              </a:rPr>
              <a:t>фотон-фотонный и фотон-адронный коллайдер</a:t>
            </a:r>
            <a:endParaRPr lang="en-US" sz="3600" dirty="0"/>
          </a:p>
        </p:txBody>
      </p:sp>
      <p:pic>
        <p:nvPicPr>
          <p:cNvPr id="2057" name="Picture 9" descr=" 20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61" y="870139"/>
            <a:ext cx="2077700" cy="3499283"/>
          </a:xfrm>
          <a:prstGeom prst="rect">
            <a:avLst/>
          </a:prstGeom>
          <a:noFill/>
          <a:extLst>
            <a:ext uri="{909E8E84-426E-40DD-AFC4-6F175D3DCCD1}">
              <a14:hiddenFill xmlns:a14="http://schemas.microsoft.com/office/drawing/2010/main">
                <a:solidFill>
                  <a:srgbClr val="FFFFFF"/>
                </a:solidFill>
              </a14:hiddenFill>
            </a:ext>
          </a:extLst>
        </p:spPr>
      </p:pic>
      <p:sp>
        <p:nvSpPr>
          <p:cNvPr id="17" name="Объект 2" descr=" 17"/>
          <p:cNvSpPr>
            <a:spLocks noGrp="1"/>
          </p:cNvSpPr>
          <p:nvPr>
            <p:ph idx="1"/>
          </p:nvPr>
        </p:nvSpPr>
        <p:spPr>
          <a:xfrm>
            <a:off x="4847409" y="1213240"/>
            <a:ext cx="7252737" cy="3097515"/>
          </a:xfrm>
        </p:spPr>
        <p:txBody>
          <a:bodyPr>
            <a:noAutofit/>
          </a:bodyPr>
          <a:lstStyle/>
          <a:p>
            <a:pPr marL="0" indent="0">
              <a:lnSpc>
                <a:spcPct val="150000"/>
              </a:lnSpc>
              <a:spcBef>
                <a:spcPts val="0"/>
              </a:spcBef>
              <a:buNone/>
            </a:pPr>
            <a:r>
              <a:rPr lang="ru-RU" sz="2200" b="1" dirty="0" err="1">
                <a:solidFill>
                  <a:srgbClr val="1506DC"/>
                </a:solidFill>
                <a:cs typeface="Arial" pitchFamily="34" charset="0"/>
              </a:rPr>
              <a:t>Ультрапериферические</a:t>
            </a:r>
            <a:r>
              <a:rPr lang="ru-RU" sz="2200" b="1" dirty="0">
                <a:solidFill>
                  <a:srgbClr val="1506DC"/>
                </a:solidFill>
                <a:cs typeface="Arial" pitchFamily="34" charset="0"/>
              </a:rPr>
              <a:t> столкновения (УПС)</a:t>
            </a:r>
            <a:r>
              <a:rPr lang="en-GB" sz="2200" b="1" dirty="0">
                <a:solidFill>
                  <a:srgbClr val="1506DC"/>
                </a:solidFill>
                <a:cs typeface="Arial" pitchFamily="34" charset="0"/>
              </a:rPr>
              <a:t>: b &gt; R</a:t>
            </a:r>
            <a:r>
              <a:rPr lang="en-GB" sz="2200" b="1" baseline="-25000" dirty="0">
                <a:solidFill>
                  <a:srgbClr val="1506DC"/>
                </a:solidFill>
                <a:cs typeface="Arial" pitchFamily="34" charset="0"/>
              </a:rPr>
              <a:t>1</a:t>
            </a:r>
            <a:r>
              <a:rPr lang="en-GB" sz="2200" b="1" dirty="0">
                <a:solidFill>
                  <a:srgbClr val="1506DC"/>
                </a:solidFill>
                <a:cs typeface="Arial" pitchFamily="34" charset="0"/>
              </a:rPr>
              <a:t>+R</a:t>
            </a:r>
            <a:r>
              <a:rPr lang="en-GB" sz="2200" b="1" baseline="-25000" dirty="0">
                <a:solidFill>
                  <a:srgbClr val="1506DC"/>
                </a:solidFill>
                <a:cs typeface="Arial" pitchFamily="34" charset="0"/>
              </a:rPr>
              <a:t>2</a:t>
            </a:r>
            <a:endParaRPr lang="en-GB" sz="2200" b="1" dirty="0">
              <a:cs typeface="Arial" pitchFamily="34" charset="0"/>
            </a:endParaRPr>
          </a:p>
          <a:p>
            <a:pPr>
              <a:lnSpc>
                <a:spcPct val="150000"/>
              </a:lnSpc>
              <a:spcBef>
                <a:spcPts val="0"/>
              </a:spcBef>
              <a:buFont typeface="Symbol" pitchFamily="18" charset="2"/>
              <a:buChar char="®"/>
            </a:pPr>
            <a:r>
              <a:rPr lang="ru-RU" sz="2200" dirty="0">
                <a:cs typeface="Arial" pitchFamily="34" charset="0"/>
              </a:rPr>
              <a:t>адронные взаимодействия подавлены</a:t>
            </a:r>
          </a:p>
          <a:p>
            <a:pPr marL="182880" indent="-182880">
              <a:lnSpc>
                <a:spcPct val="150000"/>
              </a:lnSpc>
              <a:spcBef>
                <a:spcPts val="0"/>
              </a:spcBef>
            </a:pPr>
            <a:endParaRPr lang="en-GB" sz="2200" dirty="0">
              <a:cs typeface="Arial" pitchFamily="34" charset="0"/>
            </a:endParaRPr>
          </a:p>
          <a:p>
            <a:pPr marL="0" indent="0">
              <a:lnSpc>
                <a:spcPct val="150000"/>
              </a:lnSpc>
              <a:spcBef>
                <a:spcPts val="0"/>
              </a:spcBef>
              <a:buNone/>
            </a:pPr>
            <a:r>
              <a:rPr lang="ru-RU" sz="2200" b="1" dirty="0">
                <a:solidFill>
                  <a:srgbClr val="1506DC"/>
                </a:solidFill>
                <a:cs typeface="Arial" pitchFamily="34" charset="0"/>
              </a:rPr>
              <a:t>Поток фотонов:</a:t>
            </a:r>
            <a:endParaRPr lang="en-GB" sz="2200" baseline="30000" dirty="0">
              <a:cs typeface="Arial" pitchFamily="34" charset="0"/>
            </a:endParaRPr>
          </a:p>
          <a:p>
            <a:pPr>
              <a:lnSpc>
                <a:spcPct val="150000"/>
              </a:lnSpc>
              <a:spcBef>
                <a:spcPts val="0"/>
              </a:spcBef>
              <a:buFont typeface="Symbol" pitchFamily="18" charset="2"/>
              <a:buChar char="®"/>
            </a:pPr>
            <a:r>
              <a:rPr lang="ru-RU" sz="2200" dirty="0">
                <a:cs typeface="Arial" pitchFamily="34" charset="0"/>
              </a:rPr>
              <a:t>можно описать в приближении эквивалентных фотонов</a:t>
            </a:r>
          </a:p>
          <a:p>
            <a:pPr>
              <a:lnSpc>
                <a:spcPct val="150000"/>
              </a:lnSpc>
              <a:spcBef>
                <a:spcPts val="0"/>
              </a:spcBef>
              <a:buFont typeface="Symbol" pitchFamily="18" charset="2"/>
              <a:buChar char="®"/>
            </a:pPr>
            <a:r>
              <a:rPr lang="en-US" sz="2200" dirty="0">
                <a:cs typeface="Arial" pitchFamily="34" charset="0"/>
              </a:rPr>
              <a:t>Q &lt; 1/R ~ 30 </a:t>
            </a:r>
            <a:r>
              <a:rPr lang="ru-RU" sz="2200" dirty="0">
                <a:cs typeface="Arial" pitchFamily="34" charset="0"/>
              </a:rPr>
              <a:t>МэВ</a:t>
            </a:r>
          </a:p>
          <a:p>
            <a:pPr>
              <a:lnSpc>
                <a:spcPct val="150000"/>
              </a:lnSpc>
              <a:spcBef>
                <a:spcPts val="0"/>
              </a:spcBef>
              <a:buFont typeface="Symbol" pitchFamily="18" charset="2"/>
              <a:buChar char="®"/>
            </a:pPr>
            <a:r>
              <a:rPr lang="ru-RU" sz="2200" dirty="0">
                <a:cs typeface="Arial" pitchFamily="34" charset="0"/>
              </a:rPr>
              <a:t>пропорционален</a:t>
            </a:r>
            <a:r>
              <a:rPr lang="en-GB" sz="2200" dirty="0">
                <a:cs typeface="Arial" pitchFamily="34" charset="0"/>
              </a:rPr>
              <a:t> Z</a:t>
            </a:r>
            <a:r>
              <a:rPr lang="en-GB" sz="2200" baseline="30000" dirty="0">
                <a:cs typeface="Arial" pitchFamily="34" charset="0"/>
              </a:rPr>
              <a:t>2</a:t>
            </a:r>
            <a:endParaRPr lang="en-GB" sz="2200" dirty="0">
              <a:cs typeface="Arial" pitchFamily="34" charset="0"/>
            </a:endParaRPr>
          </a:p>
        </p:txBody>
      </p:sp>
      <p:grpSp>
        <p:nvGrpSpPr>
          <p:cNvPr id="23" name="Группа 22" descr=" 23"/>
          <p:cNvGrpSpPr/>
          <p:nvPr/>
        </p:nvGrpSpPr>
        <p:grpSpPr>
          <a:xfrm>
            <a:off x="3727373" y="1996150"/>
            <a:ext cx="670034" cy="1220796"/>
            <a:chOff x="212835" y="1989926"/>
            <a:chExt cx="670034" cy="1194708"/>
          </a:xfrm>
        </p:grpSpPr>
        <p:cxnSp>
          <p:nvCxnSpPr>
            <p:cNvPr id="8" name="Прямая соединительная линия 7"/>
            <p:cNvCxnSpPr/>
            <p:nvPr/>
          </p:nvCxnSpPr>
          <p:spPr>
            <a:xfrm flipH="1">
              <a:off x="212835" y="1989926"/>
              <a:ext cx="583773"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212835" y="3184634"/>
              <a:ext cx="670034"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700506" y="1989926"/>
              <a:ext cx="23649" cy="1194708"/>
            </a:xfrm>
            <a:prstGeom prst="straightConnector1">
              <a:avLst/>
            </a:prstGeom>
            <a:ln>
              <a:solidFill>
                <a:srgbClr val="1506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6314" y="2402614"/>
              <a:ext cx="306494" cy="369332"/>
            </a:xfrm>
            <a:prstGeom prst="rect">
              <a:avLst/>
            </a:prstGeom>
            <a:noFill/>
          </p:spPr>
          <p:txBody>
            <a:bodyPr wrap="none" rtlCol="0">
              <a:spAutoFit/>
            </a:bodyPr>
            <a:lstStyle/>
            <a:p>
              <a:r>
                <a:rPr lang="en-US" b="1" dirty="0">
                  <a:solidFill>
                    <a:srgbClr val="1506DC"/>
                  </a:solidFill>
                </a:rPr>
                <a:t>b</a:t>
              </a:r>
            </a:p>
          </p:txBody>
        </p:sp>
      </p:grpSp>
      <p:grpSp>
        <p:nvGrpSpPr>
          <p:cNvPr id="24" name="Группа 23" descr=" 24"/>
          <p:cNvGrpSpPr/>
          <p:nvPr/>
        </p:nvGrpSpPr>
        <p:grpSpPr>
          <a:xfrm>
            <a:off x="2658546" y="2828909"/>
            <a:ext cx="1129626" cy="388039"/>
            <a:chOff x="2532993" y="2796595"/>
            <a:chExt cx="1129626" cy="388039"/>
          </a:xfrm>
        </p:grpSpPr>
        <p:cxnSp>
          <p:nvCxnSpPr>
            <p:cNvPr id="18" name="Прямая соединительная линия 17"/>
            <p:cNvCxnSpPr/>
            <p:nvPr/>
          </p:nvCxnSpPr>
          <p:spPr>
            <a:xfrm flipH="1">
              <a:off x="2532993" y="2796595"/>
              <a:ext cx="756745"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2532993" y="3184634"/>
              <a:ext cx="780392"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3187262" y="2796595"/>
              <a:ext cx="11824" cy="388039"/>
            </a:xfrm>
            <a:prstGeom prst="straightConnector1">
              <a:avLst/>
            </a:prstGeom>
            <a:ln>
              <a:solidFill>
                <a:srgbClr val="1506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69563" y="2796595"/>
              <a:ext cx="393056" cy="369332"/>
            </a:xfrm>
            <a:prstGeom prst="rect">
              <a:avLst/>
            </a:prstGeom>
            <a:noFill/>
          </p:spPr>
          <p:txBody>
            <a:bodyPr wrap="none" rtlCol="0">
              <a:spAutoFit/>
            </a:bodyPr>
            <a:lstStyle/>
            <a:p>
              <a:r>
                <a:rPr lang="en-US" b="1" dirty="0">
                  <a:solidFill>
                    <a:srgbClr val="1506DC"/>
                  </a:solidFill>
                </a:rPr>
                <a:t>R</a:t>
              </a:r>
              <a:r>
                <a:rPr lang="en-US" b="1" baseline="-25000" dirty="0">
                  <a:solidFill>
                    <a:srgbClr val="1506DC"/>
                  </a:solidFill>
                </a:rPr>
                <a:t>2</a:t>
              </a:r>
            </a:p>
          </p:txBody>
        </p:sp>
      </p:grpSp>
      <p:sp>
        <p:nvSpPr>
          <p:cNvPr id="7" name="Прямоугольник 6" descr=" 7"/>
          <p:cNvSpPr/>
          <p:nvPr/>
        </p:nvSpPr>
        <p:spPr>
          <a:xfrm>
            <a:off x="3052708" y="5876527"/>
            <a:ext cx="5269584" cy="954107"/>
          </a:xfrm>
          <a:prstGeom prst="rect">
            <a:avLst/>
          </a:prstGeom>
        </p:spPr>
        <p:txBody>
          <a:bodyPr wrap="none">
            <a:spAutoFit/>
          </a:bodyPr>
          <a:lstStyle/>
          <a:p>
            <a:pPr algn="ctr"/>
            <a:r>
              <a:rPr lang="ru-RU" sz="1400" b="1" dirty="0"/>
              <a:t>Обзоры по физике УПС</a:t>
            </a:r>
            <a:r>
              <a:rPr lang="en-US" sz="1400" b="1" dirty="0"/>
              <a:t>: </a:t>
            </a:r>
          </a:p>
          <a:p>
            <a:pPr algn="ctr"/>
            <a:r>
              <a:rPr lang="en-US" sz="1400" b="1" dirty="0"/>
              <a:t>A.J. </a:t>
            </a:r>
            <a:r>
              <a:rPr lang="en-US" sz="1400" b="1" dirty="0" err="1"/>
              <a:t>Baltz</a:t>
            </a:r>
            <a:r>
              <a:rPr lang="en-US" sz="1400" b="1" dirty="0"/>
              <a:t> et al, Phys. Rept. 458 (2008) 1</a:t>
            </a:r>
          </a:p>
          <a:p>
            <a:pPr algn="ctr"/>
            <a:r>
              <a:rPr lang="en-GB" sz="1400" b="1" dirty="0"/>
              <a:t>J.G. Contreras, J.D. Tapia </a:t>
            </a:r>
            <a:r>
              <a:rPr lang="en-GB" sz="1400" b="1" dirty="0" err="1"/>
              <a:t>Takaki</a:t>
            </a:r>
            <a:r>
              <a:rPr lang="en-GB" sz="1400" b="1" dirty="0"/>
              <a:t>. </a:t>
            </a:r>
            <a:r>
              <a:rPr lang="en-GB" sz="1400" b="1" dirty="0" err="1"/>
              <a:t>Int.J.Mod.Phys</a:t>
            </a:r>
            <a:r>
              <a:rPr lang="en-GB" sz="1400" b="1" dirty="0"/>
              <a:t>. A30 (2015) 1542012</a:t>
            </a:r>
            <a:endParaRPr lang="ru-RU" sz="1400" b="1" dirty="0"/>
          </a:p>
          <a:p>
            <a:pPr algn="ctr"/>
            <a:r>
              <a:rPr lang="en-US" sz="1400" b="1" i="0" dirty="0" err="1">
                <a:solidFill>
                  <a:srgbClr val="292929"/>
                </a:solidFill>
                <a:effectLst/>
                <a:latin typeface="sourcesans-regular"/>
              </a:rPr>
              <a:t>S.Klein</a:t>
            </a:r>
            <a:r>
              <a:rPr lang="en-US" sz="1400" b="1" i="0" dirty="0">
                <a:solidFill>
                  <a:srgbClr val="292929"/>
                </a:solidFill>
                <a:effectLst/>
                <a:latin typeface="sourcesans-regular"/>
              </a:rPr>
              <a:t> and P. Steinberg, Ann. Rev. Nuclear Part. Sci. 70</a:t>
            </a:r>
            <a:r>
              <a:rPr lang="ru-RU" sz="1400" b="1" dirty="0">
                <a:solidFill>
                  <a:srgbClr val="292929"/>
                </a:solidFill>
                <a:latin typeface="sourcesans-regular"/>
              </a:rPr>
              <a:t> </a:t>
            </a:r>
            <a:r>
              <a:rPr lang="en-US" sz="1400" b="1" i="0" dirty="0">
                <a:solidFill>
                  <a:srgbClr val="292929"/>
                </a:solidFill>
                <a:effectLst/>
                <a:latin typeface="sourcesans-regular"/>
              </a:rPr>
              <a:t>(2020)</a:t>
            </a:r>
            <a:r>
              <a:rPr lang="ru-RU" sz="1400" b="1" dirty="0">
                <a:solidFill>
                  <a:srgbClr val="292929"/>
                </a:solidFill>
                <a:latin typeface="sourcesans-regular"/>
              </a:rPr>
              <a:t> </a:t>
            </a:r>
            <a:r>
              <a:rPr lang="en-US" sz="1400" b="1" i="0" dirty="0">
                <a:solidFill>
                  <a:srgbClr val="292929"/>
                </a:solidFill>
                <a:effectLst/>
                <a:latin typeface="sourcesans-regular"/>
              </a:rPr>
              <a:t>323</a:t>
            </a:r>
            <a:endParaRPr lang="en-US" sz="1400" b="1" dirty="0"/>
          </a:p>
        </p:txBody>
      </p:sp>
      <p:grpSp>
        <p:nvGrpSpPr>
          <p:cNvPr id="25" name="Группа 24" descr=" 25"/>
          <p:cNvGrpSpPr/>
          <p:nvPr/>
        </p:nvGrpSpPr>
        <p:grpSpPr>
          <a:xfrm>
            <a:off x="2635416" y="1996151"/>
            <a:ext cx="1129626" cy="388039"/>
            <a:chOff x="2532993" y="2796595"/>
            <a:chExt cx="1129626" cy="388039"/>
          </a:xfrm>
        </p:grpSpPr>
        <p:cxnSp>
          <p:nvCxnSpPr>
            <p:cNvPr id="27" name="Прямая соединительная линия 26"/>
            <p:cNvCxnSpPr/>
            <p:nvPr/>
          </p:nvCxnSpPr>
          <p:spPr>
            <a:xfrm flipH="1">
              <a:off x="2532993" y="2796595"/>
              <a:ext cx="756745"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H="1">
              <a:off x="2532993" y="3184634"/>
              <a:ext cx="780392" cy="0"/>
            </a:xfrm>
            <a:prstGeom prst="line">
              <a:avLst/>
            </a:prstGeom>
            <a:ln>
              <a:solidFill>
                <a:srgbClr val="1506DC"/>
              </a:solidFill>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3187262" y="2796595"/>
              <a:ext cx="11824" cy="388039"/>
            </a:xfrm>
            <a:prstGeom prst="straightConnector1">
              <a:avLst/>
            </a:prstGeom>
            <a:ln>
              <a:solidFill>
                <a:srgbClr val="1506D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69563" y="2796595"/>
              <a:ext cx="393056" cy="369332"/>
            </a:xfrm>
            <a:prstGeom prst="rect">
              <a:avLst/>
            </a:prstGeom>
            <a:noFill/>
          </p:spPr>
          <p:txBody>
            <a:bodyPr wrap="none" rtlCol="0">
              <a:spAutoFit/>
            </a:bodyPr>
            <a:lstStyle/>
            <a:p>
              <a:r>
                <a:rPr lang="en-US" b="1" dirty="0">
                  <a:solidFill>
                    <a:srgbClr val="1506DC"/>
                  </a:solidFill>
                </a:rPr>
                <a:t>R</a:t>
              </a:r>
              <a:r>
                <a:rPr lang="en-US" b="1" baseline="-25000" dirty="0">
                  <a:solidFill>
                    <a:srgbClr val="1506DC"/>
                  </a:solidFill>
                </a:rPr>
                <a:t>1</a:t>
              </a:r>
            </a:p>
          </p:txBody>
        </p:sp>
      </p:grpSp>
      <p:sp>
        <p:nvSpPr>
          <p:cNvPr id="31" name="TextBox 30" descr=" 13"/>
          <p:cNvSpPr txBox="1"/>
          <p:nvPr/>
        </p:nvSpPr>
        <p:spPr>
          <a:xfrm>
            <a:off x="1322522" y="4996087"/>
            <a:ext cx="9020015" cy="769441"/>
          </a:xfrm>
          <a:prstGeom prst="rect">
            <a:avLst/>
          </a:prstGeom>
          <a:noFill/>
        </p:spPr>
        <p:txBody>
          <a:bodyPr wrap="square" rtlCol="0">
            <a:spAutoFit/>
          </a:bodyPr>
          <a:lstStyle/>
          <a:p>
            <a:pPr algn="ctr"/>
            <a:r>
              <a:rPr lang="ru-RU" sz="2200" b="1" dirty="0" err="1">
                <a:solidFill>
                  <a:srgbClr val="1506DC"/>
                </a:solidFill>
              </a:rPr>
              <a:t>Ультрапериферические</a:t>
            </a:r>
            <a:r>
              <a:rPr lang="ru-RU" sz="2200" b="1" dirty="0">
                <a:solidFill>
                  <a:srgbClr val="1506DC"/>
                </a:solidFill>
              </a:rPr>
              <a:t> столкновения на </a:t>
            </a:r>
            <a:r>
              <a:rPr lang="en-US" sz="2200" b="1" dirty="0">
                <a:solidFill>
                  <a:srgbClr val="1506DC"/>
                </a:solidFill>
              </a:rPr>
              <a:t>LHC </a:t>
            </a:r>
            <a:r>
              <a:rPr lang="ru-RU" sz="2200" b="1" dirty="0">
                <a:solidFill>
                  <a:srgbClr val="1506DC"/>
                </a:solidFill>
              </a:rPr>
              <a:t>можно использовать для исследования </a:t>
            </a:r>
            <a:r>
              <a:rPr lang="el-GR" sz="2200" b="1" dirty="0">
                <a:solidFill>
                  <a:srgbClr val="1506DC"/>
                </a:solidFill>
                <a:cs typeface="Arial" pitchFamily="34" charset="0"/>
                <a:sym typeface="Symbol"/>
              </a:rPr>
              <a:t></a:t>
            </a:r>
            <a:r>
              <a:rPr lang="en-US" sz="2200" b="1" dirty="0">
                <a:solidFill>
                  <a:srgbClr val="1506DC"/>
                </a:solidFill>
                <a:cs typeface="Arial" pitchFamily="34" charset="0"/>
                <a:sym typeface="Symbol"/>
              </a:rPr>
              <a:t>, </a:t>
            </a:r>
            <a:r>
              <a:rPr lang="el-GR" sz="2200" b="1" dirty="0">
                <a:solidFill>
                  <a:srgbClr val="1506DC"/>
                </a:solidFill>
                <a:cs typeface="Arial" pitchFamily="34" charset="0"/>
                <a:sym typeface="Symbol"/>
              </a:rPr>
              <a:t></a:t>
            </a:r>
            <a:r>
              <a:rPr lang="en-US" sz="2200" b="1" dirty="0">
                <a:solidFill>
                  <a:srgbClr val="1506DC"/>
                </a:solidFill>
                <a:cs typeface="Arial" pitchFamily="34" charset="0"/>
                <a:sym typeface="Symbol"/>
              </a:rPr>
              <a:t>p </a:t>
            </a:r>
            <a:r>
              <a:rPr lang="ru-RU" sz="2200" b="1" dirty="0">
                <a:solidFill>
                  <a:srgbClr val="1506DC"/>
                </a:solidFill>
                <a:cs typeface="Arial" pitchFamily="34" charset="0"/>
                <a:sym typeface="Symbol"/>
              </a:rPr>
              <a:t>и</a:t>
            </a:r>
            <a:r>
              <a:rPr lang="en-US" sz="2200" b="1" dirty="0">
                <a:solidFill>
                  <a:srgbClr val="1506DC"/>
                </a:solidFill>
                <a:cs typeface="Arial" pitchFamily="34" charset="0"/>
                <a:sym typeface="Symbol"/>
              </a:rPr>
              <a:t> </a:t>
            </a:r>
            <a:r>
              <a:rPr lang="el-GR" sz="2200" b="1" dirty="0">
                <a:solidFill>
                  <a:srgbClr val="1506DC"/>
                </a:solidFill>
                <a:cs typeface="Arial" pitchFamily="34" charset="0"/>
                <a:sym typeface="Symbol"/>
              </a:rPr>
              <a:t></a:t>
            </a:r>
            <a:r>
              <a:rPr lang="en-US" sz="2200" b="1" dirty="0">
                <a:solidFill>
                  <a:srgbClr val="1506DC"/>
                </a:solidFill>
                <a:cs typeface="Arial" pitchFamily="34" charset="0"/>
                <a:sym typeface="Symbol"/>
              </a:rPr>
              <a:t>Pb </a:t>
            </a:r>
            <a:r>
              <a:rPr lang="ru-RU" sz="2200" b="1" dirty="0">
                <a:solidFill>
                  <a:srgbClr val="1506DC"/>
                </a:solidFill>
                <a:cs typeface="Arial" pitchFamily="34" charset="0"/>
                <a:sym typeface="Symbol"/>
              </a:rPr>
              <a:t>взаимодействий при высоких энергиях</a:t>
            </a:r>
            <a:endParaRPr lang="ru-RU" sz="2200" b="1" dirty="0">
              <a:solidFill>
                <a:srgbClr val="1506DC"/>
              </a:solidFill>
            </a:endParaRPr>
          </a:p>
        </p:txBody>
      </p:sp>
      <p:sp>
        <p:nvSpPr>
          <p:cNvPr id="4" name="Номер слайда 3">
            <a:extLst>
              <a:ext uri="{FF2B5EF4-FFF2-40B4-BE49-F238E27FC236}">
                <a16:creationId xmlns:a16="http://schemas.microsoft.com/office/drawing/2014/main" id="{F057BBB5-7EA7-0C9E-46BA-3111BBBFCCD0}"/>
              </a:ext>
            </a:extLst>
          </p:cNvPr>
          <p:cNvSpPr>
            <a:spLocks noGrp="1"/>
          </p:cNvSpPr>
          <p:nvPr>
            <p:ph type="sldNum" sz="quarter" idx="12"/>
          </p:nvPr>
        </p:nvSpPr>
        <p:spPr/>
        <p:txBody>
          <a:bodyPr/>
          <a:lstStyle/>
          <a:p>
            <a:fld id="{F141B3C0-0E95-4FD5-A3A5-0757E699D670}" type="slidenum">
              <a:rPr lang="ru-RU" smtClean="0"/>
              <a:t>2</a:t>
            </a:fld>
            <a:endParaRPr lang="ru-RU"/>
          </a:p>
        </p:txBody>
      </p:sp>
      <p:sp>
        <p:nvSpPr>
          <p:cNvPr id="5" name="TextBox 4">
            <a:extLst>
              <a:ext uri="{FF2B5EF4-FFF2-40B4-BE49-F238E27FC236}">
                <a16:creationId xmlns:a16="http://schemas.microsoft.com/office/drawing/2014/main" id="{E17DEFA9-97B2-7C7A-85EE-8F8F571AAF13}"/>
              </a:ext>
            </a:extLst>
          </p:cNvPr>
          <p:cNvSpPr txBox="1"/>
          <p:nvPr/>
        </p:nvSpPr>
        <p:spPr>
          <a:xfrm>
            <a:off x="3050583" y="3258540"/>
            <a:ext cx="6101166" cy="369332"/>
          </a:xfrm>
          <a:prstGeom prst="rect">
            <a:avLst/>
          </a:prstGeom>
          <a:noFill/>
        </p:spPr>
        <p:txBody>
          <a:bodyPr wrap="square">
            <a:spAutoFit/>
          </a:bodyPr>
          <a:lstStyle/>
          <a:p>
            <a:r>
              <a:rPr lang="ru-RU" b="0" dirty="0">
                <a:effectLst/>
              </a:rPr>
              <a:t> </a:t>
            </a:r>
            <a:endParaRPr lang="ru-RU" dirty="0"/>
          </a:p>
        </p:txBody>
      </p:sp>
    </p:spTree>
    <p:extLst>
      <p:ext uri="{BB962C8B-B14F-4D97-AF65-F5344CB8AC3E}">
        <p14:creationId xmlns:p14="http://schemas.microsoft.com/office/powerpoint/2010/main" val="36600029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descr=" 2"/>
          <p:cNvSpPr>
            <a:spLocks noGrp="1"/>
          </p:cNvSpPr>
          <p:nvPr>
            <p:ph type="title"/>
          </p:nvPr>
        </p:nvSpPr>
        <p:spPr/>
        <p:txBody>
          <a:bodyPr>
            <a:normAutofit fontScale="90000"/>
          </a:bodyPr>
          <a:lstStyle/>
          <a:p>
            <a:r>
              <a:rPr lang="ru-RU" dirty="0"/>
              <a:t>Перспективы измерений УПС в сеансах </a:t>
            </a:r>
            <a:r>
              <a:rPr lang="en-US" dirty="0"/>
              <a:t>Run 3 </a:t>
            </a:r>
            <a:r>
              <a:rPr lang="ru-RU" dirty="0"/>
              <a:t>и</a:t>
            </a:r>
            <a:r>
              <a:rPr lang="en-US" dirty="0"/>
              <a:t> Run 4</a:t>
            </a:r>
            <a:endParaRPr lang="ru-RU" dirty="0"/>
          </a:p>
        </p:txBody>
      </p:sp>
      <p:sp>
        <p:nvSpPr>
          <p:cNvPr id="11" name="TextBox 10" descr=" 11"/>
          <p:cNvSpPr txBox="1"/>
          <p:nvPr/>
        </p:nvSpPr>
        <p:spPr>
          <a:xfrm>
            <a:off x="1166440" y="870791"/>
            <a:ext cx="4263668" cy="369332"/>
          </a:xfrm>
          <a:prstGeom prst="rect">
            <a:avLst/>
          </a:prstGeom>
          <a:solidFill>
            <a:schemeClr val="accent6">
              <a:lumMod val="20000"/>
              <a:lumOff val="80000"/>
            </a:schemeClr>
          </a:solidFill>
        </p:spPr>
        <p:txBody>
          <a:bodyPr wrap="none" rtlCol="0">
            <a:spAutoFit/>
          </a:bodyPr>
          <a:lstStyle/>
          <a:p>
            <a:r>
              <a:rPr lang="ru-RU" dirty="0"/>
              <a:t>Ожидаемая статистика в </a:t>
            </a:r>
            <a:r>
              <a:rPr lang="en-US" dirty="0"/>
              <a:t>Run 3-4 (13 /</a:t>
            </a:r>
            <a:r>
              <a:rPr lang="ru-RU" dirty="0" err="1"/>
              <a:t>нб</a:t>
            </a:r>
            <a:r>
              <a:rPr lang="en-US" dirty="0"/>
              <a:t>):</a:t>
            </a:r>
            <a:endParaRPr lang="ru-RU" dirty="0"/>
          </a:p>
        </p:txBody>
      </p:sp>
      <p:pic>
        <p:nvPicPr>
          <p:cNvPr id="24" name="Picture 23" descr=" 24"/>
          <p:cNvPicPr>
            <a:picLocks noChangeAspect="1"/>
          </p:cNvPicPr>
          <p:nvPr/>
        </p:nvPicPr>
        <p:blipFill rotWithShape="1">
          <a:blip r:embed="rId2"/>
          <a:srcRect l="4020" r="2665"/>
          <a:stretch/>
        </p:blipFill>
        <p:spPr>
          <a:xfrm>
            <a:off x="7026492" y="1013040"/>
            <a:ext cx="5078854" cy="3482509"/>
          </a:xfrm>
          <a:prstGeom prst="rect">
            <a:avLst/>
          </a:prstGeom>
        </p:spPr>
      </p:pic>
      <p:sp>
        <p:nvSpPr>
          <p:cNvPr id="23" name="Content Placeholder 2" descr=" 23"/>
          <p:cNvSpPr>
            <a:spLocks noGrp="1"/>
          </p:cNvSpPr>
          <p:nvPr>
            <p:ph idx="1"/>
          </p:nvPr>
        </p:nvSpPr>
        <p:spPr>
          <a:xfrm>
            <a:off x="122714" y="4344149"/>
            <a:ext cx="6903778" cy="1528609"/>
          </a:xfrm>
          <a:solidFill>
            <a:schemeClr val="accent6">
              <a:lumMod val="20000"/>
              <a:lumOff val="80000"/>
            </a:schemeClr>
          </a:solidFill>
        </p:spPr>
        <p:txBody>
          <a:bodyPr>
            <a:noAutofit/>
          </a:bodyPr>
          <a:lstStyle/>
          <a:p>
            <a:pPr marL="0" indent="0">
              <a:spcBef>
                <a:spcPts val="0"/>
              </a:spcBef>
              <a:spcAft>
                <a:spcPts val="1200"/>
              </a:spcAft>
              <a:buNone/>
            </a:pPr>
            <a:r>
              <a:rPr lang="ru-RU" sz="2000" b="1" dirty="0"/>
              <a:t>Основные цели в </a:t>
            </a:r>
            <a:r>
              <a:rPr lang="en-US" sz="2000" b="1" dirty="0"/>
              <a:t>Run 3-4:</a:t>
            </a:r>
            <a:endParaRPr lang="en-GB" sz="2000" b="1" dirty="0"/>
          </a:p>
          <a:p>
            <a:pPr>
              <a:spcBef>
                <a:spcPts val="0"/>
              </a:spcBef>
              <a:spcAft>
                <a:spcPts val="1200"/>
              </a:spcAft>
            </a:pPr>
            <a:r>
              <a:rPr lang="ru-RU" sz="2000" dirty="0"/>
              <a:t>прецизионное измерение экранировок при малых </a:t>
            </a:r>
            <a:r>
              <a:rPr lang="en-US" sz="2000" dirty="0"/>
              <a:t>x</a:t>
            </a:r>
            <a:endParaRPr lang="en-GB" sz="2000" b="1" dirty="0">
              <a:solidFill>
                <a:srgbClr val="1506DC"/>
              </a:solidFill>
            </a:endParaRPr>
          </a:p>
          <a:p>
            <a:pPr>
              <a:spcBef>
                <a:spcPts val="0"/>
              </a:spcBef>
              <a:spcAft>
                <a:spcPts val="1200"/>
              </a:spcAft>
            </a:pPr>
            <a:r>
              <a:rPr lang="ru-RU" sz="2000" dirty="0"/>
              <a:t>изучение зависимости экранировок от </a:t>
            </a:r>
            <a:r>
              <a:rPr lang="en-US" sz="2000" dirty="0"/>
              <a:t>Q</a:t>
            </a:r>
            <a:r>
              <a:rPr lang="en-US" sz="2000" baseline="30000" dirty="0"/>
              <a:t>2</a:t>
            </a:r>
          </a:p>
        </p:txBody>
      </p:sp>
      <p:pic>
        <p:nvPicPr>
          <p:cNvPr id="6" name="Рисунок 5">
            <a:extLst>
              <a:ext uri="{FF2B5EF4-FFF2-40B4-BE49-F238E27FC236}">
                <a16:creationId xmlns:a16="http://schemas.microsoft.com/office/drawing/2014/main" id="{D42B75C8-CB2B-28F4-E3DB-FB33094B3490}"/>
              </a:ext>
            </a:extLst>
          </p:cNvPr>
          <p:cNvPicPr>
            <a:picLocks noChangeAspect="1"/>
          </p:cNvPicPr>
          <p:nvPr/>
        </p:nvPicPr>
        <p:blipFill>
          <a:blip r:embed="rId3"/>
          <a:stretch>
            <a:fillRect/>
          </a:stretch>
        </p:blipFill>
        <p:spPr>
          <a:xfrm>
            <a:off x="0" y="1299076"/>
            <a:ext cx="6810865" cy="1909749"/>
          </a:xfrm>
          <a:prstGeom prst="rect">
            <a:avLst/>
          </a:prstGeom>
        </p:spPr>
      </p:pic>
      <p:sp>
        <p:nvSpPr>
          <p:cNvPr id="10" name="TextBox 9">
            <a:extLst>
              <a:ext uri="{FF2B5EF4-FFF2-40B4-BE49-F238E27FC236}">
                <a16:creationId xmlns:a16="http://schemas.microsoft.com/office/drawing/2014/main" id="{9352C659-4444-7891-6019-6BB2E6DF0BEA}"/>
              </a:ext>
            </a:extLst>
          </p:cNvPr>
          <p:cNvSpPr txBox="1"/>
          <p:nvPr/>
        </p:nvSpPr>
        <p:spPr>
          <a:xfrm>
            <a:off x="7727950" y="764705"/>
            <a:ext cx="4459906" cy="307777"/>
          </a:xfrm>
          <a:prstGeom prst="rect">
            <a:avLst/>
          </a:prstGeom>
          <a:noFill/>
        </p:spPr>
        <p:txBody>
          <a:bodyPr wrap="square">
            <a:spAutoFit/>
          </a:bodyPr>
          <a:lstStyle/>
          <a:p>
            <a:r>
              <a:rPr lang="en-US" sz="1400" dirty="0">
                <a:solidFill>
                  <a:srgbClr val="1506DC"/>
                </a:solidFill>
              </a:rPr>
              <a:t>Z. Citron,. CERN Yellow Rep. </a:t>
            </a:r>
            <a:r>
              <a:rPr lang="en-US" sz="1400" dirty="0" err="1">
                <a:solidFill>
                  <a:srgbClr val="1506DC"/>
                </a:solidFill>
              </a:rPr>
              <a:t>Monogr</a:t>
            </a:r>
            <a:r>
              <a:rPr lang="en-US" sz="1400" dirty="0">
                <a:solidFill>
                  <a:srgbClr val="1506DC"/>
                </a:solidFill>
              </a:rPr>
              <a:t>. 7 (2019) 1159</a:t>
            </a:r>
            <a:endParaRPr lang="en-GB" sz="1400" dirty="0">
              <a:solidFill>
                <a:srgbClr val="1506DC"/>
              </a:solidFill>
            </a:endParaRPr>
          </a:p>
        </p:txBody>
      </p:sp>
      <p:sp>
        <p:nvSpPr>
          <p:cNvPr id="3" name="Номер слайда 2">
            <a:extLst>
              <a:ext uri="{FF2B5EF4-FFF2-40B4-BE49-F238E27FC236}">
                <a16:creationId xmlns:a16="http://schemas.microsoft.com/office/drawing/2014/main" id="{DB8A5EBB-FB2F-D744-0C70-0CBF707F08E8}"/>
              </a:ext>
            </a:extLst>
          </p:cNvPr>
          <p:cNvSpPr>
            <a:spLocks noGrp="1"/>
          </p:cNvSpPr>
          <p:nvPr>
            <p:ph type="sldNum" sz="quarter" idx="12"/>
          </p:nvPr>
        </p:nvSpPr>
        <p:spPr/>
        <p:txBody>
          <a:bodyPr/>
          <a:lstStyle/>
          <a:p>
            <a:fld id="{F141B3C0-0E95-4FD5-A3A5-0757E699D670}" type="slidenum">
              <a:rPr lang="ru-RU" smtClean="0"/>
              <a:t>20</a:t>
            </a:fld>
            <a:endParaRPr lang="ru-RU"/>
          </a:p>
        </p:txBody>
      </p:sp>
    </p:spTree>
    <p:extLst>
      <p:ext uri="{BB962C8B-B14F-4D97-AF65-F5344CB8AC3E}">
        <p14:creationId xmlns:p14="http://schemas.microsoft.com/office/powerpoint/2010/main" val="2964565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4E3B99-FC9E-5249-800E-0B53B3475BE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B873DAB-5399-35DA-7B86-EEB91CCC1716}"/>
              </a:ext>
            </a:extLst>
          </p:cNvPr>
          <p:cNvSpPr>
            <a:spLocks noGrp="1"/>
          </p:cNvSpPr>
          <p:nvPr>
            <p:ph idx="1"/>
          </p:nvPr>
        </p:nvSpPr>
        <p:spPr/>
        <p:txBody>
          <a:bodyPr/>
          <a:lstStyle/>
          <a:p>
            <a:endParaRPr lang="ru-RU"/>
          </a:p>
        </p:txBody>
      </p:sp>
      <p:sp>
        <p:nvSpPr>
          <p:cNvPr id="4" name="Номер слайда 3">
            <a:extLst>
              <a:ext uri="{FF2B5EF4-FFF2-40B4-BE49-F238E27FC236}">
                <a16:creationId xmlns:a16="http://schemas.microsoft.com/office/drawing/2014/main" id="{DE18EF03-4EC5-5657-E6E9-BCE7098A734D}"/>
              </a:ext>
            </a:extLst>
          </p:cNvPr>
          <p:cNvSpPr>
            <a:spLocks noGrp="1"/>
          </p:cNvSpPr>
          <p:nvPr>
            <p:ph type="sldNum" sz="quarter" idx="12"/>
          </p:nvPr>
        </p:nvSpPr>
        <p:spPr/>
        <p:txBody>
          <a:bodyPr/>
          <a:lstStyle/>
          <a:p>
            <a:fld id="{F141B3C0-0E95-4FD5-A3A5-0757E699D670}" type="slidenum">
              <a:rPr lang="ru-RU" smtClean="0"/>
              <a:t>21</a:t>
            </a:fld>
            <a:endParaRPr lang="ru-RU"/>
          </a:p>
        </p:txBody>
      </p:sp>
      <p:pic>
        <p:nvPicPr>
          <p:cNvPr id="2050" name="Picture 2">
            <a:extLst>
              <a:ext uri="{FF2B5EF4-FFF2-40B4-BE49-F238E27FC236}">
                <a16:creationId xmlns:a16="http://schemas.microsoft.com/office/drawing/2014/main" id="{9BF509E4-2FEC-EF18-C8F1-8FA851C62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5"/>
            <a:ext cx="12224843" cy="71628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F144F56C-C667-2A50-30B6-61FDBE8DD607}"/>
              </a:ext>
            </a:extLst>
          </p:cNvPr>
          <p:cNvSpPr/>
          <p:nvPr/>
        </p:nvSpPr>
        <p:spPr>
          <a:xfrm>
            <a:off x="0" y="489751"/>
            <a:ext cx="12071350" cy="719453"/>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4000" b="1" dirty="0"/>
              <a:t>Спасибо за внимание!</a:t>
            </a:r>
          </a:p>
        </p:txBody>
      </p:sp>
    </p:spTree>
    <p:extLst>
      <p:ext uri="{BB962C8B-B14F-4D97-AF65-F5344CB8AC3E}">
        <p14:creationId xmlns:p14="http://schemas.microsoft.com/office/powerpoint/2010/main" val="398840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a:xfrm>
            <a:off x="1" y="0"/>
            <a:ext cx="12187856" cy="764704"/>
          </a:xfrm>
        </p:spPr>
        <p:txBody>
          <a:bodyPr>
            <a:normAutofit/>
          </a:bodyPr>
          <a:lstStyle/>
          <a:p>
            <a:r>
              <a:rPr lang="ru-RU" dirty="0"/>
              <a:t>Фоторождение </a:t>
            </a:r>
            <a:r>
              <a:rPr lang="en-US" dirty="0"/>
              <a:t>J/</a:t>
            </a:r>
            <a:r>
              <a:rPr lang="en-US" dirty="0">
                <a:sym typeface="Symbol"/>
              </a:rPr>
              <a:t></a:t>
            </a:r>
            <a:r>
              <a:rPr lang="ru-RU" dirty="0"/>
              <a:t> на протоне</a:t>
            </a:r>
            <a:endParaRPr lang="en-US" dirty="0"/>
          </a:p>
        </p:txBody>
      </p:sp>
      <p:sp>
        <p:nvSpPr>
          <p:cNvPr id="7" name="Прямоугольник 6" descr=" 7"/>
          <p:cNvSpPr/>
          <p:nvPr/>
        </p:nvSpPr>
        <p:spPr>
          <a:xfrm>
            <a:off x="92818" y="765177"/>
            <a:ext cx="12002222" cy="430887"/>
          </a:xfrm>
          <a:prstGeom prst="rect">
            <a:avLst/>
          </a:prstGeom>
        </p:spPr>
        <p:txBody>
          <a:bodyPr wrap="square">
            <a:spAutoFit/>
          </a:bodyPr>
          <a:lstStyle/>
          <a:p>
            <a:r>
              <a:rPr lang="ru-RU" sz="2200" dirty="0"/>
              <a:t>В </a:t>
            </a:r>
            <a:r>
              <a:rPr lang="en-US" sz="2200" dirty="0"/>
              <a:t>LO </a:t>
            </a:r>
            <a:r>
              <a:rPr lang="ru-RU" sz="2200" dirty="0"/>
              <a:t>сечение эксклюзивного </a:t>
            </a:r>
            <a:r>
              <a:rPr lang="ru-RU" sz="2200" dirty="0" err="1"/>
              <a:t>фоторождения</a:t>
            </a:r>
            <a:r>
              <a:rPr lang="ru-RU" sz="2200" dirty="0"/>
              <a:t> </a:t>
            </a:r>
            <a:r>
              <a:rPr lang="en-US" sz="2200" dirty="0"/>
              <a:t>J</a:t>
            </a:r>
            <a:r>
              <a:rPr lang="en-US" sz="2200" dirty="0">
                <a:sym typeface="Symbol"/>
              </a:rPr>
              <a:t>/</a:t>
            </a:r>
            <a:r>
              <a:rPr lang="ru-RU" sz="2200" dirty="0"/>
              <a:t> пропорционально квадрату</a:t>
            </a:r>
            <a:r>
              <a:rPr lang="en-US" sz="2200" dirty="0"/>
              <a:t> </a:t>
            </a:r>
            <a:r>
              <a:rPr lang="ru-RU" sz="2200" dirty="0" err="1"/>
              <a:t>глюонной</a:t>
            </a:r>
            <a:r>
              <a:rPr lang="ru-RU" sz="2200" dirty="0"/>
              <a:t> плотности:</a:t>
            </a:r>
            <a:endParaRPr lang="en-US" sz="2200" dirty="0"/>
          </a:p>
        </p:txBody>
      </p:sp>
      <p:pic>
        <p:nvPicPr>
          <p:cNvPr id="27" name="Picture 4" descr="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4238" y="3134782"/>
            <a:ext cx="3739137" cy="106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 8"/>
          <p:cNvPicPr>
            <a:picLocks noChangeAspect="1"/>
          </p:cNvPicPr>
          <p:nvPr/>
        </p:nvPicPr>
        <p:blipFill rotWithShape="1">
          <a:blip r:embed="rId3"/>
          <a:srcRect r="61185" b="-6551"/>
          <a:stretch/>
        </p:blipFill>
        <p:spPr>
          <a:xfrm>
            <a:off x="7103549" y="4616910"/>
            <a:ext cx="1832688" cy="1191428"/>
          </a:xfrm>
          <a:prstGeom prst="rect">
            <a:avLst/>
          </a:prstGeom>
        </p:spPr>
      </p:pic>
      <p:sp>
        <p:nvSpPr>
          <p:cNvPr id="3" name="Rectangle 2" descr=" 3"/>
          <p:cNvSpPr/>
          <p:nvPr/>
        </p:nvSpPr>
        <p:spPr>
          <a:xfrm>
            <a:off x="207118" y="2585685"/>
            <a:ext cx="2380845" cy="307777"/>
          </a:xfrm>
          <a:prstGeom prst="rect">
            <a:avLst/>
          </a:prstGeom>
        </p:spPr>
        <p:txBody>
          <a:bodyPr wrap="none">
            <a:spAutoFit/>
          </a:bodyPr>
          <a:lstStyle/>
          <a:p>
            <a:r>
              <a:rPr lang="en-GB" sz="1400" dirty="0" err="1">
                <a:solidFill>
                  <a:srgbClr val="1506DC"/>
                </a:solidFill>
                <a:latin typeface="Calibri" panose="020F0502020204030204" pitchFamily="34" charset="0"/>
              </a:rPr>
              <a:t>Ryskin</a:t>
            </a:r>
            <a:r>
              <a:rPr lang="en-GB" sz="1400" dirty="0">
                <a:solidFill>
                  <a:srgbClr val="1506DC"/>
                </a:solidFill>
                <a:latin typeface="Calibri" panose="020F0502020204030204" pitchFamily="34" charset="0"/>
              </a:rPr>
              <a:t>: Z. Phys. C 57 (1993) 89</a:t>
            </a:r>
            <a:endParaRPr lang="en-GB" sz="1400" dirty="0">
              <a:solidFill>
                <a:srgbClr val="1506DC"/>
              </a:solidFill>
            </a:endParaRPr>
          </a:p>
        </p:txBody>
      </p:sp>
      <p:sp>
        <p:nvSpPr>
          <p:cNvPr id="6" name="Rectangle 13" descr=" 10">
            <a:extLst>
              <a:ext uri="{FF2B5EF4-FFF2-40B4-BE49-F238E27FC236}">
                <a16:creationId xmlns:a16="http://schemas.microsoft.com/office/drawing/2014/main" id="{C8379AA1-4627-6E19-5261-F61F58100778}"/>
              </a:ext>
            </a:extLst>
          </p:cNvPr>
          <p:cNvSpPr/>
          <p:nvPr/>
        </p:nvSpPr>
        <p:spPr>
          <a:xfrm>
            <a:off x="392881" y="6114659"/>
            <a:ext cx="10491837" cy="707886"/>
          </a:xfrm>
          <a:prstGeom prst="rect">
            <a:avLst/>
          </a:prstGeom>
          <a:solidFill>
            <a:schemeClr val="accent6">
              <a:lumMod val="20000"/>
              <a:lumOff val="80000"/>
            </a:schemeClr>
          </a:solidFill>
        </p:spPr>
        <p:txBody>
          <a:bodyPr wrap="square">
            <a:spAutoFit/>
          </a:bodyPr>
          <a:lstStyle/>
          <a:p>
            <a:pPr algn="ctr"/>
            <a:r>
              <a:rPr lang="ru-RU" sz="2000" dirty="0">
                <a:latin typeface="+mj-lt"/>
              </a:rPr>
              <a:t>Фоторождение векторных мезонов можно использовать для получения ограничений на </a:t>
            </a:r>
            <a:br>
              <a:rPr lang="en-US" sz="2000" dirty="0">
                <a:latin typeface="+mj-lt"/>
              </a:rPr>
            </a:br>
            <a:r>
              <a:rPr lang="ru-RU" sz="2000" dirty="0" err="1">
                <a:solidFill>
                  <a:srgbClr val="1506DC"/>
                </a:solidFill>
                <a:latin typeface="+mj-lt"/>
              </a:rPr>
              <a:t>глюонные</a:t>
            </a:r>
            <a:r>
              <a:rPr lang="ru-RU" sz="2000" dirty="0">
                <a:solidFill>
                  <a:srgbClr val="1506DC"/>
                </a:solidFill>
                <a:latin typeface="+mj-lt"/>
              </a:rPr>
              <a:t> </a:t>
            </a:r>
            <a:r>
              <a:rPr lang="en-US" sz="2000" dirty="0">
                <a:solidFill>
                  <a:srgbClr val="1506DC"/>
                </a:solidFill>
                <a:latin typeface="+mj-lt"/>
              </a:rPr>
              <a:t>PDF </a:t>
            </a:r>
            <a:r>
              <a:rPr lang="ru-RU" sz="2000" dirty="0">
                <a:solidFill>
                  <a:srgbClr val="1506DC"/>
                </a:solidFill>
                <a:latin typeface="+mj-lt"/>
              </a:rPr>
              <a:t>при малых </a:t>
            </a:r>
            <a:r>
              <a:rPr lang="en-US" sz="2000" dirty="0">
                <a:solidFill>
                  <a:srgbClr val="1506DC"/>
                </a:solidFill>
                <a:latin typeface="+mj-lt"/>
              </a:rPr>
              <a:t>x</a:t>
            </a:r>
            <a:endParaRPr lang="ru-RU" sz="2000" dirty="0">
              <a:solidFill>
                <a:srgbClr val="1506DC"/>
              </a:solidFill>
              <a:latin typeface="+mj-lt"/>
            </a:endParaRPr>
          </a:p>
        </p:txBody>
      </p:sp>
      <p:sp>
        <p:nvSpPr>
          <p:cNvPr id="14" name="TextBox 13">
            <a:extLst>
              <a:ext uri="{FF2B5EF4-FFF2-40B4-BE49-F238E27FC236}">
                <a16:creationId xmlns:a16="http://schemas.microsoft.com/office/drawing/2014/main" id="{0D39F21D-B08F-0CB8-ED03-68653D940B72}"/>
              </a:ext>
            </a:extLst>
          </p:cNvPr>
          <p:cNvSpPr txBox="1"/>
          <p:nvPr/>
        </p:nvSpPr>
        <p:spPr>
          <a:xfrm>
            <a:off x="9123456" y="4951014"/>
            <a:ext cx="3119838" cy="523220"/>
          </a:xfrm>
          <a:prstGeom prst="rect">
            <a:avLst/>
          </a:prstGeom>
          <a:noFill/>
        </p:spPr>
        <p:txBody>
          <a:bodyPr wrap="square">
            <a:spAutoFit/>
          </a:bodyPr>
          <a:lstStyle/>
          <a:p>
            <a:r>
              <a:rPr lang="en-US" sz="2800" dirty="0">
                <a:solidFill>
                  <a:srgbClr val="1506DC"/>
                </a:solidFill>
              </a:rPr>
              <a:t>~ 10</a:t>
            </a:r>
            <a:r>
              <a:rPr lang="en-US" sz="2800" baseline="30000" dirty="0">
                <a:solidFill>
                  <a:srgbClr val="1506DC"/>
                </a:solidFill>
              </a:rPr>
              <a:t>-2 </a:t>
            </a:r>
            <a:r>
              <a:rPr lang="en-US" sz="2800" dirty="0">
                <a:solidFill>
                  <a:srgbClr val="1506DC"/>
                </a:solidFill>
              </a:rPr>
              <a:t>– 10</a:t>
            </a:r>
            <a:r>
              <a:rPr lang="en-US" sz="2800" baseline="30000" dirty="0">
                <a:solidFill>
                  <a:srgbClr val="1506DC"/>
                </a:solidFill>
              </a:rPr>
              <a:t>-5 </a:t>
            </a:r>
            <a:r>
              <a:rPr lang="ru-RU" sz="2800" dirty="0">
                <a:solidFill>
                  <a:srgbClr val="1506DC"/>
                </a:solidFill>
              </a:rPr>
              <a:t>на </a:t>
            </a:r>
            <a:r>
              <a:rPr lang="en-US" sz="2800" dirty="0">
                <a:solidFill>
                  <a:srgbClr val="1506DC"/>
                </a:solidFill>
              </a:rPr>
              <a:t>LHC</a:t>
            </a:r>
            <a:endParaRPr lang="ru-RU" sz="2800" dirty="0">
              <a:solidFill>
                <a:srgbClr val="1506DC"/>
              </a:solidFill>
            </a:endParaRPr>
          </a:p>
        </p:txBody>
      </p:sp>
      <p:pic>
        <p:nvPicPr>
          <p:cNvPr id="18" name="Рисунок 17">
            <a:extLst>
              <a:ext uri="{FF2B5EF4-FFF2-40B4-BE49-F238E27FC236}">
                <a16:creationId xmlns:a16="http://schemas.microsoft.com/office/drawing/2014/main" id="{8716E6B2-C2D0-5004-57F8-B56E44CFEAD3}"/>
              </a:ext>
            </a:extLst>
          </p:cNvPr>
          <p:cNvPicPr>
            <a:picLocks noChangeAspect="1"/>
          </p:cNvPicPr>
          <p:nvPr/>
        </p:nvPicPr>
        <p:blipFill>
          <a:blip r:embed="rId4"/>
          <a:stretch>
            <a:fillRect/>
          </a:stretch>
        </p:blipFill>
        <p:spPr>
          <a:xfrm>
            <a:off x="192890" y="1259533"/>
            <a:ext cx="7465053" cy="1272740"/>
          </a:xfrm>
          <a:prstGeom prst="rect">
            <a:avLst/>
          </a:prstGeom>
        </p:spPr>
      </p:pic>
      <p:sp>
        <p:nvSpPr>
          <p:cNvPr id="19" name="Номер слайда 18">
            <a:extLst>
              <a:ext uri="{FF2B5EF4-FFF2-40B4-BE49-F238E27FC236}">
                <a16:creationId xmlns:a16="http://schemas.microsoft.com/office/drawing/2014/main" id="{5A4BBB28-0B39-1635-C02A-F76882155C96}"/>
              </a:ext>
            </a:extLst>
          </p:cNvPr>
          <p:cNvSpPr>
            <a:spLocks noGrp="1"/>
          </p:cNvSpPr>
          <p:nvPr>
            <p:ph type="sldNum" sz="quarter" idx="12"/>
          </p:nvPr>
        </p:nvSpPr>
        <p:spPr/>
        <p:txBody>
          <a:bodyPr/>
          <a:lstStyle/>
          <a:p>
            <a:fld id="{F141B3C0-0E95-4FD5-A3A5-0757E699D670}" type="slidenum">
              <a:rPr lang="ru-RU" smtClean="0"/>
              <a:t>22</a:t>
            </a:fld>
            <a:endParaRPr lang="ru-RU"/>
          </a:p>
        </p:txBody>
      </p:sp>
      <p:pic>
        <p:nvPicPr>
          <p:cNvPr id="5" name="Рисунок 4" descr="Изображение выглядит как диаграмма, снимок экрана, линия, круг&#10;&#10;Автоматически созданное описание">
            <a:extLst>
              <a:ext uri="{FF2B5EF4-FFF2-40B4-BE49-F238E27FC236}">
                <a16:creationId xmlns:a16="http://schemas.microsoft.com/office/drawing/2014/main" id="{00ABAF60-9479-B55A-D9D4-AA936319C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81" y="2946875"/>
            <a:ext cx="5964650" cy="3021509"/>
          </a:xfrm>
          <a:prstGeom prst="rect">
            <a:avLst/>
          </a:prstGeom>
        </p:spPr>
      </p:pic>
    </p:spTree>
    <p:extLst>
      <p:ext uri="{BB962C8B-B14F-4D97-AF65-F5344CB8AC3E}">
        <p14:creationId xmlns:p14="http://schemas.microsoft.com/office/powerpoint/2010/main" val="27507136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5A1246-FECF-FC37-2995-FDC0D23CED11}"/>
              </a:ext>
            </a:extLst>
          </p:cNvPr>
          <p:cNvSpPr>
            <a:spLocks noGrp="1"/>
          </p:cNvSpPr>
          <p:nvPr>
            <p:ph type="title"/>
          </p:nvPr>
        </p:nvSpPr>
        <p:spPr/>
        <p:txBody>
          <a:bodyPr>
            <a:normAutofit/>
          </a:bodyPr>
          <a:lstStyle/>
          <a:p>
            <a:r>
              <a:rPr lang="ru-RU" dirty="0"/>
              <a:t>Измерение сечений </a:t>
            </a:r>
          </a:p>
        </p:txBody>
      </p:sp>
      <p:pic>
        <p:nvPicPr>
          <p:cNvPr id="8" name="Рисунок 7">
            <a:extLst>
              <a:ext uri="{FF2B5EF4-FFF2-40B4-BE49-F238E27FC236}">
                <a16:creationId xmlns:a16="http://schemas.microsoft.com/office/drawing/2014/main" id="{69A5FA5F-8B2D-B826-B940-3D818F10A0A2}"/>
              </a:ext>
            </a:extLst>
          </p:cNvPr>
          <p:cNvPicPr>
            <a:picLocks noChangeAspect="1"/>
          </p:cNvPicPr>
          <p:nvPr/>
        </p:nvPicPr>
        <p:blipFill rotWithShape="1">
          <a:blip r:embed="rId2"/>
          <a:srcRect l="49668"/>
          <a:stretch/>
        </p:blipFill>
        <p:spPr>
          <a:xfrm>
            <a:off x="65244" y="1216624"/>
            <a:ext cx="3920426" cy="3350005"/>
          </a:xfrm>
          <a:prstGeom prst="rect">
            <a:avLst/>
          </a:prstGeom>
        </p:spPr>
      </p:pic>
      <p:pic>
        <p:nvPicPr>
          <p:cNvPr id="12" name="Рисунок 11">
            <a:extLst>
              <a:ext uri="{FF2B5EF4-FFF2-40B4-BE49-F238E27FC236}">
                <a16:creationId xmlns:a16="http://schemas.microsoft.com/office/drawing/2014/main" id="{4B6A5040-146A-79F3-391F-9CB7379E5DC1}"/>
              </a:ext>
            </a:extLst>
          </p:cNvPr>
          <p:cNvPicPr>
            <a:picLocks noChangeAspect="1"/>
          </p:cNvPicPr>
          <p:nvPr/>
        </p:nvPicPr>
        <p:blipFill>
          <a:blip r:embed="rId3"/>
          <a:stretch>
            <a:fillRect/>
          </a:stretch>
        </p:blipFill>
        <p:spPr>
          <a:xfrm>
            <a:off x="3985670" y="1216624"/>
            <a:ext cx="3876720" cy="3295324"/>
          </a:xfrm>
          <a:prstGeom prst="rect">
            <a:avLst/>
          </a:prstGeom>
        </p:spPr>
      </p:pic>
      <p:sp>
        <p:nvSpPr>
          <p:cNvPr id="13" name="TextBox 12" descr=" 14">
            <a:extLst>
              <a:ext uri="{FF2B5EF4-FFF2-40B4-BE49-F238E27FC236}">
                <a16:creationId xmlns:a16="http://schemas.microsoft.com/office/drawing/2014/main" id="{CB192982-3717-989C-A57F-570D95AC26BE}"/>
              </a:ext>
            </a:extLst>
          </p:cNvPr>
          <p:cNvSpPr txBox="1"/>
          <p:nvPr/>
        </p:nvSpPr>
        <p:spPr>
          <a:xfrm>
            <a:off x="446820" y="869695"/>
            <a:ext cx="2052741" cy="307777"/>
          </a:xfrm>
          <a:prstGeom prst="rect">
            <a:avLst/>
          </a:prstGeom>
          <a:solidFill>
            <a:schemeClr val="tx2">
              <a:lumMod val="20000"/>
              <a:lumOff val="80000"/>
            </a:schemeClr>
          </a:solidFill>
        </p:spPr>
        <p:txBody>
          <a:bodyPr wrap="none" rtlCol="0">
            <a:spAutoFit/>
          </a:bodyPr>
          <a:lstStyle/>
          <a:p>
            <a:r>
              <a:rPr lang="fr-FR" sz="1400" b="0" dirty="0">
                <a:effectLst/>
                <a:latin typeface="+mj-lt"/>
              </a:rPr>
              <a:t>ALICE, E</a:t>
            </a:r>
            <a:r>
              <a:rPr lang="en-US" sz="1400" dirty="0">
                <a:latin typeface="+mj-lt"/>
              </a:rPr>
              <a:t>P</a:t>
            </a:r>
            <a:r>
              <a:rPr lang="fr-FR" sz="1400" b="0" dirty="0">
                <a:effectLst/>
                <a:latin typeface="+mj-lt"/>
              </a:rPr>
              <a:t>JC 81 (2021) 712</a:t>
            </a:r>
          </a:p>
        </p:txBody>
      </p:sp>
      <p:sp>
        <p:nvSpPr>
          <p:cNvPr id="14" name="TextBox 13" descr=" 14">
            <a:extLst>
              <a:ext uri="{FF2B5EF4-FFF2-40B4-BE49-F238E27FC236}">
                <a16:creationId xmlns:a16="http://schemas.microsoft.com/office/drawing/2014/main" id="{9D2E4A70-4DDF-250E-35DB-8850ABE7D2FA}"/>
              </a:ext>
            </a:extLst>
          </p:cNvPr>
          <p:cNvSpPr txBox="1"/>
          <p:nvPr/>
        </p:nvSpPr>
        <p:spPr>
          <a:xfrm>
            <a:off x="4128767" y="830878"/>
            <a:ext cx="2361544" cy="307777"/>
          </a:xfrm>
          <a:prstGeom prst="rect">
            <a:avLst/>
          </a:prstGeom>
          <a:solidFill>
            <a:schemeClr val="tx2">
              <a:lumMod val="20000"/>
              <a:lumOff val="80000"/>
            </a:schemeClr>
          </a:solidFill>
        </p:spPr>
        <p:txBody>
          <a:bodyPr wrap="none" rtlCol="0">
            <a:spAutoFit/>
          </a:bodyPr>
          <a:lstStyle/>
          <a:p>
            <a:r>
              <a:rPr lang="fr-FR" sz="1400" b="0" dirty="0">
                <a:effectLst/>
                <a:latin typeface="+mj-lt"/>
              </a:rPr>
              <a:t>ALICE, PLB 798 (2019) 134926</a:t>
            </a:r>
          </a:p>
        </p:txBody>
      </p:sp>
      <p:sp>
        <p:nvSpPr>
          <p:cNvPr id="21" name="Номер слайда 20">
            <a:extLst>
              <a:ext uri="{FF2B5EF4-FFF2-40B4-BE49-F238E27FC236}">
                <a16:creationId xmlns:a16="http://schemas.microsoft.com/office/drawing/2014/main" id="{0935CD1F-362C-4644-BD7A-A2F569F11AEC}"/>
              </a:ext>
            </a:extLst>
          </p:cNvPr>
          <p:cNvSpPr>
            <a:spLocks noGrp="1"/>
          </p:cNvSpPr>
          <p:nvPr>
            <p:ph type="sldNum" sz="quarter" idx="12"/>
          </p:nvPr>
        </p:nvSpPr>
        <p:spPr/>
        <p:txBody>
          <a:bodyPr/>
          <a:lstStyle/>
          <a:p>
            <a:fld id="{F141B3C0-0E95-4FD5-A3A5-0757E699D670}" type="slidenum">
              <a:rPr lang="ru-RU" smtClean="0"/>
              <a:t>23</a:t>
            </a:fld>
            <a:endParaRPr lang="ru-RU"/>
          </a:p>
        </p:txBody>
      </p:sp>
      <p:pic>
        <p:nvPicPr>
          <p:cNvPr id="6" name="Рисунок 5">
            <a:extLst>
              <a:ext uri="{FF2B5EF4-FFF2-40B4-BE49-F238E27FC236}">
                <a16:creationId xmlns:a16="http://schemas.microsoft.com/office/drawing/2014/main" id="{CE7036BB-ABFC-B571-44BD-86DAD4DD40EC}"/>
              </a:ext>
            </a:extLst>
          </p:cNvPr>
          <p:cNvPicPr>
            <a:picLocks noChangeAspect="1"/>
          </p:cNvPicPr>
          <p:nvPr/>
        </p:nvPicPr>
        <p:blipFill>
          <a:blip r:embed="rId4"/>
          <a:stretch>
            <a:fillRect/>
          </a:stretch>
        </p:blipFill>
        <p:spPr>
          <a:xfrm>
            <a:off x="2326968" y="4894893"/>
            <a:ext cx="5892247" cy="779024"/>
          </a:xfrm>
          <a:prstGeom prst="rect">
            <a:avLst/>
          </a:prstGeom>
        </p:spPr>
      </p:pic>
      <p:sp>
        <p:nvSpPr>
          <p:cNvPr id="7" name="TextBox 6">
            <a:extLst>
              <a:ext uri="{FF2B5EF4-FFF2-40B4-BE49-F238E27FC236}">
                <a16:creationId xmlns:a16="http://schemas.microsoft.com/office/drawing/2014/main" id="{F114DB0F-5117-512A-4885-BB959F7E43BD}"/>
              </a:ext>
            </a:extLst>
          </p:cNvPr>
          <p:cNvSpPr txBox="1"/>
          <p:nvPr/>
        </p:nvSpPr>
        <p:spPr>
          <a:xfrm>
            <a:off x="2511285" y="5894930"/>
            <a:ext cx="1545616" cy="584775"/>
          </a:xfrm>
          <a:prstGeom prst="rect">
            <a:avLst/>
          </a:prstGeom>
          <a:noFill/>
        </p:spPr>
        <p:txBody>
          <a:bodyPr wrap="none" rtlCol="0">
            <a:spAutoFit/>
          </a:bodyPr>
          <a:lstStyle/>
          <a:p>
            <a:r>
              <a:rPr lang="ru-RU" sz="1600" dirty="0">
                <a:solidFill>
                  <a:srgbClr val="1506DC"/>
                </a:solidFill>
              </a:rPr>
              <a:t>эффективность </a:t>
            </a:r>
            <a:br>
              <a:rPr lang="ru-RU" sz="1600" dirty="0">
                <a:solidFill>
                  <a:srgbClr val="1506DC"/>
                </a:solidFill>
              </a:rPr>
            </a:br>
            <a:r>
              <a:rPr lang="ru-RU" sz="1600" dirty="0">
                <a:solidFill>
                  <a:srgbClr val="1506DC"/>
                </a:solidFill>
              </a:rPr>
              <a:t>реконструкции</a:t>
            </a:r>
          </a:p>
        </p:txBody>
      </p:sp>
      <p:sp>
        <p:nvSpPr>
          <p:cNvPr id="9" name="TextBox 8">
            <a:extLst>
              <a:ext uri="{FF2B5EF4-FFF2-40B4-BE49-F238E27FC236}">
                <a16:creationId xmlns:a16="http://schemas.microsoft.com/office/drawing/2014/main" id="{42E21F03-5A30-AB82-9326-8D127C8A6B03}"/>
              </a:ext>
            </a:extLst>
          </p:cNvPr>
          <p:cNvSpPr txBox="1"/>
          <p:nvPr/>
        </p:nvSpPr>
        <p:spPr>
          <a:xfrm>
            <a:off x="4190444" y="5896244"/>
            <a:ext cx="1545616" cy="584775"/>
          </a:xfrm>
          <a:prstGeom prst="rect">
            <a:avLst/>
          </a:prstGeom>
          <a:noFill/>
        </p:spPr>
        <p:txBody>
          <a:bodyPr wrap="none" rtlCol="0">
            <a:spAutoFit/>
          </a:bodyPr>
          <a:lstStyle/>
          <a:p>
            <a:pPr algn="ctr"/>
            <a:r>
              <a:rPr lang="ru-RU" sz="1600" dirty="0">
                <a:solidFill>
                  <a:srgbClr val="1506DC"/>
                </a:solidFill>
              </a:rPr>
              <a:t>эффективность </a:t>
            </a:r>
            <a:br>
              <a:rPr lang="ru-RU" sz="1600" dirty="0">
                <a:solidFill>
                  <a:srgbClr val="1506DC"/>
                </a:solidFill>
              </a:rPr>
            </a:br>
            <a:r>
              <a:rPr lang="ru-RU" sz="1600" dirty="0">
                <a:solidFill>
                  <a:srgbClr val="1506DC"/>
                </a:solidFill>
              </a:rPr>
              <a:t>вето</a:t>
            </a:r>
          </a:p>
        </p:txBody>
      </p:sp>
      <p:sp>
        <p:nvSpPr>
          <p:cNvPr id="10" name="TextBox 9">
            <a:extLst>
              <a:ext uri="{FF2B5EF4-FFF2-40B4-BE49-F238E27FC236}">
                <a16:creationId xmlns:a16="http://schemas.microsoft.com/office/drawing/2014/main" id="{A9332103-E926-AFD7-6F9E-0F877C2A40FD}"/>
              </a:ext>
            </a:extLst>
          </p:cNvPr>
          <p:cNvSpPr txBox="1"/>
          <p:nvPr/>
        </p:nvSpPr>
        <p:spPr>
          <a:xfrm>
            <a:off x="5693640" y="5919839"/>
            <a:ext cx="1009187" cy="338554"/>
          </a:xfrm>
          <a:prstGeom prst="rect">
            <a:avLst/>
          </a:prstGeom>
          <a:noFill/>
        </p:spPr>
        <p:txBody>
          <a:bodyPr wrap="none" rtlCol="0">
            <a:spAutoFit/>
          </a:bodyPr>
          <a:lstStyle/>
          <a:p>
            <a:pPr algn="ctr"/>
            <a:r>
              <a:rPr lang="en-US" sz="1600" dirty="0">
                <a:solidFill>
                  <a:srgbClr val="1506DC"/>
                </a:solidFill>
              </a:rPr>
              <a:t>branching</a:t>
            </a:r>
            <a:endParaRPr lang="ru-RU" sz="1600" dirty="0">
              <a:solidFill>
                <a:srgbClr val="1506DC"/>
              </a:solidFill>
            </a:endParaRPr>
          </a:p>
        </p:txBody>
      </p:sp>
      <p:sp>
        <p:nvSpPr>
          <p:cNvPr id="11" name="TextBox 10">
            <a:extLst>
              <a:ext uri="{FF2B5EF4-FFF2-40B4-BE49-F238E27FC236}">
                <a16:creationId xmlns:a16="http://schemas.microsoft.com/office/drawing/2014/main" id="{99DAF2E0-8286-0AFC-C783-5FA1F2F23651}"/>
              </a:ext>
            </a:extLst>
          </p:cNvPr>
          <p:cNvSpPr txBox="1"/>
          <p:nvPr/>
        </p:nvSpPr>
        <p:spPr>
          <a:xfrm>
            <a:off x="6764101" y="5905774"/>
            <a:ext cx="1172885" cy="338554"/>
          </a:xfrm>
          <a:prstGeom prst="rect">
            <a:avLst/>
          </a:prstGeom>
          <a:noFill/>
        </p:spPr>
        <p:txBody>
          <a:bodyPr wrap="none" rtlCol="0">
            <a:spAutoFit/>
          </a:bodyPr>
          <a:lstStyle/>
          <a:p>
            <a:pPr algn="ctr"/>
            <a:r>
              <a:rPr lang="ru-RU" sz="1600" dirty="0">
                <a:solidFill>
                  <a:srgbClr val="1506DC"/>
                </a:solidFill>
              </a:rPr>
              <a:t>светимость</a:t>
            </a:r>
          </a:p>
        </p:txBody>
      </p:sp>
      <p:sp>
        <p:nvSpPr>
          <p:cNvPr id="22" name="TextBox 21">
            <a:extLst>
              <a:ext uri="{FF2B5EF4-FFF2-40B4-BE49-F238E27FC236}">
                <a16:creationId xmlns:a16="http://schemas.microsoft.com/office/drawing/2014/main" id="{99E5460C-0D56-C744-B154-7D096201515E}"/>
              </a:ext>
            </a:extLst>
          </p:cNvPr>
          <p:cNvSpPr txBox="1"/>
          <p:nvPr/>
        </p:nvSpPr>
        <p:spPr>
          <a:xfrm>
            <a:off x="7936986" y="5914747"/>
            <a:ext cx="1255408" cy="584775"/>
          </a:xfrm>
          <a:prstGeom prst="rect">
            <a:avLst/>
          </a:prstGeom>
          <a:noFill/>
        </p:spPr>
        <p:txBody>
          <a:bodyPr wrap="none" rtlCol="0">
            <a:spAutoFit/>
          </a:bodyPr>
          <a:lstStyle/>
          <a:p>
            <a:pPr algn="ctr"/>
            <a:r>
              <a:rPr lang="ru-RU" sz="1600" dirty="0">
                <a:solidFill>
                  <a:srgbClr val="1506DC"/>
                </a:solidFill>
              </a:rPr>
              <a:t>диапазон </a:t>
            </a:r>
            <a:br>
              <a:rPr lang="ru-RU" sz="1600" dirty="0">
                <a:solidFill>
                  <a:srgbClr val="1506DC"/>
                </a:solidFill>
              </a:rPr>
            </a:br>
            <a:r>
              <a:rPr lang="ru-RU" sz="1600" dirty="0">
                <a:solidFill>
                  <a:srgbClr val="1506DC"/>
                </a:solidFill>
              </a:rPr>
              <a:t>по быстроте</a:t>
            </a:r>
          </a:p>
        </p:txBody>
      </p:sp>
      <p:cxnSp>
        <p:nvCxnSpPr>
          <p:cNvPr id="23" name="Прямая со стрелкой 22">
            <a:extLst>
              <a:ext uri="{FF2B5EF4-FFF2-40B4-BE49-F238E27FC236}">
                <a16:creationId xmlns:a16="http://schemas.microsoft.com/office/drawing/2014/main" id="{FF2AD1A9-DD5E-B00A-0E34-DE7D7D2A1E36}"/>
              </a:ext>
            </a:extLst>
          </p:cNvPr>
          <p:cNvCxnSpPr>
            <a:stCxn id="7" idx="0"/>
          </p:cNvCxnSpPr>
          <p:nvPr/>
        </p:nvCxnSpPr>
        <p:spPr>
          <a:xfrm flipV="1">
            <a:off x="3284093" y="5673917"/>
            <a:ext cx="168301" cy="221013"/>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6C64D4FA-A0E2-084C-A4D4-B195EE5189F7}"/>
              </a:ext>
            </a:extLst>
          </p:cNvPr>
          <p:cNvCxnSpPr>
            <a:cxnSpLocks/>
          </p:cNvCxnSpPr>
          <p:nvPr/>
        </p:nvCxnSpPr>
        <p:spPr>
          <a:xfrm flipH="1" flipV="1">
            <a:off x="4522382" y="5713069"/>
            <a:ext cx="67448" cy="181861"/>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7E3C0E1A-114E-0FB0-3607-5C53B68E7762}"/>
              </a:ext>
            </a:extLst>
          </p:cNvPr>
          <p:cNvCxnSpPr>
            <a:cxnSpLocks/>
          </p:cNvCxnSpPr>
          <p:nvPr/>
        </p:nvCxnSpPr>
        <p:spPr>
          <a:xfrm flipV="1">
            <a:off x="5163489" y="5706847"/>
            <a:ext cx="155759" cy="188083"/>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CE40AAD5-75B7-D8B0-3653-DE921B8D212E}"/>
              </a:ext>
            </a:extLst>
          </p:cNvPr>
          <p:cNvCxnSpPr>
            <a:cxnSpLocks/>
          </p:cNvCxnSpPr>
          <p:nvPr/>
        </p:nvCxnSpPr>
        <p:spPr>
          <a:xfrm flipV="1">
            <a:off x="6244780" y="5689379"/>
            <a:ext cx="53067" cy="259334"/>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D6D98049-7D29-3168-230B-C22EE64C33A3}"/>
              </a:ext>
            </a:extLst>
          </p:cNvPr>
          <p:cNvCxnSpPr>
            <a:cxnSpLocks/>
          </p:cNvCxnSpPr>
          <p:nvPr/>
        </p:nvCxnSpPr>
        <p:spPr>
          <a:xfrm flipH="1" flipV="1">
            <a:off x="7192741" y="5695505"/>
            <a:ext cx="127165" cy="243179"/>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03B52F4D-4C97-C8C2-2187-67694D7550B1}"/>
              </a:ext>
            </a:extLst>
          </p:cNvPr>
          <p:cNvCxnSpPr>
            <a:cxnSpLocks/>
          </p:cNvCxnSpPr>
          <p:nvPr/>
        </p:nvCxnSpPr>
        <p:spPr>
          <a:xfrm flipH="1" flipV="1">
            <a:off x="8058216" y="5705283"/>
            <a:ext cx="234842" cy="263517"/>
          </a:xfrm>
          <a:prstGeom prst="straightConnector1">
            <a:avLst/>
          </a:prstGeom>
          <a:ln w="38100">
            <a:solidFill>
              <a:srgbClr val="1506DC"/>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a:extLst>
              <a:ext uri="{FF2B5EF4-FFF2-40B4-BE49-F238E27FC236}">
                <a16:creationId xmlns:a16="http://schemas.microsoft.com/office/drawing/2014/main" id="{0C345E68-AA3C-20C8-EC79-ACB5287D051E}"/>
              </a:ext>
            </a:extLst>
          </p:cNvPr>
          <p:cNvPicPr>
            <a:picLocks noChangeAspect="1"/>
          </p:cNvPicPr>
          <p:nvPr/>
        </p:nvPicPr>
        <p:blipFill>
          <a:blip r:embed="rId5"/>
          <a:stretch>
            <a:fillRect/>
          </a:stretch>
        </p:blipFill>
        <p:spPr>
          <a:xfrm>
            <a:off x="7868740" y="1216624"/>
            <a:ext cx="4323227" cy="3226349"/>
          </a:xfrm>
          <a:prstGeom prst="rect">
            <a:avLst/>
          </a:prstGeom>
        </p:spPr>
      </p:pic>
      <p:sp>
        <p:nvSpPr>
          <p:cNvPr id="33" name="TextBox 32">
            <a:extLst>
              <a:ext uri="{FF2B5EF4-FFF2-40B4-BE49-F238E27FC236}">
                <a16:creationId xmlns:a16="http://schemas.microsoft.com/office/drawing/2014/main" id="{0F0898BF-7912-97A4-FD0C-01B44DE25B19}"/>
              </a:ext>
            </a:extLst>
          </p:cNvPr>
          <p:cNvSpPr txBox="1"/>
          <p:nvPr/>
        </p:nvSpPr>
        <p:spPr>
          <a:xfrm>
            <a:off x="8807915" y="827186"/>
            <a:ext cx="2609621" cy="307777"/>
          </a:xfrm>
          <a:prstGeom prst="rect">
            <a:avLst/>
          </a:prstGeom>
          <a:solidFill>
            <a:schemeClr val="tx2">
              <a:lumMod val="20000"/>
              <a:lumOff val="80000"/>
            </a:schemeClr>
          </a:solidFill>
        </p:spPr>
        <p:txBody>
          <a:bodyPr wrap="square">
            <a:spAutoFit/>
          </a:bodyPr>
          <a:lstStyle/>
          <a:p>
            <a:r>
              <a:rPr lang="en-GB" sz="1400" dirty="0">
                <a:solidFill>
                  <a:srgbClr val="141414"/>
                </a:solidFill>
                <a:latin typeface="Calibri"/>
                <a:cs typeface="Calibri"/>
              </a:rPr>
              <a:t>CMS</a:t>
            </a:r>
            <a:r>
              <a:rPr lang="en-US" sz="1400" dirty="0">
                <a:solidFill>
                  <a:srgbClr val="141414"/>
                </a:solidFill>
                <a:latin typeface="Calibri"/>
                <a:cs typeface="Calibri"/>
              </a:rPr>
              <a:t>,</a:t>
            </a:r>
            <a:r>
              <a:rPr lang="en-GB" sz="1400" dirty="0">
                <a:solidFill>
                  <a:srgbClr val="141414"/>
                </a:solidFill>
                <a:latin typeface="Calibri"/>
                <a:cs typeface="Calibri"/>
              </a:rPr>
              <a:t> PRL 131 (2023) 262301</a:t>
            </a:r>
            <a:endParaRPr lang="ru-RU" sz="1400" dirty="0"/>
          </a:p>
        </p:txBody>
      </p:sp>
      <p:sp>
        <p:nvSpPr>
          <p:cNvPr id="34" name="TextBox 33">
            <a:extLst>
              <a:ext uri="{FF2B5EF4-FFF2-40B4-BE49-F238E27FC236}">
                <a16:creationId xmlns:a16="http://schemas.microsoft.com/office/drawing/2014/main" id="{B15D5D79-024E-F4E0-54E7-3595B845562B}"/>
              </a:ext>
            </a:extLst>
          </p:cNvPr>
          <p:cNvSpPr txBox="1"/>
          <p:nvPr/>
        </p:nvSpPr>
        <p:spPr>
          <a:xfrm>
            <a:off x="664026" y="2044700"/>
            <a:ext cx="1007007" cy="400110"/>
          </a:xfrm>
          <a:prstGeom prst="rect">
            <a:avLst/>
          </a:prstGeom>
          <a:solidFill>
            <a:schemeClr val="bg1"/>
          </a:solidFill>
        </p:spPr>
        <p:txBody>
          <a:bodyPr wrap="none" rtlCol="0">
            <a:spAutoFit/>
          </a:bodyPr>
          <a:lstStyle/>
          <a:p>
            <a:r>
              <a:rPr lang="en-US" sz="2000" b="1" dirty="0">
                <a:solidFill>
                  <a:srgbClr val="1506DC"/>
                </a:solidFill>
              </a:rPr>
              <a:t>|y|&lt;0.8</a:t>
            </a:r>
            <a:endParaRPr lang="ru-RU" sz="2000" b="1" dirty="0">
              <a:solidFill>
                <a:srgbClr val="1506DC"/>
              </a:solidFill>
            </a:endParaRPr>
          </a:p>
        </p:txBody>
      </p:sp>
      <p:sp>
        <p:nvSpPr>
          <p:cNvPr id="35" name="TextBox 34">
            <a:extLst>
              <a:ext uri="{FF2B5EF4-FFF2-40B4-BE49-F238E27FC236}">
                <a16:creationId xmlns:a16="http://schemas.microsoft.com/office/drawing/2014/main" id="{0380B40E-26CD-EE2E-379F-983BA6B7C26D}"/>
              </a:ext>
            </a:extLst>
          </p:cNvPr>
          <p:cNvSpPr txBox="1"/>
          <p:nvPr/>
        </p:nvSpPr>
        <p:spPr>
          <a:xfrm>
            <a:off x="5910546" y="3028890"/>
            <a:ext cx="1409360" cy="400110"/>
          </a:xfrm>
          <a:prstGeom prst="rect">
            <a:avLst/>
          </a:prstGeom>
          <a:solidFill>
            <a:schemeClr val="bg1"/>
          </a:solidFill>
        </p:spPr>
        <p:txBody>
          <a:bodyPr wrap="none" rtlCol="0">
            <a:spAutoFit/>
          </a:bodyPr>
          <a:lstStyle/>
          <a:p>
            <a:r>
              <a:rPr lang="en-US" sz="2000" b="1" dirty="0">
                <a:solidFill>
                  <a:srgbClr val="1506DC"/>
                </a:solidFill>
              </a:rPr>
              <a:t>-4 &lt; y &lt; -2.5</a:t>
            </a:r>
            <a:endParaRPr lang="ru-RU" sz="2000" b="1" dirty="0">
              <a:solidFill>
                <a:srgbClr val="1506DC"/>
              </a:solidFill>
            </a:endParaRPr>
          </a:p>
        </p:txBody>
      </p:sp>
      <p:sp>
        <p:nvSpPr>
          <p:cNvPr id="36" name="TextBox 35">
            <a:extLst>
              <a:ext uri="{FF2B5EF4-FFF2-40B4-BE49-F238E27FC236}">
                <a16:creationId xmlns:a16="http://schemas.microsoft.com/office/drawing/2014/main" id="{59A8F624-5DFF-5559-9BA3-DAD3B05E5D2F}"/>
              </a:ext>
            </a:extLst>
          </p:cNvPr>
          <p:cNvSpPr txBox="1"/>
          <p:nvPr/>
        </p:nvSpPr>
        <p:spPr>
          <a:xfrm>
            <a:off x="8499852" y="1483440"/>
            <a:ext cx="1694695" cy="400110"/>
          </a:xfrm>
          <a:prstGeom prst="rect">
            <a:avLst/>
          </a:prstGeom>
          <a:solidFill>
            <a:schemeClr val="bg1"/>
          </a:solidFill>
        </p:spPr>
        <p:txBody>
          <a:bodyPr wrap="none" rtlCol="0">
            <a:spAutoFit/>
          </a:bodyPr>
          <a:lstStyle/>
          <a:p>
            <a:r>
              <a:rPr lang="en-US" sz="2000" b="1" dirty="0">
                <a:solidFill>
                  <a:srgbClr val="1506DC"/>
                </a:solidFill>
              </a:rPr>
              <a:t>1.6 &lt; |y| &lt; 1.9</a:t>
            </a:r>
            <a:endParaRPr lang="ru-RU" sz="2000" b="1" dirty="0">
              <a:solidFill>
                <a:srgbClr val="1506DC"/>
              </a:solidFill>
            </a:endParaRPr>
          </a:p>
        </p:txBody>
      </p:sp>
    </p:spTree>
    <p:extLst>
      <p:ext uri="{BB962C8B-B14F-4D97-AF65-F5344CB8AC3E}">
        <p14:creationId xmlns:p14="http://schemas.microsoft.com/office/powerpoint/2010/main" val="226427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Группа 35">
            <a:extLst>
              <a:ext uri="{FF2B5EF4-FFF2-40B4-BE49-F238E27FC236}">
                <a16:creationId xmlns:a16="http://schemas.microsoft.com/office/drawing/2014/main" id="{2A046713-75B6-A89B-27FB-29702DDDEAB9}"/>
              </a:ext>
            </a:extLst>
          </p:cNvPr>
          <p:cNvGrpSpPr/>
          <p:nvPr/>
        </p:nvGrpSpPr>
        <p:grpSpPr>
          <a:xfrm>
            <a:off x="4132752" y="952373"/>
            <a:ext cx="8180455" cy="4514082"/>
            <a:chOff x="4132752" y="952373"/>
            <a:chExt cx="8180455" cy="4514082"/>
          </a:xfrm>
        </p:grpSpPr>
        <p:pic>
          <p:nvPicPr>
            <p:cNvPr id="37" name="Рисунок 36">
              <a:extLst>
                <a:ext uri="{FF2B5EF4-FFF2-40B4-BE49-F238E27FC236}">
                  <a16:creationId xmlns:a16="http://schemas.microsoft.com/office/drawing/2014/main" id="{BEF8CB52-9E47-01DE-4832-B770E2DDF9C4}"/>
                </a:ext>
              </a:extLst>
            </p:cNvPr>
            <p:cNvPicPr>
              <a:picLocks noChangeAspect="1"/>
            </p:cNvPicPr>
            <p:nvPr/>
          </p:nvPicPr>
          <p:blipFill>
            <a:blip r:embed="rId2"/>
            <a:stretch>
              <a:fillRect/>
            </a:stretch>
          </p:blipFill>
          <p:spPr>
            <a:xfrm>
              <a:off x="4341485" y="3429000"/>
              <a:ext cx="5314598" cy="1357807"/>
            </a:xfrm>
            <a:prstGeom prst="rect">
              <a:avLst/>
            </a:prstGeom>
          </p:spPr>
        </p:pic>
        <p:cxnSp>
          <p:nvCxnSpPr>
            <p:cNvPr id="38" name="Straight Arrow Connector 45" descr=" 41">
              <a:extLst>
                <a:ext uri="{FF2B5EF4-FFF2-40B4-BE49-F238E27FC236}">
                  <a16:creationId xmlns:a16="http://schemas.microsoft.com/office/drawing/2014/main" id="{BD44924A-B1DB-4464-ABF6-BD1DDE903B97}"/>
                </a:ext>
              </a:extLst>
            </p:cNvPr>
            <p:cNvCxnSpPr>
              <a:cxnSpLocks/>
            </p:cNvCxnSpPr>
            <p:nvPr/>
          </p:nvCxnSpPr>
          <p:spPr>
            <a:xfrm flipH="1">
              <a:off x="6327637" y="3355659"/>
              <a:ext cx="217834" cy="221318"/>
            </a:xfrm>
            <a:prstGeom prst="straightConnector1">
              <a:avLst/>
            </a:prstGeom>
            <a:ln w="19050">
              <a:solidFill>
                <a:srgbClr val="1506DC"/>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42" descr=" 47">
              <a:extLst>
                <a:ext uri="{FF2B5EF4-FFF2-40B4-BE49-F238E27FC236}">
                  <a16:creationId xmlns:a16="http://schemas.microsoft.com/office/drawing/2014/main" id="{C92C3140-4F6C-37C9-976A-41D7E45F3499}"/>
                </a:ext>
              </a:extLst>
            </p:cNvPr>
            <p:cNvCxnSpPr>
              <a:cxnSpLocks/>
            </p:cNvCxnSpPr>
            <p:nvPr/>
          </p:nvCxnSpPr>
          <p:spPr>
            <a:xfrm>
              <a:off x="8031158" y="3343250"/>
              <a:ext cx="237322" cy="267058"/>
            </a:xfrm>
            <a:prstGeom prst="straightConnector1">
              <a:avLst/>
            </a:prstGeom>
            <a:ln w="19050">
              <a:solidFill>
                <a:srgbClr val="1506DC"/>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descr=" 48">
              <a:extLst>
                <a:ext uri="{FF2B5EF4-FFF2-40B4-BE49-F238E27FC236}">
                  <a16:creationId xmlns:a16="http://schemas.microsoft.com/office/drawing/2014/main" id="{AF83095E-17C4-BBAD-1E64-832E456EEE81}"/>
                </a:ext>
              </a:extLst>
            </p:cNvPr>
            <p:cNvSpPr txBox="1"/>
            <p:nvPr/>
          </p:nvSpPr>
          <p:spPr>
            <a:xfrm>
              <a:off x="5853715" y="2999609"/>
              <a:ext cx="5107937" cy="369332"/>
            </a:xfrm>
            <a:prstGeom prst="rect">
              <a:avLst/>
            </a:prstGeom>
            <a:noFill/>
          </p:spPr>
          <p:txBody>
            <a:bodyPr wrap="none" rtlCol="0">
              <a:spAutoFit/>
            </a:bodyPr>
            <a:lstStyle/>
            <a:p>
              <a:r>
                <a:rPr lang="ru-RU" b="1" dirty="0">
                  <a:solidFill>
                    <a:srgbClr val="1506DC"/>
                  </a:solidFill>
                </a:rPr>
                <a:t>потоки (можно рассчитать с хорошей точностью)</a:t>
              </a:r>
              <a:endParaRPr lang="en-GB" b="1" dirty="0">
                <a:solidFill>
                  <a:srgbClr val="1506DC"/>
                </a:solidFill>
              </a:endParaRPr>
            </a:p>
          </p:txBody>
        </p:sp>
        <p:sp>
          <p:nvSpPr>
            <p:cNvPr id="41" name="TextBox 40" descr=" 49">
              <a:extLst>
                <a:ext uri="{FF2B5EF4-FFF2-40B4-BE49-F238E27FC236}">
                  <a16:creationId xmlns:a16="http://schemas.microsoft.com/office/drawing/2014/main" id="{066A401B-57C3-DD6E-3195-017F881095C4}"/>
                </a:ext>
              </a:extLst>
            </p:cNvPr>
            <p:cNvSpPr txBox="1"/>
            <p:nvPr/>
          </p:nvSpPr>
          <p:spPr>
            <a:xfrm>
              <a:off x="5950946" y="4726102"/>
              <a:ext cx="3792961" cy="369332"/>
            </a:xfrm>
            <a:prstGeom prst="rect">
              <a:avLst/>
            </a:prstGeom>
            <a:noFill/>
          </p:spPr>
          <p:txBody>
            <a:bodyPr wrap="none" rtlCol="0">
              <a:spAutoFit/>
            </a:bodyPr>
            <a:lstStyle/>
            <a:p>
              <a:r>
                <a:rPr lang="ru-RU" b="1" dirty="0">
                  <a:solidFill>
                    <a:srgbClr val="FF0000"/>
                  </a:solidFill>
                </a:rPr>
                <a:t>Неизвестные фотоядерные сечения</a:t>
              </a:r>
              <a:endParaRPr lang="en-GB" b="1" dirty="0">
                <a:solidFill>
                  <a:srgbClr val="FF0000"/>
                </a:solidFill>
              </a:endParaRPr>
            </a:p>
          </p:txBody>
        </p:sp>
        <p:cxnSp>
          <p:nvCxnSpPr>
            <p:cNvPr id="42" name="Straight Arrow Connector 46" descr=" 50">
              <a:extLst>
                <a:ext uri="{FF2B5EF4-FFF2-40B4-BE49-F238E27FC236}">
                  <a16:creationId xmlns:a16="http://schemas.microsoft.com/office/drawing/2014/main" id="{177898E2-C7B0-D314-F3CA-CFA774F7B5AA}"/>
                </a:ext>
              </a:extLst>
            </p:cNvPr>
            <p:cNvCxnSpPr>
              <a:cxnSpLocks/>
            </p:cNvCxnSpPr>
            <p:nvPr/>
          </p:nvCxnSpPr>
          <p:spPr>
            <a:xfrm flipH="1" flipV="1">
              <a:off x="7125196" y="4621286"/>
              <a:ext cx="132227" cy="20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7" descr=" 51">
              <a:extLst>
                <a:ext uri="{FF2B5EF4-FFF2-40B4-BE49-F238E27FC236}">
                  <a16:creationId xmlns:a16="http://schemas.microsoft.com/office/drawing/2014/main" id="{0F28F2E8-374C-67CA-4490-D7206CB251BF}"/>
                </a:ext>
              </a:extLst>
            </p:cNvPr>
            <p:cNvCxnSpPr>
              <a:cxnSpLocks/>
            </p:cNvCxnSpPr>
            <p:nvPr/>
          </p:nvCxnSpPr>
          <p:spPr>
            <a:xfrm flipV="1">
              <a:off x="8957007" y="4611506"/>
              <a:ext cx="122075" cy="2110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descr=" 53">
              <a:extLst>
                <a:ext uri="{FF2B5EF4-FFF2-40B4-BE49-F238E27FC236}">
                  <a16:creationId xmlns:a16="http://schemas.microsoft.com/office/drawing/2014/main" id="{E173D72E-0D7A-5835-61DF-02FA9C00896D}"/>
                </a:ext>
              </a:extLst>
            </p:cNvPr>
            <p:cNvSpPr txBox="1"/>
            <p:nvPr/>
          </p:nvSpPr>
          <p:spPr>
            <a:xfrm>
              <a:off x="4284438" y="3001432"/>
              <a:ext cx="1300356" cy="369332"/>
            </a:xfrm>
            <a:prstGeom prst="rect">
              <a:avLst/>
            </a:prstGeom>
            <a:noFill/>
            <a:ln>
              <a:noFill/>
            </a:ln>
          </p:spPr>
          <p:txBody>
            <a:bodyPr wrap="none" rtlCol="0">
              <a:spAutoFit/>
            </a:bodyPr>
            <a:lstStyle/>
            <a:p>
              <a:r>
                <a:rPr lang="ru-RU" b="1" dirty="0">
                  <a:solidFill>
                    <a:schemeClr val="accent5">
                      <a:lumMod val="75000"/>
                    </a:schemeClr>
                  </a:solidFill>
                </a:rPr>
                <a:t>измерения</a:t>
              </a:r>
              <a:endParaRPr lang="en-GB" b="1" dirty="0">
                <a:solidFill>
                  <a:schemeClr val="accent5">
                    <a:lumMod val="75000"/>
                  </a:schemeClr>
                </a:solidFill>
              </a:endParaRPr>
            </a:p>
          </p:txBody>
        </p:sp>
        <p:sp>
          <p:nvSpPr>
            <p:cNvPr id="45" name="TextBox 44">
              <a:extLst>
                <a:ext uri="{FF2B5EF4-FFF2-40B4-BE49-F238E27FC236}">
                  <a16:creationId xmlns:a16="http://schemas.microsoft.com/office/drawing/2014/main" id="{E3144AA5-329D-B656-763C-F9634394EC45}"/>
                </a:ext>
              </a:extLst>
            </p:cNvPr>
            <p:cNvSpPr txBox="1"/>
            <p:nvPr/>
          </p:nvSpPr>
          <p:spPr>
            <a:xfrm>
              <a:off x="8758790" y="5158678"/>
              <a:ext cx="3554417" cy="307777"/>
            </a:xfrm>
            <a:prstGeom prst="rect">
              <a:avLst/>
            </a:prstGeom>
            <a:noFill/>
          </p:spPr>
          <p:txBody>
            <a:bodyPr wrap="square">
              <a:spAutoFit/>
            </a:bodyPr>
            <a:lstStyle/>
            <a:p>
              <a:r>
                <a:rPr lang="en-US" sz="1400" dirty="0" err="1">
                  <a:solidFill>
                    <a:srgbClr val="1506DC"/>
                  </a:solidFill>
                </a:rPr>
                <a:t>Guzey</a:t>
              </a:r>
              <a:r>
                <a:rPr lang="en-US" sz="1400" dirty="0">
                  <a:solidFill>
                    <a:srgbClr val="1506DC"/>
                  </a:solidFill>
                </a:rPr>
                <a:t>, </a:t>
              </a:r>
              <a:r>
                <a:rPr lang="en-US" sz="1400" dirty="0" err="1">
                  <a:solidFill>
                    <a:srgbClr val="1506DC"/>
                  </a:solidFill>
                </a:rPr>
                <a:t>Strikman</a:t>
              </a:r>
              <a:r>
                <a:rPr lang="en-US" sz="1400" dirty="0">
                  <a:solidFill>
                    <a:srgbClr val="1506DC"/>
                  </a:solidFill>
                </a:rPr>
                <a:t>, </a:t>
              </a:r>
              <a:r>
                <a:rPr lang="en-US" sz="1400" dirty="0" err="1">
                  <a:solidFill>
                    <a:srgbClr val="1506DC"/>
                  </a:solidFill>
                </a:rPr>
                <a:t>Zhalov</a:t>
              </a:r>
              <a:r>
                <a:rPr lang="en-US" sz="1400" dirty="0">
                  <a:solidFill>
                    <a:srgbClr val="1506DC"/>
                  </a:solidFill>
                </a:rPr>
                <a:t>, EPJC74 (2014) 2942</a:t>
              </a:r>
              <a:endParaRPr lang="ru-RU" sz="1400" dirty="0">
                <a:solidFill>
                  <a:srgbClr val="1506DC"/>
                </a:solidFill>
              </a:endParaRPr>
            </a:p>
          </p:txBody>
        </p:sp>
        <p:grpSp>
          <p:nvGrpSpPr>
            <p:cNvPr id="46" name="Group 53" descr=" 54">
              <a:extLst>
                <a:ext uri="{FF2B5EF4-FFF2-40B4-BE49-F238E27FC236}">
                  <a16:creationId xmlns:a16="http://schemas.microsoft.com/office/drawing/2014/main" id="{A6E908BC-4F1D-79E7-B7AB-6160965B6FD1}"/>
                </a:ext>
              </a:extLst>
            </p:cNvPr>
            <p:cNvGrpSpPr/>
            <p:nvPr/>
          </p:nvGrpSpPr>
          <p:grpSpPr>
            <a:xfrm>
              <a:off x="9079082" y="985323"/>
              <a:ext cx="2259403" cy="1712018"/>
              <a:chOff x="3766621" y="918637"/>
              <a:chExt cx="2259403" cy="1712018"/>
            </a:xfrm>
          </p:grpSpPr>
          <p:pic>
            <p:nvPicPr>
              <p:cNvPr id="50" name="Picture 54">
                <a:extLst>
                  <a:ext uri="{FF2B5EF4-FFF2-40B4-BE49-F238E27FC236}">
                    <a16:creationId xmlns:a16="http://schemas.microsoft.com/office/drawing/2014/main" id="{DF8A58ED-04EA-3445-9B71-61E1F1FB7D0C}"/>
                  </a:ext>
                </a:extLst>
              </p:cNvPr>
              <p:cNvPicPr>
                <a:picLocks noChangeAspect="1"/>
              </p:cNvPicPr>
              <p:nvPr/>
            </p:nvPicPr>
            <p:blipFill>
              <a:blip r:embed="rId3"/>
              <a:stretch>
                <a:fillRect/>
              </a:stretch>
            </p:blipFill>
            <p:spPr>
              <a:xfrm>
                <a:off x="3766621" y="918637"/>
                <a:ext cx="2259403" cy="1712018"/>
              </a:xfrm>
              <a:prstGeom prst="rect">
                <a:avLst/>
              </a:prstGeom>
            </p:spPr>
          </p:pic>
          <p:sp>
            <p:nvSpPr>
              <p:cNvPr id="51" name="Rectangle 55">
                <a:extLst>
                  <a:ext uri="{FF2B5EF4-FFF2-40B4-BE49-F238E27FC236}">
                    <a16:creationId xmlns:a16="http://schemas.microsoft.com/office/drawing/2014/main" id="{C9BB07E8-4606-449B-DAFD-FF0A590009B6}"/>
                  </a:ext>
                </a:extLst>
              </p:cNvPr>
              <p:cNvSpPr/>
              <p:nvPr/>
            </p:nvSpPr>
            <p:spPr>
              <a:xfrm>
                <a:off x="4410020" y="1532709"/>
                <a:ext cx="153271" cy="292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7" name="Picture 21" descr=" 22">
              <a:extLst>
                <a:ext uri="{FF2B5EF4-FFF2-40B4-BE49-F238E27FC236}">
                  <a16:creationId xmlns:a16="http://schemas.microsoft.com/office/drawing/2014/main" id="{CBDF5213-977B-B212-6B84-E72C0EDC43A9}"/>
                </a:ext>
              </a:extLst>
            </p:cNvPr>
            <p:cNvPicPr>
              <a:picLocks noChangeAspect="1"/>
            </p:cNvPicPr>
            <p:nvPr/>
          </p:nvPicPr>
          <p:blipFill>
            <a:blip r:embed="rId4"/>
            <a:stretch>
              <a:fillRect/>
            </a:stretch>
          </p:blipFill>
          <p:spPr>
            <a:xfrm>
              <a:off x="4893681" y="952373"/>
              <a:ext cx="2323260" cy="1742256"/>
            </a:xfrm>
            <a:prstGeom prst="rect">
              <a:avLst/>
            </a:prstGeom>
          </p:spPr>
        </p:pic>
        <p:sp>
          <p:nvSpPr>
            <p:cNvPr id="48" name="TextBox 47" descr=" 21">
              <a:extLst>
                <a:ext uri="{FF2B5EF4-FFF2-40B4-BE49-F238E27FC236}">
                  <a16:creationId xmlns:a16="http://schemas.microsoft.com/office/drawing/2014/main" id="{FC3BF431-D85B-9DEF-CAF7-B3B716D7966A}"/>
                </a:ext>
              </a:extLst>
            </p:cNvPr>
            <p:cNvSpPr txBox="1"/>
            <p:nvPr/>
          </p:nvSpPr>
          <p:spPr>
            <a:xfrm>
              <a:off x="4132752" y="2056258"/>
              <a:ext cx="1030539" cy="369332"/>
            </a:xfrm>
            <a:prstGeom prst="rect">
              <a:avLst/>
            </a:prstGeom>
            <a:noFill/>
          </p:spPr>
          <p:txBody>
            <a:bodyPr wrap="none" rtlCol="0">
              <a:spAutoFit/>
            </a:bodyPr>
            <a:lstStyle/>
            <a:p>
              <a:r>
                <a:rPr lang="en-US" dirty="0"/>
                <a:t>neutrons</a:t>
              </a:r>
              <a:endParaRPr lang="en-GB" dirty="0"/>
            </a:p>
          </p:txBody>
        </p:sp>
        <p:sp>
          <p:nvSpPr>
            <p:cNvPr id="49" name="TextBox 48" descr=" 42">
              <a:extLst>
                <a:ext uri="{FF2B5EF4-FFF2-40B4-BE49-F238E27FC236}">
                  <a16:creationId xmlns:a16="http://schemas.microsoft.com/office/drawing/2014/main" id="{AE160F53-A9DF-B5AF-C26A-3C0BF67FE272}"/>
                </a:ext>
              </a:extLst>
            </p:cNvPr>
            <p:cNvSpPr txBox="1"/>
            <p:nvPr/>
          </p:nvSpPr>
          <p:spPr>
            <a:xfrm>
              <a:off x="8534118" y="2069273"/>
              <a:ext cx="1030539" cy="369332"/>
            </a:xfrm>
            <a:prstGeom prst="rect">
              <a:avLst/>
            </a:prstGeom>
            <a:noFill/>
          </p:spPr>
          <p:txBody>
            <a:bodyPr wrap="none" rtlCol="0">
              <a:spAutoFit/>
            </a:bodyPr>
            <a:lstStyle/>
            <a:p>
              <a:r>
                <a:rPr lang="en-US" dirty="0"/>
                <a:t>neutrons</a:t>
              </a:r>
              <a:endParaRPr lang="en-GB" dirty="0"/>
            </a:p>
          </p:txBody>
        </p:sp>
      </p:grpSp>
      <p:pic>
        <p:nvPicPr>
          <p:cNvPr id="56" name="Picture 19" descr=" 13">
            <a:extLst>
              <a:ext uri="{FF2B5EF4-FFF2-40B4-BE49-F238E27FC236}">
                <a16:creationId xmlns:a16="http://schemas.microsoft.com/office/drawing/2014/main" id="{048336C6-D97B-D692-6E2F-6BA44B992640}"/>
              </a:ext>
            </a:extLst>
          </p:cNvPr>
          <p:cNvPicPr>
            <a:picLocks noChangeAspect="1"/>
          </p:cNvPicPr>
          <p:nvPr/>
        </p:nvPicPr>
        <p:blipFill>
          <a:blip r:embed="rId5"/>
          <a:stretch>
            <a:fillRect/>
          </a:stretch>
        </p:blipFill>
        <p:spPr>
          <a:xfrm flipH="1">
            <a:off x="5065528" y="1272655"/>
            <a:ext cx="62545" cy="1177718"/>
          </a:xfrm>
          <a:prstGeom prst="rect">
            <a:avLst/>
          </a:prstGeom>
        </p:spPr>
      </p:pic>
      <p:pic>
        <p:nvPicPr>
          <p:cNvPr id="57" name="Picture 19" descr=" 13">
            <a:extLst>
              <a:ext uri="{FF2B5EF4-FFF2-40B4-BE49-F238E27FC236}">
                <a16:creationId xmlns:a16="http://schemas.microsoft.com/office/drawing/2014/main" id="{413D8DF4-2954-A078-62E2-A1639465FC30}"/>
              </a:ext>
            </a:extLst>
          </p:cNvPr>
          <p:cNvPicPr>
            <a:picLocks noChangeAspect="1"/>
          </p:cNvPicPr>
          <p:nvPr/>
        </p:nvPicPr>
        <p:blipFill>
          <a:blip r:embed="rId5"/>
          <a:stretch>
            <a:fillRect/>
          </a:stretch>
        </p:blipFill>
        <p:spPr>
          <a:xfrm flipH="1">
            <a:off x="9410397" y="1287760"/>
            <a:ext cx="62545" cy="1177718"/>
          </a:xfrm>
          <a:prstGeom prst="rect">
            <a:avLst/>
          </a:prstGeom>
        </p:spPr>
      </p:pic>
      <p:sp>
        <p:nvSpPr>
          <p:cNvPr id="53" name="Прямоугольник 52">
            <a:extLst>
              <a:ext uri="{FF2B5EF4-FFF2-40B4-BE49-F238E27FC236}">
                <a16:creationId xmlns:a16="http://schemas.microsoft.com/office/drawing/2014/main" id="{84EE0117-47D9-2464-6BF5-8874A00B8F34}"/>
              </a:ext>
            </a:extLst>
          </p:cNvPr>
          <p:cNvSpPr/>
          <p:nvPr/>
        </p:nvSpPr>
        <p:spPr>
          <a:xfrm>
            <a:off x="3541595" y="790623"/>
            <a:ext cx="8355032" cy="60673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DE01A70-4A1E-A3B6-38AD-55FB16B79C82}"/>
              </a:ext>
            </a:extLst>
          </p:cNvPr>
          <p:cNvSpPr>
            <a:spLocks noGrp="1"/>
          </p:cNvSpPr>
          <p:nvPr>
            <p:ph type="title"/>
          </p:nvPr>
        </p:nvSpPr>
        <p:spPr/>
        <p:txBody>
          <a:bodyPr>
            <a:normAutofit/>
          </a:bodyPr>
          <a:lstStyle/>
          <a:p>
            <a:r>
              <a:rPr lang="ru-RU" dirty="0"/>
              <a:t>Когерентное сечение</a:t>
            </a:r>
            <a:r>
              <a:rPr lang="en-US" dirty="0"/>
              <a:t> J/ψ </a:t>
            </a:r>
            <a:r>
              <a:rPr lang="ru-RU" dirty="0"/>
              <a:t>+ испускание нейтронов</a:t>
            </a:r>
          </a:p>
        </p:txBody>
      </p:sp>
      <p:pic>
        <p:nvPicPr>
          <p:cNvPr id="6" name="Объект 5"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F4802884-4979-C1FB-CFBE-38C6150CDAE3}"/>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040063" y="3703238"/>
            <a:ext cx="4151937" cy="2811299"/>
          </a:xfrm>
        </p:spPr>
      </p:pic>
      <p:pic>
        <p:nvPicPr>
          <p:cNvPr id="8" name="Рисунок 7" descr="Изображение выглядит как текст, линия, диаграмма, График&#10;&#10;Автоматически созданное описание">
            <a:extLst>
              <a:ext uri="{FF2B5EF4-FFF2-40B4-BE49-F238E27FC236}">
                <a16:creationId xmlns:a16="http://schemas.microsoft.com/office/drawing/2014/main" id="{ED371407-D1E5-AD26-9CF1-B4C2327D8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9991" y="809125"/>
            <a:ext cx="4151937" cy="2811299"/>
          </a:xfrm>
          <a:prstGeom prst="rect">
            <a:avLst/>
          </a:prstGeom>
        </p:spPr>
      </p:pic>
      <p:pic>
        <p:nvPicPr>
          <p:cNvPr id="10" name="Рисунок 9"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7598B966-6BD9-90F5-D727-2B20C360B7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9991" y="3704733"/>
            <a:ext cx="4151937" cy="2811299"/>
          </a:xfrm>
          <a:prstGeom prst="rect">
            <a:avLst/>
          </a:prstGeom>
        </p:spPr>
      </p:pic>
      <p:pic>
        <p:nvPicPr>
          <p:cNvPr id="12" name="Рисунок 11" descr="Изображение выглядит как текст, линия, диаграмма, График&#10;&#10;Автоматически созданное описание">
            <a:extLst>
              <a:ext uri="{FF2B5EF4-FFF2-40B4-BE49-F238E27FC236}">
                <a16:creationId xmlns:a16="http://schemas.microsoft.com/office/drawing/2014/main" id="{BBD40C24-03DD-E800-655D-7E8AA809FD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063" y="809125"/>
            <a:ext cx="4151937" cy="2811299"/>
          </a:xfrm>
          <a:prstGeom prst="rect">
            <a:avLst/>
          </a:prstGeom>
        </p:spPr>
      </p:pic>
      <p:sp>
        <p:nvSpPr>
          <p:cNvPr id="13" name="TextBox 12">
            <a:extLst>
              <a:ext uri="{FF2B5EF4-FFF2-40B4-BE49-F238E27FC236}">
                <a16:creationId xmlns:a16="http://schemas.microsoft.com/office/drawing/2014/main" id="{E7EBF239-4A78-F1AB-1719-D30495B601FD}"/>
              </a:ext>
            </a:extLst>
          </p:cNvPr>
          <p:cNvSpPr txBox="1"/>
          <p:nvPr/>
        </p:nvSpPr>
        <p:spPr>
          <a:xfrm>
            <a:off x="6618803" y="1358592"/>
            <a:ext cx="989373" cy="553998"/>
          </a:xfrm>
          <a:prstGeom prst="rect">
            <a:avLst/>
          </a:prstGeom>
          <a:noFill/>
        </p:spPr>
        <p:txBody>
          <a:bodyPr wrap="none" rtlCol="0">
            <a:spAutoFit/>
          </a:bodyPr>
          <a:lstStyle/>
          <a:p>
            <a:r>
              <a:rPr lang="en-US" sz="3000" b="1" dirty="0">
                <a:solidFill>
                  <a:srgbClr val="083FDA"/>
                </a:solidFill>
              </a:rPr>
              <a:t>0n0n</a:t>
            </a:r>
            <a:endParaRPr lang="ru-RU" sz="3000" b="1" dirty="0">
              <a:solidFill>
                <a:srgbClr val="083FDA"/>
              </a:solidFill>
            </a:endParaRPr>
          </a:p>
        </p:txBody>
      </p:sp>
      <p:sp>
        <p:nvSpPr>
          <p:cNvPr id="14" name="TextBox 13">
            <a:extLst>
              <a:ext uri="{FF2B5EF4-FFF2-40B4-BE49-F238E27FC236}">
                <a16:creationId xmlns:a16="http://schemas.microsoft.com/office/drawing/2014/main" id="{E9541E9A-DF8B-86E3-C33B-CF780AF2EFD2}"/>
              </a:ext>
            </a:extLst>
          </p:cNvPr>
          <p:cNvSpPr txBox="1"/>
          <p:nvPr/>
        </p:nvSpPr>
        <p:spPr>
          <a:xfrm>
            <a:off x="10770740" y="1358592"/>
            <a:ext cx="1005403" cy="553998"/>
          </a:xfrm>
          <a:prstGeom prst="rect">
            <a:avLst/>
          </a:prstGeom>
          <a:noFill/>
        </p:spPr>
        <p:txBody>
          <a:bodyPr wrap="none" rtlCol="0">
            <a:spAutoFit/>
          </a:bodyPr>
          <a:lstStyle/>
          <a:p>
            <a:r>
              <a:rPr lang="en-US" sz="3000" b="1" dirty="0">
                <a:solidFill>
                  <a:srgbClr val="083FDA"/>
                </a:solidFill>
              </a:rPr>
              <a:t>Xn0n</a:t>
            </a:r>
            <a:endParaRPr lang="ru-RU" sz="3000" b="1" dirty="0">
              <a:solidFill>
                <a:srgbClr val="083FDA"/>
              </a:solidFill>
            </a:endParaRPr>
          </a:p>
        </p:txBody>
      </p:sp>
      <p:sp>
        <p:nvSpPr>
          <p:cNvPr id="15" name="TextBox 14">
            <a:extLst>
              <a:ext uri="{FF2B5EF4-FFF2-40B4-BE49-F238E27FC236}">
                <a16:creationId xmlns:a16="http://schemas.microsoft.com/office/drawing/2014/main" id="{581C5A5F-6EE1-D966-1F04-0BE517ED91FA}"/>
              </a:ext>
            </a:extLst>
          </p:cNvPr>
          <p:cNvSpPr txBox="1"/>
          <p:nvPr/>
        </p:nvSpPr>
        <p:spPr>
          <a:xfrm>
            <a:off x="10778754" y="4480436"/>
            <a:ext cx="1021433" cy="553998"/>
          </a:xfrm>
          <a:prstGeom prst="rect">
            <a:avLst/>
          </a:prstGeom>
          <a:noFill/>
        </p:spPr>
        <p:txBody>
          <a:bodyPr wrap="none" rtlCol="0">
            <a:spAutoFit/>
          </a:bodyPr>
          <a:lstStyle/>
          <a:p>
            <a:r>
              <a:rPr lang="en-US" sz="3000" b="1" dirty="0" err="1">
                <a:solidFill>
                  <a:srgbClr val="083FDA"/>
                </a:solidFill>
              </a:rPr>
              <a:t>XnXn</a:t>
            </a:r>
            <a:endParaRPr lang="ru-RU" sz="3000" b="1" dirty="0">
              <a:solidFill>
                <a:srgbClr val="083FDA"/>
              </a:solidFill>
            </a:endParaRPr>
          </a:p>
        </p:txBody>
      </p:sp>
      <p:sp>
        <p:nvSpPr>
          <p:cNvPr id="16" name="TextBox 15">
            <a:extLst>
              <a:ext uri="{FF2B5EF4-FFF2-40B4-BE49-F238E27FC236}">
                <a16:creationId xmlns:a16="http://schemas.microsoft.com/office/drawing/2014/main" id="{D63F5F47-8276-CC65-9DFA-79B767337E77}"/>
              </a:ext>
            </a:extLst>
          </p:cNvPr>
          <p:cNvSpPr txBox="1"/>
          <p:nvPr/>
        </p:nvSpPr>
        <p:spPr>
          <a:xfrm>
            <a:off x="5779398" y="4343746"/>
            <a:ext cx="2018501" cy="553998"/>
          </a:xfrm>
          <a:prstGeom prst="rect">
            <a:avLst/>
          </a:prstGeom>
          <a:noFill/>
        </p:spPr>
        <p:txBody>
          <a:bodyPr wrap="none" rtlCol="0">
            <a:spAutoFit/>
          </a:bodyPr>
          <a:lstStyle/>
          <a:p>
            <a:r>
              <a:rPr lang="en-US" sz="3000" b="1" dirty="0">
                <a:solidFill>
                  <a:srgbClr val="083FDA"/>
                </a:solidFill>
              </a:rPr>
              <a:t>0nXn+Xn0n</a:t>
            </a:r>
            <a:endParaRPr lang="ru-RU" sz="3000" b="1" dirty="0">
              <a:solidFill>
                <a:srgbClr val="083FDA"/>
              </a:solidFill>
            </a:endParaRPr>
          </a:p>
        </p:txBody>
      </p:sp>
      <p:sp>
        <p:nvSpPr>
          <p:cNvPr id="17" name="TextBox 16">
            <a:extLst>
              <a:ext uri="{FF2B5EF4-FFF2-40B4-BE49-F238E27FC236}">
                <a16:creationId xmlns:a16="http://schemas.microsoft.com/office/drawing/2014/main" id="{EBCFDF58-4F2A-BA7A-EFF0-BF7DC52CDEB4}"/>
              </a:ext>
            </a:extLst>
          </p:cNvPr>
          <p:cNvSpPr txBox="1"/>
          <p:nvPr/>
        </p:nvSpPr>
        <p:spPr>
          <a:xfrm>
            <a:off x="8988458" y="6573787"/>
            <a:ext cx="2158738" cy="307777"/>
          </a:xfrm>
          <a:prstGeom prst="rect">
            <a:avLst/>
          </a:prstGeom>
          <a:noFill/>
        </p:spPr>
        <p:txBody>
          <a:bodyPr wrap="square">
            <a:spAutoFit/>
          </a:bodyPr>
          <a:lstStyle/>
          <a:p>
            <a:r>
              <a:rPr lang="en-US" sz="1400" dirty="0">
                <a:solidFill>
                  <a:srgbClr val="1506DC"/>
                </a:solidFill>
              </a:rPr>
              <a:t>ALICE, JHEP 10 (2023) 119</a:t>
            </a:r>
            <a:endParaRPr lang="ru-RU" sz="1400" dirty="0">
              <a:solidFill>
                <a:srgbClr val="1506DC"/>
              </a:solidFill>
            </a:endParaRPr>
          </a:p>
        </p:txBody>
      </p:sp>
      <p:pic>
        <p:nvPicPr>
          <p:cNvPr id="19" name="Рисунок 18">
            <a:extLst>
              <a:ext uri="{FF2B5EF4-FFF2-40B4-BE49-F238E27FC236}">
                <a16:creationId xmlns:a16="http://schemas.microsoft.com/office/drawing/2014/main" id="{D6D714B7-E9D2-0298-BF76-D50E5946A745}"/>
              </a:ext>
            </a:extLst>
          </p:cNvPr>
          <p:cNvPicPr>
            <a:picLocks noChangeAspect="1"/>
          </p:cNvPicPr>
          <p:nvPr/>
        </p:nvPicPr>
        <p:blipFill>
          <a:blip r:embed="rId10"/>
          <a:stretch>
            <a:fillRect/>
          </a:stretch>
        </p:blipFill>
        <p:spPr>
          <a:xfrm>
            <a:off x="71402" y="1165130"/>
            <a:ext cx="3470193" cy="3058998"/>
          </a:xfrm>
          <a:prstGeom prst="rect">
            <a:avLst/>
          </a:prstGeom>
        </p:spPr>
      </p:pic>
      <p:sp>
        <p:nvSpPr>
          <p:cNvPr id="20" name="TextBox 19">
            <a:extLst>
              <a:ext uri="{FF2B5EF4-FFF2-40B4-BE49-F238E27FC236}">
                <a16:creationId xmlns:a16="http://schemas.microsoft.com/office/drawing/2014/main" id="{9B31B780-67CD-4139-4AFE-B2F3C57FDE58}"/>
              </a:ext>
            </a:extLst>
          </p:cNvPr>
          <p:cNvSpPr txBox="1"/>
          <p:nvPr/>
        </p:nvSpPr>
        <p:spPr>
          <a:xfrm>
            <a:off x="71402" y="831434"/>
            <a:ext cx="2158738" cy="307777"/>
          </a:xfrm>
          <a:prstGeom prst="rect">
            <a:avLst/>
          </a:prstGeom>
          <a:noFill/>
        </p:spPr>
        <p:txBody>
          <a:bodyPr wrap="square">
            <a:spAutoFit/>
          </a:bodyPr>
          <a:lstStyle/>
          <a:p>
            <a:r>
              <a:rPr lang="pl-PL" sz="1400" dirty="0">
                <a:solidFill>
                  <a:srgbClr val="1506DC"/>
                </a:solidFill>
              </a:rPr>
              <a:t>ALICE, JHEP 06 (2020) 035</a:t>
            </a:r>
            <a:endParaRPr lang="ru-RU" sz="1400" dirty="0">
              <a:solidFill>
                <a:srgbClr val="1506DC"/>
              </a:solidFill>
            </a:endParaRPr>
          </a:p>
        </p:txBody>
      </p:sp>
      <p:sp>
        <p:nvSpPr>
          <p:cNvPr id="3" name="TextBox 2">
            <a:extLst>
              <a:ext uri="{FF2B5EF4-FFF2-40B4-BE49-F238E27FC236}">
                <a16:creationId xmlns:a16="http://schemas.microsoft.com/office/drawing/2014/main" id="{F860B3D7-C880-CD62-F48A-372B10DB15D4}"/>
              </a:ext>
            </a:extLst>
          </p:cNvPr>
          <p:cNvSpPr txBox="1"/>
          <p:nvPr/>
        </p:nvSpPr>
        <p:spPr>
          <a:xfrm>
            <a:off x="965907" y="2786120"/>
            <a:ext cx="631596" cy="702297"/>
          </a:xfrm>
          <a:prstGeom prst="rect">
            <a:avLst/>
          </a:prstGeom>
          <a:noFill/>
          <a:ln w="38100">
            <a:solidFill>
              <a:srgbClr val="FF0000"/>
            </a:solidFill>
          </a:ln>
        </p:spPr>
        <p:txBody>
          <a:bodyPr wrap="square" rtlCol="0">
            <a:spAutoFit/>
          </a:bodyPr>
          <a:lstStyle/>
          <a:p>
            <a:endParaRPr lang="ru-RU" dirty="0"/>
          </a:p>
        </p:txBody>
      </p:sp>
      <p:sp>
        <p:nvSpPr>
          <p:cNvPr id="5" name="TextBox 4">
            <a:extLst>
              <a:ext uri="{FF2B5EF4-FFF2-40B4-BE49-F238E27FC236}">
                <a16:creationId xmlns:a16="http://schemas.microsoft.com/office/drawing/2014/main" id="{12F6D712-BF76-025B-99B1-B53D0FE681FA}"/>
              </a:ext>
            </a:extLst>
          </p:cNvPr>
          <p:cNvSpPr txBox="1"/>
          <p:nvPr/>
        </p:nvSpPr>
        <p:spPr>
          <a:xfrm>
            <a:off x="1663491" y="2786120"/>
            <a:ext cx="1451727" cy="702297"/>
          </a:xfrm>
          <a:prstGeom prst="rect">
            <a:avLst/>
          </a:prstGeom>
          <a:noFill/>
          <a:ln w="38100">
            <a:solidFill>
              <a:srgbClr val="FF0000"/>
            </a:solidFill>
          </a:ln>
        </p:spPr>
        <p:txBody>
          <a:bodyPr wrap="square" rtlCol="0">
            <a:spAutoFit/>
          </a:bodyPr>
          <a:lstStyle/>
          <a:p>
            <a:endParaRPr lang="ru-RU" dirty="0"/>
          </a:p>
        </p:txBody>
      </p:sp>
      <p:sp>
        <p:nvSpPr>
          <p:cNvPr id="7" name="TextBox 6">
            <a:extLst>
              <a:ext uri="{FF2B5EF4-FFF2-40B4-BE49-F238E27FC236}">
                <a16:creationId xmlns:a16="http://schemas.microsoft.com/office/drawing/2014/main" id="{20C7EE3A-BF4A-70BA-AD9C-544BFEE6DAA2}"/>
              </a:ext>
            </a:extLst>
          </p:cNvPr>
          <p:cNvSpPr txBox="1"/>
          <p:nvPr/>
        </p:nvSpPr>
        <p:spPr>
          <a:xfrm>
            <a:off x="965906" y="1504754"/>
            <a:ext cx="631597" cy="1203239"/>
          </a:xfrm>
          <a:prstGeom prst="rect">
            <a:avLst/>
          </a:prstGeom>
          <a:noFill/>
          <a:ln w="38100">
            <a:solidFill>
              <a:srgbClr val="FF0000"/>
            </a:solidFill>
          </a:ln>
        </p:spPr>
        <p:txBody>
          <a:bodyPr wrap="square" rtlCol="0">
            <a:spAutoFit/>
          </a:bodyPr>
          <a:lstStyle/>
          <a:p>
            <a:endParaRPr lang="ru-RU" dirty="0"/>
          </a:p>
        </p:txBody>
      </p:sp>
      <p:sp>
        <p:nvSpPr>
          <p:cNvPr id="9" name="TextBox 8">
            <a:extLst>
              <a:ext uri="{FF2B5EF4-FFF2-40B4-BE49-F238E27FC236}">
                <a16:creationId xmlns:a16="http://schemas.microsoft.com/office/drawing/2014/main" id="{62D71961-5248-5283-82A1-9516AAC9423C}"/>
              </a:ext>
            </a:extLst>
          </p:cNvPr>
          <p:cNvSpPr txBox="1"/>
          <p:nvPr/>
        </p:nvSpPr>
        <p:spPr>
          <a:xfrm>
            <a:off x="1663491" y="1504753"/>
            <a:ext cx="1451727" cy="1203239"/>
          </a:xfrm>
          <a:prstGeom prst="rect">
            <a:avLst/>
          </a:prstGeom>
          <a:noFill/>
          <a:ln w="38100">
            <a:solidFill>
              <a:srgbClr val="FF0000"/>
            </a:solidFill>
          </a:ln>
        </p:spPr>
        <p:txBody>
          <a:bodyPr wrap="square" rtlCol="0">
            <a:spAutoFit/>
          </a:bodyPr>
          <a:lstStyle/>
          <a:p>
            <a:endParaRPr lang="ru-RU" dirty="0"/>
          </a:p>
        </p:txBody>
      </p:sp>
      <p:sp>
        <p:nvSpPr>
          <p:cNvPr id="18" name="TextBox 17">
            <a:extLst>
              <a:ext uri="{FF2B5EF4-FFF2-40B4-BE49-F238E27FC236}">
                <a16:creationId xmlns:a16="http://schemas.microsoft.com/office/drawing/2014/main" id="{A5CB2FE9-05AC-6E93-C0D2-DA29A208B70D}"/>
              </a:ext>
            </a:extLst>
          </p:cNvPr>
          <p:cNvSpPr txBox="1"/>
          <p:nvPr/>
        </p:nvSpPr>
        <p:spPr>
          <a:xfrm>
            <a:off x="932201" y="2738989"/>
            <a:ext cx="720069" cy="400110"/>
          </a:xfrm>
          <a:prstGeom prst="rect">
            <a:avLst/>
          </a:prstGeom>
          <a:noFill/>
        </p:spPr>
        <p:txBody>
          <a:bodyPr wrap="none" rtlCol="0">
            <a:spAutoFit/>
          </a:bodyPr>
          <a:lstStyle/>
          <a:p>
            <a:r>
              <a:rPr lang="ru-RU" sz="2000" b="1" dirty="0">
                <a:solidFill>
                  <a:srgbClr val="FF0000"/>
                </a:solidFill>
              </a:rPr>
              <a:t>0</a:t>
            </a:r>
            <a:r>
              <a:rPr lang="en-US" sz="2000" b="1" dirty="0">
                <a:solidFill>
                  <a:srgbClr val="FF0000"/>
                </a:solidFill>
              </a:rPr>
              <a:t>n0n</a:t>
            </a:r>
            <a:endParaRPr lang="ru-RU" sz="2000" b="1" dirty="0">
              <a:solidFill>
                <a:srgbClr val="FF0000"/>
              </a:solidFill>
            </a:endParaRPr>
          </a:p>
        </p:txBody>
      </p:sp>
      <p:sp>
        <p:nvSpPr>
          <p:cNvPr id="21" name="TextBox 20">
            <a:extLst>
              <a:ext uri="{FF2B5EF4-FFF2-40B4-BE49-F238E27FC236}">
                <a16:creationId xmlns:a16="http://schemas.microsoft.com/office/drawing/2014/main" id="{BEFC364B-7BEA-BEDE-4C47-649EB31386D8}"/>
              </a:ext>
            </a:extLst>
          </p:cNvPr>
          <p:cNvSpPr txBox="1"/>
          <p:nvPr/>
        </p:nvSpPr>
        <p:spPr>
          <a:xfrm>
            <a:off x="2389354" y="1514542"/>
            <a:ext cx="742511" cy="400110"/>
          </a:xfrm>
          <a:prstGeom prst="rect">
            <a:avLst/>
          </a:prstGeom>
          <a:noFill/>
        </p:spPr>
        <p:txBody>
          <a:bodyPr wrap="none" rtlCol="0">
            <a:spAutoFit/>
          </a:bodyPr>
          <a:lstStyle/>
          <a:p>
            <a:r>
              <a:rPr lang="en-US" sz="2000" b="1" dirty="0" err="1">
                <a:solidFill>
                  <a:srgbClr val="FF0000"/>
                </a:solidFill>
              </a:rPr>
              <a:t>XnXn</a:t>
            </a:r>
            <a:endParaRPr lang="ru-RU" sz="2000" b="1" dirty="0">
              <a:solidFill>
                <a:srgbClr val="FF0000"/>
              </a:solidFill>
            </a:endParaRPr>
          </a:p>
        </p:txBody>
      </p:sp>
      <p:sp>
        <p:nvSpPr>
          <p:cNvPr id="22" name="TextBox 21">
            <a:extLst>
              <a:ext uri="{FF2B5EF4-FFF2-40B4-BE49-F238E27FC236}">
                <a16:creationId xmlns:a16="http://schemas.microsoft.com/office/drawing/2014/main" id="{9D5473F4-2469-8593-ABC6-028C6EB28B12}"/>
              </a:ext>
            </a:extLst>
          </p:cNvPr>
          <p:cNvSpPr txBox="1"/>
          <p:nvPr/>
        </p:nvSpPr>
        <p:spPr>
          <a:xfrm>
            <a:off x="2394067" y="2738989"/>
            <a:ext cx="731290" cy="400110"/>
          </a:xfrm>
          <a:prstGeom prst="rect">
            <a:avLst/>
          </a:prstGeom>
          <a:noFill/>
        </p:spPr>
        <p:txBody>
          <a:bodyPr wrap="none" rtlCol="0">
            <a:spAutoFit/>
          </a:bodyPr>
          <a:lstStyle/>
          <a:p>
            <a:r>
              <a:rPr lang="en-US" sz="2000" b="1" dirty="0">
                <a:solidFill>
                  <a:srgbClr val="FF0000"/>
                </a:solidFill>
              </a:rPr>
              <a:t>Xn0n</a:t>
            </a:r>
            <a:endParaRPr lang="ru-RU" sz="2000" b="1" dirty="0">
              <a:solidFill>
                <a:srgbClr val="FF0000"/>
              </a:solidFill>
            </a:endParaRPr>
          </a:p>
        </p:txBody>
      </p:sp>
      <p:sp>
        <p:nvSpPr>
          <p:cNvPr id="23" name="TextBox 22">
            <a:extLst>
              <a:ext uri="{FF2B5EF4-FFF2-40B4-BE49-F238E27FC236}">
                <a16:creationId xmlns:a16="http://schemas.microsoft.com/office/drawing/2014/main" id="{E5A3EDF3-5556-2428-5863-5D8A294CC7F1}"/>
              </a:ext>
            </a:extLst>
          </p:cNvPr>
          <p:cNvSpPr txBox="1"/>
          <p:nvPr/>
        </p:nvSpPr>
        <p:spPr>
          <a:xfrm>
            <a:off x="926590" y="1460332"/>
            <a:ext cx="731290" cy="400110"/>
          </a:xfrm>
          <a:prstGeom prst="rect">
            <a:avLst/>
          </a:prstGeom>
          <a:noFill/>
        </p:spPr>
        <p:txBody>
          <a:bodyPr wrap="none" rtlCol="0">
            <a:spAutoFit/>
          </a:bodyPr>
          <a:lstStyle/>
          <a:p>
            <a:r>
              <a:rPr lang="en-US" sz="2000" b="1" dirty="0">
                <a:solidFill>
                  <a:srgbClr val="FF0000"/>
                </a:solidFill>
              </a:rPr>
              <a:t>0nXn</a:t>
            </a:r>
            <a:endParaRPr lang="ru-RU" sz="2000" b="1" dirty="0">
              <a:solidFill>
                <a:srgbClr val="FF0000"/>
              </a:solidFill>
            </a:endParaRPr>
          </a:p>
        </p:txBody>
      </p:sp>
      <p:sp>
        <p:nvSpPr>
          <p:cNvPr id="54" name="Номер слайда 53">
            <a:extLst>
              <a:ext uri="{FF2B5EF4-FFF2-40B4-BE49-F238E27FC236}">
                <a16:creationId xmlns:a16="http://schemas.microsoft.com/office/drawing/2014/main" id="{B012ED6B-1618-454F-ECEA-D81079C10D69}"/>
              </a:ext>
            </a:extLst>
          </p:cNvPr>
          <p:cNvSpPr>
            <a:spLocks noGrp="1"/>
          </p:cNvSpPr>
          <p:nvPr>
            <p:ph type="sldNum" sz="quarter" idx="12"/>
          </p:nvPr>
        </p:nvSpPr>
        <p:spPr/>
        <p:txBody>
          <a:bodyPr/>
          <a:lstStyle/>
          <a:p>
            <a:fld id="{F141B3C0-0E95-4FD5-A3A5-0757E699D670}" type="slidenum">
              <a:rPr lang="ru-RU" smtClean="0"/>
              <a:t>24</a:t>
            </a:fld>
            <a:endParaRPr lang="ru-RU"/>
          </a:p>
        </p:txBody>
      </p:sp>
    </p:spTree>
    <p:extLst>
      <p:ext uri="{BB962C8B-B14F-4D97-AF65-F5344CB8AC3E}">
        <p14:creationId xmlns:p14="http://schemas.microsoft.com/office/powerpoint/2010/main" val="1260660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A64343-49EC-7200-7EB8-FDC7D59C39F2}"/>
              </a:ext>
            </a:extLst>
          </p:cNvPr>
          <p:cNvSpPr>
            <a:spLocks noGrp="1"/>
          </p:cNvSpPr>
          <p:nvPr>
            <p:ph type="title"/>
          </p:nvPr>
        </p:nvSpPr>
        <p:spPr/>
        <p:txBody>
          <a:bodyPr/>
          <a:lstStyle/>
          <a:p>
            <a:r>
              <a:rPr lang="ru-RU" dirty="0" err="1"/>
              <a:t>Партонные</a:t>
            </a:r>
            <a:r>
              <a:rPr lang="ru-RU" dirty="0"/>
              <a:t> функции</a:t>
            </a:r>
          </a:p>
        </p:txBody>
      </p:sp>
      <p:sp>
        <p:nvSpPr>
          <p:cNvPr id="3" name="Объект 2">
            <a:extLst>
              <a:ext uri="{FF2B5EF4-FFF2-40B4-BE49-F238E27FC236}">
                <a16:creationId xmlns:a16="http://schemas.microsoft.com/office/drawing/2014/main" id="{2FC22222-A69B-421E-9E7E-D0659CA00627}"/>
              </a:ext>
            </a:extLst>
          </p:cNvPr>
          <p:cNvSpPr>
            <a:spLocks noGrp="1"/>
          </p:cNvSpPr>
          <p:nvPr>
            <p:ph idx="1"/>
          </p:nvPr>
        </p:nvSpPr>
        <p:spPr/>
        <p:txBody>
          <a:bodyPr/>
          <a:lstStyle/>
          <a:p>
            <a:endParaRPr lang="ru-RU"/>
          </a:p>
        </p:txBody>
      </p:sp>
      <p:sp>
        <p:nvSpPr>
          <p:cNvPr id="4" name="Номер слайда 3">
            <a:extLst>
              <a:ext uri="{FF2B5EF4-FFF2-40B4-BE49-F238E27FC236}">
                <a16:creationId xmlns:a16="http://schemas.microsoft.com/office/drawing/2014/main" id="{3B8888EA-59DE-162B-0690-0D5C15A262DF}"/>
              </a:ext>
            </a:extLst>
          </p:cNvPr>
          <p:cNvSpPr>
            <a:spLocks noGrp="1"/>
          </p:cNvSpPr>
          <p:nvPr>
            <p:ph type="sldNum" sz="quarter" idx="12"/>
          </p:nvPr>
        </p:nvSpPr>
        <p:spPr/>
        <p:txBody>
          <a:bodyPr/>
          <a:lstStyle/>
          <a:p>
            <a:fld id="{F141B3C0-0E95-4FD5-A3A5-0757E699D670}" type="slidenum">
              <a:rPr lang="ru-RU" smtClean="0"/>
              <a:t>25</a:t>
            </a:fld>
            <a:endParaRPr lang="ru-RU"/>
          </a:p>
        </p:txBody>
      </p:sp>
      <p:pic>
        <p:nvPicPr>
          <p:cNvPr id="6" name="Рисунок 5">
            <a:extLst>
              <a:ext uri="{FF2B5EF4-FFF2-40B4-BE49-F238E27FC236}">
                <a16:creationId xmlns:a16="http://schemas.microsoft.com/office/drawing/2014/main" id="{7A6204BE-3416-DA8C-BB87-7C6790858645}"/>
              </a:ext>
            </a:extLst>
          </p:cNvPr>
          <p:cNvPicPr>
            <a:picLocks noChangeAspect="1"/>
          </p:cNvPicPr>
          <p:nvPr/>
        </p:nvPicPr>
        <p:blipFill>
          <a:blip r:embed="rId2"/>
          <a:stretch>
            <a:fillRect/>
          </a:stretch>
        </p:blipFill>
        <p:spPr>
          <a:xfrm>
            <a:off x="44451" y="810259"/>
            <a:ext cx="6569824" cy="3412491"/>
          </a:xfrm>
          <a:prstGeom prst="rect">
            <a:avLst/>
          </a:prstGeom>
        </p:spPr>
      </p:pic>
      <p:pic>
        <p:nvPicPr>
          <p:cNvPr id="8" name="Рисунок 7">
            <a:extLst>
              <a:ext uri="{FF2B5EF4-FFF2-40B4-BE49-F238E27FC236}">
                <a16:creationId xmlns:a16="http://schemas.microsoft.com/office/drawing/2014/main" id="{6CD4296A-3778-CE47-9009-DF45771A3CB9}"/>
              </a:ext>
            </a:extLst>
          </p:cNvPr>
          <p:cNvPicPr>
            <a:picLocks noChangeAspect="1"/>
          </p:cNvPicPr>
          <p:nvPr/>
        </p:nvPicPr>
        <p:blipFill>
          <a:blip r:embed="rId3"/>
          <a:stretch>
            <a:fillRect/>
          </a:stretch>
        </p:blipFill>
        <p:spPr>
          <a:xfrm>
            <a:off x="6848412" y="810259"/>
            <a:ext cx="5343588" cy="5612814"/>
          </a:xfrm>
          <a:prstGeom prst="rect">
            <a:avLst/>
          </a:prstGeom>
        </p:spPr>
      </p:pic>
      <p:pic>
        <p:nvPicPr>
          <p:cNvPr id="9" name="Picture 6">
            <a:extLst>
              <a:ext uri="{FF2B5EF4-FFF2-40B4-BE49-F238E27FC236}">
                <a16:creationId xmlns:a16="http://schemas.microsoft.com/office/drawing/2014/main" id="{63C71625-0A89-B787-94B3-EC74CFCA63FA}"/>
              </a:ext>
            </a:extLst>
          </p:cNvPr>
          <p:cNvPicPr>
            <a:picLocks noChangeAspect="1"/>
          </p:cNvPicPr>
          <p:nvPr/>
        </p:nvPicPr>
        <p:blipFill>
          <a:blip r:embed="rId4"/>
          <a:stretch>
            <a:fillRect/>
          </a:stretch>
        </p:blipFill>
        <p:spPr>
          <a:xfrm>
            <a:off x="44451" y="4376255"/>
            <a:ext cx="6875662" cy="1959023"/>
          </a:xfrm>
          <a:prstGeom prst="rect">
            <a:avLst/>
          </a:prstGeom>
        </p:spPr>
      </p:pic>
    </p:spTree>
    <p:extLst>
      <p:ext uri="{BB962C8B-B14F-4D97-AF65-F5344CB8AC3E}">
        <p14:creationId xmlns:p14="http://schemas.microsoft.com/office/powerpoint/2010/main" val="129503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45668D-D4C0-3B1E-62E2-D9816C04E6EC}"/>
              </a:ext>
            </a:extLst>
          </p:cNvPr>
          <p:cNvSpPr>
            <a:spLocks noGrp="1"/>
          </p:cNvSpPr>
          <p:nvPr>
            <p:ph type="title"/>
          </p:nvPr>
        </p:nvSpPr>
        <p:spPr/>
        <p:txBody>
          <a:bodyPr/>
          <a:lstStyle/>
          <a:p>
            <a:r>
              <a:rPr lang="ru-RU" dirty="0"/>
              <a:t>Насыщение </a:t>
            </a:r>
            <a:r>
              <a:rPr lang="ru-RU" dirty="0" err="1"/>
              <a:t>глюонной</a:t>
            </a:r>
            <a:r>
              <a:rPr lang="ru-RU" dirty="0"/>
              <a:t> плотности</a:t>
            </a:r>
          </a:p>
        </p:txBody>
      </p:sp>
      <p:sp>
        <p:nvSpPr>
          <p:cNvPr id="4" name="Номер слайда 3">
            <a:extLst>
              <a:ext uri="{FF2B5EF4-FFF2-40B4-BE49-F238E27FC236}">
                <a16:creationId xmlns:a16="http://schemas.microsoft.com/office/drawing/2014/main" id="{0AA9B3BD-1654-7E1A-C878-0ADF39C438C8}"/>
              </a:ext>
            </a:extLst>
          </p:cNvPr>
          <p:cNvSpPr>
            <a:spLocks noGrp="1"/>
          </p:cNvSpPr>
          <p:nvPr>
            <p:ph type="sldNum" sz="quarter" idx="12"/>
          </p:nvPr>
        </p:nvSpPr>
        <p:spPr/>
        <p:txBody>
          <a:bodyPr/>
          <a:lstStyle/>
          <a:p>
            <a:fld id="{F141B3C0-0E95-4FD5-A3A5-0757E699D670}" type="slidenum">
              <a:rPr lang="ru-RU" smtClean="0"/>
              <a:t>26</a:t>
            </a:fld>
            <a:endParaRPr lang="ru-RU"/>
          </a:p>
        </p:txBody>
      </p:sp>
      <p:pic>
        <p:nvPicPr>
          <p:cNvPr id="8" name="Рисунок 7">
            <a:extLst>
              <a:ext uri="{FF2B5EF4-FFF2-40B4-BE49-F238E27FC236}">
                <a16:creationId xmlns:a16="http://schemas.microsoft.com/office/drawing/2014/main" id="{CA86A9A3-5C64-C261-CD72-ED1C7688CF16}"/>
              </a:ext>
            </a:extLst>
          </p:cNvPr>
          <p:cNvPicPr>
            <a:picLocks noChangeAspect="1"/>
          </p:cNvPicPr>
          <p:nvPr/>
        </p:nvPicPr>
        <p:blipFill>
          <a:blip r:embed="rId2"/>
          <a:stretch>
            <a:fillRect/>
          </a:stretch>
        </p:blipFill>
        <p:spPr>
          <a:xfrm>
            <a:off x="6006666" y="1008380"/>
            <a:ext cx="6209872" cy="4790440"/>
          </a:xfrm>
          <a:prstGeom prst="rect">
            <a:avLst/>
          </a:prstGeom>
        </p:spPr>
      </p:pic>
      <p:pic>
        <p:nvPicPr>
          <p:cNvPr id="10" name="Рисунок 9">
            <a:extLst>
              <a:ext uri="{FF2B5EF4-FFF2-40B4-BE49-F238E27FC236}">
                <a16:creationId xmlns:a16="http://schemas.microsoft.com/office/drawing/2014/main" id="{20956B43-F5A4-0D84-9A13-4041988DEB6C}"/>
              </a:ext>
            </a:extLst>
          </p:cNvPr>
          <p:cNvPicPr>
            <a:picLocks noChangeAspect="1"/>
          </p:cNvPicPr>
          <p:nvPr/>
        </p:nvPicPr>
        <p:blipFill>
          <a:blip r:embed="rId3"/>
          <a:stretch>
            <a:fillRect/>
          </a:stretch>
        </p:blipFill>
        <p:spPr>
          <a:xfrm>
            <a:off x="0" y="1059180"/>
            <a:ext cx="6043754" cy="2807970"/>
          </a:xfrm>
          <a:prstGeom prst="rect">
            <a:avLst/>
          </a:prstGeom>
        </p:spPr>
      </p:pic>
      <p:sp>
        <p:nvSpPr>
          <p:cNvPr id="11" name="TextBox 10">
            <a:extLst>
              <a:ext uri="{FF2B5EF4-FFF2-40B4-BE49-F238E27FC236}">
                <a16:creationId xmlns:a16="http://schemas.microsoft.com/office/drawing/2014/main" id="{B34A4C88-FB38-57C7-EEDC-24C8625706B1}"/>
              </a:ext>
            </a:extLst>
          </p:cNvPr>
          <p:cNvSpPr txBox="1"/>
          <p:nvPr/>
        </p:nvSpPr>
        <p:spPr>
          <a:xfrm>
            <a:off x="208537" y="4057650"/>
            <a:ext cx="5835217" cy="2893100"/>
          </a:xfrm>
          <a:prstGeom prst="rect">
            <a:avLst/>
          </a:prstGeom>
          <a:noFill/>
        </p:spPr>
        <p:txBody>
          <a:bodyPr wrap="square" rtlCol="0">
            <a:spAutoFit/>
          </a:bodyPr>
          <a:lstStyle/>
          <a:p>
            <a:r>
              <a:rPr lang="ru-RU" sz="2600" dirty="0"/>
              <a:t>При достаточно малых </a:t>
            </a:r>
            <a:r>
              <a:rPr lang="en-US" sz="2600" dirty="0"/>
              <a:t>x </a:t>
            </a:r>
            <a:r>
              <a:rPr lang="ru-RU" sz="2600" dirty="0"/>
              <a:t>ожидается переход в режим «насыщения» </a:t>
            </a:r>
            <a:r>
              <a:rPr lang="ru-RU" sz="2600" dirty="0" err="1"/>
              <a:t>глюонной</a:t>
            </a:r>
            <a:r>
              <a:rPr lang="ru-RU" sz="2600" dirty="0"/>
              <a:t> плотности</a:t>
            </a:r>
            <a:br>
              <a:rPr lang="ru-RU" sz="2600" dirty="0"/>
            </a:br>
            <a:br>
              <a:rPr lang="ru-RU" sz="2600" dirty="0"/>
            </a:br>
            <a:r>
              <a:rPr lang="ru-RU" sz="2600" dirty="0"/>
              <a:t>→ замедление роста сечений </a:t>
            </a:r>
            <a:r>
              <a:rPr lang="ru-RU" sz="2600" dirty="0" err="1"/>
              <a:t>фоторождения</a:t>
            </a:r>
            <a:r>
              <a:rPr lang="ru-RU" sz="2600" dirty="0"/>
              <a:t>?</a:t>
            </a:r>
          </a:p>
          <a:p>
            <a:endParaRPr lang="ru-RU" sz="2600" dirty="0"/>
          </a:p>
        </p:txBody>
      </p:sp>
    </p:spTree>
    <p:extLst>
      <p:ext uri="{BB962C8B-B14F-4D97-AF65-F5344CB8AC3E}">
        <p14:creationId xmlns:p14="http://schemas.microsoft.com/office/powerpoint/2010/main" val="198876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descr=" 7">
            <a:extLst>
              <a:ext uri="{FF2B5EF4-FFF2-40B4-BE49-F238E27FC236}">
                <a16:creationId xmlns:a16="http://schemas.microsoft.com/office/drawing/2014/main" id="{DD2AD9CA-5A71-C8B2-F34F-1479618DB9D8}"/>
              </a:ext>
            </a:extLst>
          </p:cNvPr>
          <p:cNvSpPr/>
          <p:nvPr/>
        </p:nvSpPr>
        <p:spPr>
          <a:xfrm>
            <a:off x="6362864" y="4111442"/>
            <a:ext cx="5829136" cy="2015936"/>
          </a:xfrm>
          <a:prstGeom prst="rect">
            <a:avLst/>
          </a:prstGeom>
          <a:solidFill>
            <a:schemeClr val="bg1"/>
          </a:solidFill>
        </p:spPr>
        <p:txBody>
          <a:bodyPr wrap="square">
            <a:spAutoFit/>
          </a:bodyPr>
          <a:lstStyle/>
          <a:p>
            <a:pPr marL="285750" indent="-285750">
              <a:spcBef>
                <a:spcPts val="600"/>
              </a:spcBef>
              <a:buFont typeface="Arial" panose="020B0604020202020204" pitchFamily="34" charset="0"/>
              <a:buChar char="•"/>
            </a:pPr>
            <a:r>
              <a:rPr lang="ru-RU" sz="2400" dirty="0"/>
              <a:t>В согласии с </a:t>
            </a:r>
            <a:r>
              <a:rPr lang="en-US" sz="2400" dirty="0"/>
              <a:t>HERA:</a:t>
            </a:r>
            <a:br>
              <a:rPr lang="ru-RU" sz="2400" dirty="0"/>
            </a:br>
            <a:r>
              <a:rPr lang="en-US" sz="2400" dirty="0"/>
              <a:t>H1: 		</a:t>
            </a:r>
            <a:r>
              <a:rPr lang="en-US" sz="2400" dirty="0">
                <a:sym typeface="Symbol"/>
              </a:rPr>
              <a:t> =</a:t>
            </a:r>
            <a:r>
              <a:rPr lang="en-US" sz="2400" dirty="0"/>
              <a:t>0.67 ± 0.03</a:t>
            </a:r>
            <a:br>
              <a:rPr lang="en-US" sz="2400" dirty="0"/>
            </a:br>
            <a:r>
              <a:rPr lang="en-US" sz="2400" dirty="0"/>
              <a:t>ZEUS: 	</a:t>
            </a:r>
            <a:r>
              <a:rPr lang="en-US" sz="2400" dirty="0">
                <a:sym typeface="Symbol"/>
              </a:rPr>
              <a:t> =</a:t>
            </a:r>
            <a:r>
              <a:rPr lang="en-US" sz="2400" dirty="0"/>
              <a:t>0.69 ± 0.02 ± 0.03</a:t>
            </a:r>
          </a:p>
          <a:p>
            <a:pPr marL="285750" indent="-285750">
              <a:spcBef>
                <a:spcPts val="600"/>
              </a:spcBef>
              <a:buFont typeface="Arial" panose="020B0604020202020204" pitchFamily="34" charset="0"/>
              <a:buChar char="•"/>
            </a:pPr>
            <a:r>
              <a:rPr lang="ru-RU" sz="2400" dirty="0"/>
              <a:t>Явных признаков насыщения не обнаружено </a:t>
            </a:r>
            <a:r>
              <a:rPr lang="ru-RU" sz="2400" dirty="0">
                <a:sym typeface="Wingdings" panose="05000000000000000000" pitchFamily="2" charset="2"/>
              </a:rPr>
              <a:t></a:t>
            </a:r>
            <a:endParaRPr lang="en-US" sz="2400" dirty="0"/>
          </a:p>
        </p:txBody>
      </p:sp>
      <p:pic>
        <p:nvPicPr>
          <p:cNvPr id="25" name="Picture 23">
            <a:extLst>
              <a:ext uri="{FF2B5EF4-FFF2-40B4-BE49-F238E27FC236}">
                <a16:creationId xmlns:a16="http://schemas.microsoft.com/office/drawing/2014/main" id="{102717E3-E279-8D4B-4585-7FBD4085B489}"/>
              </a:ext>
            </a:extLst>
          </p:cNvPr>
          <p:cNvPicPr>
            <a:picLocks noChangeAspect="1"/>
          </p:cNvPicPr>
          <p:nvPr/>
        </p:nvPicPr>
        <p:blipFill>
          <a:blip r:embed="rId2"/>
          <a:stretch>
            <a:fillRect/>
          </a:stretch>
        </p:blipFill>
        <p:spPr>
          <a:xfrm>
            <a:off x="3402748" y="783883"/>
            <a:ext cx="2615781" cy="619467"/>
          </a:xfrm>
          <a:prstGeom prst="rect">
            <a:avLst/>
          </a:prstGeom>
        </p:spPr>
      </p:pic>
      <p:pic>
        <p:nvPicPr>
          <p:cNvPr id="20" name="Рисунок 19">
            <a:extLst>
              <a:ext uri="{FF2B5EF4-FFF2-40B4-BE49-F238E27FC236}">
                <a16:creationId xmlns:a16="http://schemas.microsoft.com/office/drawing/2014/main" id="{E14AFB1B-E76D-A5F7-92C8-5D053725157E}"/>
              </a:ext>
            </a:extLst>
          </p:cNvPr>
          <p:cNvPicPr>
            <a:picLocks noChangeAspect="1"/>
          </p:cNvPicPr>
          <p:nvPr/>
        </p:nvPicPr>
        <p:blipFill>
          <a:blip r:embed="rId3"/>
          <a:stretch>
            <a:fillRect/>
          </a:stretch>
        </p:blipFill>
        <p:spPr>
          <a:xfrm>
            <a:off x="105964" y="1641702"/>
            <a:ext cx="5990036" cy="4273453"/>
          </a:xfrm>
          <a:prstGeom prst="rect">
            <a:avLst/>
          </a:prstGeom>
        </p:spPr>
      </p:pic>
      <p:sp>
        <p:nvSpPr>
          <p:cNvPr id="2" name="Заголовок 1">
            <a:extLst>
              <a:ext uri="{FF2B5EF4-FFF2-40B4-BE49-F238E27FC236}">
                <a16:creationId xmlns:a16="http://schemas.microsoft.com/office/drawing/2014/main" id="{3F2305FF-A526-C7AF-C534-E480A1AA9903}"/>
              </a:ext>
            </a:extLst>
          </p:cNvPr>
          <p:cNvSpPr>
            <a:spLocks noGrp="1"/>
          </p:cNvSpPr>
          <p:nvPr>
            <p:ph type="title"/>
          </p:nvPr>
        </p:nvSpPr>
        <p:spPr/>
        <p:txBody>
          <a:bodyPr>
            <a:normAutofit/>
          </a:bodyPr>
          <a:lstStyle/>
          <a:p>
            <a:r>
              <a:rPr lang="ru-RU" dirty="0"/>
              <a:t>Эксклюзивное рождение </a:t>
            </a:r>
            <a:r>
              <a:rPr lang="en-US" dirty="0"/>
              <a:t>J/</a:t>
            </a:r>
            <a:r>
              <a:rPr lang="el-GR" dirty="0"/>
              <a:t>ψ</a:t>
            </a:r>
            <a:r>
              <a:rPr lang="en-US" dirty="0"/>
              <a:t> </a:t>
            </a:r>
            <a:r>
              <a:rPr lang="ru-RU" dirty="0"/>
              <a:t>на протоне</a:t>
            </a:r>
          </a:p>
        </p:txBody>
      </p:sp>
      <p:sp>
        <p:nvSpPr>
          <p:cNvPr id="22" name="TextBox 21" descr=" 13">
            <a:extLst>
              <a:ext uri="{FF2B5EF4-FFF2-40B4-BE49-F238E27FC236}">
                <a16:creationId xmlns:a16="http://schemas.microsoft.com/office/drawing/2014/main" id="{1F7CB528-1BB6-C359-5E5D-2A0F9432BED4}"/>
              </a:ext>
            </a:extLst>
          </p:cNvPr>
          <p:cNvSpPr txBox="1"/>
          <p:nvPr/>
        </p:nvSpPr>
        <p:spPr>
          <a:xfrm>
            <a:off x="0" y="764704"/>
            <a:ext cx="2400016" cy="1169551"/>
          </a:xfrm>
          <a:prstGeom prst="rect">
            <a:avLst/>
          </a:prstGeom>
          <a:solidFill>
            <a:schemeClr val="bg1"/>
          </a:solidFill>
        </p:spPr>
        <p:txBody>
          <a:bodyPr wrap="none" rtlCol="0">
            <a:spAutoFit/>
          </a:bodyPr>
          <a:lstStyle/>
          <a:p>
            <a:r>
              <a:rPr lang="en-US" sz="1400" dirty="0">
                <a:solidFill>
                  <a:srgbClr val="083FDA"/>
                </a:solidFill>
              </a:rPr>
              <a:t>ALICE: PRL 113 (2014) 232504</a:t>
            </a:r>
          </a:p>
          <a:p>
            <a:r>
              <a:rPr lang="en-GB" sz="1400" dirty="0">
                <a:solidFill>
                  <a:srgbClr val="083FDA"/>
                </a:solidFill>
              </a:rPr>
              <a:t>ALICE: EPJC 79 (2019) 402</a:t>
            </a:r>
          </a:p>
          <a:p>
            <a:r>
              <a:rPr lang="en-US" sz="1400" dirty="0">
                <a:solidFill>
                  <a:srgbClr val="083FDA"/>
                </a:solidFill>
              </a:rPr>
              <a:t>ALICE: PRD 108 (2023) 112004</a:t>
            </a:r>
            <a:br>
              <a:rPr lang="en-US" sz="1400" dirty="0">
                <a:solidFill>
                  <a:srgbClr val="083FDA"/>
                </a:solidFill>
              </a:rPr>
            </a:br>
            <a:r>
              <a:rPr lang="en-US" sz="1400" dirty="0" err="1">
                <a:solidFill>
                  <a:srgbClr val="083FDA"/>
                </a:solidFill>
              </a:rPr>
              <a:t>LHCb</a:t>
            </a:r>
            <a:r>
              <a:rPr lang="en-US" sz="1400" dirty="0">
                <a:solidFill>
                  <a:srgbClr val="083FDA"/>
                </a:solidFill>
              </a:rPr>
              <a:t>: JHEP 06 (2023) 146</a:t>
            </a:r>
            <a:br>
              <a:rPr lang="en-US" sz="1400" dirty="0">
                <a:solidFill>
                  <a:srgbClr val="083FDA"/>
                </a:solidFill>
              </a:rPr>
            </a:br>
            <a:r>
              <a:rPr lang="en-US" sz="1400" dirty="0" err="1">
                <a:solidFill>
                  <a:srgbClr val="083FDA"/>
                </a:solidFill>
              </a:rPr>
              <a:t>LHCb</a:t>
            </a:r>
            <a:r>
              <a:rPr lang="en-US" sz="1400" dirty="0">
                <a:solidFill>
                  <a:srgbClr val="083FDA"/>
                </a:solidFill>
              </a:rPr>
              <a:t>: JHEP 07 (2022) 117</a:t>
            </a:r>
            <a:endParaRPr lang="ru-RU" sz="1400" dirty="0">
              <a:solidFill>
                <a:srgbClr val="083FDA"/>
              </a:solidFill>
            </a:endParaRPr>
          </a:p>
        </p:txBody>
      </p:sp>
      <p:pic>
        <p:nvPicPr>
          <p:cNvPr id="38" name="Рисунок 37">
            <a:extLst>
              <a:ext uri="{FF2B5EF4-FFF2-40B4-BE49-F238E27FC236}">
                <a16:creationId xmlns:a16="http://schemas.microsoft.com/office/drawing/2014/main" id="{45755C40-19A0-0471-1AFA-804F563FD6EE}"/>
              </a:ext>
            </a:extLst>
          </p:cNvPr>
          <p:cNvPicPr>
            <a:picLocks noChangeAspect="1"/>
          </p:cNvPicPr>
          <p:nvPr/>
        </p:nvPicPr>
        <p:blipFill>
          <a:blip r:embed="rId4"/>
          <a:stretch>
            <a:fillRect/>
          </a:stretch>
        </p:blipFill>
        <p:spPr>
          <a:xfrm>
            <a:off x="673100" y="6150888"/>
            <a:ext cx="4705349" cy="686209"/>
          </a:xfrm>
          <a:prstGeom prst="rect">
            <a:avLst/>
          </a:prstGeom>
        </p:spPr>
      </p:pic>
      <p:sp>
        <p:nvSpPr>
          <p:cNvPr id="40" name="Прямоугольник 39" descr=" 7">
            <a:extLst>
              <a:ext uri="{FF2B5EF4-FFF2-40B4-BE49-F238E27FC236}">
                <a16:creationId xmlns:a16="http://schemas.microsoft.com/office/drawing/2014/main" id="{2DA80461-A21B-4833-067D-D46771F38F84}"/>
              </a:ext>
            </a:extLst>
          </p:cNvPr>
          <p:cNvSpPr/>
          <p:nvPr/>
        </p:nvSpPr>
        <p:spPr>
          <a:xfrm>
            <a:off x="6366458" y="894473"/>
            <a:ext cx="5829136" cy="2092881"/>
          </a:xfrm>
          <a:prstGeom prst="rect">
            <a:avLst/>
          </a:prstGeom>
          <a:solidFill>
            <a:schemeClr val="bg1"/>
          </a:solidFill>
        </p:spPr>
        <p:txBody>
          <a:bodyPr wrap="square">
            <a:spAutoFit/>
          </a:bodyPr>
          <a:lstStyle/>
          <a:p>
            <a:pPr marL="285750" indent="-285750">
              <a:spcBef>
                <a:spcPts val="600"/>
              </a:spcBef>
              <a:buFont typeface="Arial" panose="020B0604020202020204" pitchFamily="34" charset="0"/>
              <a:buChar char="•"/>
            </a:pPr>
            <a:r>
              <a:rPr lang="ru-RU" sz="2400" dirty="0">
                <a:solidFill>
                  <a:schemeClr val="tx1">
                    <a:lumMod val="100000"/>
                  </a:schemeClr>
                </a:solidFill>
                <a:latin typeface="Calibri" panose="020F0502020204030204" pitchFamily="34" charset="0"/>
              </a:rPr>
              <a:t>Измерения </a:t>
            </a:r>
            <a:r>
              <a:rPr lang="en-US" sz="2400" dirty="0" err="1">
                <a:solidFill>
                  <a:schemeClr val="tx1">
                    <a:lumMod val="100000"/>
                  </a:schemeClr>
                </a:solidFill>
                <a:latin typeface="Calibri" panose="020F0502020204030204" pitchFamily="34" charset="0"/>
              </a:rPr>
              <a:t>LHCb</a:t>
            </a:r>
            <a:r>
              <a:rPr lang="en-US" sz="2400" dirty="0">
                <a:solidFill>
                  <a:schemeClr val="tx1">
                    <a:lumMod val="100000"/>
                  </a:schemeClr>
                </a:solidFill>
                <a:latin typeface="Calibri" panose="020F0502020204030204" pitchFamily="34" charset="0"/>
              </a:rPr>
              <a:t> </a:t>
            </a:r>
            <a:r>
              <a:rPr lang="ru-RU" sz="2400" dirty="0">
                <a:solidFill>
                  <a:schemeClr val="tx1">
                    <a:lumMod val="100000"/>
                  </a:schemeClr>
                </a:solidFill>
                <a:latin typeface="Calibri" panose="020F0502020204030204" pitchFamily="34" charset="0"/>
              </a:rPr>
              <a:t>в </a:t>
            </a:r>
            <a:r>
              <a:rPr lang="en-US" sz="2400" dirty="0">
                <a:solidFill>
                  <a:schemeClr val="tx1">
                    <a:lumMod val="100000"/>
                  </a:schemeClr>
                </a:solidFill>
                <a:latin typeface="Calibri" panose="020F0502020204030204" pitchFamily="34" charset="0"/>
              </a:rPr>
              <a:t>pp, ALICE </a:t>
            </a:r>
            <a:r>
              <a:rPr lang="ru-RU" sz="2400" dirty="0">
                <a:solidFill>
                  <a:schemeClr val="tx1">
                    <a:lumMod val="100000"/>
                  </a:schemeClr>
                </a:solidFill>
                <a:latin typeface="Calibri" panose="020F0502020204030204" pitchFamily="34" charset="0"/>
              </a:rPr>
              <a:t>в </a:t>
            </a:r>
            <a:r>
              <a:rPr lang="en-US" sz="2400" dirty="0">
                <a:solidFill>
                  <a:schemeClr val="tx1">
                    <a:lumMod val="100000"/>
                  </a:schemeClr>
                </a:solidFill>
                <a:latin typeface="Calibri" panose="020F0502020204030204" pitchFamily="34" charset="0"/>
              </a:rPr>
              <a:t>p-Pb </a:t>
            </a:r>
            <a:r>
              <a:rPr lang="ru-RU" sz="2400" dirty="0">
                <a:solidFill>
                  <a:schemeClr val="tx1">
                    <a:lumMod val="100000"/>
                  </a:schemeClr>
                </a:solidFill>
                <a:latin typeface="Calibri" panose="020F0502020204030204" pitchFamily="34" charset="0"/>
              </a:rPr>
              <a:t>столкновениях</a:t>
            </a:r>
            <a:endParaRPr lang="en-US" sz="2400" dirty="0">
              <a:solidFill>
                <a:schemeClr val="tx1">
                  <a:lumMod val="100000"/>
                </a:schemeClr>
              </a:solidFill>
              <a:latin typeface="Calibri" panose="020F0502020204030204" pitchFamily="34" charset="0"/>
            </a:endParaRPr>
          </a:p>
          <a:p>
            <a:pPr marL="285750" indent="-285750">
              <a:spcBef>
                <a:spcPts val="600"/>
              </a:spcBef>
              <a:buFont typeface="Arial" panose="020B0604020202020204" pitchFamily="34" charset="0"/>
              <a:buChar char="•"/>
            </a:pPr>
            <a:r>
              <a:rPr lang="ru-RU" sz="2400" dirty="0">
                <a:latin typeface="Calibri" panose="020F0502020204030204" pitchFamily="34" charset="0"/>
              </a:rPr>
              <a:t>Максимальные энергии порядка 1 ТэВ</a:t>
            </a:r>
            <a:endParaRPr lang="en-US" sz="2400" dirty="0">
              <a:latin typeface="Calibri" panose="020F0502020204030204" pitchFamily="34" charset="0"/>
            </a:endParaRPr>
          </a:p>
          <a:p>
            <a:pPr marL="285750" indent="-285750">
              <a:spcBef>
                <a:spcPts val="600"/>
              </a:spcBef>
              <a:buFont typeface="Arial" panose="020B0604020202020204" pitchFamily="34" charset="0"/>
              <a:buChar char="•"/>
            </a:pPr>
            <a:r>
              <a:rPr lang="ru-RU" sz="2400" dirty="0">
                <a:latin typeface="Calibri" panose="020F0502020204030204" pitchFamily="34" charset="0"/>
              </a:rPr>
              <a:t>Измерения хорошо описываются степенной зависимостью</a:t>
            </a:r>
            <a:r>
              <a:rPr lang="en-US" sz="2400" dirty="0">
                <a:latin typeface="Calibri" panose="020F0502020204030204" pitchFamily="34" charset="0"/>
              </a:rPr>
              <a:t>:</a:t>
            </a:r>
            <a:endParaRPr lang="ru-RU" sz="2400" dirty="0">
              <a:latin typeface="Calibri" panose="020F0502020204030204" pitchFamily="34" charset="0"/>
            </a:endParaRPr>
          </a:p>
        </p:txBody>
      </p:sp>
      <p:pic>
        <p:nvPicPr>
          <p:cNvPr id="42" name="Рисунок 41">
            <a:extLst>
              <a:ext uri="{FF2B5EF4-FFF2-40B4-BE49-F238E27FC236}">
                <a16:creationId xmlns:a16="http://schemas.microsoft.com/office/drawing/2014/main" id="{02D4A012-BAD9-32EC-4223-2E0610A4A151}"/>
              </a:ext>
            </a:extLst>
          </p:cNvPr>
          <p:cNvPicPr>
            <a:picLocks noChangeAspect="1"/>
          </p:cNvPicPr>
          <p:nvPr/>
        </p:nvPicPr>
        <p:blipFill>
          <a:blip r:embed="rId5"/>
          <a:stretch>
            <a:fillRect/>
          </a:stretch>
        </p:blipFill>
        <p:spPr>
          <a:xfrm>
            <a:off x="6639344" y="3194514"/>
            <a:ext cx="2076444" cy="547882"/>
          </a:xfrm>
          <a:prstGeom prst="rect">
            <a:avLst/>
          </a:prstGeom>
        </p:spPr>
      </p:pic>
      <p:sp>
        <p:nvSpPr>
          <p:cNvPr id="45" name="Номер слайда 44">
            <a:extLst>
              <a:ext uri="{FF2B5EF4-FFF2-40B4-BE49-F238E27FC236}">
                <a16:creationId xmlns:a16="http://schemas.microsoft.com/office/drawing/2014/main" id="{371EA479-6360-D33B-3157-5ECE29370EC0}"/>
              </a:ext>
            </a:extLst>
          </p:cNvPr>
          <p:cNvSpPr>
            <a:spLocks noGrp="1"/>
          </p:cNvSpPr>
          <p:nvPr>
            <p:ph type="sldNum" sz="quarter" idx="12"/>
          </p:nvPr>
        </p:nvSpPr>
        <p:spPr/>
        <p:txBody>
          <a:bodyPr/>
          <a:lstStyle/>
          <a:p>
            <a:fld id="{F141B3C0-0E95-4FD5-A3A5-0757E699D670}" type="slidenum">
              <a:rPr lang="ru-RU" smtClean="0"/>
              <a:t>27</a:t>
            </a:fld>
            <a:endParaRPr lang="ru-RU"/>
          </a:p>
        </p:txBody>
      </p:sp>
      <p:sp>
        <p:nvSpPr>
          <p:cNvPr id="5" name="TextBox 4">
            <a:extLst>
              <a:ext uri="{FF2B5EF4-FFF2-40B4-BE49-F238E27FC236}">
                <a16:creationId xmlns:a16="http://schemas.microsoft.com/office/drawing/2014/main" id="{342C2D15-0187-9BD7-073B-B082D2000684}"/>
              </a:ext>
            </a:extLst>
          </p:cNvPr>
          <p:cNvSpPr txBox="1"/>
          <p:nvPr/>
        </p:nvSpPr>
        <p:spPr>
          <a:xfrm>
            <a:off x="6020793" y="3283789"/>
            <a:ext cx="6140450" cy="369332"/>
          </a:xfrm>
          <a:prstGeom prst="rect">
            <a:avLst/>
          </a:prstGeom>
          <a:noFill/>
        </p:spPr>
        <p:txBody>
          <a:bodyPr wrap="square">
            <a:spAutoFit/>
          </a:bodyPr>
          <a:lstStyle/>
          <a:p>
            <a:pPr lvl="7">
              <a:spcBef>
                <a:spcPts val="600"/>
              </a:spcBef>
            </a:pPr>
            <a:r>
              <a:rPr lang="en-US" sz="1800" dirty="0">
                <a:sym typeface="Symbol"/>
              </a:rPr>
              <a:t></a:t>
            </a:r>
            <a:r>
              <a:rPr lang="ru-RU" sz="1800" dirty="0">
                <a:sym typeface="Symbol"/>
              </a:rPr>
              <a:t> = 0.70 </a:t>
            </a:r>
            <a:r>
              <a:rPr lang="en-US" sz="1800" dirty="0"/>
              <a:t>±</a:t>
            </a:r>
            <a:r>
              <a:rPr lang="ru-RU" sz="1800" dirty="0"/>
              <a:t> 0.04</a:t>
            </a:r>
            <a:endParaRPr lang="en-US" sz="1800" dirty="0">
              <a:latin typeface="Calibri" panose="020F0502020204030204" pitchFamily="34" charset="0"/>
            </a:endParaRPr>
          </a:p>
        </p:txBody>
      </p:sp>
    </p:spTree>
    <p:extLst>
      <p:ext uri="{BB962C8B-B14F-4D97-AF65-F5344CB8AC3E}">
        <p14:creationId xmlns:p14="http://schemas.microsoft.com/office/powerpoint/2010/main" val="3245172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4000" dirty="0"/>
              <a:t>Ограничение</a:t>
            </a:r>
            <a:r>
              <a:rPr lang="en-US" sz="4000" dirty="0"/>
              <a:t> </a:t>
            </a:r>
            <a:r>
              <a:rPr lang="ru-RU" sz="4000" dirty="0" err="1"/>
              <a:t>глюонных</a:t>
            </a:r>
            <a:r>
              <a:rPr lang="ru-RU" sz="4000" dirty="0"/>
              <a:t> распределений?</a:t>
            </a:r>
            <a:endParaRPr lang="en-GB" sz="4000" dirty="0"/>
          </a:p>
        </p:txBody>
      </p:sp>
      <p:pic>
        <p:nvPicPr>
          <p:cNvPr id="5" name="Picture 4"/>
          <p:cNvPicPr>
            <a:picLocks noChangeAspect="1"/>
          </p:cNvPicPr>
          <p:nvPr/>
        </p:nvPicPr>
        <p:blipFill>
          <a:blip r:embed="rId2"/>
          <a:stretch>
            <a:fillRect/>
          </a:stretch>
        </p:blipFill>
        <p:spPr>
          <a:xfrm>
            <a:off x="8091347" y="5215157"/>
            <a:ext cx="2178508" cy="1294617"/>
          </a:xfrm>
          <a:prstGeom prst="rect">
            <a:avLst/>
          </a:prstGeom>
        </p:spPr>
      </p:pic>
      <p:sp>
        <p:nvSpPr>
          <p:cNvPr id="6" name="Content Placeholder 2"/>
          <p:cNvSpPr txBox="1">
            <a:spLocks/>
          </p:cNvSpPr>
          <p:nvPr/>
        </p:nvSpPr>
        <p:spPr>
          <a:xfrm>
            <a:off x="7404100" y="811690"/>
            <a:ext cx="4657792" cy="4734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Caveats:</a:t>
            </a:r>
          </a:p>
          <a:p>
            <a:r>
              <a:rPr lang="en-US" sz="1800" dirty="0"/>
              <a:t>J/</a:t>
            </a:r>
            <a:r>
              <a:rPr lang="en-US" sz="1800" dirty="0">
                <a:sym typeface="Symbol"/>
              </a:rPr>
              <a:t> </a:t>
            </a:r>
            <a:r>
              <a:rPr lang="en-US" sz="1800" dirty="0" err="1">
                <a:sym typeface="Symbol"/>
              </a:rPr>
              <a:t>photoproduction</a:t>
            </a:r>
            <a:r>
              <a:rPr lang="en-US" sz="1800" dirty="0">
                <a:sym typeface="Symbol"/>
              </a:rPr>
              <a:t> probes </a:t>
            </a:r>
            <a:r>
              <a:rPr lang="en-US" sz="1800" dirty="0">
                <a:solidFill>
                  <a:srgbClr val="1506DC"/>
                </a:solidFill>
              </a:rPr>
              <a:t>generalized gluon distributions</a:t>
            </a:r>
            <a:r>
              <a:rPr lang="en-US" sz="1800" dirty="0"/>
              <a:t> (two gluons have different x values)</a:t>
            </a:r>
          </a:p>
          <a:p>
            <a:pPr lvl="1"/>
            <a:r>
              <a:rPr lang="en-US" sz="1800" dirty="0"/>
              <a:t>Connected with collinear PDFs via </a:t>
            </a:r>
            <a:r>
              <a:rPr lang="en-US" sz="1800" dirty="0" err="1"/>
              <a:t>Shuvaev</a:t>
            </a:r>
            <a:r>
              <a:rPr lang="en-US" sz="1800" dirty="0"/>
              <a:t> transform: PRD 60 (1999) 014015</a:t>
            </a:r>
          </a:p>
          <a:p>
            <a:r>
              <a:rPr lang="en-US" sz="1800" dirty="0">
                <a:solidFill>
                  <a:srgbClr val="1506DC"/>
                </a:solidFill>
              </a:rPr>
              <a:t>Scale uncertainty</a:t>
            </a:r>
            <a:r>
              <a:rPr lang="en-US" sz="1800" dirty="0"/>
              <a:t> µ</a:t>
            </a:r>
            <a:r>
              <a:rPr lang="en-US" sz="1800" baseline="30000" dirty="0"/>
              <a:t>2</a:t>
            </a:r>
            <a:r>
              <a:rPr lang="ru-RU" sz="1800" dirty="0"/>
              <a:t> </a:t>
            </a:r>
            <a:r>
              <a:rPr lang="en-GB" sz="1800" dirty="0"/>
              <a:t> ~ </a:t>
            </a:r>
            <a:r>
              <a:rPr lang="ru-RU" sz="1800" dirty="0"/>
              <a:t>2.4-3 </a:t>
            </a:r>
            <a:r>
              <a:rPr lang="en-GB" sz="1800" dirty="0"/>
              <a:t>GeV</a:t>
            </a:r>
            <a:r>
              <a:rPr lang="en-GB" sz="1800" baseline="30000" dirty="0"/>
              <a:t>2</a:t>
            </a:r>
            <a:r>
              <a:rPr lang="en-GB" sz="1800" dirty="0"/>
              <a:t> is a reasonable choice</a:t>
            </a:r>
          </a:p>
          <a:p>
            <a:pPr lvl="1"/>
            <a:r>
              <a:rPr lang="en-US" sz="1800" dirty="0" err="1"/>
              <a:t>Guzey</a:t>
            </a:r>
            <a:r>
              <a:rPr lang="en-US" sz="1800" dirty="0"/>
              <a:t>, </a:t>
            </a:r>
            <a:r>
              <a:rPr lang="en-US" sz="1800" dirty="0" err="1"/>
              <a:t>Zhalov</a:t>
            </a:r>
            <a:r>
              <a:rPr lang="en-US" sz="1800" dirty="0"/>
              <a:t>: JHEP 1310 (2013) 207</a:t>
            </a:r>
          </a:p>
          <a:p>
            <a:r>
              <a:rPr lang="en-US" sz="1800" dirty="0">
                <a:solidFill>
                  <a:srgbClr val="1506DC"/>
                </a:solidFill>
              </a:rPr>
              <a:t>Large NLO </a:t>
            </a:r>
            <a:r>
              <a:rPr lang="en-GB" sz="1800" dirty="0">
                <a:solidFill>
                  <a:srgbClr val="1506DC"/>
                </a:solidFill>
              </a:rPr>
              <a:t>contributions</a:t>
            </a:r>
          </a:p>
          <a:p>
            <a:pPr lvl="1"/>
            <a:r>
              <a:rPr lang="en-US" sz="1800" dirty="0"/>
              <a:t>Y measurements reveal importance of NLO effects</a:t>
            </a:r>
          </a:p>
          <a:p>
            <a:endParaRPr lang="en-GB" sz="1800" dirty="0"/>
          </a:p>
          <a:p>
            <a:pPr marL="0" indent="0">
              <a:buNone/>
            </a:pPr>
            <a:endParaRPr lang="en-GB" sz="1800" dirty="0"/>
          </a:p>
        </p:txBody>
      </p:sp>
      <p:sp>
        <p:nvSpPr>
          <p:cNvPr id="10" name="Slide Number Placeholder 9"/>
          <p:cNvSpPr>
            <a:spLocks noGrp="1"/>
          </p:cNvSpPr>
          <p:nvPr>
            <p:ph type="sldNum" sz="quarter" idx="12"/>
          </p:nvPr>
        </p:nvSpPr>
        <p:spPr>
          <a:xfrm>
            <a:off x="8487750" y="6597352"/>
            <a:ext cx="2133600" cy="285022"/>
          </a:xfrm>
        </p:spPr>
        <p:txBody>
          <a:bodyPr/>
          <a:lstStyle/>
          <a:p>
            <a:fld id="{F141B3C0-0E95-4FD5-A3A5-0757E699D670}" type="slidenum">
              <a:rPr lang="ru-RU" smtClean="0"/>
              <a:t>28</a:t>
            </a:fld>
            <a:endParaRPr lang="ru-RU" dirty="0"/>
          </a:p>
        </p:txBody>
      </p:sp>
      <p:sp>
        <p:nvSpPr>
          <p:cNvPr id="4" name="Rectangle 3"/>
          <p:cNvSpPr/>
          <p:nvPr/>
        </p:nvSpPr>
        <p:spPr>
          <a:xfrm>
            <a:off x="419100" y="6443463"/>
            <a:ext cx="4442508" cy="307777"/>
          </a:xfrm>
          <a:prstGeom prst="rect">
            <a:avLst/>
          </a:prstGeom>
          <a:solidFill>
            <a:schemeClr val="tx2">
              <a:lumMod val="20000"/>
              <a:lumOff val="80000"/>
            </a:schemeClr>
          </a:solidFill>
        </p:spPr>
        <p:txBody>
          <a:bodyPr wrap="square">
            <a:spAutoFit/>
          </a:bodyPr>
          <a:lstStyle/>
          <a:p>
            <a:r>
              <a:rPr lang="en-GB" sz="1400" dirty="0"/>
              <a:t>Jones, Martin, </a:t>
            </a:r>
            <a:r>
              <a:rPr lang="en-GB" sz="1400" dirty="0" err="1"/>
              <a:t>Ryskin</a:t>
            </a:r>
            <a:r>
              <a:rPr lang="en-GB" sz="1400" dirty="0"/>
              <a:t>, </a:t>
            </a:r>
            <a:r>
              <a:rPr lang="en-GB" sz="1400" dirty="0" err="1"/>
              <a:t>Teubner</a:t>
            </a:r>
            <a:r>
              <a:rPr lang="en-GB" sz="1400" dirty="0"/>
              <a:t>, </a:t>
            </a:r>
            <a:r>
              <a:rPr lang="en-GB" sz="1400" dirty="0" err="1"/>
              <a:t>J.Phys</a:t>
            </a:r>
            <a:r>
              <a:rPr lang="en-GB" sz="1400" dirty="0"/>
              <a:t>. G44 (2017) 03LT01</a:t>
            </a:r>
          </a:p>
        </p:txBody>
      </p:sp>
      <p:pic>
        <p:nvPicPr>
          <p:cNvPr id="11" name="Picture 10"/>
          <p:cNvPicPr>
            <a:picLocks noChangeAspect="1"/>
          </p:cNvPicPr>
          <p:nvPr/>
        </p:nvPicPr>
        <p:blipFill>
          <a:blip r:embed="rId3"/>
          <a:stretch>
            <a:fillRect/>
          </a:stretch>
        </p:blipFill>
        <p:spPr>
          <a:xfrm>
            <a:off x="0" y="937763"/>
            <a:ext cx="7494314" cy="5240787"/>
          </a:xfrm>
          <a:prstGeom prst="rect">
            <a:avLst/>
          </a:prstGeom>
        </p:spPr>
      </p:pic>
    </p:spTree>
    <p:extLst>
      <p:ext uri="{BB962C8B-B14F-4D97-AF65-F5344CB8AC3E}">
        <p14:creationId xmlns:p14="http://schemas.microsoft.com/office/powerpoint/2010/main" val="412868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7C890B51-BA6D-E76B-B541-3580D7AFA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03" y="3764222"/>
            <a:ext cx="4509713" cy="14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a:extLst>
              <a:ext uri="{FF2B5EF4-FFF2-40B4-BE49-F238E27FC236}">
                <a16:creationId xmlns:a16="http://schemas.microsoft.com/office/drawing/2014/main" id="{1AD7ED73-6574-1A02-0DBE-F2F47768D786}"/>
              </a:ext>
            </a:extLst>
          </p:cNvPr>
          <p:cNvSpPr>
            <a:spLocks noGrp="1"/>
          </p:cNvSpPr>
          <p:nvPr>
            <p:ph type="title"/>
          </p:nvPr>
        </p:nvSpPr>
        <p:spPr/>
        <p:txBody>
          <a:bodyPr/>
          <a:lstStyle/>
          <a:p>
            <a:r>
              <a:rPr lang="ru-RU" dirty="0"/>
              <a:t>Ядерные экранировки</a:t>
            </a:r>
          </a:p>
        </p:txBody>
      </p:sp>
      <p:sp>
        <p:nvSpPr>
          <p:cNvPr id="3" name="Объект 2">
            <a:extLst>
              <a:ext uri="{FF2B5EF4-FFF2-40B4-BE49-F238E27FC236}">
                <a16:creationId xmlns:a16="http://schemas.microsoft.com/office/drawing/2014/main" id="{27C94E56-2E51-E99C-A44E-619ABC9113C2}"/>
              </a:ext>
            </a:extLst>
          </p:cNvPr>
          <p:cNvSpPr>
            <a:spLocks noGrp="1"/>
          </p:cNvSpPr>
          <p:nvPr>
            <p:ph idx="1"/>
          </p:nvPr>
        </p:nvSpPr>
        <p:spPr>
          <a:xfrm>
            <a:off x="0" y="847898"/>
            <a:ext cx="4912181" cy="5832648"/>
          </a:xfrm>
        </p:spPr>
        <p:txBody>
          <a:bodyPr>
            <a:normAutofit lnSpcReduction="10000"/>
          </a:bodyPr>
          <a:lstStyle/>
          <a:p>
            <a:pPr marL="179388" indent="-179388">
              <a:spcBef>
                <a:spcPts val="1200"/>
              </a:spcBef>
            </a:pPr>
            <a:r>
              <a:rPr lang="ru-RU" sz="2000" dirty="0">
                <a:solidFill>
                  <a:srgbClr val="1506DC"/>
                </a:solidFill>
              </a:rPr>
              <a:t>Ядерная экранировка</a:t>
            </a:r>
            <a:r>
              <a:rPr lang="ru-RU" sz="2000" dirty="0"/>
              <a:t> – подавление сечения на ядрах по сравнению с суммой сечений на нуклонах: </a:t>
            </a:r>
            <a:r>
              <a:rPr lang="el-GR" sz="2000" dirty="0">
                <a:solidFill>
                  <a:srgbClr val="1506DC"/>
                </a:solidFill>
              </a:rPr>
              <a:t>σ</a:t>
            </a:r>
            <a:r>
              <a:rPr lang="en-US" sz="2000" baseline="-25000" dirty="0">
                <a:solidFill>
                  <a:srgbClr val="1506DC"/>
                </a:solidFill>
              </a:rPr>
              <a:t>A</a:t>
            </a:r>
            <a:r>
              <a:rPr lang="en-US" sz="2000" dirty="0">
                <a:solidFill>
                  <a:srgbClr val="1506DC"/>
                </a:solidFill>
              </a:rPr>
              <a:t> &lt;</a:t>
            </a:r>
            <a:r>
              <a:rPr lang="el-GR" sz="2000" dirty="0">
                <a:solidFill>
                  <a:srgbClr val="1506DC"/>
                </a:solidFill>
              </a:rPr>
              <a:t> </a:t>
            </a:r>
            <a:r>
              <a:rPr lang="en-US" sz="2000" dirty="0">
                <a:solidFill>
                  <a:srgbClr val="1506DC"/>
                </a:solidFill>
              </a:rPr>
              <a:t>A </a:t>
            </a:r>
            <a:r>
              <a:rPr lang="el-GR" sz="2000" dirty="0">
                <a:solidFill>
                  <a:srgbClr val="1506DC"/>
                </a:solidFill>
              </a:rPr>
              <a:t>σ</a:t>
            </a:r>
            <a:r>
              <a:rPr lang="en-US" sz="2000" baseline="-25000" dirty="0">
                <a:solidFill>
                  <a:srgbClr val="1506DC"/>
                </a:solidFill>
              </a:rPr>
              <a:t>N</a:t>
            </a:r>
            <a:r>
              <a:rPr lang="en-US" sz="2000" dirty="0"/>
              <a:t> </a:t>
            </a:r>
          </a:p>
          <a:p>
            <a:pPr marL="179388" indent="-179388">
              <a:spcBef>
                <a:spcPts val="1200"/>
              </a:spcBef>
            </a:pPr>
            <a:r>
              <a:rPr lang="ru-RU" sz="2000" dirty="0"/>
              <a:t>Объясняется </a:t>
            </a:r>
            <a:r>
              <a:rPr lang="ru-RU" sz="2000" dirty="0">
                <a:solidFill>
                  <a:srgbClr val="1506DC"/>
                </a:solidFill>
              </a:rPr>
              <a:t>деструктивной интерференцией</a:t>
            </a:r>
            <a:r>
              <a:rPr lang="ru-RU" sz="2000" dirty="0"/>
              <a:t> амплитуд взаимодействия с одним, двумя … нуклонами ядра: нуклоны на задней поверхности ядра испытывают поток, экранированный передними нуклонами</a:t>
            </a:r>
            <a:endParaRPr lang="ru-RU" sz="2000" baseline="30000" dirty="0">
              <a:solidFill>
                <a:srgbClr val="1506DC"/>
              </a:solidFill>
            </a:endParaRPr>
          </a:p>
          <a:p>
            <a:pPr marL="179388" indent="-179388">
              <a:spcBef>
                <a:spcPts val="1200"/>
              </a:spcBef>
            </a:pPr>
            <a:endParaRPr lang="ru-RU" sz="2000" dirty="0">
              <a:solidFill>
                <a:srgbClr val="1506DC"/>
              </a:solidFill>
            </a:endParaRPr>
          </a:p>
          <a:p>
            <a:pPr marL="179388" indent="-179388">
              <a:spcBef>
                <a:spcPts val="1200"/>
              </a:spcBef>
            </a:pPr>
            <a:r>
              <a:rPr lang="ru-RU" sz="2000" dirty="0">
                <a:solidFill>
                  <a:srgbClr val="1506DC"/>
                </a:solidFill>
              </a:rPr>
              <a:t>Глаубер (1955)</a:t>
            </a:r>
            <a:r>
              <a:rPr lang="ru-RU" sz="2000" dirty="0"/>
              <a:t>:  модель экранировок</a:t>
            </a:r>
            <a:br>
              <a:rPr lang="en-US" sz="2000" dirty="0"/>
            </a:br>
            <a:r>
              <a:rPr lang="ru-RU" sz="2000" dirty="0"/>
              <a:t> с учетом упругих промежуточных состояний</a:t>
            </a:r>
          </a:p>
          <a:p>
            <a:pPr marL="179388" indent="-179388">
              <a:spcBef>
                <a:spcPts val="1200"/>
              </a:spcBef>
            </a:pPr>
            <a:endParaRPr lang="ru-RU" sz="2000" dirty="0">
              <a:solidFill>
                <a:srgbClr val="1506DC"/>
              </a:solidFill>
            </a:endParaRPr>
          </a:p>
          <a:p>
            <a:pPr marL="179388" indent="-179388">
              <a:spcBef>
                <a:spcPts val="1200"/>
              </a:spcBef>
            </a:pPr>
            <a:r>
              <a:rPr lang="ru-RU" sz="2000" dirty="0">
                <a:solidFill>
                  <a:srgbClr val="1506DC"/>
                </a:solidFill>
              </a:rPr>
              <a:t>Грибов (1969)</a:t>
            </a:r>
            <a:r>
              <a:rPr lang="ru-RU" sz="2000" dirty="0"/>
              <a:t>: важность учета дифракционных промежуточных состояний</a:t>
            </a:r>
          </a:p>
          <a:p>
            <a:pPr>
              <a:spcBef>
                <a:spcPts val="1200"/>
              </a:spcBef>
            </a:pPr>
            <a:endParaRPr lang="ru-RU" sz="2000" dirty="0"/>
          </a:p>
        </p:txBody>
      </p:sp>
      <p:pic>
        <p:nvPicPr>
          <p:cNvPr id="6" name="Рисунок 5">
            <a:extLst>
              <a:ext uri="{FF2B5EF4-FFF2-40B4-BE49-F238E27FC236}">
                <a16:creationId xmlns:a16="http://schemas.microsoft.com/office/drawing/2014/main" id="{CCFBE8D3-42EE-7191-3744-C2A96A3C1B12}"/>
              </a:ext>
            </a:extLst>
          </p:cNvPr>
          <p:cNvPicPr>
            <a:picLocks noChangeAspect="1"/>
          </p:cNvPicPr>
          <p:nvPr/>
        </p:nvPicPr>
        <p:blipFill>
          <a:blip r:embed="rId3"/>
          <a:stretch>
            <a:fillRect/>
          </a:stretch>
        </p:blipFill>
        <p:spPr>
          <a:xfrm>
            <a:off x="5392132" y="933254"/>
            <a:ext cx="6748019" cy="2107599"/>
          </a:xfrm>
          <a:prstGeom prst="rect">
            <a:avLst/>
          </a:prstGeom>
        </p:spPr>
      </p:pic>
      <p:sp>
        <p:nvSpPr>
          <p:cNvPr id="9" name="TextBox 8">
            <a:extLst>
              <a:ext uri="{FF2B5EF4-FFF2-40B4-BE49-F238E27FC236}">
                <a16:creationId xmlns:a16="http://schemas.microsoft.com/office/drawing/2014/main" id="{F696CEF2-35AB-3AD7-271A-AB77DC0518AB}"/>
              </a:ext>
            </a:extLst>
          </p:cNvPr>
          <p:cNvSpPr txBox="1"/>
          <p:nvPr/>
        </p:nvSpPr>
        <p:spPr>
          <a:xfrm>
            <a:off x="5392132" y="2994782"/>
            <a:ext cx="1548244" cy="646331"/>
          </a:xfrm>
          <a:prstGeom prst="rect">
            <a:avLst/>
          </a:prstGeom>
          <a:noFill/>
        </p:spPr>
        <p:txBody>
          <a:bodyPr wrap="none" rtlCol="0">
            <a:spAutoFit/>
          </a:bodyPr>
          <a:lstStyle/>
          <a:p>
            <a:pPr algn="ctr"/>
            <a:r>
              <a:rPr lang="ru-RU" dirty="0">
                <a:solidFill>
                  <a:srgbClr val="1506DC"/>
                </a:solidFill>
              </a:rPr>
              <a:t>импульсное </a:t>
            </a:r>
            <a:br>
              <a:rPr lang="ru-RU" dirty="0">
                <a:solidFill>
                  <a:srgbClr val="1506DC"/>
                </a:solidFill>
              </a:rPr>
            </a:br>
            <a:r>
              <a:rPr lang="ru-RU" dirty="0">
                <a:solidFill>
                  <a:srgbClr val="1506DC"/>
                </a:solidFill>
              </a:rPr>
              <a:t>приближение</a:t>
            </a:r>
          </a:p>
        </p:txBody>
      </p:sp>
      <p:sp>
        <p:nvSpPr>
          <p:cNvPr id="10" name="TextBox 9">
            <a:extLst>
              <a:ext uri="{FF2B5EF4-FFF2-40B4-BE49-F238E27FC236}">
                <a16:creationId xmlns:a16="http://schemas.microsoft.com/office/drawing/2014/main" id="{7913AD1B-91EC-88AA-A6D3-DB792217BEA8}"/>
              </a:ext>
            </a:extLst>
          </p:cNvPr>
          <p:cNvSpPr txBox="1"/>
          <p:nvPr/>
        </p:nvSpPr>
        <p:spPr>
          <a:xfrm>
            <a:off x="7702853" y="2994781"/>
            <a:ext cx="1872436" cy="646331"/>
          </a:xfrm>
          <a:prstGeom prst="rect">
            <a:avLst/>
          </a:prstGeom>
          <a:noFill/>
        </p:spPr>
        <p:txBody>
          <a:bodyPr wrap="none" rtlCol="0">
            <a:spAutoFit/>
          </a:bodyPr>
          <a:lstStyle/>
          <a:p>
            <a:pPr algn="ctr"/>
            <a:r>
              <a:rPr lang="ru-RU" dirty="0">
                <a:solidFill>
                  <a:srgbClr val="1506DC"/>
                </a:solidFill>
              </a:rPr>
              <a:t>рассеяние </a:t>
            </a:r>
            <a:br>
              <a:rPr lang="ru-RU" dirty="0">
                <a:solidFill>
                  <a:srgbClr val="1506DC"/>
                </a:solidFill>
              </a:rPr>
            </a:br>
            <a:r>
              <a:rPr lang="ru-RU" dirty="0">
                <a:solidFill>
                  <a:srgbClr val="1506DC"/>
                </a:solidFill>
              </a:rPr>
              <a:t>на двух нуклонах</a:t>
            </a:r>
          </a:p>
        </p:txBody>
      </p:sp>
      <p:sp>
        <p:nvSpPr>
          <p:cNvPr id="11" name="TextBox 10">
            <a:extLst>
              <a:ext uri="{FF2B5EF4-FFF2-40B4-BE49-F238E27FC236}">
                <a16:creationId xmlns:a16="http://schemas.microsoft.com/office/drawing/2014/main" id="{E42B3884-9F6A-5445-E819-C54FA40AAB66}"/>
              </a:ext>
            </a:extLst>
          </p:cNvPr>
          <p:cNvSpPr txBox="1"/>
          <p:nvPr/>
        </p:nvSpPr>
        <p:spPr>
          <a:xfrm>
            <a:off x="10130478" y="2991199"/>
            <a:ext cx="1856278" cy="646331"/>
          </a:xfrm>
          <a:prstGeom prst="rect">
            <a:avLst/>
          </a:prstGeom>
          <a:noFill/>
        </p:spPr>
        <p:txBody>
          <a:bodyPr wrap="none" rtlCol="0">
            <a:spAutoFit/>
          </a:bodyPr>
          <a:lstStyle/>
          <a:p>
            <a:pPr algn="ctr"/>
            <a:r>
              <a:rPr lang="ru-RU" dirty="0">
                <a:solidFill>
                  <a:srgbClr val="1506DC"/>
                </a:solidFill>
              </a:rPr>
              <a:t>рассеяние </a:t>
            </a:r>
            <a:br>
              <a:rPr lang="ru-RU" dirty="0">
                <a:solidFill>
                  <a:srgbClr val="1506DC"/>
                </a:solidFill>
              </a:rPr>
            </a:br>
            <a:r>
              <a:rPr lang="ru-RU" dirty="0">
                <a:solidFill>
                  <a:srgbClr val="1506DC"/>
                </a:solidFill>
              </a:rPr>
              <a:t>на трех нуклонах</a:t>
            </a:r>
          </a:p>
        </p:txBody>
      </p:sp>
      <p:sp>
        <p:nvSpPr>
          <p:cNvPr id="5" name="Номер слайда 4">
            <a:extLst>
              <a:ext uri="{FF2B5EF4-FFF2-40B4-BE49-F238E27FC236}">
                <a16:creationId xmlns:a16="http://schemas.microsoft.com/office/drawing/2014/main" id="{801CFC9D-7F1C-C9C6-EB69-457ABE743C0D}"/>
              </a:ext>
            </a:extLst>
          </p:cNvPr>
          <p:cNvSpPr>
            <a:spLocks noGrp="1"/>
          </p:cNvSpPr>
          <p:nvPr>
            <p:ph type="sldNum" sz="quarter" idx="12"/>
          </p:nvPr>
        </p:nvSpPr>
        <p:spPr/>
        <p:txBody>
          <a:bodyPr/>
          <a:lstStyle/>
          <a:p>
            <a:fld id="{F141B3C0-0E95-4FD5-A3A5-0757E699D670}" type="slidenum">
              <a:rPr lang="ru-RU" smtClean="0"/>
              <a:t>29</a:t>
            </a:fld>
            <a:endParaRPr lang="ru-RU"/>
          </a:p>
        </p:txBody>
      </p:sp>
      <p:pic>
        <p:nvPicPr>
          <p:cNvPr id="14" name="Picture 4">
            <a:extLst>
              <a:ext uri="{FF2B5EF4-FFF2-40B4-BE49-F238E27FC236}">
                <a16:creationId xmlns:a16="http://schemas.microsoft.com/office/drawing/2014/main" id="{E8DF0F40-80D3-403E-2D0E-0EED4C617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03" y="5302046"/>
            <a:ext cx="4391515" cy="14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23">
            <a:extLst>
              <a:ext uri="{FF2B5EF4-FFF2-40B4-BE49-F238E27FC236}">
                <a16:creationId xmlns:a16="http://schemas.microsoft.com/office/drawing/2014/main" id="{104F552D-B678-8535-2EC0-B2A64F29844C}"/>
              </a:ext>
            </a:extLst>
          </p:cNvPr>
          <p:cNvSpPr/>
          <p:nvPr/>
        </p:nvSpPr>
        <p:spPr>
          <a:xfrm>
            <a:off x="10699474" y="4954657"/>
            <a:ext cx="342900" cy="285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3">
            <a:extLst>
              <a:ext uri="{FF2B5EF4-FFF2-40B4-BE49-F238E27FC236}">
                <a16:creationId xmlns:a16="http://schemas.microsoft.com/office/drawing/2014/main" id="{30E9FA79-3914-D5FC-69CA-9A89885EC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8051" y="4176590"/>
            <a:ext cx="28887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2B81F863-DE7C-5BB8-FF58-EBCD5354C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3118" y="5767120"/>
            <a:ext cx="3688882" cy="54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75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1CF8FAB-9407-0DEC-7C18-5AE4C5139BEF}"/>
              </a:ext>
            </a:extLst>
          </p:cNvPr>
          <p:cNvSpPr/>
          <p:nvPr/>
        </p:nvSpPr>
        <p:spPr>
          <a:xfrm>
            <a:off x="0" y="0"/>
            <a:ext cx="12192000" cy="68723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02A7D1BF-CAB8-E853-7D62-718688A8B84F}"/>
              </a:ext>
            </a:extLst>
          </p:cNvPr>
          <p:cNvSpPr>
            <a:spLocks noGrp="1"/>
          </p:cNvSpPr>
          <p:nvPr>
            <p:ph type="title"/>
          </p:nvPr>
        </p:nvSpPr>
        <p:spPr/>
        <p:txBody>
          <a:bodyPr/>
          <a:lstStyle/>
          <a:p>
            <a:endParaRPr lang="ru-RU"/>
          </a:p>
        </p:txBody>
      </p:sp>
      <p:pic>
        <p:nvPicPr>
          <p:cNvPr id="6" name="Объект 5" descr="Изображение выглядит как снимок экрана, Цвет Majorelle blue, Цвет электрик, свет&#10;&#10;Автоматически созданное описание">
            <a:extLst>
              <a:ext uri="{FF2B5EF4-FFF2-40B4-BE49-F238E27FC236}">
                <a16:creationId xmlns:a16="http://schemas.microsoft.com/office/drawing/2014/main" id="{808EF32C-6D31-B5E4-E2BA-9887FEDA5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286" y="3155"/>
            <a:ext cx="9672795" cy="6844847"/>
          </a:xfrm>
        </p:spPr>
      </p:pic>
      <p:sp>
        <p:nvSpPr>
          <p:cNvPr id="4" name="Номер слайда 3">
            <a:extLst>
              <a:ext uri="{FF2B5EF4-FFF2-40B4-BE49-F238E27FC236}">
                <a16:creationId xmlns:a16="http://schemas.microsoft.com/office/drawing/2014/main" id="{61DFAA32-4D9D-CE24-0D11-25F68A6D2ABF}"/>
              </a:ext>
            </a:extLst>
          </p:cNvPr>
          <p:cNvSpPr>
            <a:spLocks noGrp="1"/>
          </p:cNvSpPr>
          <p:nvPr>
            <p:ph type="sldNum" sz="quarter" idx="12"/>
          </p:nvPr>
        </p:nvSpPr>
        <p:spPr/>
        <p:txBody>
          <a:bodyPr/>
          <a:lstStyle/>
          <a:p>
            <a:fld id="{F141B3C0-0E95-4FD5-A3A5-0757E699D670}" type="slidenum">
              <a:rPr lang="ru-RU" smtClean="0"/>
              <a:t>3</a:t>
            </a:fld>
            <a:endParaRPr lang="ru-RU"/>
          </a:p>
        </p:txBody>
      </p:sp>
      <p:sp>
        <p:nvSpPr>
          <p:cNvPr id="9" name="Прямоугольник 8">
            <a:extLst>
              <a:ext uri="{FF2B5EF4-FFF2-40B4-BE49-F238E27FC236}">
                <a16:creationId xmlns:a16="http://schemas.microsoft.com/office/drawing/2014/main" id="{1DE351A2-0279-6A63-5DB0-935296D3C98D}"/>
              </a:ext>
            </a:extLst>
          </p:cNvPr>
          <p:cNvSpPr/>
          <p:nvPr/>
        </p:nvSpPr>
        <p:spPr>
          <a:xfrm>
            <a:off x="7313749" y="4069778"/>
            <a:ext cx="3155950" cy="2692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3000" dirty="0"/>
              <a:t>Центральное ядро-ядерное столкновение</a:t>
            </a:r>
          </a:p>
        </p:txBody>
      </p:sp>
      <p:pic>
        <p:nvPicPr>
          <p:cNvPr id="8" name="Объект 5" descr="Изображение выглядит как снимок экрана, Цвет Majorelle blue, Цвет электрик, свет&#10;&#10;Автоматически созданное описание">
            <a:extLst>
              <a:ext uri="{FF2B5EF4-FFF2-40B4-BE49-F238E27FC236}">
                <a16:creationId xmlns:a16="http://schemas.microsoft.com/office/drawing/2014/main" id="{F563AC3F-0F11-4657-9F46-73FDF5D0ECB9}"/>
              </a:ext>
            </a:extLst>
          </p:cNvPr>
          <p:cNvPicPr>
            <a:picLocks noChangeAspect="1"/>
          </p:cNvPicPr>
          <p:nvPr/>
        </p:nvPicPr>
        <p:blipFill rotWithShape="1">
          <a:blip r:embed="rId2">
            <a:extLst>
              <a:ext uri="{28A0092B-C50C-407E-A947-70E740481C1C}">
                <a14:useLocalDpi xmlns:a14="http://schemas.microsoft.com/office/drawing/2010/main" val="0"/>
              </a:ext>
            </a:extLst>
          </a:blip>
          <a:srcRect l="75615" t="65493" r="5208" b="6358"/>
          <a:stretch/>
        </p:blipFill>
        <p:spPr>
          <a:xfrm>
            <a:off x="10098462" y="916196"/>
            <a:ext cx="1854926" cy="1926771"/>
          </a:xfrm>
          <a:prstGeom prst="rect">
            <a:avLst/>
          </a:prstGeom>
        </p:spPr>
      </p:pic>
    </p:spTree>
    <p:extLst>
      <p:ext uri="{BB962C8B-B14F-4D97-AF65-F5344CB8AC3E}">
        <p14:creationId xmlns:p14="http://schemas.microsoft.com/office/powerpoint/2010/main" val="802466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F7D9D3DF-7DB9-F5A0-9353-12E7BDAEB420}"/>
              </a:ext>
            </a:extLst>
          </p:cNvPr>
          <p:cNvPicPr>
            <a:picLocks noChangeAspect="1"/>
          </p:cNvPicPr>
          <p:nvPr/>
        </p:nvPicPr>
        <p:blipFill>
          <a:blip r:embed="rId2"/>
          <a:stretch>
            <a:fillRect/>
          </a:stretch>
        </p:blipFill>
        <p:spPr>
          <a:xfrm>
            <a:off x="7906995" y="3247204"/>
            <a:ext cx="4161362" cy="3310181"/>
          </a:xfrm>
          <a:prstGeom prst="rect">
            <a:avLst/>
          </a:prstGeom>
        </p:spPr>
      </p:pic>
      <p:sp>
        <p:nvSpPr>
          <p:cNvPr id="2" name="Заголовок 1">
            <a:extLst>
              <a:ext uri="{FF2B5EF4-FFF2-40B4-BE49-F238E27FC236}">
                <a16:creationId xmlns:a16="http://schemas.microsoft.com/office/drawing/2014/main" id="{72B612A5-A76C-07F7-28F8-CA1F99390B0E}"/>
              </a:ext>
            </a:extLst>
          </p:cNvPr>
          <p:cNvSpPr>
            <a:spLocks noGrp="1"/>
          </p:cNvSpPr>
          <p:nvPr>
            <p:ph type="title"/>
          </p:nvPr>
        </p:nvSpPr>
        <p:spPr/>
        <p:txBody>
          <a:bodyPr/>
          <a:lstStyle/>
          <a:p>
            <a:r>
              <a:rPr lang="ru-RU" dirty="0"/>
              <a:t>Расчет </a:t>
            </a:r>
            <a:r>
              <a:rPr lang="en-US" dirty="0" err="1"/>
              <a:t>nPDF</a:t>
            </a:r>
            <a:r>
              <a:rPr lang="en-US" dirty="0"/>
              <a:t> </a:t>
            </a:r>
            <a:r>
              <a:rPr lang="ru-RU" dirty="0"/>
              <a:t>в приближении лидирующих твистов</a:t>
            </a:r>
          </a:p>
        </p:txBody>
      </p:sp>
      <p:sp>
        <p:nvSpPr>
          <p:cNvPr id="3" name="Объект 2">
            <a:extLst>
              <a:ext uri="{FF2B5EF4-FFF2-40B4-BE49-F238E27FC236}">
                <a16:creationId xmlns:a16="http://schemas.microsoft.com/office/drawing/2014/main" id="{08D72AFC-1D8E-AD83-5262-862F04339480}"/>
              </a:ext>
            </a:extLst>
          </p:cNvPr>
          <p:cNvSpPr>
            <a:spLocks noGrp="1"/>
          </p:cNvSpPr>
          <p:nvPr>
            <p:ph idx="1"/>
          </p:nvPr>
        </p:nvSpPr>
        <p:spPr>
          <a:xfrm>
            <a:off x="94368" y="1132410"/>
            <a:ext cx="5604235" cy="1107061"/>
          </a:xfrm>
        </p:spPr>
        <p:txBody>
          <a:bodyPr>
            <a:normAutofit/>
          </a:bodyPr>
          <a:lstStyle/>
          <a:p>
            <a:pPr marL="0" indent="0">
              <a:buNone/>
            </a:pPr>
            <a:r>
              <a:rPr lang="en-US" sz="2000" dirty="0"/>
              <a:t>LTA (Leading twist approximation)</a:t>
            </a:r>
            <a:r>
              <a:rPr lang="ru-RU" sz="2000" dirty="0"/>
              <a:t> – обобщение модели Грибова-Глаубера на </a:t>
            </a:r>
            <a:r>
              <a:rPr lang="ru-RU" sz="2000" dirty="0" err="1"/>
              <a:t>партонный</a:t>
            </a:r>
            <a:r>
              <a:rPr lang="ru-RU" sz="2000" dirty="0"/>
              <a:t> уровень</a:t>
            </a:r>
            <a:br>
              <a:rPr lang="ru-RU" sz="2000" dirty="0"/>
            </a:br>
            <a:r>
              <a:rPr lang="de-DE" sz="2000" b="0" i="0" u="none" strike="noStrike" baseline="0" dirty="0">
                <a:solidFill>
                  <a:srgbClr val="0331FF"/>
                </a:solidFill>
                <a:latin typeface="CHQXBW+ArialMT"/>
              </a:rPr>
              <a:t>Frankfurt, </a:t>
            </a:r>
            <a:r>
              <a:rPr lang="de-DE" sz="2000" b="0" i="0" u="none" strike="noStrike" baseline="0" dirty="0" err="1">
                <a:solidFill>
                  <a:srgbClr val="0331FF"/>
                </a:solidFill>
                <a:latin typeface="CHQXBW+ArialMT"/>
              </a:rPr>
              <a:t>Strikman</a:t>
            </a:r>
            <a:r>
              <a:rPr lang="de-DE" sz="2000" b="0" i="0" u="none" strike="noStrike" baseline="0" dirty="0">
                <a:solidFill>
                  <a:srgbClr val="0331FF"/>
                </a:solidFill>
                <a:latin typeface="CHQXBW+ArialMT"/>
              </a:rPr>
              <a:t>, EPJ A5 (1999) 293</a:t>
            </a:r>
            <a:endParaRPr lang="ru-RU" sz="1200" dirty="0"/>
          </a:p>
          <a:p>
            <a:endParaRPr lang="ru-RU" sz="2000" dirty="0"/>
          </a:p>
          <a:p>
            <a:endParaRPr lang="ru-RU" sz="2000" dirty="0"/>
          </a:p>
        </p:txBody>
      </p:sp>
      <p:sp>
        <p:nvSpPr>
          <p:cNvPr id="9" name="TextBox 8">
            <a:extLst>
              <a:ext uri="{FF2B5EF4-FFF2-40B4-BE49-F238E27FC236}">
                <a16:creationId xmlns:a16="http://schemas.microsoft.com/office/drawing/2014/main" id="{C09FF2FA-DF1E-BE41-9E6F-E65CDB429316}"/>
              </a:ext>
            </a:extLst>
          </p:cNvPr>
          <p:cNvSpPr txBox="1"/>
          <p:nvPr/>
        </p:nvSpPr>
        <p:spPr>
          <a:xfrm>
            <a:off x="35351" y="6488668"/>
            <a:ext cx="6169842" cy="369332"/>
          </a:xfrm>
          <a:prstGeom prst="rect">
            <a:avLst/>
          </a:prstGeom>
          <a:noFill/>
        </p:spPr>
        <p:txBody>
          <a:bodyPr wrap="square">
            <a:spAutoFit/>
          </a:bodyPr>
          <a:lstStyle/>
          <a:p>
            <a:r>
              <a:rPr lang="ru-RU" dirty="0">
                <a:solidFill>
                  <a:srgbClr val="0331FF"/>
                </a:solidFill>
                <a:latin typeface="CHQXBW+ArialMT"/>
              </a:rPr>
              <a:t>Обзор: </a:t>
            </a:r>
            <a:r>
              <a:rPr lang="de-DE" sz="1800" b="0" i="0" u="none" strike="noStrike" baseline="0" dirty="0">
                <a:solidFill>
                  <a:srgbClr val="0331FF"/>
                </a:solidFill>
                <a:latin typeface="CHQXBW+ArialMT"/>
              </a:rPr>
              <a:t>Frankfurt, </a:t>
            </a:r>
            <a:r>
              <a:rPr lang="de-DE" sz="1800" b="0" i="0" u="none" strike="noStrike" baseline="0" dirty="0" err="1">
                <a:solidFill>
                  <a:srgbClr val="0331FF"/>
                </a:solidFill>
                <a:latin typeface="CHQXBW+ArialMT"/>
              </a:rPr>
              <a:t>Guzey</a:t>
            </a:r>
            <a:r>
              <a:rPr lang="de-DE" sz="1800" b="0" i="0" u="none" strike="noStrike" baseline="0" dirty="0">
                <a:solidFill>
                  <a:srgbClr val="0331FF"/>
                </a:solidFill>
                <a:latin typeface="CHQXBW+ArialMT"/>
              </a:rPr>
              <a:t>, </a:t>
            </a:r>
            <a:r>
              <a:rPr lang="de-DE" sz="1800" b="0" i="0" u="none" strike="noStrike" baseline="0" dirty="0" err="1">
                <a:solidFill>
                  <a:srgbClr val="0331FF"/>
                </a:solidFill>
                <a:latin typeface="CHQXBW+ArialMT"/>
              </a:rPr>
              <a:t>Strikman</a:t>
            </a:r>
            <a:r>
              <a:rPr lang="de-DE" sz="1800" b="0" i="0" u="none" strike="noStrike" baseline="0" dirty="0">
                <a:solidFill>
                  <a:srgbClr val="0331FF"/>
                </a:solidFill>
                <a:latin typeface="CHQXBW+ArialMT"/>
              </a:rPr>
              <a:t>, Phys. </a:t>
            </a:r>
            <a:r>
              <a:rPr lang="de-DE" sz="1800" b="0" i="0" u="none" strike="noStrike" baseline="0" dirty="0" err="1">
                <a:solidFill>
                  <a:srgbClr val="0331FF"/>
                </a:solidFill>
                <a:latin typeface="CHQXBW+ArialMT"/>
              </a:rPr>
              <a:t>Rept</a:t>
            </a:r>
            <a:r>
              <a:rPr lang="de-DE" sz="1800" b="0" i="0" u="none" strike="noStrike" baseline="0" dirty="0">
                <a:solidFill>
                  <a:srgbClr val="0331FF"/>
                </a:solidFill>
                <a:latin typeface="CHQXBW+ArialMT"/>
              </a:rPr>
              <a:t>. 512 (2012) 255 </a:t>
            </a:r>
            <a:endParaRPr lang="ru-RU" dirty="0"/>
          </a:p>
        </p:txBody>
      </p:sp>
      <p:sp>
        <p:nvSpPr>
          <p:cNvPr id="15" name="TextBox 14">
            <a:extLst>
              <a:ext uri="{FF2B5EF4-FFF2-40B4-BE49-F238E27FC236}">
                <a16:creationId xmlns:a16="http://schemas.microsoft.com/office/drawing/2014/main" id="{A05FC6DA-4710-5909-E7BA-01C576510F4E}"/>
              </a:ext>
            </a:extLst>
          </p:cNvPr>
          <p:cNvSpPr txBox="1"/>
          <p:nvPr/>
        </p:nvSpPr>
        <p:spPr>
          <a:xfrm>
            <a:off x="9347200" y="3429000"/>
            <a:ext cx="2658358" cy="307777"/>
          </a:xfrm>
          <a:prstGeom prst="rect">
            <a:avLst/>
          </a:prstGeom>
          <a:noFill/>
        </p:spPr>
        <p:txBody>
          <a:bodyPr wrap="square">
            <a:spAutoFit/>
          </a:bodyPr>
          <a:lstStyle/>
          <a:p>
            <a:r>
              <a:rPr lang="en-US" sz="1400" b="0" dirty="0" err="1">
                <a:solidFill>
                  <a:srgbClr val="1506DC"/>
                </a:solidFill>
                <a:effectLst/>
                <a:latin typeface="-apple-system"/>
              </a:rPr>
              <a:t>Rept.Prog.Phys</a:t>
            </a:r>
            <a:r>
              <a:rPr lang="en-US" sz="1400" b="0" dirty="0">
                <a:solidFill>
                  <a:srgbClr val="1506DC"/>
                </a:solidFill>
                <a:effectLst/>
                <a:latin typeface="-apple-system"/>
              </a:rPr>
              <a:t>. 85 (2022) 126301</a:t>
            </a:r>
            <a:endParaRPr lang="ru-RU" sz="1400" dirty="0">
              <a:solidFill>
                <a:srgbClr val="1506DC"/>
              </a:solidFill>
            </a:endParaRPr>
          </a:p>
        </p:txBody>
      </p:sp>
      <p:pic>
        <p:nvPicPr>
          <p:cNvPr id="17" name="Рисунок 16">
            <a:extLst>
              <a:ext uri="{FF2B5EF4-FFF2-40B4-BE49-F238E27FC236}">
                <a16:creationId xmlns:a16="http://schemas.microsoft.com/office/drawing/2014/main" id="{D4EEB7ED-5F94-7FF8-8E4D-9E030E2F9335}"/>
              </a:ext>
            </a:extLst>
          </p:cNvPr>
          <p:cNvPicPr>
            <a:picLocks noChangeAspect="1"/>
          </p:cNvPicPr>
          <p:nvPr/>
        </p:nvPicPr>
        <p:blipFill>
          <a:blip r:embed="rId3"/>
          <a:stretch>
            <a:fillRect/>
          </a:stretch>
        </p:blipFill>
        <p:spPr>
          <a:xfrm>
            <a:off x="0" y="3530371"/>
            <a:ext cx="1918275" cy="1818835"/>
          </a:xfrm>
          <a:prstGeom prst="rect">
            <a:avLst/>
          </a:prstGeom>
        </p:spPr>
      </p:pic>
      <p:pic>
        <p:nvPicPr>
          <p:cNvPr id="22" name="Рисунок 21">
            <a:extLst>
              <a:ext uri="{FF2B5EF4-FFF2-40B4-BE49-F238E27FC236}">
                <a16:creationId xmlns:a16="http://schemas.microsoft.com/office/drawing/2014/main" id="{C01F7E6A-CE89-C14E-91B5-AA95849456C9}"/>
              </a:ext>
            </a:extLst>
          </p:cNvPr>
          <p:cNvPicPr>
            <a:picLocks noChangeAspect="1"/>
          </p:cNvPicPr>
          <p:nvPr/>
        </p:nvPicPr>
        <p:blipFill>
          <a:blip r:embed="rId4"/>
          <a:stretch>
            <a:fillRect/>
          </a:stretch>
        </p:blipFill>
        <p:spPr>
          <a:xfrm>
            <a:off x="5987512" y="817408"/>
            <a:ext cx="6110120" cy="2264425"/>
          </a:xfrm>
          <a:prstGeom prst="rect">
            <a:avLst/>
          </a:prstGeom>
        </p:spPr>
      </p:pic>
      <p:sp>
        <p:nvSpPr>
          <p:cNvPr id="26" name="Объект 2">
            <a:extLst>
              <a:ext uri="{FF2B5EF4-FFF2-40B4-BE49-F238E27FC236}">
                <a16:creationId xmlns:a16="http://schemas.microsoft.com/office/drawing/2014/main" id="{0BB0C5A1-36BE-9BDB-5877-9A871B7EDE12}"/>
              </a:ext>
            </a:extLst>
          </p:cNvPr>
          <p:cNvSpPr txBox="1">
            <a:spLocks/>
          </p:cNvSpPr>
          <p:nvPr/>
        </p:nvSpPr>
        <p:spPr>
          <a:xfrm>
            <a:off x="2063750" y="3430407"/>
            <a:ext cx="5951447" cy="27417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spcBef>
                <a:spcPts val="600"/>
              </a:spcBef>
            </a:pPr>
            <a:r>
              <a:rPr lang="ru-RU" sz="2000" dirty="0"/>
              <a:t>основано на идее Грибова о связи ядерных экранировок и дифракции</a:t>
            </a:r>
          </a:p>
          <a:p>
            <a:pPr marL="180975" indent="-180975">
              <a:spcBef>
                <a:spcPts val="600"/>
              </a:spcBef>
            </a:pPr>
            <a:r>
              <a:rPr lang="ru-RU" sz="2000" dirty="0"/>
              <a:t>В расчетах используются дифракционные </a:t>
            </a:r>
            <a:r>
              <a:rPr lang="ru-RU" sz="2000" dirty="0" err="1"/>
              <a:t>партонные</a:t>
            </a:r>
            <a:r>
              <a:rPr lang="ru-RU" sz="2000" dirty="0"/>
              <a:t> распределения, измеренные на </a:t>
            </a:r>
            <a:r>
              <a:rPr lang="en-US" sz="2000" dirty="0"/>
              <a:t>HERA</a:t>
            </a:r>
            <a:endParaRPr lang="ru-RU" sz="2000" dirty="0"/>
          </a:p>
          <a:p>
            <a:pPr marL="180975" indent="-180975">
              <a:spcBef>
                <a:spcPts val="600"/>
              </a:spcBef>
            </a:pPr>
            <a:r>
              <a:rPr lang="ru-RU" sz="2000" dirty="0"/>
              <a:t>Работают уравнения эволюции </a:t>
            </a:r>
            <a:r>
              <a:rPr lang="en-US" sz="2000" dirty="0"/>
              <a:t>DGLAP</a:t>
            </a:r>
            <a:endParaRPr lang="ru-RU" sz="2000" dirty="0"/>
          </a:p>
          <a:p>
            <a:pPr marL="180975" indent="-180975">
              <a:spcBef>
                <a:spcPts val="600"/>
              </a:spcBef>
            </a:pPr>
            <a:endParaRPr lang="ru-RU" sz="2000" dirty="0"/>
          </a:p>
          <a:p>
            <a:pPr marL="180975" indent="-180975">
              <a:spcBef>
                <a:spcPts val="600"/>
              </a:spcBef>
            </a:pPr>
            <a:endParaRPr lang="ru-RU" sz="2000" dirty="0"/>
          </a:p>
          <a:p>
            <a:pPr marL="180975" indent="-180975">
              <a:spcBef>
                <a:spcPts val="600"/>
              </a:spcBef>
            </a:pPr>
            <a:endParaRPr lang="ru-RU" sz="2000" dirty="0"/>
          </a:p>
        </p:txBody>
      </p:sp>
      <p:sp>
        <p:nvSpPr>
          <p:cNvPr id="27" name="Номер слайда 26">
            <a:extLst>
              <a:ext uri="{FF2B5EF4-FFF2-40B4-BE49-F238E27FC236}">
                <a16:creationId xmlns:a16="http://schemas.microsoft.com/office/drawing/2014/main" id="{F7F4D7B3-ED40-3EB3-5CF4-9F6ABDE1A35B}"/>
              </a:ext>
            </a:extLst>
          </p:cNvPr>
          <p:cNvSpPr>
            <a:spLocks noGrp="1"/>
          </p:cNvSpPr>
          <p:nvPr>
            <p:ph type="sldNum" sz="quarter" idx="12"/>
          </p:nvPr>
        </p:nvSpPr>
        <p:spPr/>
        <p:txBody>
          <a:bodyPr/>
          <a:lstStyle/>
          <a:p>
            <a:fld id="{F141B3C0-0E95-4FD5-A3A5-0757E699D670}" type="slidenum">
              <a:rPr lang="ru-RU" smtClean="0"/>
              <a:t>30</a:t>
            </a:fld>
            <a:endParaRPr lang="ru-RU"/>
          </a:p>
        </p:txBody>
      </p:sp>
    </p:spTree>
    <p:extLst>
      <p:ext uri="{BB962C8B-B14F-4D97-AF65-F5344CB8AC3E}">
        <p14:creationId xmlns:p14="http://schemas.microsoft.com/office/powerpoint/2010/main" val="235567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87259D-6AEB-CB99-8696-4089E7C60D7E}"/>
              </a:ext>
            </a:extLst>
          </p:cNvPr>
          <p:cNvSpPr>
            <a:spLocks noGrp="1"/>
          </p:cNvSpPr>
          <p:nvPr>
            <p:ph type="title"/>
          </p:nvPr>
        </p:nvSpPr>
        <p:spPr/>
        <p:txBody>
          <a:bodyPr/>
          <a:lstStyle/>
          <a:p>
            <a:endParaRPr lang="ru-RU"/>
          </a:p>
        </p:txBody>
      </p:sp>
      <p:pic>
        <p:nvPicPr>
          <p:cNvPr id="6" name="Объект 5" descr="Изображение выглядит как снимок экрана, Цвет Majorelle blue, Цвет электрик, свет&#10;&#10;Автоматически созданное описание">
            <a:extLst>
              <a:ext uri="{FF2B5EF4-FFF2-40B4-BE49-F238E27FC236}">
                <a16:creationId xmlns:a16="http://schemas.microsoft.com/office/drawing/2014/main" id="{CBA7945E-C6D6-8FD9-56CE-A8AE492E71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4919" y="765175"/>
            <a:ext cx="8242162" cy="5832475"/>
          </a:xfrm>
        </p:spPr>
      </p:pic>
      <p:sp>
        <p:nvSpPr>
          <p:cNvPr id="4" name="Номер слайда 3">
            <a:extLst>
              <a:ext uri="{FF2B5EF4-FFF2-40B4-BE49-F238E27FC236}">
                <a16:creationId xmlns:a16="http://schemas.microsoft.com/office/drawing/2014/main" id="{D528A847-3468-E798-ECB9-8B54C92A9259}"/>
              </a:ext>
            </a:extLst>
          </p:cNvPr>
          <p:cNvSpPr>
            <a:spLocks noGrp="1"/>
          </p:cNvSpPr>
          <p:nvPr>
            <p:ph type="sldNum" sz="quarter" idx="12"/>
          </p:nvPr>
        </p:nvSpPr>
        <p:spPr/>
        <p:txBody>
          <a:bodyPr/>
          <a:lstStyle/>
          <a:p>
            <a:fld id="{F141B3C0-0E95-4FD5-A3A5-0757E699D670}" type="slidenum">
              <a:rPr lang="ru-RU" smtClean="0"/>
              <a:t>4</a:t>
            </a:fld>
            <a:endParaRPr lang="ru-RU"/>
          </a:p>
        </p:txBody>
      </p:sp>
      <p:pic>
        <p:nvPicPr>
          <p:cNvPr id="8" name="Рисунок 7" descr="Изображение выглядит как пластик, свет&#10;&#10;Автоматически созданное описание">
            <a:extLst>
              <a:ext uri="{FF2B5EF4-FFF2-40B4-BE49-F238E27FC236}">
                <a16:creationId xmlns:a16="http://schemas.microsoft.com/office/drawing/2014/main" id="{61AF3CF7-330F-9211-AC8A-DD0B8D4F7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05" y="-908"/>
            <a:ext cx="12602446" cy="7068457"/>
          </a:xfrm>
          <a:prstGeom prst="rect">
            <a:avLst/>
          </a:prstGeom>
        </p:spPr>
      </p:pic>
      <p:sp>
        <p:nvSpPr>
          <p:cNvPr id="9" name="Прямоугольник 8">
            <a:extLst>
              <a:ext uri="{FF2B5EF4-FFF2-40B4-BE49-F238E27FC236}">
                <a16:creationId xmlns:a16="http://schemas.microsoft.com/office/drawing/2014/main" id="{3CAA1EEA-FA21-108B-CF88-D21AC9704CEA}"/>
              </a:ext>
            </a:extLst>
          </p:cNvPr>
          <p:cNvSpPr/>
          <p:nvPr/>
        </p:nvSpPr>
        <p:spPr>
          <a:xfrm>
            <a:off x="7493000" y="4083050"/>
            <a:ext cx="3994150" cy="2692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3000" dirty="0" err="1"/>
              <a:t>Ультрапериферическое</a:t>
            </a:r>
            <a:r>
              <a:rPr lang="ru-RU" sz="3000" dirty="0"/>
              <a:t> ядро-ядерное столкновение</a:t>
            </a:r>
          </a:p>
        </p:txBody>
      </p:sp>
      <p:pic>
        <p:nvPicPr>
          <p:cNvPr id="7" name="Объект 5" descr="Изображение выглядит как снимок экрана, Цвет Majorelle blue, Цвет электрик, свет&#10;&#10;Автоматически созданное описание">
            <a:extLst>
              <a:ext uri="{FF2B5EF4-FFF2-40B4-BE49-F238E27FC236}">
                <a16:creationId xmlns:a16="http://schemas.microsoft.com/office/drawing/2014/main" id="{CED5D662-5C91-41D2-BF51-E3DDC37A1C3A}"/>
              </a:ext>
            </a:extLst>
          </p:cNvPr>
          <p:cNvPicPr>
            <a:picLocks noChangeAspect="1"/>
          </p:cNvPicPr>
          <p:nvPr/>
        </p:nvPicPr>
        <p:blipFill rotWithShape="1">
          <a:blip r:embed="rId2">
            <a:extLst>
              <a:ext uri="{28A0092B-C50C-407E-A947-70E740481C1C}">
                <a14:useLocalDpi xmlns:a14="http://schemas.microsoft.com/office/drawing/2010/main" val="0"/>
              </a:ext>
            </a:extLst>
          </a:blip>
          <a:srcRect l="75615" t="65493" r="5208" b="6358"/>
          <a:stretch/>
        </p:blipFill>
        <p:spPr>
          <a:xfrm>
            <a:off x="10098462" y="916196"/>
            <a:ext cx="1854926" cy="1926771"/>
          </a:xfrm>
          <a:prstGeom prst="rect">
            <a:avLst/>
          </a:prstGeom>
        </p:spPr>
      </p:pic>
    </p:spTree>
    <p:extLst>
      <p:ext uri="{BB962C8B-B14F-4D97-AF65-F5344CB8AC3E}">
        <p14:creationId xmlns:p14="http://schemas.microsoft.com/office/powerpoint/2010/main" val="221647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4E3B99-FC9E-5249-800E-0B53B3475BE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B873DAB-5399-35DA-7B86-EEB91CCC1716}"/>
              </a:ext>
            </a:extLst>
          </p:cNvPr>
          <p:cNvSpPr>
            <a:spLocks noGrp="1"/>
          </p:cNvSpPr>
          <p:nvPr>
            <p:ph idx="1"/>
          </p:nvPr>
        </p:nvSpPr>
        <p:spPr/>
        <p:txBody>
          <a:bodyPr/>
          <a:lstStyle/>
          <a:p>
            <a:endParaRPr lang="ru-RU"/>
          </a:p>
        </p:txBody>
      </p:sp>
      <p:sp>
        <p:nvSpPr>
          <p:cNvPr id="4" name="Номер слайда 3">
            <a:extLst>
              <a:ext uri="{FF2B5EF4-FFF2-40B4-BE49-F238E27FC236}">
                <a16:creationId xmlns:a16="http://schemas.microsoft.com/office/drawing/2014/main" id="{DE18EF03-4EC5-5657-E6E9-BCE7098A734D}"/>
              </a:ext>
            </a:extLst>
          </p:cNvPr>
          <p:cNvSpPr>
            <a:spLocks noGrp="1"/>
          </p:cNvSpPr>
          <p:nvPr>
            <p:ph type="sldNum" sz="quarter" idx="12"/>
          </p:nvPr>
        </p:nvSpPr>
        <p:spPr/>
        <p:txBody>
          <a:bodyPr/>
          <a:lstStyle/>
          <a:p>
            <a:fld id="{F141B3C0-0E95-4FD5-A3A5-0757E699D670}" type="slidenum">
              <a:rPr lang="ru-RU" smtClean="0"/>
              <a:t>5</a:t>
            </a:fld>
            <a:endParaRPr lang="ru-RU"/>
          </a:p>
        </p:txBody>
      </p:sp>
      <p:pic>
        <p:nvPicPr>
          <p:cNvPr id="2050" name="Picture 2">
            <a:extLst>
              <a:ext uri="{FF2B5EF4-FFF2-40B4-BE49-F238E27FC236}">
                <a16:creationId xmlns:a16="http://schemas.microsoft.com/office/drawing/2014/main" id="{9BF509E4-2FEC-EF18-C8F1-8FA851C62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5"/>
            <a:ext cx="12224843" cy="71628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F144F56C-C667-2A50-30B6-61FDBE8DD607}"/>
              </a:ext>
            </a:extLst>
          </p:cNvPr>
          <p:cNvSpPr/>
          <p:nvPr/>
        </p:nvSpPr>
        <p:spPr>
          <a:xfrm>
            <a:off x="0" y="45251"/>
            <a:ext cx="12071350" cy="719453"/>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4000" b="1" dirty="0"/>
              <a:t>Фотон-фотонные взаимодействия*</a:t>
            </a:r>
          </a:p>
        </p:txBody>
      </p:sp>
      <p:sp>
        <p:nvSpPr>
          <p:cNvPr id="7" name="TextBox 6">
            <a:extLst>
              <a:ext uri="{FF2B5EF4-FFF2-40B4-BE49-F238E27FC236}">
                <a16:creationId xmlns:a16="http://schemas.microsoft.com/office/drawing/2014/main" id="{3A12B93B-60A3-AA5D-7D97-9A3D9C43B5DA}"/>
              </a:ext>
            </a:extLst>
          </p:cNvPr>
          <p:cNvSpPr txBox="1"/>
          <p:nvPr/>
        </p:nvSpPr>
        <p:spPr>
          <a:xfrm>
            <a:off x="88900" y="6467096"/>
            <a:ext cx="3246338" cy="369332"/>
          </a:xfrm>
          <a:prstGeom prst="rect">
            <a:avLst/>
          </a:prstGeom>
          <a:noFill/>
        </p:spPr>
        <p:txBody>
          <a:bodyPr wrap="none" rtlCol="0">
            <a:spAutoFit/>
          </a:bodyPr>
          <a:lstStyle/>
          <a:p>
            <a:r>
              <a:rPr lang="ru-RU" dirty="0">
                <a:solidFill>
                  <a:schemeClr val="bg1"/>
                </a:solidFill>
              </a:rPr>
              <a:t>*в представлении </a:t>
            </a:r>
            <a:r>
              <a:rPr lang="en-US" dirty="0" err="1">
                <a:solidFill>
                  <a:schemeClr val="bg1"/>
                </a:solidFill>
              </a:rPr>
              <a:t>Kandinski</a:t>
            </a:r>
            <a:r>
              <a:rPr lang="en-US" dirty="0">
                <a:solidFill>
                  <a:schemeClr val="bg1"/>
                </a:solidFill>
              </a:rPr>
              <a:t> 2.2</a:t>
            </a:r>
            <a:endParaRPr lang="ru-RU" dirty="0">
              <a:solidFill>
                <a:schemeClr val="bg1"/>
              </a:solidFill>
            </a:endParaRPr>
          </a:p>
        </p:txBody>
      </p:sp>
    </p:spTree>
    <p:extLst>
      <p:ext uri="{BB962C8B-B14F-4D97-AF65-F5344CB8AC3E}">
        <p14:creationId xmlns:p14="http://schemas.microsoft.com/office/powerpoint/2010/main" val="150711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Рождение пар лептонов</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6</a:t>
            </a:fld>
            <a:endParaRPr lang="ru-RU"/>
          </a:p>
        </p:txBody>
      </p:sp>
      <p:sp>
        <p:nvSpPr>
          <p:cNvPr id="31" name="Google Shape;129;p20">
            <a:extLst>
              <a:ext uri="{FF2B5EF4-FFF2-40B4-BE49-F238E27FC236}">
                <a16:creationId xmlns:a16="http://schemas.microsoft.com/office/drawing/2014/main" id="{2D9C90BC-A2AF-4EFA-BDA8-EAD0714DC860}"/>
              </a:ext>
            </a:extLst>
          </p:cNvPr>
          <p:cNvSpPr txBox="1"/>
          <p:nvPr/>
        </p:nvSpPr>
        <p:spPr>
          <a:xfrm>
            <a:off x="75376" y="990677"/>
            <a:ext cx="5382879" cy="1140282"/>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ru" dirty="0">
                <a:solidFill>
                  <a:schemeClr val="dk1"/>
                </a:solidFill>
              </a:rPr>
              <a:t>Расхождения между экспериментом и моделями при измерениях димюонного континуума</a:t>
            </a:r>
          </a:p>
        </p:txBody>
      </p:sp>
      <p:grpSp>
        <p:nvGrpSpPr>
          <p:cNvPr id="6" name="Группа 5">
            <a:extLst>
              <a:ext uri="{FF2B5EF4-FFF2-40B4-BE49-F238E27FC236}">
                <a16:creationId xmlns:a16="http://schemas.microsoft.com/office/drawing/2014/main" id="{EB2CC958-8521-4F71-9BDE-60124EBAD748}"/>
              </a:ext>
            </a:extLst>
          </p:cNvPr>
          <p:cNvGrpSpPr/>
          <p:nvPr/>
        </p:nvGrpSpPr>
        <p:grpSpPr>
          <a:xfrm>
            <a:off x="5136477" y="764704"/>
            <a:ext cx="6980147" cy="4763728"/>
            <a:chOff x="5211853" y="700902"/>
            <a:chExt cx="6980147" cy="4763728"/>
          </a:xfrm>
        </p:grpSpPr>
        <p:pic>
          <p:nvPicPr>
            <p:cNvPr id="40" name="Google Shape;75;p15">
              <a:extLst>
                <a:ext uri="{FF2B5EF4-FFF2-40B4-BE49-F238E27FC236}">
                  <a16:creationId xmlns:a16="http://schemas.microsoft.com/office/drawing/2014/main" id="{3544B49F-0E60-4862-B075-B33D57C902AA}"/>
                </a:ext>
              </a:extLst>
            </p:cNvPr>
            <p:cNvPicPr preferRelativeResize="0"/>
            <p:nvPr/>
          </p:nvPicPr>
          <p:blipFill>
            <a:blip r:embed="rId2">
              <a:alphaModFix/>
            </a:blip>
            <a:stretch>
              <a:fillRect/>
            </a:stretch>
          </p:blipFill>
          <p:spPr>
            <a:xfrm>
              <a:off x="5211853" y="2075774"/>
              <a:ext cx="1785411" cy="1974632"/>
            </a:xfrm>
            <a:prstGeom prst="rect">
              <a:avLst/>
            </a:prstGeom>
            <a:noFill/>
            <a:ln>
              <a:noFill/>
            </a:ln>
          </p:spPr>
        </p:pic>
        <p:pic>
          <p:nvPicPr>
            <p:cNvPr id="27" name="Google Shape;282;p33">
              <a:extLst>
                <a:ext uri="{FF2B5EF4-FFF2-40B4-BE49-F238E27FC236}">
                  <a16:creationId xmlns:a16="http://schemas.microsoft.com/office/drawing/2014/main" id="{49924008-0432-4E94-B125-2ED4476565B4}"/>
                </a:ext>
              </a:extLst>
            </p:cNvPr>
            <p:cNvPicPr preferRelativeResize="0"/>
            <p:nvPr/>
          </p:nvPicPr>
          <p:blipFill rotWithShape="1">
            <a:blip r:embed="rId3">
              <a:alphaModFix/>
            </a:blip>
            <a:srcRect l="66540"/>
            <a:stretch/>
          </p:blipFill>
          <p:spPr>
            <a:xfrm>
              <a:off x="9716408" y="865530"/>
              <a:ext cx="2475592" cy="4296800"/>
            </a:xfrm>
            <a:prstGeom prst="rect">
              <a:avLst/>
            </a:prstGeom>
            <a:noFill/>
            <a:ln>
              <a:noFill/>
            </a:ln>
          </p:spPr>
        </p:pic>
        <p:sp>
          <p:nvSpPr>
            <p:cNvPr id="36" name="Google Shape;283;p33">
              <a:extLst>
                <a:ext uri="{FF2B5EF4-FFF2-40B4-BE49-F238E27FC236}">
                  <a16:creationId xmlns:a16="http://schemas.microsoft.com/office/drawing/2014/main" id="{B5F083A9-9370-4A74-A54A-D7AA2FDE8369}"/>
                </a:ext>
              </a:extLst>
            </p:cNvPr>
            <p:cNvSpPr txBox="1"/>
            <p:nvPr/>
          </p:nvSpPr>
          <p:spPr>
            <a:xfrm>
              <a:off x="10437353" y="700902"/>
              <a:ext cx="1671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000">
                  <a:solidFill>
                    <a:schemeClr val="dk1"/>
                  </a:solidFill>
                </a:rPr>
                <a:t>PRC, 104, 024906, 2021</a:t>
              </a:r>
              <a:endParaRPr sz="1000"/>
            </a:p>
          </p:txBody>
        </p:sp>
        <p:pic>
          <p:nvPicPr>
            <p:cNvPr id="37" name="Google Shape;284;p33">
              <a:extLst>
                <a:ext uri="{FF2B5EF4-FFF2-40B4-BE49-F238E27FC236}">
                  <a16:creationId xmlns:a16="http://schemas.microsoft.com/office/drawing/2014/main" id="{5DE32419-79D5-481C-80DF-2AEE86A24BF1}"/>
                </a:ext>
              </a:extLst>
            </p:cNvPr>
            <p:cNvPicPr preferRelativeResize="0"/>
            <p:nvPr/>
          </p:nvPicPr>
          <p:blipFill rotWithShape="1">
            <a:blip r:embed="rId3">
              <a:alphaModFix/>
            </a:blip>
            <a:srcRect r="65746"/>
            <a:stretch/>
          </p:blipFill>
          <p:spPr>
            <a:xfrm>
              <a:off x="7511612" y="865530"/>
              <a:ext cx="2534356" cy="4296800"/>
            </a:xfrm>
            <a:prstGeom prst="rect">
              <a:avLst/>
            </a:prstGeom>
            <a:noFill/>
            <a:ln>
              <a:noFill/>
            </a:ln>
          </p:spPr>
        </p:pic>
        <p:sp>
          <p:nvSpPr>
            <p:cNvPr id="38" name="Google Shape;285;p33">
              <a:extLst>
                <a:ext uri="{FF2B5EF4-FFF2-40B4-BE49-F238E27FC236}">
                  <a16:creationId xmlns:a16="http://schemas.microsoft.com/office/drawing/2014/main" id="{A4707F0C-DA42-40C1-A2B9-D9759E105242}"/>
                </a:ext>
              </a:extLst>
            </p:cNvPr>
            <p:cNvSpPr txBox="1"/>
            <p:nvPr/>
          </p:nvSpPr>
          <p:spPr>
            <a:xfrm>
              <a:off x="8038100" y="5089030"/>
              <a:ext cx="1924800" cy="37560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ru" sz="1200">
                  <a:solidFill>
                    <a:schemeClr val="dk1"/>
                  </a:solidFill>
                </a:rPr>
                <a:t>Центральная область</a:t>
              </a:r>
              <a:endParaRPr sz="1200">
                <a:solidFill>
                  <a:schemeClr val="dk1"/>
                </a:solidFill>
              </a:endParaRPr>
            </a:p>
          </p:txBody>
        </p:sp>
        <p:sp>
          <p:nvSpPr>
            <p:cNvPr id="41" name="Google Shape;286;p33">
              <a:extLst>
                <a:ext uri="{FF2B5EF4-FFF2-40B4-BE49-F238E27FC236}">
                  <a16:creationId xmlns:a16="http://schemas.microsoft.com/office/drawing/2014/main" id="{30EF3AEF-BC12-4053-92A7-62FD1F79C97B}"/>
                </a:ext>
              </a:extLst>
            </p:cNvPr>
            <p:cNvSpPr txBox="1"/>
            <p:nvPr/>
          </p:nvSpPr>
          <p:spPr>
            <a:xfrm>
              <a:off x="10130350" y="5089030"/>
              <a:ext cx="1924800" cy="37560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ru" sz="1200">
                  <a:solidFill>
                    <a:schemeClr val="dk1"/>
                  </a:solidFill>
                </a:rPr>
                <a:t>Форвардная область</a:t>
              </a:r>
              <a:endParaRPr sz="1200">
                <a:solidFill>
                  <a:schemeClr val="dk1"/>
                </a:solidFill>
              </a:endParaRPr>
            </a:p>
          </p:txBody>
        </p:sp>
        <p:sp>
          <p:nvSpPr>
            <p:cNvPr id="42" name="Google Shape;287;p33">
              <a:extLst>
                <a:ext uri="{FF2B5EF4-FFF2-40B4-BE49-F238E27FC236}">
                  <a16:creationId xmlns:a16="http://schemas.microsoft.com/office/drawing/2014/main" id="{F19BC4D6-EE84-4C5D-8C8C-3F59DBA30132}"/>
                </a:ext>
              </a:extLst>
            </p:cNvPr>
            <p:cNvSpPr txBox="1"/>
            <p:nvPr/>
          </p:nvSpPr>
          <p:spPr>
            <a:xfrm rot="16200000">
              <a:off x="6750125" y="3735730"/>
              <a:ext cx="1741500" cy="318000"/>
            </a:xfrm>
            <a:prstGeom prst="rect">
              <a:avLst/>
            </a:prstGeom>
            <a:solidFill>
              <a:srgbClr val="FFD966"/>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None/>
              </a:pPr>
              <a:r>
                <a:rPr lang="ru" sz="1200">
                  <a:solidFill>
                    <a:schemeClr val="dk1"/>
                  </a:solidFill>
                </a:rPr>
                <a:t>Данные/STARlight MC</a:t>
              </a:r>
              <a:endParaRPr sz="1200">
                <a:solidFill>
                  <a:schemeClr val="dk1"/>
                </a:solidFill>
              </a:endParaRPr>
            </a:p>
          </p:txBody>
        </p:sp>
        <p:cxnSp>
          <p:nvCxnSpPr>
            <p:cNvPr id="43" name="Google Shape;288;p33">
              <a:extLst>
                <a:ext uri="{FF2B5EF4-FFF2-40B4-BE49-F238E27FC236}">
                  <a16:creationId xmlns:a16="http://schemas.microsoft.com/office/drawing/2014/main" id="{17F8D253-AAD3-436A-9020-5B9ECA047E8C}"/>
                </a:ext>
              </a:extLst>
            </p:cNvPr>
            <p:cNvCxnSpPr/>
            <p:nvPr/>
          </p:nvCxnSpPr>
          <p:spPr>
            <a:xfrm>
              <a:off x="7979300" y="3744333"/>
              <a:ext cx="1983600" cy="900"/>
            </a:xfrm>
            <a:prstGeom prst="straightConnector1">
              <a:avLst/>
            </a:prstGeom>
            <a:noFill/>
            <a:ln w="9525" cap="flat" cmpd="sng">
              <a:solidFill>
                <a:srgbClr val="FF0000"/>
              </a:solidFill>
              <a:prstDash val="solid"/>
              <a:round/>
              <a:headEnd type="none" w="med" len="med"/>
              <a:tailEnd type="none" w="med" len="med"/>
            </a:ln>
          </p:spPr>
        </p:cxnSp>
        <p:cxnSp>
          <p:nvCxnSpPr>
            <p:cNvPr id="44" name="Google Shape;289;p33">
              <a:extLst>
                <a:ext uri="{FF2B5EF4-FFF2-40B4-BE49-F238E27FC236}">
                  <a16:creationId xmlns:a16="http://schemas.microsoft.com/office/drawing/2014/main" id="{3E2359A5-1BCD-429D-A9C8-0742B44E881B}"/>
                </a:ext>
              </a:extLst>
            </p:cNvPr>
            <p:cNvCxnSpPr/>
            <p:nvPr/>
          </p:nvCxnSpPr>
          <p:spPr>
            <a:xfrm>
              <a:off x="10125025" y="3745108"/>
              <a:ext cx="1983600" cy="0"/>
            </a:xfrm>
            <a:prstGeom prst="straightConnector1">
              <a:avLst/>
            </a:prstGeom>
            <a:noFill/>
            <a:ln w="9525" cap="flat" cmpd="sng">
              <a:solidFill>
                <a:srgbClr val="FF0000"/>
              </a:solidFill>
              <a:prstDash val="solid"/>
              <a:round/>
              <a:headEnd type="none" w="med" len="med"/>
              <a:tailEnd type="none" w="med" len="med"/>
            </a:ln>
          </p:spPr>
        </p:cxnSp>
        <p:sp>
          <p:nvSpPr>
            <p:cNvPr id="45" name="Google Shape;290;p33">
              <a:extLst>
                <a:ext uri="{FF2B5EF4-FFF2-40B4-BE49-F238E27FC236}">
                  <a16:creationId xmlns:a16="http://schemas.microsoft.com/office/drawing/2014/main" id="{0B5EA800-B43F-4B04-AE4A-900B42C0067F}"/>
                </a:ext>
              </a:extLst>
            </p:cNvPr>
            <p:cNvSpPr/>
            <p:nvPr/>
          </p:nvSpPr>
          <p:spPr>
            <a:xfrm>
              <a:off x="10043875" y="3127608"/>
              <a:ext cx="1634100" cy="5727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392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AB4F662-44B2-428C-8D24-05DE98A16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320" y="4865472"/>
            <a:ext cx="3045414" cy="178479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Рождение пар лептонов</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7</a:t>
            </a:fld>
            <a:endParaRPr lang="ru-RU"/>
          </a:p>
        </p:txBody>
      </p:sp>
      <p:grpSp>
        <p:nvGrpSpPr>
          <p:cNvPr id="15" name="Google Shape;131;p20">
            <a:extLst>
              <a:ext uri="{FF2B5EF4-FFF2-40B4-BE49-F238E27FC236}">
                <a16:creationId xmlns:a16="http://schemas.microsoft.com/office/drawing/2014/main" id="{33D522D5-7FAB-4B6D-981F-AED46FC63ECE}"/>
              </a:ext>
            </a:extLst>
          </p:cNvPr>
          <p:cNvGrpSpPr/>
          <p:nvPr/>
        </p:nvGrpSpPr>
        <p:grpSpPr>
          <a:xfrm>
            <a:off x="5307014" y="5305847"/>
            <a:ext cx="2519776" cy="904044"/>
            <a:chOff x="5015350" y="1601181"/>
            <a:chExt cx="2519776" cy="904044"/>
          </a:xfrm>
        </p:grpSpPr>
        <p:sp>
          <p:nvSpPr>
            <p:cNvPr id="16" name="Google Shape;132;p20">
              <a:extLst>
                <a:ext uri="{FF2B5EF4-FFF2-40B4-BE49-F238E27FC236}">
                  <a16:creationId xmlns:a16="http://schemas.microsoft.com/office/drawing/2014/main" id="{C5E2F712-296D-4407-ABDB-C98B21FB7E67}"/>
                </a:ext>
              </a:extLst>
            </p:cNvPr>
            <p:cNvSpPr/>
            <p:nvPr/>
          </p:nvSpPr>
          <p:spPr>
            <a:xfrm rot="-5400000">
              <a:off x="5015350" y="1698525"/>
              <a:ext cx="806700" cy="8067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p20">
              <a:extLst>
                <a:ext uri="{FF2B5EF4-FFF2-40B4-BE49-F238E27FC236}">
                  <a16:creationId xmlns:a16="http://schemas.microsoft.com/office/drawing/2014/main" id="{03C6DA9B-F4C8-45ED-BEAC-25A39AA1CC81}"/>
                </a:ext>
              </a:extLst>
            </p:cNvPr>
            <p:cNvSpPr/>
            <p:nvPr/>
          </p:nvSpPr>
          <p:spPr>
            <a:xfrm rot="-5400000">
              <a:off x="6728426" y="1698525"/>
              <a:ext cx="806700" cy="8067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 name="Google Shape;134;p20">
              <a:extLst>
                <a:ext uri="{FF2B5EF4-FFF2-40B4-BE49-F238E27FC236}">
                  <a16:creationId xmlns:a16="http://schemas.microsoft.com/office/drawing/2014/main" id="{42DA2D09-2875-42FE-812C-CDEBC1477EA0}"/>
                </a:ext>
              </a:extLst>
            </p:cNvPr>
            <p:cNvCxnSpPr/>
            <p:nvPr/>
          </p:nvCxnSpPr>
          <p:spPr>
            <a:xfrm rot="-5400000">
              <a:off x="6114056" y="1262976"/>
              <a:ext cx="158400" cy="1514400"/>
            </a:xfrm>
            <a:prstGeom prst="straightConnector1">
              <a:avLst/>
            </a:prstGeom>
            <a:noFill/>
            <a:ln w="9525" cap="flat" cmpd="sng">
              <a:solidFill>
                <a:srgbClr val="000000"/>
              </a:solidFill>
              <a:prstDash val="solid"/>
              <a:round/>
              <a:headEnd type="none" w="med" len="med"/>
              <a:tailEnd type="triangle" w="med" len="med"/>
            </a:ln>
          </p:spPr>
        </p:cxnSp>
        <p:cxnSp>
          <p:nvCxnSpPr>
            <p:cNvPr id="19" name="Google Shape;135;p20">
              <a:extLst>
                <a:ext uri="{FF2B5EF4-FFF2-40B4-BE49-F238E27FC236}">
                  <a16:creationId xmlns:a16="http://schemas.microsoft.com/office/drawing/2014/main" id="{83525F36-8F7B-449C-9AFE-CE8126DAE40E}"/>
                </a:ext>
              </a:extLst>
            </p:cNvPr>
            <p:cNvCxnSpPr/>
            <p:nvPr/>
          </p:nvCxnSpPr>
          <p:spPr>
            <a:xfrm rot="5400000" flipH="1">
              <a:off x="6977736" y="1923576"/>
              <a:ext cx="153600" cy="198000"/>
            </a:xfrm>
            <a:prstGeom prst="straightConnector1">
              <a:avLst/>
            </a:prstGeom>
            <a:noFill/>
            <a:ln w="9525" cap="flat" cmpd="sng">
              <a:solidFill>
                <a:srgbClr val="000000"/>
              </a:solidFill>
              <a:prstDash val="solid"/>
              <a:round/>
              <a:headEnd type="none" w="med" len="med"/>
              <a:tailEnd type="triangle" w="med" len="med"/>
            </a:ln>
          </p:spPr>
        </p:cxnSp>
        <p:sp>
          <p:nvSpPr>
            <p:cNvPr id="20" name="Google Shape;136;p20">
              <a:extLst>
                <a:ext uri="{FF2B5EF4-FFF2-40B4-BE49-F238E27FC236}">
                  <a16:creationId xmlns:a16="http://schemas.microsoft.com/office/drawing/2014/main" id="{996E759F-6D9C-4B63-8A61-54D497F90FCF}"/>
                </a:ext>
              </a:extLst>
            </p:cNvPr>
            <p:cNvSpPr txBox="1"/>
            <p:nvPr/>
          </p:nvSpPr>
          <p:spPr>
            <a:xfrm>
              <a:off x="5822562" y="1601181"/>
              <a:ext cx="40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i="1" dirty="0">
                  <a:latin typeface="Times"/>
                  <a:ea typeface="Times"/>
                  <a:cs typeface="Times"/>
                  <a:sym typeface="Times"/>
                </a:rPr>
                <a:t>b</a:t>
              </a:r>
              <a:r>
                <a:rPr lang="ru" sz="1500" baseline="-25000" dirty="0">
                  <a:solidFill>
                    <a:srgbClr val="000000"/>
                  </a:solidFill>
                  <a:latin typeface="Times"/>
                  <a:ea typeface="Times"/>
                  <a:cs typeface="Times"/>
                  <a:sym typeface="Times"/>
                </a:rPr>
                <a:t>1</a:t>
              </a:r>
              <a:endParaRPr baseline="-25000" dirty="0">
                <a:latin typeface="Times"/>
                <a:ea typeface="Times"/>
                <a:cs typeface="Times"/>
                <a:sym typeface="Times"/>
              </a:endParaRPr>
            </a:p>
          </p:txBody>
        </p:sp>
        <p:sp>
          <p:nvSpPr>
            <p:cNvPr id="21" name="Google Shape;137;p20">
              <a:extLst>
                <a:ext uri="{FF2B5EF4-FFF2-40B4-BE49-F238E27FC236}">
                  <a16:creationId xmlns:a16="http://schemas.microsoft.com/office/drawing/2014/main" id="{FA440A4C-9349-4FD3-8FDD-0E444F05AEAB}"/>
                </a:ext>
              </a:extLst>
            </p:cNvPr>
            <p:cNvSpPr txBox="1"/>
            <p:nvPr/>
          </p:nvSpPr>
          <p:spPr>
            <a:xfrm>
              <a:off x="6712714" y="1936981"/>
              <a:ext cx="40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i="1" dirty="0">
                  <a:latin typeface="Times"/>
                  <a:ea typeface="Times"/>
                  <a:cs typeface="Times"/>
                  <a:sym typeface="Times"/>
                </a:rPr>
                <a:t>b</a:t>
              </a:r>
              <a:r>
                <a:rPr lang="ru" sz="1500" baseline="-25000" dirty="0">
                  <a:solidFill>
                    <a:srgbClr val="000000"/>
                  </a:solidFill>
                  <a:latin typeface="Times"/>
                  <a:ea typeface="Times"/>
                  <a:cs typeface="Times"/>
                  <a:sym typeface="Times"/>
                </a:rPr>
                <a:t>2</a:t>
              </a:r>
              <a:endParaRPr baseline="-25000" dirty="0">
                <a:latin typeface="Times"/>
                <a:ea typeface="Times"/>
                <a:cs typeface="Times"/>
                <a:sym typeface="Times"/>
              </a:endParaRPr>
            </a:p>
          </p:txBody>
        </p:sp>
      </p:grpSp>
      <p:grpSp>
        <p:nvGrpSpPr>
          <p:cNvPr id="9" name="Группа 8">
            <a:extLst>
              <a:ext uri="{FF2B5EF4-FFF2-40B4-BE49-F238E27FC236}">
                <a16:creationId xmlns:a16="http://schemas.microsoft.com/office/drawing/2014/main" id="{4BE342C8-AE07-492D-AE9E-B224A3F014FB}"/>
              </a:ext>
            </a:extLst>
          </p:cNvPr>
          <p:cNvGrpSpPr/>
          <p:nvPr/>
        </p:nvGrpSpPr>
        <p:grpSpPr>
          <a:xfrm>
            <a:off x="5339345" y="1067757"/>
            <a:ext cx="6548897" cy="3766369"/>
            <a:chOff x="5339345" y="1067757"/>
            <a:chExt cx="6548897" cy="3766369"/>
          </a:xfrm>
        </p:grpSpPr>
        <p:pic>
          <p:nvPicPr>
            <p:cNvPr id="24" name="Google Shape;369;p38">
              <a:extLst>
                <a:ext uri="{FF2B5EF4-FFF2-40B4-BE49-F238E27FC236}">
                  <a16:creationId xmlns:a16="http://schemas.microsoft.com/office/drawing/2014/main" id="{2B47EB1A-E295-4E72-85DA-6964970B8F59}"/>
                </a:ext>
              </a:extLst>
            </p:cNvPr>
            <p:cNvPicPr preferRelativeResize="0"/>
            <p:nvPr/>
          </p:nvPicPr>
          <p:blipFill>
            <a:blip r:embed="rId3">
              <a:alphaModFix/>
            </a:blip>
            <a:stretch>
              <a:fillRect/>
            </a:stretch>
          </p:blipFill>
          <p:spPr>
            <a:xfrm>
              <a:off x="5392483" y="1236271"/>
              <a:ext cx="6495759" cy="3240056"/>
            </a:xfrm>
            <a:prstGeom prst="rect">
              <a:avLst/>
            </a:prstGeom>
            <a:noFill/>
            <a:ln>
              <a:noFill/>
            </a:ln>
          </p:spPr>
        </p:pic>
        <p:sp>
          <p:nvSpPr>
            <p:cNvPr id="25" name="Google Shape;370;p38">
              <a:extLst>
                <a:ext uri="{FF2B5EF4-FFF2-40B4-BE49-F238E27FC236}">
                  <a16:creationId xmlns:a16="http://schemas.microsoft.com/office/drawing/2014/main" id="{6772E811-B341-42E5-B7F3-141A1EBDDB24}"/>
                </a:ext>
              </a:extLst>
            </p:cNvPr>
            <p:cNvSpPr txBox="1"/>
            <p:nvPr/>
          </p:nvSpPr>
          <p:spPr>
            <a:xfrm rot="16200000">
              <a:off x="4949495" y="3474722"/>
              <a:ext cx="1097700" cy="318000"/>
            </a:xfrm>
            <a:prstGeom prst="rect">
              <a:avLst/>
            </a:prstGeom>
            <a:solidFill>
              <a:srgbClr val="FFD966"/>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None/>
              </a:pPr>
              <a:r>
                <a:rPr lang="ru" sz="1200">
                  <a:solidFill>
                    <a:schemeClr val="dk1"/>
                  </a:solidFill>
                </a:rPr>
                <a:t>Данные/MC</a:t>
              </a:r>
              <a:endParaRPr sz="1200">
                <a:solidFill>
                  <a:schemeClr val="dk1"/>
                </a:solidFill>
              </a:endParaRPr>
            </a:p>
          </p:txBody>
        </p:sp>
        <p:sp>
          <p:nvSpPr>
            <p:cNvPr id="26" name="Google Shape;371;p38">
              <a:extLst>
                <a:ext uri="{FF2B5EF4-FFF2-40B4-BE49-F238E27FC236}">
                  <a16:creationId xmlns:a16="http://schemas.microsoft.com/office/drawing/2014/main" id="{C5798CB7-5107-4F11-923B-75DD1DD8C93A}"/>
                </a:ext>
              </a:extLst>
            </p:cNvPr>
            <p:cNvSpPr txBox="1"/>
            <p:nvPr/>
          </p:nvSpPr>
          <p:spPr>
            <a:xfrm>
              <a:off x="6344176" y="1067757"/>
              <a:ext cx="1697965" cy="27789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spcBef>
                  <a:spcPts val="0"/>
                </a:spcBef>
                <a:spcAft>
                  <a:spcPts val="1200"/>
                </a:spcAft>
                <a:buNone/>
              </a:pPr>
              <a:r>
                <a:rPr lang="ru" sz="1200" dirty="0">
                  <a:solidFill>
                    <a:schemeClr val="dk1"/>
                  </a:solidFill>
                </a:rPr>
                <a:t>Центральная область</a:t>
              </a:r>
              <a:endParaRPr sz="1200" dirty="0">
                <a:solidFill>
                  <a:schemeClr val="dk1"/>
                </a:solidFill>
              </a:endParaRPr>
            </a:p>
          </p:txBody>
        </p:sp>
        <p:sp>
          <p:nvSpPr>
            <p:cNvPr id="28" name="Google Shape;128;p20">
              <a:extLst>
                <a:ext uri="{FF2B5EF4-FFF2-40B4-BE49-F238E27FC236}">
                  <a16:creationId xmlns:a16="http://schemas.microsoft.com/office/drawing/2014/main" id="{DA257D8F-2553-49FB-8974-6B5C8259770D}"/>
                </a:ext>
              </a:extLst>
            </p:cNvPr>
            <p:cNvSpPr txBox="1"/>
            <p:nvPr/>
          </p:nvSpPr>
          <p:spPr>
            <a:xfrm>
              <a:off x="5720304" y="4253997"/>
              <a:ext cx="2920058" cy="58012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ru" sz="900" dirty="0">
                  <a:solidFill>
                    <a:schemeClr val="accent1"/>
                  </a:solidFill>
                </a:rPr>
                <a:t>Burmasov et al., CPC 277 (2022) 108388</a:t>
              </a:r>
              <a:br>
                <a:rPr lang="en-US" sz="900" dirty="0">
                  <a:solidFill>
                    <a:schemeClr val="accent1"/>
                  </a:solidFill>
                </a:rPr>
              </a:br>
              <a:r>
                <a:rPr lang="ru-RU" sz="900" dirty="0">
                  <a:solidFill>
                    <a:schemeClr val="accent1"/>
                  </a:solidFill>
                </a:rPr>
                <a:t>Измерение </a:t>
              </a:r>
              <a:r>
                <a:rPr lang="en-US" sz="900" dirty="0">
                  <a:solidFill>
                    <a:schemeClr val="accent1"/>
                  </a:solidFill>
                </a:rPr>
                <a:t>ATLAS: PRC 104, 024906 (2021)</a:t>
              </a:r>
            </a:p>
          </p:txBody>
        </p:sp>
        <p:sp>
          <p:nvSpPr>
            <p:cNvPr id="29" name="Google Shape;371;p38">
              <a:extLst>
                <a:ext uri="{FF2B5EF4-FFF2-40B4-BE49-F238E27FC236}">
                  <a16:creationId xmlns:a16="http://schemas.microsoft.com/office/drawing/2014/main" id="{3951DA43-0516-4395-96EC-62903B95D90C}"/>
                </a:ext>
              </a:extLst>
            </p:cNvPr>
            <p:cNvSpPr txBox="1"/>
            <p:nvPr/>
          </p:nvSpPr>
          <p:spPr>
            <a:xfrm>
              <a:off x="9650437" y="1068328"/>
              <a:ext cx="1697965" cy="27789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spcBef>
                  <a:spcPts val="0"/>
                </a:spcBef>
                <a:spcAft>
                  <a:spcPts val="1200"/>
                </a:spcAft>
                <a:buNone/>
              </a:pPr>
              <a:r>
                <a:rPr lang="ru" sz="1200" dirty="0">
                  <a:solidFill>
                    <a:schemeClr val="dk1"/>
                  </a:solidFill>
                </a:rPr>
                <a:t>Форвардная область</a:t>
              </a:r>
              <a:endParaRPr sz="1200" dirty="0">
                <a:solidFill>
                  <a:schemeClr val="dk1"/>
                </a:solidFill>
              </a:endParaRPr>
            </a:p>
          </p:txBody>
        </p:sp>
        <p:sp>
          <p:nvSpPr>
            <p:cNvPr id="30" name="Google Shape;370;p38">
              <a:extLst>
                <a:ext uri="{FF2B5EF4-FFF2-40B4-BE49-F238E27FC236}">
                  <a16:creationId xmlns:a16="http://schemas.microsoft.com/office/drawing/2014/main" id="{BF6F9113-D845-4AF7-AC86-89F885D6B446}"/>
                </a:ext>
              </a:extLst>
            </p:cNvPr>
            <p:cNvSpPr txBox="1"/>
            <p:nvPr/>
          </p:nvSpPr>
          <p:spPr>
            <a:xfrm rot="16200000">
              <a:off x="8206831" y="3474721"/>
              <a:ext cx="1097700" cy="318000"/>
            </a:xfrm>
            <a:prstGeom prst="rect">
              <a:avLst/>
            </a:prstGeom>
            <a:solidFill>
              <a:srgbClr val="FFD966"/>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None/>
              </a:pPr>
              <a:r>
                <a:rPr lang="ru" sz="1200">
                  <a:solidFill>
                    <a:schemeClr val="dk1"/>
                  </a:solidFill>
                </a:rPr>
                <a:t>Данные/MC</a:t>
              </a:r>
              <a:endParaRPr sz="1200">
                <a:solidFill>
                  <a:schemeClr val="dk1"/>
                </a:solidFill>
              </a:endParaRPr>
            </a:p>
          </p:txBody>
        </p:sp>
      </p:grpSp>
      <p:sp>
        <p:nvSpPr>
          <p:cNvPr id="31" name="Google Shape;129;p20">
            <a:extLst>
              <a:ext uri="{FF2B5EF4-FFF2-40B4-BE49-F238E27FC236}">
                <a16:creationId xmlns:a16="http://schemas.microsoft.com/office/drawing/2014/main" id="{2D9C90BC-A2AF-4EFA-BDA8-EAD0714DC860}"/>
              </a:ext>
            </a:extLst>
          </p:cNvPr>
          <p:cNvSpPr txBox="1"/>
          <p:nvPr/>
        </p:nvSpPr>
        <p:spPr>
          <a:xfrm>
            <a:off x="75376" y="990677"/>
            <a:ext cx="5382879" cy="3609163"/>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ru" dirty="0">
                <a:solidFill>
                  <a:schemeClr val="dk1"/>
                </a:solidFill>
              </a:rPr>
              <a:t>Расхождения между экспериментом и моделями при измерениях димюонного континуума</a:t>
            </a:r>
          </a:p>
          <a:p>
            <a:pPr marL="457200" lvl="0" indent="-317500" algn="l" rtl="0">
              <a:lnSpc>
                <a:spcPct val="115000"/>
              </a:lnSpc>
              <a:spcBef>
                <a:spcPts val="0"/>
              </a:spcBef>
              <a:spcAft>
                <a:spcPts val="0"/>
              </a:spcAft>
              <a:buClr>
                <a:schemeClr val="dk1"/>
              </a:buClr>
              <a:buSzPts val="1400"/>
              <a:buChar char="●"/>
            </a:pPr>
            <a:r>
              <a:rPr lang="ru" dirty="0">
                <a:solidFill>
                  <a:schemeClr val="dk1"/>
                </a:solidFill>
              </a:rPr>
              <a:t>Приближение эквивалентных фотонов</a:t>
            </a:r>
            <a:endParaRPr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ru" dirty="0">
                <a:solidFill>
                  <a:schemeClr val="dk1"/>
                </a:solidFill>
              </a:rPr>
              <a:t>STARlight: жесткий кат на прицельные параметры фотонов</a:t>
            </a:r>
          </a:p>
          <a:p>
            <a:pPr marL="914400" lvl="1" indent="-317500" algn="l" rtl="0">
              <a:lnSpc>
                <a:spcPct val="115000"/>
              </a:lnSpc>
              <a:spcBef>
                <a:spcPts val="0"/>
              </a:spcBef>
              <a:spcAft>
                <a:spcPts val="0"/>
              </a:spcAft>
              <a:buClr>
                <a:schemeClr val="dk1"/>
              </a:buClr>
              <a:buSzPts val="1400"/>
              <a:buChar char="○"/>
            </a:pPr>
            <a:r>
              <a:rPr lang="ru" dirty="0">
                <a:solidFill>
                  <a:schemeClr val="dk1"/>
                </a:solidFill>
              </a:rPr>
              <a:t>Super</a:t>
            </a:r>
            <a:r>
              <a:rPr lang="en-US" dirty="0">
                <a:solidFill>
                  <a:schemeClr val="dk1"/>
                </a:solidFill>
              </a:rPr>
              <a:t>C</a:t>
            </a:r>
            <a:r>
              <a:rPr lang="ru" dirty="0">
                <a:solidFill>
                  <a:schemeClr val="dk1"/>
                </a:solidFill>
              </a:rPr>
              <a:t>hic, Upcgen:</a:t>
            </a:r>
            <a:r>
              <a:rPr lang="ru-RU" dirty="0">
                <a:solidFill>
                  <a:schemeClr val="dk1"/>
                </a:solidFill>
              </a:rPr>
              <a:t> форм-фактор ядра</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ru" dirty="0">
                <a:solidFill>
                  <a:schemeClr val="dk1"/>
                </a:solidFill>
              </a:rPr>
              <a:t>Поправки более высоких порядков?</a:t>
            </a:r>
            <a:endParaRPr dirty="0">
              <a:solidFill>
                <a:schemeClr val="dk1"/>
              </a:solidFill>
            </a:endParaRPr>
          </a:p>
          <a:p>
            <a:pPr marL="914400" lvl="1" indent="-317500" algn="l" rtl="0">
              <a:lnSpc>
                <a:spcPct val="90000"/>
              </a:lnSpc>
              <a:spcBef>
                <a:spcPts val="500"/>
              </a:spcBef>
              <a:spcAft>
                <a:spcPts val="0"/>
              </a:spcAft>
              <a:buClr>
                <a:schemeClr val="dk1"/>
              </a:buClr>
              <a:buSzPts val="1400"/>
              <a:buChar char="○"/>
            </a:pPr>
            <a:r>
              <a:rPr lang="ru" dirty="0">
                <a:solidFill>
                  <a:schemeClr val="dk1"/>
                </a:solidFill>
              </a:rPr>
              <a:t>Обмен фотонами между ядрами и лептонами в конечном состоянии</a:t>
            </a:r>
          </a:p>
          <a:p>
            <a:pPr marL="914400" lvl="1" indent="-317500" algn="l" rtl="0">
              <a:lnSpc>
                <a:spcPct val="90000"/>
              </a:lnSpc>
              <a:spcBef>
                <a:spcPts val="500"/>
              </a:spcBef>
              <a:spcAft>
                <a:spcPts val="0"/>
              </a:spcAft>
              <a:buClr>
                <a:schemeClr val="dk1"/>
              </a:buClr>
              <a:buSzPts val="1400"/>
              <a:buChar char="○"/>
            </a:pPr>
            <a:r>
              <a:rPr lang="ru" dirty="0">
                <a:solidFill>
                  <a:schemeClr val="dk1"/>
                </a:solidFill>
              </a:rPr>
              <a:t>Унитарность взаимодействий</a:t>
            </a:r>
            <a:endParaRPr dirty="0">
              <a:solidFill>
                <a:srgbClr val="FF0000"/>
              </a:solidFill>
            </a:endParaRPr>
          </a:p>
        </p:txBody>
      </p:sp>
      <p:pic>
        <p:nvPicPr>
          <p:cNvPr id="32" name="Google Shape;138;p20">
            <a:extLst>
              <a:ext uri="{FF2B5EF4-FFF2-40B4-BE49-F238E27FC236}">
                <a16:creationId xmlns:a16="http://schemas.microsoft.com/office/drawing/2014/main" id="{51FA0E5D-5E99-4CC5-BF0C-E11175E950EF}"/>
              </a:ext>
            </a:extLst>
          </p:cNvPr>
          <p:cNvPicPr preferRelativeResize="0"/>
          <p:nvPr/>
        </p:nvPicPr>
        <p:blipFill rotWithShape="1">
          <a:blip r:embed="rId4">
            <a:alphaModFix/>
          </a:blip>
          <a:srcRect/>
          <a:stretch/>
        </p:blipFill>
        <p:spPr>
          <a:xfrm>
            <a:off x="644271" y="5036011"/>
            <a:ext cx="1826050" cy="944550"/>
          </a:xfrm>
          <a:prstGeom prst="rect">
            <a:avLst/>
          </a:prstGeom>
          <a:noFill/>
          <a:ln>
            <a:noFill/>
          </a:ln>
        </p:spPr>
      </p:pic>
      <p:pic>
        <p:nvPicPr>
          <p:cNvPr id="33" name="Google Shape;139;p20">
            <a:extLst>
              <a:ext uri="{FF2B5EF4-FFF2-40B4-BE49-F238E27FC236}">
                <a16:creationId xmlns:a16="http://schemas.microsoft.com/office/drawing/2014/main" id="{E0EDEE13-24D2-49E9-987D-8C60197EFE68}"/>
              </a:ext>
            </a:extLst>
          </p:cNvPr>
          <p:cNvPicPr preferRelativeResize="0"/>
          <p:nvPr/>
        </p:nvPicPr>
        <p:blipFill rotWithShape="1">
          <a:blip r:embed="rId5">
            <a:alphaModFix/>
          </a:blip>
          <a:srcRect/>
          <a:stretch/>
        </p:blipFill>
        <p:spPr>
          <a:xfrm>
            <a:off x="2771896" y="5036014"/>
            <a:ext cx="1826050" cy="944236"/>
          </a:xfrm>
          <a:prstGeom prst="rect">
            <a:avLst/>
          </a:prstGeom>
          <a:noFill/>
          <a:ln>
            <a:noFill/>
          </a:ln>
        </p:spPr>
      </p:pic>
      <p:sp>
        <p:nvSpPr>
          <p:cNvPr id="34" name="Google Shape;140;p20">
            <a:extLst>
              <a:ext uri="{FF2B5EF4-FFF2-40B4-BE49-F238E27FC236}">
                <a16:creationId xmlns:a16="http://schemas.microsoft.com/office/drawing/2014/main" id="{86B16448-E6FB-457E-860B-6240A3157E27}"/>
              </a:ext>
            </a:extLst>
          </p:cNvPr>
          <p:cNvSpPr txBox="1"/>
          <p:nvPr/>
        </p:nvSpPr>
        <p:spPr>
          <a:xfrm>
            <a:off x="597596" y="5980568"/>
            <a:ext cx="216922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600" dirty="0">
                <a:solidFill>
                  <a:srgbClr val="0000FF"/>
                </a:solidFill>
                <a:latin typeface="Calibri"/>
                <a:ea typeface="Calibri"/>
                <a:cs typeface="Calibri"/>
                <a:sym typeface="Calibri"/>
              </a:rPr>
              <a:t>Кулоновские поправки</a:t>
            </a:r>
            <a:endParaRPr sz="1600" dirty="0">
              <a:solidFill>
                <a:srgbClr val="0000FF"/>
              </a:solidFill>
              <a:latin typeface="Calibri"/>
              <a:ea typeface="Calibri"/>
              <a:cs typeface="Calibri"/>
              <a:sym typeface="Calibri"/>
            </a:endParaRPr>
          </a:p>
        </p:txBody>
      </p:sp>
      <p:sp>
        <p:nvSpPr>
          <p:cNvPr id="35" name="Google Shape;141;p20">
            <a:extLst>
              <a:ext uri="{FF2B5EF4-FFF2-40B4-BE49-F238E27FC236}">
                <a16:creationId xmlns:a16="http://schemas.microsoft.com/office/drawing/2014/main" id="{968FB49F-5917-4E73-917C-7620813A6A1D}"/>
              </a:ext>
            </a:extLst>
          </p:cNvPr>
          <p:cNvSpPr txBox="1"/>
          <p:nvPr/>
        </p:nvSpPr>
        <p:spPr>
          <a:xfrm>
            <a:off x="3069055" y="5999040"/>
            <a:ext cx="189780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600" dirty="0">
                <a:solidFill>
                  <a:srgbClr val="0000FF"/>
                </a:solidFill>
                <a:latin typeface="Calibri"/>
                <a:ea typeface="Calibri"/>
                <a:cs typeface="Calibri"/>
                <a:sym typeface="Calibri"/>
              </a:rPr>
              <a:t>Унитарность</a:t>
            </a:r>
            <a:endParaRPr sz="1600" dirty="0">
              <a:solidFill>
                <a:srgbClr val="0000FF"/>
              </a:solidFill>
              <a:latin typeface="Calibri"/>
              <a:ea typeface="Calibri"/>
              <a:cs typeface="Calibri"/>
              <a:sym typeface="Calibri"/>
            </a:endParaRPr>
          </a:p>
        </p:txBody>
      </p:sp>
      <p:sp>
        <p:nvSpPr>
          <p:cNvPr id="39" name="TextBox 38">
            <a:extLst>
              <a:ext uri="{FF2B5EF4-FFF2-40B4-BE49-F238E27FC236}">
                <a16:creationId xmlns:a16="http://schemas.microsoft.com/office/drawing/2014/main" id="{5024A2DB-0565-41F2-989F-3268582E74D1}"/>
              </a:ext>
            </a:extLst>
          </p:cNvPr>
          <p:cNvSpPr txBox="1"/>
          <p:nvPr/>
        </p:nvSpPr>
        <p:spPr>
          <a:xfrm>
            <a:off x="618631" y="6337554"/>
            <a:ext cx="2067436" cy="369332"/>
          </a:xfrm>
          <a:prstGeom prst="rect">
            <a:avLst/>
          </a:prstGeom>
          <a:noFill/>
        </p:spPr>
        <p:txBody>
          <a:bodyPr wrap="square">
            <a:spAutoFit/>
          </a:bodyPr>
          <a:lstStyle/>
          <a:p>
            <a:r>
              <a:rPr lang="ru" sz="900" dirty="0">
                <a:solidFill>
                  <a:schemeClr val="accent1"/>
                </a:solidFill>
              </a:rPr>
              <a:t>Hencken et al. PRC 75 (2007) 034903</a:t>
            </a:r>
            <a:br>
              <a:rPr lang="ru" sz="900" dirty="0">
                <a:solidFill>
                  <a:schemeClr val="accent1"/>
                </a:solidFill>
              </a:rPr>
            </a:br>
            <a:r>
              <a:rPr lang="en-US" sz="900" b="0" i="0" dirty="0">
                <a:solidFill>
                  <a:schemeClr val="accent1"/>
                </a:solidFill>
                <a:effectLst/>
                <a:latin typeface="-apple-system"/>
              </a:rPr>
              <a:t> </a:t>
            </a:r>
            <a:r>
              <a:rPr lang="en-US" sz="900" dirty="0" err="1">
                <a:solidFill>
                  <a:schemeClr val="accent1"/>
                </a:solidFill>
                <a:latin typeface="-apple-system"/>
              </a:rPr>
              <a:t>Zha</a:t>
            </a:r>
            <a:r>
              <a:rPr lang="en-US" sz="900" dirty="0">
                <a:solidFill>
                  <a:schemeClr val="accent1"/>
                </a:solidFill>
                <a:latin typeface="-apple-system"/>
              </a:rPr>
              <a:t> et al. </a:t>
            </a:r>
            <a:r>
              <a:rPr lang="en-US" sz="900" b="0" dirty="0">
                <a:solidFill>
                  <a:schemeClr val="accent1"/>
                </a:solidFill>
                <a:effectLst/>
                <a:latin typeface="-apple-system"/>
              </a:rPr>
              <a:t>JHEP</a:t>
            </a:r>
            <a:r>
              <a:rPr lang="en-US" sz="900" b="0" i="0" dirty="0">
                <a:solidFill>
                  <a:schemeClr val="accent1"/>
                </a:solidFill>
                <a:effectLst/>
                <a:latin typeface="-apple-system"/>
              </a:rPr>
              <a:t> 08 (2021) 083</a:t>
            </a:r>
          </a:p>
        </p:txBody>
      </p:sp>
    </p:spTree>
    <p:extLst>
      <p:ext uri="{BB962C8B-B14F-4D97-AF65-F5344CB8AC3E}">
        <p14:creationId xmlns:p14="http://schemas.microsoft.com/office/powerpoint/2010/main" val="165434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fade">
                                      <p:cBhvr>
                                        <p:cTn id="15" dur="500"/>
                                        <p:tgtEl>
                                          <p:spTgt spid="3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xEl>
                                              <p:pRg st="3" end="3"/>
                                            </p:txEl>
                                          </p:spTgt>
                                        </p:tgtEl>
                                        <p:attrNameLst>
                                          <p:attrName>style.visibility</p:attrName>
                                        </p:attrNameLst>
                                      </p:cBhvr>
                                      <p:to>
                                        <p:strVal val="visible"/>
                                      </p:to>
                                    </p:set>
                                    <p:animEffect transition="in" filter="fade">
                                      <p:cBhvr>
                                        <p:cTn id="18" dur="500"/>
                                        <p:tgtEl>
                                          <p:spTgt spid="3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4" end="4"/>
                                            </p:txEl>
                                          </p:spTgt>
                                        </p:tgtEl>
                                        <p:attrNameLst>
                                          <p:attrName>style.visibility</p:attrName>
                                        </p:attrNameLst>
                                      </p:cBhvr>
                                      <p:to>
                                        <p:strVal val="visible"/>
                                      </p:to>
                                    </p:set>
                                    <p:animEffect transition="in" filter="fade">
                                      <p:cBhvr>
                                        <p:cTn id="29" dur="500"/>
                                        <p:tgtEl>
                                          <p:spTgt spid="31">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xEl>
                                              <p:pRg st="5" end="5"/>
                                            </p:txEl>
                                          </p:spTgt>
                                        </p:tgtEl>
                                        <p:attrNameLst>
                                          <p:attrName>style.visibility</p:attrName>
                                        </p:attrNameLst>
                                      </p:cBhvr>
                                      <p:to>
                                        <p:strVal val="visible"/>
                                      </p:to>
                                    </p:set>
                                    <p:animEffect transition="in" filter="fade">
                                      <p:cBhvr>
                                        <p:cTn id="32" dur="500"/>
                                        <p:tgtEl>
                                          <p:spTgt spid="31">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xEl>
                                              <p:pRg st="6" end="6"/>
                                            </p:txEl>
                                          </p:spTgt>
                                        </p:tgtEl>
                                        <p:attrNameLst>
                                          <p:attrName>style.visibility</p:attrName>
                                        </p:attrNameLst>
                                      </p:cBhvr>
                                      <p:to>
                                        <p:strVal val="visible"/>
                                      </p:to>
                                    </p:set>
                                    <p:animEffect transition="in" filter="fade">
                                      <p:cBhvr>
                                        <p:cTn id="35" dur="500"/>
                                        <p:tgtEl>
                                          <p:spTgt spid="31">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Аномальный магнитный момент </a:t>
            </a:r>
            <a:r>
              <a:rPr lang="el-GR" sz="4400" i="1" dirty="0">
                <a:solidFill>
                  <a:schemeClr val="dk1"/>
                </a:solidFill>
                <a:latin typeface="+mj-lt"/>
                <a:ea typeface="Times"/>
                <a:cs typeface="Times"/>
                <a:sym typeface="Times"/>
              </a:rPr>
              <a:t>τ</a:t>
            </a:r>
            <a:r>
              <a:rPr lang="ru-RU" dirty="0"/>
              <a:t> </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8</a:t>
            </a:fld>
            <a:endParaRPr lang="ru-RU"/>
          </a:p>
        </p:txBody>
      </p:sp>
      <p:pic>
        <p:nvPicPr>
          <p:cNvPr id="13" name="Google Shape;194;p24">
            <a:extLst>
              <a:ext uri="{FF2B5EF4-FFF2-40B4-BE49-F238E27FC236}">
                <a16:creationId xmlns:a16="http://schemas.microsoft.com/office/drawing/2014/main" id="{A5A64FE2-2167-40C2-A84D-2F77D04D02EE}"/>
              </a:ext>
            </a:extLst>
          </p:cNvPr>
          <p:cNvPicPr preferRelativeResize="0"/>
          <p:nvPr/>
        </p:nvPicPr>
        <p:blipFill>
          <a:blip r:embed="rId2">
            <a:alphaModFix/>
          </a:blip>
          <a:stretch>
            <a:fillRect/>
          </a:stretch>
        </p:blipFill>
        <p:spPr>
          <a:xfrm>
            <a:off x="8663237" y="895887"/>
            <a:ext cx="3396182" cy="2767722"/>
          </a:xfrm>
          <a:prstGeom prst="rect">
            <a:avLst/>
          </a:prstGeom>
          <a:noFill/>
          <a:ln>
            <a:noFill/>
          </a:ln>
        </p:spPr>
      </p:pic>
      <p:sp>
        <p:nvSpPr>
          <p:cNvPr id="15" name="Google Shape;196;p24">
            <a:extLst>
              <a:ext uri="{FF2B5EF4-FFF2-40B4-BE49-F238E27FC236}">
                <a16:creationId xmlns:a16="http://schemas.microsoft.com/office/drawing/2014/main" id="{990A5B13-0211-4188-A2BC-8B4CE5F52B3B}"/>
              </a:ext>
            </a:extLst>
          </p:cNvPr>
          <p:cNvSpPr txBox="1">
            <a:spLocks/>
          </p:cNvSpPr>
          <p:nvPr/>
        </p:nvSpPr>
        <p:spPr>
          <a:xfrm>
            <a:off x="132581" y="755736"/>
            <a:ext cx="8654143" cy="2746800"/>
          </a:xfrm>
          <a:prstGeom prst="rect">
            <a:avLst/>
          </a:prstGeom>
          <a:noFill/>
          <a:ln>
            <a:noFill/>
          </a:ln>
        </p:spPr>
        <p:txBody>
          <a:bodyPr spcFirstLastPara="1" vert="horz" wrap="square" lIns="68575" tIns="34275" rIns="68575" bIns="3427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indent="-215900">
              <a:spcBef>
                <a:spcPts val="900"/>
              </a:spcBef>
              <a:buSzPts val="1400"/>
              <a:buFont typeface="Arial" pitchFamily="34" charset="0"/>
              <a:buChar char="●"/>
            </a:pPr>
            <a:r>
              <a:rPr lang="ru-RU" sz="2000" dirty="0">
                <a:solidFill>
                  <a:schemeClr val="dk1"/>
                </a:solidFill>
              </a:rPr>
              <a:t>Аномальный магнитный момент мюона </a:t>
            </a:r>
            <a:r>
              <a:rPr lang="en-US" sz="2000" dirty="0">
                <a:solidFill>
                  <a:schemeClr val="dk1"/>
                </a:solidFill>
              </a:rPr>
              <a:t>→</a:t>
            </a:r>
            <a:r>
              <a:rPr lang="ru-RU" sz="2000" dirty="0">
                <a:solidFill>
                  <a:schemeClr val="dk1"/>
                </a:solidFill>
              </a:rPr>
              <a:t> отклонение на </a:t>
            </a:r>
            <a:r>
              <a:rPr lang="en-US" sz="2000" dirty="0">
                <a:solidFill>
                  <a:schemeClr val="dk1"/>
                </a:solidFill>
              </a:rPr>
              <a:t>~4</a:t>
            </a:r>
            <a:r>
              <a:rPr lang="el-GR" sz="2000" dirty="0">
                <a:solidFill>
                  <a:schemeClr val="dk1"/>
                </a:solidFill>
              </a:rPr>
              <a:t>σ</a:t>
            </a:r>
            <a:r>
              <a:rPr lang="ru-RU" sz="2000" dirty="0">
                <a:solidFill>
                  <a:schemeClr val="dk1"/>
                </a:solidFill>
              </a:rPr>
              <a:t> от СМ</a:t>
            </a:r>
          </a:p>
          <a:p>
            <a:pPr marL="50800" indent="0">
              <a:spcBef>
                <a:spcPts val="900"/>
              </a:spcBef>
              <a:buSzPts val="1400"/>
              <a:buNone/>
            </a:pPr>
            <a:endParaRPr lang="ru-RU" sz="1100" dirty="0">
              <a:solidFill>
                <a:schemeClr val="dk1"/>
              </a:solidFill>
            </a:endParaRPr>
          </a:p>
          <a:p>
            <a:pPr marL="50800" indent="0">
              <a:spcBef>
                <a:spcPts val="900"/>
              </a:spcBef>
              <a:buSzPts val="1400"/>
              <a:buNone/>
            </a:pPr>
            <a:endParaRPr lang="en-US" sz="2000" dirty="0">
              <a:solidFill>
                <a:schemeClr val="dk1"/>
              </a:solidFill>
            </a:endParaRPr>
          </a:p>
          <a:p>
            <a:pPr marL="266700" indent="-215900">
              <a:spcBef>
                <a:spcPts val="900"/>
              </a:spcBef>
              <a:buSzPts val="1400"/>
              <a:buFont typeface="Arial" pitchFamily="34" charset="0"/>
              <a:buChar char="●"/>
            </a:pPr>
            <a:r>
              <a:rPr lang="ru-RU" sz="2000" dirty="0">
                <a:solidFill>
                  <a:schemeClr val="dk1"/>
                </a:solidFill>
              </a:rPr>
              <a:t>Тау-лептон – короткоживущая частица </a:t>
            </a:r>
            <a:r>
              <a:rPr lang="en-US" sz="2000" dirty="0">
                <a:solidFill>
                  <a:schemeClr val="dk1"/>
                </a:solidFill>
              </a:rPr>
              <a:t>→ </a:t>
            </a:r>
            <a:r>
              <a:rPr lang="ru-RU" sz="2000" dirty="0">
                <a:solidFill>
                  <a:schemeClr val="dk1"/>
                </a:solidFill>
              </a:rPr>
              <a:t>стандартные методы</a:t>
            </a:r>
            <a:r>
              <a:rPr lang="en-US" sz="2000" dirty="0">
                <a:solidFill>
                  <a:schemeClr val="dk1"/>
                </a:solidFill>
              </a:rPr>
              <a:t> </a:t>
            </a:r>
            <a:r>
              <a:rPr lang="ru-RU" sz="2000" dirty="0">
                <a:solidFill>
                  <a:schemeClr val="dk1"/>
                </a:solidFill>
              </a:rPr>
              <a:t>не работают</a:t>
            </a:r>
            <a:r>
              <a:rPr lang="en-US" sz="2000" dirty="0">
                <a:solidFill>
                  <a:schemeClr val="dk1"/>
                </a:solidFill>
              </a:rPr>
              <a:t>, </a:t>
            </a:r>
            <a:r>
              <a:rPr lang="ru-RU" sz="2000" dirty="0">
                <a:solidFill>
                  <a:schemeClr val="dk1"/>
                </a:solidFill>
              </a:rPr>
              <a:t>можно проводить </a:t>
            </a:r>
            <a:r>
              <a:rPr lang="ru-RU" sz="2000" dirty="0"/>
              <a:t>измерение сечений </a:t>
            </a:r>
            <a:r>
              <a:rPr lang="el-GR" sz="2000" b="0" i="0" dirty="0">
                <a:solidFill>
                  <a:srgbClr val="040C28"/>
                </a:solidFill>
                <a:effectLst/>
                <a:latin typeface="+mj-lt"/>
              </a:rPr>
              <a:t>γγ </a:t>
            </a:r>
            <a:r>
              <a:rPr lang="en-US" sz="2000" dirty="0">
                <a:solidFill>
                  <a:schemeClr val="dk1"/>
                </a:solidFill>
                <a:latin typeface="+mj-lt"/>
              </a:rPr>
              <a:t>→ </a:t>
            </a:r>
            <a:r>
              <a:rPr lang="el-GR" sz="2000" i="1" dirty="0">
                <a:solidFill>
                  <a:schemeClr val="dk1"/>
                </a:solidFill>
                <a:latin typeface="+mj-lt"/>
                <a:ea typeface="Times"/>
                <a:cs typeface="Times"/>
                <a:sym typeface="Times"/>
              </a:rPr>
              <a:t>ττ</a:t>
            </a:r>
            <a:r>
              <a:rPr lang="ru-RU" sz="2000" dirty="0">
                <a:solidFill>
                  <a:schemeClr val="dk1"/>
                </a:solidFill>
                <a:latin typeface="+mj-lt"/>
                <a:ea typeface="Times"/>
                <a:cs typeface="Times"/>
                <a:sym typeface="Times"/>
              </a:rPr>
              <a:t>, чувствительных</a:t>
            </a:r>
            <a:r>
              <a:rPr lang="ru-RU" sz="2000" i="1" dirty="0">
                <a:solidFill>
                  <a:schemeClr val="dk1"/>
                </a:solidFill>
                <a:latin typeface="+mj-lt"/>
                <a:ea typeface="Times"/>
                <a:cs typeface="Times"/>
                <a:sym typeface="Times"/>
              </a:rPr>
              <a:t> </a:t>
            </a:r>
            <a:r>
              <a:rPr lang="ru-RU" sz="2000" dirty="0">
                <a:solidFill>
                  <a:schemeClr val="dk1"/>
                </a:solidFill>
                <a:latin typeface="+mj-lt"/>
                <a:ea typeface="Times"/>
                <a:cs typeface="Times"/>
                <a:sym typeface="Times"/>
              </a:rPr>
              <a:t>к</a:t>
            </a:r>
            <a:r>
              <a:rPr lang="ru-RU" sz="2000" i="1" dirty="0">
                <a:solidFill>
                  <a:schemeClr val="dk1"/>
                </a:solidFill>
                <a:latin typeface="+mj-lt"/>
                <a:ea typeface="Times"/>
                <a:cs typeface="Times"/>
                <a:sym typeface="Times"/>
              </a:rPr>
              <a:t> </a:t>
            </a:r>
            <a:r>
              <a:rPr lang="en-US" sz="2000" i="1" dirty="0">
                <a:solidFill>
                  <a:schemeClr val="dk1"/>
                </a:solidFill>
                <a:latin typeface="Times"/>
                <a:ea typeface="Times"/>
                <a:cs typeface="Times"/>
                <a:sym typeface="Times"/>
              </a:rPr>
              <a:t>a</a:t>
            </a:r>
            <a:r>
              <a:rPr lang="el-GR" sz="2000" i="1" baseline="-25000" dirty="0">
                <a:solidFill>
                  <a:schemeClr val="dk1"/>
                </a:solidFill>
                <a:latin typeface="Times"/>
                <a:ea typeface="Times"/>
                <a:cs typeface="Times"/>
                <a:sym typeface="Times"/>
              </a:rPr>
              <a:t>τ</a:t>
            </a:r>
            <a:endParaRPr lang="el-GR" sz="2000" dirty="0"/>
          </a:p>
          <a:p>
            <a:pPr marL="266700" indent="-254000">
              <a:spcBef>
                <a:spcPts val="900"/>
              </a:spcBef>
              <a:buSzPts val="1400"/>
              <a:buFont typeface="Arial" pitchFamily="34" charset="0"/>
              <a:buChar char="●"/>
            </a:pPr>
            <a:r>
              <a:rPr lang="en-US" sz="2000" dirty="0" err="1"/>
              <a:t>F.del</a:t>
            </a:r>
            <a:r>
              <a:rPr lang="en-US" sz="2000" dirty="0"/>
              <a:t> Aguila et al., PLB, 271, </a:t>
            </a:r>
            <a:r>
              <a:rPr lang="en-US" sz="2000" dirty="0">
                <a:solidFill>
                  <a:schemeClr val="dk1"/>
                </a:solidFill>
              </a:rPr>
              <a:t>256-260</a:t>
            </a:r>
            <a:r>
              <a:rPr lang="en-US" sz="2000" dirty="0"/>
              <a:t>, 1991:</a:t>
            </a:r>
            <a:r>
              <a:rPr lang="ru-RU" sz="2000" dirty="0"/>
              <a:t> </a:t>
            </a:r>
            <a:r>
              <a:rPr lang="en-US" sz="2000" dirty="0">
                <a:solidFill>
                  <a:srgbClr val="4A86E8"/>
                </a:solidFill>
              </a:rPr>
              <a:t>Pb-Pb </a:t>
            </a:r>
            <a:r>
              <a:rPr lang="ru-RU" sz="2000" dirty="0">
                <a:solidFill>
                  <a:srgbClr val="4A86E8"/>
                </a:solidFill>
              </a:rPr>
              <a:t>УПС</a:t>
            </a:r>
            <a:r>
              <a:rPr lang="en-US" sz="2000" dirty="0">
                <a:solidFill>
                  <a:srgbClr val="4A86E8"/>
                </a:solidFill>
              </a:rPr>
              <a:t> </a:t>
            </a:r>
            <a:r>
              <a:rPr lang="ru-RU" sz="2000" dirty="0">
                <a:solidFill>
                  <a:srgbClr val="4A86E8"/>
                </a:solidFill>
              </a:rPr>
              <a:t>для измерения </a:t>
            </a:r>
            <a:r>
              <a:rPr lang="en-US" sz="2000" i="1" dirty="0">
                <a:solidFill>
                  <a:schemeClr val="accent1"/>
                </a:solidFill>
                <a:latin typeface="Times"/>
                <a:ea typeface="Times"/>
                <a:cs typeface="Times"/>
                <a:sym typeface="Times"/>
              </a:rPr>
              <a:t>a</a:t>
            </a:r>
            <a:r>
              <a:rPr lang="el-GR" sz="2000" i="1" baseline="-25000" dirty="0">
                <a:solidFill>
                  <a:schemeClr val="accent1"/>
                </a:solidFill>
                <a:latin typeface="Times"/>
                <a:ea typeface="Times"/>
                <a:cs typeface="Times"/>
                <a:sym typeface="Times"/>
              </a:rPr>
              <a:t>τ</a:t>
            </a:r>
            <a:endParaRPr lang="en-US" sz="2000" dirty="0"/>
          </a:p>
          <a:p>
            <a:pPr marL="101600" indent="0">
              <a:spcBef>
                <a:spcPts val="900"/>
              </a:spcBef>
              <a:spcAft>
                <a:spcPts val="1200"/>
              </a:spcAft>
              <a:buClr>
                <a:schemeClr val="dk1"/>
              </a:buClr>
              <a:buSzPts val="1500"/>
              <a:buFont typeface="Arial" pitchFamily="34" charset="0"/>
              <a:buNone/>
            </a:pPr>
            <a:endParaRPr lang="en-US" sz="2000" dirty="0"/>
          </a:p>
        </p:txBody>
      </p:sp>
      <p:sp>
        <p:nvSpPr>
          <p:cNvPr id="20" name="Google Shape;207;p24">
            <a:extLst>
              <a:ext uri="{FF2B5EF4-FFF2-40B4-BE49-F238E27FC236}">
                <a16:creationId xmlns:a16="http://schemas.microsoft.com/office/drawing/2014/main" id="{A530CD7C-8B78-45FE-9207-8A21072C75E9}"/>
              </a:ext>
            </a:extLst>
          </p:cNvPr>
          <p:cNvSpPr txBox="1"/>
          <p:nvPr/>
        </p:nvSpPr>
        <p:spPr>
          <a:xfrm>
            <a:off x="9829815" y="741241"/>
            <a:ext cx="25506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ru" sz="900" dirty="0">
                <a:solidFill>
                  <a:schemeClr val="dk1"/>
                </a:solidFill>
              </a:rPr>
              <a:t>Burmasov et al., CPC 277 (2022) 108388</a:t>
            </a:r>
            <a:endParaRPr sz="900" dirty="0">
              <a:solidFill>
                <a:schemeClr val="dk1"/>
              </a:solidFill>
            </a:endParaRPr>
          </a:p>
        </p:txBody>
      </p:sp>
      <p:grpSp>
        <p:nvGrpSpPr>
          <p:cNvPr id="47" name="Группа 46">
            <a:extLst>
              <a:ext uri="{FF2B5EF4-FFF2-40B4-BE49-F238E27FC236}">
                <a16:creationId xmlns:a16="http://schemas.microsoft.com/office/drawing/2014/main" id="{0C347BD1-85F5-4F38-BD37-C5CCEE1F73D9}"/>
              </a:ext>
            </a:extLst>
          </p:cNvPr>
          <p:cNvGrpSpPr/>
          <p:nvPr/>
        </p:nvGrpSpPr>
        <p:grpSpPr>
          <a:xfrm>
            <a:off x="406720" y="1174564"/>
            <a:ext cx="6265031" cy="903624"/>
            <a:chOff x="406720" y="1174564"/>
            <a:chExt cx="6265031" cy="903624"/>
          </a:xfrm>
        </p:grpSpPr>
        <p:pic>
          <p:nvPicPr>
            <p:cNvPr id="37" name="Google Shape;201;p24">
              <a:extLst>
                <a:ext uri="{FF2B5EF4-FFF2-40B4-BE49-F238E27FC236}">
                  <a16:creationId xmlns:a16="http://schemas.microsoft.com/office/drawing/2014/main" id="{16EF5BE1-7836-43D9-99ED-DE08F740E93A}"/>
                </a:ext>
              </a:extLst>
            </p:cNvPr>
            <p:cNvPicPr preferRelativeResize="0"/>
            <p:nvPr/>
          </p:nvPicPr>
          <p:blipFill rotWithShape="1">
            <a:blip r:embed="rId3">
              <a:alphaModFix/>
            </a:blip>
            <a:srcRect/>
            <a:stretch/>
          </p:blipFill>
          <p:spPr>
            <a:xfrm>
              <a:off x="1851125" y="1174564"/>
              <a:ext cx="2069123" cy="460097"/>
            </a:xfrm>
            <a:prstGeom prst="rect">
              <a:avLst/>
            </a:prstGeom>
            <a:noFill/>
            <a:ln>
              <a:noFill/>
            </a:ln>
          </p:spPr>
        </p:pic>
        <p:sp>
          <p:nvSpPr>
            <p:cNvPr id="34" name="Google Shape;198;p24">
              <a:extLst>
                <a:ext uri="{FF2B5EF4-FFF2-40B4-BE49-F238E27FC236}">
                  <a16:creationId xmlns:a16="http://schemas.microsoft.com/office/drawing/2014/main" id="{6D785F8F-132F-431E-88C7-A8C4EF18F4A1}"/>
                </a:ext>
              </a:extLst>
            </p:cNvPr>
            <p:cNvSpPr txBox="1">
              <a:spLocks/>
            </p:cNvSpPr>
            <p:nvPr/>
          </p:nvSpPr>
          <p:spPr>
            <a:xfrm>
              <a:off x="416661" y="1296851"/>
              <a:ext cx="1659802" cy="469391"/>
            </a:xfrm>
            <a:prstGeom prst="rect">
              <a:avLst/>
            </a:prstGeom>
            <a:noFill/>
            <a:ln>
              <a:noFill/>
            </a:ln>
          </p:spPr>
          <p:txBody>
            <a:bodyPr spcFirstLastPara="1" vert="horz" wrap="square" lIns="68575" tIns="34275" rIns="68575" bIns="34275" rtlCol="0" anchor="t"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Clr>
                  <a:schemeClr val="dk1"/>
                </a:buClr>
                <a:buSzPts val="1500"/>
                <a:buFont typeface="Arial" pitchFamily="34" charset="0"/>
                <a:buNone/>
              </a:pPr>
              <a:r>
                <a:rPr lang="ru-RU" sz="1500" dirty="0">
                  <a:solidFill>
                    <a:schemeClr val="dk1"/>
                  </a:solidFill>
                </a:rPr>
                <a:t>Предсказание</a:t>
              </a:r>
              <a:r>
                <a:rPr lang="en-US" sz="1500" dirty="0">
                  <a:solidFill>
                    <a:schemeClr val="dk1"/>
                  </a:solidFill>
                </a:rPr>
                <a:t>:</a:t>
              </a:r>
            </a:p>
          </p:txBody>
        </p:sp>
        <p:pic>
          <p:nvPicPr>
            <p:cNvPr id="35" name="Google Shape;199;p24">
              <a:extLst>
                <a:ext uri="{FF2B5EF4-FFF2-40B4-BE49-F238E27FC236}">
                  <a16:creationId xmlns:a16="http://schemas.microsoft.com/office/drawing/2014/main" id="{EFA19A30-4302-45F0-B959-F353B85EACB2}"/>
                </a:ext>
              </a:extLst>
            </p:cNvPr>
            <p:cNvPicPr preferRelativeResize="0"/>
            <p:nvPr/>
          </p:nvPicPr>
          <p:blipFill rotWithShape="1">
            <a:blip r:embed="rId4">
              <a:alphaModFix/>
            </a:blip>
            <a:srcRect/>
            <a:stretch/>
          </p:blipFill>
          <p:spPr>
            <a:xfrm>
              <a:off x="1547421" y="1561507"/>
              <a:ext cx="3040476" cy="429325"/>
            </a:xfrm>
            <a:prstGeom prst="rect">
              <a:avLst/>
            </a:prstGeom>
            <a:noFill/>
            <a:ln>
              <a:noFill/>
            </a:ln>
          </p:spPr>
        </p:pic>
        <p:sp>
          <p:nvSpPr>
            <p:cNvPr id="36" name="Google Shape;200;p24">
              <a:extLst>
                <a:ext uri="{FF2B5EF4-FFF2-40B4-BE49-F238E27FC236}">
                  <a16:creationId xmlns:a16="http://schemas.microsoft.com/office/drawing/2014/main" id="{C4907BCD-269C-4C72-919E-52C18184E77E}"/>
                </a:ext>
              </a:extLst>
            </p:cNvPr>
            <p:cNvSpPr txBox="1"/>
            <p:nvPr/>
          </p:nvSpPr>
          <p:spPr>
            <a:xfrm>
              <a:off x="4478470" y="1676765"/>
              <a:ext cx="2193281" cy="238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100" dirty="0"/>
                <a:t>DELPHI</a:t>
              </a:r>
              <a:r>
                <a:rPr lang="ru-RU" sz="1100" dirty="0"/>
                <a:t>, </a:t>
              </a:r>
              <a:r>
                <a:rPr lang="ru" sz="1100" i="0" dirty="0">
                  <a:solidFill>
                    <a:srgbClr val="000000"/>
                  </a:solidFill>
                </a:rPr>
                <a:t>EPJC, 35</a:t>
              </a:r>
              <a:r>
                <a:rPr lang="ru" sz="1100" dirty="0"/>
                <a:t>,</a:t>
              </a:r>
              <a:r>
                <a:rPr lang="ru" sz="1100" i="0" dirty="0">
                  <a:solidFill>
                    <a:srgbClr val="000000"/>
                  </a:solidFill>
                </a:rPr>
                <a:t> 159, 2004</a:t>
              </a:r>
              <a:endParaRPr sz="1100" dirty="0">
                <a:solidFill>
                  <a:schemeClr val="dk1"/>
                </a:solidFill>
              </a:endParaRPr>
            </a:p>
          </p:txBody>
        </p:sp>
        <p:sp>
          <p:nvSpPr>
            <p:cNvPr id="38" name="Google Shape;202;p24">
              <a:extLst>
                <a:ext uri="{FF2B5EF4-FFF2-40B4-BE49-F238E27FC236}">
                  <a16:creationId xmlns:a16="http://schemas.microsoft.com/office/drawing/2014/main" id="{8D63E473-47D1-48C6-B73B-040147CD581F}"/>
                </a:ext>
              </a:extLst>
            </p:cNvPr>
            <p:cNvSpPr txBox="1"/>
            <p:nvPr/>
          </p:nvSpPr>
          <p:spPr>
            <a:xfrm>
              <a:off x="406720" y="1608797"/>
              <a:ext cx="1659802" cy="469391"/>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dk1"/>
                </a:buClr>
                <a:buSzPts val="1500"/>
                <a:buFont typeface="Arial"/>
                <a:buNone/>
              </a:pPr>
              <a:r>
                <a:rPr lang="ru" sz="1500" dirty="0">
                  <a:solidFill>
                    <a:schemeClr val="dk1"/>
                  </a:solidFill>
                </a:rPr>
                <a:t>Эксперимент</a:t>
              </a:r>
              <a:r>
                <a:rPr lang="ru" sz="1500" b="0" i="0" u="none" strike="noStrike" cap="none" dirty="0">
                  <a:solidFill>
                    <a:schemeClr val="dk1"/>
                  </a:solidFill>
                  <a:latin typeface="Calibri"/>
                  <a:ea typeface="Calibri"/>
                  <a:cs typeface="Calibri"/>
                  <a:sym typeface="Calibri"/>
                </a:rPr>
                <a:t>:</a:t>
              </a:r>
              <a:endParaRPr sz="1500" b="0" i="0" u="none" strike="noStrike" cap="none" dirty="0">
                <a:solidFill>
                  <a:schemeClr val="dk1"/>
                </a:solidFill>
                <a:latin typeface="Calibri"/>
                <a:ea typeface="Calibri"/>
                <a:cs typeface="Calibri"/>
                <a:sym typeface="Calibri"/>
              </a:endParaRPr>
            </a:p>
          </p:txBody>
        </p:sp>
      </p:grpSp>
      <p:pic>
        <p:nvPicPr>
          <p:cNvPr id="52" name="Google Shape;197;p24">
            <a:extLst>
              <a:ext uri="{FF2B5EF4-FFF2-40B4-BE49-F238E27FC236}">
                <a16:creationId xmlns:a16="http://schemas.microsoft.com/office/drawing/2014/main" id="{5A6774F1-24ED-49B9-9BCC-D3C8191846EF}"/>
              </a:ext>
            </a:extLst>
          </p:cNvPr>
          <p:cNvPicPr preferRelativeResize="0"/>
          <p:nvPr/>
        </p:nvPicPr>
        <p:blipFill rotWithShape="1">
          <a:blip r:embed="rId5">
            <a:alphaModFix/>
          </a:blip>
          <a:srcRect/>
          <a:stretch/>
        </p:blipFill>
        <p:spPr>
          <a:xfrm>
            <a:off x="1466393" y="4104552"/>
            <a:ext cx="2282346" cy="1659708"/>
          </a:xfrm>
          <a:prstGeom prst="rect">
            <a:avLst/>
          </a:prstGeom>
          <a:noFill/>
          <a:ln>
            <a:noFill/>
          </a:ln>
        </p:spPr>
      </p:pic>
      <p:pic>
        <p:nvPicPr>
          <p:cNvPr id="53" name="Google Shape;203;p24">
            <a:extLst>
              <a:ext uri="{FF2B5EF4-FFF2-40B4-BE49-F238E27FC236}">
                <a16:creationId xmlns:a16="http://schemas.microsoft.com/office/drawing/2014/main" id="{CDC7D2D7-57E1-47F7-A536-69BC54011AC2}"/>
              </a:ext>
            </a:extLst>
          </p:cNvPr>
          <p:cNvPicPr preferRelativeResize="0"/>
          <p:nvPr/>
        </p:nvPicPr>
        <p:blipFill>
          <a:blip r:embed="rId6">
            <a:alphaModFix/>
          </a:blip>
          <a:stretch>
            <a:fillRect/>
          </a:stretch>
        </p:blipFill>
        <p:spPr>
          <a:xfrm>
            <a:off x="4999359" y="3752548"/>
            <a:ext cx="2193281" cy="2412637"/>
          </a:xfrm>
          <a:prstGeom prst="rect">
            <a:avLst/>
          </a:prstGeom>
          <a:noFill/>
          <a:ln>
            <a:noFill/>
          </a:ln>
        </p:spPr>
      </p:pic>
      <p:cxnSp>
        <p:nvCxnSpPr>
          <p:cNvPr id="54" name="Google Shape;205;p24">
            <a:extLst>
              <a:ext uri="{FF2B5EF4-FFF2-40B4-BE49-F238E27FC236}">
                <a16:creationId xmlns:a16="http://schemas.microsoft.com/office/drawing/2014/main" id="{0A429151-47C1-4C15-BC61-D63CAF839F80}"/>
              </a:ext>
            </a:extLst>
          </p:cNvPr>
          <p:cNvCxnSpPr>
            <a:cxnSpLocks/>
          </p:cNvCxnSpPr>
          <p:nvPr/>
        </p:nvCxnSpPr>
        <p:spPr>
          <a:xfrm>
            <a:off x="3748739" y="4934406"/>
            <a:ext cx="2193281" cy="2"/>
          </a:xfrm>
          <a:prstGeom prst="straightConnector1">
            <a:avLst/>
          </a:prstGeom>
          <a:noFill/>
          <a:ln w="19050" cap="flat" cmpd="sng">
            <a:solidFill>
              <a:srgbClr val="FF0000"/>
            </a:solidFill>
            <a:prstDash val="solid"/>
            <a:round/>
            <a:headEnd type="none" w="med" len="med"/>
            <a:tailEnd type="triangle" w="med" len="med"/>
          </a:ln>
        </p:spPr>
      </p:cxnSp>
      <p:pic>
        <p:nvPicPr>
          <p:cNvPr id="56" name="Google Shape;204;p24">
            <a:extLst>
              <a:ext uri="{FF2B5EF4-FFF2-40B4-BE49-F238E27FC236}">
                <a16:creationId xmlns:a16="http://schemas.microsoft.com/office/drawing/2014/main" id="{8DA99B8E-4040-45A7-99D2-489C256028AA}"/>
              </a:ext>
            </a:extLst>
          </p:cNvPr>
          <p:cNvPicPr preferRelativeResize="0"/>
          <p:nvPr/>
        </p:nvPicPr>
        <p:blipFill>
          <a:blip r:embed="rId7">
            <a:alphaModFix/>
          </a:blip>
          <a:stretch>
            <a:fillRect/>
          </a:stretch>
        </p:blipFill>
        <p:spPr>
          <a:xfrm>
            <a:off x="8490942" y="3698447"/>
            <a:ext cx="3568477" cy="2939437"/>
          </a:xfrm>
          <a:prstGeom prst="rect">
            <a:avLst/>
          </a:prstGeom>
          <a:noFill/>
          <a:ln>
            <a:noFill/>
          </a:ln>
        </p:spPr>
      </p:pic>
    </p:spTree>
    <p:extLst>
      <p:ext uri="{BB962C8B-B14F-4D97-AF65-F5344CB8AC3E}">
        <p14:creationId xmlns:p14="http://schemas.microsoft.com/office/powerpoint/2010/main" val="20432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fade">
                                      <p:cBhvr>
                                        <p:cTn id="17" dur="500"/>
                                        <p:tgtEl>
                                          <p:spTgt spid="1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xEl>
                                              <p:pRg st="4" end="4"/>
                                            </p:txEl>
                                          </p:spTgt>
                                        </p:tgtEl>
                                        <p:attrNameLst>
                                          <p:attrName>style.visibility</p:attrName>
                                        </p:attrNameLst>
                                      </p:cBhvr>
                                      <p:to>
                                        <p:strVal val="visible"/>
                                      </p:to>
                                    </p:set>
                                    <p:animEffect transition="in" filter="fade">
                                      <p:cBhvr>
                                        <p:cTn id="20" dur="500"/>
                                        <p:tgtEl>
                                          <p:spTgt spid="1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6"/>
                                        </p:tgtEl>
                                      </p:cBhvr>
                                    </p:animEffect>
                                    <p:set>
                                      <p:cBhvr>
                                        <p:cTn id="44" dur="1" fill="hold">
                                          <p:stCondLst>
                                            <p:cond delay="499"/>
                                          </p:stCondLst>
                                        </p:cTn>
                                        <p:tgtEl>
                                          <p:spTgt spid="5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2"/>
                                        </p:tgtEl>
                                      </p:cBhvr>
                                    </p:animEffect>
                                    <p:set>
                                      <p:cBhvr>
                                        <p:cTn id="53" dur="1" fill="hold">
                                          <p:stCondLst>
                                            <p:cond delay="499"/>
                                          </p:stCondLst>
                                        </p:cTn>
                                        <p:tgtEl>
                                          <p:spTgt spid="5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8C1DA-1C94-97C0-8102-ED62163733CA}"/>
              </a:ext>
            </a:extLst>
          </p:cNvPr>
          <p:cNvSpPr>
            <a:spLocks noGrp="1"/>
          </p:cNvSpPr>
          <p:nvPr>
            <p:ph type="title"/>
          </p:nvPr>
        </p:nvSpPr>
        <p:spPr/>
        <p:txBody>
          <a:bodyPr/>
          <a:lstStyle/>
          <a:p>
            <a:r>
              <a:rPr lang="ru-RU" dirty="0"/>
              <a:t>Аномальный магнитный момент </a:t>
            </a:r>
            <a:r>
              <a:rPr lang="el-GR" sz="4400" i="1" dirty="0">
                <a:solidFill>
                  <a:schemeClr val="dk1"/>
                </a:solidFill>
                <a:latin typeface="+mj-lt"/>
                <a:ea typeface="Times"/>
                <a:cs typeface="Times"/>
                <a:sym typeface="Times"/>
              </a:rPr>
              <a:t>τ</a:t>
            </a:r>
            <a:r>
              <a:rPr lang="ru-RU" dirty="0"/>
              <a:t> </a:t>
            </a:r>
          </a:p>
        </p:txBody>
      </p:sp>
      <p:sp>
        <p:nvSpPr>
          <p:cNvPr id="4" name="Номер слайда 3">
            <a:extLst>
              <a:ext uri="{FF2B5EF4-FFF2-40B4-BE49-F238E27FC236}">
                <a16:creationId xmlns:a16="http://schemas.microsoft.com/office/drawing/2014/main" id="{1892CECD-6526-CACF-3959-23814BACAD04}"/>
              </a:ext>
            </a:extLst>
          </p:cNvPr>
          <p:cNvSpPr>
            <a:spLocks noGrp="1"/>
          </p:cNvSpPr>
          <p:nvPr>
            <p:ph type="sldNum" sz="quarter" idx="12"/>
          </p:nvPr>
        </p:nvSpPr>
        <p:spPr/>
        <p:txBody>
          <a:bodyPr/>
          <a:lstStyle/>
          <a:p>
            <a:fld id="{F141B3C0-0E95-4FD5-A3A5-0757E699D670}" type="slidenum">
              <a:rPr lang="ru-RU" smtClean="0"/>
              <a:t>9</a:t>
            </a:fld>
            <a:endParaRPr lang="ru-RU"/>
          </a:p>
        </p:txBody>
      </p:sp>
      <p:grpSp>
        <p:nvGrpSpPr>
          <p:cNvPr id="3" name="Группа 2">
            <a:extLst>
              <a:ext uri="{FF2B5EF4-FFF2-40B4-BE49-F238E27FC236}">
                <a16:creationId xmlns:a16="http://schemas.microsoft.com/office/drawing/2014/main" id="{21DD2117-982A-4797-A50B-4C1167A8911C}"/>
              </a:ext>
            </a:extLst>
          </p:cNvPr>
          <p:cNvGrpSpPr/>
          <p:nvPr/>
        </p:nvGrpSpPr>
        <p:grpSpPr>
          <a:xfrm>
            <a:off x="151750" y="3463813"/>
            <a:ext cx="4042420" cy="3301317"/>
            <a:chOff x="151750" y="3463813"/>
            <a:chExt cx="4042420" cy="3301317"/>
          </a:xfrm>
        </p:grpSpPr>
        <p:pic>
          <p:nvPicPr>
            <p:cNvPr id="40" name="Рисунок 39">
              <a:extLst>
                <a:ext uri="{FF2B5EF4-FFF2-40B4-BE49-F238E27FC236}">
                  <a16:creationId xmlns:a16="http://schemas.microsoft.com/office/drawing/2014/main" id="{B4ECDDB3-1818-452D-9D4E-6290720C05F4}"/>
                </a:ext>
              </a:extLst>
            </p:cNvPr>
            <p:cNvPicPr>
              <a:picLocks noChangeAspect="1"/>
            </p:cNvPicPr>
            <p:nvPr/>
          </p:nvPicPr>
          <p:blipFill>
            <a:blip r:embed="rId2"/>
            <a:stretch>
              <a:fillRect/>
            </a:stretch>
          </p:blipFill>
          <p:spPr>
            <a:xfrm>
              <a:off x="151750" y="3848230"/>
              <a:ext cx="4042420" cy="2916900"/>
            </a:xfrm>
            <a:prstGeom prst="rect">
              <a:avLst/>
            </a:prstGeom>
          </p:spPr>
        </p:pic>
        <p:sp>
          <p:nvSpPr>
            <p:cNvPr id="42" name="TextBox 41">
              <a:extLst>
                <a:ext uri="{FF2B5EF4-FFF2-40B4-BE49-F238E27FC236}">
                  <a16:creationId xmlns:a16="http://schemas.microsoft.com/office/drawing/2014/main" id="{4E72E2BD-26A7-4FAC-9609-151728F846E8}"/>
                </a:ext>
              </a:extLst>
            </p:cNvPr>
            <p:cNvSpPr txBox="1"/>
            <p:nvPr/>
          </p:nvSpPr>
          <p:spPr>
            <a:xfrm>
              <a:off x="1113871" y="3463813"/>
              <a:ext cx="2704011" cy="369332"/>
            </a:xfrm>
            <a:prstGeom prst="rect">
              <a:avLst/>
            </a:prstGeom>
            <a:noFill/>
          </p:spPr>
          <p:txBody>
            <a:bodyPr wrap="square">
              <a:spAutoFit/>
            </a:bodyPr>
            <a:lstStyle/>
            <a:p>
              <a:r>
                <a:rPr lang="en-US" dirty="0">
                  <a:effectLst>
                    <a:outerShdw blurRad="38100" dist="38100" dir="2700000" algn="tl">
                      <a:srgbClr val="000000">
                        <a:alpha val="43137"/>
                      </a:srgbClr>
                    </a:outerShdw>
                  </a:effectLst>
                </a:rPr>
                <a:t>ATLAS Run 2 results</a:t>
              </a:r>
            </a:p>
          </p:txBody>
        </p:sp>
        <p:sp>
          <p:nvSpPr>
            <p:cNvPr id="45" name="TextBox 44">
              <a:extLst>
                <a:ext uri="{FF2B5EF4-FFF2-40B4-BE49-F238E27FC236}">
                  <a16:creationId xmlns:a16="http://schemas.microsoft.com/office/drawing/2014/main" id="{50739602-20FE-461C-93BC-87B669CB6116}"/>
                </a:ext>
              </a:extLst>
            </p:cNvPr>
            <p:cNvSpPr txBox="1"/>
            <p:nvPr/>
          </p:nvSpPr>
          <p:spPr>
            <a:xfrm>
              <a:off x="2660629" y="3949362"/>
              <a:ext cx="1462505" cy="230832"/>
            </a:xfrm>
            <a:prstGeom prst="rect">
              <a:avLst/>
            </a:prstGeom>
            <a:noFill/>
          </p:spPr>
          <p:txBody>
            <a:bodyPr wrap="square">
              <a:spAutoFit/>
            </a:bodyPr>
            <a:lstStyle/>
            <a:p>
              <a:r>
                <a:rPr lang="en-US" sz="900" b="0" dirty="0">
                  <a:effectLst/>
                  <a:latin typeface="-apple-system"/>
                </a:rPr>
                <a:t>PRL</a:t>
              </a:r>
              <a:r>
                <a:rPr lang="en-US" sz="900" b="0" i="0" dirty="0">
                  <a:effectLst/>
                  <a:latin typeface="-apple-system"/>
                </a:rPr>
                <a:t> 131 (2023) 15, 151802</a:t>
              </a:r>
              <a:endParaRPr lang="en-US" sz="900" dirty="0">
                <a:latin typeface="+mj-lt"/>
              </a:endParaRPr>
            </a:p>
          </p:txBody>
        </p:sp>
      </p:grpSp>
      <p:grpSp>
        <p:nvGrpSpPr>
          <p:cNvPr id="5" name="Группа 4">
            <a:extLst>
              <a:ext uri="{FF2B5EF4-FFF2-40B4-BE49-F238E27FC236}">
                <a16:creationId xmlns:a16="http://schemas.microsoft.com/office/drawing/2014/main" id="{9306939B-CA0B-496C-A783-091D862E01AC}"/>
              </a:ext>
            </a:extLst>
          </p:cNvPr>
          <p:cNvGrpSpPr/>
          <p:nvPr/>
        </p:nvGrpSpPr>
        <p:grpSpPr>
          <a:xfrm>
            <a:off x="4287230" y="3478898"/>
            <a:ext cx="4432230" cy="3197616"/>
            <a:chOff x="4287230" y="3478898"/>
            <a:chExt cx="4432230" cy="3197616"/>
          </a:xfrm>
        </p:grpSpPr>
        <p:pic>
          <p:nvPicPr>
            <p:cNvPr id="1029" name="Picture 5">
              <a:extLst>
                <a:ext uri="{FF2B5EF4-FFF2-40B4-BE49-F238E27FC236}">
                  <a16:creationId xmlns:a16="http://schemas.microsoft.com/office/drawing/2014/main" id="{C7779AE9-0465-454C-9486-CFB54E8DF1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9"/>
            <a:stretch/>
          </p:blipFill>
          <p:spPr bwMode="auto">
            <a:xfrm>
              <a:off x="4287230" y="3799838"/>
              <a:ext cx="4154130" cy="287667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1E0642B-B301-4D92-B995-8BECCE529D06}"/>
                </a:ext>
              </a:extLst>
            </p:cNvPr>
            <p:cNvSpPr txBox="1"/>
            <p:nvPr/>
          </p:nvSpPr>
          <p:spPr>
            <a:xfrm>
              <a:off x="5500176" y="3478898"/>
              <a:ext cx="2704011" cy="369332"/>
            </a:xfrm>
            <a:prstGeom prst="rect">
              <a:avLst/>
            </a:prstGeom>
            <a:noFill/>
          </p:spPr>
          <p:txBody>
            <a:bodyPr wrap="square">
              <a:spAutoFit/>
            </a:bodyPr>
            <a:lstStyle/>
            <a:p>
              <a:r>
                <a:rPr lang="en-US" dirty="0">
                  <a:effectLst>
                    <a:outerShdw blurRad="38100" dist="38100" dir="2700000" algn="tl">
                      <a:srgbClr val="000000">
                        <a:alpha val="43137"/>
                      </a:srgbClr>
                    </a:outerShdw>
                  </a:effectLst>
                </a:rPr>
                <a:t>CMS Run 2 results</a:t>
              </a:r>
            </a:p>
          </p:txBody>
        </p:sp>
        <p:sp>
          <p:nvSpPr>
            <p:cNvPr id="49" name="TextBox 48">
              <a:extLst>
                <a:ext uri="{FF2B5EF4-FFF2-40B4-BE49-F238E27FC236}">
                  <a16:creationId xmlns:a16="http://schemas.microsoft.com/office/drawing/2014/main" id="{25D98E71-A0F2-4B93-A6EC-260FF94110C3}"/>
                </a:ext>
              </a:extLst>
            </p:cNvPr>
            <p:cNvSpPr txBox="1"/>
            <p:nvPr/>
          </p:nvSpPr>
          <p:spPr>
            <a:xfrm>
              <a:off x="6987309" y="3895122"/>
              <a:ext cx="1732151" cy="230833"/>
            </a:xfrm>
            <a:prstGeom prst="rect">
              <a:avLst/>
            </a:prstGeom>
            <a:noFill/>
          </p:spPr>
          <p:txBody>
            <a:bodyPr wrap="square">
              <a:spAutoFit/>
            </a:bodyPr>
            <a:lstStyle/>
            <a:p>
              <a:r>
                <a:rPr lang="en-US" sz="900" dirty="0"/>
                <a:t>PRL 131 (2023) 15, 151803</a:t>
              </a:r>
            </a:p>
          </p:txBody>
        </p:sp>
      </p:grpSp>
      <p:sp>
        <p:nvSpPr>
          <p:cNvPr id="22" name="TextBox 21">
            <a:extLst>
              <a:ext uri="{FF2B5EF4-FFF2-40B4-BE49-F238E27FC236}">
                <a16:creationId xmlns:a16="http://schemas.microsoft.com/office/drawing/2014/main" id="{1DDA9D00-2BE9-4CC6-95AB-D963A497FAA3}"/>
              </a:ext>
            </a:extLst>
          </p:cNvPr>
          <p:cNvSpPr txBox="1"/>
          <p:nvPr/>
        </p:nvSpPr>
        <p:spPr>
          <a:xfrm>
            <a:off x="9216060" y="2460578"/>
            <a:ext cx="2704011" cy="369332"/>
          </a:xfrm>
          <a:prstGeom prst="rect">
            <a:avLst/>
          </a:prstGeom>
          <a:noFill/>
        </p:spPr>
        <p:txBody>
          <a:bodyPr wrap="square">
            <a:spAutoFit/>
          </a:bodyPr>
          <a:lstStyle/>
          <a:p>
            <a:r>
              <a:rPr lang="en-US" dirty="0">
                <a:effectLst>
                  <a:outerShdw blurRad="38100" dist="38100" dir="2700000" algn="tl">
                    <a:srgbClr val="000000">
                      <a:alpha val="43137"/>
                    </a:srgbClr>
                  </a:outerShdw>
                </a:effectLst>
              </a:rPr>
              <a:t>CMS Run 2 results (pp)</a:t>
            </a:r>
          </a:p>
        </p:txBody>
      </p:sp>
      <p:grpSp>
        <p:nvGrpSpPr>
          <p:cNvPr id="9" name="Группа 8">
            <a:extLst>
              <a:ext uri="{FF2B5EF4-FFF2-40B4-BE49-F238E27FC236}">
                <a16:creationId xmlns:a16="http://schemas.microsoft.com/office/drawing/2014/main" id="{12264BF1-55F9-42E3-946F-5628DFC47EFD}"/>
              </a:ext>
            </a:extLst>
          </p:cNvPr>
          <p:cNvGrpSpPr/>
          <p:nvPr/>
        </p:nvGrpSpPr>
        <p:grpSpPr>
          <a:xfrm>
            <a:off x="8786724" y="2829910"/>
            <a:ext cx="3066083" cy="3649535"/>
            <a:chOff x="8945859" y="3287110"/>
            <a:chExt cx="2866238" cy="3389404"/>
          </a:xfrm>
        </p:grpSpPr>
        <p:pic>
          <p:nvPicPr>
            <p:cNvPr id="8" name="Рисунок 7">
              <a:extLst>
                <a:ext uri="{FF2B5EF4-FFF2-40B4-BE49-F238E27FC236}">
                  <a16:creationId xmlns:a16="http://schemas.microsoft.com/office/drawing/2014/main" id="{EB3C9C78-EABD-4C7A-BD99-CFB63D4770B7}"/>
                </a:ext>
              </a:extLst>
            </p:cNvPr>
            <p:cNvPicPr>
              <a:picLocks noChangeAspect="1"/>
            </p:cNvPicPr>
            <p:nvPr/>
          </p:nvPicPr>
          <p:blipFill>
            <a:blip r:embed="rId4"/>
            <a:stretch>
              <a:fillRect/>
            </a:stretch>
          </p:blipFill>
          <p:spPr>
            <a:xfrm>
              <a:off x="8945859" y="3287110"/>
              <a:ext cx="2866238" cy="3389404"/>
            </a:xfrm>
            <a:prstGeom prst="rect">
              <a:avLst/>
            </a:prstGeom>
          </p:spPr>
        </p:pic>
        <p:sp>
          <p:nvSpPr>
            <p:cNvPr id="24" name="TextBox 23">
              <a:extLst>
                <a:ext uri="{FF2B5EF4-FFF2-40B4-BE49-F238E27FC236}">
                  <a16:creationId xmlns:a16="http://schemas.microsoft.com/office/drawing/2014/main" id="{AFE3CC4D-CCF3-4243-B676-B9ACF132290D}"/>
                </a:ext>
              </a:extLst>
            </p:cNvPr>
            <p:cNvSpPr txBox="1"/>
            <p:nvPr/>
          </p:nvSpPr>
          <p:spPr>
            <a:xfrm>
              <a:off x="8994223" y="6440078"/>
              <a:ext cx="1489846" cy="230832"/>
            </a:xfrm>
            <a:prstGeom prst="rect">
              <a:avLst/>
            </a:prstGeom>
            <a:noFill/>
          </p:spPr>
          <p:txBody>
            <a:bodyPr wrap="square">
              <a:spAutoFit/>
            </a:bodyPr>
            <a:lstStyle/>
            <a:p>
              <a:r>
                <a:rPr lang="en-US" sz="900" b="0" i="0" dirty="0">
                  <a:solidFill>
                    <a:srgbClr val="000000"/>
                  </a:solidFill>
                  <a:effectLst/>
                  <a:latin typeface="+mj-lt"/>
                </a:rPr>
                <a:t>CDS: CMS-PAS-SMP-23-005</a:t>
              </a:r>
              <a:endParaRPr lang="en-US" sz="900" dirty="0">
                <a:latin typeface="+mj-lt"/>
              </a:endParaRPr>
            </a:p>
          </p:txBody>
        </p:sp>
      </p:grpSp>
      <p:sp>
        <p:nvSpPr>
          <p:cNvPr id="28" name="Google Shape;196;p24">
            <a:extLst>
              <a:ext uri="{FF2B5EF4-FFF2-40B4-BE49-F238E27FC236}">
                <a16:creationId xmlns:a16="http://schemas.microsoft.com/office/drawing/2014/main" id="{AC91465F-7C29-49B2-95E6-0CC419FB28B0}"/>
              </a:ext>
            </a:extLst>
          </p:cNvPr>
          <p:cNvSpPr txBox="1">
            <a:spLocks/>
          </p:cNvSpPr>
          <p:nvPr/>
        </p:nvSpPr>
        <p:spPr>
          <a:xfrm>
            <a:off x="132581" y="755736"/>
            <a:ext cx="8654143" cy="2746800"/>
          </a:xfrm>
          <a:prstGeom prst="rect">
            <a:avLst/>
          </a:prstGeom>
          <a:noFill/>
          <a:ln>
            <a:noFill/>
          </a:ln>
        </p:spPr>
        <p:txBody>
          <a:bodyPr spcFirstLastPara="1" vert="horz" wrap="square" lIns="68575" tIns="34275" rIns="68575" bIns="3427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indent="-215900">
              <a:spcBef>
                <a:spcPts val="900"/>
              </a:spcBef>
              <a:buSzPts val="1400"/>
              <a:buFont typeface="Arial" pitchFamily="34" charset="0"/>
              <a:buChar char="●"/>
            </a:pPr>
            <a:r>
              <a:rPr lang="ru-RU" sz="2000" dirty="0">
                <a:solidFill>
                  <a:schemeClr val="dk1"/>
                </a:solidFill>
              </a:rPr>
              <a:t>Аномальный магнитный момент мюона </a:t>
            </a:r>
            <a:r>
              <a:rPr lang="en-US" sz="2000" dirty="0">
                <a:solidFill>
                  <a:schemeClr val="dk1"/>
                </a:solidFill>
              </a:rPr>
              <a:t>→</a:t>
            </a:r>
            <a:r>
              <a:rPr lang="ru-RU" sz="2000" dirty="0">
                <a:solidFill>
                  <a:schemeClr val="dk1"/>
                </a:solidFill>
              </a:rPr>
              <a:t> отклонение на </a:t>
            </a:r>
            <a:r>
              <a:rPr lang="en-US" sz="2000" dirty="0">
                <a:solidFill>
                  <a:schemeClr val="dk1"/>
                </a:solidFill>
              </a:rPr>
              <a:t>~4</a:t>
            </a:r>
            <a:r>
              <a:rPr lang="el-GR" sz="2000" dirty="0">
                <a:solidFill>
                  <a:schemeClr val="dk1"/>
                </a:solidFill>
              </a:rPr>
              <a:t>σ</a:t>
            </a:r>
            <a:r>
              <a:rPr lang="ru-RU" sz="2000" dirty="0">
                <a:solidFill>
                  <a:schemeClr val="dk1"/>
                </a:solidFill>
              </a:rPr>
              <a:t> от СМ</a:t>
            </a:r>
          </a:p>
          <a:p>
            <a:pPr marL="50800" indent="0">
              <a:spcBef>
                <a:spcPts val="900"/>
              </a:spcBef>
              <a:buSzPts val="1400"/>
              <a:buNone/>
            </a:pPr>
            <a:endParaRPr lang="ru-RU" sz="1100" dirty="0">
              <a:solidFill>
                <a:schemeClr val="dk1"/>
              </a:solidFill>
            </a:endParaRPr>
          </a:p>
          <a:p>
            <a:pPr marL="50800" indent="0">
              <a:spcBef>
                <a:spcPts val="900"/>
              </a:spcBef>
              <a:buSzPts val="1400"/>
              <a:buNone/>
            </a:pPr>
            <a:endParaRPr lang="en-US" sz="2000" dirty="0">
              <a:solidFill>
                <a:schemeClr val="dk1"/>
              </a:solidFill>
            </a:endParaRPr>
          </a:p>
          <a:p>
            <a:pPr marL="266700" indent="-215900">
              <a:spcBef>
                <a:spcPts val="900"/>
              </a:spcBef>
              <a:buSzPts val="1400"/>
              <a:buFont typeface="Arial" pitchFamily="34" charset="0"/>
              <a:buChar char="●"/>
            </a:pPr>
            <a:r>
              <a:rPr lang="ru-RU" sz="2000" dirty="0">
                <a:solidFill>
                  <a:schemeClr val="dk1"/>
                </a:solidFill>
              </a:rPr>
              <a:t>Тау-лептон – короткоживущая частица </a:t>
            </a:r>
            <a:r>
              <a:rPr lang="en-US" sz="2000" dirty="0">
                <a:solidFill>
                  <a:schemeClr val="dk1"/>
                </a:solidFill>
              </a:rPr>
              <a:t>→ </a:t>
            </a:r>
            <a:r>
              <a:rPr lang="ru-RU" sz="2000" dirty="0">
                <a:solidFill>
                  <a:schemeClr val="dk1"/>
                </a:solidFill>
              </a:rPr>
              <a:t>стандартные методы</a:t>
            </a:r>
            <a:r>
              <a:rPr lang="en-US" sz="2000" dirty="0">
                <a:solidFill>
                  <a:schemeClr val="dk1"/>
                </a:solidFill>
              </a:rPr>
              <a:t> </a:t>
            </a:r>
            <a:r>
              <a:rPr lang="ru-RU" sz="2000" dirty="0">
                <a:solidFill>
                  <a:schemeClr val="dk1"/>
                </a:solidFill>
              </a:rPr>
              <a:t>не работают</a:t>
            </a:r>
            <a:r>
              <a:rPr lang="en-US" sz="2000" dirty="0">
                <a:solidFill>
                  <a:schemeClr val="dk1"/>
                </a:solidFill>
              </a:rPr>
              <a:t>, </a:t>
            </a:r>
            <a:r>
              <a:rPr lang="ru-RU" sz="2000" dirty="0">
                <a:solidFill>
                  <a:schemeClr val="dk1"/>
                </a:solidFill>
              </a:rPr>
              <a:t>можно проводить </a:t>
            </a:r>
            <a:r>
              <a:rPr lang="ru-RU" sz="2000" dirty="0"/>
              <a:t>измерение сечений </a:t>
            </a:r>
            <a:r>
              <a:rPr lang="el-GR" sz="2000" b="0" i="0" dirty="0">
                <a:solidFill>
                  <a:srgbClr val="040C28"/>
                </a:solidFill>
                <a:effectLst/>
                <a:latin typeface="+mj-lt"/>
              </a:rPr>
              <a:t>γγ </a:t>
            </a:r>
            <a:r>
              <a:rPr lang="en-US" sz="2000" dirty="0">
                <a:solidFill>
                  <a:schemeClr val="dk1"/>
                </a:solidFill>
                <a:latin typeface="+mj-lt"/>
              </a:rPr>
              <a:t>→ </a:t>
            </a:r>
            <a:r>
              <a:rPr lang="el-GR" sz="2000" i="1" dirty="0">
                <a:solidFill>
                  <a:schemeClr val="dk1"/>
                </a:solidFill>
                <a:latin typeface="+mj-lt"/>
                <a:ea typeface="Times"/>
                <a:cs typeface="Times"/>
                <a:sym typeface="Times"/>
              </a:rPr>
              <a:t>ττ</a:t>
            </a:r>
            <a:r>
              <a:rPr lang="ru-RU" sz="2000" dirty="0">
                <a:solidFill>
                  <a:schemeClr val="dk1"/>
                </a:solidFill>
                <a:latin typeface="+mj-lt"/>
                <a:ea typeface="Times"/>
                <a:cs typeface="Times"/>
                <a:sym typeface="Times"/>
              </a:rPr>
              <a:t>, чувствительных</a:t>
            </a:r>
            <a:r>
              <a:rPr lang="ru-RU" sz="2000" i="1" dirty="0">
                <a:solidFill>
                  <a:schemeClr val="dk1"/>
                </a:solidFill>
                <a:latin typeface="+mj-lt"/>
                <a:ea typeface="Times"/>
                <a:cs typeface="Times"/>
                <a:sym typeface="Times"/>
              </a:rPr>
              <a:t> </a:t>
            </a:r>
            <a:r>
              <a:rPr lang="ru-RU" sz="2000" dirty="0">
                <a:solidFill>
                  <a:schemeClr val="dk1"/>
                </a:solidFill>
                <a:latin typeface="+mj-lt"/>
                <a:ea typeface="Times"/>
                <a:cs typeface="Times"/>
                <a:sym typeface="Times"/>
              </a:rPr>
              <a:t>к</a:t>
            </a:r>
            <a:r>
              <a:rPr lang="ru-RU" sz="2000" i="1" dirty="0">
                <a:solidFill>
                  <a:schemeClr val="dk1"/>
                </a:solidFill>
                <a:latin typeface="+mj-lt"/>
                <a:ea typeface="Times"/>
                <a:cs typeface="Times"/>
                <a:sym typeface="Times"/>
              </a:rPr>
              <a:t> </a:t>
            </a:r>
            <a:r>
              <a:rPr lang="en-US" sz="2000" i="1" dirty="0">
                <a:solidFill>
                  <a:schemeClr val="dk1"/>
                </a:solidFill>
                <a:latin typeface="Times"/>
                <a:ea typeface="Times"/>
                <a:cs typeface="Times"/>
                <a:sym typeface="Times"/>
              </a:rPr>
              <a:t>a</a:t>
            </a:r>
            <a:r>
              <a:rPr lang="el-GR" sz="2000" i="1" baseline="-25000" dirty="0">
                <a:solidFill>
                  <a:schemeClr val="dk1"/>
                </a:solidFill>
                <a:latin typeface="Times"/>
                <a:ea typeface="Times"/>
                <a:cs typeface="Times"/>
                <a:sym typeface="Times"/>
              </a:rPr>
              <a:t>τ</a:t>
            </a:r>
            <a:endParaRPr lang="el-GR" sz="2000" dirty="0"/>
          </a:p>
          <a:p>
            <a:pPr marL="266700" indent="-254000">
              <a:spcBef>
                <a:spcPts val="900"/>
              </a:spcBef>
              <a:buSzPts val="1400"/>
              <a:buFont typeface="Arial" pitchFamily="34" charset="0"/>
              <a:buChar char="●"/>
            </a:pPr>
            <a:r>
              <a:rPr lang="en-US" sz="2000" dirty="0" err="1"/>
              <a:t>F.del</a:t>
            </a:r>
            <a:r>
              <a:rPr lang="en-US" sz="2000" dirty="0"/>
              <a:t> Aguila et al., PLB, 271, </a:t>
            </a:r>
            <a:r>
              <a:rPr lang="en-US" sz="2000" dirty="0">
                <a:solidFill>
                  <a:schemeClr val="dk1"/>
                </a:solidFill>
              </a:rPr>
              <a:t>256-260</a:t>
            </a:r>
            <a:r>
              <a:rPr lang="en-US" sz="2000" dirty="0"/>
              <a:t>, 1991:</a:t>
            </a:r>
            <a:r>
              <a:rPr lang="ru-RU" sz="2000" dirty="0"/>
              <a:t> </a:t>
            </a:r>
            <a:r>
              <a:rPr lang="en-US" sz="2000" dirty="0">
                <a:solidFill>
                  <a:srgbClr val="4A86E8"/>
                </a:solidFill>
              </a:rPr>
              <a:t>Pb-Pb </a:t>
            </a:r>
            <a:r>
              <a:rPr lang="ru-RU" sz="2000" dirty="0">
                <a:solidFill>
                  <a:srgbClr val="4A86E8"/>
                </a:solidFill>
              </a:rPr>
              <a:t>УПС</a:t>
            </a:r>
            <a:r>
              <a:rPr lang="en-US" sz="2000" dirty="0">
                <a:solidFill>
                  <a:srgbClr val="4A86E8"/>
                </a:solidFill>
              </a:rPr>
              <a:t> </a:t>
            </a:r>
            <a:r>
              <a:rPr lang="ru-RU" sz="2000" dirty="0">
                <a:solidFill>
                  <a:srgbClr val="4A86E8"/>
                </a:solidFill>
              </a:rPr>
              <a:t>для измерения </a:t>
            </a:r>
            <a:r>
              <a:rPr lang="en-US" sz="2000" i="1" dirty="0">
                <a:solidFill>
                  <a:schemeClr val="accent1"/>
                </a:solidFill>
                <a:latin typeface="Times"/>
                <a:ea typeface="Times"/>
                <a:cs typeface="Times"/>
                <a:sym typeface="Times"/>
              </a:rPr>
              <a:t>a</a:t>
            </a:r>
            <a:r>
              <a:rPr lang="el-GR" sz="2000" i="1" baseline="-25000" dirty="0">
                <a:solidFill>
                  <a:schemeClr val="accent1"/>
                </a:solidFill>
                <a:latin typeface="Times"/>
                <a:ea typeface="Times"/>
                <a:cs typeface="Times"/>
                <a:sym typeface="Times"/>
              </a:rPr>
              <a:t>τ</a:t>
            </a:r>
            <a:endParaRPr lang="en-US" sz="2000" dirty="0"/>
          </a:p>
          <a:p>
            <a:pPr marL="101600" indent="0">
              <a:spcBef>
                <a:spcPts val="900"/>
              </a:spcBef>
              <a:spcAft>
                <a:spcPts val="1200"/>
              </a:spcAft>
              <a:buClr>
                <a:schemeClr val="dk1"/>
              </a:buClr>
              <a:buSzPts val="1500"/>
              <a:buFont typeface="Arial" pitchFamily="34" charset="0"/>
              <a:buNone/>
            </a:pPr>
            <a:endParaRPr lang="en-US" sz="2000" dirty="0"/>
          </a:p>
        </p:txBody>
      </p:sp>
      <p:grpSp>
        <p:nvGrpSpPr>
          <p:cNvPr id="29" name="Группа 28">
            <a:extLst>
              <a:ext uri="{FF2B5EF4-FFF2-40B4-BE49-F238E27FC236}">
                <a16:creationId xmlns:a16="http://schemas.microsoft.com/office/drawing/2014/main" id="{8F138ECC-8722-46AE-AC83-EAB10A4B6A7D}"/>
              </a:ext>
            </a:extLst>
          </p:cNvPr>
          <p:cNvGrpSpPr/>
          <p:nvPr/>
        </p:nvGrpSpPr>
        <p:grpSpPr>
          <a:xfrm>
            <a:off x="406720" y="1174564"/>
            <a:ext cx="6265031" cy="903624"/>
            <a:chOff x="406720" y="1174564"/>
            <a:chExt cx="6265031" cy="903624"/>
          </a:xfrm>
        </p:grpSpPr>
        <p:pic>
          <p:nvPicPr>
            <p:cNvPr id="30" name="Google Shape;201;p24">
              <a:extLst>
                <a:ext uri="{FF2B5EF4-FFF2-40B4-BE49-F238E27FC236}">
                  <a16:creationId xmlns:a16="http://schemas.microsoft.com/office/drawing/2014/main" id="{88156E22-1950-4385-8591-5676114421BF}"/>
                </a:ext>
              </a:extLst>
            </p:cNvPr>
            <p:cNvPicPr preferRelativeResize="0"/>
            <p:nvPr/>
          </p:nvPicPr>
          <p:blipFill rotWithShape="1">
            <a:blip r:embed="rId5">
              <a:alphaModFix/>
            </a:blip>
            <a:srcRect/>
            <a:stretch/>
          </p:blipFill>
          <p:spPr>
            <a:xfrm>
              <a:off x="1851125" y="1174564"/>
              <a:ext cx="2069123" cy="460097"/>
            </a:xfrm>
            <a:prstGeom prst="rect">
              <a:avLst/>
            </a:prstGeom>
            <a:noFill/>
            <a:ln>
              <a:noFill/>
            </a:ln>
          </p:spPr>
        </p:pic>
        <p:sp>
          <p:nvSpPr>
            <p:cNvPr id="31" name="Google Shape;198;p24">
              <a:extLst>
                <a:ext uri="{FF2B5EF4-FFF2-40B4-BE49-F238E27FC236}">
                  <a16:creationId xmlns:a16="http://schemas.microsoft.com/office/drawing/2014/main" id="{4D51A002-9872-4B73-82D1-B5678A22B8D0}"/>
                </a:ext>
              </a:extLst>
            </p:cNvPr>
            <p:cNvSpPr txBox="1">
              <a:spLocks/>
            </p:cNvSpPr>
            <p:nvPr/>
          </p:nvSpPr>
          <p:spPr>
            <a:xfrm>
              <a:off x="416661" y="1296851"/>
              <a:ext cx="1659802" cy="469391"/>
            </a:xfrm>
            <a:prstGeom prst="rect">
              <a:avLst/>
            </a:prstGeom>
            <a:noFill/>
            <a:ln>
              <a:noFill/>
            </a:ln>
          </p:spPr>
          <p:txBody>
            <a:bodyPr spcFirstLastPara="1" vert="horz" wrap="square" lIns="68575" tIns="34275" rIns="68575" bIns="34275" rtlCol="0" anchor="t"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Clr>
                  <a:schemeClr val="dk1"/>
                </a:buClr>
                <a:buSzPts val="1500"/>
                <a:buFont typeface="Arial" pitchFamily="34" charset="0"/>
                <a:buNone/>
              </a:pPr>
              <a:r>
                <a:rPr lang="ru-RU" sz="1500" dirty="0">
                  <a:solidFill>
                    <a:schemeClr val="dk1"/>
                  </a:solidFill>
                </a:rPr>
                <a:t>Предсказание</a:t>
              </a:r>
              <a:r>
                <a:rPr lang="en-US" sz="1500" dirty="0">
                  <a:solidFill>
                    <a:schemeClr val="dk1"/>
                  </a:solidFill>
                </a:rPr>
                <a:t>:</a:t>
              </a:r>
            </a:p>
          </p:txBody>
        </p:sp>
        <p:pic>
          <p:nvPicPr>
            <p:cNvPr id="32" name="Google Shape;199;p24">
              <a:extLst>
                <a:ext uri="{FF2B5EF4-FFF2-40B4-BE49-F238E27FC236}">
                  <a16:creationId xmlns:a16="http://schemas.microsoft.com/office/drawing/2014/main" id="{165524DD-B0A5-4C85-A846-2B9DB3C78607}"/>
                </a:ext>
              </a:extLst>
            </p:cNvPr>
            <p:cNvPicPr preferRelativeResize="0"/>
            <p:nvPr/>
          </p:nvPicPr>
          <p:blipFill rotWithShape="1">
            <a:blip r:embed="rId6">
              <a:alphaModFix/>
            </a:blip>
            <a:srcRect/>
            <a:stretch/>
          </p:blipFill>
          <p:spPr>
            <a:xfrm>
              <a:off x="1547421" y="1561507"/>
              <a:ext cx="3040476" cy="429325"/>
            </a:xfrm>
            <a:prstGeom prst="rect">
              <a:avLst/>
            </a:prstGeom>
            <a:noFill/>
            <a:ln>
              <a:noFill/>
            </a:ln>
          </p:spPr>
        </p:pic>
        <p:sp>
          <p:nvSpPr>
            <p:cNvPr id="33" name="Google Shape;200;p24">
              <a:extLst>
                <a:ext uri="{FF2B5EF4-FFF2-40B4-BE49-F238E27FC236}">
                  <a16:creationId xmlns:a16="http://schemas.microsoft.com/office/drawing/2014/main" id="{6D8A4121-935D-4F78-9D5A-1732EC9CAE3C}"/>
                </a:ext>
              </a:extLst>
            </p:cNvPr>
            <p:cNvSpPr txBox="1"/>
            <p:nvPr/>
          </p:nvSpPr>
          <p:spPr>
            <a:xfrm>
              <a:off x="4478470" y="1676765"/>
              <a:ext cx="2193281" cy="238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100" dirty="0"/>
                <a:t>DELPHI</a:t>
              </a:r>
              <a:r>
                <a:rPr lang="ru-RU" sz="1100" dirty="0"/>
                <a:t>, </a:t>
              </a:r>
              <a:r>
                <a:rPr lang="ru" sz="1100" i="0" dirty="0">
                  <a:solidFill>
                    <a:srgbClr val="000000"/>
                  </a:solidFill>
                </a:rPr>
                <a:t>EPJC, 35</a:t>
              </a:r>
              <a:r>
                <a:rPr lang="ru" sz="1100" dirty="0"/>
                <a:t>,</a:t>
              </a:r>
              <a:r>
                <a:rPr lang="ru" sz="1100" i="0" dirty="0">
                  <a:solidFill>
                    <a:srgbClr val="000000"/>
                  </a:solidFill>
                </a:rPr>
                <a:t> 159, 2004</a:t>
              </a:r>
              <a:endParaRPr sz="1100" dirty="0">
                <a:solidFill>
                  <a:schemeClr val="dk1"/>
                </a:solidFill>
              </a:endParaRPr>
            </a:p>
          </p:txBody>
        </p:sp>
        <p:sp>
          <p:nvSpPr>
            <p:cNvPr id="39" name="Google Shape;202;p24">
              <a:extLst>
                <a:ext uri="{FF2B5EF4-FFF2-40B4-BE49-F238E27FC236}">
                  <a16:creationId xmlns:a16="http://schemas.microsoft.com/office/drawing/2014/main" id="{73389747-9460-40D1-AAB3-2AE2B17CA30B}"/>
                </a:ext>
              </a:extLst>
            </p:cNvPr>
            <p:cNvSpPr txBox="1"/>
            <p:nvPr/>
          </p:nvSpPr>
          <p:spPr>
            <a:xfrm>
              <a:off x="406720" y="1608797"/>
              <a:ext cx="1659802" cy="469391"/>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dk1"/>
                </a:buClr>
                <a:buSzPts val="1500"/>
                <a:buFont typeface="Arial"/>
                <a:buNone/>
              </a:pPr>
              <a:r>
                <a:rPr lang="ru" sz="1500" dirty="0">
                  <a:solidFill>
                    <a:schemeClr val="dk1"/>
                  </a:solidFill>
                </a:rPr>
                <a:t>Эксперимент</a:t>
              </a:r>
              <a:r>
                <a:rPr lang="ru" sz="1500" b="0" i="0" u="none" strike="noStrike" cap="none" dirty="0">
                  <a:solidFill>
                    <a:schemeClr val="dk1"/>
                  </a:solidFill>
                  <a:latin typeface="Calibri"/>
                  <a:ea typeface="Calibri"/>
                  <a:cs typeface="Calibri"/>
                  <a:sym typeface="Calibri"/>
                </a:rPr>
                <a:t>:</a:t>
              </a:r>
              <a:endParaRPr sz="1500" b="0" i="0" u="none" strike="noStrike" cap="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7374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PSPLIT_ID" val=" 13"/>
</p:tagLst>
</file>

<file path=ppt/tags/tag2.xml><?xml version="1.0" encoding="utf-8"?>
<p:tagLst xmlns:a="http://schemas.openxmlformats.org/drawingml/2006/main" xmlns:r="http://schemas.openxmlformats.org/officeDocument/2006/relationships" xmlns:p="http://schemas.openxmlformats.org/presentationml/2006/main">
  <p:tag name="PPSPLIT_ID" val=" 1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60314</TotalTime>
  <Words>1957</Words>
  <Application>Microsoft Office PowerPoint</Application>
  <PresentationFormat>Широкоэкранный</PresentationFormat>
  <Paragraphs>288</Paragraphs>
  <Slides>30</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-apple-system</vt:lpstr>
      <vt:lpstr>Arial</vt:lpstr>
      <vt:lpstr>Calibri</vt:lpstr>
      <vt:lpstr>CHQXBW+ArialMT</vt:lpstr>
      <vt:lpstr>Roboto</vt:lpstr>
      <vt:lpstr>sourcesans-regular</vt:lpstr>
      <vt:lpstr>Symbol</vt:lpstr>
      <vt:lpstr>Times</vt:lpstr>
      <vt:lpstr>Times New Roman</vt:lpstr>
      <vt:lpstr>Тема Office</vt:lpstr>
      <vt:lpstr>Исследование фотон-фотонных и фотон-ядерных взаимодействий в  ультрапериферических столкновениях ядер на коллайдере LHC  </vt:lpstr>
      <vt:lpstr>LHC как фотон-фотонный и фотон-адронный коллайдер</vt:lpstr>
      <vt:lpstr>Презентация PowerPoint</vt:lpstr>
      <vt:lpstr>Презентация PowerPoint</vt:lpstr>
      <vt:lpstr>Презентация PowerPoint</vt:lpstr>
      <vt:lpstr>Рождение пар лептонов</vt:lpstr>
      <vt:lpstr>Рождение пар лептонов</vt:lpstr>
      <vt:lpstr>Аномальный магнитный момент τ </vt:lpstr>
      <vt:lpstr>Аномальный магнитный момент τ </vt:lpstr>
      <vt:lpstr>Рассеяние света на свете</vt:lpstr>
      <vt:lpstr>Поиск аксионоподобных частиц</vt:lpstr>
      <vt:lpstr>Презентация PowerPoint</vt:lpstr>
      <vt:lpstr>Фоторождение векторных мезонов в УПС</vt:lpstr>
      <vt:lpstr>Когерентное и некогерентное фоторождение на ядрах</vt:lpstr>
      <vt:lpstr>Партонные плотности в ядрах (nPDFs)</vt:lpstr>
      <vt:lpstr>Измерения в зависимости от быстроты</vt:lpstr>
      <vt:lpstr>Цель: извлечение вклада сечения при малых x~10-5 </vt:lpstr>
      <vt:lpstr>Зависимость фотоядерных сечений от энергии</vt:lpstr>
      <vt:lpstr>Фактор ядерного подавления</vt:lpstr>
      <vt:lpstr>Перспективы измерений УПС в сеансах Run 3 и Run 4</vt:lpstr>
      <vt:lpstr>Презентация PowerPoint</vt:lpstr>
      <vt:lpstr>Фоторождение J/ на протоне</vt:lpstr>
      <vt:lpstr>Измерение сечений </vt:lpstr>
      <vt:lpstr>Когерентное сечение J/ψ + испускание нейтронов</vt:lpstr>
      <vt:lpstr>Партонные функции</vt:lpstr>
      <vt:lpstr>Насыщение глюонной плотности</vt:lpstr>
      <vt:lpstr>Эксклюзивное рождение J/ψ на протоне</vt:lpstr>
      <vt:lpstr>Ограничение глюонных распределений?</vt:lpstr>
      <vt:lpstr>Ядерные экранировки</vt:lpstr>
      <vt:lpstr>Расчет nPDF в приближении лидирующих твистов</vt:lpstr>
    </vt:vector>
  </TitlesOfParts>
  <Company>Krokoz™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results on photon-induced processes</dc:title>
  <dc:creator>Evgeny</dc:creator>
  <cp:lastModifiedBy>Nazar</cp:lastModifiedBy>
  <cp:revision>1527</cp:revision>
  <cp:lastPrinted>2015-05-20T10:03:23Z</cp:lastPrinted>
  <dcterms:created xsi:type="dcterms:W3CDTF">2012-11-10T12:46:32Z</dcterms:created>
  <dcterms:modified xsi:type="dcterms:W3CDTF">2024-06-18T15:44:02Z</dcterms:modified>
</cp:coreProperties>
</file>