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83" r:id="rId4"/>
    <p:sldId id="284" r:id="rId5"/>
    <p:sldId id="280" r:id="rId6"/>
    <p:sldId id="260" r:id="rId7"/>
    <p:sldId id="261" r:id="rId8"/>
    <p:sldId id="262" r:id="rId9"/>
    <p:sldId id="285" r:id="rId10"/>
    <p:sldId id="282" r:id="rId11"/>
    <p:sldId id="263" r:id="rId12"/>
    <p:sldId id="264" r:id="rId13"/>
    <p:sldId id="544" r:id="rId14"/>
    <p:sldId id="266" r:id="rId15"/>
    <p:sldId id="267" r:id="rId16"/>
    <p:sldId id="278" r:id="rId17"/>
    <p:sldId id="540" r:id="rId18"/>
    <p:sldId id="265" r:id="rId19"/>
    <p:sldId id="272" r:id="rId20"/>
    <p:sldId id="289" r:id="rId21"/>
    <p:sldId id="258" r:id="rId22"/>
    <p:sldId id="543" r:id="rId23"/>
    <p:sldId id="269" r:id="rId24"/>
    <p:sldId id="275" r:id="rId25"/>
    <p:sldId id="270" r:id="rId26"/>
    <p:sldId id="271" r:id="rId27"/>
    <p:sldId id="287" r:id="rId28"/>
    <p:sldId id="288" r:id="rId29"/>
    <p:sldId id="276" r:id="rId30"/>
    <p:sldId id="273" r:id="rId31"/>
    <p:sldId id="27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1"/>
    <p:restoredTop sz="95840"/>
  </p:normalViewPr>
  <p:slideViewPr>
    <p:cSldViewPr snapToGrid="0">
      <p:cViewPr varScale="1">
        <p:scale>
          <a:sx n="108" d="100"/>
          <a:sy n="108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2DEE-4871-254C-B578-92E5AF8477F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07B1A-D6CA-354F-A34E-DA098A89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8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E5133-F829-32E3-C584-5C6F46663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F4BC32-8A56-DBC2-DC21-25516648E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E5118-7272-8D4C-B12C-F25ACABF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5287-85B9-5E42-93B9-0912FAFC1C4A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0F29E-95A8-EC82-2331-58BAC3ED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F1C76-8469-BA70-CC38-8298FB6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3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656BA-424F-90C5-F127-DC51C720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ACFCF-3718-77D6-EA5F-80898F07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E66E8-75B5-0DB8-FB2E-BC0F048D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255-655D-E047-BB22-B9D59EFADA96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41BD8-43A6-32D4-5833-93FF2C28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B5623-2F3A-BBB9-F94E-FABCB258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4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5932DF-BC31-6075-55AD-D11ABB713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15BF0C-53D9-317C-6C36-02A538D36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4EB50-0A47-628A-9AEC-AF7B9CDF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CF9-4B0F-2B44-B50D-7C86F4FD5C41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C69E7-5A46-5711-F0A4-2D384CC4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EB957-4168-BC9E-3FB6-94F4187B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A123A-5A8C-C710-713A-1E2D10D1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A7EF2-911C-574F-A65B-87F1F450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42EF8-D957-75B0-0D5D-92865A37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F080-0004-4E43-84EA-5013D4842077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F93B1-45B6-F803-A4D3-9C974A43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7C7B1-49EA-9DAD-BABE-AE110D8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E83E8-F001-6EA6-21A5-5AC1068B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A911A-2CC2-D005-0F78-68223C904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612E2-840A-29F4-4433-7A84FEC1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26FD-50EF-254E-A59E-4E057E83B738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7A511-A232-ED1C-50C7-9F17C0EA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9631E-D53B-5F43-A329-8A4A93CA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7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C220E-A895-AAE1-3744-51125A74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3523B-0251-F369-FCE5-424B757C5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CCFAF9-B6EB-DA0D-D116-0214600D5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FB6367-42ED-0AF8-57AF-E5018F8A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E15A-501B-C143-A6C7-E06003CB8BF7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BD20BB-0330-5BEA-87F7-7B163509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BEA98-F83E-2D21-1B77-91991C9B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73793-1A5F-659A-0B04-06B25E9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0FE21C-16DC-76D3-3659-25DABE2CE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0146C2-7F3C-B2EF-DC8B-7CA23EDB2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82872-8CCA-C2F7-8521-CFE9452C0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D6B084-DD77-92C4-DBBF-0E1F9FA80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427D64-4B5D-2677-7176-324D1DC3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FF6F-0D4C-3B4D-A2FD-6C9C28D1BE09}" type="datetime1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93AA14-9E3F-BE66-BAB3-64CB8F0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907BD6-CF29-5F5F-C8A1-5CD410D4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2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2BD83-578C-8405-11ED-CC88EA04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9871AA-BF97-C637-18E4-5668E7B0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127A-D9EB-D143-9BD9-60A04032D9F1}" type="datetime1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3432AA-FC50-CF35-C518-1C56799C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BC3F54-9B04-80F3-AE39-C4309E61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2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07369F-FECD-723D-DACB-8DDC5E51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F046-A06C-D942-9DA6-94E399FB02A1}" type="datetime1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80334-9F45-B44D-E637-955FF328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CB8C70-8C9F-8251-6758-BB1C4D5D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7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D057-04D1-31B0-D0A1-5DA0C37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3DB7-17A6-813B-153A-4873A376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A1568-1F90-1D1C-1EBE-0041F003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AD5F6-EE92-7078-7950-DB4DC730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96B-D6EA-9A49-AE7D-8483AD7BF0DC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9CFA0-C5E3-C324-5C1B-62C557AB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47684-0DB5-0654-F07D-A8CBB6D9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B7906-53EC-732B-20E9-BE1A9B04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CF81F-9F58-E1D3-AB25-40DE98139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C48D2C-679A-2A39-E39B-8E37989D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E9836-2D70-64AC-82D3-18181799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34E6-5AC0-A44D-845B-2F946415DB7E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16194-FBAA-0770-C41E-7EDBD402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724FB-B78E-9ADB-6964-55294770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8E7CA-58BD-8C78-2095-D02DE64E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28645-04C7-80C5-42CC-6DB1A08A9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B8984-4090-2845-E878-9274A2353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FAB7-CEDD-2447-B0A3-4AF9B34C770F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5ADF2-D4FC-9F2A-FE65-D1A810ACC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Сессия РАН,  Дубна, 4 апреля 2024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32428-938B-0878-964F-C868C89D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7836-6DCD-504D-827F-0E4D0A7B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CC126C-AD43-C9C7-0F2E-08ACB28C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73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Поиск потока </a:t>
            </a:r>
            <a:r>
              <a:rPr lang="ru-RU" dirty="0" err="1"/>
              <a:t>гео</a:t>
            </a:r>
            <a:r>
              <a:rPr lang="ru-RU" dirty="0"/>
              <a:t>-антинейтрино от </a:t>
            </a:r>
            <a:r>
              <a:rPr lang="ru-RU" baseline="30000" dirty="0"/>
              <a:t>40</a:t>
            </a:r>
            <a:r>
              <a:rPr lang="en-US" dirty="0"/>
              <a:t>K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7D700-F0DF-AE3C-1496-BEBE6CAD95F5}"/>
              </a:ext>
            </a:extLst>
          </p:cNvPr>
          <p:cNvSpPr txBox="1"/>
          <p:nvPr/>
        </p:nvSpPr>
        <p:spPr>
          <a:xfrm>
            <a:off x="3008416" y="4405746"/>
            <a:ext cx="663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В.В. Синев</a:t>
            </a:r>
            <a:r>
              <a:rPr lang="en-US" sz="1800" b="1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Л.Б. Безруков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</a:rPr>
              <a:t>Институт ядерных исследований РАН</a:t>
            </a:r>
            <a:endParaRPr lang="en-US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Национальный исследовательский ядерный университет МИФИ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B88C91-0884-0286-1F6D-700C678F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Сессия РАН,  Дубна, 4 апреля 2024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76A0AF-4919-9534-21CA-B30FF50F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60940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7D65D-216B-9267-0D11-C7A936B3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/>
          </a:bodyPr>
          <a:lstStyle/>
          <a:p>
            <a:r>
              <a:rPr lang="ru-RU" sz="3200" dirty="0"/>
              <a:t>Мы добавили в анализ все </a:t>
            </a:r>
            <a:r>
              <a:rPr lang="ru-RU" sz="3200" dirty="0" err="1"/>
              <a:t>геоантинейтринные</a:t>
            </a:r>
            <a:r>
              <a:rPr lang="ru-RU" sz="3200" dirty="0"/>
              <a:t> потоки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6DB31-3712-D581-5BB3-283B7AED18FB}"/>
              </a:ext>
            </a:extLst>
          </p:cNvPr>
          <p:cNvSpPr txBox="1"/>
          <p:nvPr/>
        </p:nvSpPr>
        <p:spPr>
          <a:xfrm>
            <a:off x="2108301" y="15586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/>
              <a:t>40</a:t>
            </a:r>
            <a:r>
              <a:rPr lang="en-US" dirty="0"/>
              <a:t>K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ED995-6CC8-4D80-6AC9-ADCBFAF55A25}"/>
              </a:ext>
            </a:extLst>
          </p:cNvPr>
          <p:cNvSpPr txBox="1"/>
          <p:nvPr/>
        </p:nvSpPr>
        <p:spPr>
          <a:xfrm>
            <a:off x="5656548" y="1540565"/>
            <a:ext cx="122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/>
              <a:t>232</a:t>
            </a:r>
            <a:r>
              <a:rPr lang="en-US" dirty="0"/>
              <a:t>Th,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C2561-F590-4C2B-1F57-5D1399DBC2FE}"/>
              </a:ext>
            </a:extLst>
          </p:cNvPr>
          <p:cNvSpPr txBox="1"/>
          <p:nvPr/>
        </p:nvSpPr>
        <p:spPr>
          <a:xfrm>
            <a:off x="9502435" y="1457519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Реакторные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AC575-39E2-46A3-1A27-4067DE1B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29100" y="1848966"/>
            <a:ext cx="3835400" cy="2598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A9889F-7CEB-FCF0-AC7B-0B6F4FDB93C2}"/>
              </a:ext>
            </a:extLst>
          </p:cNvPr>
          <p:cNvSpPr txBox="1"/>
          <p:nvPr/>
        </p:nvSpPr>
        <p:spPr>
          <a:xfrm>
            <a:off x="5495754" y="4932208"/>
            <a:ext cx="203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~7x10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ru-RU" sz="2400" dirty="0"/>
              <a:t>см</a:t>
            </a:r>
            <a:r>
              <a:rPr lang="ru-RU" sz="2400" baseline="30000" dirty="0"/>
              <a:t>-2</a:t>
            </a:r>
            <a:r>
              <a:rPr lang="ru-RU" sz="2400" dirty="0"/>
              <a:t> с</a:t>
            </a:r>
            <a:r>
              <a:rPr lang="ru-RU" sz="2400" baseline="30000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E1A47-DD32-A742-02C2-AC41596D8DC6}"/>
              </a:ext>
            </a:extLst>
          </p:cNvPr>
          <p:cNvSpPr txBox="1"/>
          <p:nvPr/>
        </p:nvSpPr>
        <p:spPr>
          <a:xfrm>
            <a:off x="1150936" y="4932208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 10</a:t>
            </a:r>
            <a:r>
              <a:rPr lang="ru-RU" sz="2400" baseline="30000" dirty="0"/>
              <a:t>6</a:t>
            </a:r>
            <a:r>
              <a:rPr lang="en-US" sz="2400" dirty="0"/>
              <a:t> </a:t>
            </a:r>
            <a:r>
              <a:rPr lang="ru-RU" sz="2400" dirty="0"/>
              <a:t>– </a:t>
            </a:r>
            <a:r>
              <a:rPr lang="en-US" sz="2400" dirty="0"/>
              <a:t>10</a:t>
            </a:r>
            <a:r>
              <a:rPr lang="ru-RU" sz="2400" baseline="30000" dirty="0"/>
              <a:t>8</a:t>
            </a:r>
            <a:r>
              <a:rPr lang="en-US" sz="2400" dirty="0"/>
              <a:t> </a:t>
            </a:r>
            <a:r>
              <a:rPr lang="ru-RU" sz="2400" dirty="0"/>
              <a:t>см</a:t>
            </a:r>
            <a:r>
              <a:rPr lang="ru-RU" sz="2400" baseline="30000" dirty="0"/>
              <a:t>-2</a:t>
            </a:r>
            <a:r>
              <a:rPr lang="ru-RU" sz="2400" dirty="0"/>
              <a:t> с</a:t>
            </a:r>
            <a:r>
              <a:rPr lang="ru-RU" sz="2400" baseline="30000" dirty="0"/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5D262-60D2-31E8-4D13-13A080A39DAB}"/>
              </a:ext>
            </a:extLst>
          </p:cNvPr>
          <p:cNvSpPr txBox="1"/>
          <p:nvPr/>
        </p:nvSpPr>
        <p:spPr>
          <a:xfrm>
            <a:off x="9326563" y="4932208"/>
            <a:ext cx="240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~3.5x10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ru-RU" sz="2400" dirty="0"/>
              <a:t>см</a:t>
            </a:r>
            <a:r>
              <a:rPr lang="ru-RU" sz="2400" baseline="30000" dirty="0"/>
              <a:t>-2</a:t>
            </a:r>
            <a:r>
              <a:rPr lang="ru-RU" sz="2400" dirty="0"/>
              <a:t> с</a:t>
            </a:r>
            <a:r>
              <a:rPr lang="ru-RU" sz="2400" baseline="30000" dirty="0"/>
              <a:t>-1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E4EF96-15D0-2A67-5633-FABD29A2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10964" y="1839675"/>
            <a:ext cx="3845709" cy="2605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269B63-389C-056F-4671-248B6B8D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920" y="1839675"/>
            <a:ext cx="3816963" cy="25863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A6D3C9-AD43-22E5-1324-1E3CD0BECE3F}"/>
              </a:ext>
            </a:extLst>
          </p:cNvPr>
          <p:cNvSpPr txBox="1"/>
          <p:nvPr/>
        </p:nvSpPr>
        <p:spPr>
          <a:xfrm>
            <a:off x="10769600" y="4445511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MeV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88F740-46D9-796E-C0B9-9C2512568DDF}"/>
              </a:ext>
            </a:extLst>
          </p:cNvPr>
          <p:cNvSpPr txBox="1"/>
          <p:nvPr/>
        </p:nvSpPr>
        <p:spPr>
          <a:xfrm>
            <a:off x="6923891" y="4438474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MeV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3C092-1990-D199-4EB3-7E9BCE6BC1DB}"/>
              </a:ext>
            </a:extLst>
          </p:cNvPr>
          <p:cNvSpPr txBox="1"/>
          <p:nvPr/>
        </p:nvSpPr>
        <p:spPr>
          <a:xfrm>
            <a:off x="3263900" y="441609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keV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3E256-A44C-BB5D-8787-3A62E24C018E}"/>
              </a:ext>
            </a:extLst>
          </p:cNvPr>
          <p:cNvSpPr txBox="1"/>
          <p:nvPr/>
        </p:nvSpPr>
        <p:spPr>
          <a:xfrm>
            <a:off x="1570037" y="5323938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IBD</a:t>
            </a:r>
            <a:r>
              <a:rPr lang="en-US" sz="2400" dirty="0"/>
              <a:t> = 0</a:t>
            </a:r>
            <a:endParaRPr lang="ru-RU" sz="24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E02E8-98BB-DD16-5614-46061909A5E2}"/>
              </a:ext>
            </a:extLst>
          </p:cNvPr>
          <p:cNvSpPr txBox="1"/>
          <p:nvPr/>
        </p:nvSpPr>
        <p:spPr>
          <a:xfrm>
            <a:off x="5481015" y="5323939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IBD</a:t>
            </a:r>
            <a:r>
              <a:rPr lang="en-US" sz="2400" dirty="0"/>
              <a:t> = 4 y</a:t>
            </a:r>
            <a:r>
              <a:rPr lang="en-US" sz="2400" baseline="30000" dirty="0"/>
              <a:t>-1</a:t>
            </a:r>
            <a:endParaRPr lang="ru-RU" sz="2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FCED6-14FF-ACCC-5F83-C386CA924AB8}"/>
              </a:ext>
            </a:extLst>
          </p:cNvPr>
          <p:cNvSpPr txBox="1"/>
          <p:nvPr/>
        </p:nvSpPr>
        <p:spPr>
          <a:xfrm>
            <a:off x="9502435" y="5324787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IBD</a:t>
            </a:r>
            <a:r>
              <a:rPr lang="en-US" sz="2400" dirty="0"/>
              <a:t> = 10 y</a:t>
            </a:r>
            <a:r>
              <a:rPr lang="en-US" sz="2400" baseline="30000" dirty="0"/>
              <a:t>-1</a:t>
            </a:r>
            <a:endParaRPr lang="ru-RU" sz="2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80DFD-CEEF-E641-4A61-281AB6AB57A3}"/>
              </a:ext>
            </a:extLst>
          </p:cNvPr>
          <p:cNvSpPr txBox="1"/>
          <p:nvPr/>
        </p:nvSpPr>
        <p:spPr>
          <a:xfrm>
            <a:off x="1570036" y="5733786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baseline="-25000" dirty="0" err="1"/>
              <a:t>rec</a:t>
            </a:r>
            <a:r>
              <a:rPr lang="en-US" sz="2400" dirty="0"/>
              <a:t> = 0.06 – 5 d</a:t>
            </a:r>
            <a:r>
              <a:rPr lang="en-US" sz="2400" baseline="30000" dirty="0"/>
              <a:t>-1</a:t>
            </a:r>
            <a:endParaRPr lang="ru-RU" sz="2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DB890-9FE9-12E6-6836-E0F4EEA7DC46}"/>
              </a:ext>
            </a:extLst>
          </p:cNvPr>
          <p:cNvSpPr txBox="1"/>
          <p:nvPr/>
        </p:nvSpPr>
        <p:spPr>
          <a:xfrm>
            <a:off x="5495754" y="5733785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baseline="-25000" dirty="0" err="1"/>
              <a:t>rec</a:t>
            </a:r>
            <a:r>
              <a:rPr lang="en-US" sz="2400" dirty="0"/>
              <a:t> = 0.01 – 0.1 d</a:t>
            </a:r>
            <a:r>
              <a:rPr lang="en-US" sz="2400" baseline="30000" dirty="0"/>
              <a:t>-1</a:t>
            </a:r>
            <a:endParaRPr lang="ru-RU" sz="24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E66F6-5162-FBB7-8FFE-AA31F097DA0A}"/>
              </a:ext>
            </a:extLst>
          </p:cNvPr>
          <p:cNvSpPr txBox="1"/>
          <p:nvPr/>
        </p:nvSpPr>
        <p:spPr>
          <a:xfrm>
            <a:off x="9048998" y="5732292"/>
            <a:ext cx="290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baseline="-25000" dirty="0" err="1"/>
              <a:t>rec</a:t>
            </a:r>
            <a:r>
              <a:rPr lang="en-US" sz="2400" dirty="0"/>
              <a:t> = 0.001 – 0.01 d</a:t>
            </a:r>
            <a:r>
              <a:rPr lang="en-US" sz="2400" baseline="30000" dirty="0"/>
              <a:t>-1</a:t>
            </a:r>
            <a:endParaRPr lang="ru-RU" sz="2400" baseline="30000" dirty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F8DED545-6484-37FC-BF25-B19B1D3E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DEDC48-80F4-69A8-6D84-5E39059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10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66240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42B0C-47A6-FDB2-6AF6-83CDE03D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анализ</a:t>
            </a:r>
            <a:r>
              <a:rPr lang="en-US" dirty="0"/>
              <a:t> </a:t>
            </a:r>
            <a:r>
              <a:rPr lang="ru-RU" dirty="0"/>
              <a:t>спектра событий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58EF6-04EF-C549-E34A-DB29F3A8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690688"/>
            <a:ext cx="6349546" cy="3983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A2B38-65D2-6DED-1E52-CC531F034414}"/>
              </a:ext>
            </a:extLst>
          </p:cNvPr>
          <p:cNvSpPr txBox="1"/>
          <p:nvPr/>
        </p:nvSpPr>
        <p:spPr>
          <a:xfrm>
            <a:off x="6941540" y="2064434"/>
            <a:ext cx="4649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Спектр одиночных событий в детекторе </a:t>
            </a:r>
            <a:r>
              <a:rPr lang="ru-RU" dirty="0" err="1"/>
              <a:t>Борексино</a:t>
            </a:r>
            <a:r>
              <a:rPr lang="ru-RU" dirty="0"/>
              <a:t> и его компоненты.</a:t>
            </a:r>
          </a:p>
          <a:p>
            <a:endParaRPr lang="ru-RU" dirty="0"/>
          </a:p>
          <a:p>
            <a:r>
              <a:rPr lang="ru-RU" dirty="0"/>
              <a:t>Если добавить спектр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r>
              <a:rPr lang="ru-RU" dirty="0"/>
              <a:t>, то улучшается 𝜒</a:t>
            </a:r>
            <a:r>
              <a:rPr lang="ru-RU" baseline="30000" dirty="0"/>
              <a:t>2</a:t>
            </a:r>
            <a:r>
              <a:rPr lang="ru-RU" dirty="0"/>
              <a:t> и потоки солнечных нейтрино согласуются с одной солнечной моделью</a:t>
            </a:r>
          </a:p>
          <a:p>
            <a:endParaRPr lang="ru-RU" dirty="0"/>
          </a:p>
          <a:p>
            <a:r>
              <a:rPr lang="en-US" dirty="0"/>
              <a:t>LZ </a:t>
            </a:r>
            <a:r>
              <a:rPr lang="en-US" dirty="0" err="1"/>
              <a:t>м</a:t>
            </a:r>
            <a:r>
              <a:rPr lang="ru-RU" dirty="0" err="1"/>
              <a:t>одель</a:t>
            </a:r>
            <a:r>
              <a:rPr lang="ru-RU" dirty="0"/>
              <a:t> 𝜒</a:t>
            </a:r>
            <a:r>
              <a:rPr lang="ru-RU" baseline="30000" dirty="0"/>
              <a:t>2</a:t>
            </a:r>
            <a:r>
              <a:rPr lang="ru-RU" dirty="0"/>
              <a:t> = 1</a:t>
            </a:r>
            <a:r>
              <a:rPr lang="en-US" dirty="0"/>
              <a:t>69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C263-3DEA-2C92-C081-7F6116C3DA2B}"/>
              </a:ext>
            </a:extLst>
          </p:cNvPr>
          <p:cNvSpPr txBox="1"/>
          <p:nvPr/>
        </p:nvSpPr>
        <p:spPr>
          <a:xfrm>
            <a:off x="7433953" y="4902889"/>
            <a:ext cx="32568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</a:t>
            </a:r>
            <a:r>
              <a:rPr lang="en-US" baseline="-25000" dirty="0"/>
              <a:t>CNO</a:t>
            </a:r>
            <a:r>
              <a:rPr lang="en-US" dirty="0"/>
              <a:t> = 5 </a:t>
            </a:r>
            <a:r>
              <a:rPr lang="ru-RU" dirty="0"/>
              <a:t>событий в день/100 т</a:t>
            </a:r>
          </a:p>
          <a:p>
            <a:r>
              <a:rPr lang="en-US" i="1" dirty="0"/>
              <a:t>R</a:t>
            </a:r>
            <a:r>
              <a:rPr lang="en-US" baseline="-25000" dirty="0"/>
              <a:t>40K</a:t>
            </a:r>
            <a:r>
              <a:rPr lang="en-US" dirty="0"/>
              <a:t> = 11 </a:t>
            </a:r>
            <a:r>
              <a:rPr lang="ru-RU" dirty="0"/>
              <a:t>событий в день/100 т</a:t>
            </a:r>
          </a:p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B03247-5B59-54C5-C020-BE788EDE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C68E3-DBCF-C0D3-9A85-30B112B9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11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9373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35611-EAB6-213E-5E50-0FE6DBF4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нашего анализа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2D0E25-0AD2-5F67-376C-647153029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62273"/>
              </p:ext>
            </p:extLst>
          </p:nvPr>
        </p:nvGraphicFramePr>
        <p:xfrm>
          <a:off x="1425035" y="2192206"/>
          <a:ext cx="871649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7">
                  <a:extLst>
                    <a:ext uri="{9D8B030D-6E8A-4147-A177-3AD203B41FA5}">
                      <a16:colId xmlns:a16="http://schemas.microsoft.com/office/drawing/2014/main" val="4044378135"/>
                    </a:ext>
                  </a:extLst>
                </a:gridCol>
                <a:gridCol w="1203365">
                  <a:extLst>
                    <a:ext uri="{9D8B030D-6E8A-4147-A177-3AD203B41FA5}">
                      <a16:colId xmlns:a16="http://schemas.microsoft.com/office/drawing/2014/main" val="2522216774"/>
                    </a:ext>
                  </a:extLst>
                </a:gridCol>
                <a:gridCol w="1432956">
                  <a:extLst>
                    <a:ext uri="{9D8B030D-6E8A-4147-A177-3AD203B41FA5}">
                      <a16:colId xmlns:a16="http://schemas.microsoft.com/office/drawing/2014/main" val="225448330"/>
                    </a:ext>
                  </a:extLst>
                </a:gridCol>
                <a:gridCol w="1432956">
                  <a:extLst>
                    <a:ext uri="{9D8B030D-6E8A-4147-A177-3AD203B41FA5}">
                      <a16:colId xmlns:a16="http://schemas.microsoft.com/office/drawing/2014/main" val="3002004905"/>
                    </a:ext>
                  </a:extLst>
                </a:gridCol>
                <a:gridCol w="1432956">
                  <a:extLst>
                    <a:ext uri="{9D8B030D-6E8A-4147-A177-3AD203B41FA5}">
                      <a16:colId xmlns:a16="http://schemas.microsoft.com/office/drawing/2014/main" val="3747745330"/>
                    </a:ext>
                  </a:extLst>
                </a:gridCol>
                <a:gridCol w="1551712">
                  <a:extLst>
                    <a:ext uri="{9D8B030D-6E8A-4147-A177-3AD203B41FA5}">
                      <a16:colId xmlns:a16="http://schemas.microsoft.com/office/drawing/2014/main" val="414241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/>
                        <a:t>Borexino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INR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9776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ru-RU" sz="2400" dirty="0"/>
                    </a:p>
                    <a:p>
                      <a:r>
                        <a:rPr lang="ru-RU" sz="2400" dirty="0"/>
                        <a:t>солнечные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2.7</a:t>
                      </a:r>
                      <a:r>
                        <a:rPr lang="ru-RU" sz="2400" dirty="0"/>
                        <a:t> ± </a:t>
                      </a:r>
                      <a:r>
                        <a:rPr lang="en-US" sz="2400" dirty="0"/>
                        <a:t>0.04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  <a:r>
                        <a:rPr lang="en-US" sz="2400" dirty="0"/>
                        <a:t>.</a:t>
                      </a:r>
                      <a:r>
                        <a:rPr lang="ru-RU" sz="2400" dirty="0"/>
                        <a:t>8 ± 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11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ru-RU" dirty="0"/>
                        <a:t>солнечные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7</a:t>
                      </a:r>
                      <a:r>
                        <a:rPr lang="en-US" sz="24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  <a:r>
                        <a:rPr lang="ru-RU" sz="2400" dirty="0"/>
                        <a:t> ± </a:t>
                      </a:r>
                      <a:r>
                        <a:rPr lang="en-US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ru-RU" sz="2400" dirty="0"/>
                        <a:t>5.4 ± 1</a:t>
                      </a:r>
                      <a:r>
                        <a:rPr lang="en-US" sz="2400" dirty="0"/>
                        <a:t>.</a:t>
                      </a:r>
                      <a:r>
                        <a:rPr lang="ru-RU" sz="2400" dirty="0"/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160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6.7</a:t>
                      </a:r>
                      <a:r>
                        <a:rPr lang="ru-RU" sz="2400" dirty="0"/>
                        <a:t> ± </a:t>
                      </a:r>
                      <a:r>
                        <a:rPr lang="en-US" sz="2400" dirty="0"/>
                        <a:t>1.6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  <a:r>
                        <a:rPr lang="en-US" sz="2400" dirty="0"/>
                        <a:t>.</a:t>
                      </a:r>
                      <a:r>
                        <a:rPr lang="ru-RU" sz="2400" dirty="0"/>
                        <a:t>6 ± </a:t>
                      </a:r>
                      <a:r>
                        <a:rPr lang="en-US" sz="2400" dirty="0"/>
                        <a:t>0.</a:t>
                      </a:r>
                      <a:r>
                        <a:rPr lang="ru-RU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37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8</a:t>
                      </a:r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0.12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0.12 </a:t>
                      </a:r>
                      <a:r>
                        <a:rPr lang="ru-RU" sz="2400" dirty="0"/>
                        <a:t>± </a:t>
                      </a:r>
                      <a:r>
                        <a:rPr lang="en-US" sz="2400" dirty="0"/>
                        <a:t>0.</a:t>
                      </a:r>
                      <a:r>
                        <a:rPr lang="ru-RU" sz="2400" dirty="0"/>
                        <a:t>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1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гео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40</a:t>
                      </a:r>
                      <a:r>
                        <a:rPr lang="en-US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1</a:t>
                      </a:r>
                      <a:r>
                        <a:rPr lang="ru-RU" sz="2400" dirty="0"/>
                        <a:t>1</a:t>
                      </a:r>
                      <a:r>
                        <a:rPr lang="en-US" sz="2400" dirty="0"/>
                        <a:t>.</a:t>
                      </a:r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586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B7DFF3-62BA-FB2E-67C1-1952F8D8E3EA}"/>
              </a:ext>
            </a:extLst>
          </p:cNvPr>
          <p:cNvSpPr txBox="1"/>
          <p:nvPr/>
        </p:nvSpPr>
        <p:spPr>
          <a:xfrm>
            <a:off x="4038600" y="1690688"/>
            <a:ext cx="4035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R, </a:t>
            </a:r>
            <a:r>
              <a:rPr lang="ru-RU" sz="2800" dirty="0"/>
              <a:t>число соб.</a:t>
            </a:r>
            <a:r>
              <a:rPr lang="en-US" sz="2800" dirty="0"/>
              <a:t>/ </a:t>
            </a:r>
            <a:r>
              <a:rPr lang="ru-RU" sz="2800" dirty="0"/>
              <a:t>день </a:t>
            </a:r>
            <a:r>
              <a:rPr lang="en-US" sz="2800" dirty="0"/>
              <a:t>100t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9E219E-03CF-569A-7D6A-5D768131812F}"/>
              </a:ext>
            </a:extLst>
          </p:cNvPr>
          <p:cNvSpPr/>
          <p:nvPr/>
        </p:nvSpPr>
        <p:spPr>
          <a:xfrm>
            <a:off x="8640287" y="2163456"/>
            <a:ext cx="1489693" cy="2743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664F6-5348-FBDA-EAE1-E8AB794F4AE0}"/>
              </a:ext>
            </a:extLst>
          </p:cNvPr>
          <p:cNvSpPr txBox="1"/>
          <p:nvPr/>
        </p:nvSpPr>
        <p:spPr>
          <a:xfrm>
            <a:off x="1282700" y="5167312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введении </a:t>
            </a:r>
            <a:r>
              <a:rPr lang="ru-RU" dirty="0" err="1"/>
              <a:t>геоантинейтринного</a:t>
            </a:r>
            <a:r>
              <a:rPr lang="ru-RU" dirty="0"/>
              <a:t> и реакторного спектров поток борных нейтрино автоматически занимает свою нишу, в то время как без них он стремится </a:t>
            </a:r>
            <a:r>
              <a:rPr lang="ru-RU" dirty="0" err="1"/>
              <a:t>занулиться</a:t>
            </a:r>
            <a:r>
              <a:rPr lang="ru-RU" dirty="0"/>
              <a:t>. В силу их малости они действительно становятся очень маленькими. В то время, как спектр </a:t>
            </a:r>
            <a:r>
              <a:rPr lang="ru-RU" baseline="30000" dirty="0"/>
              <a:t>4</a:t>
            </a:r>
            <a:r>
              <a:rPr lang="en-US" baseline="30000" dirty="0"/>
              <a:t>0</a:t>
            </a:r>
            <a:r>
              <a:rPr lang="en-US" dirty="0"/>
              <a:t>K </a:t>
            </a:r>
            <a:r>
              <a:rPr lang="ru-RU" dirty="0"/>
              <a:t>наоборот стремится увеличится.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3877B4F0-4EC6-A44F-BBE8-1EACEA1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BC720A-A3F1-2021-D7FE-FDF8CF0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12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292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3AFC6-A92C-2EBF-A5DB-12062031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Последовательность анализа с введением </a:t>
            </a:r>
            <a:r>
              <a:rPr lang="en-US" sz="4000" baseline="30000" dirty="0"/>
              <a:t>40</a:t>
            </a:r>
            <a:r>
              <a:rPr lang="en-US" sz="4000" dirty="0"/>
              <a:t>K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76892A-F567-58A6-1B4A-D8D21AF7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101729-C591-A2B6-5E75-D6E5E1324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30904"/>
              </p:ext>
            </p:extLst>
          </p:nvPr>
        </p:nvGraphicFramePr>
        <p:xfrm>
          <a:off x="1660566" y="2137559"/>
          <a:ext cx="8870868" cy="2642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346">
                  <a:extLst>
                    <a:ext uri="{9D8B030D-6E8A-4147-A177-3AD203B41FA5}">
                      <a16:colId xmlns:a16="http://schemas.microsoft.com/office/drawing/2014/main" val="2521113984"/>
                    </a:ext>
                  </a:extLst>
                </a:gridCol>
                <a:gridCol w="1561279">
                  <a:extLst>
                    <a:ext uri="{9D8B030D-6E8A-4147-A177-3AD203B41FA5}">
                      <a16:colId xmlns:a16="http://schemas.microsoft.com/office/drawing/2014/main" val="2978409003"/>
                    </a:ext>
                  </a:extLst>
                </a:gridCol>
                <a:gridCol w="1561279">
                  <a:extLst>
                    <a:ext uri="{9D8B030D-6E8A-4147-A177-3AD203B41FA5}">
                      <a16:colId xmlns:a16="http://schemas.microsoft.com/office/drawing/2014/main" val="494817874"/>
                    </a:ext>
                  </a:extLst>
                </a:gridCol>
                <a:gridCol w="1561279">
                  <a:extLst>
                    <a:ext uri="{9D8B030D-6E8A-4147-A177-3AD203B41FA5}">
                      <a16:colId xmlns:a16="http://schemas.microsoft.com/office/drawing/2014/main" val="1276889306"/>
                    </a:ext>
                  </a:extLst>
                </a:gridCol>
                <a:gridCol w="1577779">
                  <a:extLst>
                    <a:ext uri="{9D8B030D-6E8A-4147-A177-3AD203B41FA5}">
                      <a16:colId xmlns:a16="http://schemas.microsoft.com/office/drawing/2014/main" val="1709704341"/>
                    </a:ext>
                  </a:extLst>
                </a:gridCol>
                <a:gridCol w="1151906">
                  <a:extLst>
                    <a:ext uri="{9D8B030D-6E8A-4147-A177-3AD203B41FA5}">
                      <a16:colId xmlns:a16="http://schemas.microsoft.com/office/drawing/2014/main" val="1617407230"/>
                    </a:ext>
                  </a:extLst>
                </a:gridCol>
              </a:tblGrid>
              <a:tr h="528452"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baseline="30000" dirty="0">
                          <a:effectLst/>
                        </a:rPr>
                        <a:t>7</a:t>
                      </a:r>
                      <a:r>
                        <a:rPr lang="en" sz="2400" u="none" strike="noStrike" dirty="0">
                          <a:effectLst/>
                        </a:rPr>
                        <a:t>Be</a:t>
                      </a:r>
                      <a:r>
                        <a:rPr lang="ru-RU" sz="2400" u="none" strike="noStrike" dirty="0">
                          <a:effectLst/>
                        </a:rPr>
                        <a:t>(862)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dirty="0">
                          <a:effectLst/>
                        </a:rPr>
                        <a:t>pep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baseline="30000" dirty="0">
                          <a:effectLst/>
                        </a:rPr>
                        <a:t>8</a:t>
                      </a:r>
                      <a:r>
                        <a:rPr lang="en" sz="2400" u="none" strike="noStrike" dirty="0">
                          <a:effectLst/>
                        </a:rPr>
                        <a:t>B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dirty="0">
                          <a:effectLst/>
                        </a:rPr>
                        <a:t>CNO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baseline="30000" dirty="0">
                          <a:effectLst/>
                        </a:rPr>
                        <a:t>40</a:t>
                      </a:r>
                      <a:r>
                        <a:rPr lang="en" sz="2400" u="none" strike="noStrike" dirty="0">
                          <a:effectLst/>
                        </a:rPr>
                        <a:t>K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400" u="none" strike="noStrike" dirty="0">
                          <a:effectLst/>
                          <a:latin typeface="Symbol" pitchFamily="2" charset="2"/>
                        </a:rPr>
                        <a:t>c</a:t>
                      </a:r>
                      <a:r>
                        <a:rPr lang="en" sz="2400" u="none" strike="noStrike" baseline="30000" dirty="0">
                          <a:effectLst/>
                          <a:latin typeface="Symbol" pitchFamily="2" charset="2"/>
                        </a:rPr>
                        <a:t>2</a:t>
                      </a:r>
                      <a:endParaRPr lang="en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8262763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48.4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6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198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405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3690486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r>
                        <a:rPr lang="en-US" sz="2000" u="none" strike="noStrike" dirty="0">
                          <a:effectLst/>
                        </a:rPr>
                        <a:t>5.9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170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834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765267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45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.8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12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169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075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993787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r>
                        <a:rPr lang="en-US" sz="2000" u="none" strike="noStrike" dirty="0">
                          <a:effectLst/>
                        </a:rPr>
                        <a:t>3.6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1.5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.9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.6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0.6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19</a:t>
                      </a:r>
                      <a:r>
                        <a:rPr lang="en-US" sz="2000" u="none" strike="noStrike" dirty="0">
                          <a:effectLst/>
                        </a:rPr>
                        <a:t>.1</a:t>
                      </a:r>
                      <a:r>
                        <a:rPr lang="ru-RU" sz="2000" dirty="0"/>
                        <a:t> ± </a:t>
                      </a:r>
                      <a:r>
                        <a:rPr lang="en-US" sz="2000" dirty="0"/>
                        <a:t>2.5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161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r>
                        <a:rPr lang="ru-RU" sz="2000" u="none" strike="noStrike" dirty="0">
                          <a:effectLst/>
                        </a:rPr>
                        <a:t>102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42723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002805-6497-A92C-8A37-551D02BA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13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99660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F819E-5A1F-F842-AF00-7EB88BB8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Виртуальный эксперимент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1D860-6933-8A88-A571-9327458A785D}"/>
              </a:ext>
            </a:extLst>
          </p:cNvPr>
          <p:cNvSpPr txBox="1"/>
          <p:nvPr/>
        </p:nvSpPr>
        <p:spPr>
          <a:xfrm>
            <a:off x="7362701" y="1690688"/>
            <a:ext cx="4251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Разыгрывались спектры «</a:t>
            </a:r>
            <a:r>
              <a:rPr lang="ru-RU" dirty="0" err="1"/>
              <a:t>Борексино</a:t>
            </a:r>
            <a:r>
              <a:rPr lang="ru-RU" dirty="0"/>
              <a:t>» при различных скоростях счета источников, чтобы понять какова вероятность сымитировать большую скорость счета калийных событий. </a:t>
            </a:r>
            <a:endParaRPr lang="en-US" dirty="0"/>
          </a:p>
          <a:p>
            <a:endParaRPr lang="ru-RU" dirty="0"/>
          </a:p>
          <a:p>
            <a:r>
              <a:rPr lang="en-US" dirty="0"/>
              <a:t>pep, </a:t>
            </a:r>
            <a:r>
              <a:rPr lang="en-US" baseline="30000" dirty="0"/>
              <a:t>7</a:t>
            </a:r>
            <a:r>
              <a:rPr lang="en-US" dirty="0"/>
              <a:t>Be, CNO, </a:t>
            </a:r>
            <a:r>
              <a:rPr lang="en-US" baseline="30000" dirty="0"/>
              <a:t>210</a:t>
            </a:r>
            <a:r>
              <a:rPr lang="en-US" dirty="0"/>
              <a:t>Bi, </a:t>
            </a:r>
            <a:r>
              <a:rPr lang="en-US" baseline="30000" dirty="0"/>
              <a:t>210</a:t>
            </a:r>
            <a:r>
              <a:rPr lang="en-US" dirty="0"/>
              <a:t>Po,</a:t>
            </a:r>
            <a:r>
              <a:rPr lang="en-US" baseline="30000" dirty="0"/>
              <a:t>208</a:t>
            </a:r>
            <a:r>
              <a:rPr lang="en-US" dirty="0"/>
              <a:t>Tl, </a:t>
            </a:r>
            <a:r>
              <a:rPr lang="en-US" baseline="30000" dirty="0"/>
              <a:t>214</a:t>
            </a:r>
            <a:r>
              <a:rPr lang="en-US" dirty="0"/>
              <a:t>Bi, </a:t>
            </a:r>
            <a:r>
              <a:rPr lang="en-US" baseline="30000" dirty="0"/>
              <a:t>40</a:t>
            </a:r>
            <a:r>
              <a:rPr lang="en-US" dirty="0"/>
              <a:t>K, </a:t>
            </a:r>
            <a:r>
              <a:rPr lang="en-US" baseline="30000" dirty="0"/>
              <a:t>11</a:t>
            </a:r>
            <a:r>
              <a:rPr lang="en-US" dirty="0"/>
              <a:t>C, </a:t>
            </a:r>
            <a:r>
              <a:rPr lang="en-US" baseline="30000" dirty="0"/>
              <a:t>85</a:t>
            </a:r>
            <a:r>
              <a:rPr lang="en-US" dirty="0"/>
              <a:t>Kr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1258B-51D2-4372-8C64-65BC539F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87" y="1428749"/>
            <a:ext cx="6656614" cy="4798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309EC-2A94-82A7-7280-0B57627ADF2D}"/>
              </a:ext>
            </a:extLst>
          </p:cNvPr>
          <p:cNvSpPr txBox="1"/>
          <p:nvPr/>
        </p:nvSpPr>
        <p:spPr>
          <a:xfrm>
            <a:off x="7457704" y="4286992"/>
            <a:ext cx="3800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Большая металличность Солнца и отсутствие калия к Земле не могут сымитировать большое значение скорости счета от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r>
              <a:rPr lang="ru-RU" dirty="0"/>
              <a:t>, полученное в анализе 11 соб./день.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AFFAF-6AD1-939C-8937-30B8085B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1CAF62-3DB0-CD8D-2721-5B82F52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14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64923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92D72-EBAB-E141-F937-58A44074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спектра для анализа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D73DB-A0D6-DE74-3803-271E5C5D6CCB}"/>
              </a:ext>
            </a:extLst>
          </p:cNvPr>
          <p:cNvSpPr txBox="1"/>
          <p:nvPr/>
        </p:nvSpPr>
        <p:spPr>
          <a:xfrm>
            <a:off x="838200" y="1983179"/>
            <a:ext cx="5811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Спектр нейтринных событий от </a:t>
            </a:r>
            <a:r>
              <a:rPr lang="en-US" sz="2400" baseline="30000" dirty="0"/>
              <a:t>40</a:t>
            </a:r>
            <a:r>
              <a:rPr lang="en-US" sz="2400" dirty="0"/>
              <a:t>K </a:t>
            </a:r>
            <a:r>
              <a:rPr lang="ru-RU" sz="2400" dirty="0"/>
              <a:t>заменен на бета-спектр  </a:t>
            </a:r>
            <a:r>
              <a:rPr lang="en-US" sz="2400" baseline="30000" dirty="0"/>
              <a:t>40</a:t>
            </a:r>
            <a:r>
              <a:rPr lang="en-US" sz="2400" dirty="0"/>
              <a:t>K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В результате минимизации </a:t>
            </a:r>
            <a:r>
              <a:rPr lang="en-US" sz="2400" dirty="0">
                <a:latin typeface="Symbol" pitchFamily="2" charset="2"/>
              </a:rPr>
              <a:t>c</a:t>
            </a:r>
            <a:r>
              <a:rPr lang="en-US" sz="2400" baseline="30000" dirty="0"/>
              <a:t>2</a:t>
            </a:r>
            <a:r>
              <a:rPr lang="ru-RU" sz="2400" dirty="0"/>
              <a:t> </a:t>
            </a:r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бета-спектр отвергается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Нейтринный спектр обнаруживается</a:t>
            </a:r>
            <a:r>
              <a:rPr lang="en-US" sz="2400" dirty="0">
                <a:solidFill>
                  <a:srgbClr val="00B05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3C544-FB89-E965-EAC2-89289C9E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92" y="2583342"/>
            <a:ext cx="4547507" cy="3373957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6C2F36E-C893-C874-D73D-272286FC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084B46-ACB8-BA41-4C34-EACCD7A9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15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46907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39104-0470-A2FA-7543-9054D0CAEB73}"/>
                  </a:ext>
                </a:extLst>
              </p:cNvPr>
              <p:cNvSpPr txBox="1"/>
              <p:nvPr/>
            </p:nvSpPr>
            <p:spPr>
              <a:xfrm>
                <a:off x="1117600" y="655935"/>
                <a:ext cx="10426700" cy="4924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400" dirty="0"/>
                  <a:t>Недавно была опубликована статья </a:t>
                </a:r>
                <a:r>
                  <a:rPr lang="ru-RU" sz="2400" dirty="0" err="1"/>
                  <a:t>Борексино</a:t>
                </a:r>
                <a:r>
                  <a:rPr lang="ru-RU" sz="2400" dirty="0"/>
                  <a:t>, подтверждающая их анализ по </a:t>
                </a:r>
                <a:r>
                  <a:rPr lang="en-US" sz="2400" dirty="0"/>
                  <a:t>CNO</a:t>
                </a:r>
                <a:r>
                  <a:rPr lang="ru-RU" sz="2400" dirty="0"/>
                  <a:t> нейтрино, использующая отбор событий с направлением на Солнце</a:t>
                </a:r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" sz="2400" dirty="0"/>
                  <a:t>“Combined directional and spectral analysis of solar neutrinos from Carbon-Nitrogen-Oxygen fusion cycle with </a:t>
                </a:r>
                <a:r>
                  <a:rPr lang="en" sz="2400" dirty="0" err="1"/>
                  <a:t>Borexino</a:t>
                </a:r>
                <a:r>
                  <a:rPr lang="en" sz="2400" dirty="0"/>
                  <a:t> Experiment” Proceedings of Science, 2023. The European Physical Society Conference on High Energy Physics (EPS-HEP2023) 21-25 August 2023, Hamburg, Germany</a:t>
                </a:r>
                <a:endParaRPr lang="ru-RU" sz="2400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</m:t>
                    </m:r>
                    <m:sSubSup>
                      <m:sSubSupPr>
                        <m:ctrlPr>
                          <a:rPr lang="en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" sz="2000" dirty="0">
                            <a:latin typeface="TeXGyreTermesX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" sz="2000" dirty="0">
                            <a:latin typeface="NewTXMI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" sz="2000" dirty="0">
                            <a:latin typeface="TeXGyreTermesX"/>
                          </a:rPr>
                          <m:t>7</m:t>
                        </m:r>
                      </m:e>
                      <m:sub>
                        <m:r>
                          <a:rPr lang="ru-RU" sz="2000" b="0" i="1" smtClean="0">
                            <a:effectLst/>
                            <a:latin typeface="Cambria Math" panose="02040503050406030204" pitchFamily="18" charset="0"/>
                          </a:rPr>
                          <m:t>−0.8</m:t>
                        </m:r>
                      </m:sub>
                      <m:sup>
                        <m:r>
                          <a:rPr lang="ru-RU" sz="2000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.2</m:t>
                        </m:r>
                      </m:sup>
                    </m:sSubSup>
                  </m:oMath>
                </a14:m>
                <a:r>
                  <a:rPr lang="en" sz="2000" dirty="0">
                    <a:effectLst/>
                    <a:latin typeface="TeXGyreTermesX"/>
                  </a:rPr>
                  <a:t> </a:t>
                </a:r>
                <a:r>
                  <a:rPr lang="en" sz="2400" dirty="0">
                    <a:effectLst/>
                    <a:latin typeface="TeXGyreTermesX"/>
                  </a:rPr>
                  <a:t>(stat. + syst.) </a:t>
                </a:r>
                <a:r>
                  <a:rPr lang="en" sz="2400" dirty="0" err="1">
                    <a:effectLst/>
                    <a:latin typeface="TeXGyreTermesX"/>
                  </a:rPr>
                  <a:t>cpd</a:t>
                </a:r>
                <a:r>
                  <a:rPr lang="en" sz="2400" dirty="0">
                    <a:effectLst/>
                    <a:latin typeface="TeXGyreTermesX"/>
                  </a:rPr>
                  <a:t>/100 t </a:t>
                </a:r>
                <a:endParaRPr lang="en" sz="2400" dirty="0"/>
              </a:p>
              <a:p>
                <a:pPr>
                  <a:spcAft>
                    <a:spcPts val="1200"/>
                  </a:spcAft>
                </a:pPr>
                <a:r>
                  <a:rPr lang="ru-RU" sz="2400" dirty="0"/>
                  <a:t>Однако, в этом анализе фиксировалось значения </a:t>
                </a:r>
                <a:r>
                  <a:rPr lang="ru-RU" sz="2400" dirty="0" err="1"/>
                  <a:t>рер</a:t>
                </a:r>
                <a:r>
                  <a:rPr lang="ru-RU" sz="2400" dirty="0"/>
                  <a:t> потока, соответствующее </a:t>
                </a:r>
                <a:r>
                  <a:rPr lang="en-US" sz="2400" dirty="0"/>
                  <a:t>HZ</a:t>
                </a:r>
                <a:r>
                  <a:rPr lang="en-US" sz="2400"/>
                  <a:t>. </a:t>
                </a:r>
                <a:endParaRPr lang="ru-RU" sz="2400" dirty="0"/>
              </a:p>
              <a:p>
                <a:pPr>
                  <a:spcAft>
                    <a:spcPts val="1200"/>
                  </a:spcAft>
                </a:pPr>
                <a:r>
                  <a:rPr lang="ru-RU" sz="2400" dirty="0"/>
                  <a:t>То есть анализ все равно является модельным.</a:t>
                </a: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39104-0470-A2FA-7543-9054D0CA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655935"/>
                <a:ext cx="10426700" cy="4924425"/>
              </a:xfrm>
              <a:prstGeom prst="rect">
                <a:avLst/>
              </a:prstGeom>
              <a:blipFill>
                <a:blip r:embed="rId2"/>
                <a:stretch>
                  <a:fillRect l="-851" t="-1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B93A5DC-EA82-49EA-ECA8-4933F8AF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50D90D-5C21-AFE9-5FBA-BFF05850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16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73368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604A9-1578-387B-F4A6-5B8FBF02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0700" cy="41814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31F20"/>
                </a:solidFill>
                <a:latin typeface="AdvOT19ee2aa8.B"/>
              </a:rPr>
              <a:t>Final results of </a:t>
            </a:r>
            <a:r>
              <a:rPr lang="en-US" sz="2000" dirty="0" err="1">
                <a:solidFill>
                  <a:srgbClr val="231F20"/>
                </a:solidFill>
                <a:latin typeface="AdvOT19ee2aa8.B"/>
              </a:rPr>
              <a:t>Borexino</a:t>
            </a:r>
            <a:r>
              <a:rPr lang="en-US" sz="2000" dirty="0">
                <a:solidFill>
                  <a:srgbClr val="231F20"/>
                </a:solidFill>
                <a:latin typeface="AdvOT19ee2aa8.B"/>
              </a:rPr>
              <a:t> on CNO solar neutrinos</a:t>
            </a:r>
            <a:br>
              <a:rPr lang="en-US" sz="2000" dirty="0">
                <a:solidFill>
                  <a:srgbClr val="231F20"/>
                </a:solidFill>
                <a:latin typeface="AdvOT19ee2aa8.B"/>
              </a:rPr>
            </a:br>
            <a:r>
              <a:rPr lang="en-US" sz="2000" dirty="0">
                <a:solidFill>
                  <a:srgbClr val="231F20"/>
                </a:solidFill>
                <a:latin typeface="AdvOT483a8203"/>
              </a:rPr>
              <a:t>D. Basilico,</a:t>
            </a:r>
            <a:r>
              <a:rPr lang="ru-RU" sz="2000" dirty="0">
                <a:solidFill>
                  <a:srgbClr val="231F20"/>
                </a:solidFill>
                <a:latin typeface="AdvOT483a8203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et al. (</a:t>
            </a:r>
            <a:r>
              <a:rPr lang="en-US" sz="2000" dirty="0" err="1">
                <a:solidFill>
                  <a:srgbClr val="231F20"/>
                </a:solidFill>
                <a:latin typeface="AdvOT483a8203"/>
              </a:rPr>
              <a:t>Borexino</a:t>
            </a:r>
            <a:r>
              <a:rPr lang="en-US" sz="2000" dirty="0">
                <a:solidFill>
                  <a:srgbClr val="231F20"/>
                </a:solidFill>
                <a:latin typeface="AdvOT483a8203"/>
              </a:rPr>
              <a:t> collaboration)</a:t>
            </a:r>
            <a:r>
              <a:rPr lang="ru-RU" sz="2000" dirty="0">
                <a:solidFill>
                  <a:srgbClr val="231F20"/>
                </a:solidFill>
                <a:latin typeface="AdvOT483a8203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AdvOT483a8203"/>
              </a:rPr>
              <a:t>PHYSICAL REVIEW D </a:t>
            </a:r>
            <a:r>
              <a:rPr lang="en-US" sz="1800" dirty="0">
                <a:solidFill>
                  <a:srgbClr val="231F20"/>
                </a:solidFill>
                <a:latin typeface="AdvOT19ee2aa8.B"/>
              </a:rPr>
              <a:t>108, </a:t>
            </a:r>
            <a:r>
              <a:rPr lang="en-US" sz="1800" dirty="0">
                <a:solidFill>
                  <a:srgbClr val="231F20"/>
                </a:solidFill>
                <a:latin typeface="AdvOT483a8203"/>
              </a:rPr>
              <a:t>102005 (2023)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474D6A-9665-FE2E-1C06-17CE7620C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5276" y="620688"/>
            <a:ext cx="6228692" cy="5616624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E0EB47-E654-4F4D-098E-0622ACF6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B55DE-94E5-DD8F-2836-2B129ED5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17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1539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AD62F-7319-32D3-E9CF-7F45704F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626F2-D89E-CCAC-37B9-C59EF6388E96}"/>
              </a:ext>
            </a:extLst>
          </p:cNvPr>
          <p:cNvSpPr txBox="1"/>
          <p:nvPr/>
        </p:nvSpPr>
        <p:spPr>
          <a:xfrm>
            <a:off x="838199" y="1555668"/>
            <a:ext cx="108827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Калия в Земле много!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Солнце молодое!</a:t>
            </a:r>
            <a:endParaRPr lang="ru-RU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Обнаружено аномально большое количество калия в Земле</a:t>
            </a:r>
            <a:r>
              <a:rPr lang="en-US" sz="2800" dirty="0"/>
              <a:t> ~3.5%</a:t>
            </a:r>
            <a:r>
              <a:rPr lang="ru-RU" sz="2800" dirty="0"/>
              <a:t>. 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Введение </a:t>
            </a:r>
            <a:r>
              <a:rPr lang="ru-RU" sz="2800" dirty="0" err="1"/>
              <a:t>геонейтрино</a:t>
            </a:r>
            <a:r>
              <a:rPr lang="ru-RU" sz="2800" dirty="0"/>
              <a:t> от </a:t>
            </a:r>
            <a:r>
              <a:rPr lang="en-US" sz="2800" baseline="30000" dirty="0"/>
              <a:t>40</a:t>
            </a:r>
            <a:r>
              <a:rPr lang="en-US" sz="2800" dirty="0"/>
              <a:t>K</a:t>
            </a:r>
            <a:r>
              <a:rPr lang="ru-RU" sz="2800" dirty="0"/>
              <a:t> позволяет согласовать потоки солнечных нейтрино в единую модель (</a:t>
            </a:r>
            <a:r>
              <a:rPr lang="en-US" sz="2800" dirty="0"/>
              <a:t>LZ</a:t>
            </a:r>
            <a:r>
              <a:rPr lang="ru-RU" sz="2800" dirty="0"/>
              <a:t>).</a:t>
            </a:r>
            <a:r>
              <a:rPr lang="en-US" sz="28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Тепловой поток не стабилен, а может меняться с течением времени.</a:t>
            </a:r>
            <a:r>
              <a:rPr lang="en-US" sz="28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Тепловой поток ≠ тепловыделение!</a:t>
            </a:r>
            <a:endParaRPr lang="en-US" sz="2800" dirty="0"/>
          </a:p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DD87CD-1436-14A0-9524-9F5BE07D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5861BB-C3D4-50C5-0C34-9BC446E9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18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14290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4DC45-3D69-BF47-18B1-DEFBDC6C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7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A4CB2-0038-BB46-97E2-9F5DF7D2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25F4EE-2525-C12F-3574-CA634DD7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19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7508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38FD-BD15-A470-F775-19949D77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1BDB8-2787-64F3-3CBE-C80ABD32874F}"/>
              </a:ext>
            </a:extLst>
          </p:cNvPr>
          <p:cNvSpPr txBox="1"/>
          <p:nvPr/>
        </p:nvSpPr>
        <p:spPr>
          <a:xfrm>
            <a:off x="838200" y="1690688"/>
            <a:ext cx="10775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Проверка предсказания композиции Земли с большим содержанием калия.</a:t>
            </a:r>
          </a:p>
          <a:p>
            <a:endParaRPr lang="en-US" sz="2400" dirty="0"/>
          </a:p>
          <a:p>
            <a:r>
              <a:rPr lang="ru-RU" sz="2400" dirty="0"/>
              <a:t>Определение теплового потока из недр Земли является важной задачей. Он может оказывать влияние на климат</a:t>
            </a:r>
            <a:r>
              <a:rPr lang="en-US" sz="2400" dirty="0"/>
              <a:t> </a:t>
            </a:r>
            <a:r>
              <a:rPr lang="ru-RU" sz="2400" dirty="0"/>
              <a:t>наряду с Солнцем.</a:t>
            </a:r>
          </a:p>
          <a:p>
            <a:endParaRPr lang="ru-RU" sz="2400" dirty="0"/>
          </a:p>
          <a:p>
            <a:r>
              <a:rPr lang="ru-RU" sz="2400" dirty="0"/>
              <a:t>Какой вклад в тепловой поток вносит радиоактивность?</a:t>
            </a:r>
          </a:p>
          <a:p>
            <a:endParaRPr lang="en-US" sz="24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C0AA1-8971-EBCA-4754-401B8B27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7C5AA5-D492-1A2B-ACAF-56F19EAB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422673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2EC6E-A396-E77E-0637-CC0E8708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D6D63B-D429-2B53-D3A7-B5EADDDF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66D36E-177C-FAFF-5E91-2AE3BF4C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1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B9D2C-0557-2321-F986-9AB5EE08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геонейтрино</a:t>
            </a:r>
            <a:r>
              <a:rPr lang="ru-RU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C9FCE-FE75-CE18-2797-680BECCB3548}"/>
              </a:ext>
            </a:extLst>
          </p:cNvPr>
          <p:cNvSpPr txBox="1"/>
          <p:nvPr/>
        </p:nvSpPr>
        <p:spPr>
          <a:xfrm>
            <a:off x="838199" y="1828800"/>
            <a:ext cx="10515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Земля содержит долгоживущие радиоактивные элементы в разной концентрации и, возможно, расположенные локально в разных областях планеты.</a:t>
            </a:r>
            <a:endParaRPr lang="en-US" sz="2400" dirty="0"/>
          </a:p>
          <a:p>
            <a:endParaRPr lang="ru-RU" sz="2400" dirty="0"/>
          </a:p>
          <a:p>
            <a:r>
              <a:rPr lang="ru-RU" sz="2400" dirty="0"/>
              <a:t>К таким элементам относятся уран (</a:t>
            </a:r>
            <a:r>
              <a:rPr lang="en-US" sz="2400" baseline="30000" dirty="0"/>
              <a:t>238,235</a:t>
            </a:r>
            <a:r>
              <a:rPr lang="en-US" sz="2400" dirty="0"/>
              <a:t>U</a:t>
            </a:r>
            <a:r>
              <a:rPr lang="ru-RU" sz="2400" dirty="0"/>
              <a:t>), торий</a:t>
            </a:r>
            <a:r>
              <a:rPr lang="en-US" sz="2400" dirty="0"/>
              <a:t> (</a:t>
            </a:r>
            <a:r>
              <a:rPr lang="en-US" sz="2400" baseline="30000" dirty="0"/>
              <a:t>232</a:t>
            </a:r>
            <a:r>
              <a:rPr lang="en-US" sz="2400" dirty="0"/>
              <a:t>Th)</a:t>
            </a:r>
            <a:r>
              <a:rPr lang="ru-RU" sz="2400" dirty="0"/>
              <a:t> и калий</a:t>
            </a:r>
            <a:r>
              <a:rPr lang="en-US" sz="2400" dirty="0"/>
              <a:t> (</a:t>
            </a:r>
            <a:r>
              <a:rPr lang="en-US" sz="2400" baseline="30000" dirty="0"/>
              <a:t>40</a:t>
            </a:r>
            <a:r>
              <a:rPr lang="en-US" sz="2400" dirty="0"/>
              <a:t>K)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en-US" sz="2400" dirty="0" err="1"/>
              <a:t>a</a:t>
            </a:r>
            <a:r>
              <a:rPr lang="en-US" sz="2400" baseline="-25000" dirty="0" err="1"/>
              <a:t>U</a:t>
            </a:r>
            <a:r>
              <a:rPr lang="en-US" sz="2400" dirty="0"/>
              <a:t> </a:t>
            </a:r>
            <a:r>
              <a:rPr lang="ru-RU" sz="2400" dirty="0"/>
              <a:t>≈</a:t>
            </a:r>
            <a:r>
              <a:rPr lang="en-US" sz="2400" dirty="0"/>
              <a:t> 2x10</a:t>
            </a:r>
            <a:r>
              <a:rPr lang="en-US" sz="2400" baseline="30000" dirty="0"/>
              <a:t>-8</a:t>
            </a:r>
            <a:r>
              <a:rPr lang="en-US" sz="2400" dirty="0"/>
              <a:t> </a:t>
            </a:r>
            <a:r>
              <a:rPr lang="ru-RU" sz="2400" dirty="0"/>
              <a:t>г/г</a:t>
            </a:r>
          </a:p>
          <a:p>
            <a:r>
              <a:rPr lang="en-US" sz="2400" dirty="0" err="1"/>
              <a:t>a</a:t>
            </a:r>
            <a:r>
              <a:rPr lang="en-US" sz="2400" baseline="-25000" dirty="0" err="1"/>
              <a:t>Th</a:t>
            </a:r>
            <a:r>
              <a:rPr lang="en-US" sz="2400" dirty="0"/>
              <a:t> </a:t>
            </a:r>
            <a:r>
              <a:rPr lang="ru-RU" sz="2400" dirty="0"/>
              <a:t>≈</a:t>
            </a:r>
            <a:r>
              <a:rPr lang="en-US" sz="2400" dirty="0"/>
              <a:t> 8x10</a:t>
            </a:r>
            <a:r>
              <a:rPr lang="en-US" sz="2400" baseline="30000" dirty="0"/>
              <a:t>-8</a:t>
            </a:r>
            <a:r>
              <a:rPr lang="en-US" sz="2400" dirty="0"/>
              <a:t> </a:t>
            </a:r>
            <a:r>
              <a:rPr lang="ru-RU" sz="2400" dirty="0"/>
              <a:t>г/г</a:t>
            </a:r>
          </a:p>
          <a:p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</a:t>
            </a:r>
            <a:r>
              <a:rPr lang="ru-RU" sz="2400" dirty="0"/>
              <a:t>≈</a:t>
            </a:r>
            <a:r>
              <a:rPr lang="en-US" sz="2400" dirty="0"/>
              <a:t> 1.5-2x10</a:t>
            </a:r>
            <a:r>
              <a:rPr lang="en-US" sz="2400" baseline="30000" dirty="0"/>
              <a:t>-2</a:t>
            </a:r>
            <a:r>
              <a:rPr lang="en-US" sz="2400" dirty="0"/>
              <a:t> </a:t>
            </a:r>
            <a:r>
              <a:rPr lang="ru-RU" sz="2400" dirty="0"/>
              <a:t>г/г</a:t>
            </a:r>
            <a:r>
              <a:rPr lang="en-US" sz="2400" dirty="0"/>
              <a:t>, </a:t>
            </a:r>
            <a:r>
              <a:rPr lang="ru-RU" sz="2400" dirty="0"/>
              <a:t>но</a:t>
            </a:r>
            <a:r>
              <a:rPr lang="en-US" sz="2400" dirty="0"/>
              <a:t> </a:t>
            </a:r>
            <a:r>
              <a:rPr lang="ru-RU" sz="2400" dirty="0"/>
              <a:t>содержание </a:t>
            </a:r>
            <a:r>
              <a:rPr lang="en-US" sz="2400" baseline="30000" dirty="0"/>
              <a:t>40</a:t>
            </a:r>
            <a:r>
              <a:rPr lang="en-US" sz="2400" dirty="0"/>
              <a:t>K</a:t>
            </a:r>
            <a:r>
              <a:rPr lang="ru-RU" sz="2400" dirty="0"/>
              <a:t> в природной смеси 0.</a:t>
            </a:r>
            <a:r>
              <a:rPr lang="en-US" sz="2400" dirty="0"/>
              <a:t>0117%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4BCC6D-8E28-BC04-E1B9-27A1B4B0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8F880C-5BBC-A127-B19B-790849E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1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5FD6A-24AE-95C0-6405-5174A87B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мы наблюдаем на Земле  сейчас?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DA8D1-B57E-7CE4-5AD1-E879B016A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Усиление дегазации → увеличение парникового эффекта за счёт водных паров, усиление вулканизма, повышение концентрации СО2, увеличение пожаров.</a:t>
            </a:r>
          </a:p>
          <a:p>
            <a:r>
              <a:rPr lang="ru-RU" dirty="0"/>
              <a:t>Быстрый нагрев океана и атмосферы. </a:t>
            </a:r>
          </a:p>
          <a:p>
            <a:r>
              <a:rPr lang="ru-RU" dirty="0"/>
              <a:t>Увеличение частоты землетрясений, появление разломов в земной коре.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Всё это можно объяснить в рамках одной модели – </a:t>
            </a:r>
          </a:p>
          <a:p>
            <a:pPr marL="0" indent="0" algn="ctr">
              <a:buNone/>
            </a:pPr>
            <a:r>
              <a:rPr lang="ru-RU" dirty="0" err="1"/>
              <a:t>Гидридной</a:t>
            </a:r>
            <a:r>
              <a:rPr lang="ru-RU" dirty="0"/>
              <a:t> модели Земли.</a:t>
            </a:r>
          </a:p>
          <a:p>
            <a:pPr marL="0" indent="0">
              <a:buNone/>
            </a:pPr>
            <a:r>
              <a:rPr lang="ru-RU" dirty="0"/>
              <a:t>Не исключено влияние изменение положения оси вращения Земли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BB8129-FE73-7E2D-BAD2-7D7A747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4F67-D7F3-9F80-8B32-FE36E06C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3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D6112-02AC-DC41-A986-4AFF91F5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Тепловыделение от радиоактивных элементов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0261C1-8C6F-9C1E-628F-808735D13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42479"/>
              </p:ext>
            </p:extLst>
          </p:nvPr>
        </p:nvGraphicFramePr>
        <p:xfrm>
          <a:off x="2032000" y="218033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3412455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59546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565443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330800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2611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 part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M, kg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H, TW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= M/M(U)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5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−8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3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−8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7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 × 10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 10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1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2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Измерение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133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9A31AF-9D1A-F75E-E5E2-747D7344AE85}"/>
              </a:ext>
            </a:extLst>
          </p:cNvPr>
          <p:cNvSpPr txBox="1"/>
          <p:nvPr/>
        </p:nvSpPr>
        <p:spPr>
          <a:xfrm>
            <a:off x="1960418" y="4587439"/>
            <a:ext cx="825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= 9.5 M(U) + 2.7 M(Th) + 3.6 M(K)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167E0-38C0-A379-01D0-5F5F6C8424B5}"/>
              </a:ext>
            </a:extLst>
          </p:cNvPr>
          <p:cNvSpPr txBox="1"/>
          <p:nvPr/>
        </p:nvSpPr>
        <p:spPr>
          <a:xfrm>
            <a:off x="2032000" y="5118265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= 0.01</a:t>
            </a:r>
            <a:r>
              <a:rPr lang="ru-RU" dirty="0">
                <a:sym typeface="Wingdings" pitchFamily="2" charset="2"/>
              </a:rPr>
              <a:t>, </a:t>
            </a:r>
            <a:r>
              <a:rPr lang="en-US" dirty="0">
                <a:sym typeface="Wingdings" pitchFamily="2" charset="2"/>
              </a:rPr>
              <a:t>H(K) =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205</a:t>
            </a:r>
            <a:r>
              <a:rPr lang="en-US" dirty="0">
                <a:sym typeface="Wingdings" pitchFamily="2" charset="2"/>
              </a:rPr>
              <a:t> </a:t>
            </a:r>
            <a:r>
              <a:rPr lang="ru-RU" dirty="0">
                <a:sym typeface="Wingdings" pitchFamily="2" charset="2"/>
              </a:rPr>
              <a:t>ТВт                                </a:t>
            </a:r>
            <a:r>
              <a:rPr lang="ru-RU" sz="2400" b="1" dirty="0">
                <a:solidFill>
                  <a:srgbClr val="FF0000"/>
                </a:solidFill>
                <a:sym typeface="Wingdings" pitchFamily="2" charset="2"/>
              </a:rPr>
              <a:t>?</a:t>
            </a:r>
            <a:r>
              <a:rPr lang="ru-RU" dirty="0">
                <a:sym typeface="Wingdings" pitchFamily="2" charset="2"/>
              </a:rPr>
              <a:t> 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C38784E-3C3A-CA35-8067-D0E77B62958B}"/>
              </a:ext>
            </a:extLst>
          </p:cNvPr>
          <p:cNvCxnSpPr/>
          <p:nvPr/>
        </p:nvCxnSpPr>
        <p:spPr>
          <a:xfrm flipH="1">
            <a:off x="5011387" y="5349097"/>
            <a:ext cx="12825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9BCC064-7059-5813-C7E7-8DC5C08260D9}"/>
              </a:ext>
            </a:extLst>
          </p:cNvPr>
          <p:cNvCxnSpPr>
            <a:cxnSpLocks/>
          </p:cNvCxnSpPr>
          <p:nvPr/>
        </p:nvCxnSpPr>
        <p:spPr>
          <a:xfrm flipV="1">
            <a:off x="6794500" y="4405371"/>
            <a:ext cx="266700" cy="776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537525-3FB2-DFD9-125E-D117F5B95D6A}"/>
              </a:ext>
            </a:extLst>
          </p:cNvPr>
          <p:cNvSpPr txBox="1"/>
          <p:nvPr/>
        </p:nvSpPr>
        <p:spPr>
          <a:xfrm>
            <a:off x="647700" y="2616200"/>
            <a:ext cx="104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BSE</a:t>
            </a:r>
            <a:endParaRPr lang="ru-RU" sz="280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2FA7528-4AA3-3709-9F47-DF14D5B4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42FCFA-BD6D-7B92-40D1-768E8699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2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D7591-37BC-F681-476E-FDCC3CD2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0" y="2103437"/>
            <a:ext cx="10515600" cy="1325563"/>
          </a:xfrm>
        </p:spPr>
        <p:txBody>
          <a:bodyPr/>
          <a:lstStyle/>
          <a:p>
            <a:r>
              <a:rPr lang="ru-RU" dirty="0"/>
              <a:t>Аргументы в пользу малого потока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11334-51DA-2EF6-DBFA-23DDA6D7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424F64-1052-50EF-F4EA-181F843F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92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C3618-AA23-36E0-001C-CAA17874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взялось значение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= 0.024</a:t>
            </a:r>
            <a:r>
              <a:rPr lang="ru-RU" dirty="0"/>
              <a:t>% в </a:t>
            </a:r>
            <a:r>
              <a:rPr lang="en-US" dirty="0"/>
              <a:t>BSE?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9CE5D-B41F-3CBA-77A5-71D31B609A45}"/>
              </a:ext>
            </a:extLst>
          </p:cNvPr>
          <p:cNvSpPr txBox="1"/>
          <p:nvPr/>
        </p:nvSpPr>
        <p:spPr>
          <a:xfrm>
            <a:off x="927100" y="1690688"/>
            <a:ext cx="1042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</a:t>
            </a:r>
            <a:r>
              <a:rPr lang="ru-RU" sz="2400" dirty="0"/>
              <a:t> в коре </a:t>
            </a:r>
            <a:r>
              <a:rPr lang="en-US" sz="2400" dirty="0"/>
              <a:t>(</a:t>
            </a:r>
            <a:r>
              <a:rPr lang="ru-RU" sz="2400" dirty="0"/>
              <a:t>1.</a:t>
            </a:r>
            <a:r>
              <a:rPr lang="en-US" sz="2400" dirty="0"/>
              <a:t>0</a:t>
            </a:r>
            <a:r>
              <a:rPr lang="ru-RU" sz="2400" dirty="0"/>
              <a:t> – 2.6</a:t>
            </a:r>
            <a:r>
              <a:rPr lang="en-US" sz="2400" dirty="0"/>
              <a:t>)</a:t>
            </a:r>
            <a:r>
              <a:rPr lang="ru-RU" sz="2400" dirty="0"/>
              <a:t> %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</a:t>
            </a:r>
            <a:r>
              <a:rPr lang="ru-RU" sz="2400" baseline="-25000" dirty="0"/>
              <a:t>З</a:t>
            </a:r>
            <a:r>
              <a:rPr lang="ru-RU" sz="2400" dirty="0"/>
              <a:t> = 5,9726⋅10</a:t>
            </a:r>
            <a:r>
              <a:rPr lang="ru-RU" sz="2400" baseline="30000" dirty="0"/>
              <a:t>24</a:t>
            </a:r>
            <a:r>
              <a:rPr lang="ru-RU" sz="2400" dirty="0"/>
              <a:t> кг</a:t>
            </a:r>
          </a:p>
          <a:p>
            <a:endParaRPr lang="en-US" sz="2400" dirty="0"/>
          </a:p>
          <a:p>
            <a:r>
              <a:rPr lang="ru-RU" sz="2400" dirty="0"/>
              <a:t>Масса коры 0,473% общей массы Земли. </a:t>
            </a:r>
            <a:r>
              <a:rPr lang="en-US" sz="2400" dirty="0"/>
              <a:t>M</a:t>
            </a:r>
            <a:r>
              <a:rPr lang="ru-RU" sz="2400" baseline="-25000" dirty="0"/>
              <a:t>коры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= 2,83⋅10</a:t>
            </a:r>
            <a:r>
              <a:rPr lang="ru-RU" sz="2400" baseline="30000" dirty="0"/>
              <a:t>22</a:t>
            </a:r>
            <a:r>
              <a:rPr lang="ru-RU" sz="2400" dirty="0"/>
              <a:t> кг, </a:t>
            </a:r>
          </a:p>
          <a:p>
            <a:r>
              <a:rPr lang="ru-RU" sz="2400" dirty="0"/>
              <a:t>                                                                               </a:t>
            </a:r>
            <a:r>
              <a:rPr lang="en-US" sz="2400" dirty="0"/>
              <a:t>M</a:t>
            </a:r>
            <a:r>
              <a:rPr lang="ru-RU" sz="2400" baseline="-25000" dirty="0"/>
              <a:t>калия</a:t>
            </a:r>
            <a:r>
              <a:rPr lang="ru-RU" sz="2400" dirty="0"/>
              <a:t> = 7,06⋅10</a:t>
            </a:r>
            <a:r>
              <a:rPr lang="ru-RU" sz="2400" baseline="30000" dirty="0"/>
              <a:t>20</a:t>
            </a:r>
            <a:r>
              <a:rPr lang="ru-RU" sz="2400" dirty="0"/>
              <a:t> кг</a:t>
            </a:r>
          </a:p>
          <a:p>
            <a:endParaRPr lang="ru-RU" sz="2400" dirty="0"/>
          </a:p>
          <a:p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</a:t>
            </a:r>
            <a:r>
              <a:rPr lang="ru-RU" sz="2400" dirty="0"/>
              <a:t> в Земле получается </a:t>
            </a:r>
            <a:r>
              <a:rPr lang="ru-RU" sz="2400" dirty="0">
                <a:solidFill>
                  <a:srgbClr val="FF0000"/>
                </a:solidFill>
              </a:rPr>
              <a:t>0.012</a:t>
            </a:r>
            <a:r>
              <a:rPr lang="ru-RU" sz="2400" dirty="0"/>
              <a:t>%, но</a:t>
            </a:r>
            <a:r>
              <a:rPr lang="en-US" sz="2400" dirty="0"/>
              <a:t>,</a:t>
            </a:r>
            <a:r>
              <a:rPr lang="ru-RU" sz="2400" dirty="0"/>
              <a:t> с учетом некоторого содержания в мантии</a:t>
            </a:r>
            <a:r>
              <a:rPr lang="en-US" sz="2400" dirty="0"/>
              <a:t>,</a:t>
            </a:r>
            <a:r>
              <a:rPr lang="ru-RU" sz="2400" dirty="0"/>
              <a:t> увеличивают эту величину вдвое и получают </a:t>
            </a:r>
            <a:r>
              <a:rPr lang="ru-RU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.024</a:t>
            </a:r>
            <a:r>
              <a:rPr lang="en-US" sz="2400" dirty="0"/>
              <a:t>%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16796-930D-BC59-C042-FE4CC209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03A714-2D0A-5CC3-7885-E00DFE01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25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DA119-C390-9811-31D8-1B263FC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одна оценка содержания калия в Земле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CBF82-EFA7-9D8E-9C75-EE2D5F7DA3C6}"/>
              </a:ext>
            </a:extLst>
          </p:cNvPr>
          <p:cNvSpPr txBox="1"/>
          <p:nvPr/>
        </p:nvSpPr>
        <p:spPr>
          <a:xfrm>
            <a:off x="838200" y="1690688"/>
            <a:ext cx="1090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Земная атмосфера состоит из:</a:t>
            </a:r>
          </a:p>
          <a:p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 – 78.08 %</a:t>
            </a:r>
          </a:p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– 20.95 %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–   0.93 %.                       </a:t>
            </a:r>
            <a:r>
              <a:rPr lang="ru-RU" sz="2400" dirty="0">
                <a:solidFill>
                  <a:srgbClr val="FF0000"/>
                </a:solidFill>
              </a:rPr>
              <a:t>Изотоп </a:t>
            </a:r>
            <a:r>
              <a:rPr lang="en-US" sz="2400" baseline="30000" dirty="0">
                <a:solidFill>
                  <a:srgbClr val="FF0000"/>
                </a:solidFill>
              </a:rPr>
              <a:t>40</a:t>
            </a:r>
            <a:r>
              <a:rPr lang="en-US" sz="2400" dirty="0">
                <a:solidFill>
                  <a:srgbClr val="FF0000"/>
                </a:solidFill>
              </a:rPr>
              <a:t>Ar !</a:t>
            </a:r>
          </a:p>
          <a:p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– 0.03 %</a:t>
            </a:r>
          </a:p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– (0.1 – 1.5) %</a:t>
            </a:r>
          </a:p>
          <a:p>
            <a:endParaRPr lang="en-US" sz="2400" dirty="0"/>
          </a:p>
          <a:p>
            <a:r>
              <a:rPr lang="en-US" sz="2400" dirty="0"/>
              <a:t>M</a:t>
            </a:r>
            <a:r>
              <a:rPr lang="ru-RU" sz="2400" baseline="-25000" dirty="0" err="1"/>
              <a:t>атм</a:t>
            </a:r>
            <a:r>
              <a:rPr lang="ru-RU" sz="2400" dirty="0"/>
              <a:t> = 5</a:t>
            </a:r>
            <a:r>
              <a:rPr lang="en-US" sz="2400" dirty="0"/>
              <a:t>.</a:t>
            </a:r>
            <a:r>
              <a:rPr lang="ru-RU" sz="2400" dirty="0"/>
              <a:t>15⋅10</a:t>
            </a:r>
            <a:r>
              <a:rPr lang="ru-RU" sz="2400" baseline="30000" dirty="0"/>
              <a:t>18</a:t>
            </a:r>
            <a:r>
              <a:rPr lang="ru-RU" sz="2400" dirty="0"/>
              <a:t> кг</a:t>
            </a:r>
            <a:r>
              <a:rPr lang="en-US" sz="2400" dirty="0"/>
              <a:t> – </a:t>
            </a:r>
            <a:r>
              <a:rPr lang="ru-RU" sz="2400" dirty="0"/>
              <a:t>значит </a:t>
            </a:r>
            <a:r>
              <a:rPr lang="en-US" sz="2400" dirty="0"/>
              <a:t>M</a:t>
            </a:r>
            <a:r>
              <a:rPr lang="ru-RU" sz="2400" baseline="-25000" dirty="0" err="1"/>
              <a:t>арг</a:t>
            </a:r>
            <a:r>
              <a:rPr lang="ru-RU" sz="2400" dirty="0"/>
              <a:t> = </a:t>
            </a:r>
            <a:r>
              <a:rPr lang="en-US" sz="2400" dirty="0"/>
              <a:t>4.79</a:t>
            </a:r>
            <a:r>
              <a:rPr lang="ru-RU" sz="2400" dirty="0"/>
              <a:t>⋅10</a:t>
            </a:r>
            <a:r>
              <a:rPr lang="ru-RU" sz="2400" baseline="30000" dirty="0"/>
              <a:t>1</a:t>
            </a:r>
            <a:r>
              <a:rPr lang="en-US" sz="2400" baseline="30000" dirty="0"/>
              <a:t>6</a:t>
            </a:r>
            <a:r>
              <a:rPr lang="ru-RU" sz="2400" dirty="0"/>
              <a:t> кг</a:t>
            </a:r>
            <a:r>
              <a:rPr lang="en-US" sz="2400" dirty="0"/>
              <a:t>. </a:t>
            </a:r>
            <a:r>
              <a:rPr lang="ru-RU" sz="2400" dirty="0"/>
              <a:t>Считается, что это все от распада </a:t>
            </a:r>
            <a:r>
              <a:rPr lang="en-US" sz="2400" baseline="30000" dirty="0"/>
              <a:t>40</a:t>
            </a:r>
            <a:r>
              <a:rPr lang="en-US" sz="2400" dirty="0"/>
              <a:t>K, </a:t>
            </a:r>
            <a:r>
              <a:rPr lang="ru-RU" sz="2400" dirty="0"/>
              <a:t>так как этот изотоп тоже имеет массу 40.</a:t>
            </a:r>
            <a:r>
              <a:rPr lang="en-US" sz="2400" dirty="0"/>
              <a:t> </a:t>
            </a:r>
            <a:r>
              <a:rPr lang="ru-RU" sz="2400" dirty="0"/>
              <a:t>Этот калий распался за 4.5 млрд лет. Значит осталось еще калия </a:t>
            </a:r>
            <a:r>
              <a:rPr lang="en-US" sz="2400" dirty="0"/>
              <a:t>N(t) = N</a:t>
            </a:r>
            <a:r>
              <a:rPr lang="en-US" sz="2400" baseline="-25000" dirty="0"/>
              <a:t>0</a:t>
            </a:r>
            <a:r>
              <a:rPr lang="en-US" sz="2400" dirty="0"/>
              <a:t>e</a:t>
            </a:r>
            <a:r>
              <a:rPr lang="en-US" sz="2400" baseline="30000" dirty="0"/>
              <a:t>-t/</a:t>
            </a:r>
            <a:r>
              <a:rPr lang="en-US" sz="2400" baseline="30000" dirty="0">
                <a:latin typeface="Symbol" pitchFamily="2" charset="2"/>
              </a:rPr>
              <a:t>t</a:t>
            </a:r>
            <a:r>
              <a:rPr lang="en-US" sz="2400" dirty="0">
                <a:latin typeface="Symbol" pitchFamily="2" charset="2"/>
              </a:rPr>
              <a:t> . </a:t>
            </a:r>
            <a:r>
              <a:rPr lang="ru-RU" sz="2400" dirty="0">
                <a:latin typeface="Symbol" pitchFamily="2" charset="2"/>
              </a:rPr>
              <a:t>Если посчитать, то получается </a:t>
            </a:r>
            <a:r>
              <a:rPr lang="ru-RU" sz="2400" dirty="0">
                <a:solidFill>
                  <a:srgbClr val="FF0000"/>
                </a:solidFill>
                <a:latin typeface="Symbol" pitchFamily="2" charset="2"/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>36⋅10</a:t>
            </a:r>
            <a:r>
              <a:rPr lang="ru-RU" sz="2400" baseline="30000" dirty="0">
                <a:solidFill>
                  <a:srgbClr val="FF0000"/>
                </a:solidFill>
              </a:rPr>
              <a:t>19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кг</a:t>
            </a:r>
            <a:r>
              <a:rPr lang="ru-RU" sz="2400" dirty="0">
                <a:latin typeface="Symbol" pitchFamily="2" charset="2"/>
              </a:rPr>
              <a:t>. Это сравнимо с </a:t>
            </a:r>
            <a:r>
              <a:rPr lang="ru-RU" sz="24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>9⋅10</a:t>
            </a:r>
            <a:r>
              <a:rPr lang="ru-RU" sz="2400" baseline="30000" dirty="0">
                <a:solidFill>
                  <a:srgbClr val="FF0000"/>
                </a:solidFill>
              </a:rPr>
              <a:t>20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кг</a:t>
            </a:r>
            <a:r>
              <a:rPr lang="en-US" sz="2400" dirty="0"/>
              <a:t> </a:t>
            </a:r>
            <a:r>
              <a:rPr lang="ru-RU" sz="2400" dirty="0"/>
              <a:t>согласно </a:t>
            </a:r>
            <a:r>
              <a:rPr lang="en-US" sz="2400" dirty="0"/>
              <a:t>BSE, </a:t>
            </a:r>
            <a:r>
              <a:rPr lang="ru-RU" sz="2400" dirty="0"/>
              <a:t>если считать, что вышла только </a:t>
            </a:r>
            <a:r>
              <a:rPr lang="ru-RU" sz="2400" dirty="0">
                <a:solidFill>
                  <a:srgbClr val="FF0000"/>
                </a:solidFill>
              </a:rPr>
              <a:t>1/10 часть </a:t>
            </a:r>
            <a:r>
              <a:rPr lang="ru-RU" sz="2400" dirty="0"/>
              <a:t>всего аргона из Земли</a:t>
            </a:r>
            <a:r>
              <a:rPr lang="ru-RU" sz="2400" dirty="0">
                <a:latin typeface="Symbol" pitchFamily="2" charset="2"/>
              </a:rPr>
              <a:t>.</a:t>
            </a:r>
            <a:endParaRPr lang="en-US" sz="2400" dirty="0">
              <a:latin typeface="Symbol" pitchFamily="2" charset="2"/>
            </a:endParaRPr>
          </a:p>
          <a:p>
            <a:endParaRPr lang="ru-RU" sz="24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0E396-9EB7-02EF-E23B-FEE71F11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D1B259-BAA3-808F-737C-A07F0A06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8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F91C-2FE6-44E9-EAEC-DA608605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Выделение направления на Солнце не сильно уменьшает долю потока антинейтрино из Земли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E08CE73-45FC-0E8A-B0E9-48CB82AF48BF}"/>
              </a:ext>
            </a:extLst>
          </p:cNvPr>
          <p:cNvSpPr/>
          <p:nvPr/>
        </p:nvSpPr>
        <p:spPr>
          <a:xfrm>
            <a:off x="3918858" y="2529445"/>
            <a:ext cx="3206337" cy="30200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94F275C-EB20-CEBC-B584-682262B128C2}"/>
              </a:ext>
            </a:extLst>
          </p:cNvPr>
          <p:cNvSpPr/>
          <p:nvPr/>
        </p:nvSpPr>
        <p:spPr>
          <a:xfrm>
            <a:off x="7899400" y="1983860"/>
            <a:ext cx="254000" cy="252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B394E32-50BD-895C-2C19-A243131F173F}"/>
              </a:ext>
            </a:extLst>
          </p:cNvPr>
          <p:cNvCxnSpPr>
            <a:cxnSpLocks/>
          </p:cNvCxnSpPr>
          <p:nvPr/>
        </p:nvCxnSpPr>
        <p:spPr>
          <a:xfrm flipH="1">
            <a:off x="5522026" y="3160246"/>
            <a:ext cx="681192" cy="537508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761EF72-4603-53A8-5CCF-28D7711BEA95}"/>
              </a:ext>
            </a:extLst>
          </p:cNvPr>
          <p:cNvCxnSpPr>
            <a:cxnSpLocks/>
          </p:cNvCxnSpPr>
          <p:nvPr/>
        </p:nvCxnSpPr>
        <p:spPr>
          <a:xfrm flipV="1">
            <a:off x="5812168" y="3429000"/>
            <a:ext cx="708726" cy="490816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AC3773-BE4C-CFB3-1544-23E6ECDEAC00}"/>
              </a:ext>
            </a:extLst>
          </p:cNvPr>
          <p:cNvSpPr/>
          <p:nvPr/>
        </p:nvSpPr>
        <p:spPr>
          <a:xfrm>
            <a:off x="6470094" y="2970896"/>
            <a:ext cx="197406" cy="1660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0D278-DC68-C8F3-0169-6E154CD610CC}"/>
              </a:ext>
            </a:extLst>
          </p:cNvPr>
          <p:cNvSpPr txBox="1"/>
          <p:nvPr/>
        </p:nvSpPr>
        <p:spPr>
          <a:xfrm>
            <a:off x="8318500" y="2110066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Солнце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A9737-0BFB-BD94-D505-BAB6136FADE6}"/>
              </a:ext>
            </a:extLst>
          </p:cNvPr>
          <p:cNvSpPr txBox="1"/>
          <p:nvPr/>
        </p:nvSpPr>
        <p:spPr>
          <a:xfrm>
            <a:off x="6197600" y="4135273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F482-5A09-3234-2A18-C0F5298EFE13}"/>
              </a:ext>
            </a:extLst>
          </p:cNvPr>
          <p:cNvSpPr txBox="1"/>
          <p:nvPr/>
        </p:nvSpPr>
        <p:spPr>
          <a:xfrm>
            <a:off x="6699498" y="2865829"/>
            <a:ext cx="119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3EA39-67B7-CBFB-8D34-1FA403861530}"/>
              </a:ext>
            </a:extLst>
          </p:cNvPr>
          <p:cNvSpPr txBox="1"/>
          <p:nvPr/>
        </p:nvSpPr>
        <p:spPr>
          <a:xfrm>
            <a:off x="8737600" y="31369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Солнце в зените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AA0F8-E6F6-E1F6-24D5-E1CC294C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A219D-9C53-9CB8-96D9-F8BE11AF0DAB}"/>
              </a:ext>
            </a:extLst>
          </p:cNvPr>
          <p:cNvSpPr txBox="1"/>
          <p:nvPr/>
        </p:nvSpPr>
        <p:spPr>
          <a:xfrm>
            <a:off x="2440587" y="2996327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Направление вылета электрона отдачи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42D0B9-8931-FD2A-42C4-1C7E2648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5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F91C-2FE6-44E9-EAEC-DA608605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Выделение направления на Солнце не сильно уменьшает долю потока антинейтрино из Земли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E08CE73-45FC-0E8A-B0E9-48CB82AF48BF}"/>
              </a:ext>
            </a:extLst>
          </p:cNvPr>
          <p:cNvSpPr/>
          <p:nvPr/>
        </p:nvSpPr>
        <p:spPr>
          <a:xfrm>
            <a:off x="3918858" y="2529445"/>
            <a:ext cx="3206337" cy="30200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94F275C-EB20-CEBC-B584-682262B128C2}"/>
              </a:ext>
            </a:extLst>
          </p:cNvPr>
          <p:cNvSpPr/>
          <p:nvPr/>
        </p:nvSpPr>
        <p:spPr>
          <a:xfrm>
            <a:off x="2890653" y="5513265"/>
            <a:ext cx="254000" cy="252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B394E32-50BD-895C-2C19-A243131F173F}"/>
              </a:ext>
            </a:extLst>
          </p:cNvPr>
          <p:cNvCxnSpPr>
            <a:cxnSpLocks/>
          </p:cNvCxnSpPr>
          <p:nvPr/>
        </p:nvCxnSpPr>
        <p:spPr>
          <a:xfrm flipV="1">
            <a:off x="5471969" y="3233156"/>
            <a:ext cx="808429" cy="54615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761EF72-4603-53A8-5CCF-28D7711BEA95}"/>
              </a:ext>
            </a:extLst>
          </p:cNvPr>
          <p:cNvCxnSpPr>
            <a:cxnSpLocks/>
          </p:cNvCxnSpPr>
          <p:nvPr/>
        </p:nvCxnSpPr>
        <p:spPr>
          <a:xfrm flipV="1">
            <a:off x="5686501" y="3398444"/>
            <a:ext cx="789392" cy="54357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AC3773-BE4C-CFB3-1544-23E6ECDEAC00}"/>
              </a:ext>
            </a:extLst>
          </p:cNvPr>
          <p:cNvSpPr/>
          <p:nvPr/>
        </p:nvSpPr>
        <p:spPr>
          <a:xfrm>
            <a:off x="6470094" y="2970896"/>
            <a:ext cx="197406" cy="1660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0D278-DC68-C8F3-0169-6E154CD610CC}"/>
              </a:ext>
            </a:extLst>
          </p:cNvPr>
          <p:cNvSpPr txBox="1"/>
          <p:nvPr/>
        </p:nvSpPr>
        <p:spPr>
          <a:xfrm>
            <a:off x="2122056" y="4980266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Солнце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A9737-0BFB-BD94-D505-BAB6136FADE6}"/>
              </a:ext>
            </a:extLst>
          </p:cNvPr>
          <p:cNvSpPr txBox="1"/>
          <p:nvPr/>
        </p:nvSpPr>
        <p:spPr>
          <a:xfrm>
            <a:off x="6197600" y="4135273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F482-5A09-3234-2A18-C0F5298EFE13}"/>
              </a:ext>
            </a:extLst>
          </p:cNvPr>
          <p:cNvSpPr txBox="1"/>
          <p:nvPr/>
        </p:nvSpPr>
        <p:spPr>
          <a:xfrm>
            <a:off x="6699498" y="2830263"/>
            <a:ext cx="119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Детектор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27710-170F-00EF-A44D-4A996AC279E3}"/>
              </a:ext>
            </a:extLst>
          </p:cNvPr>
          <p:cNvSpPr txBox="1"/>
          <p:nvPr/>
        </p:nvSpPr>
        <p:spPr>
          <a:xfrm>
            <a:off x="8737600" y="31369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Солнце в надире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08E8D-B000-0DA9-9511-48AC5754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86C21-2E74-5F9B-D8B8-69C9FB044BA6}"/>
              </a:ext>
            </a:extLst>
          </p:cNvPr>
          <p:cNvSpPr txBox="1"/>
          <p:nvPr/>
        </p:nvSpPr>
        <p:spPr>
          <a:xfrm>
            <a:off x="2645250" y="2758275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Направление вылета электрона отдачи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0AC3A-1B3F-4606-3CE0-6A9814E8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D7591-37BC-F681-476E-FDCC3CD2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0" y="2103437"/>
            <a:ext cx="10515600" cy="1325563"/>
          </a:xfrm>
        </p:spPr>
        <p:txBody>
          <a:bodyPr/>
          <a:lstStyle/>
          <a:p>
            <a:r>
              <a:rPr lang="ru-RU" dirty="0"/>
              <a:t>Аргументы в пользу большого потока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2694-073E-BF7E-4700-F3916178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D8BDEE-0AFB-DE6B-E072-7664BB14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4B82-D1E1-E598-EDBD-5828F373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Предполагаемые части теплового потока? По модели </a:t>
            </a:r>
            <a:r>
              <a:rPr lang="en-US" dirty="0"/>
              <a:t>BSE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A62C2-271E-66BF-E8BD-7934B2CE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53" y="1300924"/>
            <a:ext cx="8224293" cy="4256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8B0CC-DA55-8EBD-5F6E-5527FA57FA3A}"/>
              </a:ext>
            </a:extLst>
          </p:cNvPr>
          <p:cNvSpPr txBox="1"/>
          <p:nvPr/>
        </p:nvSpPr>
        <p:spPr>
          <a:xfrm>
            <a:off x="1306286" y="5427023"/>
            <a:ext cx="982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Считается, что полный поток составляет 47 ± 2 ТВт. Радиогенное тепло составляет меньше половины этого потока (</a:t>
            </a:r>
            <a:r>
              <a:rPr lang="en-US" sz="2400" dirty="0"/>
              <a:t>19-20 </a:t>
            </a:r>
            <a:r>
              <a:rPr lang="ru-RU" sz="2400" dirty="0"/>
              <a:t>ТВт)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7E17479-E27A-2E7B-58E1-71FC41BF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1DE035-490A-4694-66D6-F16F1AF8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3</a:t>
            </a:fld>
            <a:r>
              <a:rPr lang="ru-RU" dirty="0"/>
              <a:t>/19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FC0E0-CE6B-C686-EE4B-994C4BF447E3}"/>
              </a:ext>
            </a:extLst>
          </p:cNvPr>
          <p:cNvSpPr txBox="1"/>
          <p:nvPr/>
        </p:nvSpPr>
        <p:spPr>
          <a:xfrm>
            <a:off x="9048996" y="5973288"/>
            <a:ext cx="314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talk by Oleg Smirnov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36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FD25-DDFF-2EEF-CF3E-E68B28E9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Энергия, накопленная в верхнем слое мирового океана (до 700 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BB8AA9-76CD-EAB6-AA20-3E1D46D8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40" y="1775444"/>
            <a:ext cx="5344391" cy="458090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DAB8411-0CB3-EEEC-3FD7-119C871EF99C}"/>
              </a:ext>
            </a:extLst>
          </p:cNvPr>
          <p:cNvCxnSpPr>
            <a:cxnSpLocks/>
          </p:cNvCxnSpPr>
          <p:nvPr/>
        </p:nvCxnSpPr>
        <p:spPr>
          <a:xfrm flipV="1">
            <a:off x="6096000" y="3429000"/>
            <a:ext cx="711200" cy="571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C2FF3C5-DA27-EF6B-F4C2-5D59467CB6D3}"/>
              </a:ext>
            </a:extLst>
          </p:cNvPr>
          <p:cNvCxnSpPr>
            <a:cxnSpLocks/>
          </p:cNvCxnSpPr>
          <p:nvPr/>
        </p:nvCxnSpPr>
        <p:spPr>
          <a:xfrm flipV="1">
            <a:off x="7239000" y="2578100"/>
            <a:ext cx="868466" cy="736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A17911-DC87-F7C7-8478-C92BF84CF35F}"/>
              </a:ext>
            </a:extLst>
          </p:cNvPr>
          <p:cNvSpPr txBox="1"/>
          <p:nvPr/>
        </p:nvSpPr>
        <p:spPr>
          <a:xfrm>
            <a:off x="8610600" y="23114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 = ΔE/</a:t>
            </a:r>
            <a:r>
              <a:rPr lang="en-US" sz="2400" dirty="0" err="1"/>
              <a:t>Δt</a:t>
            </a:r>
            <a:r>
              <a:rPr lang="en-US" sz="2400" dirty="0"/>
              <a:t>,</a:t>
            </a:r>
            <a:endParaRPr lang="ru-RU" sz="2400" dirty="0"/>
          </a:p>
          <a:p>
            <a:endParaRPr lang="en-US" sz="2400" dirty="0"/>
          </a:p>
          <a:p>
            <a:r>
              <a:rPr lang="en-US" sz="2400" dirty="0"/>
              <a:t>ΔE =</a:t>
            </a:r>
            <a:r>
              <a:rPr lang="ru-RU" sz="2400" dirty="0"/>
              <a:t> </a:t>
            </a:r>
            <a:r>
              <a:rPr lang="en-US" sz="2400" dirty="0"/>
              <a:t>1.1x10</a:t>
            </a:r>
            <a:r>
              <a:rPr lang="en-US" sz="2400" baseline="30000" dirty="0"/>
              <a:t>23</a:t>
            </a:r>
            <a:r>
              <a:rPr lang="en-US" sz="2400" dirty="0"/>
              <a:t> </a:t>
            </a:r>
            <a:r>
              <a:rPr lang="en-US" sz="2400" dirty="0" err="1"/>
              <a:t>Д</a:t>
            </a:r>
            <a:r>
              <a:rPr lang="ru-RU" sz="2400" dirty="0"/>
              <a:t>ж</a:t>
            </a:r>
          </a:p>
          <a:p>
            <a:r>
              <a:rPr lang="en-US" sz="2400" dirty="0" err="1"/>
              <a:t>Δt</a:t>
            </a:r>
            <a:r>
              <a:rPr lang="ru-RU" sz="2400" dirty="0"/>
              <a:t> = 1</a:t>
            </a:r>
            <a:r>
              <a:rPr lang="en-US" sz="2400" dirty="0"/>
              <a:t>3</a:t>
            </a:r>
            <a:r>
              <a:rPr lang="ru-RU" sz="2400" dirty="0"/>
              <a:t> лет</a:t>
            </a:r>
          </a:p>
          <a:p>
            <a:endParaRPr lang="ru-RU" sz="2400" dirty="0"/>
          </a:p>
          <a:p>
            <a:r>
              <a:rPr lang="en-US" sz="2400" dirty="0"/>
              <a:t>W =</a:t>
            </a:r>
            <a:r>
              <a:rPr lang="ru-RU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268</a:t>
            </a:r>
            <a:r>
              <a:rPr lang="en-US" sz="2400" dirty="0"/>
              <a:t> </a:t>
            </a:r>
            <a:r>
              <a:rPr lang="ru-RU" sz="2400" dirty="0"/>
              <a:t>ТВт</a:t>
            </a:r>
          </a:p>
          <a:p>
            <a:r>
              <a:rPr lang="en-US" sz="2400" dirty="0"/>
              <a:t>W</a:t>
            </a:r>
            <a:r>
              <a:rPr lang="ru-RU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ru-RU" sz="2400" dirty="0"/>
              <a:t>ТВт</a:t>
            </a:r>
          </a:p>
          <a:p>
            <a:r>
              <a:rPr lang="en-US" sz="2400" dirty="0"/>
              <a:t>W =</a:t>
            </a:r>
            <a:r>
              <a:rPr lang="ru-RU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226</a:t>
            </a:r>
            <a:r>
              <a:rPr lang="en-US" sz="2400" dirty="0"/>
              <a:t> </a:t>
            </a:r>
            <a:r>
              <a:rPr lang="ru-RU" sz="2400" dirty="0"/>
              <a:t>ТВт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EDD3126-3CB5-37B7-6EA1-D78A5F125F8F}"/>
              </a:ext>
            </a:extLst>
          </p:cNvPr>
          <p:cNvCxnSpPr>
            <a:cxnSpLocks/>
          </p:cNvCxnSpPr>
          <p:nvPr/>
        </p:nvCxnSpPr>
        <p:spPr>
          <a:xfrm flipV="1">
            <a:off x="4536869" y="3975100"/>
            <a:ext cx="517731" cy="3511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EC558-1820-5CC3-1D15-E7446218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F68FBC-B768-3DCB-62BD-673C87E3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7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B632B-3B48-7A51-F243-EA7A6F0C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Косвенные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40BD2-25F5-894D-E618-444F607EC700}"/>
              </a:ext>
            </a:extLst>
          </p:cNvPr>
          <p:cNvSpPr txBox="1"/>
          <p:nvPr/>
        </p:nvSpPr>
        <p:spPr>
          <a:xfrm>
            <a:off x="843148" y="2006930"/>
            <a:ext cx="10510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Измерение теплового потока на Луне американскими астронавтами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Измерение температуры Луны внутри при помощи радиоволн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595337-0C2D-017A-3E10-8A0D0481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40788C-B612-4F24-8398-5B1B0DBC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99EC9-89BF-0D90-36FC-C6ECFAA5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Для определения радиогенной части теплового потока можно зарегистрировать антинейтрино, излучаемое долгоживущими изотопами естественной радиоактивности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7A0827-ADD0-1D63-2243-58881667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04" y="1611725"/>
            <a:ext cx="5887296" cy="425468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B0615A2-C300-2327-384B-1ACB1C1A1013}"/>
              </a:ext>
            </a:extLst>
          </p:cNvPr>
          <p:cNvCxnSpPr>
            <a:cxnSpLocks/>
          </p:cNvCxnSpPr>
          <p:nvPr/>
        </p:nvCxnSpPr>
        <p:spPr>
          <a:xfrm flipV="1">
            <a:off x="5296395" y="2185060"/>
            <a:ext cx="0" cy="3075709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D20F51F-1D6E-895E-7CB2-6C1B13132FCC}"/>
              </a:ext>
            </a:extLst>
          </p:cNvPr>
          <p:cNvCxnSpPr/>
          <p:nvPr/>
        </p:nvCxnSpPr>
        <p:spPr>
          <a:xfrm flipV="1">
            <a:off x="4038600" y="4610100"/>
            <a:ext cx="1257795" cy="11557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879270-0F45-8C9D-6E4D-784FFEDE353A}"/>
              </a:ext>
            </a:extLst>
          </p:cNvPr>
          <p:cNvSpPr txBox="1"/>
          <p:nvPr/>
        </p:nvSpPr>
        <p:spPr>
          <a:xfrm>
            <a:off x="1727200" y="576580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Порог регистрации антинейтрино при помощи реакции ОБР 1.8 МэВ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114E4-7BA3-FE8A-4A49-52083D9AB997}"/>
              </a:ext>
            </a:extLst>
          </p:cNvPr>
          <p:cNvSpPr txBox="1"/>
          <p:nvPr/>
        </p:nvSpPr>
        <p:spPr>
          <a:xfrm>
            <a:off x="8299037" y="3100189"/>
            <a:ext cx="336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Поток антинейтрино от </a:t>
            </a:r>
            <a:r>
              <a:rPr lang="en-US" baseline="30000" dirty="0"/>
              <a:t>40</a:t>
            </a:r>
            <a:r>
              <a:rPr lang="en-US" dirty="0"/>
              <a:t>K </a:t>
            </a:r>
            <a:r>
              <a:rPr lang="ru-RU" dirty="0"/>
              <a:t>лежит ниже порога регистрации антинейтрино при помощи реакции ОБР 1.8 МэВ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A9634-667B-EDB8-088D-15174ED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C3B70F-568B-04AF-49AE-389DC9F7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4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81467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AADF8-A944-A989-CBFD-DF00EE69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529E1-CDCF-10DF-5A2A-FB45BAC09E0F}"/>
              </a:ext>
            </a:extLst>
          </p:cNvPr>
          <p:cNvSpPr txBox="1"/>
          <p:nvPr/>
        </p:nvSpPr>
        <p:spPr>
          <a:xfrm>
            <a:off x="838200" y="169068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Максимальная энергия спектра антинейтрино </a:t>
            </a:r>
            <a:r>
              <a:rPr lang="ru-RU" sz="2800" baseline="30000" dirty="0"/>
              <a:t>40</a:t>
            </a:r>
            <a:r>
              <a:rPr lang="en-US" sz="2800" dirty="0"/>
              <a:t>K</a:t>
            </a:r>
            <a:r>
              <a:rPr lang="ru-RU" sz="2800" dirty="0"/>
              <a:t> (1.3 МэВ) лежит ниже порога регистрации (1.8 МэВ) ОБР.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/>
              <a:t>Однако, реакция рассеяния на электроне имеет порогом энергию связи электрона на оболочке (</a:t>
            </a:r>
            <a:r>
              <a:rPr lang="en-US" sz="2800" dirty="0"/>
              <a:t>~eV).</a:t>
            </a:r>
          </a:p>
          <a:p>
            <a:endParaRPr lang="en-US" sz="2800" dirty="0"/>
          </a:p>
          <a:p>
            <a:r>
              <a:rPr lang="ru-RU" sz="2800" dirty="0"/>
              <a:t>Детектор, который может измерять потоки нейтрино, используя реакцию рассеяния на электроне существует. </a:t>
            </a:r>
          </a:p>
          <a:p>
            <a:endParaRPr lang="ru-RU" sz="2800" dirty="0"/>
          </a:p>
          <a:p>
            <a:r>
              <a:rPr lang="en-US" sz="2800" dirty="0"/>
              <a:t>                                 </a:t>
            </a:r>
            <a:r>
              <a:rPr lang="ru-RU" sz="2800" dirty="0"/>
              <a:t>Это детектор </a:t>
            </a:r>
            <a:r>
              <a:rPr lang="ru-RU" sz="2800" dirty="0" err="1"/>
              <a:t>Борексино</a:t>
            </a:r>
            <a:r>
              <a:rPr lang="ru-RU" sz="2800" dirty="0"/>
              <a:t>!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D6A30A-8AE7-BCE6-CF3A-84803522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5B9B9E-7180-5B5B-D483-CD803867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5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23557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059DF-16F6-8B45-A0FF-ABE144F9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Детектор нейтрино и антинейтрино – </a:t>
            </a:r>
            <a:r>
              <a:rPr lang="ru-RU" dirty="0" err="1"/>
              <a:t>Борексино</a:t>
            </a:r>
            <a:r>
              <a:rPr lang="ru-RU" dirty="0"/>
              <a:t> в ЛНГС, Италия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74A95-9E2D-567F-D7FB-3F3C4CE34393}"/>
              </a:ext>
            </a:extLst>
          </p:cNvPr>
          <p:cNvSpPr txBox="1">
            <a:spLocks/>
          </p:cNvSpPr>
          <p:nvPr/>
        </p:nvSpPr>
        <p:spPr>
          <a:xfrm>
            <a:off x="5498277" y="2042735"/>
            <a:ext cx="6258296" cy="397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Детектор расположен в лаборатории Гран </a:t>
            </a:r>
            <a:r>
              <a:rPr lang="ru-RU" sz="2400" dirty="0" err="1"/>
              <a:t>Сассо</a:t>
            </a:r>
            <a:r>
              <a:rPr lang="ru-RU" sz="2400" dirty="0"/>
              <a:t> в Италии. Глубина 4200 </a:t>
            </a:r>
            <a:r>
              <a:rPr lang="ru-RU" sz="2400" dirty="0" err="1"/>
              <a:t>м.в.э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/>
              <a:t>Сцинтиллятор объемом 315 м</a:t>
            </a:r>
            <a:r>
              <a:rPr lang="ru-RU" sz="2400" baseline="30000" dirty="0"/>
              <a:t>3</a:t>
            </a:r>
            <a:r>
              <a:rPr lang="ru-RU" sz="2400" dirty="0"/>
              <a:t> помещен в тонкую (125 мкм) нейлоновую пленку.</a:t>
            </a:r>
          </a:p>
          <a:p>
            <a:r>
              <a:rPr lang="ru-RU" sz="2400" dirty="0"/>
              <a:t>Регистрируются одиночные события, вызываемые различными источниками, главным образом нейтрино от Солнца.</a:t>
            </a:r>
          </a:p>
          <a:p>
            <a:r>
              <a:rPr lang="ru-RU" sz="2400" dirty="0"/>
              <a:t>Из-за относительно высокой загрязненности пленки радиоактивностью чувствительный объем пришлось уменьшить до 73 т.</a:t>
            </a:r>
          </a:p>
        </p:txBody>
      </p:sp>
      <p:pic>
        <p:nvPicPr>
          <p:cNvPr id="4" name="Picture 2" descr="page9image8717744">
            <a:extLst>
              <a:ext uri="{FF2B5EF4-FFF2-40B4-BE49-F238E27FC236}">
                <a16:creationId xmlns:a16="http://schemas.microsoft.com/office/drawing/2014/main" id="{5C32A268-05BC-5554-0DEA-C95D4D0C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5" y="2042735"/>
            <a:ext cx="4319181" cy="42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360301E-6661-6811-42C2-4B35CB07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10EE5D-0012-481B-6546-ED205087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6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7225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7324-9A25-7CD1-B0A1-D79B236D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измерения </a:t>
            </a:r>
            <a:r>
              <a:rPr lang="ru-RU" dirty="0" err="1"/>
              <a:t>Борексино</a:t>
            </a:r>
            <a:r>
              <a:rPr lang="ru-RU" dirty="0"/>
              <a:t> в 2022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C0F06-ACC6-E1D7-C4FA-1E1BC5E7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23" y="1516851"/>
            <a:ext cx="7350826" cy="4811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4D42F-3506-0A6F-29E9-D0B6FA1385AF}"/>
              </a:ext>
            </a:extLst>
          </p:cNvPr>
          <p:cNvSpPr txBox="1"/>
          <p:nvPr/>
        </p:nvSpPr>
        <p:spPr>
          <a:xfrm>
            <a:off x="8788236" y="3455764"/>
            <a:ext cx="326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</a:t>
            </a:r>
            <a:r>
              <a:rPr lang="en-US" baseline="-25000" dirty="0"/>
              <a:t>CNO</a:t>
            </a:r>
            <a:r>
              <a:rPr lang="en-US" dirty="0"/>
              <a:t> = 6.7 </a:t>
            </a:r>
            <a:r>
              <a:rPr lang="ru-RU" dirty="0"/>
              <a:t>событий в день/100 т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F2725C3-3F1E-2D17-D679-1890BB9A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9146DA-5C5A-F735-8A15-D7D88480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7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90796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ADAC-3020-7561-7BF5-65315E68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анализ данных </a:t>
            </a:r>
            <a:r>
              <a:rPr lang="ru-RU" dirty="0" err="1"/>
              <a:t>Борексино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D2E6-7DDC-D21E-4DDD-2BBD5EA5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690688"/>
            <a:ext cx="6355483" cy="3983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1EE41-3FBF-0845-46B2-827137702DB1}"/>
              </a:ext>
            </a:extLst>
          </p:cNvPr>
          <p:cNvSpPr txBox="1"/>
          <p:nvPr/>
        </p:nvSpPr>
        <p:spPr>
          <a:xfrm>
            <a:off x="7074931" y="2372962"/>
            <a:ext cx="4649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Повторение анализа </a:t>
            </a:r>
            <a:r>
              <a:rPr lang="ru-RU" dirty="0" err="1"/>
              <a:t>Борексино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Спектр одиночных событий в детекторе </a:t>
            </a:r>
            <a:r>
              <a:rPr lang="ru-RU" dirty="0" err="1"/>
              <a:t>Борексино</a:t>
            </a:r>
            <a:r>
              <a:rPr lang="ru-RU" dirty="0"/>
              <a:t> и его компоненты</a:t>
            </a:r>
          </a:p>
          <a:p>
            <a:endParaRPr lang="ru-RU" dirty="0"/>
          </a:p>
          <a:p>
            <a:r>
              <a:rPr lang="ru-RU" dirty="0" err="1"/>
              <a:t>H</a:t>
            </a:r>
            <a:r>
              <a:rPr lang="en-US" dirty="0"/>
              <a:t>Z </a:t>
            </a:r>
            <a:r>
              <a:rPr lang="en-US" dirty="0" err="1"/>
              <a:t>м</a:t>
            </a:r>
            <a:r>
              <a:rPr lang="ru-RU" dirty="0" err="1"/>
              <a:t>одель</a:t>
            </a:r>
            <a:r>
              <a:rPr lang="ru-RU" dirty="0"/>
              <a:t> 𝜒</a:t>
            </a:r>
            <a:r>
              <a:rPr lang="ru-RU" baseline="30000" dirty="0"/>
              <a:t>2</a:t>
            </a:r>
            <a:r>
              <a:rPr lang="ru-RU" dirty="0"/>
              <a:t> = </a:t>
            </a:r>
            <a:r>
              <a:rPr lang="en-US" dirty="0"/>
              <a:t>198</a:t>
            </a:r>
            <a:endParaRPr lang="ru-RU" dirty="0"/>
          </a:p>
          <a:p>
            <a:endParaRPr lang="ru-RU" dirty="0"/>
          </a:p>
          <a:p>
            <a:r>
              <a:rPr lang="en-US" i="1" dirty="0"/>
              <a:t>R</a:t>
            </a:r>
            <a:r>
              <a:rPr lang="en-US" baseline="-25000" dirty="0"/>
              <a:t>CNO</a:t>
            </a:r>
            <a:r>
              <a:rPr lang="en-US" dirty="0"/>
              <a:t> = 6.7 – 7.0 </a:t>
            </a:r>
            <a:r>
              <a:rPr lang="ru-RU" dirty="0"/>
              <a:t>событий в день/100 т</a:t>
            </a:r>
            <a:endParaRPr lang="en-US" dirty="0"/>
          </a:p>
          <a:p>
            <a:r>
              <a:rPr lang="en-US" i="1" dirty="0"/>
              <a:t>R</a:t>
            </a:r>
            <a:r>
              <a:rPr lang="en-US" baseline="-25000" dirty="0"/>
              <a:t>40K</a:t>
            </a:r>
            <a:r>
              <a:rPr lang="en-US" dirty="0"/>
              <a:t> = 0 </a:t>
            </a:r>
            <a:r>
              <a:rPr lang="ru-RU" dirty="0"/>
              <a:t>событий в день/100 т</a:t>
            </a:r>
          </a:p>
          <a:p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E515D4-07E9-C085-A64A-4EE9C43E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18322-2B88-B08D-E2CD-E1E8CD42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8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77161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276C1-7587-29CE-7CC9-43EBF195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3A265-B2B0-2599-C4AC-25809CA7AF40}"/>
              </a:ext>
            </a:extLst>
          </p:cNvPr>
          <p:cNvSpPr txBox="1"/>
          <p:nvPr/>
        </p:nvSpPr>
        <p:spPr>
          <a:xfrm>
            <a:off x="838200" y="2006600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Коллаборация </a:t>
            </a:r>
            <a:r>
              <a:rPr lang="ru-RU" sz="2800" dirty="0" err="1"/>
              <a:t>Борексино</a:t>
            </a:r>
            <a:r>
              <a:rPr lang="ru-RU" sz="2800" dirty="0"/>
              <a:t> не использует в анализе потоки </a:t>
            </a:r>
            <a:r>
              <a:rPr lang="ru-RU" sz="2800" dirty="0" err="1"/>
              <a:t>геоантинейтрино</a:t>
            </a:r>
            <a:r>
              <a:rPr lang="ru-RU" sz="2800" dirty="0"/>
              <a:t>, считая их слишком маленькими и не влияющими на результаты измерения потоков солнечных нейтрино.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Однако, большое содержание калия в Земле предсказывается одной из моделей Земли. Это модель – богатая водородом Земля.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E51EC3-3D23-776F-B6B3-3BEE2318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Сессия РАН,  Дубна, 4 апреля 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C74233-191D-3654-0B59-777AA611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836-6DCD-504D-827F-0E4D0A7B72C9}" type="slidenum">
              <a:rPr lang="ru-RU" smtClean="0"/>
              <a:t>9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33644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1829</Words>
  <Application>Microsoft Macintosh PowerPoint</Application>
  <PresentationFormat>Широкоэкранный</PresentationFormat>
  <Paragraphs>306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AdvOT19ee2aa8.B</vt:lpstr>
      <vt:lpstr>AdvOT483a8203</vt:lpstr>
      <vt:lpstr>Arial</vt:lpstr>
      <vt:lpstr>Calibri</vt:lpstr>
      <vt:lpstr>Calibri Light</vt:lpstr>
      <vt:lpstr>Cambria Math</vt:lpstr>
      <vt:lpstr>NewTXMI</vt:lpstr>
      <vt:lpstr>Symbol</vt:lpstr>
      <vt:lpstr>TeXGyreTermesX</vt:lpstr>
      <vt:lpstr>Times New Roman</vt:lpstr>
      <vt:lpstr>Тема Office</vt:lpstr>
      <vt:lpstr>Поиск потока гео-антинейтрино от 40K</vt:lpstr>
      <vt:lpstr>Мотивация</vt:lpstr>
      <vt:lpstr>Предполагаемые части теплового потока? По модели BSE</vt:lpstr>
      <vt:lpstr>Для определения радиогенной части теплового потока можно зарегистрировать антинейтрино, излучаемое долгоживущими изотопами естественной радиоактивности</vt:lpstr>
      <vt:lpstr>Презентация PowerPoint</vt:lpstr>
      <vt:lpstr>Детектор нейтрино и антинейтрино – Борексино в ЛНГС, Италия</vt:lpstr>
      <vt:lpstr>Результат измерения Борексино в 2022 г.</vt:lpstr>
      <vt:lpstr>Наш анализ данных Борексино</vt:lpstr>
      <vt:lpstr>Презентация PowerPoint</vt:lpstr>
      <vt:lpstr>Мы добавили в анализ все геоантинейтринные потоки</vt:lpstr>
      <vt:lpstr>Введение в анализ спектра событий 40K</vt:lpstr>
      <vt:lpstr>Результат нашего анализа</vt:lpstr>
      <vt:lpstr>Последовательность анализа с введением 40K</vt:lpstr>
      <vt:lpstr>Виртуальный эксперимент</vt:lpstr>
      <vt:lpstr>Замена спектра для анализа 40K</vt:lpstr>
      <vt:lpstr>Презентация PowerPoint</vt:lpstr>
      <vt:lpstr>Final results of Borexino on CNO solar neutrinos D. Basilico, et al. (Borexino collaboration) PHYSICAL REVIEW D 108, 102005 (2023)</vt:lpstr>
      <vt:lpstr>Выводы</vt:lpstr>
      <vt:lpstr>Спасибо за внимание!</vt:lpstr>
      <vt:lpstr>Extra slides</vt:lpstr>
      <vt:lpstr>Что такое геонейтрино?</vt:lpstr>
      <vt:lpstr>Что мы наблюдаем на Земле  сейчас?</vt:lpstr>
      <vt:lpstr>Тепловыделение от радиоактивных элементов</vt:lpstr>
      <vt:lpstr>Аргументы в пользу малого потока</vt:lpstr>
      <vt:lpstr>Откуда взялось значение aK = 0.024% в BSE?</vt:lpstr>
      <vt:lpstr>Еще одна оценка содержания калия в Земле</vt:lpstr>
      <vt:lpstr>Выделение направления на Солнце не сильно уменьшает долю потока антинейтрино из Земли</vt:lpstr>
      <vt:lpstr>Выделение направления на Солнце не сильно уменьшает долю потока антинейтрино из Земли</vt:lpstr>
      <vt:lpstr>Аргументы в пользу большого потока</vt:lpstr>
      <vt:lpstr>Энергия, накопленная в верхнем слое мирового океана (до 700 м)</vt:lpstr>
      <vt:lpstr>Косвенные данные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ВНУТРЕННИХ СЛОЕВ ЗЕМЛИ ПРИ ПОМОЩИ НЕЙТРИНО</dc:title>
  <dc:creator>Валерий Синев</dc:creator>
  <cp:lastModifiedBy>Валерий Синев</cp:lastModifiedBy>
  <cp:revision>38</cp:revision>
  <dcterms:created xsi:type="dcterms:W3CDTF">2024-01-11T09:39:39Z</dcterms:created>
  <dcterms:modified xsi:type="dcterms:W3CDTF">2024-04-04T07:09:33Z</dcterms:modified>
</cp:coreProperties>
</file>