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5"/>
  </p:notesMasterIdLst>
  <p:sldIdLst>
    <p:sldId id="488" r:id="rId2"/>
    <p:sldId id="516" r:id="rId3"/>
    <p:sldId id="520" r:id="rId4"/>
    <p:sldId id="526" r:id="rId5"/>
    <p:sldId id="534" r:id="rId6"/>
    <p:sldId id="535" r:id="rId7"/>
    <p:sldId id="543" r:id="rId8"/>
    <p:sldId id="536" r:id="rId9"/>
    <p:sldId id="537" r:id="rId10"/>
    <p:sldId id="538" r:id="rId11"/>
    <p:sldId id="539" r:id="rId12"/>
    <p:sldId id="540" r:id="rId13"/>
    <p:sldId id="541" r:id="rId1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49D149"/>
    <a:srgbClr val="0000FF"/>
    <a:srgbClr val="C5C600"/>
    <a:srgbClr val="E5E500"/>
    <a:srgbClr val="E200E2"/>
    <a:srgbClr val="37147B"/>
    <a:srgbClr val="1A841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68" autoAdjust="0"/>
    <p:restoredTop sz="83940" autoAdjust="0"/>
  </p:normalViewPr>
  <p:slideViewPr>
    <p:cSldViewPr>
      <p:cViewPr varScale="1">
        <p:scale>
          <a:sx n="118" d="100"/>
          <a:sy n="118" d="100"/>
        </p:scale>
        <p:origin x="900" y="96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96902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825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04589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37021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34140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5666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418916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1890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969184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87317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84112-AB54-4F60-8F20-A7DDA0B8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9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AB29-9027-4137-B25E-6F0C8062B9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7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EF759-922A-4FB2-A37C-6A7EB9030B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54CB-60A4-404E-9677-60AAFDB4C6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3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183A5-5340-46F0-BB6E-CA1665B426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7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66D18-2A6D-4A97-B586-2A7333E815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03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FAB67-B8F1-4CC5-B512-493ABF11D6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2123D-FC8D-4D90-958C-389A7E96D6C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5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6A8CA-84C4-4D78-899A-D453352DF5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D0D-FD15-47DC-807A-0A5B6B96D4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47EA0-52B3-422D-A868-8FA5872B87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8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4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.png"/><Relationship Id="rId7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2.png"/><Relationship Id="rId4" Type="http://schemas.openxmlformats.org/officeDocument/2006/relationships/image" Target="../media/image7.gif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hyperlink" Target="https://lcode.info/" TargetMode="Externa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767408" y="764704"/>
            <a:ext cx="106571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Calibri" panose="020F0502020204030204" pitchFamily="34" charset="0"/>
              </a:rPr>
              <a:t>Современное состояние плазменного кильватерного ускорения</a:t>
            </a:r>
          </a:p>
        </p:txBody>
      </p:sp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4943872" y="1949662"/>
            <a:ext cx="25262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Calibri" panose="020F0502020204030204" pitchFamily="34" charset="0"/>
              </a:rPr>
              <a:t>Константин Лотов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pic>
        <p:nvPicPr>
          <p:cNvPr id="205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26" y="2847159"/>
            <a:ext cx="935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770" y="3442397"/>
            <a:ext cx="1152525" cy="430358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439816" y="2924944"/>
            <a:ext cx="50770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Институт ядерной физики им. </a:t>
            </a:r>
            <a:r>
              <a:rPr lang="ru-RU" altLang="ru-RU" sz="1800" dirty="0" err="1" smtClean="0">
                <a:latin typeface="+mn-lt"/>
              </a:rPr>
              <a:t>Г.И.Будкера</a:t>
            </a:r>
            <a:r>
              <a:rPr lang="ru-RU" altLang="ru-RU" sz="1800" dirty="0" smtClean="0">
                <a:latin typeface="+mn-lt"/>
              </a:rPr>
              <a:t> СО РАН</a:t>
            </a: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Новосибирский государственный университет</a:t>
            </a:r>
            <a:endParaRPr lang="ru-RU" alt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7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3553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Достижения</a:t>
            </a:r>
            <a:r>
              <a:rPr lang="en-US" sz="2000" dirty="0" smtClean="0"/>
              <a:t>: </a:t>
            </a:r>
            <a:r>
              <a:rPr lang="ru-RU" sz="2000" dirty="0" smtClean="0"/>
              <a:t>качество пучка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357629" y="1124019"/>
            <a:ext cx="1985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DESY: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9377" y="4164643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SIOM: </a:t>
            </a:r>
          </a:p>
          <a:p>
            <a:r>
              <a:rPr lang="en-US" dirty="0" smtClean="0"/>
              <a:t>~800 </a:t>
            </a:r>
            <a:r>
              <a:rPr lang="ru-RU" dirty="0" smtClean="0"/>
              <a:t>МэВ</a:t>
            </a:r>
            <a:r>
              <a:rPr lang="en-US" dirty="0" smtClean="0"/>
              <a:t>, </a:t>
            </a:r>
            <a:r>
              <a:rPr lang="ru-RU" dirty="0" err="1" smtClean="0"/>
              <a:t>энергоразброс</a:t>
            </a:r>
            <a:r>
              <a:rPr lang="en-US" dirty="0" smtClean="0"/>
              <a:t> 0.4%, </a:t>
            </a:r>
          </a:p>
          <a:p>
            <a:r>
              <a:rPr lang="en-US" dirty="0" smtClean="0"/>
              <a:t>~20 </a:t>
            </a:r>
            <a:r>
              <a:rPr lang="ru-RU" dirty="0" err="1" smtClean="0"/>
              <a:t>пКл</a:t>
            </a:r>
            <a:r>
              <a:rPr lang="en-US" dirty="0" smtClean="0"/>
              <a:t>, </a:t>
            </a:r>
            <a:r>
              <a:rPr lang="ru-RU" dirty="0" err="1" smtClean="0"/>
              <a:t>эмиттанс</a:t>
            </a:r>
            <a:r>
              <a:rPr lang="en-US" dirty="0" smtClean="0"/>
              <a:t> </a:t>
            </a:r>
            <a:r>
              <a:rPr lang="en-US" dirty="0"/>
              <a:t>~1 </a:t>
            </a:r>
            <a:r>
              <a:rPr lang="ru-RU" dirty="0" smtClean="0"/>
              <a:t>мм</a:t>
            </a:r>
            <a:r>
              <a:rPr lang="en-US" dirty="0" smtClean="0"/>
              <a:t> </a:t>
            </a:r>
            <a:r>
              <a:rPr lang="ru-RU" dirty="0" smtClean="0"/>
              <a:t>мрад</a:t>
            </a:r>
            <a:r>
              <a:rPr lang="en-US" dirty="0" smtClean="0"/>
              <a:t>,</a:t>
            </a:r>
          </a:p>
          <a:p>
            <a:r>
              <a:rPr lang="en-US" dirty="0" smtClean="0"/>
              <a:t>6d </a:t>
            </a:r>
            <a:r>
              <a:rPr lang="ru-RU" dirty="0" smtClean="0"/>
              <a:t>яркость</a:t>
            </a:r>
            <a:r>
              <a:rPr lang="en-US" dirty="0" smtClean="0"/>
              <a:t> ~ 10</a:t>
            </a:r>
            <a:r>
              <a:rPr lang="en-US" baseline="30000" dirty="0" smtClean="0"/>
              <a:t>16</a:t>
            </a:r>
            <a:r>
              <a:rPr lang="en-US" dirty="0" smtClean="0"/>
              <a:t> A/</a:t>
            </a:r>
            <a:r>
              <a:rPr lang="ru-RU" dirty="0" smtClean="0"/>
              <a:t>м</a:t>
            </a:r>
            <a:r>
              <a:rPr lang="en-US" baseline="30000" dirty="0" smtClean="0"/>
              <a:t>2</a:t>
            </a:r>
            <a:r>
              <a:rPr lang="en-US" dirty="0" smtClean="0"/>
              <a:t>/(0.1%)</a:t>
            </a:r>
            <a:endParaRPr lang="ru-RU" dirty="0"/>
          </a:p>
        </p:txBody>
      </p:sp>
      <p:pic>
        <p:nvPicPr>
          <p:cNvPr id="25" name="Рисунок 24"/>
          <p:cNvPicPr/>
          <p:nvPr/>
        </p:nvPicPr>
        <p:blipFill>
          <a:blip r:embed="rId3"/>
          <a:stretch>
            <a:fillRect/>
          </a:stretch>
        </p:blipFill>
        <p:spPr>
          <a:xfrm>
            <a:off x="8509119" y="4318532"/>
            <a:ext cx="3429000" cy="21399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88016" y="6147219"/>
            <a:ext cx="193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W.T. Wang</a:t>
            </a:r>
            <a:r>
              <a:rPr lang="en-US" sz="1000" dirty="0" smtClean="0"/>
              <a:t>, et al., </a:t>
            </a:r>
            <a:r>
              <a:rPr lang="en-US" sz="1000" dirty="0"/>
              <a:t>Phys. Rev. Lett. 117, 124801 (2016).</a:t>
            </a:r>
            <a:endParaRPr lang="ru-RU" sz="1000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69" y="1273659"/>
            <a:ext cx="2878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66" y="2613613"/>
            <a:ext cx="3173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61702" y="3527807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9609249" y="89758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5168490"/>
            <a:ext cx="1506654" cy="250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279" y="4047293"/>
            <a:ext cx="2873671" cy="26824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92922" y="3660360"/>
            <a:ext cx="186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L.T</a:t>
            </a:r>
            <a:r>
              <a:rPr lang="en-US" sz="1000" dirty="0"/>
              <a:t>. </a:t>
            </a:r>
            <a:r>
              <a:rPr lang="en-US" sz="1000" dirty="0" err="1" smtClean="0"/>
              <a:t>Ke</a:t>
            </a:r>
            <a:r>
              <a:rPr lang="en-US" sz="1000" dirty="0" smtClean="0"/>
              <a:t>, et al., </a:t>
            </a:r>
            <a:r>
              <a:rPr lang="en-US" sz="1000" dirty="0"/>
              <a:t>Phys. Rev. Lett. </a:t>
            </a:r>
            <a:r>
              <a:rPr lang="ru-RU" sz="1000" dirty="0"/>
              <a:t>126, 214801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40" y="1665685"/>
            <a:ext cx="7680176" cy="1092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8831" y="2992013"/>
            <a:ext cx="4385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Изучается как возможный инжектор для </a:t>
            </a:r>
            <a:r>
              <a:rPr lang="en-US" dirty="0" smtClean="0"/>
              <a:t>PETRA IV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692435" y="1253555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43200" y="1653664"/>
            <a:ext cx="760512" cy="870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41121" y="5623999"/>
            <a:ext cx="3244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Генерация излучения в ЛСЭ (</a:t>
            </a:r>
            <a:r>
              <a:rPr lang="en-US" dirty="0" smtClean="0"/>
              <a:t>27 </a:t>
            </a:r>
            <a:r>
              <a:rPr lang="ru-RU" dirty="0" err="1" smtClean="0"/>
              <a:t>нм</a:t>
            </a:r>
            <a:r>
              <a:rPr lang="ru-RU" dirty="0" smtClean="0"/>
              <a:t>) </a:t>
            </a:r>
          </a:p>
          <a:p>
            <a:r>
              <a:rPr lang="ru-RU" dirty="0" smtClean="0"/>
              <a:t>продемонстрирована</a:t>
            </a:r>
            <a:endParaRPr lang="ru-RU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148492" y="76596"/>
            <a:ext cx="3009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10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878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5266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Новые идеи </a:t>
            </a:r>
            <a:r>
              <a:rPr lang="en-US" sz="2000" dirty="0" smtClean="0"/>
              <a:t>(</a:t>
            </a:r>
            <a:r>
              <a:rPr lang="ru-RU" sz="2000" dirty="0" smtClean="0"/>
              <a:t>одна из многих для примера)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055539"/>
            <a:ext cx="8350162" cy="4582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2" y="5744427"/>
            <a:ext cx="8183910" cy="98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92344" y="1268760"/>
            <a:ext cx="280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Хорошо контролируемый «эскортный» сгусток </a:t>
            </a:r>
            <a:r>
              <a:rPr lang="ru-RU" dirty="0" err="1" smtClean="0"/>
              <a:t>выполаживает</a:t>
            </a:r>
            <a:r>
              <a:rPr lang="ru-RU" dirty="0" smtClean="0"/>
              <a:t> ускоряющее поле и уменьшает </a:t>
            </a:r>
            <a:r>
              <a:rPr lang="ru-RU" dirty="0" err="1" smtClean="0"/>
              <a:t>энергоразброс</a:t>
            </a:r>
            <a:r>
              <a:rPr lang="ru-RU" dirty="0" smtClean="0"/>
              <a:t> </a:t>
            </a:r>
            <a:r>
              <a:rPr lang="ru-RU" dirty="0" err="1" smtClean="0"/>
              <a:t>витнесса</a:t>
            </a:r>
            <a:r>
              <a:rPr lang="ru-RU" dirty="0" smtClean="0"/>
              <a:t> </a:t>
            </a:r>
          </a:p>
          <a:p>
            <a:r>
              <a:rPr lang="en-US" dirty="0" smtClean="0"/>
              <a:t>Well controlled escort bunch reduces correlated energy spread </a:t>
            </a:r>
          </a:p>
          <a:p>
            <a:r>
              <a:rPr lang="en-US" dirty="0" smtClean="0"/>
              <a:t>(</a:t>
            </a:r>
            <a:r>
              <a:rPr lang="ru-RU" dirty="0" smtClean="0"/>
              <a:t>менее </a:t>
            </a:r>
            <a:r>
              <a:rPr lang="en-US" dirty="0" smtClean="0"/>
              <a:t>0.1% </a:t>
            </a:r>
            <a:r>
              <a:rPr lang="ru-RU" dirty="0" smtClean="0"/>
              <a:t>при </a:t>
            </a:r>
            <a:r>
              <a:rPr lang="en-US" dirty="0" smtClean="0"/>
              <a:t>3 </a:t>
            </a:r>
            <a:r>
              <a:rPr lang="ru-RU" dirty="0" smtClean="0"/>
              <a:t>ГэВ</a:t>
            </a:r>
            <a:r>
              <a:rPr lang="en-US" dirty="0" smtClean="0"/>
              <a:t>, </a:t>
            </a:r>
            <a:r>
              <a:rPr lang="ru-RU" dirty="0" smtClean="0"/>
              <a:t>моделирование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07614" y="59237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G.G. </a:t>
            </a:r>
            <a:r>
              <a:rPr lang="en-US" sz="1000" dirty="0" smtClean="0"/>
              <a:t>Manahan, et al. Nat. Comm. </a:t>
            </a:r>
            <a:r>
              <a:rPr lang="ru-RU" sz="1000" dirty="0" smtClean="0"/>
              <a:t>8</a:t>
            </a:r>
            <a:r>
              <a:rPr lang="en-US" sz="1000" dirty="0" smtClean="0"/>
              <a:t>, </a:t>
            </a:r>
            <a:r>
              <a:rPr lang="ru-RU" sz="1000" dirty="0" smtClean="0"/>
              <a:t>15705</a:t>
            </a:r>
            <a:r>
              <a:rPr lang="en-US" sz="1000" dirty="0" smtClean="0"/>
              <a:t> (2017).</a:t>
            </a:r>
            <a:endParaRPr lang="ru-RU" sz="1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8492" y="76596"/>
            <a:ext cx="2998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11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735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232" y="529327"/>
            <a:ext cx="1877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Что в России?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63352" y="1052736"/>
            <a:ext cx="11377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Экспериментов с пучками нет, есть теория и эксперименты с лазерными драйверами. Лидер – ИПФ РАН (Нижний Новгород): </a:t>
            </a:r>
            <a:endParaRPr lang="ru-RU" dirty="0"/>
          </a:p>
        </p:txBody>
      </p:sp>
      <p:pic>
        <p:nvPicPr>
          <p:cNvPr id="5" name="Picture 1" descr="IMG_220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163" y="1518286"/>
            <a:ext cx="3636403" cy="242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72983" y="1518286"/>
            <a:ext cx="29471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Установка </a:t>
            </a:r>
            <a:r>
              <a:rPr lang="en-US" dirty="0" smtClean="0"/>
              <a:t>PEARL: 1.5 </a:t>
            </a:r>
            <a:r>
              <a:rPr lang="ru-RU" dirty="0" err="1" smtClean="0"/>
              <a:t>ПВт</a:t>
            </a:r>
            <a:r>
              <a:rPr lang="ru-RU" dirty="0" smtClean="0"/>
              <a:t>, 11 </a:t>
            </a:r>
            <a:r>
              <a:rPr lang="ru-RU" dirty="0" err="1" smtClean="0"/>
              <a:t>фс</a:t>
            </a:r>
            <a:endParaRPr lang="ru-RU" dirty="0" smtClean="0"/>
          </a:p>
          <a:p>
            <a:r>
              <a:rPr lang="ru-RU" dirty="0" smtClean="0"/>
              <a:t>Энергия электронов </a:t>
            </a:r>
            <a:r>
              <a:rPr lang="en-US" dirty="0" smtClean="0"/>
              <a:t>&gt; </a:t>
            </a:r>
            <a:r>
              <a:rPr lang="ru-RU" dirty="0" smtClean="0"/>
              <a:t>1 ГэВ </a:t>
            </a:r>
          </a:p>
          <a:p>
            <a:r>
              <a:rPr lang="ru-RU" dirty="0" smtClean="0"/>
              <a:t>в газовой ячейке (без канала)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01" y="2287839"/>
            <a:ext cx="2703885" cy="1688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1707499"/>
            <a:ext cx="3287830" cy="2268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89964" y="1395175"/>
            <a:ext cx="4164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</a:t>
            </a:r>
            <a:r>
              <a:rPr lang="ru-RU" sz="1000" dirty="0" smtClean="0"/>
              <a:t>.</a:t>
            </a:r>
            <a:r>
              <a:rPr lang="en-US" sz="1000" dirty="0" smtClean="0"/>
              <a:t>E</a:t>
            </a:r>
            <a:r>
              <a:rPr lang="ru-RU" sz="1000" dirty="0" smtClean="0"/>
              <a:t>.</a:t>
            </a:r>
            <a:r>
              <a:rPr lang="en-US" sz="1000" dirty="0" smtClean="0"/>
              <a:t> </a:t>
            </a:r>
            <a:r>
              <a:rPr lang="en-US" sz="1000" dirty="0" err="1" smtClean="0"/>
              <a:t>Perevalov</a:t>
            </a:r>
            <a:r>
              <a:rPr lang="ru-RU" sz="1000" dirty="0" smtClean="0"/>
              <a:t> </a:t>
            </a:r>
            <a:r>
              <a:rPr lang="en-US" sz="1000" dirty="0" smtClean="0"/>
              <a:t>et al. </a:t>
            </a:r>
            <a:r>
              <a:rPr lang="en-US" sz="1000" dirty="0"/>
              <a:t>Plasma Phys. Control. Fusion </a:t>
            </a:r>
            <a:r>
              <a:rPr lang="en-US" sz="1000" dirty="0" smtClean="0"/>
              <a:t>62, 094004 (2020).</a:t>
            </a:r>
            <a:endParaRPr lang="ru-RU" sz="1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4B54BC-726F-D8F6-57E6-0C713890A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744" y="4293096"/>
            <a:ext cx="4534261" cy="22038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232" y="4293096"/>
            <a:ext cx="36315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Шанс догнать мировой уровень: </a:t>
            </a:r>
            <a:r>
              <a:rPr lang="en-US" dirty="0" smtClean="0"/>
              <a:t>XCELS</a:t>
            </a:r>
          </a:p>
          <a:p>
            <a:r>
              <a:rPr lang="en-US" dirty="0"/>
              <a:t>(</a:t>
            </a:r>
            <a:r>
              <a:rPr lang="en-US" dirty="0" err="1"/>
              <a:t>eXawatt</a:t>
            </a:r>
            <a:r>
              <a:rPr lang="en-US" dirty="0"/>
              <a:t> Center for Extreme Light </a:t>
            </a:r>
            <a:r>
              <a:rPr lang="en-US" dirty="0" smtClean="0"/>
              <a:t>Studies)</a:t>
            </a:r>
          </a:p>
          <a:p>
            <a:endParaRPr lang="en-US" dirty="0"/>
          </a:p>
          <a:p>
            <a:r>
              <a:rPr lang="ru-RU" dirty="0" smtClean="0"/>
              <a:t>Саров, 12 каналов по 50 </a:t>
            </a:r>
            <a:r>
              <a:rPr lang="ru-RU" dirty="0" err="1" smtClean="0"/>
              <a:t>ПВт</a:t>
            </a:r>
            <a:r>
              <a:rPr lang="ru-RU" dirty="0" smtClean="0"/>
              <a:t>, </a:t>
            </a:r>
          </a:p>
          <a:p>
            <a:r>
              <a:rPr lang="ru-RU" dirty="0" smtClean="0"/>
              <a:t>715 Дж в импульсе каждом канале,</a:t>
            </a:r>
          </a:p>
          <a:p>
            <a:r>
              <a:rPr lang="ru-RU" dirty="0" smtClean="0"/>
              <a:t>возможность запустить в длинную плазму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3352" y="6250752"/>
            <a:ext cx="3502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 smtClean="0"/>
              <a:t>Е.А.Хазанов</a:t>
            </a:r>
            <a:r>
              <a:rPr lang="ru-RU" sz="1000" dirty="0" smtClean="0"/>
              <a:t> и др. Квантовая электроника 53, 95 (2023)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006" y="4293096"/>
            <a:ext cx="2913881" cy="18945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38283" y="6187695"/>
            <a:ext cx="3753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Моделирование: 50 </a:t>
            </a:r>
            <a:r>
              <a:rPr lang="ru-RU" dirty="0" err="1" smtClean="0"/>
              <a:t>пКл</a:t>
            </a:r>
            <a:r>
              <a:rPr lang="ru-RU" dirty="0" smtClean="0"/>
              <a:t>, </a:t>
            </a:r>
            <a:r>
              <a:rPr lang="en-US" dirty="0" smtClean="0"/>
              <a:t>&gt;</a:t>
            </a:r>
            <a:r>
              <a:rPr lang="ru-RU" dirty="0" smtClean="0"/>
              <a:t>100 ГэВ (±0.7%)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821044" y="6495472"/>
            <a:ext cx="3353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 smtClean="0"/>
              <a:t>М.С.Дорожкина</a:t>
            </a:r>
            <a:r>
              <a:rPr lang="ru-RU" sz="1000" dirty="0" smtClean="0"/>
              <a:t> и др. Кв. электроника 53, 176 (2023)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9148492" y="76596"/>
            <a:ext cx="3009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12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744" y="2708920"/>
            <a:ext cx="4860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Спасибо за внимание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208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37" y="4538515"/>
            <a:ext cx="4652296" cy="1914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4538515"/>
            <a:ext cx="4882039" cy="199110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598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Что такое плазменное кильватерное ускорение</a:t>
            </a:r>
            <a:r>
              <a:rPr lang="en-US" sz="2000" dirty="0" smtClean="0"/>
              <a:t>?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037" y="1213170"/>
            <a:ext cx="10630555" cy="30937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6280" y="2796374"/>
            <a:ext cx="109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витнесс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ускоряется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96400" y="2058462"/>
            <a:ext cx="1363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драйвер,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создает волну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91074" y="1431189"/>
            <a:ext cx="189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электроны плазмы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834910" y="908720"/>
            <a:ext cx="687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ru-RU" dirty="0" smtClean="0"/>
              <a:t>в качестве примера – нелинейная волна, создаваемая электронным сгустком)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590013" y="6093617"/>
            <a:ext cx="1152128" cy="432048"/>
          </a:xfrm>
          <a:prstGeom prst="ellipse">
            <a:avLst/>
          </a:prstGeom>
          <a:noFill/>
          <a:ln w="28575">
            <a:solidFill>
              <a:srgbClr val="49D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61688" y="6361715"/>
            <a:ext cx="250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9D149"/>
                </a:solidFill>
              </a:rPr>
              <a:t>Отсюда интерес</a:t>
            </a:r>
            <a:endParaRPr lang="ru-RU" dirty="0">
              <a:solidFill>
                <a:srgbClr val="49D149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22006" y="5412334"/>
            <a:ext cx="11521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79025" y="5796111"/>
            <a:ext cx="250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Отсюда сложность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726897" y="5770778"/>
            <a:ext cx="11521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148492" y="76596"/>
            <a:ext cx="3009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.2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416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526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волна создается лазерным импульсом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827758" y="1084867"/>
            <a:ext cx="639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ru-RU" dirty="0" smtClean="0"/>
              <a:t>примеры возбуждения волны лазерными импульсами разной амплитуды,</a:t>
            </a:r>
            <a:r>
              <a:rPr lang="en-US" dirty="0" smtClean="0"/>
              <a:t>  </a:t>
            </a:r>
            <a:r>
              <a:rPr lang="ru-RU" dirty="0" smtClean="0"/>
              <a:t>			</a:t>
            </a:r>
            <a:r>
              <a:rPr lang="en-US" dirty="0" smtClean="0"/>
              <a:t>from website of Lancaster University)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5406" y="1601396"/>
            <a:ext cx="7116738" cy="3483788"/>
            <a:chOff x="275406" y="1601396"/>
            <a:chExt cx="7092630" cy="3361694"/>
          </a:xfrm>
        </p:grpSpPr>
        <p:pic>
          <p:nvPicPr>
            <p:cNvPr id="6146" name="Picture 2" descr="http://wp.lancs.ac.uk/spiral/files/2017/03/EM_motion_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06" y="1605912"/>
              <a:ext cx="2364210" cy="335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wp.lancs.ac.uk/spiral/files/2017/03/EM_motion_2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1601396"/>
              <a:ext cx="2364210" cy="335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://wp.lancs.ac.uk/spiral/files/2017/03/EM_motion_4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26" y="1601396"/>
              <a:ext cx="2364210" cy="335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874D50C-5802-4681-8249-D74E419AAD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952778"/>
            <a:ext cx="4306126" cy="1728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C385D53-B226-4C1D-8145-6A9E9D06F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35" y="1562604"/>
            <a:ext cx="1555364" cy="500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0176" y="618393"/>
            <a:ext cx="4367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Плазменные электроны расталкиваются </a:t>
            </a:r>
            <a:r>
              <a:rPr lang="ru-RU" dirty="0" err="1" smtClean="0"/>
              <a:t>пондеромоторной</a:t>
            </a:r>
            <a:r>
              <a:rPr lang="ru-RU" dirty="0" smtClean="0"/>
              <a:t> силой</a:t>
            </a:r>
            <a:r>
              <a:rPr lang="en-US" dirty="0" smtClean="0"/>
              <a:t> (</a:t>
            </a:r>
            <a:r>
              <a:rPr lang="ru-RU" dirty="0" smtClean="0"/>
              <a:t>она выталкивает заряженные частицы из области сильного переменного электрического поля</a:t>
            </a:r>
            <a:r>
              <a:rPr lang="en-US" dirty="0" smtClean="0"/>
              <a:t>):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80177" y="4015081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Электроны разгоняются более сильным полем, а тормозятся слабым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5450" y="5089864"/>
            <a:ext cx="19913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Слабый драйвер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ru-RU" dirty="0" smtClean="0"/>
              <a:t>почти эллиптические </a:t>
            </a:r>
          </a:p>
          <a:p>
            <a:r>
              <a:rPr lang="ru-RU" dirty="0" smtClean="0"/>
              <a:t>траектории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19898" y="5089864"/>
            <a:ext cx="23722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Сильный драйвер</a:t>
            </a:r>
            <a:r>
              <a:rPr lang="en-US" dirty="0" smtClean="0"/>
              <a:t>: </a:t>
            </a:r>
            <a:r>
              <a:rPr lang="ru-RU" dirty="0" smtClean="0"/>
              <a:t>волна быстро опрокидывается, некоторые электроны плазмы захватываются и ускоряются волной</a:t>
            </a:r>
            <a:endParaRPr lang="ru-RU" dirty="0"/>
          </a:p>
        </p:txBody>
      </p:sp>
      <p:pic>
        <p:nvPicPr>
          <p:cNvPr id="19" name="Picture 2" descr="http://dragonum.narod.ru/cartoonhydr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95" y="4881023"/>
            <a:ext cx="2774705" cy="19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10151638" y="5818106"/>
            <a:ext cx="288032" cy="307777"/>
            <a:chOff x="10056440" y="2626822"/>
            <a:chExt cx="288032" cy="307777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128448" y="2708920"/>
              <a:ext cx="154396" cy="15897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56440" y="2626822"/>
              <a:ext cx="28803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  <a:endParaRPr lang="ru-RU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713439" y="5594383"/>
            <a:ext cx="432048" cy="307777"/>
            <a:chOff x="9912424" y="1885662"/>
            <a:chExt cx="432048" cy="307777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9984432" y="1967760"/>
              <a:ext cx="270774" cy="16728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12424" y="1885662"/>
              <a:ext cx="4320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ħ</a:t>
              </a:r>
              <a:r>
                <a:rPr lang="el-GR" dirty="0" smtClean="0"/>
                <a:t>ω</a:t>
              </a:r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1461961" y="5715622"/>
            <a:ext cx="304091" cy="307777"/>
            <a:chOff x="10688453" y="2157855"/>
            <a:chExt cx="304091" cy="307777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0760461" y="2239953"/>
              <a:ext cx="137524" cy="19567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88453" y="2157855"/>
              <a:ext cx="304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endParaRPr lang="ru-RU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173846" y="6393191"/>
            <a:ext cx="1440160" cy="461665"/>
            <a:chOff x="12288688" y="2183114"/>
            <a:chExt cx="1440160" cy="461665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2414453" y="2206798"/>
              <a:ext cx="1193481" cy="3950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288688" y="2183114"/>
              <a:ext cx="1440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+mn-lt"/>
                </a:rPr>
                <a:t>plasma wakefield acceleration</a:t>
              </a:r>
              <a:endParaRPr lang="ru-RU" sz="1200" dirty="0">
                <a:latin typeface="+mn-lt"/>
              </a:endParaRPr>
            </a:p>
          </p:txBody>
        </p:sp>
      </p:grp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3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383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7280"/>
            <a:ext cx="12192000" cy="5760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554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Плазменное кильватерное ускорение в мире</a:t>
            </a:r>
            <a:endParaRPr lang="ru-RU" sz="20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2543795" y="2190743"/>
            <a:ext cx="8723110" cy="1174099"/>
            <a:chOff x="2543795" y="2190743"/>
            <a:chExt cx="8723110" cy="1174099"/>
          </a:xfrm>
        </p:grpSpPr>
        <p:sp>
          <p:nvSpPr>
            <p:cNvPr id="14" name="TextBox 13"/>
            <p:cNvSpPr txBox="1"/>
            <p:nvPr/>
          </p:nvSpPr>
          <p:spPr>
            <a:xfrm>
              <a:off x="10525997" y="2990440"/>
              <a:ext cx="7409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FF00"/>
                  </a:solidFill>
                </a:rPr>
                <a:t>Tsinghua </a:t>
              </a:r>
              <a:r>
                <a:rPr lang="en-US" sz="800" dirty="0" smtClean="0">
                  <a:solidFill>
                    <a:srgbClr val="00FF00"/>
                  </a:solidFill>
                </a:rPr>
                <a:t>U.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36914" y="2190743"/>
              <a:ext cx="4651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DESY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84597" y="2636836"/>
              <a:ext cx="8659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MPQ </a:t>
              </a:r>
              <a:r>
                <a:rPr lang="en-US" sz="800" dirty="0" err="1" smtClean="0">
                  <a:solidFill>
                    <a:srgbClr val="00FF00"/>
                  </a:solidFill>
                </a:rPr>
                <a:t>Garching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23520" y="2451172"/>
              <a:ext cx="4683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HZDR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93709" y="3149398"/>
              <a:ext cx="5501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solidFill>
                    <a:srgbClr val="00FF00"/>
                  </a:solidFill>
                </a:rPr>
                <a:t>Frascati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43795" y="2684828"/>
              <a:ext cx="6495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 smtClean="0">
                  <a:solidFill>
                    <a:srgbClr val="00FF00"/>
                  </a:solidFill>
                </a:rPr>
                <a:t>U.Quebec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596500" y="3116126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Peking U.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2410" y="2278413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U.Oxford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612" y="2541542"/>
            <a:ext cx="7024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IoP</a:t>
            </a:r>
            <a:r>
              <a:rPr lang="en-US" sz="800" dirty="0" smtClean="0">
                <a:solidFill>
                  <a:srgbClr val="00FFFF"/>
                </a:solidFill>
              </a:rPr>
              <a:t> Prague</a:t>
            </a:r>
            <a:endParaRPr lang="ru-RU" sz="800" dirty="0">
              <a:solidFill>
                <a:srgbClr val="00FFFF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0764" y="2352039"/>
            <a:ext cx="7020109" cy="1147055"/>
            <a:chOff x="60764" y="2352039"/>
            <a:chExt cx="7020109" cy="1147055"/>
          </a:xfrm>
        </p:grpSpPr>
        <p:sp>
          <p:nvSpPr>
            <p:cNvPr id="24" name="TextBox 23"/>
            <p:cNvSpPr txBox="1"/>
            <p:nvPr/>
          </p:nvSpPr>
          <p:spPr>
            <a:xfrm>
              <a:off x="6202106" y="2352039"/>
              <a:ext cx="8787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</a:rPr>
                <a:t>DESY-</a:t>
              </a:r>
              <a:r>
                <a:rPr lang="en-US" sz="800" dirty="0" err="1" smtClean="0">
                  <a:solidFill>
                    <a:srgbClr val="FFFF00"/>
                  </a:solidFill>
                </a:rPr>
                <a:t>Zeuthen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0814" y="2366960"/>
              <a:ext cx="720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FF00"/>
                  </a:solidFill>
                </a:rPr>
                <a:t>Daresbury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764" y="3283650"/>
              <a:ext cx="4539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</a:rPr>
                <a:t>SLAC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6943" y="3016290"/>
              <a:ext cx="3850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BNL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46946" y="3113235"/>
              <a:ext cx="3850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</a:rPr>
                <a:t>ANL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23315" y="317759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U.Maryland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47380" y="3118485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IoP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82464" y="2419207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RAL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9604" y="2377731"/>
            <a:ext cx="409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Jena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512121" y="2393371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08470" y="348330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084095" y="2341737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102070" y="304075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206682" y="2413745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60039" y="322620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604691" y="3136204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FF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28797" y="3291072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00805" y="328382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0560496" y="3126682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922179" y="3088008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520421" y="3676284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190015" y="3126682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905094" y="282167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0775788" y="3725634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2428585" y="322437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1565293" y="3133876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10597364" y="318858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10524846" y="318858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0775788" y="366023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10056440" y="3588223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0744546" y="395407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10992544" y="345544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6120099" y="253402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6094718" y="2689375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6218209" y="2516437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5961769" y="2597733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5584129" y="2492896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5588705" y="2429375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466406" y="21627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6190015" y="2192895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030428" y="3409243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984899" y="3363080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93082" y="3082771"/>
            <a:ext cx="4427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LBNL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5749" y="3219354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LLNL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13674" y="3552332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U.Texas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59494" y="2868164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U.Michigan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11286" y="2975886"/>
            <a:ext cx="72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U.Nebraska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7749" y="3506557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UCLA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896643" y="2764957"/>
            <a:ext cx="4748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CERN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767529" y="3559496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SIOM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743532" y="3705022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FFFF"/>
                </a:solidFill>
              </a:rPr>
              <a:t>Jiao </a:t>
            </a:r>
            <a:r>
              <a:rPr lang="en-US" sz="800" dirty="0" smtClean="0">
                <a:solidFill>
                  <a:srgbClr val="00FFFF"/>
                </a:solidFill>
              </a:rPr>
              <a:t>Tong U.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50426" y="3419728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Mianyang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726655" y="3873567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FFFF"/>
                </a:solidFill>
              </a:rPr>
              <a:t>Taiwan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201588" y="2509935"/>
            <a:ext cx="8370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U.Duesseldorf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34702" y="1999448"/>
            <a:ext cx="8322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U.Strathclyde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198674" y="2106198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U.Lund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07652" y="3227130"/>
            <a:ext cx="7761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Ansan</a:t>
            </a:r>
            <a:r>
              <a:rPr lang="en-US" sz="800" dirty="0">
                <a:solidFill>
                  <a:srgbClr val="00FFFF"/>
                </a:solidFill>
              </a:rPr>
              <a:t>, KERI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196660" y="3444610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Gwangju</a:t>
            </a:r>
            <a:r>
              <a:rPr lang="en-US" sz="800" dirty="0">
                <a:solidFill>
                  <a:srgbClr val="00FFFF"/>
                </a:solidFill>
              </a:rPr>
              <a:t>, GIST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197159" y="3336888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Daejon</a:t>
            </a:r>
            <a:r>
              <a:rPr lang="en-US" sz="800" dirty="0">
                <a:solidFill>
                  <a:srgbClr val="00FFFF"/>
                </a:solidFill>
              </a:rPr>
              <a:t>, KAERI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339160" y="3393040"/>
            <a:ext cx="4491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Kyoto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342651" y="3499094"/>
            <a:ext cx="4828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Osaka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511864" y="3246825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Tsukuba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11548059" y="339137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11352585" y="349107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1350976" y="35325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5690033" y="268181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5718404" y="268181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5746725" y="268270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4812117" y="270432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SOLEIL / LAL / LOA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839447" y="4040366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/>
          <p:cNvSpPr txBox="1"/>
          <p:nvPr/>
        </p:nvSpPr>
        <p:spPr>
          <a:xfrm>
            <a:off x="8765643" y="3849298"/>
            <a:ext cx="5373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RRCAT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7509872" y="21627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/>
          <p:cNvSpPr txBox="1"/>
          <p:nvPr/>
        </p:nvSpPr>
        <p:spPr>
          <a:xfrm>
            <a:off x="7509872" y="2029389"/>
            <a:ext cx="351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IAP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9143196" y="2208829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TextBox 97"/>
          <p:cNvSpPr txBox="1"/>
          <p:nvPr/>
        </p:nvSpPr>
        <p:spPr>
          <a:xfrm>
            <a:off x="9124359" y="2072464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ILP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743080" y="1122152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LWFA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593944" y="1122152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00"/>
                </a:solidFill>
              </a:rPr>
              <a:t>LWFA+PWFA</a:t>
            </a:r>
            <a:endParaRPr lang="ru-RU" sz="800" dirty="0">
              <a:solidFill>
                <a:srgbClr val="00FF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162901" y="1122152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PWFA</a:t>
            </a:r>
            <a:endParaRPr lang="ru-RU" sz="800" dirty="0">
              <a:solidFill>
                <a:srgbClr val="FFFF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369631" y="1122152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PDPWFA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103" name="Овал 102"/>
          <p:cNvSpPr/>
          <p:nvPr/>
        </p:nvSpPr>
        <p:spPr>
          <a:xfrm>
            <a:off x="6245136" y="258928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6077045" y="296000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>
            <a:off x="6069502" y="2887006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Pisa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06" name="Овал 105"/>
          <p:cNvSpPr/>
          <p:nvPr/>
        </p:nvSpPr>
        <p:spPr>
          <a:xfrm>
            <a:off x="2554935" y="28321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813773" y="235013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/>
          <p:cNvSpPr txBox="1"/>
          <p:nvPr/>
        </p:nvSpPr>
        <p:spPr>
          <a:xfrm>
            <a:off x="808479" y="2326098"/>
            <a:ext cx="6559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Edmonton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7320136" y="217098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/>
          <p:cNvSpPr txBox="1"/>
          <p:nvPr/>
        </p:nvSpPr>
        <p:spPr>
          <a:xfrm>
            <a:off x="7072769" y="2013822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MSU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3" name="Овал 112"/>
          <p:cNvSpPr/>
          <p:nvPr/>
        </p:nvSpPr>
        <p:spPr>
          <a:xfrm>
            <a:off x="2533436" y="316286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FF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146517" y="2868930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LLE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1214429" y="31601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/>
          <p:cNvSpPr txBox="1"/>
          <p:nvPr/>
        </p:nvSpPr>
        <p:spPr>
          <a:xfrm>
            <a:off x="898356" y="3170255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U.Colorado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6000750" y="266803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/>
          <p:cNvSpPr txBox="1"/>
          <p:nvPr/>
        </p:nvSpPr>
        <p:spPr>
          <a:xfrm>
            <a:off x="5752066" y="2642575"/>
            <a:ext cx="344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KIT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5271514" y="329608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4775889" y="3281452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U.Lisboa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7104112" y="3614279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7051472" y="3455442"/>
            <a:ext cx="6703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Weizmann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3455519" y="638132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TextBox 123"/>
          <p:cNvSpPr txBox="1"/>
          <p:nvPr/>
        </p:nvSpPr>
        <p:spPr>
          <a:xfrm>
            <a:off x="3359696" y="6201888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FFFF"/>
                </a:solidFill>
              </a:rPr>
              <a:t>Porto Alegre</a:t>
            </a:r>
            <a:endParaRPr lang="ru-RU" sz="800" dirty="0">
              <a:solidFill>
                <a:srgbClr val="00FFFF"/>
              </a:solidFill>
            </a:endParaRPr>
          </a:p>
        </p:txBody>
      </p:sp>
      <p:pic>
        <p:nvPicPr>
          <p:cNvPr id="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021183" y="1976632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VNIITF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8166949" y="2155766"/>
            <a:ext cx="69954" cy="6995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2351361" y="3034654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TextBox 130"/>
          <p:cNvSpPr txBox="1"/>
          <p:nvPr/>
        </p:nvSpPr>
        <p:spPr>
          <a:xfrm>
            <a:off x="2220406" y="326323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NRL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1155977" y="339700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TextBox 132"/>
          <p:cNvSpPr txBox="1"/>
          <p:nvPr/>
        </p:nvSpPr>
        <p:spPr>
          <a:xfrm>
            <a:off x="1122538" y="3398835"/>
            <a:ext cx="4427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LANL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34" name="Овал 133"/>
          <p:cNvSpPr/>
          <p:nvPr/>
        </p:nvSpPr>
        <p:spPr>
          <a:xfrm>
            <a:off x="5434677" y="3149398"/>
            <a:ext cx="69954" cy="6995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/>
          <p:cNvSpPr txBox="1"/>
          <p:nvPr/>
        </p:nvSpPr>
        <p:spPr>
          <a:xfrm>
            <a:off x="5375036" y="2993951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CLPU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36" name="Овал 135"/>
          <p:cNvSpPr/>
          <p:nvPr/>
        </p:nvSpPr>
        <p:spPr>
          <a:xfrm>
            <a:off x="6497754" y="2802725"/>
            <a:ext cx="69954" cy="6995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TextBox 136"/>
          <p:cNvSpPr txBox="1"/>
          <p:nvPr/>
        </p:nvSpPr>
        <p:spPr>
          <a:xfrm>
            <a:off x="6497754" y="2764957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ELI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38" name="Овал 137"/>
          <p:cNvSpPr/>
          <p:nvPr/>
        </p:nvSpPr>
        <p:spPr>
          <a:xfrm>
            <a:off x="6762428" y="2868164"/>
            <a:ext cx="69954" cy="6995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6677368" y="3434077"/>
            <a:ext cx="69954" cy="6995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6612072" y="3271420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HMU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4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873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4" y="529327"/>
            <a:ext cx="803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Достижения</a:t>
            </a:r>
            <a:r>
              <a:rPr lang="en-US" sz="2000" dirty="0" smtClean="0"/>
              <a:t>: </a:t>
            </a:r>
            <a:r>
              <a:rPr lang="ru-RU" sz="2000" dirty="0" smtClean="0"/>
              <a:t>максимальная энергия частиц</a:t>
            </a:r>
            <a:r>
              <a:rPr lang="en-US" sz="2000" dirty="0" smtClean="0"/>
              <a:t> (</a:t>
            </a:r>
            <a:r>
              <a:rPr lang="ru-RU" sz="2000" dirty="0" smtClean="0"/>
              <a:t>лазерные драйверы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79" y="1074024"/>
            <a:ext cx="3205921" cy="18722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232" y="1055539"/>
            <a:ext cx="2632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LBNL (Bella): </a:t>
            </a:r>
            <a:r>
              <a:rPr lang="en-US" b="1" dirty="0" smtClean="0">
                <a:solidFill>
                  <a:srgbClr val="FF0000"/>
                </a:solidFill>
              </a:rPr>
              <a:t>8 </a:t>
            </a:r>
            <a:r>
              <a:rPr lang="ru-RU" b="1" dirty="0" smtClean="0">
                <a:solidFill>
                  <a:srgbClr val="FF0000"/>
                </a:solidFill>
              </a:rPr>
              <a:t>ГэВ на 20 см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672" y="1317312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A. J</a:t>
            </a:r>
            <a:r>
              <a:rPr lang="it-IT" sz="1000" dirty="0"/>
              <a:t>. Gonsalves</a:t>
            </a:r>
            <a:r>
              <a:rPr lang="it-IT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Letters </a:t>
            </a:r>
            <a:endParaRPr lang="en-US" sz="1000" dirty="0" smtClean="0"/>
          </a:p>
          <a:p>
            <a:r>
              <a:rPr lang="en-US" sz="1000" dirty="0" smtClean="0"/>
              <a:t>	122</a:t>
            </a:r>
            <a:r>
              <a:rPr lang="en-US" sz="1000" dirty="0"/>
              <a:t>, 084801 (2019).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241377" y="2666250"/>
            <a:ext cx="243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&gt;10 </a:t>
            </a:r>
            <a:r>
              <a:rPr lang="ru-RU" dirty="0" smtClean="0"/>
              <a:t>групп</a:t>
            </a:r>
            <a:r>
              <a:rPr lang="en-US" dirty="0" smtClean="0"/>
              <a:t> </a:t>
            </a:r>
            <a:r>
              <a:rPr lang="ru-RU" dirty="0" smtClean="0"/>
              <a:t>получили</a:t>
            </a:r>
            <a:r>
              <a:rPr lang="en-US" dirty="0" smtClean="0"/>
              <a:t> &gt;1 </a:t>
            </a:r>
            <a:r>
              <a:rPr lang="ru-RU" dirty="0" smtClean="0"/>
              <a:t>ГэВ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88088" y="960983"/>
            <a:ext cx="4456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Пути увеличения: </a:t>
            </a:r>
            <a:r>
              <a:rPr lang="en-US" b="1" dirty="0" smtClean="0"/>
              <a:t>staging (</a:t>
            </a:r>
            <a:r>
              <a:rPr lang="ru-RU" b="1" dirty="0" smtClean="0"/>
              <a:t>в далеком будущем</a:t>
            </a:r>
            <a:r>
              <a:rPr lang="en-US" b="1" dirty="0" smtClean="0"/>
              <a:t>):</a:t>
            </a:r>
            <a:endParaRPr lang="ru-RU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2" y="4306704"/>
            <a:ext cx="1787911" cy="12651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0362" y="6131068"/>
            <a:ext cx="1860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D.J. Spence, </a:t>
            </a:r>
            <a:r>
              <a:rPr lang="en-US" sz="1000" dirty="0" smtClean="0"/>
              <a:t>et al. </a:t>
            </a:r>
            <a:r>
              <a:rPr lang="en-US" sz="1000" dirty="0"/>
              <a:t>J. Opt. Soc. Am. B 20</a:t>
            </a:r>
            <a:r>
              <a:rPr lang="en-US" sz="1000" dirty="0" smtClean="0"/>
              <a:t>, </a:t>
            </a:r>
            <a:r>
              <a:rPr lang="ru-RU" sz="1000" dirty="0" smtClean="0"/>
              <a:t>138 </a:t>
            </a:r>
            <a:r>
              <a:rPr lang="ru-RU" sz="1000" dirty="0"/>
              <a:t>(2003).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7337" y="3614601"/>
            <a:ext cx="1950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Капиллярный разряд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571" y="4026374"/>
            <a:ext cx="4009080" cy="21672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654022" y="628495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A.J. </a:t>
            </a:r>
            <a:r>
              <a:rPr lang="en-US" sz="1000" dirty="0" err="1"/>
              <a:t>Gonsalves</a:t>
            </a:r>
            <a:r>
              <a:rPr lang="en-US" sz="1000" dirty="0"/>
              <a:t> et al., </a:t>
            </a:r>
            <a:r>
              <a:rPr lang="en-US" sz="1000" dirty="0" smtClean="0"/>
              <a:t>Phys</a:t>
            </a:r>
            <a:r>
              <a:rPr lang="en-US" sz="1000" dirty="0"/>
              <a:t>. Plasmas 27, 053102 (2020).</a:t>
            </a:r>
            <a:endParaRPr lang="ru-RU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2652639" y="3619675"/>
            <a:ext cx="351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Вспомогательный (нагревающий) лазер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188" y="4254892"/>
            <a:ext cx="2571526" cy="169438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61007" y="6284957"/>
            <a:ext cx="281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K.K. Swanson et al., </a:t>
            </a:r>
            <a:r>
              <a:rPr lang="en-US" sz="1000" dirty="0" smtClean="0"/>
              <a:t>PRAB</a:t>
            </a:r>
            <a:r>
              <a:rPr lang="ru-RU" sz="1000" dirty="0" smtClean="0"/>
              <a:t> </a:t>
            </a:r>
            <a:r>
              <a:rPr lang="en-US" sz="1000" dirty="0" smtClean="0"/>
              <a:t>24</a:t>
            </a:r>
            <a:r>
              <a:rPr lang="en-US" sz="1000" dirty="0"/>
              <a:t>, 091301 (2021).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7108188" y="3615835"/>
            <a:ext cx="2434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Абляция стенок капилляра</a:t>
            </a: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/>
          <a:srcRect t="-7729" r="49060" b="-1"/>
          <a:stretch/>
        </p:blipFill>
        <p:spPr>
          <a:xfrm>
            <a:off x="10055251" y="4149081"/>
            <a:ext cx="1729381" cy="17465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272464" y="6131068"/>
            <a:ext cx="16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D.H. </a:t>
            </a:r>
            <a:r>
              <a:rPr lang="en-US" sz="1000" dirty="0" err="1"/>
              <a:t>Froula</a:t>
            </a:r>
            <a:r>
              <a:rPr lang="en-US" sz="1000" dirty="0"/>
              <a:t>, </a:t>
            </a:r>
            <a:r>
              <a:rPr lang="en-US" sz="1000" dirty="0" smtClean="0"/>
              <a:t>et al. PPCF 51</a:t>
            </a:r>
            <a:r>
              <a:rPr lang="en-US" sz="1000" dirty="0"/>
              <a:t>, 024009 (2009).</a:t>
            </a:r>
            <a:endParaRPr lang="ru-RU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10040812" y="3619675"/>
            <a:ext cx="1527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Магнитное поле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73025" y="3234009"/>
            <a:ext cx="3198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Пути увеличения: </a:t>
            </a:r>
            <a:r>
              <a:rPr lang="ru-RU" b="1" dirty="0" err="1" smtClean="0"/>
              <a:t>каналирование</a:t>
            </a:r>
            <a:endParaRPr lang="ru-RU" b="1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9574" y="1363316"/>
            <a:ext cx="5033961" cy="210978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316469" y="1499869"/>
            <a:ext cx="1563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 </a:t>
            </a:r>
            <a:r>
              <a:rPr lang="en-US" sz="1000" dirty="0" smtClean="0"/>
              <a:t>Steinke,</a:t>
            </a:r>
            <a:r>
              <a:rPr lang="ru-RU" sz="1000" dirty="0" smtClean="0"/>
              <a:t> </a:t>
            </a:r>
            <a:r>
              <a:rPr lang="en-US" sz="1000" dirty="0" smtClean="0"/>
              <a:t>et al., Nature </a:t>
            </a:r>
            <a:r>
              <a:rPr lang="en-US" sz="1000" dirty="0"/>
              <a:t>530, 190 (2016).</a:t>
            </a:r>
            <a:endParaRPr lang="ru-RU" sz="1000" dirty="0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8785" y="1763429"/>
            <a:ext cx="247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Texas </a:t>
            </a:r>
            <a:r>
              <a:rPr lang="en-US" b="1" dirty="0" err="1" smtClean="0"/>
              <a:t>Petawatt</a:t>
            </a:r>
            <a:r>
              <a:rPr lang="en-US" b="1" dirty="0" smtClean="0"/>
              <a:t>: </a:t>
            </a:r>
            <a:endParaRPr lang="ru-RU" b="1" dirty="0" smtClean="0"/>
          </a:p>
          <a:p>
            <a:r>
              <a:rPr lang="ru-RU" b="1" dirty="0"/>
              <a:t>	</a:t>
            </a:r>
            <a:r>
              <a:rPr lang="ru-RU" b="1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ГэВ на 10 см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4392" y="2264672"/>
            <a:ext cx="27414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С</a:t>
            </a:r>
            <a:r>
              <a:rPr lang="it-IT" sz="1000" dirty="0" smtClean="0"/>
              <a:t>. </a:t>
            </a:r>
            <a:r>
              <a:rPr lang="en-US" sz="1000" dirty="0" err="1"/>
              <a:t>Aniculaesei</a:t>
            </a:r>
            <a:r>
              <a:rPr lang="it-IT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MRE 9, 014001 </a:t>
            </a:r>
            <a:r>
              <a:rPr lang="en-US" sz="1000" dirty="0"/>
              <a:t>(</a:t>
            </a:r>
            <a:r>
              <a:rPr lang="en-US" sz="1000" dirty="0" smtClean="0"/>
              <a:t>2023).</a:t>
            </a:r>
            <a:endParaRPr lang="ru-RU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5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260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172672" y="1163622"/>
            <a:ext cx="8696212" cy="5538499"/>
            <a:chOff x="1852104" y="1262122"/>
            <a:chExt cx="8696212" cy="5538499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70331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120336" y="855845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</a:t>
            </a:r>
            <a:r>
              <a:rPr lang="ru-RU" dirty="0" smtClean="0"/>
              <a:t>и количественное согласие с моделированием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9120336" y="3180871"/>
            <a:ext cx="2990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A.A.Gorn</a:t>
            </a:r>
            <a:r>
              <a:rPr lang="en-US" sz="1000" dirty="0" smtClean="0"/>
              <a:t> </a:t>
            </a:r>
            <a:r>
              <a:rPr lang="en-US" sz="1000" dirty="0"/>
              <a:t>et al. (AWAKE Collaboration), </a:t>
            </a:r>
            <a:r>
              <a:rPr lang="fr-FR" sz="1000" dirty="0"/>
              <a:t>Plasma Phys. Control. Fusion 62, 125023 (2020)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Simulated with LCODE.</a:t>
            </a:r>
            <a:endParaRPr lang="ru-RU" sz="1000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353" y="1517367"/>
            <a:ext cx="2850992" cy="162360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8160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Достижения</a:t>
            </a:r>
            <a:r>
              <a:rPr lang="en-US" sz="2000" dirty="0" smtClean="0"/>
              <a:t>: </a:t>
            </a:r>
            <a:r>
              <a:rPr lang="ru-RU" sz="2000" dirty="0" smtClean="0"/>
              <a:t>максимальная энергия частиц</a:t>
            </a:r>
            <a:r>
              <a:rPr lang="en-US" sz="2000" dirty="0" smtClean="0"/>
              <a:t> (</a:t>
            </a:r>
            <a:r>
              <a:rPr lang="ru-RU" sz="2000" dirty="0" smtClean="0"/>
              <a:t>протонные драйверы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87097" y="2716239"/>
            <a:ext cx="3079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AWAKE (CERN): </a:t>
            </a:r>
            <a:r>
              <a:rPr lang="en-US" b="1" dirty="0" smtClean="0">
                <a:solidFill>
                  <a:srgbClr val="FF0000"/>
                </a:solidFill>
              </a:rPr>
              <a:t>2 </a:t>
            </a:r>
            <a:r>
              <a:rPr lang="ru-RU" b="1" dirty="0" smtClean="0">
                <a:solidFill>
                  <a:srgbClr val="FF0000"/>
                </a:solidFill>
              </a:rPr>
              <a:t>ГэВ на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ru-RU" b="1" dirty="0" smtClean="0">
                <a:solidFill>
                  <a:srgbClr val="FF0000"/>
                </a:solidFill>
              </a:rPr>
              <a:t>0 м</a:t>
            </a:r>
            <a:r>
              <a:rPr lang="en-US" b="1" dirty="0" smtClean="0"/>
              <a:t>, …</a:t>
            </a:r>
            <a:endParaRPr lang="ru-RU" b="1" dirty="0"/>
          </a:p>
        </p:txBody>
      </p:sp>
      <p:pic>
        <p:nvPicPr>
          <p:cNvPr id="26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15" y="4101651"/>
            <a:ext cx="265112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05515" y="6143146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</a:t>
            </a:r>
            <a:r>
              <a:rPr lang="en-US" sz="1000" dirty="0" err="1" smtClean="0"/>
              <a:t>A.Caldwell</a:t>
            </a:r>
            <a:r>
              <a:rPr lang="en-US" sz="1000" dirty="0" smtClean="0"/>
              <a:t> et al (AWAKE Collaboration),</a:t>
            </a:r>
          </a:p>
          <a:p>
            <a:r>
              <a:rPr lang="en-US" sz="1000" dirty="0"/>
              <a:t>Nuclear Instr. Methods A 829, 3 (2016).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6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783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8160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Достижения</a:t>
            </a:r>
            <a:r>
              <a:rPr lang="en-US" sz="2000" dirty="0" smtClean="0"/>
              <a:t>: </a:t>
            </a:r>
            <a:r>
              <a:rPr lang="ru-RU" sz="2000" dirty="0" smtClean="0"/>
              <a:t>максимальная энергия частиц</a:t>
            </a:r>
            <a:r>
              <a:rPr lang="en-US" sz="2000" dirty="0" smtClean="0"/>
              <a:t> (</a:t>
            </a:r>
            <a:r>
              <a:rPr lang="ru-RU" sz="2000" dirty="0" smtClean="0"/>
              <a:t>протонные драйверы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59" y="1084428"/>
            <a:ext cx="10930809" cy="50088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43" y="4521689"/>
            <a:ext cx="2824385" cy="147295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1760" y="6024870"/>
            <a:ext cx="2886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K.V</a:t>
            </a:r>
            <a:r>
              <a:rPr lang="en-US" sz="1000" dirty="0"/>
              <a:t>. </a:t>
            </a:r>
            <a:r>
              <a:rPr lang="en-US" sz="1000" dirty="0" err="1"/>
              <a:t>Lotov</a:t>
            </a:r>
            <a:r>
              <a:rPr lang="en-US" sz="1000" dirty="0"/>
              <a:t> and P.V. </a:t>
            </a:r>
            <a:r>
              <a:rPr lang="en-US" sz="1000" dirty="0" err="1"/>
              <a:t>Tuev</a:t>
            </a:r>
            <a:r>
              <a:rPr lang="en-US" sz="1000" dirty="0" smtClean="0"/>
              <a:t>, </a:t>
            </a:r>
            <a:r>
              <a:rPr lang="en-US" sz="1000" dirty="0"/>
              <a:t>Plasma Phys. Control. Fusion 63, 125027 (2021).</a:t>
            </a:r>
            <a:endParaRPr lang="ru-RU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38218" y="3861048"/>
            <a:ext cx="288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Моделирование: с пучком </a:t>
            </a:r>
            <a:r>
              <a:rPr lang="en-US" dirty="0" smtClean="0"/>
              <a:t>SPS </a:t>
            </a:r>
            <a:r>
              <a:rPr lang="ru-RU" dirty="0" smtClean="0"/>
              <a:t>достижимы </a:t>
            </a:r>
            <a:r>
              <a:rPr lang="en-US" dirty="0" smtClean="0"/>
              <a:t>200 </a:t>
            </a:r>
            <a:r>
              <a:rPr lang="ru-RU" dirty="0" smtClean="0"/>
              <a:t>ГэВ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20607" y="1030996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Пока все идет по плану и в соответствии с предсказаниями моделирования:</a:t>
            </a:r>
          </a:p>
          <a:p>
            <a:pPr lvl="1"/>
            <a:r>
              <a:rPr lang="ru-RU" dirty="0" err="1" smtClean="0"/>
              <a:t>Самомодуляция</a:t>
            </a:r>
            <a:r>
              <a:rPr lang="ru-RU" dirty="0" smtClean="0"/>
              <a:t> (2017)</a:t>
            </a:r>
          </a:p>
          <a:p>
            <a:pPr lvl="1"/>
            <a:r>
              <a:rPr lang="ru-RU" dirty="0" smtClean="0"/>
              <a:t>Ускорение электронов (2018)</a:t>
            </a:r>
          </a:p>
          <a:p>
            <a:pPr lvl="1"/>
            <a:r>
              <a:rPr lang="ru-RU" dirty="0" smtClean="0"/>
              <a:t>Электронная затравка (2022)</a:t>
            </a:r>
          </a:p>
          <a:p>
            <a:pPr lvl="1"/>
            <a:r>
              <a:rPr lang="ru-RU" dirty="0" smtClean="0"/>
              <a:t>Скачок плотности плазмы (2023)</a:t>
            </a:r>
          </a:p>
          <a:p>
            <a:pPr lvl="1"/>
            <a:r>
              <a:rPr lang="ru-RU" dirty="0" smtClean="0"/>
              <a:t>Качественный </a:t>
            </a:r>
            <a:r>
              <a:rPr lang="ru-RU" dirty="0" err="1" smtClean="0"/>
              <a:t>витнесс</a:t>
            </a:r>
            <a:endParaRPr lang="ru-RU" dirty="0" smtClean="0"/>
          </a:p>
          <a:p>
            <a:pPr lvl="1"/>
            <a:r>
              <a:rPr lang="ru-RU" dirty="0" smtClean="0"/>
              <a:t>Длинная плазма</a:t>
            </a:r>
          </a:p>
          <a:p>
            <a:pPr lvl="1"/>
            <a:r>
              <a:rPr lang="ru-RU" dirty="0" smtClean="0"/>
              <a:t>Первые приложения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6280" y="1484784"/>
            <a:ext cx="247019" cy="2339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6279" y="1703322"/>
            <a:ext cx="247019" cy="2339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6278" y="1921860"/>
            <a:ext cx="247019" cy="2339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6278" y="2138902"/>
            <a:ext cx="247019" cy="2339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74647" y="5517232"/>
            <a:ext cx="13773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cs typeface="Arial" panose="020B0604020202020204" pitchFamily="34" charset="0"/>
              </a:rPr>
              <a:t>SPSC-SR-299(2021)</a:t>
            </a:r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7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290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7" y="1089078"/>
            <a:ext cx="2337431" cy="28540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8451" y="3943126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I.Blumenfeld</a:t>
            </a:r>
            <a:r>
              <a:rPr lang="en-US" sz="1000" dirty="0"/>
              <a:t>, </a:t>
            </a:r>
            <a:r>
              <a:rPr lang="en-US" sz="1000" dirty="0" smtClean="0"/>
              <a:t>et al., Nature 445, </a:t>
            </a:r>
            <a:r>
              <a:rPr lang="en-US" sz="1000" dirty="0"/>
              <a:t>741 (2007).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2855640" y="1076679"/>
            <a:ext cx="59871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Рекорд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(+42 GeV </a:t>
            </a:r>
            <a:r>
              <a:rPr lang="ru-RU" b="1" dirty="0" smtClean="0">
                <a:solidFill>
                  <a:srgbClr val="FF0000"/>
                </a:solidFill>
              </a:rPr>
              <a:t>на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85 </a:t>
            </a:r>
            <a:r>
              <a:rPr lang="ru-RU" b="1" dirty="0" smtClean="0">
                <a:solidFill>
                  <a:srgbClr val="FF0000"/>
                </a:solidFill>
              </a:rPr>
              <a:t>см</a:t>
            </a:r>
            <a:r>
              <a:rPr lang="en-US" b="1" dirty="0" smtClean="0"/>
              <a:t>) </a:t>
            </a:r>
            <a:r>
              <a:rPr lang="ru-RU" b="1" dirty="0" smtClean="0"/>
              <a:t>держится с 2007 г</a:t>
            </a:r>
            <a:r>
              <a:rPr lang="en-US" dirty="0" smtClean="0"/>
              <a:t>.</a:t>
            </a:r>
          </a:p>
          <a:p>
            <a:r>
              <a:rPr lang="ru-RU" dirty="0" smtClean="0"/>
              <a:t>Причина </a:t>
            </a:r>
            <a:r>
              <a:rPr lang="en-US" dirty="0" smtClean="0"/>
              <a:t>– </a:t>
            </a:r>
            <a:r>
              <a:rPr lang="ru-RU" dirty="0" smtClean="0"/>
              <a:t>ограничение </a:t>
            </a:r>
            <a:r>
              <a:rPr lang="ru-RU" dirty="0" err="1" smtClean="0"/>
              <a:t>коэфициента</a:t>
            </a:r>
            <a:r>
              <a:rPr lang="ru-RU" dirty="0" smtClean="0"/>
              <a:t> трансформации</a:t>
            </a:r>
            <a:r>
              <a:rPr lang="en-US" dirty="0" smtClean="0"/>
              <a:t>, R~1:</a:t>
            </a:r>
          </a:p>
          <a:p>
            <a:r>
              <a:rPr lang="ru-RU" dirty="0" smtClean="0"/>
              <a:t>Установка-лидер </a:t>
            </a:r>
            <a:r>
              <a:rPr lang="en-US" dirty="0" smtClean="0"/>
              <a:t>FACET-II (SLAC) </a:t>
            </a:r>
            <a:r>
              <a:rPr lang="ru-RU" dirty="0" smtClean="0"/>
              <a:t>работает с </a:t>
            </a:r>
            <a:r>
              <a:rPr lang="en-US" dirty="0" smtClean="0"/>
              <a:t>10 </a:t>
            </a:r>
            <a:r>
              <a:rPr lang="ru-RU" dirty="0" smtClean="0"/>
              <a:t>ГэВ-</a:t>
            </a:r>
            <a:r>
              <a:rPr lang="ru-RU" dirty="0" err="1" smtClean="0"/>
              <a:t>ными</a:t>
            </a:r>
            <a:r>
              <a:rPr lang="ru-RU" dirty="0" smtClean="0"/>
              <a:t> пучками</a:t>
            </a:r>
            <a:r>
              <a:rPr lang="en-US" dirty="0" smtClean="0"/>
              <a:t>,  </a:t>
            </a:r>
            <a:r>
              <a:rPr lang="ru-RU" dirty="0" smtClean="0"/>
              <a:t>новый рекорд возможен только при </a:t>
            </a:r>
            <a:r>
              <a:rPr lang="en-US" dirty="0" smtClean="0"/>
              <a:t>R&gt;&gt;1. </a:t>
            </a:r>
            <a:r>
              <a:rPr lang="ru-RU" dirty="0" smtClean="0"/>
              <a:t>Но есть проблемы </a:t>
            </a:r>
            <a:endParaRPr lang="en-US" dirty="0" smtClean="0"/>
          </a:p>
          <a:p>
            <a:r>
              <a:rPr lang="ru-RU" dirty="0" smtClean="0"/>
              <a:t>с устойчивостью пучков.</a:t>
            </a:r>
            <a:endParaRPr lang="en-US" dirty="0"/>
          </a:p>
        </p:txBody>
      </p:sp>
      <p:graphicFrame>
        <p:nvGraphicFramePr>
          <p:cNvPr id="35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15539"/>
              </p:ext>
            </p:extLst>
          </p:nvPr>
        </p:nvGraphicFramePr>
        <p:xfrm>
          <a:off x="8976320" y="3093020"/>
          <a:ext cx="2540000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orelDRAW" r:id="rId5" imgW="1797465" imgH="1201230" progId="CorelDraw.Graphic.17">
                  <p:embed/>
                </p:oleObj>
              </mc:Choice>
              <mc:Fallback>
                <p:oleObj name="CorelDRAW" r:id="rId5" imgW="1797465" imgH="1201230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6320" y="3093020"/>
                        <a:ext cx="2540000" cy="170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8944454" y="2689211"/>
            <a:ext cx="2002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Illustration from </a:t>
            </a:r>
            <a:r>
              <a:rPr lang="en-US" sz="1000" dirty="0" smtClean="0">
                <a:hlinkClick r:id="rId7"/>
              </a:rPr>
              <a:t>LCODE</a:t>
            </a:r>
            <a:r>
              <a:rPr lang="en-US" sz="1000" dirty="0" smtClean="0"/>
              <a:t> website</a:t>
            </a:r>
            <a:endParaRPr lang="ru-RU" sz="10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90" y="714453"/>
            <a:ext cx="3283071" cy="2046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594" y="2326971"/>
            <a:ext cx="3767472" cy="1750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122" y="4189347"/>
            <a:ext cx="3624858" cy="2565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9128" y="4653136"/>
            <a:ext cx="2039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R. </a:t>
            </a:r>
            <a:r>
              <a:rPr lang="en-US" sz="1000" dirty="0" err="1"/>
              <a:t>Roussel</a:t>
            </a:r>
            <a:r>
              <a:rPr lang="en-US" sz="1000" dirty="0" smtClean="0"/>
              <a:t>, et al., </a:t>
            </a:r>
            <a:r>
              <a:rPr lang="en-US" sz="1000" dirty="0"/>
              <a:t>Phys. Rev. Lett. 124, 044802 (2020).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36160" y="5024075"/>
            <a:ext cx="15615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стейжинга</a:t>
            </a:r>
            <a:r>
              <a:rPr lang="ru-RU" dirty="0" smtClean="0"/>
              <a:t> – высокий «порог вхождения», вряд ли скоро обновит рекорд.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8688" y="5053246"/>
            <a:ext cx="2802451" cy="17267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55605" y="6379899"/>
            <a:ext cx="139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J.P.Delahaye</a:t>
            </a:r>
            <a:r>
              <a:rPr lang="en-US" sz="1000" dirty="0" smtClean="0"/>
              <a:t> et al., IPAC-2014, p.3791.</a:t>
            </a:r>
            <a:endParaRPr lang="ru-RU" sz="10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232" y="529327"/>
            <a:ext cx="1058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Достижения</a:t>
            </a:r>
            <a:r>
              <a:rPr lang="en-US" sz="2000" dirty="0" smtClean="0"/>
              <a:t>: </a:t>
            </a:r>
            <a:r>
              <a:rPr lang="ru-RU" sz="2000" dirty="0" smtClean="0"/>
              <a:t>максимальная энергия частиц</a:t>
            </a:r>
            <a:r>
              <a:rPr lang="en-US" sz="2000" dirty="0" smtClean="0"/>
              <a:t> (</a:t>
            </a:r>
            <a:r>
              <a:rPr lang="ru-RU" sz="2000" dirty="0" smtClean="0"/>
              <a:t>электронные и позитронные драйверы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032104" y="2285261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dec</a:t>
            </a:r>
            <a:endParaRPr lang="ru-RU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8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39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8786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Достижения</a:t>
            </a:r>
            <a:r>
              <a:rPr lang="en-US" sz="2000" dirty="0" smtClean="0"/>
              <a:t>: </a:t>
            </a:r>
            <a:r>
              <a:rPr lang="ru-RU" sz="2000" dirty="0" err="1" smtClean="0"/>
              <a:t>воспроизводимость</a:t>
            </a:r>
            <a:r>
              <a:rPr lang="en-US" sz="2000" dirty="0" smtClean="0"/>
              <a:t>,</a:t>
            </a:r>
            <a:r>
              <a:rPr lang="ru-RU" sz="2000" dirty="0" smtClean="0"/>
              <a:t> которая позволяет повысить качество</a:t>
            </a:r>
            <a:endParaRPr lang="ru-RU" sz="2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9" y="1196752"/>
            <a:ext cx="6456040" cy="23807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78097" y="1394887"/>
            <a:ext cx="2168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DESY: 28 </a:t>
            </a:r>
            <a:r>
              <a:rPr lang="ru-RU" dirty="0" smtClean="0"/>
              <a:t>ч</a:t>
            </a:r>
            <a:r>
              <a:rPr lang="en-US" dirty="0" smtClean="0"/>
              <a:t>, 1 </a:t>
            </a:r>
            <a:r>
              <a:rPr lang="ru-RU" dirty="0" smtClean="0"/>
              <a:t>Гц, </a:t>
            </a:r>
            <a:endParaRPr lang="en-US" dirty="0" smtClean="0"/>
          </a:p>
          <a:p>
            <a:r>
              <a:rPr lang="ru-RU" dirty="0" smtClean="0"/>
              <a:t>400 МэВ, 25 </a:t>
            </a:r>
            <a:r>
              <a:rPr lang="ru-RU" dirty="0" err="1" smtClean="0"/>
              <a:t>пКл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энергоразброс</a:t>
            </a:r>
            <a:r>
              <a:rPr lang="ru-RU" dirty="0" smtClean="0"/>
              <a:t> </a:t>
            </a:r>
            <a:r>
              <a:rPr lang="en-US" dirty="0" smtClean="0"/>
              <a:t>&lt; 4%</a:t>
            </a:r>
          </a:p>
          <a:p>
            <a:r>
              <a:rPr lang="ru-RU" dirty="0" smtClean="0"/>
              <a:t>нестабильность </a:t>
            </a:r>
            <a:r>
              <a:rPr lang="en-US" dirty="0" smtClean="0"/>
              <a:t>&lt; 2.5%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780927" y="23906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A.R</a:t>
            </a:r>
            <a:r>
              <a:rPr lang="en-US" sz="1000" dirty="0"/>
              <a:t>. Maier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X </a:t>
            </a:r>
            <a:r>
              <a:rPr lang="ru-RU" sz="1000" dirty="0"/>
              <a:t>10, 031039 (2020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9" y="4293096"/>
            <a:ext cx="3889648" cy="2364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0531" y="5949560"/>
            <a:ext cx="1938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F. </a:t>
            </a:r>
            <a:r>
              <a:rPr lang="en-US" sz="1000" dirty="0" err="1" smtClean="0"/>
              <a:t>Wu,et</a:t>
            </a:r>
            <a:r>
              <a:rPr lang="en-US" sz="1000" dirty="0" smtClean="0"/>
              <a:t> al., </a:t>
            </a:r>
            <a:r>
              <a:rPr lang="en-US" sz="1000" dirty="0"/>
              <a:t>Optics and Laser Technology 131, 106453 (2020).</a:t>
            </a:r>
            <a:r>
              <a:rPr lang="en-US" sz="1000" dirty="0" smtClean="0"/>
              <a:t> </a:t>
            </a:r>
            <a:endParaRPr lang="ru-RU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4610531" y="4293096"/>
            <a:ext cx="402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SIOM: 1.5 </a:t>
            </a:r>
            <a:r>
              <a:rPr lang="ru-RU" dirty="0" smtClean="0"/>
              <a:t>ч</a:t>
            </a:r>
            <a:r>
              <a:rPr lang="en-US" dirty="0" smtClean="0"/>
              <a:t>, 1 </a:t>
            </a:r>
            <a:r>
              <a:rPr lang="ru-RU" dirty="0" smtClean="0"/>
              <a:t>Гц</a:t>
            </a:r>
            <a:r>
              <a:rPr lang="en-US" dirty="0" smtClean="0"/>
              <a:t>, </a:t>
            </a:r>
            <a:r>
              <a:rPr lang="ru-RU" dirty="0" smtClean="0"/>
              <a:t>стабильность энергии</a:t>
            </a:r>
            <a:r>
              <a:rPr lang="en-US" dirty="0" smtClean="0"/>
              <a:t> ~3%</a:t>
            </a:r>
            <a:endParaRPr lang="ru-RU" dirty="0"/>
          </a:p>
        </p:txBody>
      </p:sp>
      <p:pic>
        <p:nvPicPr>
          <p:cNvPr id="25" name="Рисунок 24"/>
          <p:cNvPicPr/>
          <p:nvPr/>
        </p:nvPicPr>
        <p:blipFill>
          <a:blip r:embed="rId5"/>
          <a:stretch>
            <a:fillRect/>
          </a:stretch>
        </p:blipFill>
        <p:spPr>
          <a:xfrm>
            <a:off x="8509119" y="4318532"/>
            <a:ext cx="3429000" cy="21399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88016" y="6147219"/>
            <a:ext cx="193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W.T. Wang</a:t>
            </a:r>
            <a:r>
              <a:rPr lang="en-US" sz="1000" dirty="0" smtClean="0"/>
              <a:t>, et al., </a:t>
            </a:r>
            <a:r>
              <a:rPr lang="en-US" sz="1000" dirty="0"/>
              <a:t>Phys. Rev. Lett. 117, 124801 (2016).</a:t>
            </a:r>
            <a:endParaRPr lang="ru-RU" sz="1000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69" y="1273659"/>
            <a:ext cx="2878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66" y="2613613"/>
            <a:ext cx="3173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61702" y="3527807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9609249" y="89758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48492" y="76596"/>
            <a:ext cx="292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К.В. Лотов, Дубна, 5</a:t>
            </a:r>
            <a:r>
              <a:rPr lang="en-US" altLang="ru-RU" sz="1200" dirty="0" smtClean="0">
                <a:latin typeface="Tahoma" panose="020B0604030504040204" pitchFamily="34" charset="0"/>
              </a:rPr>
              <a:t>.0</a:t>
            </a:r>
            <a:r>
              <a:rPr lang="ru-RU" altLang="ru-RU" sz="1200" dirty="0" smtClean="0">
                <a:latin typeface="Tahoma" panose="020B0604030504040204" pitchFamily="34" charset="0"/>
              </a:rPr>
              <a:t>4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24</a:t>
            </a:r>
            <a:r>
              <a:rPr lang="en-US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 smtClean="0">
                <a:latin typeface="Tahoma" panose="020B0604030504040204" pitchFamily="34" charset="0"/>
              </a:rPr>
              <a:t>с</a:t>
            </a:r>
            <a:r>
              <a:rPr lang="en-US" sz="1200" dirty="0" smtClean="0"/>
              <a:t>.</a:t>
            </a:r>
            <a:r>
              <a:rPr lang="ru-RU" sz="1200" dirty="0" smtClean="0"/>
              <a:t>9</a:t>
            </a:r>
            <a:r>
              <a:rPr lang="en-US" sz="1200" dirty="0" smtClean="0"/>
              <a:t> </a:t>
            </a:r>
            <a:r>
              <a:rPr lang="ru-RU" sz="1200" dirty="0" smtClean="0"/>
              <a:t>из</a:t>
            </a:r>
            <a:r>
              <a:rPr lang="en-US" sz="1200" dirty="0" smtClean="0"/>
              <a:t> 1</a:t>
            </a:r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110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35829</TotalTime>
  <Words>1366</Words>
  <Application>Microsoft Office PowerPoint</Application>
  <PresentationFormat>Широкоэкранный</PresentationFormat>
  <Paragraphs>213</Paragraphs>
  <Slides>13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Оформление по умолчанию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1080</cp:revision>
  <dcterms:created xsi:type="dcterms:W3CDTF">2009-06-16T07:28:13Z</dcterms:created>
  <dcterms:modified xsi:type="dcterms:W3CDTF">2024-03-31T11:52:47Z</dcterms:modified>
</cp:coreProperties>
</file>