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1"/>
  </p:notesMasterIdLst>
  <p:sldIdLst>
    <p:sldId id="272" r:id="rId2"/>
    <p:sldId id="300" r:id="rId3"/>
    <p:sldId id="295" r:id="rId4"/>
    <p:sldId id="314" r:id="rId5"/>
    <p:sldId id="311" r:id="rId6"/>
    <p:sldId id="287" r:id="rId7"/>
    <p:sldId id="303" r:id="rId8"/>
    <p:sldId id="313" r:id="rId9"/>
    <p:sldId id="286" r:id="rId10"/>
    <p:sldId id="264" r:id="rId11"/>
    <p:sldId id="285" r:id="rId12"/>
    <p:sldId id="316" r:id="rId13"/>
    <p:sldId id="317" r:id="rId14"/>
    <p:sldId id="301" r:id="rId15"/>
    <p:sldId id="288" r:id="rId16"/>
    <p:sldId id="292" r:id="rId17"/>
    <p:sldId id="260" r:id="rId18"/>
    <p:sldId id="304" r:id="rId19"/>
    <p:sldId id="312" r:id="rId20"/>
    <p:sldId id="305" r:id="rId21"/>
    <p:sldId id="306" r:id="rId22"/>
    <p:sldId id="307" r:id="rId23"/>
    <p:sldId id="308" r:id="rId24"/>
    <p:sldId id="309" r:id="rId25"/>
    <p:sldId id="310" r:id="rId26"/>
    <p:sldId id="302" r:id="rId27"/>
    <p:sldId id="278" r:id="rId28"/>
    <p:sldId id="315" r:id="rId29"/>
    <p:sldId id="26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72" autoAdjust="0"/>
  </p:normalViewPr>
  <p:slideViewPr>
    <p:cSldViewPr snapToGrid="0">
      <p:cViewPr varScale="1">
        <p:scale>
          <a:sx n="71" d="100"/>
          <a:sy n="71" d="100"/>
        </p:scale>
        <p:origin x="38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52C15-FF25-4B7C-B3EC-7CF1B0BA0AC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3C86E-4CA5-48BB-9C62-DE53DB7F0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4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C86E-4CA5-48BB-9C62-DE53DB7F03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4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C86E-4CA5-48BB-9C62-DE53DB7F03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7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3C86E-4CA5-48BB-9C62-DE53DB7F03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C86E-4CA5-48BB-9C62-DE53DB7F03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B9AA67-7F44-4B36-9F22-41A08922616B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32C3AD-4826-44C5-9161-A3CAED5F7C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70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AA67-7F44-4B36-9F22-41A08922616B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3AD-4826-44C5-9161-A3CAED5F7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AA67-7F44-4B36-9F22-41A08922616B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3AD-4826-44C5-9161-A3CAED5F7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2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AA67-7F44-4B36-9F22-41A08922616B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3AD-4826-44C5-9161-A3CAED5F7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4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AA67-7F44-4B36-9F22-41A08922616B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3AD-4826-44C5-9161-A3CAED5F7C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8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AA67-7F44-4B36-9F22-41A08922616B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3AD-4826-44C5-9161-A3CAED5F7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5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AA67-7F44-4B36-9F22-41A08922616B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3AD-4826-44C5-9161-A3CAED5F7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AA67-7F44-4B36-9F22-41A08922616B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3AD-4826-44C5-9161-A3CAED5F7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AA67-7F44-4B36-9F22-41A08922616B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3AD-4826-44C5-9161-A3CAED5F7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AA67-7F44-4B36-9F22-41A08922616B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3AD-4826-44C5-9161-A3CAED5F7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AA67-7F44-4B36-9F22-41A08922616B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3AD-4826-44C5-9161-A3CAED5F7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2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1B9AA67-7F44-4B36-9F22-41A08922616B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A32C3AD-4826-44C5-9161-A3CAED5F7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1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5.wmf"/><Relationship Id="rId3" Type="http://schemas.openxmlformats.org/officeDocument/2006/relationships/image" Target="../media/image1.jp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2.png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rvak.ru/articles/zhu-3185-vypusk-2-o-vozmozhnosti-initsializatsii-s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patents.google.com/patent/WO2022186717A1/ru?oq=WO+2022%2f186717+A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patents/doc/RU2757666C1_20211020" TargetMode="External"/><Relationship Id="rId5" Type="http://schemas.openxmlformats.org/officeDocument/2006/relationships/image" Target="../media/image8.gi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23582" y="1208230"/>
            <a:ext cx="7240760" cy="1127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937" y="3695905"/>
            <a:ext cx="6218049" cy="1421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Раденко В.В.,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Долгополов М.В.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Чипура А.С.,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Раденко А.В., Свирков В.Б.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Сомов А.И.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67" y="5632691"/>
            <a:ext cx="1535292" cy="807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63359" y="6188051"/>
            <a:ext cx="2957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 A&amp;ST LLC., Samara, Russia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83D7C3-3554-4B33-88B2-4DECEDC6A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13" y="5400343"/>
            <a:ext cx="1535292" cy="7877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F0E3EB-837F-46D5-B0A8-A954CBFFAB7B}"/>
              </a:ext>
            </a:extLst>
          </p:cNvPr>
          <p:cNvSpPr txBox="1"/>
          <p:nvPr/>
        </p:nvSpPr>
        <p:spPr>
          <a:xfrm>
            <a:off x="2515711" y="1006939"/>
            <a:ext cx="74565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Синтез-генератор нейтронов и активация полупроводниковых материалов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ОФН РАН 2024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87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483" y="372599"/>
            <a:ext cx="795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Распределение токов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камере 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синтеза</a:t>
            </a:r>
            <a:endParaRPr lang="ru-RU" sz="2800" b="1" dirty="0">
              <a:solidFill>
                <a:srgbClr val="002060"/>
              </a:solidFill>
              <a:latin typeface="+mj-lt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576095" y="3826847"/>
                <a:ext cx="61424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    Распределение плотности токов внутри камеры синтеза, где * – знак комплексного сопряжения,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dirty="0" smtClean="0">
                            <a:latin typeface="Cambria Math" panose="02040503050406030204" pitchFamily="18" charset="0"/>
                            <a:ea typeface="Verdana" pitchFamily="34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latin typeface="Cambria Math" panose="02040503050406030204" pitchFamily="18" charset="0"/>
                            <a:ea typeface="Verdana" pitchFamily="34" charset="0"/>
                          </a:rPr>
                          <m:t>𝒋</m:t>
                        </m:r>
                      </m:e>
                      <m:sub>
                        <m:r>
                          <a:rPr lang="en-US" sz="1600" b="1" i="1" dirty="0" smtClean="0">
                            <a:latin typeface="Cambria Math" panose="02040503050406030204" pitchFamily="18" charset="0"/>
                            <a:ea typeface="Verdana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1600" b="1" dirty="0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и</a:t>
                </a:r>
                <a:r>
                  <a:rPr lang="ru-RU" sz="1600" b="1" dirty="0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dirty="0">
                            <a:latin typeface="Cambria Math" panose="02040503050406030204" pitchFamily="18" charset="0"/>
                            <a:ea typeface="Verdana" pitchFamily="34" charset="0"/>
                          </a:rPr>
                        </m:ctrlPr>
                      </m:sSub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  <a:ea typeface="Verdana" pitchFamily="34" charset="0"/>
                          </a:rPr>
                          <m:t>𝒋</m:t>
                        </m:r>
                      </m:e>
                      <m:sub>
                        <m:r>
                          <a:rPr lang="en-US" sz="1600" b="1" i="1" dirty="0" smtClean="0">
                            <a:latin typeface="Cambria Math" panose="02040503050406030204" pitchFamily="18" charset="0"/>
                            <a:ea typeface="Verdana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b="1" dirty="0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– плотности распределений</a:t>
                </a:r>
                <a:r>
                  <a:rPr lang="en-US" sz="1600" dirty="0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электрических или магнитных токов в объеме </a:t>
                </a:r>
                <a:r>
                  <a:rPr lang="ru-RU" sz="1600" i="1" dirty="0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V</a:t>
                </a:r>
                <a:endParaRPr lang="ru-RU" sz="1600" dirty="0">
                  <a:latin typeface="Times New Roman" panose="02020603050405020304" pitchFamily="18" charset="0"/>
                  <a:ea typeface="Verdan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095" y="3826847"/>
                <a:ext cx="6142429" cy="830997"/>
              </a:xfrm>
              <a:prstGeom prst="rect">
                <a:avLst/>
              </a:prstGeom>
              <a:blipFill>
                <a:blip r:embed="rId4"/>
                <a:stretch>
                  <a:fillRect l="-596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5576096" y="1137782"/>
            <a:ext cx="614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Изменяя параметры магнитной линзы, можно менять параметры токов внутри камеры синтеза, которые как раз и влияют на распределение частиц в пространстве, что влечет более структурированную мишень для более точной дальнейшей бомбардировки её другими потоками.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6096" y="2715698"/>
            <a:ext cx="4943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Формула распределения плотности тока</a:t>
            </a:r>
            <a:r>
              <a:rPr lang="en-GB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имеет вид: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6" y="1042148"/>
            <a:ext cx="5039165" cy="38401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6784" y="4343317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3194" y="4838261"/>
            <a:ext cx="6128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Распределение токов внутри камеры синтеза в нашем случае</a:t>
            </a:r>
            <a:r>
              <a:rPr 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98536"/>
              </p:ext>
            </p:extLst>
          </p:nvPr>
        </p:nvGraphicFramePr>
        <p:xfrm>
          <a:off x="5908167" y="3134172"/>
          <a:ext cx="3874223" cy="62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6" imgW="1739880" imgH="279360" progId="Equation.DSMT4">
                  <p:embed/>
                </p:oleObj>
              </mc:Choice>
              <mc:Fallback>
                <p:oleObj name="Equation" r:id="rId6" imgW="1739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8167" y="3134172"/>
                        <a:ext cx="3874223" cy="62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25386" y="5581283"/>
            <a:ext cx="584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радиус 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ширины камеры,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81541"/>
              </p:ext>
            </p:extLst>
          </p:nvPr>
        </p:nvGraphicFramePr>
        <p:xfrm>
          <a:off x="7558959" y="5624138"/>
          <a:ext cx="414525" cy="28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8" imgW="241200" imgH="164880" progId="Equation.DSMT4">
                  <p:embed/>
                </p:oleObj>
              </mc:Choice>
              <mc:Fallback>
                <p:oleObj name="Equation" r:id="rId8" imgW="2412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58959" y="5624138"/>
                        <a:ext cx="414525" cy="283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73484" y="5612061"/>
            <a:ext cx="2328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ea typeface="Verdana" panose="020B0604030504040204" pitchFamily="34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радиальное смещение, </a:t>
            </a: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876548"/>
              </p:ext>
            </p:extLst>
          </p:nvPr>
        </p:nvGraphicFramePr>
        <p:xfrm>
          <a:off x="4474450" y="6095785"/>
          <a:ext cx="348480" cy="37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74450" y="6095785"/>
                        <a:ext cx="348480" cy="373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562662" y="6113408"/>
            <a:ext cx="3013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sz="1600" dirty="0">
                <a:ea typeface="Verdana" panose="020B060403050404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начальное значение сила тока.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51931" y="6180992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05166" y="6095785"/>
            <a:ext cx="2365782" cy="37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=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20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мА</a:t>
            </a: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570395"/>
              </p:ext>
            </p:extLst>
          </p:nvPr>
        </p:nvGraphicFramePr>
        <p:xfrm>
          <a:off x="1597142" y="5327261"/>
          <a:ext cx="2728245" cy="89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12" imgW="1320480" imgH="431640" progId="Equation.DSMT4">
                  <p:embed/>
                </p:oleObj>
              </mc:Choice>
              <mc:Fallback>
                <p:oleObj name="Equation" r:id="rId12" imgW="1320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7142" y="5327261"/>
                        <a:ext cx="2728245" cy="89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6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54" y="276898"/>
            <a:ext cx="1169189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Метод получения управляемых дискретных потоков заряженных частиц</a:t>
            </a:r>
          </a:p>
          <a:p>
            <a:pPr>
              <a:lnSpc>
                <a:spcPct val="150000"/>
              </a:lnSpc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Совокупность методов задания законов изменения параметров заряженных частиц: энергии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тока частиц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концентрации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периода следования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1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sl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определяет получение электронно-управляемых потоков заряженных частиц. </a:t>
            </a:r>
          </a:p>
          <a:p>
            <a:endParaRPr lang="ru-RU" sz="1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основе метода лежит формирования линейного потока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Pi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из источника ионов со средним значением ионного тока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Разбиение линейного потока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Pi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с начальным током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на потоки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01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02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… ,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n-US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sz="1600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 периодом следования  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01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…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n-US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 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– 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называется токовой дискретизацией, </a:t>
            </a:r>
          </a:p>
          <a:p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т.е. имеет место 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01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01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(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02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02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... (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n-US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n-US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12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токовый </a:t>
            </a:r>
            <a:r>
              <a:rPr lang="ru-RU" sz="16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дискрет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Зададим для движения дискрета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функцию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z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описывающую его движение во времени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таким образом, что имеет место функциональной дискретизацией 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[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ru-RU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z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… </a:t>
            </a:r>
            <a:r>
              <a:rPr lang="en-US" sz="16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en-US" sz="1600" b="1" baseline="-25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z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)]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Dn</a:t>
            </a:r>
            <a:r>
              <a:rPr lang="en-US" sz="1600" b="1" baseline="-25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en-US" sz="1600" b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 функциональный </a:t>
            </a:r>
            <a:r>
              <a:rPr lang="ru-RU" sz="16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дискрет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Совокупность данных методов называется методикой уплотнения потока заряженных частиц и получения первичного электронно-управляемого потока – получения дискретных потоков </a:t>
            </a:r>
            <a:r>
              <a:rPr lang="en-US" sz="16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Dn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из линейного потока </a:t>
            </a:r>
            <a:r>
              <a:rPr lang="en-US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Pi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51931" y="6180992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3895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C23235-0DF2-483D-A161-EBCC348FE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1" y="493394"/>
            <a:ext cx="10904738" cy="58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1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29DFDC-FD89-461F-8F02-DB890142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32" y="656947"/>
            <a:ext cx="10014092" cy="3772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E1703B-5703-406B-978F-3E31B6A5F712}"/>
              </a:ext>
            </a:extLst>
          </p:cNvPr>
          <p:cNvSpPr txBox="1"/>
          <p:nvPr/>
        </p:nvSpPr>
        <p:spPr>
          <a:xfrm>
            <a:off x="437224" y="4702414"/>
            <a:ext cx="116097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Долгополов М.В.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magnetodynamic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plasma flows //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INTERNATIONAL SCIENTIFIC CONFERENCE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RIAL SCIENCE „NONEQUILIBRIUM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TRANSFORMATIONS”. — 2017.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1(1). — С. 107-108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Chipura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A.S., Dolgopolov M.V.,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Radenko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V.V., etc. Electronically Controlled Plasma Power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for Sustainable and Environmentally Friendly Electric Energy Technologies // Advances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Engineering Research 2022. – Issue 210. – P. 197-205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F304A8-C058-4EFE-B834-B9E1F5999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686"/>
            <a:ext cx="12192000" cy="59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1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0F251DF-14D0-4343-83EE-D8ADF0189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988575"/>
              </p:ext>
            </p:extLst>
          </p:nvPr>
        </p:nvGraphicFramePr>
        <p:xfrm>
          <a:off x="607195" y="1230383"/>
          <a:ext cx="4163627" cy="49179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529074">
                  <a:extLst>
                    <a:ext uri="{9D8B030D-6E8A-4147-A177-3AD203B41FA5}">
                      <a16:colId xmlns:a16="http://schemas.microsoft.com/office/drawing/2014/main" val="1331364693"/>
                    </a:ext>
                  </a:extLst>
                </a:gridCol>
                <a:gridCol w="3634553">
                  <a:extLst>
                    <a:ext uri="{9D8B030D-6E8A-4147-A177-3AD203B41FA5}">
                      <a16:colId xmlns:a16="http://schemas.microsoft.com/office/drawing/2014/main" val="2573503867"/>
                    </a:ext>
                  </a:extLst>
                </a:gridCol>
              </a:tblGrid>
              <a:tr h="281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3859811"/>
                  </a:ext>
                </a:extLst>
              </a:tr>
              <a:tr h="39333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1. 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Газовый накопитель дейтериевый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6719301"/>
                  </a:ext>
                </a:extLst>
              </a:tr>
              <a:tr h="2813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2. 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Газовый накопитель тритиевый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6441300"/>
                  </a:ext>
                </a:extLst>
              </a:tr>
              <a:tr h="2813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3. 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Источник ионов дейтерия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5844706"/>
                  </a:ext>
                </a:extLst>
              </a:tr>
              <a:tr h="2813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4. 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Источник ионов трития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4454091"/>
                  </a:ext>
                </a:extLst>
              </a:tr>
              <a:tr h="3705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5. 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Секция МО накопителя дейтерия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6537988"/>
                  </a:ext>
                </a:extLst>
              </a:tr>
              <a:tr h="3705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6. 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Секция МО накопителя дейтерия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225548"/>
                  </a:ext>
                </a:extLst>
              </a:tr>
              <a:tr h="3705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7. 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Ускорительная секция дейтерия 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4605943"/>
                  </a:ext>
                </a:extLst>
              </a:tr>
              <a:tr h="3705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8. 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Ускорительная секция трития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1752096"/>
                  </a:ext>
                </a:extLst>
              </a:tr>
              <a:tr h="3705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9. 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Секция камеры ионного нейтрализатора дейтерия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144208"/>
                  </a:ext>
                </a:extLst>
              </a:tr>
              <a:tr h="3705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10. 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Секция камеры ионного нейтрализатора трития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0951443"/>
                  </a:ext>
                </a:extLst>
              </a:tr>
              <a:tr h="2813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11. 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Секция инжектора тритиевой и дейтериевой плазмы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7572716"/>
                  </a:ext>
                </a:extLst>
              </a:tr>
              <a:tr h="2813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12. 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Секция МО плазменной ловушки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2782647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13. 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Система вывода нейтронного потока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220807"/>
                  </a:ext>
                </a:extLst>
              </a:tr>
              <a:tr h="2813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14. 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Система управления синтез генератором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97816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4D85C9-CEEC-4888-8FCA-74D1C97F59DE}"/>
              </a:ext>
            </a:extLst>
          </p:cNvPr>
          <p:cNvSpPr txBox="1"/>
          <p:nvPr/>
        </p:nvSpPr>
        <p:spPr>
          <a:xfrm>
            <a:off x="366203" y="144207"/>
            <a:ext cx="11574263" cy="238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Часть 3.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узлы и энергетические параметры синтез генератора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6E6A2AC-24DE-4F91-A92D-8365766F6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59005"/>
              </p:ext>
            </p:extLst>
          </p:nvPr>
        </p:nvGraphicFramePr>
        <p:xfrm>
          <a:off x="5149603" y="1145218"/>
          <a:ext cx="6435202" cy="254415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39193">
                  <a:extLst>
                    <a:ext uri="{9D8B030D-6E8A-4147-A177-3AD203B41FA5}">
                      <a16:colId xmlns:a16="http://schemas.microsoft.com/office/drawing/2014/main" val="1558248470"/>
                    </a:ext>
                  </a:extLst>
                </a:gridCol>
                <a:gridCol w="1395585">
                  <a:extLst>
                    <a:ext uri="{9D8B030D-6E8A-4147-A177-3AD203B41FA5}">
                      <a16:colId xmlns:a16="http://schemas.microsoft.com/office/drawing/2014/main" val="589735981"/>
                    </a:ext>
                  </a:extLst>
                </a:gridCol>
                <a:gridCol w="1889845">
                  <a:extLst>
                    <a:ext uri="{9D8B030D-6E8A-4147-A177-3AD203B41FA5}">
                      <a16:colId xmlns:a16="http://schemas.microsoft.com/office/drawing/2014/main" val="3364516479"/>
                    </a:ext>
                  </a:extLst>
                </a:gridCol>
                <a:gridCol w="1220933">
                  <a:extLst>
                    <a:ext uri="{9D8B030D-6E8A-4147-A177-3AD203B41FA5}">
                      <a16:colId xmlns:a16="http://schemas.microsoft.com/office/drawing/2014/main" val="2404559265"/>
                    </a:ext>
                  </a:extLst>
                </a:gridCol>
                <a:gridCol w="1389646">
                  <a:extLst>
                    <a:ext uri="{9D8B030D-6E8A-4147-A177-3AD203B41FA5}">
                      <a16:colId xmlns:a16="http://schemas.microsoft.com/office/drawing/2014/main" val="3310986542"/>
                    </a:ext>
                  </a:extLst>
                </a:gridCol>
              </a:tblGrid>
              <a:tr h="1803848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Энерговыделение МэВ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,,барн (в области энергий меньше или равно 1 МэВ)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 налетающей частицы соответствующая σ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МэВ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087025"/>
                  </a:ext>
                </a:extLst>
              </a:tr>
              <a:tr h="370152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+n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970605"/>
                  </a:ext>
                </a:extLst>
              </a:tr>
              <a:tr h="370152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+n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61461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8DFCF6-8BE1-4D39-9744-19C16DC85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92" b="89887" l="5057" r="99287">
                        <a14:foregroundMark x1="10535" y1="4442" x2="10535" y2="4442"/>
                        <a14:foregroundMark x1="11605" y1="3592" x2="11605" y2="3592"/>
                        <a14:foregroundMark x1="17180" y1="17108" x2="17180" y2="17108"/>
                        <a14:foregroundMark x1="24344" y1="31758" x2="24344" y2="31758"/>
                        <a14:foregroundMark x1="21199" y1="40643" x2="21199" y2="40643"/>
                        <a14:foregroundMark x1="16337" y1="32325" x2="16337" y2="32325"/>
                        <a14:foregroundMark x1="12188" y1="22968" x2="12188" y2="22968"/>
                        <a14:foregroundMark x1="10405" y1="17958" x2="10405" y2="17958"/>
                        <a14:foregroundMark x1="8687" y1="13989" x2="8687" y2="13989"/>
                        <a14:foregroundMark x1="5089" y1="12760" x2="5089" y2="12760"/>
                        <a14:foregroundMark x1="92188" y1="49244" x2="92188" y2="49244"/>
                        <a14:foregroundMark x1="96272" y1="50662" x2="96272" y2="50662"/>
                        <a14:foregroundMark x1="99287" y1="49055" x2="99287" y2="49055"/>
                        <a14:foregroundMark x1="38768" y1="43762" x2="38768" y2="43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24" y="3913908"/>
            <a:ext cx="6742481" cy="2312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D01778-CE63-A6EB-D9E1-EC39565BC033}"/>
              </a:ext>
            </a:extLst>
          </p:cNvPr>
          <p:cNvSpPr txBox="1"/>
          <p:nvPr/>
        </p:nvSpPr>
        <p:spPr>
          <a:xfrm>
            <a:off x="11051931" y="618099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4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071" y="276898"/>
            <a:ext cx="1155385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Конструкционные элементы нейтронного генератора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дейтерия с газообразным дейтерием с электромагнитным клапаном впуска нормированных порций дейтерия, ионизатора дейтерия на ионную и электронную компоненты и ускорительной секции электронов и дейтронов,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трития с газообразным тритием с электромагнитным клапаном впуска нормированных порций трития, ионизатора трития на ионную и электронную компоненты и ускорительной секции электронов и атомов трития,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нейтрализатора ионов дейтерия путем смешивания ускоренных ионов и электронов,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нейтрализатора ионов трития путем смешивания ускоренных ионов и электронов,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Накопитель-формирователь дейтериевой плазмы,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Накопитель-формирователь тритиевой плазмы,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Плазмодинамическая магнитооптическая камера,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Магнитооптическая  камера синтеза,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Магнитооптический сепаратор, управляемый для вывода отработанной мишени и гелия,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Нейтронный излучатель,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питания и управления нейтронным генератором,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Кожух и система защиты.</a:t>
            </a:r>
          </a:p>
          <a:p>
            <a:r>
              <a:rPr lang="ru-RU" dirty="0"/>
              <a:t> </a:t>
            </a:r>
            <a:endParaRPr lang="ru-RU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51931" y="618099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399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955" y="562199"/>
            <a:ext cx="1106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Малогабаритность и возможные области применения генератора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1931" y="618099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7955" y="1449482"/>
            <a:ext cx="94433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Малогабаритность генератора позволяет использовать его как стационарный или мобильный источник нейтронов для различного применения. Также возможно создание нейтронных генераторов узкой направленности нейтронного пучка и его экранированности плазменным потоком.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Большой интерес данный генератор может представлять для производства различных радиоизотопов в промышленных масштабах и стоимости радиоизотопов на несколько порядков ниже чем на атомных реакторах. Радионуклиды медицинского и общепромышленного назначения, например: 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63E320C-A5DC-7F1D-B349-30BA9920C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45586"/>
              </p:ext>
            </p:extLst>
          </p:nvPr>
        </p:nvGraphicFramePr>
        <p:xfrm>
          <a:off x="3091983" y="4452730"/>
          <a:ext cx="6008033" cy="184307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02246">
                  <a:extLst>
                    <a:ext uri="{9D8B030D-6E8A-4147-A177-3AD203B41FA5}">
                      <a16:colId xmlns:a16="http://schemas.microsoft.com/office/drawing/2014/main" val="1958110899"/>
                    </a:ext>
                  </a:extLst>
                </a:gridCol>
                <a:gridCol w="2002246">
                  <a:extLst>
                    <a:ext uri="{9D8B030D-6E8A-4147-A177-3AD203B41FA5}">
                      <a16:colId xmlns:a16="http://schemas.microsoft.com/office/drawing/2014/main" val="59859324"/>
                    </a:ext>
                  </a:extLst>
                </a:gridCol>
                <a:gridCol w="2003541">
                  <a:extLst>
                    <a:ext uri="{9D8B030D-6E8A-4147-A177-3AD203B41FA5}">
                      <a16:colId xmlns:a16="http://schemas.microsoft.com/office/drawing/2014/main" val="992990857"/>
                    </a:ext>
                  </a:extLst>
                </a:gridCol>
              </a:tblGrid>
              <a:tr h="614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Углерод-14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Сера-35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Железо-59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099485"/>
                  </a:ext>
                </a:extLst>
              </a:tr>
              <a:tr h="614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Кальций-45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Хром-51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Цинк-65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640362"/>
                  </a:ext>
                </a:extLst>
              </a:tr>
              <a:tr h="614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Кобальт-60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Скандий-46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Селен-75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51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47677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52409" y="633196"/>
            <a:ext cx="12626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полного сечения реакции, от энергии дейтронов E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МэВ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1931" y="6180992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</a:p>
        </p:txBody>
      </p:sp>
      <p:pic>
        <p:nvPicPr>
          <p:cNvPr id="7" name="Рисунок 6" descr="http://nuclphys.sinp.msu.ru/experiment/neutr_gen/images/neutrg0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7" y="2177279"/>
            <a:ext cx="4784315" cy="381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nuclphys.sinp.msu.ru/experiment/neutr_gen/images/neutrg0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84" y="2177279"/>
            <a:ext cx="5306609" cy="3817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D1B6B-8341-418B-B8A1-5402F5F23306}"/>
              </a:ext>
            </a:extLst>
          </p:cNvPr>
          <p:cNvSpPr txBox="1"/>
          <p:nvPr/>
        </p:nvSpPr>
        <p:spPr>
          <a:xfrm>
            <a:off x="2868695" y="5943309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 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63693-B6F3-4928-89BC-9E16AD4E5892}"/>
              </a:ext>
            </a:extLst>
          </p:cNvPr>
          <p:cNvSpPr txBox="1"/>
          <p:nvPr/>
        </p:nvSpPr>
        <p:spPr>
          <a:xfrm flipH="1">
            <a:off x="8566369" y="5943309"/>
            <a:ext cx="241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 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506E46-BEAF-428F-AC06-93F8F5E8B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64" y="1760324"/>
            <a:ext cx="5552178" cy="4340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F54D81-E29D-42B3-82F2-8647FCCDA77B}"/>
              </a:ext>
            </a:extLst>
          </p:cNvPr>
          <p:cNvSpPr txBox="1"/>
          <p:nvPr/>
        </p:nvSpPr>
        <p:spPr>
          <a:xfrm>
            <a:off x="142950" y="252562"/>
            <a:ext cx="121171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4.</a:t>
            </a:r>
          </a:p>
          <a:p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сечения и ожидаемые скорости реакций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E678EA-4A28-4E68-B962-C3ABDC850D94}"/>
                  </a:ext>
                </a:extLst>
              </p:cNvPr>
              <p:cNvSpPr txBox="1"/>
              <p:nvPr/>
            </p:nvSpPr>
            <p:spPr>
              <a:xfrm>
                <a:off x="1153758" y="2387845"/>
                <a:ext cx="9594924" cy="4286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2)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</a:endParaRPr>
              </a:p>
              <a:p>
                <a:pPr marL="457200" indent="-457200">
                  <a:buFontTx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3)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</a:endParaRPr>
              </a:p>
              <a:p>
                <a:pPr marL="457200" indent="-457200">
                  <a:buFontTx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4)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</a:endParaRPr>
              </a:p>
              <a:p>
                <a:pPr marL="457200" indent="-457200">
                  <a:buFontTx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5)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𝑛𝑎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</a:endParaRPr>
              </a:p>
              <a:p>
                <a:pPr marL="457200" indent="-457200">
                  <a:buFontTx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6)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</a:endParaRPr>
              </a:p>
              <a:p>
                <a:pPr marL="457200" indent="-457200">
                  <a:buFontTx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7)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</a:endParaRPr>
              </a:p>
              <a:p>
                <a:endParaRPr lang="ru-RU" sz="2400" b="0" dirty="0">
                  <a:latin typeface="Times New Roman" panose="02020603050405020304" pitchFamily="18" charset="0"/>
                </a:endParaRPr>
              </a:p>
              <a:p>
                <a:endParaRPr lang="ru-RU" sz="2400" b="0" dirty="0">
                  <a:latin typeface="Times New Roman" panose="02020603050405020304" pitchFamily="18" charset="0"/>
                </a:endParaRPr>
              </a:p>
              <a:p>
                <a:endParaRPr lang="en-US" sz="2400" b="0" dirty="0">
                  <a:latin typeface="Times New Roman" panose="02020603050405020304" pitchFamily="18" charset="0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</a:rPr>
                  <a:t>[10] </a:t>
                </a:r>
                <a:r>
                  <a:rPr lang="en-US" sz="1600" dirty="0" err="1">
                    <a:latin typeface="Times New Roman" panose="02020603050405020304" pitchFamily="18" charset="0"/>
                  </a:rPr>
                  <a:t>Khripunov</a:t>
                </a:r>
                <a:r>
                  <a:rPr lang="en-US" sz="1600" dirty="0">
                    <a:latin typeface="Times New Roman" panose="02020603050405020304" pitchFamily="18" charset="0"/>
                  </a:rPr>
                  <a:t> V.I., </a:t>
                </a:r>
                <a:r>
                  <a:rPr lang="en-US" sz="1600" dirty="0" err="1">
                    <a:latin typeface="Times New Roman" panose="02020603050405020304" pitchFamily="18" charset="0"/>
                  </a:rPr>
                  <a:t>Kurbatov</a:t>
                </a:r>
                <a:r>
                  <a:rPr lang="en-US" sz="1600" dirty="0">
                    <a:latin typeface="Times New Roman" panose="02020603050405020304" pitchFamily="18" charset="0"/>
                  </a:rPr>
                  <a:t> D.K., </a:t>
                </a:r>
                <a:r>
                  <a:rPr lang="en-US" sz="1600" dirty="0" err="1">
                    <a:latin typeface="Times New Roman" panose="02020603050405020304" pitchFamily="18" charset="0"/>
                  </a:rPr>
                  <a:t>Subbotin</a:t>
                </a:r>
                <a:r>
                  <a:rPr lang="en-US" sz="1600" dirty="0">
                    <a:latin typeface="Times New Roman" panose="02020603050405020304" pitchFamily="18" charset="0"/>
                  </a:rPr>
                  <a:t> M.L. Source terms and carbon-14 production rates in power fusion reactors. Questions of atomic science and technology. Series. Thermonuclear Fusion. 2007. no. 2. p. 10-17.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E678EA-4A28-4E68-B962-C3ABDC850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58" y="2387845"/>
                <a:ext cx="9594924" cy="4286430"/>
              </a:xfrm>
              <a:prstGeom prst="rect">
                <a:avLst/>
              </a:prstGeom>
              <a:blipFill>
                <a:blip r:embed="rId3"/>
                <a:stretch>
                  <a:fillRect l="-953" t="-1138" b="-9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4560D4-0D14-333E-40E7-4C54ED9ABBE2}"/>
              </a:ext>
            </a:extLst>
          </p:cNvPr>
          <p:cNvSpPr/>
          <p:nvPr/>
        </p:nvSpPr>
        <p:spPr>
          <a:xfrm>
            <a:off x="856356" y="2273032"/>
            <a:ext cx="594804" cy="3053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4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15912-49B6-4BB3-B29F-5BEF3E7E10E3}"/>
              </a:ext>
            </a:extLst>
          </p:cNvPr>
          <p:cNvSpPr txBox="1"/>
          <p:nvPr/>
        </p:nvSpPr>
        <p:spPr>
          <a:xfrm>
            <a:off x="248575" y="325527"/>
            <a:ext cx="1165637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 образованию радиационных дефектов и к возникновению радионуклидов приводит нейтронное облучение [10]. Таким образом создается бета-спектр излучения электронов внутри полупроводникового материала. Основные реакции образования, например, радионуклида C-14обладают довольно значительными сечениями взаимодействия с тепловыми нейтронами – 1,8, 0,22 и 0,0013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[10]. Для более глубокого исследования процессов образования радиоуглерода-14 (C-14) с азота-13 (N-13) легированных кремниевых материалах требуется проанализировать гамма- и бета-спектры образца с повышенным содержанием N-13 и решить определенные теоретические и практические задачи, приведенные далее. Провести изучение других образцов с предполагаемым наличием нанесенного 14C для его обнаружения через выделение участков спектров с энергией, соответствующей бета-излучению C-14 (максимальная E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155 кэВ). Исследовать временное развитие активности C-14 в образцах и измерить период полураспада для уточнения кинетики образования C-14. Провести сравнительный анализ скорости образования C-14 в кремнии с различным содержанием N-13 и N-14 для оценки реакции (n, γ)-активации, уточнения в эксперименте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флюенса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времени, концентрации потока нейтронов. Данное исследование позволит подтвердить или опровергнуть возможность образования C-14 в кремниевых материалах при нейтронной активации азота, которым в большой степени легированы пластинки кремния, уточнив понимание соответствующих ядерных процессов [10]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[</a:t>
            </a:r>
            <a:r>
              <a:rPr lang="ru-RU" dirty="0"/>
              <a:t>10</a:t>
            </a:r>
            <a:r>
              <a:rPr lang="en-US" dirty="0"/>
              <a:t>] </a:t>
            </a:r>
            <a:r>
              <a:rPr lang="en-US" i="1" dirty="0" err="1"/>
              <a:t>Khripunov</a:t>
            </a:r>
            <a:r>
              <a:rPr lang="en-US" i="1" dirty="0"/>
              <a:t> V.I., </a:t>
            </a:r>
            <a:r>
              <a:rPr lang="en-US" i="1" dirty="0" err="1"/>
              <a:t>Kurbatov</a:t>
            </a:r>
            <a:r>
              <a:rPr lang="en-US" i="1" dirty="0"/>
              <a:t> D.K., </a:t>
            </a:r>
            <a:r>
              <a:rPr lang="en-US" i="1" dirty="0" err="1"/>
              <a:t>Subbotin</a:t>
            </a:r>
            <a:r>
              <a:rPr lang="en-US" i="1" dirty="0"/>
              <a:t> M.L.</a:t>
            </a:r>
            <a:r>
              <a:rPr lang="en-US" dirty="0"/>
              <a:t> Source terms and carbon-14 production rates in power fusion reactors. </a:t>
            </a:r>
            <a:r>
              <a:rPr lang="en-US" i="1" dirty="0"/>
              <a:t>Questions of atomic science and technology. Series. Thermonuclear Fusion.</a:t>
            </a:r>
            <a:r>
              <a:rPr lang="en-US" dirty="0"/>
              <a:t> 2007. no. 2. p. 10-17.</a:t>
            </a:r>
            <a:endParaRPr lang="ru-RU" dirty="0"/>
          </a:p>
          <a:p>
            <a:endParaRPr lang="ru-RU" dirty="0"/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0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961FC-05DE-43C5-90B6-7A61D444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42403"/>
            <a:ext cx="9875520" cy="100613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93C83-BD18-47E8-9DB1-D8BA56B51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1" y="1882067"/>
            <a:ext cx="9872871" cy="4030462"/>
          </a:xfrm>
        </p:spPr>
        <p:txBody>
          <a:bodyPr/>
          <a:lstStyle/>
          <a:p>
            <a:pPr algn="just">
              <a:buClr>
                <a:srgbClr val="002060"/>
              </a:buClr>
            </a:pP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Задел, опыт. Электронно-управляемый плазменный электрический генератор</a:t>
            </a:r>
            <a:endParaRPr lang="en-GB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плазменного нейтронного генератора на плазменной мишени</a:t>
            </a:r>
            <a:endParaRPr lang="en-GB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Перспективы. Активация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инжекции нейтронов</a:t>
            </a:r>
            <a:endParaRPr lang="en-GB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Перспективы. Эксперименты на установке с плазменным электрогенератором</a:t>
            </a:r>
          </a:p>
          <a:p>
            <a:pPr>
              <a:buClr>
                <a:srgbClr val="002060"/>
              </a:buClr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89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932845-FE4D-4DED-94F7-D7C887CAB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61" y="1016071"/>
            <a:ext cx="8827650" cy="5305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3D4729-9457-4ACB-9B60-9D36AA4B7927}"/>
              </a:ext>
            </a:extLst>
          </p:cNvPr>
          <p:cNvSpPr txBox="1"/>
          <p:nvPr/>
        </p:nvSpPr>
        <p:spPr>
          <a:xfrm>
            <a:off x="330692" y="315886"/>
            <a:ext cx="9416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Гамма-спектр облученного нейтронами образца 6H1</a:t>
            </a:r>
          </a:p>
        </p:txBody>
      </p:sp>
    </p:spTree>
    <p:extLst>
      <p:ext uri="{BB962C8B-B14F-4D97-AF65-F5344CB8AC3E}">
        <p14:creationId xmlns:p14="http://schemas.microsoft.com/office/powerpoint/2010/main" val="2595293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A62D11-F3EB-420F-B356-DDBB8574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157287"/>
            <a:ext cx="11382375" cy="4543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383073-76D0-4B68-B3F3-2377E36FADB3}"/>
              </a:ext>
            </a:extLst>
          </p:cNvPr>
          <p:cNvSpPr txBox="1"/>
          <p:nvPr/>
        </p:nvSpPr>
        <p:spPr>
          <a:xfrm>
            <a:off x="268549" y="334677"/>
            <a:ext cx="7597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 спектр облученного образца 6H1</a:t>
            </a:r>
          </a:p>
        </p:txBody>
      </p:sp>
    </p:spTree>
    <p:extLst>
      <p:ext uri="{BB962C8B-B14F-4D97-AF65-F5344CB8AC3E}">
        <p14:creationId xmlns:p14="http://schemas.microsoft.com/office/powerpoint/2010/main" val="1839441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8E9E56-E2F5-44E6-971A-8EB01F2CD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892819"/>
            <a:ext cx="9934575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1ACAF-1989-470B-AB6E-FF33DCA7273E}"/>
              </a:ext>
            </a:extLst>
          </p:cNvPr>
          <p:cNvSpPr txBox="1"/>
          <p:nvPr/>
        </p:nvSpPr>
        <p:spPr>
          <a:xfrm>
            <a:off x="277427" y="308044"/>
            <a:ext cx="9656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Гамма-спектр облученного нейтронами образца 15R-5</a:t>
            </a:r>
          </a:p>
        </p:txBody>
      </p:sp>
    </p:spTree>
    <p:extLst>
      <p:ext uri="{BB962C8B-B14F-4D97-AF65-F5344CB8AC3E}">
        <p14:creationId xmlns:p14="http://schemas.microsoft.com/office/powerpoint/2010/main" val="384009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68F234-975C-4A45-87F5-A0436A2AF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504950"/>
            <a:ext cx="9858375" cy="3848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159CE-0830-45D0-945C-87BEEC973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504950"/>
            <a:ext cx="9858375" cy="3848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F1D1D-5C8B-4F6B-B198-56F9892D5934}"/>
              </a:ext>
            </a:extLst>
          </p:cNvPr>
          <p:cNvSpPr txBox="1"/>
          <p:nvPr/>
        </p:nvSpPr>
        <p:spPr>
          <a:xfrm>
            <a:off x="268549" y="334677"/>
            <a:ext cx="7597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 спектр облученного образца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15R-1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48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597486C-EA53-4E17-804A-A5339026E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76109"/>
              </p:ext>
            </p:extLst>
          </p:nvPr>
        </p:nvGraphicFramePr>
        <p:xfrm>
          <a:off x="2639570" y="1910037"/>
          <a:ext cx="6362390" cy="40144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657923">
                  <a:extLst>
                    <a:ext uri="{9D8B030D-6E8A-4147-A177-3AD203B41FA5}">
                      <a16:colId xmlns:a16="http://schemas.microsoft.com/office/drawing/2014/main" val="1576786675"/>
                    </a:ext>
                  </a:extLst>
                </a:gridCol>
                <a:gridCol w="626100">
                  <a:extLst>
                    <a:ext uri="{9D8B030D-6E8A-4147-A177-3AD203B41FA5}">
                      <a16:colId xmlns:a16="http://schemas.microsoft.com/office/drawing/2014/main" val="2637130835"/>
                    </a:ext>
                  </a:extLst>
                </a:gridCol>
                <a:gridCol w="802237">
                  <a:extLst>
                    <a:ext uri="{9D8B030D-6E8A-4147-A177-3AD203B41FA5}">
                      <a16:colId xmlns:a16="http://schemas.microsoft.com/office/drawing/2014/main" val="2417053619"/>
                    </a:ext>
                  </a:extLst>
                </a:gridCol>
                <a:gridCol w="657923">
                  <a:extLst>
                    <a:ext uri="{9D8B030D-6E8A-4147-A177-3AD203B41FA5}">
                      <a16:colId xmlns:a16="http://schemas.microsoft.com/office/drawing/2014/main" val="1926011585"/>
                    </a:ext>
                  </a:extLst>
                </a:gridCol>
                <a:gridCol w="626100">
                  <a:extLst>
                    <a:ext uri="{9D8B030D-6E8A-4147-A177-3AD203B41FA5}">
                      <a16:colId xmlns:a16="http://schemas.microsoft.com/office/drawing/2014/main" val="1342620006"/>
                    </a:ext>
                  </a:extLst>
                </a:gridCol>
                <a:gridCol w="802237">
                  <a:extLst>
                    <a:ext uri="{9D8B030D-6E8A-4147-A177-3AD203B41FA5}">
                      <a16:colId xmlns:a16="http://schemas.microsoft.com/office/drawing/2014/main" val="2486471410"/>
                    </a:ext>
                  </a:extLst>
                </a:gridCol>
                <a:gridCol w="657923">
                  <a:extLst>
                    <a:ext uri="{9D8B030D-6E8A-4147-A177-3AD203B41FA5}">
                      <a16:colId xmlns:a16="http://schemas.microsoft.com/office/drawing/2014/main" val="4105329909"/>
                    </a:ext>
                  </a:extLst>
                </a:gridCol>
                <a:gridCol w="729710">
                  <a:extLst>
                    <a:ext uri="{9D8B030D-6E8A-4147-A177-3AD203B41FA5}">
                      <a16:colId xmlns:a16="http://schemas.microsoft.com/office/drawing/2014/main" val="2707872733"/>
                    </a:ext>
                  </a:extLst>
                </a:gridCol>
                <a:gridCol w="802237">
                  <a:extLst>
                    <a:ext uri="{9D8B030D-6E8A-4147-A177-3AD203B41FA5}">
                      <a16:colId xmlns:a16="http://schemas.microsoft.com/office/drawing/2014/main" val="3525852227"/>
                    </a:ext>
                  </a:extLst>
                </a:gridCol>
              </a:tblGrid>
              <a:tr h="618721">
                <a:tc gridSpan="3">
                  <a:txBody>
                    <a:bodyPr/>
                    <a:lstStyle/>
                    <a:p>
                      <a:pPr marL="67945">
                        <a:lnSpc>
                          <a:spcPts val="1610"/>
                        </a:lnSpc>
                      </a:pPr>
                      <a:r>
                        <a:rPr lang="ru-RU" sz="14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175Hf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161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181Hf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7945">
                        <a:lnSpc>
                          <a:spcPts val="161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182Ta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428544"/>
                  </a:ext>
                </a:extLst>
              </a:tr>
              <a:tr h="619683">
                <a:tc>
                  <a:txBody>
                    <a:bodyPr/>
                    <a:lstStyle/>
                    <a:p>
                      <a:pPr marL="67945">
                        <a:lnSpc>
                          <a:spcPts val="160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T1/2,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52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сутки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21336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Eγ, </a:t>
                      </a: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кэв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Выход,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520"/>
                        </a:lnSpc>
                      </a:pPr>
                      <a:r>
                        <a:rPr lang="ru-RU" sz="1400" b="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0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T1/2,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52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сутки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12725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Eγ, </a:t>
                      </a: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кэв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60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Выход,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lnSpc>
                          <a:spcPts val="1520"/>
                        </a:lnSpc>
                      </a:pPr>
                      <a:r>
                        <a:rPr lang="ru-RU" sz="1400" b="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T1/2,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52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сутки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30099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Eγ, </a:t>
                      </a: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кэв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60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Выход,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lnSpc>
                          <a:spcPts val="1520"/>
                        </a:lnSpc>
                      </a:pPr>
                      <a:r>
                        <a:rPr lang="ru-RU" sz="1400" b="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9646158"/>
                  </a:ext>
                </a:extLst>
              </a:tr>
              <a:tr h="309842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1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51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1231,0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812770"/>
                  </a:ext>
                </a:extLst>
              </a:tr>
              <a:tr h="308880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1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51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1221,4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8478685"/>
                  </a:ext>
                </a:extLst>
              </a:tr>
              <a:tr h="309842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1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51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1189,0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9575616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0"/>
                        </a:lnSpc>
                      </a:pP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50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1121,3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0"/>
                        </a:lnSpc>
                      </a:pP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6579242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0726317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7760093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591231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6284800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КХ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89575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30039C-4D35-40BF-A640-2A591EC6ADFC}"/>
              </a:ext>
            </a:extLst>
          </p:cNvPr>
          <p:cNvSpPr txBox="1"/>
          <p:nvPr/>
        </p:nvSpPr>
        <p:spPr>
          <a:xfrm>
            <a:off x="260041" y="344547"/>
            <a:ext cx="116719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гамма-излучений радионуклидов, обнаруженных в образце 15R-5</a:t>
            </a:r>
          </a:p>
        </p:txBody>
      </p:sp>
    </p:spTree>
    <p:extLst>
      <p:ext uri="{BB962C8B-B14F-4D97-AF65-F5344CB8AC3E}">
        <p14:creationId xmlns:p14="http://schemas.microsoft.com/office/powerpoint/2010/main" val="3438508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64D96E-4889-43F7-BABE-8C2C06B66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85825"/>
              </p:ext>
            </p:extLst>
          </p:nvPr>
        </p:nvGraphicFramePr>
        <p:xfrm>
          <a:off x="3241498" y="2307575"/>
          <a:ext cx="5699385" cy="31965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555760">
                  <a:extLst>
                    <a:ext uri="{9D8B030D-6E8A-4147-A177-3AD203B41FA5}">
                      <a16:colId xmlns:a16="http://schemas.microsoft.com/office/drawing/2014/main" val="89805003"/>
                    </a:ext>
                  </a:extLst>
                </a:gridCol>
                <a:gridCol w="577830">
                  <a:extLst>
                    <a:ext uri="{9D8B030D-6E8A-4147-A177-3AD203B41FA5}">
                      <a16:colId xmlns:a16="http://schemas.microsoft.com/office/drawing/2014/main" val="703179154"/>
                    </a:ext>
                  </a:extLst>
                </a:gridCol>
                <a:gridCol w="724963">
                  <a:extLst>
                    <a:ext uri="{9D8B030D-6E8A-4147-A177-3AD203B41FA5}">
                      <a16:colId xmlns:a16="http://schemas.microsoft.com/office/drawing/2014/main" val="2881734838"/>
                    </a:ext>
                  </a:extLst>
                </a:gridCol>
                <a:gridCol w="594550">
                  <a:extLst>
                    <a:ext uri="{9D8B030D-6E8A-4147-A177-3AD203B41FA5}">
                      <a16:colId xmlns:a16="http://schemas.microsoft.com/office/drawing/2014/main" val="3368989098"/>
                    </a:ext>
                  </a:extLst>
                </a:gridCol>
                <a:gridCol w="559104">
                  <a:extLst>
                    <a:ext uri="{9D8B030D-6E8A-4147-A177-3AD203B41FA5}">
                      <a16:colId xmlns:a16="http://schemas.microsoft.com/office/drawing/2014/main" val="1703417030"/>
                    </a:ext>
                  </a:extLst>
                </a:gridCol>
                <a:gridCol w="724963">
                  <a:extLst>
                    <a:ext uri="{9D8B030D-6E8A-4147-A177-3AD203B41FA5}">
                      <a16:colId xmlns:a16="http://schemas.microsoft.com/office/drawing/2014/main" val="538701763"/>
                    </a:ext>
                  </a:extLst>
                </a:gridCol>
                <a:gridCol w="594550">
                  <a:extLst>
                    <a:ext uri="{9D8B030D-6E8A-4147-A177-3AD203B41FA5}">
                      <a16:colId xmlns:a16="http://schemas.microsoft.com/office/drawing/2014/main" val="2249695528"/>
                    </a:ext>
                  </a:extLst>
                </a:gridCol>
                <a:gridCol w="642702">
                  <a:extLst>
                    <a:ext uri="{9D8B030D-6E8A-4147-A177-3AD203B41FA5}">
                      <a16:colId xmlns:a16="http://schemas.microsoft.com/office/drawing/2014/main" val="1901841925"/>
                    </a:ext>
                  </a:extLst>
                </a:gridCol>
                <a:gridCol w="724963">
                  <a:extLst>
                    <a:ext uri="{9D8B030D-6E8A-4147-A177-3AD203B41FA5}">
                      <a16:colId xmlns:a16="http://schemas.microsoft.com/office/drawing/2014/main" val="1298994062"/>
                    </a:ext>
                  </a:extLst>
                </a:gridCol>
              </a:tblGrid>
              <a:tr h="596287">
                <a:tc gridSpan="3">
                  <a:txBody>
                    <a:bodyPr/>
                    <a:lstStyle/>
                    <a:p>
                      <a:pPr marL="67945">
                        <a:lnSpc>
                          <a:spcPts val="1600"/>
                        </a:lnSpc>
                      </a:pPr>
                      <a:r>
                        <a:rPr lang="ru-RU" sz="14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175Hf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7945">
                        <a:lnSpc>
                          <a:spcPts val="1600"/>
                        </a:lnSpc>
                      </a:pPr>
                      <a:r>
                        <a:rPr lang="ru-RU" sz="14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181Hf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7310">
                        <a:lnSpc>
                          <a:spcPts val="1600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182Ta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78032"/>
                  </a:ext>
                </a:extLst>
              </a:tr>
              <a:tr h="811433">
                <a:tc>
                  <a:txBody>
                    <a:bodyPr/>
                    <a:lstStyle/>
                    <a:p>
                      <a:pPr marL="67945" marR="20129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400" b="0" spc="-2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кэв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65"/>
                        </a:lnSpc>
                      </a:pP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Eβ,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51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кэв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2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5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Выход,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3812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400" b="0" spc="-2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кэв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65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Eβ,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lnSpc>
                          <a:spcPts val="151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кэв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lnSpc>
                          <a:spcPts val="12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сред.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05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Выход,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510"/>
                        </a:lnSpc>
                      </a:pPr>
                      <a:r>
                        <a:rPr lang="ru-RU" sz="1400" b="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23876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400" b="0" spc="-2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кэв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Eβ,</a:t>
                      </a:r>
                      <a:r>
                        <a:rPr lang="ru-RU" sz="1400" b="0" spc="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кэв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51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сред.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5"/>
                        </a:lnSpc>
                      </a:pPr>
                      <a:r>
                        <a:rPr lang="ru-RU" sz="1400" b="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Выход,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3511660"/>
                  </a:ext>
                </a:extLst>
              </a:tr>
              <a:tr h="298607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lang="ru-RU" sz="1400" b="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1147495"/>
                  </a:ext>
                </a:extLst>
              </a:tr>
              <a:tr h="297680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5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5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9353780"/>
                  </a:ext>
                </a:extLst>
              </a:tr>
              <a:tr h="297680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7367104"/>
                  </a:ext>
                </a:extLst>
              </a:tr>
              <a:tr h="298607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5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1125876"/>
                  </a:ext>
                </a:extLst>
              </a:tr>
              <a:tr h="298607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5764780"/>
                  </a:ext>
                </a:extLst>
              </a:tr>
              <a:tr h="297680"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lang="ru-RU" sz="1400" b="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63812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67259A-2022-4C4B-86EA-5C9D73D8525F}"/>
              </a:ext>
            </a:extLst>
          </p:cNvPr>
          <p:cNvSpPr txBox="1"/>
          <p:nvPr/>
        </p:nvSpPr>
        <p:spPr>
          <a:xfrm>
            <a:off x="286304" y="284955"/>
            <a:ext cx="116097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бета-излучения, радионуклидов, обнаруженных в образце 15R-5</a:t>
            </a:r>
          </a:p>
        </p:txBody>
      </p:sp>
    </p:spTree>
    <p:extLst>
      <p:ext uri="{BB962C8B-B14F-4D97-AF65-F5344CB8AC3E}">
        <p14:creationId xmlns:p14="http://schemas.microsoft.com/office/powerpoint/2010/main" val="2784201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4144A6-5A93-4FFC-8170-730E0B50FFCC}"/>
              </a:ext>
            </a:extLst>
          </p:cNvPr>
          <p:cNvSpPr txBox="1"/>
          <p:nvPr/>
        </p:nvSpPr>
        <p:spPr>
          <a:xfrm>
            <a:off x="415401" y="279779"/>
            <a:ext cx="11361198" cy="58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715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477F8-B237-D96B-9303-C0A1045C35DE}"/>
              </a:ext>
            </a:extLst>
          </p:cNvPr>
          <p:cNvSpPr txBox="1"/>
          <p:nvPr/>
        </p:nvSpPr>
        <p:spPr>
          <a:xfrm>
            <a:off x="335502" y="1056443"/>
            <a:ext cx="11649352" cy="4018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Заключение. Предварительный задел: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Рассмотрена схема плазменного нейтронного генератора на плазменной мишени,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Рассмотрено радиационно-индуцированное дефектообразование при инжекции нейтронов и образовании гамма-излучения в результате взаимодействия с полупроводниковыми пластинами из карбида кремния,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Проведены предварительные эксперименты на установке с плазменным электрогенератором для облучения полупроводниковых гетероструктур с целью создания радиационно-индуцированных дефектов.</a:t>
            </a:r>
          </a:p>
        </p:txBody>
      </p:sp>
    </p:spTree>
    <p:extLst>
      <p:ext uri="{BB962C8B-B14F-4D97-AF65-F5344CB8AC3E}">
        <p14:creationId xmlns:p14="http://schemas.microsoft.com/office/powerpoint/2010/main" val="2000728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051931" y="618099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421" y="800681"/>
            <a:ext cx="11745157" cy="502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и недостатки: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портативных Нейтронных Генераторов (НГ) с «отпаянной» нейтронной трубкой это то, что они практически не обладают радиационной опасностью в выключенном состоянии при хранении; 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сравнении с генерацией нейтронных импульсов с использованием малогабаритных вакуумных ускорительных трубок, использующие ускорение заряженных частиц, распространение получили реакции ускоренных до 1 МэВ дейтронов с мишенью из тяжёлой воды для получения нейтронов с большей энергией от 4 до 14,9 МэВ; 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регулируемого излучения нейтронов. 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недостаткам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НГ относятся высокая стоимость и ограниченный ресурс работы до 300 часов, кроме того это большие габариты и большая масса а так же значительное энергопотребление от 200 Вт. НГ имеет ограниченное время непрерывной работы так как требуется периодическое отключение для охлаждения мишени и нестабильность выхода нейтронов от импульса к импульс. </a:t>
            </a:r>
          </a:p>
        </p:txBody>
      </p:sp>
    </p:spTree>
    <p:extLst>
      <p:ext uri="{BB962C8B-B14F-4D97-AF65-F5344CB8AC3E}">
        <p14:creationId xmlns:p14="http://schemas.microsoft.com/office/powerpoint/2010/main" val="663726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961FC-05DE-43C5-90B6-7A61D444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42403"/>
            <a:ext cx="9875520" cy="100613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93C83-BD18-47E8-9DB1-D8BA56B51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1" y="1882067"/>
            <a:ext cx="9872871" cy="4030462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002060"/>
              </a:buClr>
            </a:pP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Задел, опыт. Электронно-управляемый плазменный электрический генератор. Подтвержден эффект. Работы с экспериментальной промышленной установкой.</a:t>
            </a:r>
            <a:endParaRPr lang="en-GB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схемы плазменного нейтронного генератора на плазменной мишени</a:t>
            </a:r>
            <a:endParaRPr lang="en-GB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полупроводниковых пластин при инжекции нейтронов</a:t>
            </a:r>
            <a:endParaRPr lang="en-GB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работе со спектрометрами.</a:t>
            </a:r>
          </a:p>
          <a:p>
            <a:pPr>
              <a:buClr>
                <a:srgbClr val="002060"/>
              </a:buClr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80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522" y="3136612"/>
            <a:ext cx="662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290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7" y="1054565"/>
            <a:ext cx="117096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В.Л. Аксенов. Импульсные реакторы для нейтронных исследований. Физика элементарных частиц и атомного ядра. 1995, том 26,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6, с. 1449.</a:t>
            </a:r>
          </a:p>
          <a:p>
            <a:pPr lvl="0" algn="just">
              <a:lnSpc>
                <a:spcPct val="15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В.Л. Аксенов, А.М. Балагуров.  Времяпролетная нейтронная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дифрактометрия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УФН, т.166, № 9, с. 955 (1996)</a:t>
            </a:r>
          </a:p>
          <a:p>
            <a:pPr lvl="0" algn="just">
              <a:lnSpc>
                <a:spcPct val="15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С.В. Артемов, А.Г. Бажажин, О.Ш. Жураев, А.А. Караходжаев. Ядерно-физические методики анализа на базе нейтронного генератора НГ-150 в Лаборатории Ядерных Реакций Института Ядерной Физики Академии Наук Республики Узбекистан (г. Ташкент) </a:t>
            </a:r>
          </a:p>
          <a:p>
            <a:pPr lvl="0" algn="just">
              <a:lnSpc>
                <a:spcPct val="15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Moeslang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U. Fischer, V. Heinzel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et al., Recent Advances at the International Fusion Materials Irradiation Facility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Oak Ridge Electron Linear Accelerator Pulsed Neutron Source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Spallation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Giovannozzi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Cappi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Proton Beams for the Time-of-Flight at the CERN-PS.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EPAC 2000</a:t>
            </a:r>
          </a:p>
          <a:p>
            <a:pPr lvl="0"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J.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Geuther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Saglime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Nuclear Reactions Induced by a Pyroelectric Accelerator.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96, 054803 (2006)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Раденко А.В., Раденко В.В., Долгополов М.В.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magnetodynamic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plasma flows // III International Scientific Conference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„Nonequilibrium Phase Transformations”. — 2017. —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Вып. 1(1).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С. 107-108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Chipura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A.S., Dolgopolov M.V., Radenko V.V., etc. Electronically Controlled Plasma Power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for Sustainable and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Environmentally Friendly Electric Energy Technologies // Advances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Engineering Research 2022. – Issue 210. – P. 197-205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Khripunov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V.I.,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Kurbatov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D.K.,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Subbotin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M.L. Source terms and carbon-14 production rates in power fusion reactors. Questions of atomic science and technology. Series. Thermonuclear Fusion. 2007. no. 2. p. 10-17.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8F676-D7BF-DE00-BB45-5555792D39A1}"/>
              </a:ext>
            </a:extLst>
          </p:cNvPr>
          <p:cNvSpPr txBox="1"/>
          <p:nvPr/>
        </p:nvSpPr>
        <p:spPr>
          <a:xfrm>
            <a:off x="241177" y="318280"/>
            <a:ext cx="554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356429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EF78BB-2137-543D-2563-D47F09557608}"/>
              </a:ext>
            </a:extLst>
          </p:cNvPr>
          <p:cNvSpPr txBox="1"/>
          <p:nvPr/>
        </p:nvSpPr>
        <p:spPr>
          <a:xfrm>
            <a:off x="523782" y="328192"/>
            <a:ext cx="11469950" cy="6357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данной области работают ведущие научные группы: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Объединенный институт ядерных исследований, г. Дубна;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ВНИИА им. Н.Л. Духова, г. Москва;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New Sorgentina Fusion Source (NSFS), г. Рим;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Учебно-демонстрационный токамак МИФИ, г. Москва;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НИЦ &lt;&lt;Курчатовский Институт&gt;&gt;, г. Москва;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ПИЯФ им. Б.П. Константинова, г. Гатчина;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ИЯФ, г. Ташкент;</a:t>
            </a:r>
          </a:p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MIT,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Кеймбридж.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4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4B28B-7265-36C2-3BF1-D2DA6F930B1A}"/>
              </a:ext>
            </a:extLst>
          </p:cNvPr>
          <p:cNvSpPr txBox="1"/>
          <p:nvPr/>
        </p:nvSpPr>
        <p:spPr>
          <a:xfrm>
            <a:off x="247687" y="205143"/>
            <a:ext cx="1169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по некоторым направлениям исследований известных установок ловушек типа 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FRC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обращенной магнитной конфигурацией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8861DBA-1928-4B74-4895-2E614EBA8194}"/>
              </a:ext>
            </a:extLst>
          </p:cNvPr>
          <p:cNvGraphicFramePr>
            <a:graphicFrameLocks noGrp="1"/>
          </p:cNvGraphicFramePr>
          <p:nvPr/>
        </p:nvGraphicFramePr>
        <p:xfrm>
          <a:off x="247687" y="850578"/>
          <a:ext cx="11696625" cy="5812728"/>
        </p:xfrm>
        <a:graphic>
          <a:graphicData uri="http://schemas.openxmlformats.org/drawingml/2006/table">
            <a:tbl>
              <a:tblPr/>
              <a:tblGrid>
                <a:gridCol w="3025159">
                  <a:extLst>
                    <a:ext uri="{9D8B030D-6E8A-4147-A177-3AD203B41FA5}">
                      <a16:colId xmlns:a16="http://schemas.microsoft.com/office/drawing/2014/main" val="2646039708"/>
                    </a:ext>
                  </a:extLst>
                </a:gridCol>
                <a:gridCol w="2113620">
                  <a:extLst>
                    <a:ext uri="{9D8B030D-6E8A-4147-A177-3AD203B41FA5}">
                      <a16:colId xmlns:a16="http://schemas.microsoft.com/office/drawing/2014/main" val="706138504"/>
                    </a:ext>
                  </a:extLst>
                </a:gridCol>
                <a:gridCol w="6557846">
                  <a:extLst>
                    <a:ext uri="{9D8B030D-6E8A-4147-A177-3AD203B41FA5}">
                      <a16:colId xmlns:a16="http://schemas.microsoft.com/office/drawing/2014/main" val="3056560028"/>
                    </a:ext>
                  </a:extLst>
                </a:gridCol>
              </a:tblGrid>
              <a:tr h="205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Название установки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Местонахождение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Основные направления исследований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721917"/>
                  </a:ext>
                </a:extLst>
              </a:tr>
              <a:tr h="311192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Boulder/ Colorado FRC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Университет Колорадо. Болдер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Исследование плазменной турбулентности, изучение явлений переноса частиц и энергии в удерживаемой плазме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692265"/>
                  </a:ext>
                </a:extLst>
              </a:tr>
              <a:tr h="385285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CBFR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Tri alpha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Калифорнийский университет. Ирвайн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Эксперимент на встречных пучках, безнейтронная реак­ция р+</a:t>
                      </a:r>
                      <a:r>
                        <a:rPr lang="ru-RU" sz="105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11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836361"/>
                  </a:ext>
                </a:extLst>
              </a:tr>
              <a:tr h="155596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FIREX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Университет Корнелл. Итака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Изучение проблем равновесия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558816"/>
                  </a:ext>
                </a:extLst>
              </a:tr>
              <a:tr h="311192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FIX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NUCTE-3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Университет Осака, университет Нихон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Формирование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FRC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на основе Ө-пинча, источник ней­тронов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759031"/>
                  </a:ext>
                </a:extLst>
              </a:tr>
              <a:tr h="385285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FRX-L, FRCHX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Shiva-FRC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LANL,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Лос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-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Аламос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AFRL.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Киртленд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Синтез замагниченной мишени (</a:t>
                      </a: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MTF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), высокие плот­ность и температура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266799"/>
                  </a:ext>
                </a:extLst>
              </a:tr>
              <a:tr h="155596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KT, 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ГОР. </a:t>
                      </a: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TOP-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Лайнер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РИНИТИ, Троицк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Исследование нагрева, сжатия и перевода компактного тора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856319"/>
                  </a:ext>
                </a:extLst>
              </a:tr>
              <a:tr h="311192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OMAK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ФИАН им. II. Н. Лебедева РАН. Москва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Формирование конфигурации, обращение магнитного поля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695410"/>
                  </a:ext>
                </a:extLst>
              </a:tr>
              <a:tr h="155596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Princeton FRC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</a:t>
                      </a: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MRX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</a:t>
                      </a: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SPIRIT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PPPL. 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Принстон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Исследование процессов перезамыкания магнитных си­ловых линий, устойчивости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302455"/>
                  </a:ext>
                </a:extLst>
              </a:tr>
              <a:tr h="155596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ROTAMAK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Университет Флиндерс, Австралия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Поддержание тока вращающимся магнитным полем (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RMF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), изучение сферических конфигураций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521545"/>
                  </a:ext>
                </a:extLst>
              </a:tr>
              <a:tr h="155596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SSX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Свартмор. Пенсильвания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Формирование </a:t>
                      </a: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FRC 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слиянием сферомаков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481951"/>
                  </a:ext>
                </a:extLst>
              </a:tr>
              <a:tr h="466788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TCSU, STX, TRAP,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PHDX, IPA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Вашингтонский университет, Сиэтл, Рэдмондская плазмофизическая лаборатория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Исследование вращающегося магнитного поля, ускорения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FRC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для подпитки токамаков, получение вы­сокой плотности плазмы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968950"/>
                  </a:ext>
                </a:extLst>
              </a:tr>
              <a:tr h="155596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TS-3,4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Токийский университет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Слияние тороидальных конфигураций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09449"/>
                  </a:ext>
                </a:extLst>
              </a:tr>
              <a:tr h="170943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XOCOT</a:t>
                      </a:r>
                    </a:p>
                  </a:txBody>
                  <a:tcPr marL="2373" marR="2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Мичиганский университет</a:t>
                      </a:r>
                    </a:p>
                  </a:txBody>
                  <a:tcPr marL="2373" marR="2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Применение в качестве двигательной установки</a:t>
                      </a:r>
                    </a:p>
                  </a:txBody>
                  <a:tcPr marL="2373" marR="2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703260"/>
                  </a:ext>
                </a:extLst>
              </a:tr>
              <a:tr h="540882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Экспериментальная установка УПЭГ- 2021г., [13,14]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Самара, СамГТУ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Подтверждение эффекта термоядерного синтеза легких элементов в циклической магнитной системе для дискретизированного потока ионов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510001"/>
                  </a:ext>
                </a:extLst>
              </a:tr>
              <a:tr h="540882"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Опытно-промышленная ЭУПЭГ-2021-2023гг., [14,15]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Самара,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НПК «Новая Энергия»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Исследования, связанные с увеличением выходной мощности и работой в автономном режиме с инвертором и преобразователем КЭП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895564"/>
                  </a:ext>
                </a:extLst>
              </a:tr>
              <a:tr h="109411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350"/>
                        </a:lnSpc>
                        <a:spcAft>
                          <a:spcPts val="30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350"/>
                        </a:lnSpc>
                        <a:spcAft>
                          <a:spcPts val="3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Теоретически смоделированный проект для опытно-промышленной установки, данная статья Computational Nanotechnology</a:t>
                      </a:r>
                      <a:b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Vol. 10. No. 2. 2023,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Somov A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.,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Radenko V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et al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2373" marR="2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Самара,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НПК «Новая Энергия»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60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3345" algn="ctr"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Проводится моделирование для испытаний на установке ЭУПЭГ НПК "Новая Энергия" с целью подтверждения возможности инициализации синтеза в малогабаритных установках с квадрупольными магнитными системами со сферической кумуляцией ударных магнитных волн в бланкетной конфигурации дискретов плазмы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73" marR="2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933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3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6695" y="3966055"/>
            <a:ext cx="104934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Нейтронный генератор НГ-150 (Лаборатории Ядерных Реакций Института Ядерной Физики Академии Наук Республики Узбекистан, г. Ташкент)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575" y="4308997"/>
            <a:ext cx="11709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Нейтронный генератор НГ-150 предназначен для выполнения широкого диапазона научных исследований в области ядерной и радиационной физики, а также элементного анализа. Он оснащен следующим экспериментальными методиками: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Уникальная методика NERD и соответствующая установка используются для “онлайн”-определения содержания и профилей концентрации изотопов водорода и гелия в приповерхностных слоях образцов различного типа.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для активационного анализа на быстрых нейтронах, с HP Ge - детектором и двухплечевым сцинтилляционным спектрометром, используется для активационного анализа легких, в том числе короткоживущих радионуклидов.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ΔE-E – методика с Si-детекторами в вакуумной камере, используется для измерений сечения реакций, вызванных быстрыми нейтронами.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F58559-4704-09E0-F09F-973E5FD2C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19" y="893350"/>
            <a:ext cx="4504728" cy="30001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0711AA-79D9-D9BD-2BF0-1F6FADA39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1" t="32097" r="34104" b="17954"/>
          <a:stretch/>
        </p:blipFill>
        <p:spPr>
          <a:xfrm>
            <a:off x="6863667" y="579422"/>
            <a:ext cx="3810369" cy="3314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AEC6EA-863E-6A0A-5C5F-5ED783FDEF6C}"/>
              </a:ext>
            </a:extLst>
          </p:cNvPr>
          <p:cNvSpPr txBox="1"/>
          <p:nvPr/>
        </p:nvSpPr>
        <p:spPr>
          <a:xfrm>
            <a:off x="10283419" y="3649470"/>
            <a:ext cx="390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0FDC3-5896-4230-C78F-488BEE7FBC5F}"/>
              </a:ext>
            </a:extLst>
          </p:cNvPr>
          <p:cNvSpPr txBox="1"/>
          <p:nvPr/>
        </p:nvSpPr>
        <p:spPr>
          <a:xfrm>
            <a:off x="856695" y="313408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Нейтронный генератор НГ-150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7" y="462385"/>
            <a:ext cx="9487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Часть 1. Предлагаемый вариант нейтронного генератора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757" y="3172787"/>
            <a:ext cx="11284693" cy="482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Плазмодинамическая магнитооптическая камера используется для формирования сжатого потока плазмы. В камеру вводятся последовательно потоки тритиевой и дейтериевой плазмы. Далее располагается магнитооптическая камера синтеза для формирования запертой в магнитной ловушке тритиевой плазмы с формированием мишени и последующей бомбардировкой дейтериевой плазмой. Для вывода отработанной мишени и гелия установлен магнитооптический управляемый сепаратор для вывода отработанной мишени гелия. Вывод пучка нейтронов на мишень осуществляется через нейтронный излучатель как в импульсном, так и в непрерывном режиме. Значение интенсивности формируемого пучка может изменяться от 10</a:t>
            </a:r>
            <a:r>
              <a:rPr lang="ru-RU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10</a:t>
            </a:r>
            <a:r>
              <a:rPr lang="ru-RU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нейтронов в секунду и выше.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2B2788-5F6D-48F7-B332-66AEB9746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7" y="1493738"/>
            <a:ext cx="6579647" cy="231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24550-39B7-44EF-B2D2-CE2AC9AF5477}"/>
              </a:ext>
            </a:extLst>
          </p:cNvPr>
          <p:cNvSpPr/>
          <p:nvPr/>
        </p:nvSpPr>
        <p:spPr>
          <a:xfrm>
            <a:off x="6689138" y="1635848"/>
            <a:ext cx="532840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Газовый накопитель дейтерия и трития</a:t>
            </a:r>
          </a:p>
          <a:p>
            <a:pPr marL="342900" indent="-342900" algn="just">
              <a:buFontTx/>
              <a:buAutoNum type="arabicParenR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ионов дейтерия</a:t>
            </a:r>
          </a:p>
          <a:p>
            <a:pPr marL="342900" indent="-342900" algn="just">
              <a:buFontTx/>
              <a:buAutoNum type="arabicParenR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ионов трития</a:t>
            </a:r>
          </a:p>
          <a:p>
            <a:pPr marL="342900" indent="-342900" algn="just">
              <a:buFontTx/>
              <a:buAutoNum type="arabicParenR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Ускорительная камера ионов дейтерия</a:t>
            </a:r>
          </a:p>
          <a:p>
            <a:pPr marL="342900" indent="-342900" algn="just">
              <a:buFontTx/>
              <a:buAutoNum type="arabicParenR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Ускорительная камера ионов трития</a:t>
            </a:r>
          </a:p>
          <a:p>
            <a:pPr marL="342900" indent="-342900" algn="just">
              <a:buFontTx/>
              <a:buAutoNum type="arabicParenR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 магнитооптический ионов сдвоенный </a:t>
            </a:r>
          </a:p>
          <a:p>
            <a:pPr marL="342900" indent="-342900" algn="just">
              <a:buFontTx/>
              <a:buAutoNum type="arabicParenR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Нейтрализатор источник потока плазмы дейтерия и трития</a:t>
            </a:r>
          </a:p>
          <a:p>
            <a:pPr marL="342900" indent="-342900" algn="just">
              <a:buAutoNum type="arabicParenR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синтеза дейтерия и трития в плазменных потоках</a:t>
            </a:r>
          </a:p>
          <a:p>
            <a:pPr marL="342900" indent="-342900" algn="just">
              <a:buAutoNum type="arabicParenR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Нейтронный излучатель</a:t>
            </a:r>
          </a:p>
        </p:txBody>
      </p:sp>
    </p:spTree>
    <p:extLst>
      <p:ext uri="{BB962C8B-B14F-4D97-AF65-F5344CB8AC3E}">
        <p14:creationId xmlns:p14="http://schemas.microsoft.com/office/powerpoint/2010/main" val="37337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0AC453-0A1F-1B66-7A26-52A138FA62BE}"/>
              </a:ext>
            </a:extLst>
          </p:cNvPr>
          <p:cNvSpPr txBox="1"/>
          <p:nvPr/>
        </p:nvSpPr>
        <p:spPr>
          <a:xfrm>
            <a:off x="455779" y="392455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Часть 2 – задел.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Схема установки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7DA101-A8EB-49A3-A1DA-81C7B2E88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6" y="1114681"/>
            <a:ext cx="7047153" cy="2009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B0E06-DAB4-B2C7-91FB-337BFDADD42A}"/>
              </a:ext>
            </a:extLst>
          </p:cNvPr>
          <p:cNvSpPr txBox="1"/>
          <p:nvPr/>
        </p:nvSpPr>
        <p:spPr>
          <a:xfrm>
            <a:off x="7279689" y="1231783"/>
            <a:ext cx="5157928" cy="1819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– картридж гидрида лития; 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– электронная пушка; 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– нагревательная камера; 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– ионизатор, тактная камера синтеза; 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– магнитооптическая секция аккумулятора, разгонная секция; 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– магнитооптические квадрупольные линзы; 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– вакуумное сечение; 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– триод высокочастотного дрейфа – ионно-эмиссионный квантовый преобразователь энергии (КЭП, QE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7D5805-8910-48FA-9EF1-B284C2979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9" y="3196200"/>
            <a:ext cx="11280442" cy="3174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32E713-14F7-41D1-89B4-C588EBAA7D81}"/>
              </a:ext>
            </a:extLst>
          </p:cNvPr>
          <p:cNvSpPr txBox="1"/>
          <p:nvPr/>
        </p:nvSpPr>
        <p:spPr>
          <a:xfrm>
            <a:off x="2975694" y="204679"/>
            <a:ext cx="9216306" cy="1421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Патент </a:t>
            </a:r>
            <a:r>
              <a:rPr lang="de-DE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 2 757 666 C1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Patent WO 2022/186717 A1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(Устройство генератора)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Comp. Nanotechnology 2023 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Синтез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7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513441"/>
              </p:ext>
            </p:extLst>
          </p:nvPr>
        </p:nvGraphicFramePr>
        <p:xfrm>
          <a:off x="1074843" y="3238065"/>
          <a:ext cx="4735568" cy="72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2806560" imgH="431640" progId="">
                  <p:embed/>
                </p:oleObj>
              </mc:Choice>
              <mc:Fallback>
                <p:oleObj name="Equation" r:id="rId4" imgW="2806560" imgH="431640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843" y="3238065"/>
                        <a:ext cx="4735568" cy="7285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57325" y="3952175"/>
                <a:ext cx="5138675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𝑒𝑛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25" y="3952175"/>
                <a:ext cx="5138675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368066"/>
              </p:ext>
            </p:extLst>
          </p:nvPr>
        </p:nvGraphicFramePr>
        <p:xfrm>
          <a:off x="1089686" y="5504704"/>
          <a:ext cx="1521165" cy="654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686" y="5504704"/>
                        <a:ext cx="1521165" cy="654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8167" y="2321548"/>
            <a:ext cx="10495667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Применим теперь введенный выше метод дискретизации, задавая систему уравнений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для каждого потока</a:t>
            </a:r>
            <a:r>
              <a:rPr 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1085" y="191521"/>
            <a:ext cx="11763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Движение плазмы от первой до второй квадрупольной линзы происходит дискретными потоками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4808" y="320593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7593" y="318275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8408" y="31659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3608" y="307211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73768" y="467589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81250" y="3214137"/>
            <a:ext cx="252914" cy="36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98492" y="320778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0778" y="378194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15058" y="389902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79882" y="393281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83887" y="390980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5453" y="394740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17874" y="396852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261837" y="1742201"/>
            <a:ext cx="3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93608" y="53809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8166" y="1740918"/>
            <a:ext cx="1049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Поскольку имеется множество дискретных потоков и изменение параметров будет прерывным, мы проиндексируем токи </a:t>
            </a:r>
            <a:r>
              <a:rPr 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и напряженности поля</a:t>
            </a:r>
            <a:r>
              <a:rPr 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E</a:t>
            </a: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463671"/>
              </p:ext>
            </p:extLst>
          </p:nvPr>
        </p:nvGraphicFramePr>
        <p:xfrm>
          <a:off x="1055896" y="4654170"/>
          <a:ext cx="2017100" cy="78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9" imgW="990360" imgH="393480" progId="Equation.DSMT4">
                  <p:embed/>
                </p:oleObj>
              </mc:Choice>
              <mc:Fallback>
                <p:oleObj name="Equation" r:id="rId9" imgW="990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55896" y="4654170"/>
                        <a:ext cx="2017100" cy="78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 flipH="1">
            <a:off x="2406954" y="5380968"/>
            <a:ext cx="3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3398749" y="1752493"/>
            <a:ext cx="3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_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051931" y="6180992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0596933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2805</TotalTime>
  <Words>2527</Words>
  <Application>Microsoft Office PowerPoint</Application>
  <PresentationFormat>Широкоэкранный</PresentationFormat>
  <Paragraphs>469</Paragraphs>
  <Slides>29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Calibri</vt:lpstr>
      <vt:lpstr>Cambria Math</vt:lpstr>
      <vt:lpstr>Corbel</vt:lpstr>
      <vt:lpstr>Times New Roman</vt:lpstr>
      <vt:lpstr>Verdana</vt:lpstr>
      <vt:lpstr>Wingdings</vt:lpstr>
      <vt:lpstr>Базис</vt:lpstr>
      <vt:lpstr>Equation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</dc:creator>
  <cp:lastModifiedBy>Mikhail Mikhail</cp:lastModifiedBy>
  <cp:revision>323</cp:revision>
  <cp:lastPrinted>2024-04-04T10:25:56Z</cp:lastPrinted>
  <dcterms:created xsi:type="dcterms:W3CDTF">2020-06-16T09:33:10Z</dcterms:created>
  <dcterms:modified xsi:type="dcterms:W3CDTF">2024-04-05T06:45:58Z</dcterms:modified>
</cp:coreProperties>
</file>