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11" r:id="rId2"/>
    <p:sldId id="330" r:id="rId3"/>
    <p:sldId id="328" r:id="rId4"/>
    <p:sldId id="353" r:id="rId5"/>
    <p:sldId id="365" r:id="rId6"/>
    <p:sldId id="355" r:id="rId7"/>
    <p:sldId id="364" r:id="rId8"/>
    <p:sldId id="362" r:id="rId9"/>
    <p:sldId id="356" r:id="rId10"/>
    <p:sldId id="360" r:id="rId11"/>
    <p:sldId id="366" r:id="rId12"/>
    <p:sldId id="361" r:id="rId13"/>
    <p:sldId id="286" r:id="rId14"/>
    <p:sldId id="368" r:id="rId15"/>
    <p:sldId id="367" r:id="rId16"/>
    <p:sldId id="357" r:id="rId17"/>
    <p:sldId id="343" r:id="rId18"/>
    <p:sldId id="346" r:id="rId19"/>
    <p:sldId id="326" r:id="rId20"/>
    <p:sldId id="351" r:id="rId21"/>
    <p:sldId id="352" r:id="rId22"/>
    <p:sldId id="344" r:id="rId23"/>
    <p:sldId id="33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YuTroshin" initials="I" lastIdx="1" clrIdx="0">
    <p:extLst>
      <p:ext uri="{19B8F6BF-5375-455C-9EA6-DF929625EA0E}">
        <p15:presenceInfo xmlns:p15="http://schemas.microsoft.com/office/powerpoint/2012/main" userId="IYuTrosh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00F"/>
    <a:srgbClr val="47944D"/>
    <a:srgbClr val="84AAB4"/>
    <a:srgbClr val="34A853"/>
    <a:srgbClr val="515151"/>
    <a:srgbClr val="31AA66"/>
    <a:srgbClr val="505050"/>
    <a:srgbClr val="4285F4"/>
    <a:srgbClr val="ADADA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5322" autoAdjust="0"/>
  </p:normalViewPr>
  <p:slideViewPr>
    <p:cSldViewPr snapToGrid="0">
      <p:cViewPr varScale="1">
        <p:scale>
          <a:sx n="112" d="100"/>
          <a:sy n="112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5.wmf"/><Relationship Id="rId1" Type="http://schemas.openxmlformats.org/officeDocument/2006/relationships/image" Target="../media/image12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5129-8C92-44EC-AC04-5274A39D5E96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5FDB-EE15-4891-B58E-2904D9440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3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 dirty="0">
              <a:latin typeface="Verdana" pitchFamily="34" charset="0"/>
            </a:endParaRPr>
          </a:p>
        </p:txBody>
      </p:sp>
      <p:sp>
        <p:nvSpPr>
          <p:cNvPr id="17412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DF6AC2-AA4D-40FD-BE21-AC2ACC428F30}" type="slidenum">
              <a:rPr lang="ru-RU" altLang="ru-RU" smtClean="0"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4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AE8C6-A19B-4FB0-888E-0CD670C1E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6D20A-71D1-4715-BFD0-C637427A3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56125-F0DF-4F99-85B9-3B2C2DE5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8D7D-0E0E-4A24-BF3E-9DA85F34EFD1}" type="datetime1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610CEC-509C-475A-BE6C-E7381D26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5C059E-764D-4418-BB34-FF3DBAFC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2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AD023-8765-4210-883A-0417413F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5CE68-4B41-4665-8895-FBC95AAC7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CF481-68D1-4491-BC25-F610F0DD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E3C9-2242-44A9-BD4B-EEF4A2F785C1}" type="datetime1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FF62B-F94F-48C1-A6E6-BBD9798A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636146-5371-44A6-9B66-801C1B0E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5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658F77-E0DF-465B-B591-DAA70B8EE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8D1525-D1CA-4E35-9818-BDD0AC4AF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88C30-EC37-47DD-B4E0-2348FD14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53-E281-4767-940E-CE524A63A058}" type="datetime1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C2320A-BFC2-4412-B010-CAC1B578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5A195-52AE-4DE1-B315-192D7DC4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12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42D0C-8C5C-45A4-BF1A-14E0A4BC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DE2F04-3B93-4DF9-B20A-BAA0E5CC9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0D317-FC03-4D83-B2E1-47443ADD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73A2C-13C7-43E0-9D11-A8F44FBEFF53}" type="datetime1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B6F0F0-F764-4022-B40C-B76CFAF6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34D0E9-4C10-4765-8AF2-8DD9078C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8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3B4A9-5D3E-4A6A-A18F-779888DB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56FC0-71BF-4D56-86C6-771C22996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6F274-0578-4226-95FF-28D246A0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CBC1-5B4C-4159-AA1C-EC03D05AEFB8}" type="datetime1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7ECBE3-B877-423F-91CC-C4805787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8F671-54FC-4264-AAFF-AA5F32C3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32D3-98AF-4395-A2C2-9BDD5E5E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BF446F-17CE-4075-9928-71AAF7420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CDE35C-1649-4FF4-9A21-1B5E0877E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76F61F-34AD-452A-9A7E-86AA4BAF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3273-946C-441A-927E-65C516242F9B}" type="datetime1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7E35DB-C8E8-4C77-B294-9C82F10C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527791-0E7E-41A5-AD13-5D42EE9A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8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570DA-AEC2-4CD5-8F47-AE0EEB27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1A4E5-4B8F-4255-B162-DE7B8621D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564CAA-D469-4964-8555-0AE593BFB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113325-A0B8-46D6-8FD2-9A97E9590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99FD60-D8E0-4019-94C6-709C3C6B9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C32939-4739-484B-A715-59612C5B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24C6-2592-4743-BE84-6B81CA8726B2}" type="datetime1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ACE57B-D1C3-4D55-9DA8-9E498B44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1593-CC21-454B-9AC0-30EB38DF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6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5084-BB53-4866-BB16-E0290CA6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E72F10-C6F1-4EF4-AEF3-D7E8F3D7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A7AF-9575-4E85-9FBB-00410C853BC7}" type="datetime1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3FBAA4-5099-478F-9D56-8CD72F6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D93D42-5938-4212-BEB0-A68741EA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ED2D1A-883A-4BC8-ADA1-5E43102E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E44A-A6BB-471B-BABB-BC6381DBD9A4}" type="datetime1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90FC58-C883-443B-B120-555318B0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16F163-36DF-484A-B008-5B2417DD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6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61B76-B746-4EAC-B03D-397CBF50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AD520-0BF3-400F-A964-9734175B6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FC32FD-05BC-4344-90FE-1B046C184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AB1776-3809-4BAD-9600-4B2B8A1A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1BBA-2153-4387-938A-10EAB17EED23}" type="datetime1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31C2CA-4777-4EE2-9C05-FFDB8F66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42E7EF-E63A-4EF6-AC77-0EF295C7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5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81012-34C7-4679-AE69-3E04024E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E1633C-C175-4997-BB4B-DD4AF2900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4903DF-B456-4AA0-BA88-17CE8333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539CA-1815-4705-B814-AF8B2679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CC19-67D5-47AD-9084-AFA4D512440F}" type="datetime1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F6D8A1-6676-4006-9F72-2AD453D6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FD2B96-84F2-4435-B35F-9C22EF2C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58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9190A-407F-4274-B3C1-1327467D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95B0BC-FDE6-44ED-95E2-16CB3094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E0316-2504-4854-A0B3-9D69A7504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5CE28-02D7-43B7-B492-757941588D82}" type="datetime1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83EAA-BFDA-4A1C-925B-B6FBDB0FF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FBD0F-7AFD-49EC-962F-AA8A61D95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750B-C0BF-4D43-927D-DC238DB47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YTroshin@mephi.r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IYTroshin@mephi.r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4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3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jpg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.bin"/><Relationship Id="rId18" Type="http://schemas.openxmlformats.org/officeDocument/2006/relationships/image" Target="../media/image15.wmf"/><Relationship Id="rId3" Type="http://schemas.openxmlformats.org/officeDocument/2006/relationships/image" Target="../media/image16.emf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11" Type="http://schemas.openxmlformats.org/officeDocument/2006/relationships/oleObject" Target="../embeddings/oleObject1.bin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1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wmf"/><Relationship Id="rId12" Type="http://schemas.openxmlformats.org/officeDocument/2006/relationships/image" Target="../media/image17.e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Untitled-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96" y="8020"/>
            <a:ext cx="1620424" cy="170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8" descr="file:///C:/DOCUME~1/User/LOCALS~1/Temp/logoNevodRus-1.png"/>
          <p:cNvPicPr>
            <a:picLocks noChangeAspect="1" noChangeArrowheads="1"/>
          </p:cNvPicPr>
          <p:nvPr/>
        </p:nvPicPr>
        <p:blipFill rotWithShape="1">
          <a:blip r:embed="rId4"/>
          <a:srcRect l="12228" r="10077"/>
          <a:stretch/>
        </p:blipFill>
        <p:spPr bwMode="auto">
          <a:xfrm>
            <a:off x="10031069" y="8020"/>
            <a:ext cx="2225617" cy="139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293757" y="2112100"/>
            <a:ext cx="9604475" cy="226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>
              <a:lnSpc>
                <a:spcPct val="110000"/>
              </a:lnSpc>
            </a:pPr>
            <a:r>
              <a:rPr lang="ru-RU" altLang="ru-RU" sz="3600" dirty="0">
                <a:cs typeface="Arial" charset="0"/>
              </a:rPr>
              <a:t>Детектор на многопроволочных дрейфовых камерах для исследования релятивистских мюонов в широких атмосферных ливнях</a:t>
            </a: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394112" y="216294"/>
            <a:ext cx="8726107" cy="118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Министерство науки и высшего образования Российской Федерации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Федеральное государственное автономное образовательное учреждение высшего образования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“Национальный исследовательский ядерный университет “МИФИ“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 Научно-образовательный центр НЕВОД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7CDCE9F-FE41-48E0-80CC-9ECF6C61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647" y="5888052"/>
            <a:ext cx="6210691" cy="88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ru-RU" altLang="ru-RU" sz="1400" dirty="0">
                <a:latin typeface="+mn-lt"/>
                <a:cs typeface="Arial" charset="0"/>
              </a:rPr>
              <a:t>Секция ядерной физики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ru-RU" altLang="ru-RU" sz="1400" dirty="0" smtClean="0">
                <a:latin typeface="+mn-lt"/>
                <a:cs typeface="Arial" charset="0"/>
              </a:rPr>
              <a:t>г</a:t>
            </a:r>
            <a:r>
              <a:rPr lang="ru-RU" altLang="ru-RU" sz="1400" dirty="0">
                <a:latin typeface="+mn-lt"/>
                <a:cs typeface="Arial" charset="0"/>
              </a:rPr>
              <a:t>. Дубна, ОИЯИ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ru-RU" altLang="ru-RU" sz="1400" dirty="0">
                <a:latin typeface="+mn-lt"/>
                <a:cs typeface="Arial" charset="0"/>
              </a:rPr>
              <a:t>202</a:t>
            </a:r>
            <a:r>
              <a:rPr lang="en-US" altLang="ru-RU" sz="1400" dirty="0">
                <a:latin typeface="+mn-lt"/>
                <a:cs typeface="Arial" charset="0"/>
              </a:rPr>
              <a:t>4</a:t>
            </a:r>
            <a:r>
              <a:rPr lang="ru-RU" altLang="ru-RU" sz="1400" dirty="0">
                <a:latin typeface="+mn-lt"/>
                <a:cs typeface="Arial" charset="0"/>
              </a:rPr>
              <a:t> г.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DEDE25-EBE9-478C-A3D1-AA41F975C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0"/>
          <a:stretch/>
        </p:blipFill>
        <p:spPr bwMode="auto">
          <a:xfrm>
            <a:off x="10658151" y="5140194"/>
            <a:ext cx="1380857" cy="171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>
            <a:spLocks/>
          </p:cNvSpPr>
          <p:nvPr/>
        </p:nvSpPr>
        <p:spPr bwMode="auto">
          <a:xfrm>
            <a:off x="4467886" y="4398599"/>
            <a:ext cx="3256211" cy="106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600" dirty="0">
                <a:cs typeface="Arial" charset="0"/>
              </a:rPr>
              <a:t>Докладчик: Трошин И.Ю., аспирант 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en-US" altLang="ru-RU" sz="1600" dirty="0"/>
              <a:t>E-mail: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hlinkClick r:id="rId6"/>
              </a:rPr>
              <a:t>IYTroshin@mephi.ru</a:t>
            </a:r>
            <a:endParaRPr lang="en-US" sz="16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194" name="Picture 2" descr="Фото | Объединенный институт ядерных исследований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" y="5254838"/>
            <a:ext cx="2190004" cy="14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8806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45" y="77183"/>
            <a:ext cx="5681216" cy="1019294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Реконструкция треков, четыре плоскости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10</a:t>
            </a:fld>
            <a:endParaRPr lang="ru-RU" sz="2000">
              <a:solidFill>
                <a:schemeClr val="tx1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971208"/>
              </p:ext>
            </p:extLst>
          </p:nvPr>
        </p:nvGraphicFramePr>
        <p:xfrm>
          <a:off x="8591550" y="3156026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Graph" r:id="rId3" imgW="3600000" imgH="2879640" progId="Origin95.Graph">
                  <p:embed/>
                </p:oleObj>
              </mc:Choice>
              <mc:Fallback>
                <p:oleObj name="Graph" r:id="rId3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91550" y="3156026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471587"/>
              </p:ext>
            </p:extLst>
          </p:nvPr>
        </p:nvGraphicFramePr>
        <p:xfrm>
          <a:off x="5369051" y="77183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Graph" r:id="rId5" imgW="3600000" imgH="2879640" progId="Origin95.Graph">
                  <p:embed/>
                </p:oleObj>
              </mc:Choice>
              <mc:Fallback>
                <p:oleObj name="Graph" r:id="rId5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69051" y="77183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32657"/>
              </p:ext>
            </p:extLst>
          </p:nvPr>
        </p:nvGraphicFramePr>
        <p:xfrm>
          <a:off x="8591550" y="60405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Graph" r:id="rId7" imgW="3600000" imgH="2879640" progId="Origin95.Graph">
                  <p:embed/>
                </p:oleObj>
              </mc:Choice>
              <mc:Fallback>
                <p:oleObj name="Graph" r:id="rId7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1550" y="60405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140691"/>
              </p:ext>
            </p:extLst>
          </p:nvPr>
        </p:nvGraphicFramePr>
        <p:xfrm>
          <a:off x="5369051" y="3156026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Graph" r:id="rId9" imgW="3600000" imgH="2879640" progId="Origin95.Graph">
                  <p:embed/>
                </p:oleObj>
              </mc:Choice>
              <mc:Fallback>
                <p:oleObj name="Graph" r:id="rId9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69051" y="3156026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lum contrast="40000"/>
          </a:blip>
          <a:srcRect l="4543" t="8433" r="5445" b="4768"/>
          <a:stretch/>
        </p:blipFill>
        <p:spPr>
          <a:xfrm>
            <a:off x="273689" y="3572143"/>
            <a:ext cx="5135433" cy="27346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7873" y="6322764"/>
            <a:ext cx="5135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детектора МДМ с четырьмя слоями поглотителя при прохождение мюона с энергией в 5 ТэВ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Таблица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475933"/>
                  </p:ext>
                </p:extLst>
              </p:nvPr>
            </p:nvGraphicFramePr>
            <p:xfrm>
              <a:off x="300689" y="1198930"/>
              <a:ext cx="5041362" cy="2270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371342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1726251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1943769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Частица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Пороговая</a:t>
                          </a:r>
                          <a:r>
                            <a:rPr lang="ru-RU" sz="1600" baseline="0" dirty="0"/>
                            <a:t> энергия, МэВ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/>
                            <a:t>Верхний</a:t>
                          </a:r>
                          <a:r>
                            <a:rPr lang="ru-RU" sz="1600" baseline="0" dirty="0"/>
                            <a:t> предел </a:t>
                          </a:r>
                          <a:r>
                            <a:rPr lang="ru-RU" sz="1600" b="1" i="0" baseline="0" dirty="0"/>
                            <a:t>регистрации</a:t>
                          </a:r>
                          <a:r>
                            <a:rPr lang="ru-RU" sz="1600" baseline="0" dirty="0"/>
                            <a:t>, МэВ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5641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Мюон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590±60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  <a:p>
                          <a:pPr algn="l"/>
                          <a:r>
                            <a:rPr lang="ru-RU" sz="1600" dirty="0"/>
                            <a:t>(</a:t>
                          </a:r>
                          <a:r>
                            <a:rPr lang="ru-RU" sz="1600" baseline="0" dirty="0"/>
                            <a:t>расчетное 602)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5)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Электрон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3)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Гамма-кванта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590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(3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±0</m:t>
                                </m:r>
                                <m:r>
                                  <a:rPr lang="ru-RU" sz="160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9)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Таблица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475933"/>
                  </p:ext>
                </p:extLst>
              </p:nvPr>
            </p:nvGraphicFramePr>
            <p:xfrm>
              <a:off x="300689" y="1198930"/>
              <a:ext cx="5041362" cy="2270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371342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1726251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1943769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Частица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Пороговая</a:t>
                          </a:r>
                          <a:r>
                            <a:rPr lang="ru-RU" sz="1600" baseline="0" dirty="0"/>
                            <a:t> энергия, МэВ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/>
                            <a:t>Верхний</a:t>
                          </a:r>
                          <a:r>
                            <a:rPr lang="ru-RU" sz="1600" baseline="0" dirty="0"/>
                            <a:t> предел </a:t>
                          </a:r>
                          <a:r>
                            <a:rPr lang="ru-RU" sz="1600" b="1" i="0" baseline="0" dirty="0"/>
                            <a:t>регистрации</a:t>
                          </a:r>
                          <a:r>
                            <a:rPr lang="ru-RU" sz="1600" baseline="0" dirty="0"/>
                            <a:t>, МэВ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Мюон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79577" t="-101042" r="-113732" b="-1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59875" t="-101042" r="-1254" b="-1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Электрон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79577" t="-316393" r="-113732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59875" t="-316393" r="-1254" b="-2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Гамма-кванта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79577" t="-416393" r="-113732" b="-1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59875" t="-416393" r="-1254" b="-1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79577" t="-516393" r="-113732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59875" t="-516393" r="-1254" b="-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Прямоугольник 20"/>
          <p:cNvSpPr/>
          <p:nvPr/>
        </p:nvSpPr>
        <p:spPr>
          <a:xfrm>
            <a:off x="5556002" y="6152217"/>
            <a:ext cx="6635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Зависимость числа реконструированных частиц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(n)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в дрейфовых камерах нормированных на начальное число частиц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(N)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от энергии начальной частицы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6203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18725"/>
            <a:ext cx="10515600" cy="943570"/>
          </a:xfrm>
        </p:spPr>
        <p:txBody>
          <a:bodyPr/>
          <a:lstStyle/>
          <a:p>
            <a:r>
              <a:rPr lang="ru-RU" dirty="0"/>
              <a:t>Анализ результатов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11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996282"/>
            <a:ext cx="6105525" cy="49879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9551" y="5984249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плотность частиц в ШАЛ от энергии частиц на расстоянии 100 м от оси ШАЛ от первичного протона энергии 10-100 </a:t>
            </a:r>
            <a:r>
              <a:rPr lang="ru-RU" dirty="0" err="1"/>
              <a:t>ПэВ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7771849"/>
                  </p:ext>
                </p:extLst>
              </p:nvPr>
            </p:nvGraphicFramePr>
            <p:xfrm>
              <a:off x="6058969" y="1814888"/>
              <a:ext cx="6081757" cy="260447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07772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2248931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2125054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2000" dirty="0"/>
                            <a:t>Частица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/>
                            <a:t>Пороговая</a:t>
                          </a:r>
                          <a:r>
                            <a:rPr lang="ru-RU" sz="2000" baseline="0" dirty="0"/>
                            <a:t> энергия, МэВ</a:t>
                          </a:r>
                          <a:endParaRPr lang="ru-RU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/>
                            <a:t>Верхний</a:t>
                          </a:r>
                          <a:r>
                            <a:rPr lang="ru-RU" sz="2000" baseline="0" dirty="0"/>
                            <a:t> предел </a:t>
                          </a:r>
                          <a:r>
                            <a:rPr lang="ru-RU" sz="2000" b="1" i="0" baseline="0" dirty="0"/>
                            <a:t>регистрации</a:t>
                          </a:r>
                          <a:r>
                            <a:rPr lang="ru-RU" sz="2000" baseline="0" dirty="0"/>
                            <a:t>, МэВ</a:t>
                          </a:r>
                          <a:endParaRPr lang="ru-RU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399435">
                    <a:tc>
                      <a:txBody>
                        <a:bodyPr/>
                        <a:lstStyle/>
                        <a:p>
                          <a:r>
                            <a:rPr lang="ru-RU" sz="2000" dirty="0"/>
                            <a:t>Мюон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(0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59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06)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6.9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5)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20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FF0000"/>
                              </a:solidFill>
                            </a:rPr>
                            <a:t>Электрон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.9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3)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20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chemeClr val="accent1"/>
                              </a:solidFill>
                            </a:rPr>
                            <a:t>Гамма-кванта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9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20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34A853"/>
                              </a:solidFill>
                            </a:rPr>
                            <a:t>Протон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(0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59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06)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(3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20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±0</m:t>
                                </m:r>
                                <m:r>
                                  <a:rPr lang="ru-RU" sz="200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9)</m:t>
                                </m:r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20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20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7771849"/>
                  </p:ext>
                </p:extLst>
              </p:nvPr>
            </p:nvGraphicFramePr>
            <p:xfrm>
              <a:off x="6058969" y="1814888"/>
              <a:ext cx="6081757" cy="260447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07772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2248931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2125054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r>
                            <a:rPr lang="ru-RU" sz="2000" dirty="0"/>
                            <a:t>Частица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/>
                            <a:t>Пороговая</a:t>
                          </a:r>
                          <a:r>
                            <a:rPr lang="ru-RU" sz="2000" baseline="0" dirty="0"/>
                            <a:t> энергия, МэВ</a:t>
                          </a:r>
                          <a:endParaRPr lang="ru-RU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/>
                            <a:t>Верхний</a:t>
                          </a:r>
                          <a:r>
                            <a:rPr lang="ru-RU" sz="2000" baseline="0" dirty="0"/>
                            <a:t> предел </a:t>
                          </a:r>
                          <a:r>
                            <a:rPr lang="ru-RU" sz="2000" b="1" i="0" baseline="0" dirty="0"/>
                            <a:t>регистрации</a:t>
                          </a:r>
                          <a:r>
                            <a:rPr lang="ru-RU" sz="2000" baseline="0" dirty="0"/>
                            <a:t>, МэВ</a:t>
                          </a:r>
                          <a:endParaRPr lang="ru-RU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399435">
                    <a:tc>
                      <a:txBody>
                        <a:bodyPr/>
                        <a:lstStyle/>
                        <a:p>
                          <a:r>
                            <a:rPr lang="ru-RU" sz="2000" dirty="0"/>
                            <a:t>Мюон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76423" t="-257576" r="-95664" b="-3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86533" t="-257576" r="-1146" b="-3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99733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FF0000"/>
                              </a:solidFill>
                            </a:rPr>
                            <a:t>Электрон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76423" t="-357576" r="-95664" b="-2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86533" t="-357576" r="-1146" b="-2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99733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chemeClr val="accent1"/>
                              </a:solidFill>
                            </a:rPr>
                            <a:t>Гамма-кванта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76423" t="-464615" r="-95664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86533" t="-464615" r="-1146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99733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34A853"/>
                              </a:solidFill>
                            </a:rPr>
                            <a:t>Протон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76423" t="-556061" r="-95664" b="-2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86533" t="-556061" r="-1146" b="-25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Прямая соединительная линия 9"/>
          <p:cNvCxnSpPr/>
          <p:nvPr/>
        </p:nvCxnSpPr>
        <p:spPr>
          <a:xfrm flipV="1">
            <a:off x="3082925" y="1985625"/>
            <a:ext cx="0" cy="341505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155950" y="1985625"/>
            <a:ext cx="0" cy="341505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914650" y="1985625"/>
            <a:ext cx="0" cy="3415050"/>
          </a:xfrm>
          <a:prstGeom prst="line">
            <a:avLst/>
          </a:prstGeom>
          <a:ln w="38100" cap="flat" cmpd="sng" algn="ctr">
            <a:solidFill>
              <a:srgbClr val="505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878509" y="1985625"/>
            <a:ext cx="0" cy="3415050"/>
          </a:xfrm>
          <a:prstGeom prst="line">
            <a:avLst/>
          </a:prstGeom>
          <a:ln w="38100" cap="flat" cmpd="sng" algn="ctr">
            <a:solidFill>
              <a:srgbClr val="31AA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743450" y="3819525"/>
            <a:ext cx="0" cy="158115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835525" y="3819525"/>
            <a:ext cx="0" cy="158115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949825" y="3819525"/>
            <a:ext cx="0" cy="1581150"/>
          </a:xfrm>
          <a:prstGeom prst="line">
            <a:avLst/>
          </a:prstGeom>
          <a:ln w="38100" cap="flat" cmpd="sng" algn="ctr">
            <a:solidFill>
              <a:srgbClr val="31AA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285812" y="1985625"/>
            <a:ext cx="0" cy="3415050"/>
          </a:xfrm>
          <a:prstGeom prst="line">
            <a:avLst/>
          </a:prstGeom>
          <a:ln w="38100" cap="flat" cmpd="sng" algn="ctr">
            <a:solidFill>
              <a:srgbClr val="51515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4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875" y="675117"/>
            <a:ext cx="10515600" cy="913021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875" y="1862983"/>
            <a:ext cx="10294478" cy="3928039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2400"/>
              </a:spcAft>
            </a:pPr>
            <a:r>
              <a:rPr lang="ru-RU" altLang="ru-RU" sz="2600" dirty="0">
                <a:cs typeface="Arial" charset="0"/>
              </a:rPr>
              <a:t>Многоцелевой Детектор Мюонов (МДМ) </a:t>
            </a:r>
            <a:r>
              <a:rPr lang="ru-RU" sz="2600" dirty="0"/>
              <a:t>впервые позволит исследовать </a:t>
            </a:r>
            <a:r>
              <a:rPr lang="ru-RU" sz="2600" dirty="0" err="1"/>
              <a:t>околовертикальные</a:t>
            </a:r>
            <a:r>
              <a:rPr lang="ru-RU" sz="2600" dirty="0"/>
              <a:t> ШАЛ с использованием метода спектров локальной плотности мюонов (СЛПМ).</a:t>
            </a:r>
          </a:p>
          <a:p>
            <a:pPr algn="just">
              <a:spcAft>
                <a:spcPts val="2400"/>
              </a:spcAft>
            </a:pPr>
            <a:r>
              <a:rPr lang="ru-RU" sz="2600" dirty="0"/>
              <a:t>Конструкция детектора позволит изучать как мюонную компоненту ШАЛ, так и одиночные мюоны </a:t>
            </a:r>
            <a:r>
              <a:rPr lang="ru-RU" sz="2600" dirty="0">
                <a:cs typeface="Arial" charset="0"/>
              </a:rPr>
              <a:t>с энергией от 600 МэВ до 20 ТэВ.</a:t>
            </a:r>
            <a:endParaRPr lang="ru-RU" sz="2600" dirty="0">
              <a:solidFill>
                <a:schemeClr val="tx1"/>
              </a:solidFill>
            </a:endParaRPr>
          </a:p>
          <a:p>
            <a:pPr algn="just">
              <a:spcAft>
                <a:spcPts val="2400"/>
              </a:spcAft>
            </a:pPr>
            <a:r>
              <a:rPr lang="ru-RU" sz="2600" dirty="0">
                <a:solidFill>
                  <a:schemeClr val="tx1"/>
                </a:solidFill>
              </a:rPr>
              <a:t>Результаты моделирования регистрации и реконструкции одиночных мюонов в МДМ показали, что применение стального поглотителя позволит отсеивать </a:t>
            </a:r>
            <a:r>
              <a:rPr lang="ru-RU" sz="2600" dirty="0"/>
              <a:t>вторичные частицы и уменьшить поток </a:t>
            </a:r>
            <a:r>
              <a:rPr lang="ru-RU" sz="2600" dirty="0">
                <a:solidFill>
                  <a:schemeClr val="tx1"/>
                </a:solidFill>
              </a:rPr>
              <a:t>электронов, гамма-квантов и других частиц ШАЛ белее чем в 100 раз.</a:t>
            </a:r>
            <a:endParaRPr lang="ru-RU" sz="2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12</a:t>
            </a:fld>
            <a:endParaRPr lang="ru-RU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1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27002F-3AD0-4533-9C7B-8D3A3BA436DB}"/>
              </a:ext>
            </a:extLst>
          </p:cNvPr>
          <p:cNvSpPr>
            <a:spLocks noGrp="1"/>
          </p:cNvSpPr>
          <p:nvPr/>
        </p:nvSpPr>
        <p:spPr>
          <a:xfrm>
            <a:off x="1571062" y="2297679"/>
            <a:ext cx="8601815" cy="147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/>
              <a:t>Спасибо за внимание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7053B4-C91C-4756-9348-D54BC90929C7}"/>
              </a:ext>
            </a:extLst>
          </p:cNvPr>
          <p:cNvSpPr/>
          <p:nvPr/>
        </p:nvSpPr>
        <p:spPr>
          <a:xfrm>
            <a:off x="8182684" y="5469955"/>
            <a:ext cx="42981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cs typeface="Arial" charset="0"/>
              </a:rPr>
              <a:t>Докладчик </a:t>
            </a:r>
            <a:r>
              <a:rPr lang="ru-RU" altLang="ru-RU" dirty="0"/>
              <a:t>: Трошин Иван Юрьевич</a:t>
            </a:r>
            <a:endParaRPr lang="en-US" altLang="ru-RU" dirty="0"/>
          </a:p>
          <a:p>
            <a:r>
              <a:rPr lang="ru-RU" altLang="ru-RU" dirty="0"/>
              <a:t>Почта</a:t>
            </a:r>
            <a:r>
              <a:rPr lang="en-US" altLang="ru-RU" dirty="0"/>
              <a:t>: </a:t>
            </a:r>
            <a:r>
              <a:rPr lang="en-US" b="0" i="0" dirty="0">
                <a:solidFill>
                  <a:srgbClr val="0072C6"/>
                </a:solidFill>
                <a:effectLst/>
                <a:latin typeface="Segoe UI" panose="020B0502040204020203" pitchFamily="34" charset="0"/>
                <a:hlinkClick r:id="rId2"/>
              </a:rPr>
              <a:t>IYTroshin@mephi.ru</a:t>
            </a:r>
            <a:endParaRPr lang="en-US" b="0" i="0" dirty="0">
              <a:solidFill>
                <a:srgbClr val="0072C6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0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98" y="1279525"/>
            <a:ext cx="4865065" cy="1523496"/>
          </a:xfrm>
        </p:spPr>
        <p:txBody>
          <a:bodyPr>
            <a:normAutofit fontScale="90000"/>
          </a:bodyPr>
          <a:lstStyle/>
          <a:p>
            <a:r>
              <a:rPr lang="ru-RU" dirty="0"/>
              <a:t>Регистрация заряженных частиц в дрейфовых камерах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521195"/>
            <a:ext cx="2743200" cy="365125"/>
          </a:xfrm>
        </p:spPr>
        <p:txBody>
          <a:bodyPr/>
          <a:lstStyle/>
          <a:p>
            <a:fld id="{8550750B-C0BF-4D43-927D-DC238DB472AD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508633"/>
              </p:ext>
            </p:extLst>
          </p:nvPr>
        </p:nvGraphicFramePr>
        <p:xfrm>
          <a:off x="5275263" y="492125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Graph" r:id="rId3" imgW="3600000" imgH="2879640" progId="Origin95.Graph">
                  <p:embed/>
                </p:oleObj>
              </mc:Choice>
              <mc:Fallback>
                <p:oleObj name="Graph" r:id="rId3" imgW="3600000" imgH="2879640" progId="Origin95.Graph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5263" y="492125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388939"/>
              </p:ext>
            </p:extLst>
          </p:nvPr>
        </p:nvGraphicFramePr>
        <p:xfrm>
          <a:off x="8581881" y="492342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Graph" r:id="rId5" imgW="3600000" imgH="2879640" progId="Origin95.Graph">
                  <p:embed/>
                </p:oleObj>
              </mc:Choice>
              <mc:Fallback>
                <p:oleObj name="Graph" r:id="rId5" imgW="3600000" imgH="2879640" progId="Origin95.Graph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81881" y="492342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736543"/>
              </p:ext>
            </p:extLst>
          </p:nvPr>
        </p:nvGraphicFramePr>
        <p:xfrm>
          <a:off x="5437418" y="3598050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Graph" r:id="rId7" imgW="3600000" imgH="2879640" progId="Origin95.Graph">
                  <p:embed/>
                </p:oleObj>
              </mc:Choice>
              <mc:Fallback>
                <p:oleObj name="Graph" r:id="rId7" imgW="3600000" imgH="2879640" progId="Origin95.Graph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37418" y="3598050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262012"/>
              </p:ext>
            </p:extLst>
          </p:nvPr>
        </p:nvGraphicFramePr>
        <p:xfrm>
          <a:off x="8659917" y="3598050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Graph" r:id="rId9" imgW="3600000" imgH="2879640" progId="Origin95.Graph">
                  <p:embed/>
                </p:oleObj>
              </mc:Choice>
              <mc:Fallback>
                <p:oleObj name="Graph" r:id="rId9" imgW="3600000" imgH="2879640" progId="Origin95.Graph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59917" y="3598050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410197" y="4097550"/>
            <a:ext cx="4865065" cy="1880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Реконструкция заряженных частиц в дрейфовых камерах</a:t>
            </a:r>
          </a:p>
        </p:txBody>
      </p:sp>
    </p:spTree>
    <p:extLst>
      <p:ext uri="{BB962C8B-B14F-4D97-AF65-F5344CB8AC3E}">
        <p14:creationId xmlns:p14="http://schemas.microsoft.com/office/powerpoint/2010/main" val="2360443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787" y="238035"/>
            <a:ext cx="10728013" cy="75437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детектора в программном пакете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Geant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86" t="3193" b="1510"/>
          <a:stretch/>
        </p:blipFill>
        <p:spPr>
          <a:xfrm>
            <a:off x="707493" y="1270147"/>
            <a:ext cx="9274707" cy="453072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15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9320" y="5892581"/>
            <a:ext cx="8024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Модель детектора МДМ в </a:t>
            </a:r>
            <a:r>
              <a:rPr lang="en-US" sz="2000" dirty="0" err="1"/>
              <a:t>Geant</a:t>
            </a:r>
            <a:r>
              <a:rPr lang="ru-RU" sz="2000" dirty="0"/>
              <a:t>4 с характерными размерами </a:t>
            </a:r>
          </a:p>
          <a:p>
            <a:pPr algn="ctr"/>
            <a:r>
              <a:rPr lang="ru-RU" sz="2000" dirty="0"/>
              <a:t>и прохождение мюона с энергией в 1 ТэВ</a:t>
            </a:r>
          </a:p>
        </p:txBody>
      </p:sp>
    </p:spTree>
    <p:extLst>
      <p:ext uri="{BB962C8B-B14F-4D97-AF65-F5344CB8AC3E}">
        <p14:creationId xmlns:p14="http://schemas.microsoft.com/office/powerpoint/2010/main" val="2742445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550750B-C0BF-4D43-927D-DC238DB472AD}" type="slidenum">
              <a:rPr lang="ru-RU" smtClean="0"/>
              <a:t>16</a:t>
            </a:fld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76842" y="733423"/>
            <a:ext cx="11281783" cy="4629152"/>
            <a:chOff x="844916" y="747377"/>
            <a:chExt cx="13669132" cy="5759450"/>
          </a:xfrm>
        </p:grpSpPr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1702024"/>
                </p:ext>
              </p:extLst>
            </p:nvPr>
          </p:nvGraphicFramePr>
          <p:xfrm>
            <a:off x="10913598" y="3627102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0" name="Graph" r:id="rId3" imgW="3600000" imgH="2879640" progId="Origin95.Graph">
                    <p:embed/>
                  </p:oleObj>
                </mc:Choice>
                <mc:Fallback>
                  <p:oleObj name="Graph" r:id="rId3" imgW="3600000" imgH="2879640" progId="Origin95.Graph">
                    <p:embed/>
                    <p:pic>
                      <p:nvPicPr>
                        <p:cNvPr id="3" name="Объект 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913598" y="3627102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5894271"/>
                </p:ext>
              </p:extLst>
            </p:nvPr>
          </p:nvGraphicFramePr>
          <p:xfrm>
            <a:off x="7691098" y="747377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1" name="Graph" r:id="rId5" imgW="3600000" imgH="2879640" progId="Origin95.Graph">
                    <p:embed/>
                  </p:oleObj>
                </mc:Choice>
                <mc:Fallback>
                  <p:oleObj name="Graph" r:id="rId5" imgW="3600000" imgH="2879640" progId="Origin95.Graph">
                    <p:embed/>
                    <p:pic>
                      <p:nvPicPr>
                        <p:cNvPr id="11" name="Объект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1098" y="747377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3290673"/>
                </p:ext>
              </p:extLst>
            </p:nvPr>
          </p:nvGraphicFramePr>
          <p:xfrm>
            <a:off x="10913597" y="747377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2" name="Graph" r:id="rId7" imgW="3600000" imgH="2879640" progId="Origin95.Graph">
                    <p:embed/>
                  </p:oleObj>
                </mc:Choice>
                <mc:Fallback>
                  <p:oleObj name="Graph" r:id="rId7" imgW="3600000" imgH="2879640" progId="Origin95.Graph">
                    <p:embed/>
                    <p:pic>
                      <p:nvPicPr>
                        <p:cNvPr id="12" name="Объект 1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913597" y="747377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5152275"/>
                </p:ext>
              </p:extLst>
            </p:nvPr>
          </p:nvGraphicFramePr>
          <p:xfrm>
            <a:off x="7691098" y="3627101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3" name="Graph" r:id="rId9" imgW="3600000" imgH="2879640" progId="Origin95.Graph">
                    <p:embed/>
                  </p:oleObj>
                </mc:Choice>
                <mc:Fallback>
                  <p:oleObj name="Graph" r:id="rId9" imgW="3600000" imgH="2879640" progId="Origin95.Graph">
                    <p:embed/>
                    <p:pic>
                      <p:nvPicPr>
                        <p:cNvPr id="13" name="Объект 1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91098" y="3627101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5224624"/>
                </p:ext>
              </p:extLst>
            </p:nvPr>
          </p:nvGraphicFramePr>
          <p:xfrm>
            <a:off x="844916" y="3598468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4" name="Graph" r:id="rId11" imgW="3600000" imgH="2879640" progId="Origin95.Graph">
                    <p:embed/>
                  </p:oleObj>
                </mc:Choice>
                <mc:Fallback>
                  <p:oleObj name="Graph" r:id="rId11" imgW="3600000" imgH="2879640" progId="Origin95.Graph">
                    <p:embed/>
                    <p:pic>
                      <p:nvPicPr>
                        <p:cNvPr id="5" name="Объект 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44916" y="3598468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1316351"/>
                </p:ext>
              </p:extLst>
            </p:nvPr>
          </p:nvGraphicFramePr>
          <p:xfrm>
            <a:off x="844916" y="747377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5" name="Graph" r:id="rId13" imgW="3600000" imgH="2879640" progId="Origin95.Graph">
                    <p:embed/>
                  </p:oleObj>
                </mc:Choice>
                <mc:Fallback>
                  <p:oleObj name="Graph" r:id="rId13" imgW="3600000" imgH="2879640" progId="Origin95.Graph">
                    <p:embed/>
                    <p:pic>
                      <p:nvPicPr>
                        <p:cNvPr id="8" name="Объект 7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44916" y="747377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5692541"/>
                </p:ext>
              </p:extLst>
            </p:nvPr>
          </p:nvGraphicFramePr>
          <p:xfrm>
            <a:off x="4242671" y="747377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6" name="Graph" r:id="rId15" imgW="3600000" imgH="2879640" progId="Origin95.Graph">
                    <p:embed/>
                  </p:oleObj>
                </mc:Choice>
                <mc:Fallback>
                  <p:oleObj name="Graph" r:id="rId15" imgW="3600000" imgH="2879640" progId="Origin95.Graph">
                    <p:embed/>
                    <p:pic>
                      <p:nvPicPr>
                        <p:cNvPr id="9" name="Объект 8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242671" y="747377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698243"/>
                </p:ext>
              </p:extLst>
            </p:nvPr>
          </p:nvGraphicFramePr>
          <p:xfrm>
            <a:off x="4242671" y="3598468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7" name="Graph" r:id="rId17" imgW="3600000" imgH="2879640" progId="Origin95.Graph">
                    <p:embed/>
                  </p:oleObj>
                </mc:Choice>
                <mc:Fallback>
                  <p:oleObj name="Graph" r:id="rId17" imgW="3600000" imgH="2879640" progId="Origin95.Graph">
                    <p:embed/>
                    <p:pic>
                      <p:nvPicPr>
                        <p:cNvPr id="10" name="Объект 9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242671" y="3598468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5937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9" y="193053"/>
            <a:ext cx="11136923" cy="997683"/>
          </a:xfrm>
        </p:spPr>
        <p:txBody>
          <a:bodyPr/>
          <a:lstStyle/>
          <a:p>
            <a:r>
              <a:rPr lang="ru-RU" dirty="0"/>
              <a:t>Принцип работы </a:t>
            </a:r>
            <a:r>
              <a:rPr lang="ru-RU" dirty="0" err="1"/>
              <a:t>бестриггерного</a:t>
            </a:r>
            <a:r>
              <a:rPr lang="ru-RU" dirty="0"/>
              <a:t> режима в ДК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17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78751" y="1427148"/>
            <a:ext cx="6913548" cy="4572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32705"/>
              </p:ext>
            </p:extLst>
          </p:nvPr>
        </p:nvGraphicFramePr>
        <p:xfrm>
          <a:off x="-246300" y="1668938"/>
          <a:ext cx="5655501" cy="433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Graph" r:id="rId3" imgW="3902400" imgH="2986920" progId="Origin95.Graph">
                  <p:embed/>
                </p:oleObj>
              </mc:Choice>
              <mc:Fallback>
                <p:oleObj name="Graph" r:id="rId3" imgW="3902400" imgH="2986920" progId="Origin95.Graph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46300" y="1668938"/>
                        <a:ext cx="5655501" cy="4330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r="7499"/>
          <a:stretch/>
        </p:blipFill>
        <p:spPr>
          <a:xfrm>
            <a:off x="5328302" y="1606369"/>
            <a:ext cx="6614445" cy="42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81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9" y="193053"/>
            <a:ext cx="11136923" cy="997683"/>
          </a:xfrm>
        </p:spPr>
        <p:txBody>
          <a:bodyPr/>
          <a:lstStyle/>
          <a:p>
            <a:r>
              <a:rPr lang="ru-RU" dirty="0"/>
              <a:t>Принцип работы </a:t>
            </a:r>
            <a:r>
              <a:rPr lang="ru-RU" dirty="0" err="1"/>
              <a:t>бестриггерного</a:t>
            </a:r>
            <a:r>
              <a:rPr lang="ru-RU" dirty="0"/>
              <a:t> режима в ДК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18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78751" y="1427148"/>
            <a:ext cx="6913548" cy="4572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" r="6597"/>
          <a:stretch/>
        </p:blipFill>
        <p:spPr>
          <a:xfrm>
            <a:off x="5209327" y="1547938"/>
            <a:ext cx="6802545" cy="4411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997" r="7193"/>
          <a:stretch/>
        </p:blipFill>
        <p:spPr>
          <a:xfrm>
            <a:off x="5209328" y="1495514"/>
            <a:ext cx="6812850" cy="4439843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826756"/>
              </p:ext>
            </p:extLst>
          </p:nvPr>
        </p:nvGraphicFramePr>
        <p:xfrm>
          <a:off x="-246300" y="1668938"/>
          <a:ext cx="5655501" cy="433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Graph" r:id="rId5" imgW="3902400" imgH="2986920" progId="Origin95.Graph">
                  <p:embed/>
                </p:oleObj>
              </mc:Choice>
              <mc:Fallback>
                <p:oleObj name="Graph" r:id="rId5" imgW="3902400" imgH="2986920" progId="Origin95.Graph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46300" y="1668938"/>
                        <a:ext cx="5655501" cy="4330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142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2841C-4B44-43A9-8645-63FA18B7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00" y="76131"/>
            <a:ext cx="10515600" cy="838269"/>
          </a:xfrm>
        </p:spPr>
        <p:txBody>
          <a:bodyPr>
            <a:normAutofit/>
          </a:bodyPr>
          <a:lstStyle/>
          <a:p>
            <a:r>
              <a:rPr lang="en-US" sz="5400" dirty="0"/>
              <a:t>Extensive air showers</a:t>
            </a:r>
            <a:endParaRPr lang="ru-RU" sz="54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04F084F-7C1C-460A-8E5A-6D7F8CC52028}"/>
              </a:ext>
            </a:extLst>
          </p:cNvPr>
          <p:cNvSpPr/>
          <p:nvPr/>
        </p:nvSpPr>
        <p:spPr>
          <a:xfrm>
            <a:off x="1781782" y="1449421"/>
            <a:ext cx="12180403" cy="12477594"/>
          </a:xfrm>
          <a:prstGeom prst="ellipse">
            <a:avLst/>
          </a:prstGeom>
          <a:solidFill>
            <a:srgbClr val="90A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3CEA651-3224-4DA4-8FCE-5CCDA7947D12}"/>
              </a:ext>
            </a:extLst>
          </p:cNvPr>
          <p:cNvSpPr/>
          <p:nvPr/>
        </p:nvSpPr>
        <p:spPr>
          <a:xfrm>
            <a:off x="4342777" y="3834567"/>
            <a:ext cx="7332960" cy="751187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F274B7D-7586-4673-A7B6-D383FD7852C0}"/>
              </a:ext>
            </a:extLst>
          </p:cNvPr>
          <p:cNvCxnSpPr/>
          <p:nvPr/>
        </p:nvCxnSpPr>
        <p:spPr>
          <a:xfrm>
            <a:off x="8009257" y="635504"/>
            <a:ext cx="0" cy="74357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396DF1F-6FD3-467A-A5EF-CB82DAB45CE2}"/>
              </a:ext>
            </a:extLst>
          </p:cNvPr>
          <p:cNvCxnSpPr>
            <a:cxnSpLocks/>
          </p:cNvCxnSpPr>
          <p:nvPr/>
        </p:nvCxnSpPr>
        <p:spPr>
          <a:xfrm flipV="1">
            <a:off x="2227145" y="3830103"/>
            <a:ext cx="855785" cy="1072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E020487-DC3F-4604-A708-6866F2C74E3B}"/>
              </a:ext>
            </a:extLst>
          </p:cNvPr>
          <p:cNvCxnSpPr/>
          <p:nvPr/>
        </p:nvCxnSpPr>
        <p:spPr>
          <a:xfrm>
            <a:off x="2924070" y="3818378"/>
            <a:ext cx="5085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948F5C-0373-4560-8CA8-E12640B9D9B7}"/>
              </a:ext>
            </a:extLst>
          </p:cNvPr>
          <p:cNvSpPr/>
          <p:nvPr/>
        </p:nvSpPr>
        <p:spPr>
          <a:xfrm>
            <a:off x="9529007" y="2629714"/>
            <a:ext cx="1975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Atmosphere</a:t>
            </a:r>
            <a:endParaRPr lang="ru-RU" sz="2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10DC5C-E2F5-4D24-ABE7-35FEFC1E358C}"/>
              </a:ext>
            </a:extLst>
          </p:cNvPr>
          <p:cNvSpPr/>
          <p:nvPr/>
        </p:nvSpPr>
        <p:spPr>
          <a:xfrm>
            <a:off x="9731935" y="4823295"/>
            <a:ext cx="959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Earth</a:t>
            </a:r>
            <a:endParaRPr lang="ru-RU" sz="280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54377CE-E3C2-4A02-AA24-23BBDC9AB7C1}"/>
              </a:ext>
            </a:extLst>
          </p:cNvPr>
          <p:cNvCxnSpPr/>
          <p:nvPr/>
        </p:nvCxnSpPr>
        <p:spPr>
          <a:xfrm flipV="1">
            <a:off x="8009257" y="1439373"/>
            <a:ext cx="0" cy="23806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AB3A552D-1A98-4B9C-A29D-E59A643EA457}"/>
              </a:ext>
            </a:extLst>
          </p:cNvPr>
          <p:cNvSpPr/>
          <p:nvPr/>
        </p:nvSpPr>
        <p:spPr>
          <a:xfrm>
            <a:off x="7907914" y="3720349"/>
            <a:ext cx="221201" cy="221201"/>
          </a:xfrm>
          <a:prstGeom prst="ellipse">
            <a:avLst/>
          </a:prstGeom>
          <a:solidFill>
            <a:srgbClr val="0C0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3BFEE0-57F7-4A5F-B25C-B7409CA764A4}"/>
              </a:ext>
            </a:extLst>
          </p:cNvPr>
          <p:cNvSpPr/>
          <p:nvPr/>
        </p:nvSpPr>
        <p:spPr>
          <a:xfrm>
            <a:off x="7288827" y="3938789"/>
            <a:ext cx="145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Detector</a:t>
            </a:r>
            <a:endParaRPr lang="ru-RU" sz="28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23CFCD-F5F7-432C-9D6B-738C2185C28C}"/>
              </a:ext>
            </a:extLst>
          </p:cNvPr>
          <p:cNvSpPr/>
          <p:nvPr/>
        </p:nvSpPr>
        <p:spPr>
          <a:xfrm>
            <a:off x="802664" y="3225067"/>
            <a:ext cx="2505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Primary particle</a:t>
            </a:r>
            <a:endParaRPr lang="ru-RU" sz="28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C07EAE3-2A4F-4B33-8EE1-FBC6BCB057E5}"/>
              </a:ext>
            </a:extLst>
          </p:cNvPr>
          <p:cNvSpPr/>
          <p:nvPr/>
        </p:nvSpPr>
        <p:spPr>
          <a:xfrm>
            <a:off x="8068754" y="502354"/>
            <a:ext cx="322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Primary particle</a:t>
            </a:r>
            <a:endParaRPr lang="ru-RU" sz="280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47A0351-D620-472E-A267-0270CF49CA23}"/>
              </a:ext>
            </a:extLst>
          </p:cNvPr>
          <p:cNvCxnSpPr>
            <a:cxnSpLocks/>
          </p:cNvCxnSpPr>
          <p:nvPr/>
        </p:nvCxnSpPr>
        <p:spPr>
          <a:xfrm flipV="1">
            <a:off x="3078329" y="3429000"/>
            <a:ext cx="3165518" cy="3911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C29DF0B-4A13-4C35-9BDD-B759015E1419}"/>
              </a:ext>
            </a:extLst>
          </p:cNvPr>
          <p:cNvCxnSpPr>
            <a:cxnSpLocks/>
          </p:cNvCxnSpPr>
          <p:nvPr/>
        </p:nvCxnSpPr>
        <p:spPr>
          <a:xfrm>
            <a:off x="3100101" y="3831902"/>
            <a:ext cx="3069587" cy="36849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5670A78D-57D1-4668-8924-2FC63BB3A315}"/>
              </a:ext>
            </a:extLst>
          </p:cNvPr>
          <p:cNvCxnSpPr>
            <a:cxnSpLocks/>
          </p:cNvCxnSpPr>
          <p:nvPr/>
        </p:nvCxnSpPr>
        <p:spPr>
          <a:xfrm>
            <a:off x="8020638" y="1439373"/>
            <a:ext cx="259928" cy="223657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0F447B6-5595-43CB-A464-7BED8F6143A4}"/>
              </a:ext>
            </a:extLst>
          </p:cNvPr>
          <p:cNvCxnSpPr>
            <a:cxnSpLocks/>
          </p:cNvCxnSpPr>
          <p:nvPr/>
        </p:nvCxnSpPr>
        <p:spPr>
          <a:xfrm flipH="1">
            <a:off x="7737254" y="1431003"/>
            <a:ext cx="283384" cy="224494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9DAC163-252C-4888-A13C-B37C97B6357A}"/>
              </a:ext>
            </a:extLst>
          </p:cNvPr>
          <p:cNvSpPr/>
          <p:nvPr/>
        </p:nvSpPr>
        <p:spPr>
          <a:xfrm>
            <a:off x="5805437" y="2870735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17E38C0-CFDF-4127-842A-0C8B601A1EB9}"/>
              </a:ext>
            </a:extLst>
          </p:cNvPr>
          <p:cNvSpPr/>
          <p:nvPr/>
        </p:nvSpPr>
        <p:spPr>
          <a:xfrm>
            <a:off x="8330016" y="3037936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834E253-632E-4B6D-B836-EF66D327F4B7}"/>
              </a:ext>
            </a:extLst>
          </p:cNvPr>
          <p:cNvSpPr/>
          <p:nvPr/>
        </p:nvSpPr>
        <p:spPr>
          <a:xfrm>
            <a:off x="5471326" y="4085428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BFF218E-90C6-4803-A39F-2794010DED51}"/>
              </a:ext>
            </a:extLst>
          </p:cNvPr>
          <p:cNvCxnSpPr>
            <a:cxnSpLocks/>
          </p:cNvCxnSpPr>
          <p:nvPr/>
        </p:nvCxnSpPr>
        <p:spPr>
          <a:xfrm flipV="1">
            <a:off x="3080009" y="3644816"/>
            <a:ext cx="3163838" cy="17703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85C1005-C59F-44ED-B859-3A4551D794E7}"/>
              </a:ext>
            </a:extLst>
          </p:cNvPr>
          <p:cNvCxnSpPr>
            <a:cxnSpLocks/>
          </p:cNvCxnSpPr>
          <p:nvPr/>
        </p:nvCxnSpPr>
        <p:spPr>
          <a:xfrm>
            <a:off x="3031442" y="3823531"/>
            <a:ext cx="3173797" cy="14057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61D94D2-C34D-4C91-92DA-3873CFF58661}"/>
              </a:ext>
            </a:extLst>
          </p:cNvPr>
          <p:cNvCxnSpPr>
            <a:cxnSpLocks/>
          </p:cNvCxnSpPr>
          <p:nvPr/>
        </p:nvCxnSpPr>
        <p:spPr>
          <a:xfrm flipH="1">
            <a:off x="7894019" y="1439373"/>
            <a:ext cx="126619" cy="223657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2FB6B06-039B-4E98-8E7D-644566154391}"/>
              </a:ext>
            </a:extLst>
          </p:cNvPr>
          <p:cNvCxnSpPr>
            <a:cxnSpLocks/>
          </p:cNvCxnSpPr>
          <p:nvPr/>
        </p:nvCxnSpPr>
        <p:spPr>
          <a:xfrm>
            <a:off x="8020638" y="1449421"/>
            <a:ext cx="102272" cy="222652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F3C0F03-CD00-4AA9-92EB-E7F12A7A9DB9}"/>
              </a:ext>
            </a:extLst>
          </p:cNvPr>
          <p:cNvSpPr/>
          <p:nvPr/>
        </p:nvSpPr>
        <p:spPr>
          <a:xfrm>
            <a:off x="7294260" y="3013087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80D1D4E-B332-491D-81AD-73EF40356017}"/>
              </a:ext>
            </a:extLst>
          </p:cNvPr>
          <p:cNvSpPr/>
          <p:nvPr/>
        </p:nvSpPr>
        <p:spPr>
          <a:xfrm>
            <a:off x="4967314" y="3546355"/>
            <a:ext cx="221201" cy="5153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AE1D24B8-85FC-489E-A058-F12EDFDB4ADD}"/>
              </a:ext>
            </a:extLst>
          </p:cNvPr>
          <p:cNvSpPr/>
          <p:nvPr/>
        </p:nvSpPr>
        <p:spPr>
          <a:xfrm rot="5400000">
            <a:off x="7913156" y="3136053"/>
            <a:ext cx="221201" cy="5153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6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59" y="287398"/>
            <a:ext cx="9359537" cy="679904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cs typeface="Arial" charset="0"/>
              </a:rPr>
              <a:t>Многоцелевой Детектор Мюонов (МДМ)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4920" y="5602265"/>
            <a:ext cx="654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Визуализация детектора</a:t>
            </a:r>
            <a:r>
              <a:rPr lang="en-US" sz="1600" dirty="0" smtClean="0">
                <a:latin typeface="Calibri (Основной текст)"/>
                <a:ea typeface="Calibri" panose="020F0502020204030204" pitchFamily="34" charset="0"/>
              </a:rPr>
              <a:t>:</a:t>
            </a:r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 дрейфовые камеры</a:t>
            </a:r>
            <a:r>
              <a:rPr lang="en-US" sz="1600" dirty="0" smtClean="0">
                <a:latin typeface="Calibri (Основной текст)"/>
                <a:ea typeface="Calibri" panose="020F0502020204030204" pitchFamily="34" charset="0"/>
              </a:rPr>
              <a:t> (</a:t>
            </a:r>
            <a:r>
              <a:rPr lang="ru-RU" sz="1600" dirty="0" smtClean="0">
                <a:solidFill>
                  <a:srgbClr val="84AAB4"/>
                </a:solidFill>
                <a:latin typeface="Calibri (Основной текст)"/>
                <a:ea typeface="Calibri" panose="020F0502020204030204" pitchFamily="34" charset="0"/>
              </a:rPr>
              <a:t>бирюзовые</a:t>
            </a:r>
            <a:r>
              <a:rPr lang="en-US" sz="1600" dirty="0" smtClean="0">
                <a:latin typeface="Calibri (Основной текст)"/>
                <a:ea typeface="Calibri" panose="020F0502020204030204" pitchFamily="34" charset="0"/>
              </a:rPr>
              <a:t>)</a:t>
            </a:r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, </a:t>
            </a:r>
            <a:r>
              <a:rPr lang="ru-RU" sz="1600" dirty="0">
                <a:latin typeface="Calibri (Основной текст)"/>
                <a:ea typeface="Calibri" panose="020F0502020204030204" pitchFamily="34" charset="0"/>
              </a:rPr>
              <a:t>стальной </a:t>
            </a:r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поглотитель</a:t>
            </a:r>
            <a:r>
              <a:rPr lang="en-US" sz="1600" dirty="0" smtClean="0">
                <a:latin typeface="Calibri (Основной текст)"/>
                <a:ea typeface="Calibri" panose="020F0502020204030204" pitchFamily="34" charset="0"/>
              </a:rPr>
              <a:t> (</a:t>
            </a:r>
            <a:r>
              <a:rPr lang="ru-RU" sz="1600" dirty="0" smtClean="0">
                <a:solidFill>
                  <a:srgbClr val="47944D"/>
                </a:solidFill>
                <a:latin typeface="Calibri (Основной текст)"/>
                <a:ea typeface="Calibri" panose="020F0502020204030204" pitchFamily="34" charset="0"/>
              </a:rPr>
              <a:t>зелёный</a:t>
            </a:r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) и </a:t>
            </a:r>
            <a:r>
              <a:rPr lang="ru-RU" sz="1600" dirty="0">
                <a:latin typeface="Calibri (Основной текст)"/>
                <a:ea typeface="Calibri" panose="020F0502020204030204" pitchFamily="34" charset="0"/>
              </a:rPr>
              <a:t>рамная </a:t>
            </a:r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конструкция (</a:t>
            </a:r>
            <a:r>
              <a:rPr lang="ru-RU" sz="1600" dirty="0" smtClean="0">
                <a:solidFill>
                  <a:srgbClr val="0D100F"/>
                </a:solidFill>
                <a:latin typeface="Calibri (Основной текст)"/>
                <a:ea typeface="Calibri" panose="020F0502020204030204" pitchFamily="34" charset="0"/>
              </a:rPr>
              <a:t>чёрная</a:t>
            </a:r>
            <a:r>
              <a:rPr lang="ru-RU" sz="1600" dirty="0" smtClean="0">
                <a:latin typeface="Calibri (Основной текст)"/>
                <a:ea typeface="Calibri" panose="020F0502020204030204" pitchFamily="34" charset="0"/>
              </a:rPr>
              <a:t>).</a:t>
            </a:r>
            <a:endParaRPr lang="ru-RU" sz="1600" dirty="0">
              <a:latin typeface="Calibri (Основной текст)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049996" y="6356350"/>
            <a:ext cx="2743200" cy="365125"/>
          </a:xfrm>
        </p:spPr>
        <p:txBody>
          <a:bodyPr/>
          <a:lstStyle/>
          <a:p>
            <a:fld id="{8550750B-C0BF-4D43-927D-DC238DB472AD}" type="slidenum">
              <a:rPr lang="ru-RU" smtClean="0"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149545" y="1254134"/>
            <a:ext cx="4917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Цели проекта</a:t>
            </a:r>
            <a:r>
              <a:rPr lang="en-US" sz="2000" b="1" dirty="0">
                <a:cs typeface="Times New Roman" panose="02020603050405020304" pitchFamily="18" charset="0"/>
              </a:rPr>
              <a:t>: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Исследование космических лучей сверхвысокой энергии методом </a:t>
            </a:r>
            <a:r>
              <a:rPr lang="ru-RU" sz="2000" b="1" dirty="0"/>
              <a:t>спектров локальной плотности мюонов</a:t>
            </a:r>
            <a:r>
              <a:rPr lang="ru-RU" sz="2000" dirty="0"/>
              <a:t> (СЛПМ) для </a:t>
            </a:r>
            <a:r>
              <a:rPr lang="ru-RU" sz="2000" dirty="0" err="1"/>
              <a:t>околовертикальных</a:t>
            </a:r>
            <a:r>
              <a:rPr lang="ru-RU" sz="2000" dirty="0"/>
              <a:t> направлений.</a:t>
            </a:r>
          </a:p>
          <a:p>
            <a:pPr marL="285750" lvl="0" indent="-285750" algn="just">
              <a:spcBef>
                <a:spcPts val="600"/>
              </a:spcBef>
            </a:pPr>
            <a:r>
              <a:rPr lang="ru-RU" sz="2000" dirty="0"/>
              <a:t>Определение плотности мюонов на разных расстояниях от оси в режиме совместной работы с другими установками исследования ШАЛ.</a:t>
            </a:r>
          </a:p>
          <a:p>
            <a:pPr marL="285750" lvl="0" indent="-285750" algn="just">
              <a:spcBef>
                <a:spcPts val="600"/>
              </a:spcBef>
            </a:pPr>
            <a:r>
              <a:rPr lang="ru-RU" sz="2000" dirty="0"/>
              <a:t>Часть экспериментального комплекса, направленного на изучение первичных гамма-квантов высоких энергий. </a:t>
            </a:r>
          </a:p>
          <a:p>
            <a:pPr marL="285750" lvl="0" indent="-285750" algn="just">
              <a:spcBef>
                <a:spcPts val="600"/>
              </a:spcBef>
            </a:pPr>
            <a:r>
              <a:rPr lang="ru-RU" sz="2000" dirty="0"/>
              <a:t>Прецизионное исследование зонных характеристик детекторов частиц.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61059" y="1339592"/>
            <a:ext cx="6882651" cy="4103211"/>
            <a:chOff x="330001" y="1557827"/>
            <a:chExt cx="6622991" cy="392365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"/>
            <a:stretch/>
          </p:blipFill>
          <p:spPr>
            <a:xfrm>
              <a:off x="330001" y="1557827"/>
              <a:ext cx="6622991" cy="392365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319" y="3156090"/>
              <a:ext cx="965673" cy="2206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005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Расчёт поглощения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20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4932" y="2220528"/>
                <a:ext cx="1859355" cy="357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крит</m:t>
                          </m:r>
                        </m:sub>
                        <m:sup>
                          <m:r>
                            <a:rPr lang="ru-RU" sz="2000" i="1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sup>
                      </m:sSub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347 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ГэВ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32" y="2220528"/>
                <a:ext cx="1859355" cy="357727"/>
              </a:xfrm>
              <a:prstGeom prst="rect">
                <a:avLst/>
              </a:prstGeom>
              <a:blipFill>
                <a:blip r:embed="rId2"/>
                <a:stretch>
                  <a:fillRect l="-2951" t="-1695" r="-2951" b="-203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4931" y="2723305"/>
                <a:ext cx="2127057" cy="335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крит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21,68 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МэВ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31" y="2723305"/>
                <a:ext cx="2127057" cy="335285"/>
              </a:xfrm>
              <a:prstGeom prst="rect">
                <a:avLst/>
              </a:prstGeom>
              <a:blipFill>
                <a:blip r:embed="rId3"/>
                <a:stretch>
                  <a:fillRect l="-2579" r="-2292" b="-21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974931" y="1705103"/>
            <a:ext cx="1859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Fe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77282" y="1690688"/>
                <a:ext cx="25562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ион</m:t>
                          </m:r>
                        </m:sub>
                        <m:sup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=1.451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ГэВ</m:t>
                      </m:r>
                      <m:r>
                        <a:rPr lang="ru-RU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г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82" y="1690688"/>
                <a:ext cx="2556276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77282" y="3429640"/>
                <a:ext cx="40782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ион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𝐹𝑒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105 мм</m:t>
                          </m:r>
                        </m:e>
                      </m:d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latin typeface="Cambria Math" panose="02040503050406030204" pitchFamily="18" charset="0"/>
                        </a:rPr>
                        <m:t>0.36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 ГэВ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82" y="3429640"/>
                <a:ext cx="4078296" cy="307777"/>
              </a:xfrm>
              <a:prstGeom prst="rect">
                <a:avLst/>
              </a:prstGeom>
              <a:blipFill>
                <a:blip r:embed="rId5"/>
                <a:stretch>
                  <a:fillRect b="-2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491679" y="3901434"/>
                <a:ext cx="40782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ион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𝐹𝑒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⋅105 мм</m:t>
                          </m:r>
                        </m:e>
                      </m:d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latin typeface="Cambria Math" panose="02040503050406030204" pitchFamily="18" charset="0"/>
                        </a:rPr>
                        <m:t>0.60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 ГэВ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79" y="3901434"/>
                <a:ext cx="4078296" cy="307777"/>
              </a:xfrm>
              <a:prstGeom prst="rect">
                <a:avLst/>
              </a:prstGeom>
              <a:blipFill>
                <a:blip r:embed="rId6"/>
                <a:stretch>
                  <a:fillRect b="-2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4491679" y="2372192"/>
                <a:ext cx="1754839" cy="5436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0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=7.9</m:t>
                      </m:r>
                      <m:r>
                        <a:rPr lang="ru-RU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г</m:t>
                          </m:r>
                        </m:num>
                        <m:den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79" y="2372192"/>
                <a:ext cx="1754839" cy="5436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212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65" y="166825"/>
            <a:ext cx="10515600" cy="709301"/>
          </a:xfrm>
        </p:spPr>
        <p:txBody>
          <a:bodyPr/>
          <a:lstStyle/>
          <a:p>
            <a:r>
              <a:rPr lang="ru-RU" dirty="0"/>
              <a:t>Стальные пластины из ИФВЭ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0" y="2044402"/>
            <a:ext cx="5801784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21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08096" y="951899"/>
            <a:ext cx="27655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Два типа пластин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4500</a:t>
            </a:r>
            <a:r>
              <a:rPr lang="en-US" dirty="0"/>
              <a:t> </a:t>
            </a:r>
            <a:r>
              <a:rPr lang="ru-RU" dirty="0"/>
              <a:t>на 750 на 105 мм</a:t>
            </a:r>
            <a:r>
              <a:rPr lang="ru-RU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3000</a:t>
            </a:r>
            <a:r>
              <a:rPr lang="en-US" dirty="0"/>
              <a:t> </a:t>
            </a:r>
            <a:r>
              <a:rPr lang="ru-RU" dirty="0"/>
              <a:t>на 750 на 105 мм</a:t>
            </a:r>
            <a:r>
              <a:rPr lang="ru-RU" baseline="30000" dirty="0"/>
              <a:t>3</a:t>
            </a:r>
          </a:p>
        </p:txBody>
      </p:sp>
      <p:pic>
        <p:nvPicPr>
          <p:cNvPr id="161" name="Рисунок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390" y="900821"/>
            <a:ext cx="2557913" cy="946933"/>
          </a:xfrm>
          <a:prstGeom prst="rect">
            <a:avLst/>
          </a:prstGeom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25" y="1699340"/>
            <a:ext cx="1958681" cy="902267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530" y="876126"/>
            <a:ext cx="2262769" cy="1929600"/>
          </a:xfrm>
          <a:prstGeom prst="rect">
            <a:avLst/>
          </a:prstGeom>
        </p:spPr>
      </p:pic>
      <p:pic>
        <p:nvPicPr>
          <p:cNvPr id="164" name="Рисунок 1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822" y="3287850"/>
            <a:ext cx="5724001" cy="2912267"/>
          </a:xfrm>
          <a:prstGeom prst="rect">
            <a:avLst/>
          </a:prstGeom>
        </p:spPr>
      </p:pic>
      <p:pic>
        <p:nvPicPr>
          <p:cNvPr id="165" name="Рисунок 1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163" y="4761812"/>
            <a:ext cx="652894" cy="348400"/>
          </a:xfrm>
          <a:prstGeom prst="rect">
            <a:avLst/>
          </a:prstGeom>
        </p:spPr>
      </p:pic>
      <p:sp>
        <p:nvSpPr>
          <p:cNvPr id="166" name="Прямоугольник 165"/>
          <p:cNvSpPr/>
          <p:nvPr/>
        </p:nvSpPr>
        <p:spPr>
          <a:xfrm>
            <a:off x="8083867" y="2463194"/>
            <a:ext cx="787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0.12 ГэВ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549" y="2463194"/>
            <a:ext cx="2557913" cy="9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72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23CCB-1C30-4BB2-9AC7-E2475E9C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Дрейфовая камера ИФВЭ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FC7C2E4-DB84-40B3-9B88-392F0F23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" y="1263211"/>
            <a:ext cx="5016369" cy="424872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DD05233-0ABB-4448-B5A4-1BD00665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76" y="1263211"/>
            <a:ext cx="6854323" cy="424872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A624F2-5FB9-4DB2-8487-207C37B714A3}"/>
              </a:ext>
            </a:extLst>
          </p:cNvPr>
          <p:cNvSpPr/>
          <p:nvPr/>
        </p:nvSpPr>
        <p:spPr>
          <a:xfrm>
            <a:off x="612649" y="5648464"/>
            <a:ext cx="4060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/>
              <a:t>Поперечное сечение дрейфовой камеры</a:t>
            </a:r>
            <a:endParaRPr lang="ru-RU" sz="2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0C9553-6AA9-4F91-BA29-747E26BCF5E3}"/>
              </a:ext>
            </a:extLst>
          </p:cNvPr>
          <p:cNvSpPr/>
          <p:nvPr/>
        </p:nvSpPr>
        <p:spPr>
          <a:xfrm>
            <a:off x="6809313" y="5648464"/>
            <a:ext cx="3911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/>
              <a:t>Продольное сечение дрейфовой камеры</a:t>
            </a:r>
            <a:endParaRPr lang="ru-RU" sz="200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DA4172DE-F329-485E-9FF9-6B20EBEE49C8}"/>
              </a:ext>
            </a:extLst>
          </p:cNvPr>
          <p:cNvSpPr txBox="1">
            <a:spLocks/>
          </p:cNvSpPr>
          <p:nvPr/>
        </p:nvSpPr>
        <p:spPr>
          <a:xfrm>
            <a:off x="11603202" y="6267450"/>
            <a:ext cx="588798" cy="590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CF7C674-BFAE-447C-B9FC-F042E5A101A7}" type="slidenum">
              <a:rPr lang="ru-RU" sz="2400" smtClean="0">
                <a:solidFill>
                  <a:schemeClr val="bg1"/>
                </a:solidFill>
              </a:rPr>
              <a:pPr algn="ctr"/>
              <a:t>22</a:t>
            </a:fld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4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9" y="765770"/>
            <a:ext cx="10830631" cy="60922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776"/>
            <a:ext cx="10515600" cy="765770"/>
          </a:xfrm>
        </p:spPr>
        <p:txBody>
          <a:bodyPr/>
          <a:lstStyle/>
          <a:p>
            <a:r>
              <a:rPr lang="ru-RU" dirty="0"/>
              <a:t>Моделированные ШАЛ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750B-C0BF-4D43-927D-DC238DB472A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9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92FD-BB2C-4004-B273-CD9931A5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126"/>
            <a:ext cx="9555347" cy="994172"/>
          </a:xfrm>
        </p:spPr>
        <p:txBody>
          <a:bodyPr>
            <a:normAutofit/>
          </a:bodyPr>
          <a:lstStyle/>
          <a:p>
            <a:r>
              <a:rPr lang="ru-RU" dirty="0"/>
              <a:t>Принцип работы дрейфовой камеры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DF769B-49ED-4693-96B5-9B7D08B88F94}"/>
              </a:ext>
            </a:extLst>
          </p:cNvPr>
          <p:cNvSpPr/>
          <p:nvPr/>
        </p:nvSpPr>
        <p:spPr>
          <a:xfrm>
            <a:off x="140494" y="3802201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Поперечное сечение дрейфовой камеры, подключение положительной и отрицательной полярности и принцип работы дрейфовой камеры 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57FB068E-04AD-4603-9552-A81DF5E7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5CF7C674-BFAE-447C-B9FC-F042E5A101A7}" type="slidenum">
              <a:rPr lang="ru-RU" sz="2000">
                <a:solidFill>
                  <a:schemeClr val="tx1"/>
                </a:solidFill>
              </a:rPr>
              <a:pPr/>
              <a:t>3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4FF9F9FC-87CB-48C9-A2B5-433ADC761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779" y="351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675E7A-7EE3-4216-BEE9-B0B798EF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234"/>
            <a:ext cx="12192000" cy="37277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151B34-2525-47A6-BC4B-FDAA5BFD19F9}"/>
              </a:ext>
            </a:extLst>
          </p:cNvPr>
          <p:cNvSpPr txBox="1"/>
          <p:nvPr/>
        </p:nvSpPr>
        <p:spPr>
          <a:xfrm>
            <a:off x="140494" y="4932036"/>
            <a:ext cx="6129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Характеристики дрейфовых камер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R="0" algn="l" rtl="0">
              <a:buSzPts val="1600"/>
              <a:buFont typeface="Symbol" panose="05050102010706020507" pitchFamily="18" charset="2"/>
              <a:buChar char="·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Состав газовой смеси: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9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%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Ar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+ 6% CO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ru-RU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0" algn="l" rtl="0">
              <a:buSzPts val="1600"/>
              <a:buFont typeface="Symbol" panose="05050102010706020507" pitchFamily="18" charset="2"/>
              <a:buChar char="·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Координатная точность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≈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 мм</a:t>
            </a:r>
          </a:p>
          <a:p>
            <a:pPr marR="0" algn="l" rtl="0">
              <a:buSzPts val="1600"/>
              <a:buFont typeface="Symbol" panose="05050102010706020507" pitchFamily="18" charset="2"/>
              <a:buChar char="·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Угловая точность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≈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1.5°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7ABA5-D163-48BA-A38B-8C29CC3C88F9}"/>
              </a:ext>
            </a:extLst>
          </p:cNvPr>
          <p:cNvSpPr txBox="1"/>
          <p:nvPr/>
        </p:nvSpPr>
        <p:spPr>
          <a:xfrm>
            <a:off x="4605337" y="5222237"/>
            <a:ext cx="6129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buSzPts val="1600"/>
              <a:buFont typeface="Symbol" panose="05050102010706020507" pitchFamily="18" charset="2"/>
              <a:buChar char="·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Разделение двух треков 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≈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мм</a:t>
            </a:r>
          </a:p>
          <a:p>
            <a:pPr marR="0" algn="l" rtl="0">
              <a:buSzPts val="1600"/>
              <a:buFont typeface="Symbol" panose="05050102010706020507" pitchFamily="18" charset="2"/>
              <a:buChar char="·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Время дрейфа электронов до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6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мкс</a:t>
            </a:r>
          </a:p>
          <a:p>
            <a:pPr marR="0" algn="l" rtl="0">
              <a:buSzPts val="1600"/>
              <a:buFont typeface="Symbol" panose="05050102010706020507" pitchFamily="18" charset="2"/>
              <a:buChar char="·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Скорость дрейфа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≈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0.045 мм/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нс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1722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817" y="288134"/>
            <a:ext cx="11163608" cy="940592"/>
          </a:xfrm>
        </p:spPr>
        <p:txBody>
          <a:bodyPr/>
          <a:lstStyle/>
          <a:p>
            <a:r>
              <a:rPr lang="ru-RU" dirty="0"/>
              <a:t>Расположение детектора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4</a:t>
            </a:fld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0621" y="1683073"/>
            <a:ext cx="52120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Детекторы Экспериментального Комплекса НЕВОД</a:t>
            </a:r>
            <a:r>
              <a:rPr lang="en-US" sz="2000" b="1" dirty="0">
                <a:cs typeface="Times New Roman" panose="02020603050405020304" pitchFamily="18" charset="0"/>
              </a:rPr>
              <a:t>:</a:t>
            </a:r>
          </a:p>
          <a:p>
            <a:endParaRPr lang="en-US" sz="2000" b="1" dirty="0">
              <a:cs typeface="Times New Roman" panose="02020603050405020304" pitchFamily="18" charset="0"/>
            </a:endParaRPr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b="1" dirty="0"/>
              <a:t>ТРЕК</a:t>
            </a:r>
            <a:r>
              <a:rPr lang="en-US" sz="2000" b="1" dirty="0"/>
              <a:t>:</a:t>
            </a:r>
            <a:r>
              <a:rPr lang="ru-RU" sz="2000" b="1" dirty="0"/>
              <a:t> </a:t>
            </a:r>
            <a:r>
              <a:rPr lang="ru-RU" sz="2000" dirty="0"/>
              <a:t>исследование окологоризонтальной мюонной компоненты ШАЛ</a:t>
            </a:r>
            <a:endParaRPr lang="ru-RU" sz="2000" b="1" dirty="0"/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b="1" dirty="0"/>
              <a:t>МДМ</a:t>
            </a:r>
            <a:r>
              <a:rPr lang="en-US" sz="2000" b="1" dirty="0"/>
              <a:t>:</a:t>
            </a:r>
            <a:r>
              <a:rPr lang="ru-RU" sz="2000" b="1" dirty="0"/>
              <a:t> </a:t>
            </a:r>
            <a:r>
              <a:rPr lang="ru-RU" sz="2000" dirty="0"/>
              <a:t>исследование </a:t>
            </a:r>
            <a:r>
              <a:rPr lang="ru-RU" sz="2000" dirty="0" err="1"/>
              <a:t>околовертикальной</a:t>
            </a:r>
            <a:r>
              <a:rPr lang="ru-RU" sz="2000" dirty="0"/>
              <a:t> мюонной компоненты ШАЛ</a:t>
            </a:r>
            <a:endParaRPr lang="ru-RU" sz="2000" b="1" dirty="0"/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b="1" dirty="0"/>
              <a:t>ЧВД</a:t>
            </a:r>
            <a:r>
              <a:rPr lang="ru-RU" sz="2000" dirty="0"/>
              <a:t> </a:t>
            </a:r>
            <a:r>
              <a:rPr lang="ru-RU" sz="2000" b="1" dirty="0"/>
              <a:t>НЕВОД</a:t>
            </a:r>
            <a:r>
              <a:rPr lang="en-US" sz="2000" b="1" dirty="0"/>
              <a:t>: </a:t>
            </a:r>
            <a:r>
              <a:rPr lang="ru-RU" sz="2000" dirty="0" err="1"/>
              <a:t>черенковский</a:t>
            </a:r>
            <a:r>
              <a:rPr lang="ru-RU" sz="2000" dirty="0"/>
              <a:t> водный детектор объемом 2000 м</a:t>
            </a:r>
            <a:r>
              <a:rPr lang="ru-RU" sz="2000" baseline="30000" dirty="0"/>
              <a:t>3</a:t>
            </a:r>
            <a:endParaRPr lang="ru-RU" sz="2000" b="1" dirty="0"/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b="1" dirty="0"/>
              <a:t>НЕВОД-ШАЛ</a:t>
            </a:r>
            <a:r>
              <a:rPr lang="en-US" sz="2000" dirty="0"/>
              <a:t>:</a:t>
            </a:r>
            <a:r>
              <a:rPr lang="ru-RU" sz="2000" dirty="0"/>
              <a:t> исследование электронно-фотонной компоненты ШАЛ</a:t>
            </a:r>
            <a:endParaRPr lang="en-US" sz="2000" dirty="0"/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b="1" dirty="0"/>
              <a:t>УРАН</a:t>
            </a:r>
            <a:r>
              <a:rPr lang="en-US" sz="2000" b="1" dirty="0"/>
              <a:t>:</a:t>
            </a:r>
            <a:r>
              <a:rPr lang="ru-RU" sz="2000" b="1" dirty="0"/>
              <a:t> </a:t>
            </a:r>
            <a:r>
              <a:rPr lang="ru-RU" sz="2000" dirty="0"/>
              <a:t>исследование нейтронной компоненты ШАЛ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55" y="1428540"/>
            <a:ext cx="5029811" cy="47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93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" y="-28574"/>
            <a:ext cx="10515600" cy="943570"/>
          </a:xfrm>
        </p:spPr>
        <p:txBody>
          <a:bodyPr/>
          <a:lstStyle/>
          <a:p>
            <a:r>
              <a:rPr lang="ru-RU" dirty="0"/>
              <a:t>Моделирование ШАЛ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52789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5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5" y="996282"/>
            <a:ext cx="6105525" cy="4987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24" r="1558"/>
          <a:stretch/>
        </p:blipFill>
        <p:spPr>
          <a:xfrm>
            <a:off x="57150" y="1053432"/>
            <a:ext cx="5915025" cy="49162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67450" y="5984249"/>
            <a:ext cx="5876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плотность частиц в ШАЛ от энергии частиц на расстоянии 100 м от оси ШАЛ от первичного протона с энергией 10-100 </a:t>
            </a:r>
            <a:r>
              <a:rPr lang="ru-RU" dirty="0" err="1"/>
              <a:t>ПэВ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4325" y="5969690"/>
            <a:ext cx="5876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плотность частиц в ШАЛ от энергии частиц на расстоянии 100 м от оси ШАЛ от первичного протона с энергией 1-10 ТэВ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408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787" y="238035"/>
            <a:ext cx="10728013" cy="75437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детектора в программном пакете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Geant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6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9320" y="5892581"/>
            <a:ext cx="8024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Модель детектора МДМ в </a:t>
            </a:r>
            <a:r>
              <a:rPr lang="en-US" sz="2000" dirty="0" err="1"/>
              <a:t>Geant</a:t>
            </a:r>
            <a:r>
              <a:rPr lang="ru-RU" sz="2000" dirty="0"/>
              <a:t>4 с характерными размерами </a:t>
            </a:r>
          </a:p>
          <a:p>
            <a:pPr algn="ctr"/>
            <a:r>
              <a:rPr lang="ru-RU" sz="2000" dirty="0"/>
              <a:t>и прохождение мюона с энергией в 1 ТэВ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6028" t="14147" r="6405" b="18842"/>
          <a:stretch/>
        </p:blipFill>
        <p:spPr>
          <a:xfrm>
            <a:off x="1076770" y="1081591"/>
            <a:ext cx="9432402" cy="47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5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58" y="38306"/>
            <a:ext cx="12106542" cy="1004281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Энергетический пределы и генерация вторичных частиц от поглотителя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17166" y="6518513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7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3860" t="8462" r="2637" b="43234"/>
          <a:stretch/>
        </p:blipFill>
        <p:spPr>
          <a:xfrm>
            <a:off x="244048" y="4005260"/>
            <a:ext cx="4887513" cy="16175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70132" y="5710912"/>
            <a:ext cx="4235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детектора МДМ с двумя слоями поглотителя при прохождение мюона с энергией в 1 ТэВ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6268191"/>
                  </p:ext>
                </p:extLst>
              </p:nvPr>
            </p:nvGraphicFramePr>
            <p:xfrm>
              <a:off x="234107" y="1295140"/>
              <a:ext cx="5041362" cy="2270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398140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1630776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2012446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Частица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Пороговая</a:t>
                          </a:r>
                          <a:r>
                            <a:rPr lang="ru-RU" sz="1600" baseline="0" dirty="0"/>
                            <a:t> энергия, МэВ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/>
                            <a:t>Верхний</a:t>
                          </a:r>
                          <a:r>
                            <a:rPr lang="ru-RU" sz="1600" baseline="0" dirty="0"/>
                            <a:t> предел </a:t>
                          </a:r>
                          <a:r>
                            <a:rPr lang="ru-RU" sz="1600" b="1" i="0" baseline="0" dirty="0"/>
                            <a:t>регистрации</a:t>
                          </a:r>
                          <a:r>
                            <a:rPr lang="ru-RU" sz="1600" baseline="0" dirty="0"/>
                            <a:t>, МэВ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5641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Мюон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ru-RU" sz="1600" b="0" i="1" smtClean="0">
                                  <a:latin typeface="Cambria Math" panose="02040503050406030204" pitchFamily="18" charset="0"/>
                                </a:rPr>
                                <m:t>340±30</m:t>
                              </m:r>
                            </m:oMath>
                          </a14:m>
                          <a:r>
                            <a:rPr lang="ru-RU" sz="1600" dirty="0"/>
                            <a:t> </a:t>
                          </a:r>
                        </a:p>
                        <a:p>
                          <a:pPr algn="l"/>
                          <a:r>
                            <a:rPr lang="ru-RU" sz="1600" dirty="0"/>
                            <a:t>(</a:t>
                          </a:r>
                          <a:r>
                            <a:rPr lang="ru-RU" sz="1600" baseline="0" dirty="0"/>
                            <a:t>теория </a:t>
                          </a:r>
                          <a:r>
                            <a:rPr lang="ru-RU" sz="1600" dirty="0"/>
                            <a:t>360</a:t>
                          </a:r>
                          <a:r>
                            <a:rPr lang="ru-RU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5)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Электрон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790±20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3)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Гамма-кванта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660±20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240±20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(3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±0</m:t>
                                </m:r>
                                <m:r>
                                  <a:rPr lang="ru-RU" sz="160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9)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6268191"/>
                  </p:ext>
                </p:extLst>
              </p:nvPr>
            </p:nvGraphicFramePr>
            <p:xfrm>
              <a:off x="234107" y="1295140"/>
              <a:ext cx="5041362" cy="2270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398140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1630776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2012446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Частица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Пороговая</a:t>
                          </a:r>
                          <a:r>
                            <a:rPr lang="ru-RU" sz="1600" baseline="0" dirty="0" smtClean="0"/>
                            <a:t> энергия, МэВ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Верхний</a:t>
                          </a:r>
                          <a:r>
                            <a:rPr lang="ru-RU" sz="1600" baseline="0" dirty="0" smtClean="0"/>
                            <a:t> предел </a:t>
                          </a:r>
                          <a:r>
                            <a:rPr lang="ru-RU" sz="1600" b="1" i="0" baseline="0" dirty="0" smtClean="0"/>
                            <a:t>регистрации</a:t>
                          </a:r>
                          <a:r>
                            <a:rPr lang="ru-RU" sz="1600" baseline="0" dirty="0" smtClean="0"/>
                            <a:t>, МэВ</a:t>
                          </a:r>
                          <a:endParaRPr lang="ru-RU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Мюон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86517" t="-103158" r="-12546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150453" t="-103158" r="-120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Электрон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86517" t="-316393" r="-125468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150453" t="-316393" r="-1208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Гамма-кванта</a:t>
                          </a:r>
                          <a:endParaRPr lang="ru-RU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86517" t="-416393" r="-125468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150453" t="-416393" r="-1208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Протон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86517" t="-516393" r="-125468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0"/>
                          <a:stretch>
                            <a:fillRect l="-150453" t="-516393" r="-1208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Группа 2"/>
          <p:cNvGrpSpPr/>
          <p:nvPr/>
        </p:nvGrpSpPr>
        <p:grpSpPr>
          <a:xfrm>
            <a:off x="5275263" y="492125"/>
            <a:ext cx="6907068" cy="5810225"/>
            <a:chOff x="5275263" y="492125"/>
            <a:chExt cx="6907068" cy="5810225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8782661"/>
                </p:ext>
              </p:extLst>
            </p:nvPr>
          </p:nvGraphicFramePr>
          <p:xfrm>
            <a:off x="5275263" y="492125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Graph" r:id="rId11" imgW="3600000" imgH="2879640" progId="Origin95.Graph">
                    <p:embed/>
                  </p:oleObj>
                </mc:Choice>
                <mc:Fallback>
                  <p:oleObj name="Graph" r:id="rId11" imgW="3600000" imgH="2879640" progId="Origin95.Graph">
                    <p:embed/>
                    <p:pic>
                      <p:nvPicPr>
                        <p:cNvPr id="8" name="Объект 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275263" y="492125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11118"/>
                </p:ext>
              </p:extLst>
            </p:nvPr>
          </p:nvGraphicFramePr>
          <p:xfrm>
            <a:off x="8581881" y="3422625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Graph" r:id="rId13" imgW="3600000" imgH="2879640" progId="Origin95.Graph">
                    <p:embed/>
                  </p:oleObj>
                </mc:Choice>
                <mc:Fallback>
                  <p:oleObj name="Graph" r:id="rId13" imgW="3600000" imgH="2879640" progId="Origin95.Graph">
                    <p:embed/>
                    <p:pic>
                      <p:nvPicPr>
                        <p:cNvPr id="11" name="Объект 1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581881" y="3422625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6617301"/>
                </p:ext>
              </p:extLst>
            </p:nvPr>
          </p:nvGraphicFramePr>
          <p:xfrm>
            <a:off x="5275469" y="3422625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Graph" r:id="rId15" imgW="3600000" imgH="2879640" progId="Origin95.Graph">
                    <p:embed/>
                  </p:oleObj>
                </mc:Choice>
                <mc:Fallback>
                  <p:oleObj name="Graph" r:id="rId15" imgW="3600000" imgH="2879640" progId="Origin95.Graph">
                    <p:embed/>
                    <p:pic>
                      <p:nvPicPr>
                        <p:cNvPr id="12" name="Объект 1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275469" y="3422625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7450393"/>
                </p:ext>
              </p:extLst>
            </p:nvPr>
          </p:nvGraphicFramePr>
          <p:xfrm>
            <a:off x="8581881" y="492342"/>
            <a:ext cx="360045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Graph" r:id="rId17" imgW="3600000" imgH="2879640" progId="Origin95.Graph">
                    <p:embed/>
                  </p:oleObj>
                </mc:Choice>
                <mc:Fallback>
                  <p:oleObj name="Graph" r:id="rId17" imgW="3600000" imgH="2879640" progId="Origin95.Graph">
                    <p:embed/>
                    <p:pic>
                      <p:nvPicPr>
                        <p:cNvPr id="9" name="Объект 8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8581881" y="492342"/>
                          <a:ext cx="360045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Прямоугольник 13"/>
          <p:cNvSpPr/>
          <p:nvPr/>
        </p:nvSpPr>
        <p:spPr>
          <a:xfrm>
            <a:off x="5422119" y="6280299"/>
            <a:ext cx="6635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Зависимость числа заряженных частиц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прошедших через дрейфовые камеры нормированных на начальное число частиц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от энергии начальной частицы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2980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46" y="125977"/>
            <a:ext cx="10515600" cy="1325563"/>
          </a:xfrm>
        </p:spPr>
        <p:txBody>
          <a:bodyPr/>
          <a:lstStyle/>
          <a:p>
            <a:r>
              <a:rPr lang="ru-RU" dirty="0"/>
              <a:t>Реконструкция</a:t>
            </a:r>
            <a:r>
              <a:rPr lang="en-US" dirty="0"/>
              <a:t> </a:t>
            </a:r>
            <a:r>
              <a:rPr lang="ru-RU" dirty="0"/>
              <a:t>и анализ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8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69316" y="1927426"/>
            <a:ext cx="434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Критерии отбора</a:t>
            </a:r>
            <a:r>
              <a:rPr lang="en-US" sz="2000" b="1" dirty="0">
                <a:cs typeface="Times New Roman" panose="02020603050405020304" pitchFamily="18" charset="0"/>
              </a:rPr>
              <a:t>:</a:t>
            </a:r>
          </a:p>
          <a:p>
            <a:endParaRPr lang="en-US" sz="2000" b="1" dirty="0">
              <a:cs typeface="Times New Roman" panose="02020603050405020304" pitchFamily="18" charset="0"/>
            </a:endParaRPr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dirty="0"/>
              <a:t>Частица прошла через все плоскости</a:t>
            </a:r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dirty="0"/>
              <a:t>Разница по зенитному углу не </a:t>
            </a:r>
            <a:r>
              <a:rPr lang="ru-RU" sz="2000" b="1" dirty="0"/>
              <a:t>более 5⁰</a:t>
            </a:r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dirty="0"/>
              <a:t>Разница координате не </a:t>
            </a:r>
            <a:r>
              <a:rPr lang="ru-RU" sz="2000" b="1" dirty="0"/>
              <a:t>более 5 мм</a:t>
            </a:r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dirty="0"/>
              <a:t>Между треками</a:t>
            </a:r>
            <a:r>
              <a:rPr lang="ru-RU" sz="2000" b="1" dirty="0"/>
              <a:t> больше 3 мм</a:t>
            </a:r>
          </a:p>
          <a:p>
            <a:pPr marL="265113" indent="-265113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2000" dirty="0"/>
              <a:t>В событии не более </a:t>
            </a:r>
            <a:r>
              <a:rPr lang="ru-RU" sz="2000" b="1" dirty="0"/>
              <a:t>200 частиц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lum contrast="40000"/>
          </a:blip>
          <a:srcRect l="4543" t="5527" r="5445" b="2946"/>
          <a:stretch/>
        </p:blipFill>
        <p:spPr>
          <a:xfrm>
            <a:off x="179337" y="1451540"/>
            <a:ext cx="7340630" cy="41218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06427" y="5734047"/>
            <a:ext cx="5886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Реконструкция события, красный трек – мюон, фиолетовый трек – не мюон</a:t>
            </a:r>
            <a:r>
              <a:rPr lang="ru-RU" dirty="0"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77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07" y="171986"/>
            <a:ext cx="5303568" cy="862662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Реконструкция треков, две плоскости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8628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9</a:t>
            </a:fld>
            <a:endParaRPr lang="ru-RU" sz="200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08326"/>
              </p:ext>
            </p:extLst>
          </p:nvPr>
        </p:nvGraphicFramePr>
        <p:xfrm>
          <a:off x="5363070" y="3132448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Graph" r:id="rId4" imgW="3600000" imgH="2879640" progId="Origin95.Graph">
                  <p:embed/>
                </p:oleObj>
              </mc:Choice>
              <mc:Fallback>
                <p:oleObj name="Graph" r:id="rId4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3070" y="3132448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487040"/>
              </p:ext>
            </p:extLst>
          </p:nvPr>
        </p:nvGraphicFramePr>
        <p:xfrm>
          <a:off x="5363070" y="97474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Graph" r:id="rId6" imgW="3600000" imgH="2879640" progId="Origin95.Graph">
                  <p:embed/>
                </p:oleObj>
              </mc:Choice>
              <mc:Fallback>
                <p:oleObj name="Graph" r:id="rId6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63070" y="97474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232754"/>
              </p:ext>
            </p:extLst>
          </p:nvPr>
        </p:nvGraphicFramePr>
        <p:xfrm>
          <a:off x="8591550" y="97475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Graph" r:id="rId8" imgW="3600000" imgH="2879640" progId="Origin95.Graph">
                  <p:embed/>
                </p:oleObj>
              </mc:Choice>
              <mc:Fallback>
                <p:oleObj name="Graph" r:id="rId8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91550" y="97475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393326"/>
              </p:ext>
            </p:extLst>
          </p:nvPr>
        </p:nvGraphicFramePr>
        <p:xfrm>
          <a:off x="8591550" y="3132448"/>
          <a:ext cx="360045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Graph" r:id="rId10" imgW="3600000" imgH="2879640" progId="Origin95.Graph">
                  <p:embed/>
                </p:oleObj>
              </mc:Choice>
              <mc:Fallback>
                <p:oleObj name="Graph" r:id="rId10" imgW="3600000" imgH="287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91550" y="3132448"/>
                        <a:ext cx="360045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71461" y="5711550"/>
            <a:ext cx="433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детектора МДМ с двумя слоями поглотителя при прохождение мюона с энергией в 5 ТэВ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lum contrast="40000"/>
          </a:blip>
          <a:srcRect l="4543" t="5527" r="5445" b="46662"/>
          <a:stretch/>
        </p:blipFill>
        <p:spPr>
          <a:xfrm>
            <a:off x="0" y="3967073"/>
            <a:ext cx="5305425" cy="1556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Таблица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0684790"/>
                  </p:ext>
                </p:extLst>
              </p:nvPr>
            </p:nvGraphicFramePr>
            <p:xfrm>
              <a:off x="277908" y="1292446"/>
              <a:ext cx="5041362" cy="2270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164436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1864480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2012446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Частица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Пороговая</a:t>
                          </a:r>
                          <a:r>
                            <a:rPr lang="ru-RU" sz="1600" baseline="0" dirty="0"/>
                            <a:t> энергия, МэВ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/>
                            <a:t>Верхний</a:t>
                          </a:r>
                          <a:r>
                            <a:rPr lang="ru-RU" sz="1600" baseline="0" dirty="0"/>
                            <a:t> предел </a:t>
                          </a:r>
                          <a:r>
                            <a:rPr lang="ru-RU" sz="1600" b="1" i="0" baseline="0" dirty="0"/>
                            <a:t>регистрации</a:t>
                          </a:r>
                          <a:r>
                            <a:rPr lang="ru-RU" sz="1600" baseline="0" dirty="0"/>
                            <a:t>, МэВ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5641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Мюон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ru-RU" sz="1600" b="0" i="1" smtClean="0">
                                  <a:latin typeface="Cambria Math" panose="02040503050406030204" pitchFamily="18" charset="0"/>
                                </a:rPr>
                                <m:t>340±30</m:t>
                              </m:r>
                            </m:oMath>
                          </a14:m>
                          <a:r>
                            <a:rPr lang="ru-RU" sz="1600" dirty="0"/>
                            <a:t> </a:t>
                          </a:r>
                        </a:p>
                        <a:p>
                          <a:pPr algn="l"/>
                          <a:r>
                            <a:rPr lang="ru-RU" sz="1600" dirty="0"/>
                            <a:t>(</a:t>
                          </a:r>
                          <a:r>
                            <a:rPr lang="ru-RU" sz="1600" baseline="0" dirty="0"/>
                            <a:t>теория </a:t>
                          </a:r>
                          <a:r>
                            <a:rPr lang="ru-RU" sz="1600" dirty="0"/>
                            <a:t>360</a:t>
                          </a:r>
                          <a:r>
                            <a:rPr lang="ru-RU" sz="1600" baseline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5)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Электрон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790±20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.9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3)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Фотон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660±20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(2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Протон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240±20</m:t>
                                </m:r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(3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ru-RU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±0</m:t>
                                </m:r>
                                <m:r>
                                  <a:rPr lang="ru-RU" sz="160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600" b="0" i="1" smtClean="0">
                                    <a:latin typeface="Cambria Math" panose="02040503050406030204" pitchFamily="18" charset="0"/>
                                  </a:rPr>
                                  <m:t>9)</m:t>
                                </m:r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6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ru-RU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ru-RU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Таблица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0684790"/>
                  </p:ext>
                </p:extLst>
              </p:nvPr>
            </p:nvGraphicFramePr>
            <p:xfrm>
              <a:off x="277908" y="1292446"/>
              <a:ext cx="5041362" cy="2270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164436">
                      <a:extLst>
                        <a:ext uri="{9D8B030D-6E8A-4147-A177-3AD203B41FA5}">
                          <a16:colId xmlns:a16="http://schemas.microsoft.com/office/drawing/2014/main" val="1597194652"/>
                        </a:ext>
                      </a:extLst>
                    </a:gridCol>
                    <a:gridCol w="1864480">
                      <a:extLst>
                        <a:ext uri="{9D8B030D-6E8A-4147-A177-3AD203B41FA5}">
                          <a16:colId xmlns:a16="http://schemas.microsoft.com/office/drawing/2014/main" val="192648292"/>
                        </a:ext>
                      </a:extLst>
                    </a:gridCol>
                    <a:gridCol w="2012446">
                      <a:extLst>
                        <a:ext uri="{9D8B030D-6E8A-4147-A177-3AD203B41FA5}">
                          <a16:colId xmlns:a16="http://schemas.microsoft.com/office/drawing/2014/main" val="334147711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Частица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Пороговая</a:t>
                          </a:r>
                          <a:r>
                            <a:rPr lang="ru-RU" sz="1600" baseline="0" dirty="0" smtClean="0"/>
                            <a:t> энергия, МэВ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/>
                            <a:t>Верхний</a:t>
                          </a:r>
                          <a:r>
                            <a:rPr lang="ru-RU" sz="1600" baseline="0" dirty="0" smtClean="0"/>
                            <a:t> предел </a:t>
                          </a:r>
                          <a:r>
                            <a:rPr lang="ru-RU" sz="1600" b="1" i="0" baseline="0" dirty="0" smtClean="0"/>
                            <a:t>регистрации</a:t>
                          </a:r>
                          <a:r>
                            <a:rPr lang="ru-RU" sz="1600" baseline="0" dirty="0" smtClean="0"/>
                            <a:t>, МэВ</a:t>
                          </a:r>
                          <a:endParaRPr lang="ru-RU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5283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Мюон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62745" t="-103158" r="-10947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150453" t="-103158" r="-120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28070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Электрон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62745" t="-316393" r="-109477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150453" t="-316393" r="-1208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0435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Фотон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62745" t="-416393" r="-109477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150453" t="-416393" r="-1208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452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/>
                            <a:t>Протон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62745" t="-516393" r="-109477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3"/>
                          <a:stretch>
                            <a:fillRect l="-150453" t="-516393" r="-1208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13818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Прямоугольник 16"/>
          <p:cNvSpPr/>
          <p:nvPr/>
        </p:nvSpPr>
        <p:spPr>
          <a:xfrm>
            <a:off x="5556002" y="6127049"/>
            <a:ext cx="6635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Зависимость числа реконструированных частиц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(n)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в дрейфовых камерах нормированных на начальное число частиц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(N)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от энергии начальной частицы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09019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18099</TotalTime>
  <Words>915</Words>
  <Application>Microsoft Office PowerPoint</Application>
  <PresentationFormat>Широкоэкранный</PresentationFormat>
  <Paragraphs>185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(Основной текст)</vt:lpstr>
      <vt:lpstr>Calibri Light</vt:lpstr>
      <vt:lpstr>Cambria Math</vt:lpstr>
      <vt:lpstr>Segoe UI</vt:lpstr>
      <vt:lpstr>Symbol</vt:lpstr>
      <vt:lpstr>Times New Roman</vt:lpstr>
      <vt:lpstr>Verdana</vt:lpstr>
      <vt:lpstr>Тема Office</vt:lpstr>
      <vt:lpstr>Graph</vt:lpstr>
      <vt:lpstr>Презентация PowerPoint</vt:lpstr>
      <vt:lpstr>Многоцелевой Детектор Мюонов (МДМ)</vt:lpstr>
      <vt:lpstr>Принцип работы дрейфовой камеры</vt:lpstr>
      <vt:lpstr>Расположение детектора</vt:lpstr>
      <vt:lpstr>Моделирование ШАЛ</vt:lpstr>
      <vt:lpstr>Модель детектора в программном пакете Geant4</vt:lpstr>
      <vt:lpstr>Энергетический пределы и генерация вторичных частиц от поглотителя</vt:lpstr>
      <vt:lpstr>Реконструкция и анализ</vt:lpstr>
      <vt:lpstr>Реконструкция треков, две плоскости</vt:lpstr>
      <vt:lpstr>Реконструкция треков, четыре плоскости</vt:lpstr>
      <vt:lpstr>Анализ результатов</vt:lpstr>
      <vt:lpstr>Заключение</vt:lpstr>
      <vt:lpstr>Презентация PowerPoint</vt:lpstr>
      <vt:lpstr>Регистрация заряженных частиц в дрейфовых камерах</vt:lpstr>
      <vt:lpstr>Модель детектора в программном пакете Geant4</vt:lpstr>
      <vt:lpstr>Презентация PowerPoint</vt:lpstr>
      <vt:lpstr>Принцип работы бестриггерного режима в ДК</vt:lpstr>
      <vt:lpstr>Принцип работы бестриггерного режима в ДК</vt:lpstr>
      <vt:lpstr>Extensive air showers</vt:lpstr>
      <vt:lpstr>Расчёт поглощения</vt:lpstr>
      <vt:lpstr>Стальные пластины из ИФВЭ</vt:lpstr>
      <vt:lpstr>Дрейфовая камера ИФВЭ</vt:lpstr>
      <vt:lpstr>Моделированные ШАЛ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IYuTroshin</dc:creator>
  <cp:lastModifiedBy>IYuTroshin</cp:lastModifiedBy>
  <cp:revision>203</cp:revision>
  <cp:lastPrinted>2022-04-20T09:31:50Z</cp:lastPrinted>
  <dcterms:created xsi:type="dcterms:W3CDTF">2022-04-18T09:05:31Z</dcterms:created>
  <dcterms:modified xsi:type="dcterms:W3CDTF">2024-04-02T09:45:31Z</dcterms:modified>
</cp:coreProperties>
</file>