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358" r:id="rId3"/>
    <p:sldId id="359" r:id="rId4"/>
    <p:sldId id="334" r:id="rId5"/>
    <p:sldId id="335" r:id="rId6"/>
    <p:sldId id="336" r:id="rId7"/>
    <p:sldId id="338" r:id="rId8"/>
    <p:sldId id="352" r:id="rId9"/>
    <p:sldId id="353" r:id="rId10"/>
    <p:sldId id="286" r:id="rId11"/>
    <p:sldId id="294" r:id="rId12"/>
    <p:sldId id="310" r:id="rId13"/>
    <p:sldId id="311" r:id="rId14"/>
    <p:sldId id="328" r:id="rId15"/>
    <p:sldId id="341" r:id="rId16"/>
    <p:sldId id="305" r:id="rId17"/>
    <p:sldId id="348" r:id="rId18"/>
    <p:sldId id="349" r:id="rId19"/>
    <p:sldId id="342" r:id="rId20"/>
    <p:sldId id="345" r:id="rId21"/>
    <p:sldId id="347" r:id="rId22"/>
    <p:sldId id="290" r:id="rId23"/>
    <p:sldId id="354" r:id="rId24"/>
    <p:sldId id="355" r:id="rId25"/>
    <p:sldId id="346" r:id="rId26"/>
    <p:sldId id="361" r:id="rId27"/>
    <p:sldId id="362" r:id="rId28"/>
    <p:sldId id="363" r:id="rId29"/>
    <p:sldId id="364" r:id="rId30"/>
    <p:sldId id="365" r:id="rId31"/>
    <p:sldId id="366" r:id="rId32"/>
    <p:sldId id="343" r:id="rId33"/>
    <p:sldId id="350" r:id="rId34"/>
    <p:sldId id="351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74" r:id="rId43"/>
    <p:sldId id="375" r:id="rId44"/>
    <p:sldId id="376" r:id="rId45"/>
    <p:sldId id="377" r:id="rId46"/>
    <p:sldId id="378" r:id="rId47"/>
    <p:sldId id="380" r:id="rId48"/>
    <p:sldId id="379" r:id="rId49"/>
    <p:sldId id="344" r:id="rId50"/>
    <p:sldId id="295" r:id="rId51"/>
    <p:sldId id="318" r:id="rId52"/>
    <p:sldId id="259" r:id="rId53"/>
    <p:sldId id="260" r:id="rId54"/>
    <p:sldId id="296" r:id="rId55"/>
    <p:sldId id="312" r:id="rId56"/>
    <p:sldId id="327" r:id="rId57"/>
    <p:sldId id="297" r:id="rId58"/>
    <p:sldId id="298" r:id="rId59"/>
    <p:sldId id="299" r:id="rId60"/>
    <p:sldId id="300" r:id="rId61"/>
    <p:sldId id="301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5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20" d="100"/>
          <a:sy n="120" d="100"/>
        </p:scale>
        <p:origin x="-13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4" Type="http://schemas.openxmlformats.org/officeDocument/2006/relationships/image" Target="../media/image10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08.wmf"/><Relationship Id="rId1" Type="http://schemas.openxmlformats.org/officeDocument/2006/relationships/image" Target="../media/image113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24.emf"/><Relationship Id="rId4" Type="http://schemas.openxmlformats.org/officeDocument/2006/relationships/image" Target="../media/image120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image" Target="../media/image107.wmf"/><Relationship Id="rId7" Type="http://schemas.openxmlformats.org/officeDocument/2006/relationships/image" Target="../media/image124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Relationship Id="rId9" Type="http://schemas.openxmlformats.org/officeDocument/2006/relationships/image" Target="../media/image126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13.wmf"/><Relationship Id="rId6" Type="http://schemas.openxmlformats.org/officeDocument/2006/relationships/image" Target="../media/image131.wmf"/><Relationship Id="rId5" Type="http://schemas.openxmlformats.org/officeDocument/2006/relationships/image" Target="../media/image130.wmf"/><Relationship Id="rId4" Type="http://schemas.openxmlformats.org/officeDocument/2006/relationships/image" Target="../media/image129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e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21E13-0CC8-4611-B38A-A504B92B55A4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336D5-8636-40CF-83B6-E7936F5B2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447BA-7449-415F-8CB0-6536DC9A895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44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631C-7E20-4E9D-B8E6-31D0CA177409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77A1-8D4C-477D-B904-F9CC2B66F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631C-7E20-4E9D-B8E6-31D0CA177409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77A1-8D4C-477D-B904-F9CC2B66F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631C-7E20-4E9D-B8E6-31D0CA177409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77A1-8D4C-477D-B904-F9CC2B66F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631C-7E20-4E9D-B8E6-31D0CA177409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77A1-8D4C-477D-B904-F9CC2B66F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631C-7E20-4E9D-B8E6-31D0CA177409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77A1-8D4C-477D-B904-F9CC2B66F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631C-7E20-4E9D-B8E6-31D0CA177409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77A1-8D4C-477D-B904-F9CC2B66F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631C-7E20-4E9D-B8E6-31D0CA177409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77A1-8D4C-477D-B904-F9CC2B66F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631C-7E20-4E9D-B8E6-31D0CA177409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77A1-8D4C-477D-B904-F9CC2B66F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631C-7E20-4E9D-B8E6-31D0CA177409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77A1-8D4C-477D-B904-F9CC2B66F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631C-7E20-4E9D-B8E6-31D0CA177409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77A1-8D4C-477D-B904-F9CC2B66F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631C-7E20-4E9D-B8E6-31D0CA177409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77A1-8D4C-477D-B904-F9CC2B66F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2631C-7E20-4E9D-B8E6-31D0CA177409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277A1-8D4C-477D-B904-F9CC2B66F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53.png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4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8.bin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57.bin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6.bin"/><Relationship Id="rId9" Type="http://schemas.openxmlformats.org/officeDocument/2006/relationships/oleObject" Target="../embeddings/oleObject6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7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7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90.bin"/><Relationship Id="rId5" Type="http://schemas.openxmlformats.org/officeDocument/2006/relationships/oleObject" Target="../embeddings/oleObject89.bin"/><Relationship Id="rId4" Type="http://schemas.openxmlformats.org/officeDocument/2006/relationships/oleObject" Target="../embeddings/oleObject88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92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96.bin"/><Relationship Id="rId5" Type="http://schemas.openxmlformats.org/officeDocument/2006/relationships/oleObject" Target="../embeddings/oleObject95.bin"/><Relationship Id="rId4" Type="http://schemas.openxmlformats.org/officeDocument/2006/relationships/oleObject" Target="../embeddings/oleObject94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4" Type="http://schemas.openxmlformats.org/officeDocument/2006/relationships/oleObject" Target="../embeddings/oleObject100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08.bin"/><Relationship Id="rId5" Type="http://schemas.openxmlformats.org/officeDocument/2006/relationships/oleObject" Target="../embeddings/oleObject107.bin"/><Relationship Id="rId4" Type="http://schemas.openxmlformats.org/officeDocument/2006/relationships/oleObject" Target="../embeddings/oleObject106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12.bin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1.bin"/><Relationship Id="rId10" Type="http://schemas.openxmlformats.org/officeDocument/2006/relationships/oleObject" Target="../embeddings/oleObject116.bin"/><Relationship Id="rId4" Type="http://schemas.openxmlformats.org/officeDocument/2006/relationships/oleObject" Target="../embeddings/oleObject110.bin"/><Relationship Id="rId9" Type="http://schemas.openxmlformats.org/officeDocument/2006/relationships/oleObject" Target="../embeddings/oleObject115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21.bin"/><Relationship Id="rId5" Type="http://schemas.openxmlformats.org/officeDocument/2006/relationships/oleObject" Target="../embeddings/oleObject120.bin"/><Relationship Id="rId4" Type="http://schemas.openxmlformats.org/officeDocument/2006/relationships/oleObject" Target="../embeddings/oleObject119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126.bin"/><Relationship Id="rId4" Type="http://schemas.openxmlformats.org/officeDocument/2006/relationships/oleObject" Target="../embeddings/oleObject12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Fusion reactions of astrophysical interest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685800"/>
          </a:xfrm>
        </p:spPr>
        <p:txBody>
          <a:bodyPr/>
          <a:lstStyle/>
          <a:p>
            <a:r>
              <a:rPr lang="en-US" dirty="0" smtClean="0"/>
              <a:t>V. </a:t>
            </a:r>
            <a:r>
              <a:rPr lang="en-US" dirty="0" err="1" smtClean="0"/>
              <a:t>Sargsyan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439412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C00000"/>
                </a:solidFill>
              </a:rPr>
              <a:t>Conservative forces</a:t>
            </a:r>
            <a:r>
              <a:rPr lang="ru-RU" sz="2400" u="sng" dirty="0" smtClean="0">
                <a:solidFill>
                  <a:srgbClr val="C00000"/>
                </a:solidFill>
              </a:rPr>
              <a:t>: </a:t>
            </a:r>
          </a:p>
          <a:p>
            <a:r>
              <a:rPr lang="ru-RU" sz="2400" dirty="0" smtClean="0"/>
              <a:t>	</a:t>
            </a:r>
            <a:r>
              <a:rPr lang="en-US" sz="2400" dirty="0" smtClean="0"/>
              <a:t> Coulomb, nuclear and centrifugal forces create an entrance potential barrier. the projectile ion must have sufficient kinetic energy to overcome the barrier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en-US" sz="2400" u="sng" dirty="0" smtClean="0">
                <a:solidFill>
                  <a:srgbClr val="C00000"/>
                </a:solidFill>
              </a:rPr>
              <a:t>Dissipative forces</a:t>
            </a:r>
            <a:r>
              <a:rPr lang="ru-RU" sz="2400" u="sng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sz="2400" dirty="0" smtClean="0"/>
              <a:t>	</a:t>
            </a:r>
            <a:r>
              <a:rPr lang="en-US" sz="2400" dirty="0" smtClean="0"/>
              <a:t>Induce an irreversible transition of the kinetic energy of a collision into internal excitations of the nuclear</a:t>
            </a:r>
            <a:r>
              <a:rPr lang="ru-RU" sz="2400" dirty="0" smtClean="0"/>
              <a:t>.</a:t>
            </a:r>
            <a:endParaRPr lang="en-US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4800" y="228600"/>
            <a:ext cx="8534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Forces acting between the nuclei in the process of the fusion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057400" y="2286000"/>
            <a:ext cx="1447800" cy="1371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5638800" y="1981200"/>
            <a:ext cx="1981200" cy="1981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43000" y="2971800"/>
            <a:ext cx="7162800" cy="1588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2667000" y="2743200"/>
            <a:ext cx="381000" cy="76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6210300" y="2476500"/>
            <a:ext cx="6858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819400" y="2971800"/>
            <a:ext cx="3962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1133475" y="4648200"/>
          <a:ext cx="7180263" cy="762000"/>
        </p:xfrm>
        <a:graphic>
          <a:graphicData uri="http://schemas.openxmlformats.org/presentationml/2006/ole">
            <p:oleObj spid="_x0000_s75778" name="Формула" r:id="rId3" imgW="2628720" imgH="279360" progId="Equation.3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402138" y="3100388"/>
          <a:ext cx="415925" cy="482600"/>
        </p:xfrm>
        <a:graphic>
          <a:graphicData uri="http://schemas.openxmlformats.org/presentationml/2006/ole">
            <p:oleObj spid="_x0000_s75780" name="Формула" r:id="rId4" imgW="152280" imgH="177480" progId="Equation.3">
              <p:embed/>
            </p:oleObj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514600" y="2438400"/>
          <a:ext cx="214312" cy="363537"/>
        </p:xfrm>
        <a:graphic>
          <a:graphicData uri="http://schemas.openxmlformats.org/presentationml/2006/ole">
            <p:oleObj spid="_x0000_s75781" name="Формула" r:id="rId5" imgW="126780" imgH="215526" progId="Equation.3">
              <p:embed/>
            </p:oleObj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5181600" y="2438400"/>
          <a:ext cx="304800" cy="468453"/>
        </p:xfrm>
        <a:graphic>
          <a:graphicData uri="http://schemas.openxmlformats.org/presentationml/2006/ole">
            <p:oleObj spid="_x0000_s75782" name="Формула" r:id="rId6" imgW="139579" imgH="215713" progId="Equation.3">
              <p:embed/>
            </p:oleObj>
          </a:graphicData>
        </a:graphic>
      </p:graphicFrame>
      <p:cxnSp>
        <p:nvCxnSpPr>
          <p:cNvPr id="27" name="Прямая со стрелкой 26"/>
          <p:cNvCxnSpPr/>
          <p:nvPr/>
        </p:nvCxnSpPr>
        <p:spPr>
          <a:xfrm flipV="1">
            <a:off x="2819400" y="2286000"/>
            <a:ext cx="35814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895600" y="2286000"/>
            <a:ext cx="35052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3886200" y="1828800"/>
          <a:ext cx="784057" cy="457200"/>
        </p:xfrm>
        <a:graphic>
          <a:graphicData uri="http://schemas.openxmlformats.org/presentationml/2006/ole">
            <p:oleObj spid="_x0000_s75783" name="Формула" r:id="rId7" imgW="368140" imgH="215806" progId="Equation.3">
              <p:embed/>
            </p:oleObj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381000" y="15240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Double folding potential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5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ucleon_forc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371600"/>
            <a:ext cx="3276600" cy="3619340"/>
          </a:xfrm>
          <a:prstGeom prst="rect">
            <a:avLst/>
          </a:prstGeom>
        </p:spPr>
      </p:pic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371600"/>
            <a:ext cx="253218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15240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Nucleus-nucleus potential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98657" name="Object 1"/>
          <p:cNvGraphicFramePr>
            <a:graphicFrameLocks noChangeAspect="1"/>
          </p:cNvGraphicFramePr>
          <p:nvPr/>
        </p:nvGraphicFramePr>
        <p:xfrm>
          <a:off x="5638800" y="5562600"/>
          <a:ext cx="2356573" cy="914400"/>
        </p:xfrm>
        <a:graphic>
          <a:graphicData uri="http://schemas.openxmlformats.org/presentationml/2006/ole">
            <p:oleObj spid="_x0000_s198657" name="Формула" r:id="rId5" imgW="1066800" imgH="4191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0800" y="5791200"/>
            <a:ext cx="2895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Coulomb energy:</a:t>
            </a:r>
            <a:endParaRPr lang="ru-RU" sz="2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90800" y="5486400"/>
            <a:ext cx="5562600" cy="1143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19200"/>
            <a:ext cx="531035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7633" name="Object 1"/>
          <p:cNvGraphicFramePr>
            <a:graphicFrameLocks noChangeAspect="1"/>
          </p:cNvGraphicFramePr>
          <p:nvPr/>
        </p:nvGraphicFramePr>
        <p:xfrm>
          <a:off x="6781800" y="2345663"/>
          <a:ext cx="1219200" cy="549937"/>
        </p:xfrm>
        <a:graphic>
          <a:graphicData uri="http://schemas.openxmlformats.org/presentationml/2006/ole">
            <p:oleObj spid="_x0000_s197633" name="Формула" r:id="rId4" imgW="393480" imgH="177480" progId="Equation.3">
              <p:embed/>
            </p:oleObj>
          </a:graphicData>
        </a:graphic>
      </p:graphicFrame>
      <p:graphicFrame>
        <p:nvGraphicFramePr>
          <p:cNvPr id="197634" name="Object 2"/>
          <p:cNvGraphicFramePr>
            <a:graphicFrameLocks noChangeAspect="1"/>
          </p:cNvGraphicFramePr>
          <p:nvPr/>
        </p:nvGraphicFramePr>
        <p:xfrm>
          <a:off x="4495800" y="5638800"/>
          <a:ext cx="1625759" cy="838200"/>
        </p:xfrm>
        <a:graphic>
          <a:graphicData uri="http://schemas.openxmlformats.org/presentationml/2006/ole">
            <p:oleObj spid="_x0000_s197634" name="Формула" r:id="rId5" imgW="812520" imgH="419040" progId="Equation.3">
              <p:embed/>
            </p:oleObj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Impact parameter and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angular momentum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350603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For each impact parameter </a:t>
            </a:r>
            <a:r>
              <a:rPr lang="en-US" sz="2400" b="1" i="1" u="sng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corresponds to certain angular momentum </a:t>
            </a:r>
            <a:r>
              <a:rPr lang="en-US" sz="2400" b="1" i="1" u="sng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5755957"/>
            <a:ext cx="3124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Rotational energy: </a:t>
            </a:r>
            <a:endParaRPr lang="ru-RU" sz="2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43000" y="5410200"/>
            <a:ext cx="5562600" cy="1143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1371600" y="1344904"/>
          <a:ext cx="5867400" cy="4141496"/>
        </p:xfrm>
        <a:graphic>
          <a:graphicData uri="http://schemas.openxmlformats.org/presentationml/2006/ole">
            <p:oleObj spid="_x0000_s154626" name="CorelDRAW" r:id="rId3" imgW="7426800" imgH="5232600" progId="">
              <p:embed/>
            </p:oleObj>
          </a:graphicData>
        </a:graphic>
      </p:graphicFrame>
      <p:graphicFrame>
        <p:nvGraphicFramePr>
          <p:cNvPr id="84999" name="Object 7"/>
          <p:cNvGraphicFramePr>
            <a:graphicFrameLocks noChangeAspect="1"/>
          </p:cNvGraphicFramePr>
          <p:nvPr/>
        </p:nvGraphicFramePr>
        <p:xfrm>
          <a:off x="1828800" y="5867400"/>
          <a:ext cx="5615587" cy="609600"/>
        </p:xfrm>
        <a:graphic>
          <a:graphicData uri="http://schemas.openxmlformats.org/presentationml/2006/ole">
            <p:oleObj spid="_x0000_s154627" name="Формула" r:id="rId4" imgW="2031840" imgH="228600" progId="Equation.3">
              <p:embed/>
            </p:oleObj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04800" y="15240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Nucleus-nucleus potential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66285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Fusion above the barrier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7868032"/>
              </p:ext>
            </p:extLst>
          </p:nvPr>
        </p:nvGraphicFramePr>
        <p:xfrm>
          <a:off x="0" y="2514600"/>
          <a:ext cx="5486400" cy="3967617"/>
        </p:xfrm>
        <a:graphic>
          <a:graphicData uri="http://schemas.openxmlformats.org/presentationml/2006/ole">
            <p:oleObj spid="_x0000_s83970" name="Acrobat Document" r:id="rId3" imgW="5919480" imgH="4280760" progId="Acrobat.Document.DC">
              <p:embed/>
            </p:oleObj>
          </a:graphicData>
        </a:graphic>
      </p:graphicFrame>
      <p:sp>
        <p:nvSpPr>
          <p:cNvPr id="8" name="Freeform 7"/>
          <p:cNvSpPr/>
          <p:nvPr/>
        </p:nvSpPr>
        <p:spPr>
          <a:xfrm>
            <a:off x="1752600" y="3124200"/>
            <a:ext cx="3070746" cy="1555845"/>
          </a:xfrm>
          <a:custGeom>
            <a:avLst/>
            <a:gdLst>
              <a:gd name="connsiteX0" fmla="*/ 3070746 w 3070746"/>
              <a:gd name="connsiteY0" fmla="*/ 0 h 1555845"/>
              <a:gd name="connsiteX1" fmla="*/ 968991 w 3070746"/>
              <a:gd name="connsiteY1" fmla="*/ 27295 h 1555845"/>
              <a:gd name="connsiteX2" fmla="*/ 259307 w 3070746"/>
              <a:gd name="connsiteY2" fmla="*/ 368490 h 1555845"/>
              <a:gd name="connsiteX3" fmla="*/ 0 w 3070746"/>
              <a:gd name="connsiteY3" fmla="*/ 1555845 h 1555845"/>
              <a:gd name="connsiteX4" fmla="*/ 0 w 3070746"/>
              <a:gd name="connsiteY4" fmla="*/ 1555845 h 1555845"/>
              <a:gd name="connsiteX5" fmla="*/ 0 w 3070746"/>
              <a:gd name="connsiteY5" fmla="*/ 1555845 h 155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0746" h="1555845">
                <a:moveTo>
                  <a:pt x="3070746" y="0"/>
                </a:moveTo>
                <a:lnTo>
                  <a:pt x="968991" y="27295"/>
                </a:lnTo>
                <a:cubicBezTo>
                  <a:pt x="500418" y="88710"/>
                  <a:pt x="420805" y="113732"/>
                  <a:pt x="259307" y="368490"/>
                </a:cubicBezTo>
                <a:cubicBezTo>
                  <a:pt x="97809" y="623248"/>
                  <a:pt x="0" y="1555845"/>
                  <a:pt x="0" y="1555845"/>
                </a:cubicBezTo>
                <a:lnTo>
                  <a:pt x="0" y="1555845"/>
                </a:lnTo>
                <a:lnTo>
                  <a:pt x="0" y="1555845"/>
                </a:lnTo>
              </a:path>
            </a:pathLst>
          </a:custGeom>
          <a:ln>
            <a:solidFill>
              <a:srgbClr val="FF0000"/>
            </a:solidFill>
          </a:ln>
          <a:effectLst>
            <a:reflection endPos="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343400" y="4161430"/>
            <a:ext cx="1624091" cy="518615"/>
          </a:xfrm>
          <a:custGeom>
            <a:avLst/>
            <a:gdLst>
              <a:gd name="connsiteX0" fmla="*/ 1201010 w 1624091"/>
              <a:gd name="connsiteY0" fmla="*/ 0 h 518615"/>
              <a:gd name="connsiteX1" fmla="*/ 218372 w 1624091"/>
              <a:gd name="connsiteY1" fmla="*/ 13648 h 518615"/>
              <a:gd name="connsiteX2" fmla="*/ 81894 w 1624091"/>
              <a:gd name="connsiteY2" fmla="*/ 150125 h 518615"/>
              <a:gd name="connsiteX3" fmla="*/ 1241954 w 1624091"/>
              <a:gd name="connsiteY3" fmla="*/ 436728 h 518615"/>
              <a:gd name="connsiteX4" fmla="*/ 1624091 w 1624091"/>
              <a:gd name="connsiteY4" fmla="*/ 518615 h 51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4091" h="518615">
                <a:moveTo>
                  <a:pt x="1201010" y="0"/>
                </a:moveTo>
                <a:lnTo>
                  <a:pt x="218372" y="13648"/>
                </a:lnTo>
                <a:cubicBezTo>
                  <a:pt x="31853" y="38669"/>
                  <a:pt x="-88703" y="79612"/>
                  <a:pt x="81894" y="150125"/>
                </a:cubicBezTo>
                <a:cubicBezTo>
                  <a:pt x="252491" y="220638"/>
                  <a:pt x="984921" y="375313"/>
                  <a:pt x="1241954" y="436728"/>
                </a:cubicBezTo>
                <a:cubicBezTo>
                  <a:pt x="1498987" y="498143"/>
                  <a:pt x="1561539" y="508379"/>
                  <a:pt x="1624091" y="51861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4648200" y="2590800"/>
          <a:ext cx="2232025" cy="411163"/>
        </p:xfrm>
        <a:graphic>
          <a:graphicData uri="http://schemas.openxmlformats.org/presentationml/2006/ole">
            <p:oleObj spid="_x0000_s83974" name="Формула" r:id="rId4" imgW="1168200" imgH="215640" progId="Equation.3">
              <p:embed/>
            </p:oleObj>
          </a:graphicData>
        </a:graphic>
      </p:graphicFrame>
      <p:graphicFrame>
        <p:nvGraphicFramePr>
          <p:cNvPr id="83975" name="Object 7"/>
          <p:cNvGraphicFramePr>
            <a:graphicFrameLocks noChangeAspect="1"/>
          </p:cNvGraphicFramePr>
          <p:nvPr/>
        </p:nvGraphicFramePr>
        <p:xfrm>
          <a:off x="5791200" y="3886200"/>
          <a:ext cx="2260600" cy="409575"/>
        </p:xfrm>
        <a:graphic>
          <a:graphicData uri="http://schemas.openxmlformats.org/presentationml/2006/ole">
            <p:oleObj spid="_x0000_s83975" name="Формула" r:id="rId5" imgW="1193760" imgH="215640" progId="Equation.3">
              <p:embed/>
            </p:oleObj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Classical fusion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1430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381514"/>
                </a:solidFill>
              </a:rPr>
              <a:t>For the first estimate of the fusion cross section we assume that projectile and target can interact in only two ways: the projectile either scatters elastically off the target or fuses  with it into a compound nucleus, i.e. is absorbed. </a:t>
            </a:r>
            <a:endParaRPr lang="ru-RU" dirty="0">
              <a:solidFill>
                <a:srgbClr val="381514"/>
              </a:solidFill>
            </a:endParaRPr>
          </a:p>
        </p:txBody>
      </p:sp>
      <p:graphicFrame>
        <p:nvGraphicFramePr>
          <p:cNvPr id="83977" name="Object 9"/>
          <p:cNvGraphicFramePr>
            <a:graphicFrameLocks noChangeAspect="1"/>
          </p:cNvGraphicFramePr>
          <p:nvPr/>
        </p:nvGraphicFramePr>
        <p:xfrm>
          <a:off x="6019800" y="5562600"/>
          <a:ext cx="385978" cy="457200"/>
        </p:xfrm>
        <a:graphic>
          <a:graphicData uri="http://schemas.openxmlformats.org/presentationml/2006/ole">
            <p:oleObj spid="_x0000_s83977" name="Формула" r:id="rId6" imgW="139680" imgH="16488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553200" y="5562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--- the probability of projectile to fuse.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91200" y="5334000"/>
            <a:ext cx="3048000" cy="1219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8186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219200"/>
            <a:ext cx="3648075" cy="476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classical fusion cross section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411069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81514"/>
                </a:solidFill>
              </a:rPr>
              <a:t>For the given impact parameter b the radial motion is governed by the effective potential</a:t>
            </a:r>
            <a:endParaRPr lang="ru-RU" sz="2000" dirty="0">
              <a:solidFill>
                <a:srgbClr val="381514"/>
              </a:solidFill>
            </a:endParaRPr>
          </a:p>
        </p:txBody>
      </p:sp>
      <p:graphicFrame>
        <p:nvGraphicFramePr>
          <p:cNvPr id="215047" name="Object 7"/>
          <p:cNvGraphicFramePr>
            <a:graphicFrameLocks noChangeAspect="1"/>
          </p:cNvGraphicFramePr>
          <p:nvPr/>
        </p:nvGraphicFramePr>
        <p:xfrm>
          <a:off x="457200" y="2209800"/>
          <a:ext cx="2309812" cy="795338"/>
        </p:xfrm>
        <a:graphic>
          <a:graphicData uri="http://schemas.openxmlformats.org/presentationml/2006/ole">
            <p:oleObj spid="_x0000_s215047" name="Формула" r:id="rId4" imgW="1218960" imgH="41904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04800" y="3733800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If the projectile has an impact parameter </a:t>
            </a:r>
            <a:r>
              <a:rPr lang="en-US" sz="20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b&gt;</a:t>
            </a:r>
            <a:r>
              <a:rPr lang="en-US" sz="2000" b="1" i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i="1" u="sng" baseline="-25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</a:t>
            </a:r>
            <a:r>
              <a:rPr lang="en-US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 it will be reflected by the barrier. </a:t>
            </a:r>
          </a:p>
          <a:p>
            <a:r>
              <a:rPr lang="en-US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If   </a:t>
            </a:r>
            <a:r>
              <a:rPr lang="en-US" sz="20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b&lt;</a:t>
            </a:r>
            <a:r>
              <a:rPr lang="en-US" sz="2000" b="1" i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i="1" u="sng" baseline="-25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</a:t>
            </a:r>
            <a:r>
              <a:rPr lang="en-US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 surmounts the barrier and proceeds towards the interior, where it is absorbed by the action of the nuclear forces; it fuses with the target. </a:t>
            </a:r>
            <a:endParaRPr lang="ru-RU" sz="20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2400" y="1295400"/>
            <a:ext cx="4953000" cy="1905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8186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classical fusion cross section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47" name="Object 7"/>
          <p:cNvGraphicFramePr>
            <a:graphicFrameLocks noChangeAspect="1"/>
          </p:cNvGraphicFramePr>
          <p:nvPr/>
        </p:nvGraphicFramePr>
        <p:xfrm>
          <a:off x="4953000" y="2286000"/>
          <a:ext cx="2927498" cy="914400"/>
        </p:xfrm>
        <a:graphic>
          <a:graphicData uri="http://schemas.openxmlformats.org/presentationml/2006/ole">
            <p:oleObj spid="_x0000_s216066" name="Формула" r:id="rId3" imgW="1384200" imgH="431640" progId="Equation.3">
              <p:embed/>
            </p:oleObj>
          </a:graphicData>
        </a:graphic>
      </p:graphicFrame>
      <p:graphicFrame>
        <p:nvGraphicFramePr>
          <p:cNvPr id="216067" name="Object 3"/>
          <p:cNvGraphicFramePr>
            <a:graphicFrameLocks noChangeAspect="1"/>
          </p:cNvGraphicFramePr>
          <p:nvPr/>
        </p:nvGraphicFramePr>
        <p:xfrm>
          <a:off x="1676400" y="2438400"/>
          <a:ext cx="2074248" cy="609600"/>
        </p:xfrm>
        <a:graphic>
          <a:graphicData uri="http://schemas.openxmlformats.org/presentationml/2006/ole">
            <p:oleObj spid="_x0000_s216067" name="Формула" r:id="rId4" imgW="863280" imgH="2538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13716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81514"/>
                </a:solidFill>
              </a:rPr>
              <a:t>At energies above the barrier for the fusion cross section one can obtain:</a:t>
            </a:r>
            <a:endParaRPr lang="ru-RU" sz="2400" dirty="0">
              <a:solidFill>
                <a:srgbClr val="38151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969603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81514"/>
                </a:solidFill>
              </a:rPr>
              <a:t>The classical picture of fusion has its </a:t>
            </a:r>
            <a:r>
              <a:rPr lang="en-US" sz="2400" dirty="0" err="1" smtClean="0">
                <a:solidFill>
                  <a:srgbClr val="381514"/>
                </a:solidFill>
              </a:rPr>
              <a:t>quantal</a:t>
            </a:r>
            <a:r>
              <a:rPr lang="en-US" sz="2400" dirty="0" smtClean="0">
                <a:solidFill>
                  <a:srgbClr val="381514"/>
                </a:solidFill>
              </a:rPr>
              <a:t> counterpart in the sharp-cut-off approximation:</a:t>
            </a:r>
            <a:endParaRPr lang="ru-RU" sz="2400" dirty="0">
              <a:solidFill>
                <a:srgbClr val="381514"/>
              </a:solidFill>
            </a:endParaRPr>
          </a:p>
        </p:txBody>
      </p:sp>
      <p:graphicFrame>
        <p:nvGraphicFramePr>
          <p:cNvPr id="216068" name="Object 4"/>
          <p:cNvGraphicFramePr>
            <a:graphicFrameLocks noChangeAspect="1"/>
          </p:cNvGraphicFramePr>
          <p:nvPr/>
        </p:nvGraphicFramePr>
        <p:xfrm>
          <a:off x="1447800" y="4940293"/>
          <a:ext cx="5105400" cy="1079507"/>
        </p:xfrm>
        <a:graphic>
          <a:graphicData uri="http://schemas.openxmlformats.org/presentationml/2006/ole">
            <p:oleObj spid="_x0000_s216068" name="Формула" r:id="rId5" imgW="2158920" imgH="4572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14800" y="2514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8600" y="1295400"/>
            <a:ext cx="8534400" cy="2133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8600" y="3657600"/>
            <a:ext cx="8534400" cy="2819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8186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66285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Sub-barrier fusion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864096"/>
          </a:xfrm>
        </p:spPr>
        <p:txBody>
          <a:bodyPr>
            <a:normAutofit/>
          </a:bodyPr>
          <a:lstStyle/>
          <a:p>
            <a:r>
              <a:rPr lang="en-US" sz="4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chart of nuclides</a:t>
            </a:r>
            <a:endParaRPr lang="ru-RU" sz="4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980728"/>
            <a:ext cx="30963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8961" name="Picture 1" descr="C:\Users\sargsyan\Downloads\10050_2020_46_Fig1_HTM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772400" cy="4800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" y="58674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1935 - 327 isotopes of 92 elements were recorded. </a:t>
            </a:r>
          </a:p>
          <a:p>
            <a:r>
              <a:rPr lang="en-US" dirty="0" smtClean="0"/>
              <a:t>In 1958 - about 1500 nuclides of 102 elements. </a:t>
            </a:r>
          </a:p>
          <a:p>
            <a:r>
              <a:rPr lang="en-US" dirty="0" smtClean="0"/>
              <a:t>In 2015 - 4000 different isotopes of 118 elements.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Tunneling through the potential barrier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8400"/>
            <a:ext cx="414827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81000" y="12954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81514"/>
                </a:solidFill>
              </a:rPr>
              <a:t>At low energies quantum effects come into play and influence the </a:t>
            </a:r>
            <a:r>
              <a:rPr lang="en-US" sz="2000" dirty="0" err="1" smtClean="0">
                <a:solidFill>
                  <a:srgbClr val="381514"/>
                </a:solidFill>
              </a:rPr>
              <a:t>behaviour</a:t>
            </a:r>
            <a:r>
              <a:rPr lang="en-US" sz="2000" dirty="0" smtClean="0">
                <a:solidFill>
                  <a:srgbClr val="381514"/>
                </a:solidFill>
              </a:rPr>
              <a:t>  of the fusion cross section.  In particular, </a:t>
            </a:r>
            <a:r>
              <a:rPr lang="en-US" sz="2000" dirty="0" err="1" smtClean="0">
                <a:solidFill>
                  <a:srgbClr val="381514"/>
                </a:solidFill>
              </a:rPr>
              <a:t>quantal</a:t>
            </a:r>
            <a:r>
              <a:rPr lang="en-US" sz="2000" dirty="0" smtClean="0">
                <a:solidFill>
                  <a:srgbClr val="381514"/>
                </a:solidFill>
              </a:rPr>
              <a:t> tunneling allows  for partial transmission. </a:t>
            </a:r>
            <a:endParaRPr lang="ru-RU" sz="2000" dirty="0">
              <a:solidFill>
                <a:srgbClr val="38151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2514601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incoming plane wave on the right (region I) is partially reflected at the turning point 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remainder penetrates into the barrier region (II); 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which it leaves again at the turning point 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 become the transmitted wave in region (III). 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4864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The complete WKB solution is constructed by connecting the solutions in the three regions.</a:t>
            </a:r>
          </a:p>
          <a:p>
            <a:r>
              <a:rPr lang="en-US" sz="2000" u="sng" dirty="0" smtClean="0">
                <a:solidFill>
                  <a:srgbClr val="C00000"/>
                </a:solidFill>
              </a:rPr>
              <a:t>In general case, these solutions could be found only numerically. </a:t>
            </a:r>
            <a:endParaRPr lang="ru-RU" sz="20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1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33009690"/>
              </p:ext>
            </p:extLst>
          </p:nvPr>
        </p:nvGraphicFramePr>
        <p:xfrm>
          <a:off x="3352800" y="2133600"/>
          <a:ext cx="2260600" cy="693738"/>
        </p:xfrm>
        <a:graphic>
          <a:graphicData uri="http://schemas.openxmlformats.org/presentationml/2006/ole">
            <p:oleObj spid="_x0000_s214018" name="Формула" r:id="rId3" imgW="1282680" imgH="393480" progId="Equation.3">
              <p:embed/>
            </p:oleObj>
          </a:graphicData>
        </a:graphic>
      </p:graphicFrame>
      <p:graphicFrame>
        <p:nvGraphicFramePr>
          <p:cNvPr id="1027" name="Содержимое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60077593"/>
              </p:ext>
            </p:extLst>
          </p:nvPr>
        </p:nvGraphicFramePr>
        <p:xfrm>
          <a:off x="2743200" y="3886200"/>
          <a:ext cx="3657600" cy="802206"/>
        </p:xfrm>
        <a:graphic>
          <a:graphicData uri="http://schemas.openxmlformats.org/presentationml/2006/ole">
            <p:oleObj spid="_x0000_s214019" name="Формула" r:id="rId4" imgW="2209800" imgH="4826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47800" y="1447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81514"/>
                </a:solidFill>
              </a:rPr>
              <a:t>Potential barrier of the form of inverted oscillator:</a:t>
            </a:r>
            <a:endParaRPr lang="en-US" sz="2400" dirty="0">
              <a:solidFill>
                <a:srgbClr val="38151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3276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81514"/>
                </a:solidFill>
              </a:rPr>
              <a:t>Schrödinger equation for parabolic barrier</a:t>
            </a:r>
            <a:endParaRPr lang="en-US" sz="2400" dirty="0">
              <a:solidFill>
                <a:srgbClr val="381514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Tunneling through a parabolic barrier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257800"/>
            <a:ext cx="861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case of the potential of inverted oscillator we can find an analytic solution!</a:t>
            </a:r>
            <a:endParaRPr lang="en-US" sz="26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1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8" name="Picture 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323959"/>
            <a:ext cx="3124200" cy="217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133600"/>
            <a:ext cx="3048000" cy="245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Прямая со стрелкой 14"/>
          <p:cNvCxnSpPr/>
          <p:nvPr/>
        </p:nvCxnSpPr>
        <p:spPr>
          <a:xfrm rot="10800000">
            <a:off x="3048000" y="2819400"/>
            <a:ext cx="259080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Tunneling through a parabolic barrier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838200" y="4953000"/>
          <a:ext cx="3124200" cy="869806"/>
        </p:xfrm>
        <a:graphic>
          <a:graphicData uri="http://schemas.openxmlformats.org/presentationml/2006/ole">
            <p:oleObj spid="_x0000_s74756" name="Формула" r:id="rId5" imgW="1828800" imgH="507960" progId="Equation.3">
              <p:embed/>
            </p:oleObj>
          </a:graphicData>
        </a:graphic>
      </p:graphicFrame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5791200" y="4953000"/>
          <a:ext cx="2209800" cy="884784"/>
        </p:xfrm>
        <a:graphic>
          <a:graphicData uri="http://schemas.openxmlformats.org/presentationml/2006/ole">
            <p:oleObj spid="_x0000_s74757" name="Формула" r:id="rId6" imgW="1270000" imgH="508000" progId="Equation.3">
              <p:embed/>
            </p:oleObj>
          </a:graphicData>
        </a:graphic>
      </p:graphicFrame>
      <p:graphicFrame>
        <p:nvGraphicFramePr>
          <p:cNvPr id="74758" name="Object 6"/>
          <p:cNvGraphicFramePr>
            <a:graphicFrameLocks noChangeAspect="1"/>
          </p:cNvGraphicFramePr>
          <p:nvPr/>
        </p:nvGraphicFramePr>
        <p:xfrm>
          <a:off x="762000" y="5943600"/>
          <a:ext cx="377825" cy="428625"/>
        </p:xfrm>
        <a:graphic>
          <a:graphicData uri="http://schemas.openxmlformats.org/presentationml/2006/ole">
            <p:oleObj spid="_x0000_s74758" name="Формула" r:id="rId7" imgW="190440" imgH="21564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181601" y="6000690"/>
            <a:ext cx="3581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The potential barrier frequency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43000" y="6000690"/>
            <a:ext cx="3054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---  the height of the barrier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9600" y="4800600"/>
            <a:ext cx="3810000" cy="1752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29200" y="4800600"/>
            <a:ext cx="3810000" cy="1752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57200" y="1197114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 smtClean="0">
                <a:solidFill>
                  <a:srgbClr val="381514"/>
                </a:solidFill>
              </a:rPr>
              <a:t>Near the barrier top any physical reasonable potential can be approximated by a parabola.</a:t>
            </a:r>
            <a:endParaRPr lang="ru-RU" sz="2200" u="sng" dirty="0">
              <a:solidFill>
                <a:srgbClr val="38151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1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69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51363711"/>
              </p:ext>
            </p:extLst>
          </p:nvPr>
        </p:nvGraphicFramePr>
        <p:xfrm>
          <a:off x="2514600" y="2133600"/>
          <a:ext cx="3887787" cy="842963"/>
        </p:xfrm>
        <a:graphic>
          <a:graphicData uri="http://schemas.openxmlformats.org/presentationml/2006/ole">
            <p:oleObj spid="_x0000_s237570" name="Формула" r:id="rId3" imgW="1993900" imgH="4318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" y="1302603"/>
            <a:ext cx="7903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Replacing the height and frequency for the potential, we obtain the Hill-Wheeler formula for penetrability:</a:t>
            </a:r>
            <a:endParaRPr lang="ru-RU" sz="2200" u="sng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" y="1219200"/>
            <a:ext cx="8382000" cy="19812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04800" y="15240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Will-Wheeler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formula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37571" name="Object 3"/>
          <p:cNvGraphicFramePr>
            <a:graphicFrameLocks noChangeAspect="1"/>
          </p:cNvGraphicFramePr>
          <p:nvPr/>
        </p:nvGraphicFramePr>
        <p:xfrm>
          <a:off x="762000" y="4876800"/>
          <a:ext cx="6553200" cy="984250"/>
        </p:xfrm>
        <a:graphic>
          <a:graphicData uri="http://schemas.openxmlformats.org/presentationml/2006/ole">
            <p:oleObj spid="_x0000_s237571" name="Формула" r:id="rId4" imgW="3124080" imgH="4316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" y="4079557"/>
            <a:ext cx="510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Penetrability for the 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600" dirty="0" smtClean="0">
                <a:solidFill>
                  <a:srgbClr val="FF0000"/>
                </a:solidFill>
              </a:rPr>
              <a:t> wave:  </a:t>
            </a:r>
            <a:endParaRPr lang="ru-RU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4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07696316"/>
              </p:ext>
            </p:extLst>
          </p:nvPr>
        </p:nvGraphicFramePr>
        <p:xfrm>
          <a:off x="1828800" y="2743200"/>
          <a:ext cx="4921250" cy="744537"/>
        </p:xfrm>
        <a:graphic>
          <a:graphicData uri="http://schemas.openxmlformats.org/presentationml/2006/ole">
            <p:oleObj spid="_x0000_s238594" name="Формула" r:id="rId3" imgW="2768600" imgH="419100" progId="Equation.3">
              <p:embed/>
            </p:oleObj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36993612"/>
              </p:ext>
            </p:extLst>
          </p:nvPr>
        </p:nvGraphicFramePr>
        <p:xfrm>
          <a:off x="730250" y="5029200"/>
          <a:ext cx="7426325" cy="1217613"/>
        </p:xfrm>
        <a:graphic>
          <a:graphicData uri="http://schemas.openxmlformats.org/presentationml/2006/ole">
            <p:oleObj spid="_x0000_s238595" name="Формула" r:id="rId4" imgW="4178160" imgH="685800" progId="Equation.3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3831848"/>
            <a:ext cx="7315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the above and sub- barrier energies one can use the following expressions for the fusion cross section</a:t>
            </a:r>
            <a:endParaRPr lang="ru-RU" sz="26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304800" y="1600200"/>
          <a:ext cx="8534400" cy="720141"/>
        </p:xfrm>
        <a:graphic>
          <a:graphicData uri="http://schemas.openxmlformats.org/presentationml/2006/ole">
            <p:oleObj spid="_x0000_s238596" name="Формула" r:id="rId5" imgW="4597200" imgH="482400" progId="Equation.3">
              <p:embed/>
            </p:oleObj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28600" y="3733800"/>
            <a:ext cx="8610600" cy="2819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04800" y="15240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Wong formula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0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14300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4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Approximation: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realistic nucleus-nucleus potential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inverted oscillator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6"/>
          <p:cNvGrpSpPr/>
          <p:nvPr/>
        </p:nvGrpSpPr>
        <p:grpSpPr>
          <a:xfrm>
            <a:off x="152400" y="2590800"/>
            <a:ext cx="8686800" cy="3297198"/>
            <a:chOff x="609600" y="1143808"/>
            <a:chExt cx="7924800" cy="2970993"/>
          </a:xfrm>
        </p:grpSpPr>
        <p:pic>
          <p:nvPicPr>
            <p:cNvPr id="2560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1524000"/>
              <a:ext cx="7924800" cy="2590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6" name="Прямая со стрелкой 15"/>
            <p:cNvCxnSpPr/>
            <p:nvPr/>
          </p:nvCxnSpPr>
          <p:spPr>
            <a:xfrm>
              <a:off x="2895600" y="1981200"/>
              <a:ext cx="4038600" cy="1588"/>
            </a:xfrm>
            <a:prstGeom prst="straightConnector1">
              <a:avLst/>
            </a:prstGeom>
            <a:ln>
              <a:solidFill>
                <a:srgbClr val="00B050"/>
              </a:solidFill>
              <a:prstDash val="sysDash"/>
              <a:round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3042653" y="1143808"/>
              <a:ext cx="3823368" cy="582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The frequency of oscillator is found from the  condition of equality of classical action</a:t>
              </a:r>
              <a:endParaRPr lang="ru-RU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981200" y="2743200"/>
              <a:ext cx="2743200" cy="1588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105400" y="2743200"/>
              <a:ext cx="3200400" cy="1588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rot="5400000" flipH="1" flipV="1">
              <a:off x="1752600" y="34290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rot="5400000" flipH="1" flipV="1">
              <a:off x="3657600" y="34290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rot="5400000" flipH="1" flipV="1">
              <a:off x="5599906" y="3390106"/>
              <a:ext cx="838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rot="5400000" flipH="1" flipV="1">
              <a:off x="7468394" y="33528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5400000" flipH="1" flipV="1">
              <a:off x="2476500" y="33909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rot="5400000" flipH="1" flipV="1">
              <a:off x="6515100" y="3390900"/>
              <a:ext cx="838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4517" name="Object 5"/>
            <p:cNvGraphicFramePr>
              <a:graphicFrameLocks noChangeAspect="1"/>
            </p:cNvGraphicFramePr>
            <p:nvPr/>
          </p:nvGraphicFramePr>
          <p:xfrm>
            <a:off x="4724400" y="2286000"/>
            <a:ext cx="487362" cy="381000"/>
          </p:xfrm>
          <a:graphic>
            <a:graphicData uri="http://schemas.openxmlformats.org/presentationml/2006/ole">
              <p:oleObj spid="_x0000_s212994" name="Equation" r:id="rId4" imgW="291973" imgH="228501" progId="">
                <p:embed/>
              </p:oleObj>
            </a:graphicData>
          </a:graphic>
        </p:graphicFrame>
        <p:graphicFrame>
          <p:nvGraphicFramePr>
            <p:cNvPr id="64519" name="Object 7"/>
            <p:cNvGraphicFramePr>
              <a:graphicFrameLocks noChangeAspect="1"/>
            </p:cNvGraphicFramePr>
            <p:nvPr/>
          </p:nvGraphicFramePr>
          <p:xfrm>
            <a:off x="2481263" y="3352800"/>
            <a:ext cx="315912" cy="381000"/>
          </p:xfrm>
          <a:graphic>
            <a:graphicData uri="http://schemas.openxmlformats.org/presentationml/2006/ole">
              <p:oleObj spid="_x0000_s212995" name="Equation" r:id="rId5" imgW="190500" imgH="228600" progId="">
                <p:embed/>
              </p:oleObj>
            </a:graphicData>
          </a:graphic>
        </p:graphicFrame>
        <p:graphicFrame>
          <p:nvGraphicFramePr>
            <p:cNvPr id="64520" name="Object 8"/>
            <p:cNvGraphicFramePr>
              <a:graphicFrameLocks noChangeAspect="1"/>
            </p:cNvGraphicFramePr>
            <p:nvPr/>
          </p:nvGraphicFramePr>
          <p:xfrm>
            <a:off x="6629400" y="3429000"/>
            <a:ext cx="315912" cy="381000"/>
          </p:xfrm>
          <a:graphic>
            <a:graphicData uri="http://schemas.openxmlformats.org/presentationml/2006/ole">
              <p:oleObj spid="_x0000_s212996" name="Equation" r:id="rId6" imgW="190500" imgH="228600" progId="">
                <p:embed/>
              </p:oleObj>
            </a:graphicData>
          </a:graphic>
        </p:graphicFrame>
        <p:graphicFrame>
          <p:nvGraphicFramePr>
            <p:cNvPr id="64521" name="Object 9"/>
            <p:cNvGraphicFramePr>
              <a:graphicFrameLocks noChangeAspect="1"/>
            </p:cNvGraphicFramePr>
            <p:nvPr/>
          </p:nvGraphicFramePr>
          <p:xfrm>
            <a:off x="4167188" y="3429000"/>
            <a:ext cx="295275" cy="381000"/>
          </p:xfrm>
          <a:graphic>
            <a:graphicData uri="http://schemas.openxmlformats.org/presentationml/2006/ole">
              <p:oleObj spid="_x0000_s212997" name="Equation" r:id="rId7" imgW="177646" imgH="228402" progId="">
                <p:embed/>
              </p:oleObj>
            </a:graphicData>
          </a:graphic>
        </p:graphicFrame>
        <p:graphicFrame>
          <p:nvGraphicFramePr>
            <p:cNvPr id="64522" name="Object 10"/>
            <p:cNvGraphicFramePr>
              <a:graphicFrameLocks noChangeAspect="1"/>
            </p:cNvGraphicFramePr>
            <p:nvPr/>
          </p:nvGraphicFramePr>
          <p:xfrm>
            <a:off x="1762125" y="3429000"/>
            <a:ext cx="274638" cy="381000"/>
          </p:xfrm>
          <a:graphic>
            <a:graphicData uri="http://schemas.openxmlformats.org/presentationml/2006/ole">
              <p:oleObj spid="_x0000_s212998" name="Equation" r:id="rId8" imgW="165028" imgH="228501" progId="">
                <p:embed/>
              </p:oleObj>
            </a:graphicData>
          </a:graphic>
        </p:graphicFrame>
        <p:graphicFrame>
          <p:nvGraphicFramePr>
            <p:cNvPr id="64523" name="Object 11"/>
            <p:cNvGraphicFramePr>
              <a:graphicFrameLocks noChangeAspect="1"/>
            </p:cNvGraphicFramePr>
            <p:nvPr/>
          </p:nvGraphicFramePr>
          <p:xfrm>
            <a:off x="5715000" y="3429000"/>
            <a:ext cx="274638" cy="381000"/>
          </p:xfrm>
          <a:graphic>
            <a:graphicData uri="http://schemas.openxmlformats.org/presentationml/2006/ole">
              <p:oleObj spid="_x0000_s212999" name="Equation" r:id="rId9" imgW="165028" imgH="228501" progId="">
                <p:embed/>
              </p:oleObj>
            </a:graphicData>
          </a:graphic>
        </p:graphicFrame>
        <p:graphicFrame>
          <p:nvGraphicFramePr>
            <p:cNvPr id="64524" name="Object 12"/>
            <p:cNvGraphicFramePr>
              <a:graphicFrameLocks noChangeAspect="1"/>
            </p:cNvGraphicFramePr>
            <p:nvPr/>
          </p:nvGraphicFramePr>
          <p:xfrm>
            <a:off x="7924800" y="3429000"/>
            <a:ext cx="295275" cy="381000"/>
          </p:xfrm>
          <a:graphic>
            <a:graphicData uri="http://schemas.openxmlformats.org/presentationml/2006/ole">
              <p:oleObj spid="_x0000_s213000" name="Equation" r:id="rId10" imgW="177646" imgH="228402" progId="">
                <p:embed/>
              </p:oleObj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304800" y="1592759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The real interaction between nuclei can be approximated by the inverted oscillator.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66285"/>
            <a:ext cx="8153400" cy="14700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Fusion reactions in astrophysics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2565737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A50021"/>
                </a:solidFill>
              </a:rPr>
              <a:t>The stable carbon isotopes </a:t>
            </a:r>
            <a:r>
              <a:rPr lang="en-US" sz="2000" baseline="30000" dirty="0">
                <a:solidFill>
                  <a:srgbClr val="A50021"/>
                </a:solidFill>
              </a:rPr>
              <a:t>12</a:t>
            </a:r>
            <a:r>
              <a:rPr lang="ru-RU" sz="2000" baseline="30000" dirty="0">
                <a:solidFill>
                  <a:srgbClr val="A50021"/>
                </a:solidFill>
              </a:rPr>
              <a:t>,</a:t>
            </a:r>
            <a:r>
              <a:rPr lang="en-US" sz="2000" baseline="30000" dirty="0">
                <a:solidFill>
                  <a:srgbClr val="A50021"/>
                </a:solidFill>
              </a:rPr>
              <a:t>13</a:t>
            </a:r>
            <a:r>
              <a:rPr lang="en-US" sz="2000" dirty="0">
                <a:solidFill>
                  <a:srgbClr val="A50021"/>
                </a:solidFill>
              </a:rPr>
              <a:t>C are the first nuclei with sufficiently negative (p, α) Q values. This makes </a:t>
            </a:r>
            <a:r>
              <a:rPr lang="en-US" sz="2000" baseline="30000" dirty="0">
                <a:solidFill>
                  <a:srgbClr val="A50021"/>
                </a:solidFill>
              </a:rPr>
              <a:t>12</a:t>
            </a:r>
            <a:r>
              <a:rPr lang="en-US" sz="2000" dirty="0">
                <a:solidFill>
                  <a:srgbClr val="A50021"/>
                </a:solidFill>
              </a:rPr>
              <a:t>C </a:t>
            </a:r>
            <a:r>
              <a:rPr lang="ru-RU" sz="2000" dirty="0">
                <a:solidFill>
                  <a:srgbClr val="A50021"/>
                </a:solidFill>
              </a:rPr>
              <a:t>+ </a:t>
            </a:r>
            <a:r>
              <a:rPr lang="en-US" sz="2000" baseline="30000" dirty="0">
                <a:solidFill>
                  <a:srgbClr val="A50021"/>
                </a:solidFill>
              </a:rPr>
              <a:t>12</a:t>
            </a:r>
            <a:r>
              <a:rPr lang="en-US" sz="2000" dirty="0">
                <a:solidFill>
                  <a:srgbClr val="A50021"/>
                </a:solidFill>
              </a:rPr>
              <a:t>C the first fusion reaction that needs to be considered in nuclear astrophysics.</a:t>
            </a:r>
            <a:endParaRPr lang="ru-RU" sz="2000" dirty="0">
              <a:solidFill>
                <a:srgbClr val="A5002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2019" y="76200"/>
            <a:ext cx="8750595" cy="1065032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Key fusion reactions</a:t>
            </a:r>
            <a:endParaRPr lang="ru-RU" sz="4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1270337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In </a:t>
            </a:r>
            <a:r>
              <a:rPr lang="en-US" sz="2000" dirty="0">
                <a:solidFill>
                  <a:srgbClr val="0070C0"/>
                </a:solidFill>
              </a:rPr>
              <a:t>a hydrogen-rich environment the light elements such as Li, Be, and B have all positive (p, α) Q </a:t>
            </a:r>
            <a:r>
              <a:rPr lang="en-US" sz="2000" dirty="0" smtClean="0">
                <a:solidFill>
                  <a:srgbClr val="0070C0"/>
                </a:solidFill>
              </a:rPr>
              <a:t>values. These </a:t>
            </a:r>
            <a:r>
              <a:rPr lang="en-US" sz="2000" dirty="0">
                <a:solidFill>
                  <a:srgbClr val="0070C0"/>
                </a:solidFill>
              </a:rPr>
              <a:t>nuclei are easily </a:t>
            </a:r>
            <a:r>
              <a:rPr lang="en-US" sz="2000" dirty="0" smtClean="0">
                <a:solidFill>
                  <a:srgbClr val="0070C0"/>
                </a:solidFill>
              </a:rPr>
              <a:t>destroyed, </a:t>
            </a:r>
            <a:r>
              <a:rPr lang="en-US" sz="2000" dirty="0">
                <a:solidFill>
                  <a:srgbClr val="0070C0"/>
                </a:solidFill>
              </a:rPr>
              <a:t>before fusion reactions start to play a role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5000" y="3551872"/>
            <a:ext cx="701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In non</a:t>
            </a:r>
            <a:r>
              <a:rPr lang="ru-RU" dirty="0">
                <a:solidFill>
                  <a:srgbClr val="002060"/>
                </a:solidFill>
              </a:rPr>
              <a:t>-</a:t>
            </a:r>
            <a:r>
              <a:rPr lang="en-US" dirty="0">
                <a:solidFill>
                  <a:srgbClr val="002060"/>
                </a:solidFill>
              </a:rPr>
              <a:t>explosive scenarios carbon fusion takes place in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the center of massive stars toward the end of their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lifetime during the carbon-burning phase at temperatures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of about 0.6–1 GK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In stellar explosions carbon fusion plays a role during the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ignition phase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of supernovae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(1–10 GK)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539109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A50021"/>
                </a:solidFill>
              </a:rPr>
              <a:t>Fusion reactions involving </a:t>
            </a:r>
            <a:r>
              <a:rPr lang="en-US" sz="2000" baseline="30000" dirty="0">
                <a:solidFill>
                  <a:srgbClr val="A50021"/>
                </a:solidFill>
              </a:rPr>
              <a:t>16</a:t>
            </a:r>
            <a:r>
              <a:rPr lang="en-US" sz="2000" dirty="0">
                <a:solidFill>
                  <a:srgbClr val="A50021"/>
                </a:solidFill>
              </a:rPr>
              <a:t>O, plays a role only at higher </a:t>
            </a:r>
            <a:r>
              <a:rPr lang="en-US" sz="2000" dirty="0" smtClean="0">
                <a:solidFill>
                  <a:srgbClr val="A50021"/>
                </a:solidFill>
              </a:rPr>
              <a:t>temperatures.  </a:t>
            </a:r>
            <a:endParaRPr lang="en-US" sz="2000" dirty="0">
              <a:solidFill>
                <a:srgbClr val="A5002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5000" y="58674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In </a:t>
            </a:r>
            <a:r>
              <a:rPr lang="en-US" dirty="0" smtClean="0">
                <a:solidFill>
                  <a:srgbClr val="002060"/>
                </a:solidFill>
              </a:rPr>
              <a:t>explosive environments.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4800" y="1143000"/>
            <a:ext cx="8534400" cy="1219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2019" y="76200"/>
            <a:ext cx="8750595" cy="1065032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Key fusion reactions</a:t>
            </a:r>
            <a:endParaRPr lang="ru-RU" sz="4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3048000"/>
            <a:ext cx="7772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Main problem: </a:t>
            </a:r>
          </a:p>
          <a:p>
            <a:r>
              <a:rPr lang="en-US" sz="2200" dirty="0" smtClean="0">
                <a:solidFill>
                  <a:srgbClr val="002060"/>
                </a:solidFill>
              </a:rPr>
              <a:t>Gamow </a:t>
            </a:r>
            <a:r>
              <a:rPr lang="en-US" sz="2200" dirty="0">
                <a:solidFill>
                  <a:srgbClr val="002060"/>
                </a:solidFill>
              </a:rPr>
              <a:t>energies </a:t>
            </a:r>
            <a:r>
              <a:rPr lang="en-US" sz="2200" dirty="0" smtClean="0">
                <a:solidFill>
                  <a:srgbClr val="002060"/>
                </a:solidFill>
              </a:rPr>
              <a:t>are </a:t>
            </a:r>
            <a:r>
              <a:rPr lang="en-US" sz="2200" dirty="0">
                <a:solidFill>
                  <a:srgbClr val="002060"/>
                </a:solidFill>
              </a:rPr>
              <a:t>in a range where no reliable cross-section  measurements can be made with present technologies</a:t>
            </a:r>
            <a:r>
              <a:rPr lang="en-US" sz="2200" dirty="0" smtClean="0">
                <a:solidFill>
                  <a:srgbClr val="002060"/>
                </a:solidFill>
              </a:rPr>
              <a:t>.</a:t>
            </a:r>
          </a:p>
          <a:p>
            <a:endParaRPr lang="en-US" sz="2200" dirty="0" smtClean="0">
              <a:solidFill>
                <a:srgbClr val="C00000"/>
              </a:solidFill>
            </a:endParaRPr>
          </a:p>
          <a:p>
            <a:r>
              <a:rPr lang="en-US" sz="2200" dirty="0" smtClean="0">
                <a:solidFill>
                  <a:srgbClr val="C00000"/>
                </a:solidFill>
              </a:rPr>
              <a:t>Possible solution: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    Extrapolation of the existing experimental data to lower energies starting with data at higher energies.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   Theoretical calculations.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498937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The study of fusion of light heavy nuclei </a:t>
            </a:r>
            <a:r>
              <a:rPr lang="ru-RU" sz="2000" dirty="0" smtClean="0">
                <a:solidFill>
                  <a:srgbClr val="0070C0"/>
                </a:solidFill>
              </a:rPr>
              <a:t>(</a:t>
            </a:r>
            <a:r>
              <a:rPr lang="en-US" sz="2000" dirty="0" smtClean="0">
                <a:solidFill>
                  <a:srgbClr val="0070C0"/>
                </a:solidFill>
              </a:rPr>
              <a:t>C, O, Si…</a:t>
            </a:r>
            <a:r>
              <a:rPr lang="ru-RU" sz="2000" dirty="0" smtClean="0">
                <a:solidFill>
                  <a:srgbClr val="0070C0"/>
                </a:solidFill>
              </a:rPr>
              <a:t>) </a:t>
            </a:r>
            <a:r>
              <a:rPr lang="en-US" sz="2000" dirty="0" smtClean="0">
                <a:solidFill>
                  <a:srgbClr val="0070C0"/>
                </a:solidFill>
              </a:rPr>
              <a:t>at extreme sub- barrier energies (e.g. Gamow energies for C+C reaction is 1-3 </a:t>
            </a:r>
            <a:r>
              <a:rPr lang="en-US" sz="2000" dirty="0" err="1" smtClean="0">
                <a:solidFill>
                  <a:srgbClr val="0070C0"/>
                </a:solidFill>
              </a:rPr>
              <a:t>MeV</a:t>
            </a:r>
            <a:r>
              <a:rPr lang="en-US" sz="2000" dirty="0" smtClean="0">
                <a:solidFill>
                  <a:srgbClr val="0070C0"/>
                </a:solidFill>
              </a:rPr>
              <a:t>) is a key to understand and predict different scenarios of evolution of the stars.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1000" y="2971800"/>
            <a:ext cx="8458200" cy="2971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152400"/>
            <a:ext cx="9144000" cy="6096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Thermonuclear reactions rates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graphicFrame>
        <p:nvGraphicFramePr>
          <p:cNvPr id="191494" name="Object 6"/>
          <p:cNvGraphicFramePr>
            <a:graphicFrameLocks noChangeAspect="1"/>
          </p:cNvGraphicFramePr>
          <p:nvPr/>
        </p:nvGraphicFramePr>
        <p:xfrm>
          <a:off x="1447800" y="1524000"/>
          <a:ext cx="6611591" cy="990600"/>
        </p:xfrm>
        <a:graphic>
          <a:graphicData uri="http://schemas.openxmlformats.org/presentationml/2006/ole">
            <p:oleObj spid="_x0000_s253954" name="Формула" r:id="rId3" imgW="3365280" imgH="507960" progId="Equation.3">
              <p:embed/>
            </p:oleObj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4953000" y="2743200"/>
            <a:ext cx="205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Maxwell  distribution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739914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resonant nuclear reactions rates are the number of reactions taking place between elements “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and “k” in per unit of volume at per unit of time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Левая фигурная скобка 16"/>
          <p:cNvSpPr/>
          <p:nvPr/>
        </p:nvSpPr>
        <p:spPr>
          <a:xfrm rot="16200000">
            <a:off x="5772150" y="857250"/>
            <a:ext cx="266700" cy="35814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410200" y="3323272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E</a:t>
            </a:r>
            <a:r>
              <a:rPr lang="en-US" baseline="-25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- Gamow maximum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The particles with energy </a:t>
            </a:r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mostly contribute to reaction rate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For typical stellar environment </a:t>
            </a:r>
          </a:p>
          <a:p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T &lt;&lt; </a:t>
            </a:r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1496" name="Object 8"/>
          <p:cNvGraphicFramePr>
            <a:graphicFrameLocks noChangeAspect="1"/>
          </p:cNvGraphicFramePr>
          <p:nvPr/>
        </p:nvGraphicFramePr>
        <p:xfrm>
          <a:off x="304800" y="2895600"/>
          <a:ext cx="5029200" cy="3352800"/>
        </p:xfrm>
        <a:graphic>
          <a:graphicData uri="http://schemas.openxmlformats.org/presentationml/2006/ole">
            <p:oleObj spid="_x0000_s253955" name="Graph" r:id="rId4" imgW="4276800" imgH="3024720" progId="Origin50.Graph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38800" y="49530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Typical values of quantities: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~ 1-2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~  6-8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kT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~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0.1 ~ 0.6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86400" y="4876800"/>
            <a:ext cx="3276600" cy="1447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126504"/>
            <a:ext cx="8610600" cy="864096"/>
          </a:xfrm>
        </p:spPr>
        <p:txBody>
          <a:bodyPr>
            <a:normAutofit/>
          </a:bodyPr>
          <a:lstStyle/>
          <a:p>
            <a:r>
              <a:rPr lang="en-US" sz="4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chart of nuclides</a:t>
            </a:r>
            <a:endParaRPr lang="ru-RU" sz="4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980728"/>
            <a:ext cx="30963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4978" name="Picture 2" descr="C:\Users\sargsyan\Downloads\10050_2020_46_Fig2_HTM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620000" cy="499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4805" y="77968"/>
            <a:ext cx="8750595" cy="760232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Astrophysical  </a:t>
            </a:r>
            <a:r>
              <a:rPr lang="en-US" sz="3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S- </a:t>
            </a:r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factor</a:t>
            </a:r>
            <a:endParaRPr lang="ru-RU" sz="3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2214" name="Object 6"/>
          <p:cNvGraphicFramePr>
            <a:graphicFrameLocks noChangeAspect="1"/>
          </p:cNvGraphicFramePr>
          <p:nvPr/>
        </p:nvGraphicFramePr>
        <p:xfrm>
          <a:off x="5334000" y="4343400"/>
          <a:ext cx="2590800" cy="310767"/>
        </p:xfrm>
        <a:graphic>
          <a:graphicData uri="http://schemas.openxmlformats.org/presentationml/2006/ole">
            <p:oleObj spid="_x0000_s254978" name="Формула" r:id="rId3" imgW="1777680" imgH="215640" progId="Equation.3">
              <p:embed/>
            </p:oleObj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943292" y="1882914"/>
            <a:ext cx="37155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33"/>
                </a:solidFill>
              </a:rPr>
              <a:t>Fusion in pure Coulomb potential </a:t>
            </a:r>
          </a:p>
          <a:p>
            <a:r>
              <a:rPr lang="en-US" sz="2000" dirty="0" smtClean="0">
                <a:solidFill>
                  <a:srgbClr val="660033"/>
                </a:solidFill>
              </a:rPr>
              <a:t>(</a:t>
            </a:r>
            <a:r>
              <a:rPr lang="en-US" sz="2000" u="sng" dirty="0" smtClean="0">
                <a:solidFill>
                  <a:srgbClr val="FF0000"/>
                </a:solidFill>
              </a:rPr>
              <a:t>Gamow theory</a:t>
            </a:r>
            <a:r>
              <a:rPr lang="en-US" sz="2000" dirty="0" smtClean="0">
                <a:solidFill>
                  <a:srgbClr val="660033"/>
                </a:solidFill>
              </a:rPr>
              <a:t>)</a:t>
            </a:r>
            <a:endParaRPr lang="ru-RU" sz="2000" dirty="0">
              <a:solidFill>
                <a:srgbClr val="660033"/>
              </a:solidFill>
            </a:endParaRPr>
          </a:p>
        </p:txBody>
      </p:sp>
      <p:graphicFrame>
        <p:nvGraphicFramePr>
          <p:cNvPr id="222217" name="Object 9"/>
          <p:cNvGraphicFramePr>
            <a:graphicFrameLocks noChangeAspect="1"/>
          </p:cNvGraphicFramePr>
          <p:nvPr/>
        </p:nvGraphicFramePr>
        <p:xfrm>
          <a:off x="3505200" y="5715000"/>
          <a:ext cx="2915250" cy="381000"/>
        </p:xfrm>
        <a:graphic>
          <a:graphicData uri="http://schemas.openxmlformats.org/presentationml/2006/ole">
            <p:oleObj spid="_x0000_s254979" name="Формула" r:id="rId4" imgW="1536480" imgH="203040" progId="Equation.3">
              <p:embed/>
            </p:oleObj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228600" y="5257800"/>
            <a:ext cx="8686800" cy="1295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81000" y="53340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Hence, it is assumed, that at extreme low energies, the astrophysical </a:t>
            </a:r>
            <a:r>
              <a:rPr lang="en-US" b="1" i="1" dirty="0" smtClean="0">
                <a:solidFill>
                  <a:srgbClr val="002060"/>
                </a:solidFill>
              </a:rPr>
              <a:t>S</a:t>
            </a:r>
            <a:r>
              <a:rPr lang="en-US" dirty="0" smtClean="0">
                <a:solidFill>
                  <a:srgbClr val="002060"/>
                </a:solidFill>
              </a:rPr>
              <a:t> - factor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218119" name="Object 7"/>
          <p:cNvGraphicFramePr>
            <a:graphicFrameLocks noChangeAspect="1"/>
          </p:cNvGraphicFramePr>
          <p:nvPr/>
        </p:nvGraphicFramePr>
        <p:xfrm>
          <a:off x="3962400" y="4749800"/>
          <a:ext cx="3435350" cy="355600"/>
        </p:xfrm>
        <a:graphic>
          <a:graphicData uri="http://schemas.openxmlformats.org/presentationml/2006/ole">
            <p:oleObj spid="_x0000_s254980" name="Формула" r:id="rId5" imgW="2158920" imgH="266400" progId="Equation.3">
              <p:embed/>
            </p:oleObj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876800" y="2590800"/>
            <a:ext cx="419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2060"/>
                </a:solidFill>
              </a:rPr>
              <a:t>  The interaction potential is Coulomb potential 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2060"/>
                </a:solidFill>
              </a:rPr>
              <a:t>  Considered only central collision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2060"/>
                </a:solidFill>
              </a:rPr>
              <a:t>  The structure of the nuclei is ignored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2060"/>
                </a:solidFill>
              </a:rPr>
              <a:t>  The coupling between the relative motion and the internal excitation is not considered 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67600" y="4749800"/>
            <a:ext cx="137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-- Gamow factor 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218123" name="Object 11"/>
          <p:cNvGraphicFramePr>
            <a:graphicFrameLocks noChangeAspect="1"/>
          </p:cNvGraphicFramePr>
          <p:nvPr/>
        </p:nvGraphicFramePr>
        <p:xfrm>
          <a:off x="304800" y="1828800"/>
          <a:ext cx="4580682" cy="3124200"/>
        </p:xfrm>
        <a:graphic>
          <a:graphicData uri="http://schemas.openxmlformats.org/presentationml/2006/ole">
            <p:oleObj spid="_x0000_s254981" name="Graph" r:id="rId6" imgW="3908520" imgH="2926080" progId="Origin50.Graph">
              <p:embed/>
            </p:oleObj>
          </a:graphicData>
        </a:graphic>
      </p:graphicFrame>
      <p:cxnSp>
        <p:nvCxnSpPr>
          <p:cNvPr id="28" name="Прямая соединительная линия 27"/>
          <p:cNvCxnSpPr/>
          <p:nvPr/>
        </p:nvCxnSpPr>
        <p:spPr>
          <a:xfrm>
            <a:off x="5334000" y="4648200"/>
            <a:ext cx="2590800" cy="158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57200" y="6107668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should be constant or at least have very weak energy dependence 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218124" name="Object 12"/>
          <p:cNvGraphicFramePr>
            <a:graphicFrameLocks noChangeAspect="1"/>
          </p:cNvGraphicFramePr>
          <p:nvPr/>
        </p:nvGraphicFramePr>
        <p:xfrm>
          <a:off x="2695575" y="990600"/>
          <a:ext cx="3219450" cy="879475"/>
        </p:xfrm>
        <a:graphic>
          <a:graphicData uri="http://schemas.openxmlformats.org/presentationml/2006/ole">
            <p:oleObj spid="_x0000_s254982" name="Формула" r:id="rId7" imgW="1752480" imgH="482400" progId="Equation.3">
              <p:embed/>
            </p:oleObj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3429000" y="1598612"/>
            <a:ext cx="6858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152400"/>
            <a:ext cx="9144000" cy="6096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The experimental </a:t>
            </a:r>
            <a:r>
              <a:rPr kumimoji="0" lang="en-US" sz="3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S-</a:t>
            </a:r>
            <a:r>
              <a:rPr kumimoji="0" lang="en-US" sz="3800" b="1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38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factor</a:t>
            </a:r>
            <a:endParaRPr kumimoji="0" lang="ru-RU" sz="3800" b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38200"/>
            <a:ext cx="4953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20161" name="Object 1"/>
          <p:cNvGraphicFramePr>
            <a:graphicFrameLocks noChangeAspect="1"/>
          </p:cNvGraphicFramePr>
          <p:nvPr/>
        </p:nvGraphicFramePr>
        <p:xfrm>
          <a:off x="304800" y="3626767"/>
          <a:ext cx="4834116" cy="3002633"/>
        </p:xfrm>
        <a:graphic>
          <a:graphicData uri="http://schemas.openxmlformats.org/presentationml/2006/ole">
            <p:oleObj spid="_x0000_s256002" name="Graph" r:id="rId4" imgW="4132800" imgH="2901600" progId="Origin50.Graph">
              <p:embed/>
            </p:oleObj>
          </a:graphicData>
        </a:graphic>
      </p:graphicFrame>
      <p:graphicFrame>
        <p:nvGraphicFramePr>
          <p:cNvPr id="220162" name="Object 2"/>
          <p:cNvGraphicFramePr>
            <a:graphicFrameLocks noChangeAspect="1"/>
          </p:cNvGraphicFramePr>
          <p:nvPr/>
        </p:nvGraphicFramePr>
        <p:xfrm>
          <a:off x="4779322" y="3622927"/>
          <a:ext cx="4288478" cy="3006473"/>
        </p:xfrm>
        <a:graphic>
          <a:graphicData uri="http://schemas.openxmlformats.org/presentationml/2006/ole">
            <p:oleObj spid="_x0000_s256003" name="Graph" r:id="rId5" imgW="4132800" imgH="2901600" progId="Origin50.Graph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181600" y="990600"/>
            <a:ext cx="3886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For the medium heavy systems, </a:t>
            </a:r>
            <a:r>
              <a:rPr lang="en-US" sz="1600" u="sng" dirty="0" smtClean="0">
                <a:solidFill>
                  <a:srgbClr val="C00000"/>
                </a:solidFill>
              </a:rPr>
              <a:t>a clear maximum and strong energy dependence of </a:t>
            </a:r>
            <a:r>
              <a:rPr lang="en-US" sz="1600" i="1" u="sng" dirty="0" smtClean="0">
                <a:solidFill>
                  <a:srgbClr val="C00000"/>
                </a:solidFill>
              </a:rPr>
              <a:t>S</a:t>
            </a:r>
            <a:r>
              <a:rPr lang="en-US" sz="1600" u="sng" dirty="0" smtClean="0">
                <a:solidFill>
                  <a:srgbClr val="C00000"/>
                </a:solidFill>
              </a:rPr>
              <a:t> -factor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was observed experimentally at deep sub-barrier energies. </a:t>
            </a:r>
          </a:p>
          <a:p>
            <a:endParaRPr lang="en-US" sz="1600" dirty="0" smtClean="0">
              <a:solidFill>
                <a:srgbClr val="660033"/>
              </a:solidFill>
            </a:endParaRPr>
          </a:p>
          <a:p>
            <a:r>
              <a:rPr lang="en-US" sz="1600" dirty="0" smtClean="0">
                <a:solidFill>
                  <a:srgbClr val="0070C0"/>
                </a:solidFill>
              </a:rPr>
              <a:t>Due to strong resonances in fusion of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u="sng" dirty="0" smtClean="0">
                <a:solidFill>
                  <a:srgbClr val="C00000"/>
                </a:solidFill>
              </a:rPr>
              <a:t>light heavy systems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 smtClean="0">
                <a:solidFill>
                  <a:srgbClr val="0070C0"/>
                </a:solidFill>
              </a:rPr>
              <a:t>the existence of the </a:t>
            </a:r>
            <a:r>
              <a:rPr lang="en-US" sz="1600" i="1" dirty="0" smtClean="0">
                <a:solidFill>
                  <a:srgbClr val="0070C0"/>
                </a:solidFill>
              </a:rPr>
              <a:t>S</a:t>
            </a:r>
            <a:r>
              <a:rPr lang="en-US" sz="1600" dirty="0" smtClean="0">
                <a:solidFill>
                  <a:srgbClr val="0070C0"/>
                </a:solidFill>
              </a:rPr>
              <a:t>- factor maximum is not obvious.  However, it seems that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u="sng" dirty="0" smtClean="0">
                <a:solidFill>
                  <a:srgbClr val="C00000"/>
                </a:solidFill>
              </a:rPr>
              <a:t>the general trend is similar to the heavy systems</a:t>
            </a:r>
            <a:r>
              <a:rPr lang="en-US" sz="1600" dirty="0" smtClean="0">
                <a:solidFill>
                  <a:srgbClr val="C00000"/>
                </a:solidFill>
              </a:rPr>
              <a:t>. </a:t>
            </a:r>
          </a:p>
          <a:p>
            <a:endParaRPr lang="en-US" sz="1600" dirty="0" smtClean="0">
              <a:solidFill>
                <a:srgbClr val="6600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3733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12</a:t>
            </a:r>
            <a:r>
              <a:rPr lang="en-US" dirty="0" smtClean="0"/>
              <a:t>C+</a:t>
            </a:r>
            <a:r>
              <a:rPr lang="en-US" baseline="30000" dirty="0" smtClean="0"/>
              <a:t>12</a:t>
            </a:r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3810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16</a:t>
            </a:r>
            <a:r>
              <a:rPr lang="en-US" dirty="0" smtClean="0"/>
              <a:t>O+</a:t>
            </a:r>
            <a:r>
              <a:rPr lang="en-US" baseline="30000" dirty="0" smtClean="0"/>
              <a:t>16</a:t>
            </a:r>
            <a:r>
              <a:rPr lang="en-US" dirty="0" smtClean="0"/>
              <a:t>O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6628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Fusion in the presence of nuclear excitation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019" y="154168"/>
            <a:ext cx="8750595" cy="836431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Quantum-diffusion approach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2771"/>
            <a:ext cx="8305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The quantum diffusion approach based on the following assumptions:</a:t>
            </a:r>
          </a:p>
          <a:p>
            <a:endParaRPr lang="en-US" sz="2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The capture (fusion) can be treated on the one collective variable: the relative distance between the colliding nuclear.</a:t>
            </a:r>
          </a:p>
          <a:p>
            <a:pPr marL="457200" indent="-457200">
              <a:buAutoNum type="arabicPeriod"/>
            </a:pP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The real interaction between nuclear can be approximated by the inverted oscillator.</a:t>
            </a:r>
          </a:p>
          <a:p>
            <a:pPr marL="457200" indent="-457200">
              <a:buAutoNum type="arabicPeriod"/>
            </a:pP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The internal excitations (for example, coupling of the relative motion with low-lying collective modes such as dynamical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</a:rPr>
              <a:t>quadropole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</a:rPr>
              <a:t>octupole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excitations of the target and projectile, one particle excitations etc. ) can be presented as an environment which is coupled with the collective variable.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297269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This approach takes into account the fluctuation and dissipation effects in the collisions of heavy ions which model the coupling with various channels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5181600"/>
            <a:ext cx="8610600" cy="990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7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019" y="154168"/>
            <a:ext cx="8750595" cy="760231"/>
          </a:xfrm>
        </p:spPr>
        <p:txBody>
          <a:bodyPr>
            <a:noAutofit/>
          </a:bodyPr>
          <a:lstStyle/>
          <a:p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formalism of quantum-diffusion approach</a:t>
            </a:r>
            <a:endParaRPr lang="ru-RU" sz="33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starting point is the full Hamiltonian of the system: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5171" y="3132837"/>
            <a:ext cx="4169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  The Hamiltonian of the </a:t>
            </a:r>
          </a:p>
          <a:p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     collective subsystem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45449713"/>
              </p:ext>
            </p:extLst>
          </p:nvPr>
        </p:nvGraphicFramePr>
        <p:xfrm>
          <a:off x="1981200" y="1981200"/>
          <a:ext cx="4800600" cy="675744"/>
        </p:xfrm>
        <a:graphic>
          <a:graphicData uri="http://schemas.openxmlformats.org/presentationml/2006/ole">
            <p:oleObj spid="_x0000_s227330" name="Формула" r:id="rId3" imgW="1714500" imgH="24130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08520112"/>
              </p:ext>
            </p:extLst>
          </p:nvPr>
        </p:nvGraphicFramePr>
        <p:xfrm>
          <a:off x="579438" y="3052762"/>
          <a:ext cx="3044825" cy="909638"/>
        </p:xfrm>
        <a:graphic>
          <a:graphicData uri="http://schemas.openxmlformats.org/presentationml/2006/ole">
            <p:oleObj spid="_x0000_s227331" name="Формула" r:id="rId4" imgW="1485255" imgH="444307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65822092"/>
              </p:ext>
            </p:extLst>
          </p:nvPr>
        </p:nvGraphicFramePr>
        <p:xfrm>
          <a:off x="520700" y="4178300"/>
          <a:ext cx="2463800" cy="685800"/>
        </p:xfrm>
        <a:graphic>
          <a:graphicData uri="http://schemas.openxmlformats.org/presentationml/2006/ole">
            <p:oleObj spid="_x0000_s227332" name="Формула" r:id="rId5" imgW="1206500" imgH="3429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267200" y="4114800"/>
            <a:ext cx="4169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  The Hamiltonian of the </a:t>
            </a:r>
          </a:p>
          <a:p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     internal subsystem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9277703"/>
              </p:ext>
            </p:extLst>
          </p:nvPr>
        </p:nvGraphicFramePr>
        <p:xfrm>
          <a:off x="609600" y="5334000"/>
          <a:ext cx="3462337" cy="693737"/>
        </p:xfrm>
        <a:graphic>
          <a:graphicData uri="http://schemas.openxmlformats.org/presentationml/2006/ole">
            <p:oleObj spid="_x0000_s227333" name="Формула" r:id="rId6" imgW="1688367" imgH="342751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91000" y="51816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  The Hamiltonian of the </a:t>
            </a:r>
          </a:p>
          <a:p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     coupling between the </a:t>
            </a:r>
          </a:p>
          <a:p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     collective and internal subsystems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4800" y="1219200"/>
            <a:ext cx="8610600" cy="1524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7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capture </a:t>
            </a:r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probability in quantum diffusion approach</a:t>
            </a:r>
            <a:endParaRPr lang="ru-RU" sz="3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592759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Capture probability depends on the ratio of mean value and the variance of  the collective coordinate:</a:t>
            </a:r>
          </a:p>
        </p:txBody>
      </p:sp>
      <p:graphicFrame>
        <p:nvGraphicFramePr>
          <p:cNvPr id="165895" name="Object 7"/>
          <p:cNvGraphicFramePr>
            <a:graphicFrameLocks noChangeAspect="1"/>
          </p:cNvGraphicFramePr>
          <p:nvPr/>
        </p:nvGraphicFramePr>
        <p:xfrm>
          <a:off x="2854325" y="2362200"/>
          <a:ext cx="2990850" cy="979487"/>
        </p:xfrm>
        <a:graphic>
          <a:graphicData uri="http://schemas.openxmlformats.org/presentationml/2006/ole">
            <p:oleObj spid="_x0000_s257026" name="Формула" r:id="rId4" imgW="1536480" imgH="50796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400" y="54864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A50021"/>
                </a:solidFill>
              </a:rPr>
              <a:t>Our approach takes into account the fluctuation and dissipation effects in the collisions of heavy ions which model the coupling with various channels.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4510291-2427-A242-9232-16D3DBE7322F}"/>
              </a:ext>
            </a:extLst>
          </p:cNvPr>
          <p:cNvSpPr/>
          <p:nvPr/>
        </p:nvSpPr>
        <p:spPr>
          <a:xfrm>
            <a:off x="381000" y="41148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  The coupling to  internal excitations leads to fluctuation of collective coordinate.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  Equations  for the mean value and variance contain friction and diffusion.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  The friction and diffusion are obtained in a self-consistent way.</a:t>
            </a:r>
          </a:p>
        </p:txBody>
      </p:sp>
      <p:graphicFrame>
        <p:nvGraphicFramePr>
          <p:cNvPr id="233475" name="Object 3"/>
          <p:cNvGraphicFramePr>
            <a:graphicFrameLocks noChangeAspect="1"/>
          </p:cNvGraphicFramePr>
          <p:nvPr/>
        </p:nvGraphicFramePr>
        <p:xfrm>
          <a:off x="609600" y="3429000"/>
          <a:ext cx="2514600" cy="473823"/>
        </p:xfrm>
        <a:graphic>
          <a:graphicData uri="http://schemas.openxmlformats.org/presentationml/2006/ole">
            <p:oleObj spid="_x0000_s257027" name="Формула" r:id="rId5" imgW="1536480" imgH="29196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38601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analytical expressions for the first and </a:t>
            </a:r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second </a:t>
            </a:r>
            <a:r>
              <a:rPr lang="ru-RU" sz="36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moments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082" name="Object 194"/>
          <p:cNvGraphicFramePr>
            <a:graphicFrameLocks noChangeAspect="1"/>
          </p:cNvGraphicFramePr>
          <p:nvPr/>
        </p:nvGraphicFramePr>
        <p:xfrm>
          <a:off x="565150" y="1409700"/>
          <a:ext cx="1936750" cy="419100"/>
        </p:xfrm>
        <a:graphic>
          <a:graphicData uri="http://schemas.openxmlformats.org/presentationml/2006/ole">
            <p:oleObj spid="_x0000_s258050" name="Формула" r:id="rId3" imgW="1129810" imgH="253890" progId="Equation.3">
              <p:embed/>
            </p:oleObj>
          </a:graphicData>
        </a:graphic>
      </p:graphicFrame>
      <p:graphicFrame>
        <p:nvGraphicFramePr>
          <p:cNvPr id="38083" name="Object 195"/>
          <p:cNvGraphicFramePr>
            <a:graphicFrameLocks noChangeAspect="1"/>
          </p:cNvGraphicFramePr>
          <p:nvPr/>
        </p:nvGraphicFramePr>
        <p:xfrm>
          <a:off x="515938" y="1981200"/>
          <a:ext cx="7485062" cy="796925"/>
        </p:xfrm>
        <a:graphic>
          <a:graphicData uri="http://schemas.openxmlformats.org/presentationml/2006/ole">
            <p:oleObj spid="_x0000_s258051" name="Формула" r:id="rId4" imgW="4368800" imgH="482600" progId="Equation.3">
              <p:embed/>
            </p:oleObj>
          </a:graphicData>
        </a:graphic>
      </p:graphicFrame>
      <p:graphicFrame>
        <p:nvGraphicFramePr>
          <p:cNvPr id="38084" name="Object 196"/>
          <p:cNvGraphicFramePr>
            <a:graphicFrameLocks noChangeAspect="1"/>
          </p:cNvGraphicFramePr>
          <p:nvPr/>
        </p:nvGraphicFramePr>
        <p:xfrm>
          <a:off x="457200" y="3124200"/>
          <a:ext cx="3460750" cy="712788"/>
        </p:xfrm>
        <a:graphic>
          <a:graphicData uri="http://schemas.openxmlformats.org/presentationml/2006/ole">
            <p:oleObj spid="_x0000_s258052" name="Формула" r:id="rId5" imgW="2019300" imgH="431800" progId="Equation.3">
              <p:embed/>
            </p:oleObj>
          </a:graphicData>
        </a:graphic>
      </p:graphicFrame>
      <p:graphicFrame>
        <p:nvGraphicFramePr>
          <p:cNvPr id="38085" name="Object 197"/>
          <p:cNvGraphicFramePr>
            <a:graphicFrameLocks noChangeAspect="1"/>
          </p:cNvGraphicFramePr>
          <p:nvPr/>
        </p:nvGraphicFramePr>
        <p:xfrm>
          <a:off x="458787" y="3810000"/>
          <a:ext cx="2436813" cy="712788"/>
        </p:xfrm>
        <a:graphic>
          <a:graphicData uri="http://schemas.openxmlformats.org/presentationml/2006/ole">
            <p:oleObj spid="_x0000_s258053" name="Формула" r:id="rId6" imgW="1422400" imgH="431800" progId="Equation.3">
              <p:embed/>
            </p:oleObj>
          </a:graphicData>
        </a:graphic>
      </p:graphicFrame>
      <p:sp>
        <p:nvSpPr>
          <p:cNvPr id="16" name="Правая фигурная скобка 15"/>
          <p:cNvSpPr/>
          <p:nvPr/>
        </p:nvSpPr>
        <p:spPr>
          <a:xfrm>
            <a:off x="4038600" y="3276600"/>
            <a:ext cx="458724" cy="1143000"/>
          </a:xfrm>
          <a:prstGeom prst="rightBrace">
            <a:avLst>
              <a:gd name="adj1" fmla="val 32606"/>
              <a:gd name="adj2" fmla="val 50708"/>
            </a:avLst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48200" y="348311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Functions determine the dynamic of the first and second moments</a:t>
            </a:r>
            <a:endParaRPr lang="ru-RU" sz="2000" b="1" dirty="0">
              <a:solidFill>
                <a:srgbClr val="00B050"/>
              </a:solidFill>
            </a:endParaRPr>
          </a:p>
        </p:txBody>
      </p:sp>
      <p:grpSp>
        <p:nvGrpSpPr>
          <p:cNvPr id="3" name="Группа 20"/>
          <p:cNvGrpSpPr/>
          <p:nvPr/>
        </p:nvGrpSpPr>
        <p:grpSpPr>
          <a:xfrm>
            <a:off x="752475" y="4713002"/>
            <a:ext cx="7781925" cy="1459198"/>
            <a:chOff x="371475" y="5257800"/>
            <a:chExt cx="7781925" cy="1459198"/>
          </a:xfrm>
        </p:grpSpPr>
        <p:graphicFrame>
          <p:nvGraphicFramePr>
            <p:cNvPr id="10326" name="Object 86"/>
            <p:cNvGraphicFramePr>
              <a:graphicFrameLocks noChangeAspect="1"/>
            </p:cNvGraphicFramePr>
            <p:nvPr/>
          </p:nvGraphicFramePr>
          <p:xfrm>
            <a:off x="371475" y="5257800"/>
            <a:ext cx="2295525" cy="394963"/>
          </p:xfrm>
          <a:graphic>
            <a:graphicData uri="http://schemas.openxmlformats.org/presentationml/2006/ole">
              <p:oleObj spid="_x0000_s258054" name="Формула" r:id="rId7" imgW="1435100" imgH="254000" progId="Equation.3">
                <p:embed/>
              </p:oleObj>
            </a:graphicData>
          </a:graphic>
        </p:graphicFrame>
        <p:graphicFrame>
          <p:nvGraphicFramePr>
            <p:cNvPr id="10327" name="Object 87"/>
            <p:cNvGraphicFramePr>
              <a:graphicFrameLocks noChangeAspect="1"/>
            </p:cNvGraphicFramePr>
            <p:nvPr/>
          </p:nvGraphicFramePr>
          <p:xfrm>
            <a:off x="371475" y="5791200"/>
            <a:ext cx="2251075" cy="381000"/>
          </p:xfrm>
          <a:graphic>
            <a:graphicData uri="http://schemas.openxmlformats.org/presentationml/2006/ole">
              <p:oleObj spid="_x0000_s258055" name="Формула" r:id="rId8" imgW="1459866" imgH="253890" progId="Equation.3">
                <p:embed/>
              </p:oleObj>
            </a:graphicData>
          </a:graphic>
        </p:graphicFrame>
        <p:graphicFrame>
          <p:nvGraphicFramePr>
            <p:cNvPr id="10328" name="Object 88"/>
            <p:cNvGraphicFramePr>
              <a:graphicFrameLocks noChangeAspect="1"/>
            </p:cNvGraphicFramePr>
            <p:nvPr/>
          </p:nvGraphicFramePr>
          <p:xfrm>
            <a:off x="371475" y="6324600"/>
            <a:ext cx="2295526" cy="392398"/>
          </p:xfrm>
          <a:graphic>
            <a:graphicData uri="http://schemas.openxmlformats.org/presentationml/2006/ole">
              <p:oleObj spid="_x0000_s258056" name="Формула" r:id="rId9" imgW="1447172" imgH="253890" progId="Equation.3">
                <p:embed/>
              </p:oleObj>
            </a:graphicData>
          </a:graphic>
        </p:graphicFrame>
        <p:graphicFrame>
          <p:nvGraphicFramePr>
            <p:cNvPr id="10329" name="Object 89"/>
            <p:cNvGraphicFramePr>
              <a:graphicFrameLocks noChangeAspect="1"/>
            </p:cNvGraphicFramePr>
            <p:nvPr/>
          </p:nvGraphicFramePr>
          <p:xfrm>
            <a:off x="3951288" y="6248400"/>
            <a:ext cx="3157537" cy="382588"/>
          </p:xfrm>
          <a:graphic>
            <a:graphicData uri="http://schemas.openxmlformats.org/presentationml/2006/ole">
              <p:oleObj spid="_x0000_s258057" name="Формула" r:id="rId10" imgW="1841500" imgH="228600" progId="Equation.3">
                <p:embed/>
              </p:oleObj>
            </a:graphicData>
          </a:graphic>
        </p:graphicFrame>
        <p:sp>
          <p:nvSpPr>
            <p:cNvPr id="18" name="Правая фигурная скобка 17"/>
            <p:cNvSpPr/>
            <p:nvPr/>
          </p:nvSpPr>
          <p:spPr>
            <a:xfrm>
              <a:off x="3048000" y="5257800"/>
              <a:ext cx="458724" cy="1447800"/>
            </a:xfrm>
            <a:prstGeom prst="rightBrace">
              <a:avLst>
                <a:gd name="adj1" fmla="val 32606"/>
                <a:gd name="adj2" fmla="val 50708"/>
              </a:avLst>
            </a:prstGeom>
            <a:ln w="222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67200" y="5334000"/>
              <a:ext cx="3886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</a:rPr>
                <a:t>--- are the roots of the following</a:t>
              </a:r>
            </a:p>
            <a:p>
              <a:r>
                <a:rPr lang="en-US" sz="2000" b="1" dirty="0">
                  <a:solidFill>
                    <a:srgbClr val="00B050"/>
                  </a:solidFill>
                </a:rPr>
                <a:t>     equation</a:t>
              </a:r>
              <a:endParaRPr lang="ru-RU" sz="2000" b="1" dirty="0">
                <a:solidFill>
                  <a:srgbClr val="00B050"/>
                </a:solidFill>
              </a:endParaRPr>
            </a:p>
          </p:txBody>
        </p:sp>
        <p:graphicFrame>
          <p:nvGraphicFramePr>
            <p:cNvPr id="38086" name="Object 198"/>
            <p:cNvGraphicFramePr>
              <a:graphicFrameLocks noChangeAspect="1"/>
            </p:cNvGraphicFramePr>
            <p:nvPr/>
          </p:nvGraphicFramePr>
          <p:xfrm>
            <a:off x="3886200" y="5257800"/>
            <a:ext cx="336634" cy="533400"/>
          </p:xfrm>
          <a:graphic>
            <a:graphicData uri="http://schemas.openxmlformats.org/presentationml/2006/ole">
              <p:oleObj spid="_x0000_s258058" name="Формула" r:id="rId11" imgW="139700" imgH="228600" progId="Equation.3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2727664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010" name="Object 2"/>
          <p:cNvGraphicFramePr>
            <a:graphicFrameLocks noChangeAspect="1"/>
          </p:cNvGraphicFramePr>
          <p:nvPr/>
        </p:nvGraphicFramePr>
        <p:xfrm>
          <a:off x="1812925" y="1295400"/>
          <a:ext cx="5503863" cy="1117600"/>
        </p:xfrm>
        <a:graphic>
          <a:graphicData uri="http://schemas.openxmlformats.org/presentationml/2006/ole">
            <p:oleObj spid="_x0000_s259074" name="Формула" r:id="rId3" imgW="2831760" imgH="583920" progId="Equation.3">
              <p:embed/>
            </p:oleObj>
          </a:graphicData>
        </a:graphic>
      </p:graphicFrame>
      <p:graphicFrame>
        <p:nvGraphicFramePr>
          <p:cNvPr id="171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24892148"/>
              </p:ext>
            </p:extLst>
          </p:nvPr>
        </p:nvGraphicFramePr>
        <p:xfrm>
          <a:off x="5637042" y="2886323"/>
          <a:ext cx="1655762" cy="415925"/>
        </p:xfrm>
        <a:graphic>
          <a:graphicData uri="http://schemas.openxmlformats.org/presentationml/2006/ole">
            <p:oleObj spid="_x0000_s259075" name="Формула" r:id="rId4" imgW="850680" imgH="215640" progId="Equation.3">
              <p:embed/>
            </p:oleObj>
          </a:graphicData>
        </a:graphic>
      </p:graphicFrame>
      <p:graphicFrame>
        <p:nvGraphicFramePr>
          <p:cNvPr id="171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03086584"/>
              </p:ext>
            </p:extLst>
          </p:nvPr>
        </p:nvGraphicFramePr>
        <p:xfrm>
          <a:off x="4930548" y="3470070"/>
          <a:ext cx="3505200" cy="751524"/>
        </p:xfrm>
        <a:graphic>
          <a:graphicData uri="http://schemas.openxmlformats.org/presentationml/2006/ole">
            <p:oleObj spid="_x0000_s259076" name="Формула" r:id="rId5" imgW="1993680" imgH="431640" progId="Equation.3">
              <p:embed/>
            </p:oleObj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3810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he 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capture </a:t>
            </a: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probability</a:t>
            </a:r>
            <a:endParaRPr kumimoji="0" lang="ru-RU" sz="3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47800" y="1066800"/>
            <a:ext cx="6400800" cy="1524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52578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The QD approach was successfully applied to describe the heavy ion fusion reactions at near- and below the Coulomb barrier energies.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0" y="2850037"/>
            <a:ext cx="495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A50021"/>
                </a:solidFill>
              </a:rPr>
              <a:t>Constant friction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coefficient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(linear coupling).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E3AEDFA-DD1D-A942-AC9F-C84ADB238A79}"/>
              </a:ext>
            </a:extLst>
          </p:cNvPr>
          <p:cNvSpPr/>
          <p:nvPr/>
        </p:nvSpPr>
        <p:spPr>
          <a:xfrm>
            <a:off x="304799" y="3420000"/>
            <a:ext cx="4657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The frequency of the </a:t>
            </a:r>
            <a:r>
              <a:rPr lang="en-US" sz="2000" u="sng" dirty="0">
                <a:solidFill>
                  <a:srgbClr val="A50021"/>
                </a:solidFill>
              </a:rPr>
              <a:t>approximated oscillator.</a:t>
            </a:r>
            <a:endParaRPr lang="ru-RU" sz="2000" u="sng" dirty="0">
              <a:solidFill>
                <a:srgbClr val="A5002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34CEC6-72FD-8C4A-ACEA-F230B4D47222}"/>
              </a:ext>
            </a:extLst>
          </p:cNvPr>
          <p:cNvSpPr txBox="1"/>
          <p:nvPr/>
        </p:nvSpPr>
        <p:spPr>
          <a:xfrm>
            <a:off x="381000" y="4419600"/>
            <a:ext cx="81534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The internal excitation width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---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sym typeface="Mathematica1"/>
              </a:rPr>
              <a:t>is responsible for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sym typeface="Mathematica1"/>
              </a:rPr>
              <a:t> </a:t>
            </a:r>
            <a:r>
              <a:rPr lang="en-US" sz="2000" u="sng" dirty="0" smtClean="0">
                <a:solidFill>
                  <a:srgbClr val="A50021"/>
                </a:solidFill>
                <a:sym typeface="Mathematica1"/>
              </a:rPr>
              <a:t>non</a:t>
            </a:r>
            <a:r>
              <a:rPr lang="ru-RU" sz="2000" u="sng" dirty="0" smtClean="0">
                <a:solidFill>
                  <a:srgbClr val="A50021"/>
                </a:solidFill>
                <a:sym typeface="Mathematica1"/>
              </a:rPr>
              <a:t>-</a:t>
            </a:r>
            <a:r>
              <a:rPr lang="en-US" sz="2000" u="sng" dirty="0" err="1" smtClean="0">
                <a:solidFill>
                  <a:srgbClr val="A50021"/>
                </a:solidFill>
                <a:sym typeface="Mathematica1"/>
              </a:rPr>
              <a:t>Markovian</a:t>
            </a:r>
            <a:r>
              <a:rPr lang="en-US" sz="2000" u="sng" dirty="0" smtClean="0">
                <a:solidFill>
                  <a:srgbClr val="A50021"/>
                </a:solidFill>
                <a:sym typeface="Mathematica1"/>
              </a:rPr>
              <a:t> effects</a:t>
            </a:r>
            <a:r>
              <a:rPr lang="ru-RU" sz="2000" u="sng" dirty="0" smtClean="0">
                <a:solidFill>
                  <a:srgbClr val="A50021"/>
                </a:solidFill>
                <a:sym typeface="Mathematica1"/>
              </a:rPr>
              <a:t>.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2400" y="5181600"/>
            <a:ext cx="8610600" cy="137160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3733800" y="4495800"/>
          <a:ext cx="247650" cy="311150"/>
        </p:xfrm>
        <a:graphic>
          <a:graphicData uri="http://schemas.openxmlformats.org/presentationml/2006/ole">
            <p:oleObj spid="_x0000_s259077" name="Формула" r:id="rId6" imgW="126720" imgH="164880" progId="Equation.3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Nucleus-nucleus interaction potential: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7940" name="Object 4"/>
          <p:cNvGraphicFramePr>
            <a:graphicFrameLocks noChangeAspect="1"/>
          </p:cNvGraphicFramePr>
          <p:nvPr/>
        </p:nvGraphicFramePr>
        <p:xfrm>
          <a:off x="1600200" y="1497361"/>
          <a:ext cx="5410200" cy="3799403"/>
        </p:xfrm>
        <a:graphic>
          <a:graphicData uri="http://schemas.openxmlformats.org/presentationml/2006/ole">
            <p:oleObj spid="_x0000_s260098" name="Graph" r:id="rId3" imgW="4132800" imgH="2901600" progId="Origin50.Graph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57200" y="106680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The calculated potentials respect to their  barriers for the indicated reactions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1000" y="52766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   The large Coulomb repulsion in case of the </a:t>
            </a:r>
            <a:r>
              <a:rPr lang="en-US" baseline="30000" dirty="0">
                <a:solidFill>
                  <a:schemeClr val="tx2">
                    <a:lumMod val="50000"/>
                  </a:schemeClr>
                </a:solidFill>
              </a:rPr>
              <a:t>16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O+</a:t>
            </a:r>
            <a:r>
              <a:rPr lang="en-US" baseline="30000" dirty="0">
                <a:solidFill>
                  <a:schemeClr val="tx2">
                    <a:lumMod val="50000"/>
                  </a:schemeClr>
                </a:solidFill>
              </a:rPr>
              <a:t>208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Pb reaction leads to steep fall off of the potential, compared to those in case of </a:t>
            </a:r>
            <a:r>
              <a:rPr lang="en-US" baseline="30000" dirty="0">
                <a:solidFill>
                  <a:schemeClr val="tx2">
                    <a:lumMod val="50000"/>
                  </a:schemeClr>
                </a:solidFill>
              </a:rPr>
              <a:t>16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O+</a:t>
            </a:r>
            <a:r>
              <a:rPr lang="en-US" baseline="30000" dirty="0">
                <a:solidFill>
                  <a:schemeClr val="tx2">
                    <a:lumMod val="50000"/>
                  </a:schemeClr>
                </a:solidFill>
              </a:rPr>
              <a:t>16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 reaction.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   The same energy below the Coulomb barrier, two colliding nuclei approach to closer distance in case of the heavier system.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876800" y="2665412"/>
            <a:ext cx="2667000" cy="1588"/>
          </a:xfrm>
          <a:prstGeom prst="line">
            <a:avLst/>
          </a:prstGeom>
          <a:ln w="15875">
            <a:solidFill>
              <a:schemeClr val="tx2">
                <a:lumMod val="75000"/>
              </a:schemeClr>
            </a:solidFill>
            <a:prstDash val="sysDash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7467600" y="2286000"/>
          <a:ext cx="592137" cy="430212"/>
        </p:xfrm>
        <a:graphic>
          <a:graphicData uri="http://schemas.openxmlformats.org/presentationml/2006/ole">
            <p:oleObj spid="_x0000_s260099" name="Формула" r:id="rId4" imgW="304560" imgH="228600" progId="Equation.3">
              <p:embed/>
            </p:oleObj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4697413" y="3581400"/>
          <a:ext cx="493712" cy="430213"/>
        </p:xfrm>
        <a:graphic>
          <a:graphicData uri="http://schemas.openxmlformats.org/presentationml/2006/ole">
            <p:oleObj spid="_x0000_s260100" name="Формула" r:id="rId5" imgW="253800" imgH="228600" progId="Equation.3">
              <p:embed/>
            </p:oleObj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rot="5400000">
            <a:off x="4457700" y="3162300"/>
            <a:ext cx="839788" cy="1588"/>
          </a:xfrm>
          <a:prstGeom prst="line">
            <a:avLst/>
          </a:prstGeom>
          <a:ln w="15875">
            <a:solidFill>
              <a:schemeClr val="tx2">
                <a:lumMod val="75000"/>
              </a:schemeClr>
            </a:solidFill>
            <a:prstDash val="sysDash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1384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1000" y="3810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To consider</a:t>
            </a:r>
            <a:r>
              <a:rPr kumimoji="0" lang="en-US" sz="34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reactions at extremely low energies one need to extend the model!! </a:t>
            </a:r>
            <a:endParaRPr kumimoji="0" lang="ru-RU" sz="3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00812924"/>
              </p:ext>
            </p:extLst>
          </p:nvPr>
        </p:nvGraphicFramePr>
        <p:xfrm>
          <a:off x="2895600" y="2514600"/>
          <a:ext cx="2590800" cy="481404"/>
        </p:xfrm>
        <a:graphic>
          <a:graphicData uri="http://schemas.openxmlformats.org/presentationml/2006/ole">
            <p:oleObj spid="_x0000_s261122" name="Формула" r:id="rId3" imgW="1295280" imgH="241200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3400" y="19812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  The </a:t>
            </a:r>
            <a:r>
              <a:rPr lang="en-US" sz="2400" dirty="0">
                <a:solidFill>
                  <a:srgbClr val="0070C0"/>
                </a:solidFill>
              </a:rPr>
              <a:t>friction is proportional to the square of the nuclear force: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30480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   This form of friction takes into account the comparatively larger overlap of the nuclear surfaces is case of two heavier nuclei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410200" y="4114800"/>
          <a:ext cx="2209800" cy="701260"/>
        </p:xfrm>
        <a:graphic>
          <a:graphicData uri="http://schemas.openxmlformats.org/presentationml/2006/ole">
            <p:oleObj spid="_x0000_s261123" name="Формула" r:id="rId4" imgW="1434960" imgH="457200" progId="Equation.3">
              <p:embed/>
            </p:oleObj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33400" y="424809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  Determination of the excitation width: </a:t>
            </a:r>
            <a:endParaRPr lang="ru-RU" sz="2000" dirty="0">
              <a:solidFill>
                <a:srgbClr val="0070C0"/>
              </a:solidFill>
            </a:endParaRPr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5410200" y="5181600"/>
          <a:ext cx="2334378" cy="661988"/>
        </p:xfrm>
        <a:graphic>
          <a:graphicData uri="http://schemas.openxmlformats.org/presentationml/2006/ole">
            <p:oleObj spid="_x0000_s261124" name="Формула" r:id="rId5" imgW="1650960" imgH="469800" progId="Equation.3">
              <p:embed/>
            </p:oleObj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09600" y="5181600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  Phenomenological coefficient!!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66285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Fusion reactions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Results of calculations</a:t>
            </a:r>
            <a:endParaRPr lang="ru-RU" sz="3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0465" name="Object 1"/>
          <p:cNvGraphicFramePr>
            <a:graphicFrameLocks noChangeAspect="1"/>
          </p:cNvGraphicFramePr>
          <p:nvPr/>
        </p:nvGraphicFramePr>
        <p:xfrm>
          <a:off x="152400" y="1219200"/>
          <a:ext cx="4419600" cy="3800954"/>
        </p:xfrm>
        <a:graphic>
          <a:graphicData uri="http://schemas.openxmlformats.org/presentationml/2006/ole">
            <p:oleObj spid="_x0000_s262146" name="Graph" r:id="rId3" imgW="4132800" imgH="2901600" progId="Origin50.Graph">
              <p:embed/>
            </p:oleObj>
          </a:graphicData>
        </a:graphic>
      </p:graphicFrame>
      <p:graphicFrame>
        <p:nvGraphicFramePr>
          <p:cNvPr id="190467" name="Object 3"/>
          <p:cNvGraphicFramePr>
            <a:graphicFrameLocks noChangeAspect="1"/>
          </p:cNvGraphicFramePr>
          <p:nvPr/>
        </p:nvGraphicFramePr>
        <p:xfrm>
          <a:off x="4343400" y="1221423"/>
          <a:ext cx="4572000" cy="3860252"/>
        </p:xfrm>
        <a:graphic>
          <a:graphicData uri="http://schemas.openxmlformats.org/presentationml/2006/ole">
            <p:oleObj spid="_x0000_s262147" name="Graph" r:id="rId4" imgW="4132800" imgH="2901600" progId="Origin50.Graph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57200" y="55626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   The main trend of new experimental data is reproduced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    We clearly identify a maximum in </a:t>
            </a:r>
            <a:r>
              <a:rPr lang="en-US" sz="2000" i="1" dirty="0" smtClean="0">
                <a:solidFill>
                  <a:srgbClr val="002060"/>
                </a:solidFill>
              </a:rPr>
              <a:t>S- </a:t>
            </a:r>
            <a:r>
              <a:rPr lang="en-US" sz="2000" dirty="0" smtClean="0">
                <a:solidFill>
                  <a:srgbClr val="002060"/>
                </a:solidFill>
              </a:rPr>
              <a:t>factor.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Results of calculations</a:t>
            </a:r>
            <a:endParaRPr lang="ru-RU" sz="3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5388114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   The calculation is in good agreement with the experimental data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   The lowest data are very close to the position of the maximum of </a:t>
            </a:r>
            <a:r>
              <a:rPr lang="en-US" sz="2000" i="1" dirty="0">
                <a:solidFill>
                  <a:srgbClr val="002060"/>
                </a:solidFill>
              </a:rPr>
              <a:t>S</a:t>
            </a:r>
            <a:r>
              <a:rPr lang="en-US" sz="2000" dirty="0">
                <a:solidFill>
                  <a:srgbClr val="002060"/>
                </a:solidFill>
              </a:rPr>
              <a:t> factor</a:t>
            </a:r>
          </a:p>
        </p:txBody>
      </p:sp>
      <p:graphicFrame>
        <p:nvGraphicFramePr>
          <p:cNvPr id="202758" name="Object 6"/>
          <p:cNvGraphicFramePr>
            <a:graphicFrameLocks noChangeAspect="1"/>
          </p:cNvGraphicFramePr>
          <p:nvPr/>
        </p:nvGraphicFramePr>
        <p:xfrm>
          <a:off x="235688" y="1295400"/>
          <a:ext cx="4260112" cy="3657600"/>
        </p:xfrm>
        <a:graphic>
          <a:graphicData uri="http://schemas.openxmlformats.org/presentationml/2006/ole">
            <p:oleObj spid="_x0000_s263170" name="Graph" r:id="rId3" imgW="4132800" imgH="2901600" progId="Origin50.Graph">
              <p:embed/>
            </p:oleObj>
          </a:graphicData>
        </a:graphic>
      </p:graphicFrame>
      <p:graphicFrame>
        <p:nvGraphicFramePr>
          <p:cNvPr id="202759" name="Object 7"/>
          <p:cNvGraphicFramePr>
            <a:graphicFrameLocks noChangeAspect="1"/>
          </p:cNvGraphicFramePr>
          <p:nvPr/>
        </p:nvGraphicFramePr>
        <p:xfrm>
          <a:off x="4419600" y="1295400"/>
          <a:ext cx="4525926" cy="3657600"/>
        </p:xfrm>
        <a:graphic>
          <a:graphicData uri="http://schemas.openxmlformats.org/presentationml/2006/ole">
            <p:oleObj spid="_x0000_s263171" name="Graph" r:id="rId4" imgW="4132800" imgH="2901600" progId="Origin50.Graph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2750" y="11430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At </a:t>
            </a:r>
            <a:r>
              <a:rPr lang="en-US" sz="2400" dirty="0" smtClean="0">
                <a:solidFill>
                  <a:srgbClr val="FF0000"/>
                </a:solidFill>
              </a:rPr>
              <a:t>low energies (weak </a:t>
            </a:r>
            <a:r>
              <a:rPr lang="en-US" sz="2400" dirty="0">
                <a:solidFill>
                  <a:srgbClr val="FF0000"/>
                </a:solidFill>
              </a:rPr>
              <a:t>friction </a:t>
            </a:r>
            <a:r>
              <a:rPr lang="en-US" sz="2400" dirty="0" smtClean="0">
                <a:solidFill>
                  <a:srgbClr val="FF0000"/>
                </a:solidFill>
              </a:rPr>
              <a:t>limit) </a:t>
            </a:r>
            <a:r>
              <a:rPr lang="en-US" sz="2400" dirty="0">
                <a:solidFill>
                  <a:srgbClr val="FF0000"/>
                </a:solidFill>
              </a:rPr>
              <a:t>one obtains simple expression for the capture probability !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1720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51337398"/>
              </p:ext>
            </p:extLst>
          </p:nvPr>
        </p:nvGraphicFramePr>
        <p:xfrm>
          <a:off x="2665413" y="2146300"/>
          <a:ext cx="3497262" cy="977900"/>
        </p:xfrm>
        <a:graphic>
          <a:graphicData uri="http://schemas.openxmlformats.org/presentationml/2006/ole">
            <p:oleObj spid="_x0000_s264194" name="Формула" r:id="rId3" imgW="1803240" imgH="507960" progId="Equation.3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33400" y="510540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For very light </a:t>
            </a:r>
            <a:r>
              <a:rPr lang="en-US" sz="2000" dirty="0" smtClean="0">
                <a:solidFill>
                  <a:schemeClr val="tx2"/>
                </a:solidFill>
              </a:rPr>
              <a:t>nuclei the formulas are applicable </a:t>
            </a:r>
            <a:r>
              <a:rPr lang="en-US" sz="2000" dirty="0">
                <a:solidFill>
                  <a:schemeClr val="tx2"/>
                </a:solidFill>
              </a:rPr>
              <a:t>already at energies </a:t>
            </a:r>
            <a:r>
              <a:rPr lang="en-US" sz="2000" dirty="0" smtClean="0">
                <a:solidFill>
                  <a:schemeClr val="tx2"/>
                </a:solidFill>
              </a:rPr>
              <a:t>1-2 </a:t>
            </a:r>
            <a:r>
              <a:rPr lang="en-US" sz="2000" dirty="0" err="1" smtClean="0">
                <a:solidFill>
                  <a:schemeClr val="tx2"/>
                </a:solidFill>
              </a:rPr>
              <a:t>MeV</a:t>
            </a:r>
            <a:r>
              <a:rPr lang="en-US" sz="2000" dirty="0" smtClean="0">
                <a:solidFill>
                  <a:schemeClr val="tx2"/>
                </a:solidFill>
              </a:rPr>
              <a:t> below </a:t>
            </a:r>
            <a:r>
              <a:rPr lang="en-US" sz="2000" dirty="0">
                <a:solidFill>
                  <a:schemeClr val="tx2"/>
                </a:solidFill>
              </a:rPr>
              <a:t>the barrier.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2"/>
                </a:solidFill>
              </a:rPr>
              <a:t>The formulas could be used to obtain analytical expression for the </a:t>
            </a:r>
            <a:r>
              <a:rPr lang="en-US" sz="2000" i="1" dirty="0" smtClean="0">
                <a:solidFill>
                  <a:schemeClr val="tx2"/>
                </a:solidFill>
              </a:rPr>
              <a:t>S</a:t>
            </a:r>
            <a:r>
              <a:rPr lang="en-US" sz="2000" dirty="0" smtClean="0">
                <a:solidFill>
                  <a:schemeClr val="tx2"/>
                </a:solidFill>
              </a:rPr>
              <a:t>- factor position and reaction rates.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52400"/>
            <a:ext cx="9144000" cy="9144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Probability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at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extreme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sub-barrier energies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" y="4953000"/>
            <a:ext cx="8382000" cy="1600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3909" name="Object 5"/>
          <p:cNvGraphicFramePr>
            <a:graphicFrameLocks noChangeAspect="1"/>
          </p:cNvGraphicFramePr>
          <p:nvPr/>
        </p:nvGraphicFramePr>
        <p:xfrm>
          <a:off x="4800600" y="3581400"/>
          <a:ext cx="2286000" cy="707692"/>
        </p:xfrm>
        <a:graphic>
          <a:graphicData uri="http://schemas.openxmlformats.org/presentationml/2006/ole">
            <p:oleObj spid="_x0000_s264195" name="Формула" r:id="rId4" imgW="1346040" imgH="419040" progId="Equation.3">
              <p:embed/>
            </p:oleObj>
          </a:graphicData>
        </a:graphic>
      </p:graphicFrame>
      <p:graphicFrame>
        <p:nvGraphicFramePr>
          <p:cNvPr id="123910" name="Object 6"/>
          <p:cNvGraphicFramePr>
            <a:graphicFrameLocks noChangeAspect="1"/>
          </p:cNvGraphicFramePr>
          <p:nvPr/>
        </p:nvGraphicFramePr>
        <p:xfrm>
          <a:off x="1143000" y="3581400"/>
          <a:ext cx="2871788" cy="814388"/>
        </p:xfrm>
        <a:graphic>
          <a:graphicData uri="http://schemas.openxmlformats.org/presentationml/2006/ole">
            <p:oleObj spid="_x0000_s264196" name="Формула" r:id="rId5" imgW="165096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152400"/>
            <a:ext cx="9144000" cy="9144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Schematic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representation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of the Gamow’s bell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graphicFrame>
        <p:nvGraphicFramePr>
          <p:cNvPr id="201735" name="Object 7"/>
          <p:cNvGraphicFramePr>
            <a:graphicFrameLocks noChangeAspect="1"/>
          </p:cNvGraphicFramePr>
          <p:nvPr/>
        </p:nvGraphicFramePr>
        <p:xfrm>
          <a:off x="457200" y="4495800"/>
          <a:ext cx="1647825" cy="558800"/>
        </p:xfrm>
        <a:graphic>
          <a:graphicData uri="http://schemas.openxmlformats.org/presentationml/2006/ole">
            <p:oleObj spid="_x0000_s265218" name="Формула" r:id="rId3" imgW="1409400" imgH="482400" progId="Equation.3">
              <p:embed/>
            </p:oleObj>
          </a:graphicData>
        </a:graphic>
      </p:graphicFrame>
      <p:graphicFrame>
        <p:nvGraphicFramePr>
          <p:cNvPr id="201736" name="Object 8"/>
          <p:cNvGraphicFramePr>
            <a:graphicFrameLocks noChangeAspect="1"/>
          </p:cNvGraphicFramePr>
          <p:nvPr/>
        </p:nvGraphicFramePr>
        <p:xfrm>
          <a:off x="457200" y="5172075"/>
          <a:ext cx="3960813" cy="808038"/>
        </p:xfrm>
        <a:graphic>
          <a:graphicData uri="http://schemas.openxmlformats.org/presentationml/2006/ole">
            <p:oleObj spid="_x0000_s265219" name="Формула" r:id="rId4" imgW="3213000" imgH="660240" progId="Equation.3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62200" y="456307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-- fusion probability in Coulomb potential (constant S- factor)</a:t>
            </a:r>
          </a:p>
        </p:txBody>
      </p:sp>
      <p:graphicFrame>
        <p:nvGraphicFramePr>
          <p:cNvPr id="201738" name="Object 10"/>
          <p:cNvGraphicFramePr>
            <a:graphicFrameLocks noChangeAspect="1"/>
          </p:cNvGraphicFramePr>
          <p:nvPr/>
        </p:nvGraphicFramePr>
        <p:xfrm>
          <a:off x="914400" y="1066800"/>
          <a:ext cx="4572000" cy="3234682"/>
        </p:xfrm>
        <a:graphic>
          <a:graphicData uri="http://schemas.openxmlformats.org/presentationml/2006/ole">
            <p:oleObj spid="_x0000_s265220" name="Graph" r:id="rId5" imgW="4276800" imgH="3025440" progId="Origin50.Graph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724400" y="517267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-- complicated energy dependence (our approach, strong energy dependence of S- factor)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13716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- Gamow maximum</a:t>
            </a:r>
          </a:p>
          <a:p>
            <a:endParaRPr lang="en-US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The particles with energy </a:t>
            </a:r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mostly contribute to reaction rate</a:t>
            </a:r>
          </a:p>
          <a:p>
            <a:endParaRPr lang="en-US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For typical stellar environment </a:t>
            </a:r>
          </a:p>
          <a:p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 &lt;&lt; </a:t>
            </a:r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152400"/>
            <a:ext cx="9144000" cy="9144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Gamow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maximum in case of </a:t>
            </a:r>
            <a:r>
              <a:rPr kumimoji="0" lang="en-US" sz="3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12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C + </a:t>
            </a:r>
            <a:r>
              <a:rPr kumimoji="0" lang="en-US" sz="3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12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C reaction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graphicFrame>
        <p:nvGraphicFramePr>
          <p:cNvPr id="201735" name="Object 7"/>
          <p:cNvGraphicFramePr>
            <a:graphicFrameLocks noChangeAspect="1"/>
          </p:cNvGraphicFramePr>
          <p:nvPr/>
        </p:nvGraphicFramePr>
        <p:xfrm>
          <a:off x="4935538" y="1484313"/>
          <a:ext cx="1484312" cy="661987"/>
        </p:xfrm>
        <a:graphic>
          <a:graphicData uri="http://schemas.openxmlformats.org/presentationml/2006/ole">
            <p:oleObj spid="_x0000_s266242" name="Формула" r:id="rId3" imgW="1015920" imgH="457200" progId="Equation.3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553200" y="1563469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-- Gamow maximum with </a:t>
            </a:r>
            <a:r>
              <a:rPr lang="en-US" u="sng" dirty="0" smtClean="0">
                <a:solidFill>
                  <a:srgbClr val="0070C0"/>
                </a:solidFill>
              </a:rPr>
              <a:t>constant S- factor</a:t>
            </a:r>
          </a:p>
        </p:txBody>
      </p:sp>
      <p:graphicFrame>
        <p:nvGraphicFramePr>
          <p:cNvPr id="207878" name="Object 6"/>
          <p:cNvGraphicFramePr>
            <a:graphicFrameLocks noChangeAspect="1"/>
          </p:cNvGraphicFramePr>
          <p:nvPr/>
        </p:nvGraphicFramePr>
        <p:xfrm>
          <a:off x="228600" y="1219200"/>
          <a:ext cx="4648200" cy="3285143"/>
        </p:xfrm>
        <a:graphic>
          <a:graphicData uri="http://schemas.openxmlformats.org/presentationml/2006/ole">
            <p:oleObj spid="_x0000_s266243" name="Graph" r:id="rId4" imgW="4276800" imgH="3022560" progId="Origin50.Graph">
              <p:embed/>
            </p:oleObj>
          </a:graphicData>
        </a:graphic>
      </p:graphicFrame>
      <p:graphicFrame>
        <p:nvGraphicFramePr>
          <p:cNvPr id="207879" name="Object 7"/>
          <p:cNvGraphicFramePr>
            <a:graphicFrameLocks noChangeAspect="1"/>
          </p:cNvGraphicFramePr>
          <p:nvPr/>
        </p:nvGraphicFramePr>
        <p:xfrm>
          <a:off x="4862513" y="2382838"/>
          <a:ext cx="1782762" cy="773112"/>
        </p:xfrm>
        <a:graphic>
          <a:graphicData uri="http://schemas.openxmlformats.org/presentationml/2006/ole">
            <p:oleObj spid="_x0000_s266244" name="Формула" r:id="rId5" imgW="1218960" imgH="533160" progId="Equation.3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629400" y="2478087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-- Gamow maximum </a:t>
            </a:r>
          </a:p>
          <a:p>
            <a:r>
              <a:rPr lang="en-US" u="sng" dirty="0" smtClean="0">
                <a:solidFill>
                  <a:srgbClr val="0070C0"/>
                </a:solidFill>
              </a:rPr>
              <a:t>in our approach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29200" y="32766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srgbClr val="FF0000"/>
                </a:solidFill>
              </a:rPr>
              <a:t>Different T dependences!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24400" y="1371600"/>
            <a:ext cx="4114800" cy="2438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14400" y="3810000"/>
            <a:ext cx="2057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124200" y="3810000"/>
            <a:ext cx="1600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2400" y="458218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in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the center of massive stars toward the end of their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lifetime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352800" y="4572000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ignition phase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of supernovae</a:t>
            </a:r>
            <a:endParaRPr lang="ru-RU" sz="14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 flipV="1">
            <a:off x="1447800" y="4343400"/>
            <a:ext cx="381000" cy="3048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8" idx="0"/>
          </p:cNvCxnSpPr>
          <p:nvPr/>
        </p:nvCxnSpPr>
        <p:spPr>
          <a:xfrm>
            <a:off x="4038600" y="4343400"/>
            <a:ext cx="457200" cy="2286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28600" y="524887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 calculated Gamow maximum with analytical expression is practically identical with the numerical calculation!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In all considered temperatures, the difference between the position of the Gamow maximum with constant S- factor and with our approach is less then 40% !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76200" y="76200"/>
            <a:ext cx="8991600" cy="9144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Reaction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rate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12192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Reaction rate </a:t>
            </a:r>
            <a:r>
              <a:rPr lang="en-US" u="sng" dirty="0" smtClean="0">
                <a:solidFill>
                  <a:srgbClr val="0070C0"/>
                </a:solidFill>
              </a:rPr>
              <a:t>with constant S- factor</a:t>
            </a:r>
          </a:p>
        </p:txBody>
      </p:sp>
      <p:graphicFrame>
        <p:nvGraphicFramePr>
          <p:cNvPr id="215045" name="Object 5"/>
          <p:cNvGraphicFramePr>
            <a:graphicFrameLocks noChangeAspect="1"/>
          </p:cNvGraphicFramePr>
          <p:nvPr/>
        </p:nvGraphicFramePr>
        <p:xfrm>
          <a:off x="441325" y="1676400"/>
          <a:ext cx="5170488" cy="685800"/>
        </p:xfrm>
        <a:graphic>
          <a:graphicData uri="http://schemas.openxmlformats.org/presentationml/2006/ole">
            <p:oleObj spid="_x0000_s267266" name="Формула" r:id="rId3" imgW="4089240" imgH="545760" progId="Equation.3">
              <p:embed/>
            </p:oleObj>
          </a:graphicData>
        </a:graphic>
      </p:graphicFrame>
      <p:graphicFrame>
        <p:nvGraphicFramePr>
          <p:cNvPr id="215046" name="Object 6"/>
          <p:cNvGraphicFramePr>
            <a:graphicFrameLocks noChangeAspect="1"/>
          </p:cNvGraphicFramePr>
          <p:nvPr/>
        </p:nvGraphicFramePr>
        <p:xfrm>
          <a:off x="609600" y="4648200"/>
          <a:ext cx="5576266" cy="762000"/>
        </p:xfrm>
        <a:graphic>
          <a:graphicData uri="http://schemas.openxmlformats.org/presentationml/2006/ole">
            <p:oleObj spid="_x0000_s267267" name="Формула" r:id="rId4" imgW="3784320" imgH="520560" progId="Equation.3">
              <p:embed/>
            </p:oleObj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33400" y="4126468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Reaction rate </a:t>
            </a:r>
            <a:r>
              <a:rPr lang="en-US" u="sng" dirty="0" smtClean="0">
                <a:solidFill>
                  <a:srgbClr val="0070C0"/>
                </a:solidFill>
              </a:rPr>
              <a:t>in our approach</a:t>
            </a:r>
          </a:p>
        </p:txBody>
      </p:sp>
      <p:graphicFrame>
        <p:nvGraphicFramePr>
          <p:cNvPr id="215047" name="Object 7"/>
          <p:cNvGraphicFramePr>
            <a:graphicFrameLocks noChangeAspect="1"/>
          </p:cNvGraphicFramePr>
          <p:nvPr/>
        </p:nvGraphicFramePr>
        <p:xfrm>
          <a:off x="479425" y="2514600"/>
          <a:ext cx="3384550" cy="711200"/>
        </p:xfrm>
        <a:graphic>
          <a:graphicData uri="http://schemas.openxmlformats.org/presentationml/2006/ole">
            <p:oleObj spid="_x0000_s267268" name="Формула" r:id="rId5" imgW="2400120" imgH="507960" progId="Equation.3">
              <p:embed/>
            </p:oleObj>
          </a:graphicData>
        </a:graphic>
      </p:graphicFrame>
      <p:graphicFrame>
        <p:nvGraphicFramePr>
          <p:cNvPr id="215048" name="Object 8"/>
          <p:cNvGraphicFramePr>
            <a:graphicFrameLocks noChangeAspect="1"/>
          </p:cNvGraphicFramePr>
          <p:nvPr/>
        </p:nvGraphicFramePr>
        <p:xfrm>
          <a:off x="549275" y="5562600"/>
          <a:ext cx="3368675" cy="685800"/>
        </p:xfrm>
        <a:graphic>
          <a:graphicData uri="http://schemas.openxmlformats.org/presentationml/2006/ole">
            <p:oleObj spid="_x0000_s267269" name="Формула" r:id="rId6" imgW="2476440" imgH="507960" progId="Equation.3">
              <p:embed/>
            </p:oleObj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304800" y="1066800"/>
            <a:ext cx="8458200" cy="2743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4800" y="4038600"/>
            <a:ext cx="8458200" cy="2438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09600" y="327660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Unknown 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002060"/>
                </a:solidFill>
              </a:rPr>
              <a:t>,   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solidFill>
                  <a:srgbClr val="002060"/>
                </a:solidFill>
              </a:rPr>
              <a:t>  ?? </a:t>
            </a:r>
            <a:endParaRPr lang="en-US" u="sng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152400"/>
            <a:ext cx="9144000" cy="9144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Temperature dependence of reaction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rates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1000" y="4114800"/>
            <a:ext cx="403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The temperature dependence of </a:t>
            </a:r>
            <a:r>
              <a:rPr lang="en-US" sz="1600" baseline="30000" dirty="0" smtClean="0">
                <a:solidFill>
                  <a:srgbClr val="0070C0"/>
                </a:solidFill>
              </a:rPr>
              <a:t>12</a:t>
            </a:r>
            <a:r>
              <a:rPr lang="en-US" sz="1600" dirty="0" smtClean="0">
                <a:solidFill>
                  <a:srgbClr val="0070C0"/>
                </a:solidFill>
              </a:rPr>
              <a:t>C + </a:t>
            </a:r>
            <a:r>
              <a:rPr lang="en-US" sz="1600" baseline="30000" dirty="0" smtClean="0">
                <a:solidFill>
                  <a:srgbClr val="0070C0"/>
                </a:solidFill>
              </a:rPr>
              <a:t>12</a:t>
            </a:r>
            <a:r>
              <a:rPr lang="en-US" sz="1600" dirty="0" smtClean="0">
                <a:solidFill>
                  <a:srgbClr val="0070C0"/>
                </a:solidFill>
              </a:rPr>
              <a:t>C fusion rate.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5048071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Our approach predicts lower reactions rates for heavy elements fusions during evolution of stars (carbon, </a:t>
            </a:r>
            <a:r>
              <a:rPr lang="en-US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oxigen</a:t>
            </a:r>
            <a:r>
              <a:rPr lang="en-US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silicon burning).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As a consequence, the formation of </a:t>
            </a: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heavy elements via fusion reactions mainly occurs in explosion phase. </a:t>
            </a:r>
          </a:p>
        </p:txBody>
      </p:sp>
      <p:graphicFrame>
        <p:nvGraphicFramePr>
          <p:cNvPr id="225285" name="Object 5"/>
          <p:cNvGraphicFramePr>
            <a:graphicFrameLocks noChangeAspect="1"/>
          </p:cNvGraphicFramePr>
          <p:nvPr/>
        </p:nvGraphicFramePr>
        <p:xfrm>
          <a:off x="4419600" y="1067422"/>
          <a:ext cx="4419600" cy="3123578"/>
        </p:xfrm>
        <a:graphic>
          <a:graphicData uri="http://schemas.openxmlformats.org/presentationml/2006/ole">
            <p:oleObj spid="_x0000_s268290" name="Graph" r:id="rId3" imgW="4276800" imgH="3022560" progId="Origin50.Graph">
              <p:embed/>
            </p:oleObj>
          </a:graphicData>
        </a:graphic>
      </p:graphicFrame>
      <p:graphicFrame>
        <p:nvGraphicFramePr>
          <p:cNvPr id="225286" name="Object 6"/>
          <p:cNvGraphicFramePr>
            <a:graphicFrameLocks noChangeAspect="1"/>
          </p:cNvGraphicFramePr>
          <p:nvPr/>
        </p:nvGraphicFramePr>
        <p:xfrm>
          <a:off x="228600" y="1092199"/>
          <a:ext cx="4343400" cy="3069723"/>
        </p:xfrm>
        <a:graphic>
          <a:graphicData uri="http://schemas.openxmlformats.org/presentationml/2006/ole">
            <p:oleObj spid="_x0000_s268291" name="Graph" r:id="rId4" imgW="4276800" imgH="3022560" progId="Origin50.Graph">
              <p:embed/>
            </p:oleObj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800600" y="4114800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The temperature part of reaction rates, calculated with our approach and with Coulomb potential. 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19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Thank you!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Summary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077754"/>
            <a:ext cx="8763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The structure of astrophysical </a:t>
            </a:r>
            <a:r>
              <a:rPr lang="en-US" sz="2200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-factor for various reactions is analyzed within the extended quantum diffusion approach 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We compared the calculated fusion cross sections with the available experimental data. In all cases we obtained a good description of the experiments 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For the considered reactions, the </a:t>
            </a:r>
            <a:r>
              <a:rPr lang="en-US" sz="2200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-factor shows a clear maximum in the sub-barrier energy range E</a:t>
            </a:r>
            <a:r>
              <a:rPr lang="en-US" sz="2200" i="1" baseline="-25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∼(0.60 − 0.86)</a:t>
            </a:r>
            <a:r>
              <a:rPr lang="en-US" sz="2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200" i="1" baseline="-250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>
              <a:buFont typeface="Wingdings" pitchFamily="2" charset="2"/>
              <a:buChar char="§"/>
            </a:pPr>
            <a:r>
              <a:rPr lang="it-IT" sz="2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We propose an analytical expression, predicting very reliably, the dependence of the </a:t>
            </a:r>
            <a:r>
              <a:rPr lang="en-US" sz="2200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-factor maximum on the ion mass and charge numbers, which may be used not only in stellar burning studies but also as a guidance for future experiments 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The </a:t>
            </a:r>
            <a:r>
              <a:rPr lang="en-US" sz="2200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-factor has strong energy dependence below the maximum 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We obtained a new analytical formula for the Gamow maximum and fusion reactions rates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It is shown, that the formation of  heavy elements via fusion reaction mainly occurs in explosion stage </a:t>
            </a:r>
            <a:endParaRPr lang="ru-RU" sz="2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6628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Fusion of heavy nuclei</a:t>
            </a:r>
            <a:b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Dinuclear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system concept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231900" y="1612900"/>
            <a:ext cx="629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sz="2400">
              <a:solidFill>
                <a:schemeClr val="tx1"/>
              </a:solidFill>
              <a:ea typeface="宋体" charset="0"/>
              <a:cs typeface="宋体" charset="0"/>
            </a:endParaRPr>
          </a:p>
        </p:txBody>
      </p:sp>
      <p:pic>
        <p:nvPicPr>
          <p:cNvPr id="12312" name="Picture 5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2198" y="2180731"/>
            <a:ext cx="533400" cy="51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5622" y="1777460"/>
            <a:ext cx="1143000" cy="114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436385" y="1214527"/>
            <a:ext cx="118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Target</a:t>
            </a:r>
            <a:endParaRPr lang="ru-RU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228165" y="1473277"/>
            <a:ext cx="153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Projectile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76225" y="3648075"/>
            <a:ext cx="54578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channels of reaction: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Elastic scattering </a:t>
            </a:r>
          </a:p>
          <a:p>
            <a:pPr marL="342900" indent="-342900">
              <a:buAutoNum type="arabicPeriod"/>
            </a:pPr>
            <a:r>
              <a:rPr lang="en-US" dirty="0" smtClean="0"/>
              <a:t>Inelastic scattering </a:t>
            </a:r>
          </a:p>
          <a:p>
            <a:pPr marL="342900" indent="-342900">
              <a:buAutoNum type="arabicPeriod"/>
            </a:pPr>
            <a:r>
              <a:rPr lang="en-US" dirty="0" smtClean="0"/>
              <a:t>Deep-inelastic scattering </a:t>
            </a:r>
          </a:p>
          <a:p>
            <a:pPr marL="342900" indent="-342900">
              <a:buAutoNum type="arabicPeriod"/>
            </a:pPr>
            <a:r>
              <a:rPr lang="en-US" dirty="0" smtClean="0"/>
              <a:t>Transfer reactions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Direct reactions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…..</a:t>
            </a:r>
          </a:p>
          <a:p>
            <a:pPr marL="342900" indent="-342900">
              <a:buAutoNum type="arabicPeriod"/>
            </a:pPr>
            <a:r>
              <a:rPr lang="en-US" b="1" u="sng" dirty="0" smtClean="0">
                <a:solidFill>
                  <a:srgbClr val="002060"/>
                </a:solidFill>
              </a:rPr>
              <a:t>Fusion reaction (formation of compound nuclei)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251739" y="2382448"/>
            <a:ext cx="927100" cy="6350"/>
          </a:xfrm>
          <a:prstGeom prst="straightConnector1">
            <a:avLst/>
          </a:prstGeom>
          <a:ln w="5080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33975" y="3886200"/>
            <a:ext cx="3600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Fusion is in general a process, in which two or more nuclei join to form a new, heavier nucleus.  </a:t>
            </a:r>
            <a:r>
              <a:rPr lang="en-US" u="sng" dirty="0" smtClean="0">
                <a:solidFill>
                  <a:srgbClr val="FF0000"/>
                </a:solidFill>
              </a:rPr>
              <a:t>However, we identify fusion with </a:t>
            </a:r>
            <a:r>
              <a:rPr lang="en-US" i="1" u="sng" dirty="0" smtClean="0">
                <a:solidFill>
                  <a:srgbClr val="FF0000"/>
                </a:solidFill>
              </a:rPr>
              <a:t>formation of a compound nucleus!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72049" y="3629024"/>
            <a:ext cx="3838575" cy="19526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81000" y="1524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Collision of two nuclei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0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381514"/>
                </a:solidFill>
              </a:rPr>
              <a:t>At the capture stage, after complete dissipation of the kinetic energy of the collision, a </a:t>
            </a:r>
            <a:r>
              <a:rPr lang="en-US" sz="2400" dirty="0" err="1" smtClean="0">
                <a:solidFill>
                  <a:srgbClr val="381514"/>
                </a:solidFill>
              </a:rPr>
              <a:t>dinuclear</a:t>
            </a:r>
            <a:r>
              <a:rPr lang="en-US" sz="2400" dirty="0" smtClean="0">
                <a:solidFill>
                  <a:srgbClr val="381514"/>
                </a:solidFill>
              </a:rPr>
              <a:t> system is formed.</a:t>
            </a:r>
            <a:endParaRPr lang="ru-RU" sz="2400" dirty="0" smtClean="0">
              <a:solidFill>
                <a:srgbClr val="381514"/>
              </a:solidFill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381514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381514"/>
                </a:solidFill>
              </a:rPr>
              <a:t>The process of complete fusion is realized as a result of the evolution of the DNS in the direction of increasing its charge and mass asymmetries: the nucleons of the lighter nucleus are transferred to the heavier nucleus.</a:t>
            </a:r>
            <a:endParaRPr lang="ru-RU" sz="2400" dirty="0" smtClean="0">
              <a:solidFill>
                <a:srgbClr val="381514"/>
              </a:solidFill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381514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381514"/>
                </a:solidFill>
              </a:rPr>
              <a:t>In reactions between massive nuclei, evolution in the opposite direction is energetically favorable: nucleons from a heavier nucleus are transferred to a lighter nucleus, which leads to </a:t>
            </a:r>
            <a:r>
              <a:rPr lang="en-US" sz="2400" dirty="0" err="1" smtClean="0">
                <a:solidFill>
                  <a:srgbClr val="381514"/>
                </a:solidFill>
              </a:rPr>
              <a:t>symmetrization</a:t>
            </a:r>
            <a:r>
              <a:rPr lang="ru-RU" sz="2400" dirty="0" smtClean="0">
                <a:solidFill>
                  <a:srgbClr val="381514"/>
                </a:solidFill>
              </a:rPr>
              <a:t> </a:t>
            </a:r>
            <a:r>
              <a:rPr lang="en-US" sz="2400" dirty="0" smtClean="0">
                <a:solidFill>
                  <a:srgbClr val="381514"/>
                </a:solidFill>
              </a:rPr>
              <a:t>of the system.</a:t>
            </a:r>
            <a:endParaRPr lang="ru-RU" sz="2400" dirty="0" smtClean="0">
              <a:solidFill>
                <a:srgbClr val="381514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1005" y="152400"/>
            <a:ext cx="8750595" cy="836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Dinuclear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system concept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6002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4"/>
            </a:pPr>
            <a:r>
              <a:rPr lang="en-US" sz="2400" dirty="0" smtClean="0">
                <a:solidFill>
                  <a:srgbClr val="381514"/>
                </a:solidFill>
              </a:rPr>
              <a:t>In symmetric DNS, the Coulomb repulsion between the nuclei reaches the maximum value, and the system splits into two fragments that are close in mass — a </a:t>
            </a:r>
            <a:r>
              <a:rPr lang="en-US" sz="2400" dirty="0" err="1" smtClean="0">
                <a:solidFill>
                  <a:srgbClr val="381514"/>
                </a:solidFill>
              </a:rPr>
              <a:t>quasifission</a:t>
            </a:r>
            <a:r>
              <a:rPr lang="en-US" sz="2400" dirty="0" smtClean="0">
                <a:solidFill>
                  <a:srgbClr val="381514"/>
                </a:solidFill>
              </a:rPr>
              <a:t> occurs.</a:t>
            </a:r>
          </a:p>
          <a:p>
            <a:pPr marL="457200" indent="-457200">
              <a:buAutoNum type="arabicPeriod" startAt="4"/>
            </a:pPr>
            <a:endParaRPr lang="en-US" sz="2400" dirty="0" smtClean="0">
              <a:solidFill>
                <a:srgbClr val="381514"/>
              </a:solidFill>
            </a:endParaRPr>
          </a:p>
          <a:p>
            <a:pPr marL="457200" indent="-457200">
              <a:buAutoNum type="arabicPeriod" startAt="4"/>
            </a:pPr>
            <a:r>
              <a:rPr lang="en-US" sz="2400" dirty="0" smtClean="0">
                <a:solidFill>
                  <a:srgbClr val="381514"/>
                </a:solidFill>
              </a:rPr>
              <a:t>Due to the statistical nature of evolution in massive DNS, competition arises between channels of complete fusion and </a:t>
            </a:r>
            <a:r>
              <a:rPr lang="en-US" sz="2400" dirty="0" err="1" smtClean="0">
                <a:solidFill>
                  <a:srgbClr val="381514"/>
                </a:solidFill>
              </a:rPr>
              <a:t>quasifission</a:t>
            </a:r>
            <a:r>
              <a:rPr lang="en-US" sz="2400" dirty="0" smtClean="0">
                <a:solidFill>
                  <a:srgbClr val="381514"/>
                </a:solidFill>
              </a:rPr>
              <a:t>, which leads to a decrease in the cross section for the formation of a compound nucleus compared to the capture cross section.</a:t>
            </a:r>
            <a:endParaRPr lang="ru-RU" sz="2400" dirty="0" smtClean="0">
              <a:solidFill>
                <a:srgbClr val="381514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1005" y="152400"/>
            <a:ext cx="8750595" cy="836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Dinuclear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system concept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438400" y="1371600"/>
            <a:ext cx="9906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19600" y="1371600"/>
            <a:ext cx="13716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91200" y="3429000"/>
            <a:ext cx="1600200" cy="1524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981200" y="4419600"/>
            <a:ext cx="1219200" cy="838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077200" y="5181600"/>
            <a:ext cx="228600" cy="228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143000" y="4114800"/>
            <a:ext cx="685800" cy="609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810000" y="2743200"/>
            <a:ext cx="13716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858000" y="5410200"/>
            <a:ext cx="11430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153400" y="5943600"/>
            <a:ext cx="228600" cy="228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819400" y="2743200"/>
            <a:ext cx="9906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>
            <a:off x="609600" y="38862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057400" y="3733800"/>
            <a:ext cx="685800" cy="4572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029200" y="3733800"/>
            <a:ext cx="685800" cy="2286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6858000" y="5029200"/>
            <a:ext cx="304800" cy="3048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3505200" y="24384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581400" y="1752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 flipH="1" flipV="1">
            <a:off x="8305800" y="47244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867400" y="10668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Colliding nuclei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000" y="2667000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Formation of DNS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600" y="5334000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</a:rPr>
              <a:t>Quasifission</a:t>
            </a:r>
            <a:r>
              <a:rPr lang="en-US" sz="2200" dirty="0" smtClean="0">
                <a:solidFill>
                  <a:srgbClr val="FF0000"/>
                </a:solidFill>
              </a:rPr>
              <a:t> products</a:t>
            </a:r>
            <a:endParaRPr lang="ru-RU" sz="2200" dirty="0">
              <a:solidFill>
                <a:srgbClr val="FF0000"/>
              </a:solidFill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8534400" y="61722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419600" y="56388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Evaporation residue</a:t>
            </a:r>
            <a:endParaRPr lang="ru-RU" sz="2200" dirty="0">
              <a:solidFill>
                <a:srgbClr val="FF0000"/>
              </a:solidFill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3276600" y="5105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10800000" flipV="1">
            <a:off x="6629400" y="6400800"/>
            <a:ext cx="228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391400" y="33528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Compound system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64805" y="76200"/>
            <a:ext cx="8750595" cy="836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mechanism of the reaction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838200" y="3962400"/>
          <a:ext cx="1559859" cy="914400"/>
        </p:xfrm>
        <a:graphic>
          <a:graphicData uri="http://schemas.openxmlformats.org/presentationml/2006/ole">
            <p:oleObj spid="_x0000_s1166" name="Equation" r:id="rId3" imgW="736600" imgH="431800" progId="">
              <p:embed/>
            </p:oleObj>
          </a:graphicData>
        </a:graphic>
      </p:graphicFrame>
      <p:sp>
        <p:nvSpPr>
          <p:cNvPr id="7" name="Овал 6"/>
          <p:cNvSpPr/>
          <p:nvPr/>
        </p:nvSpPr>
        <p:spPr>
          <a:xfrm>
            <a:off x="2057400" y="1752600"/>
            <a:ext cx="609600" cy="609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505200" y="1447800"/>
          <a:ext cx="381000" cy="410882"/>
        </p:xfrm>
        <a:graphic>
          <a:graphicData uri="http://schemas.openxmlformats.org/presentationml/2006/ole">
            <p:oleObj spid="_x0000_s1169" name="Equation" r:id="rId4" imgW="152268" imgH="164957" progId="">
              <p:embed/>
            </p:oleObj>
          </a:graphicData>
        </a:graphic>
      </p:graphicFrame>
      <p:sp>
        <p:nvSpPr>
          <p:cNvPr id="12" name="Овал 11"/>
          <p:cNvSpPr/>
          <p:nvPr/>
        </p:nvSpPr>
        <p:spPr>
          <a:xfrm>
            <a:off x="3733800" y="4038600"/>
            <a:ext cx="1143000" cy="1066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876800" y="3581400"/>
            <a:ext cx="2057400" cy="1828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495800" y="1447800"/>
            <a:ext cx="1295400" cy="1219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362200" y="2057400"/>
            <a:ext cx="28194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191000" y="4343400"/>
          <a:ext cx="349250" cy="484187"/>
        </p:xfrm>
        <a:graphic>
          <a:graphicData uri="http://schemas.openxmlformats.org/presentationml/2006/ole">
            <p:oleObj spid="_x0000_s1170" name="Equation" r:id="rId5" imgW="165028" imgH="228501" progId="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5688013" y="4267200"/>
          <a:ext cx="403225" cy="484188"/>
        </p:xfrm>
        <a:graphic>
          <a:graphicData uri="http://schemas.openxmlformats.org/presentationml/2006/ole">
            <p:oleObj spid="_x0000_s1171" name="Equation" r:id="rId6" imgW="190500" imgH="228600" progId="">
              <p:embed/>
            </p:oleObj>
          </a:graphicData>
        </a:graphic>
      </p:graphicFrame>
      <p:graphicFrame>
        <p:nvGraphicFramePr>
          <p:cNvPr id="1172" name="Object 148"/>
          <p:cNvGraphicFramePr>
            <a:graphicFrameLocks noChangeAspect="1"/>
          </p:cNvGraphicFramePr>
          <p:nvPr/>
        </p:nvGraphicFramePr>
        <p:xfrm>
          <a:off x="609599" y="2895599"/>
          <a:ext cx="7543801" cy="461515"/>
        </p:xfrm>
        <a:graphic>
          <a:graphicData uri="http://schemas.openxmlformats.org/presentationml/2006/ole">
            <p:oleObj spid="_x0000_s1172" name="Формула" r:id="rId7" imgW="3327120" imgH="203040" progId="Equation.3">
              <p:embed/>
            </p:oleObj>
          </a:graphicData>
        </a:graphic>
      </p:graphicFrame>
      <p:graphicFrame>
        <p:nvGraphicFramePr>
          <p:cNvPr id="1174" name="Object 150"/>
          <p:cNvGraphicFramePr>
            <a:graphicFrameLocks noChangeAspect="1"/>
          </p:cNvGraphicFramePr>
          <p:nvPr/>
        </p:nvGraphicFramePr>
        <p:xfrm>
          <a:off x="685800" y="5867400"/>
          <a:ext cx="7260581" cy="533400"/>
        </p:xfrm>
        <a:graphic>
          <a:graphicData uri="http://schemas.openxmlformats.org/presentationml/2006/ole">
            <p:oleObj spid="_x0000_s1174" name="Формула" r:id="rId8" imgW="2946240" imgH="215640" progId="Equation.3">
              <p:embed/>
            </p:oleObj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241005" y="152400"/>
            <a:ext cx="8750595" cy="836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Collective coordinates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1378424" y="1752600"/>
            <a:ext cx="0" cy="411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62000" y="5428397"/>
            <a:ext cx="5943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1106814"/>
              </p:ext>
            </p:extLst>
          </p:nvPr>
        </p:nvGraphicFramePr>
        <p:xfrm>
          <a:off x="762000" y="1470945"/>
          <a:ext cx="433316" cy="563310"/>
        </p:xfrm>
        <a:graphic>
          <a:graphicData uri="http://schemas.openxmlformats.org/presentationml/2006/ole">
            <p:oleObj spid="_x0000_s76802" name="Equation" r:id="rId3" imgW="126720" imgH="164880" progId="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39674614"/>
              </p:ext>
            </p:extLst>
          </p:nvPr>
        </p:nvGraphicFramePr>
        <p:xfrm>
          <a:off x="6324600" y="5661818"/>
          <a:ext cx="402330" cy="434182"/>
        </p:xfrm>
        <a:graphic>
          <a:graphicData uri="http://schemas.openxmlformats.org/presentationml/2006/ole">
            <p:oleObj spid="_x0000_s76803" name="Equation" r:id="rId4" imgW="152268" imgH="164957" progId="">
              <p:embed/>
            </p:oleObj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1219200" y="25146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79750756"/>
              </p:ext>
            </p:extLst>
          </p:nvPr>
        </p:nvGraphicFramePr>
        <p:xfrm>
          <a:off x="762000" y="2295803"/>
          <a:ext cx="236537" cy="437594"/>
        </p:xfrm>
        <a:graphic>
          <a:graphicData uri="http://schemas.openxmlformats.org/presentationml/2006/ole">
            <p:oleObj spid="_x0000_s76804" name="Equation" r:id="rId5" imgW="88560" imgH="164880" progId="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21195870"/>
              </p:ext>
            </p:extLst>
          </p:nvPr>
        </p:nvGraphicFramePr>
        <p:xfrm>
          <a:off x="931863" y="5446713"/>
          <a:ext cx="338137" cy="471487"/>
        </p:xfrm>
        <a:graphic>
          <a:graphicData uri="http://schemas.openxmlformats.org/presentationml/2006/ole">
            <p:oleObj spid="_x0000_s76805" name="Equation" r:id="rId6" imgW="126720" imgH="177480" progId="">
              <p:embed/>
            </p:oleObj>
          </a:graphicData>
        </a:graphic>
      </p:graphicFrame>
      <p:cxnSp>
        <p:nvCxnSpPr>
          <p:cNvPr id="24" name="Straight Connector 23"/>
          <p:cNvCxnSpPr/>
          <p:nvPr/>
        </p:nvCxnSpPr>
        <p:spPr>
          <a:xfrm flipH="1">
            <a:off x="3048000" y="3429000"/>
            <a:ext cx="2971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048000" y="4191000"/>
            <a:ext cx="2971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048000" y="2743200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>
            <a:off x="4038600" y="4076700"/>
            <a:ext cx="990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4038600" y="3314700"/>
            <a:ext cx="9906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 flipH="1">
            <a:off x="2962361" y="2704531"/>
            <a:ext cx="161839" cy="381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3043280" y="2514600"/>
            <a:ext cx="4720" cy="16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25048" y="2514600"/>
            <a:ext cx="16002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own Arrow 36"/>
          <p:cNvSpPr/>
          <p:nvPr/>
        </p:nvSpPr>
        <p:spPr>
          <a:xfrm>
            <a:off x="2962361" y="3657600"/>
            <a:ext cx="161839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1642052" y="3429000"/>
            <a:ext cx="1177348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642052" y="4191000"/>
            <a:ext cx="1177348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043280" y="4381500"/>
            <a:ext cx="4720" cy="9525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154526" y="5863988"/>
            <a:ext cx="1807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Touching configuration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048000" y="5504597"/>
            <a:ext cx="0" cy="4390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44570" y="2863418"/>
            <a:ext cx="22564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Entrance channel</a:t>
            </a:r>
            <a:endParaRPr lang="en-US" sz="2200" dirty="0"/>
          </a:p>
        </p:txBody>
      </p:sp>
      <p:sp>
        <p:nvSpPr>
          <p:cNvPr id="57" name="TextBox 56"/>
          <p:cNvSpPr txBox="1"/>
          <p:nvPr/>
        </p:nvSpPr>
        <p:spPr>
          <a:xfrm>
            <a:off x="5992504" y="3707368"/>
            <a:ext cx="2237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quasifission</a:t>
            </a:r>
            <a:endParaRPr lang="en-US" sz="2200" dirty="0"/>
          </a:p>
        </p:txBody>
      </p:sp>
      <p:sp>
        <p:nvSpPr>
          <p:cNvPr id="58" name="TextBox 57"/>
          <p:cNvSpPr txBox="1"/>
          <p:nvPr/>
        </p:nvSpPr>
        <p:spPr>
          <a:xfrm>
            <a:off x="2009860" y="1943098"/>
            <a:ext cx="54492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Fusion: formation of compound nucleus</a:t>
            </a:r>
            <a:endParaRPr lang="en-US" sz="2200" dirty="0"/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9151308"/>
              </p:ext>
            </p:extLst>
          </p:nvPr>
        </p:nvGraphicFramePr>
        <p:xfrm>
          <a:off x="3677444" y="2340363"/>
          <a:ext cx="569912" cy="348474"/>
        </p:xfrm>
        <a:graphic>
          <a:graphicData uri="http://schemas.openxmlformats.org/presentationml/2006/ole">
            <p:oleObj spid="_x0000_s76806" name="Equation" r:id="rId7" imgW="330120" imgH="203040" progId="">
              <p:embed/>
            </p:oleObj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45583130"/>
              </p:ext>
            </p:extLst>
          </p:nvPr>
        </p:nvGraphicFramePr>
        <p:xfrm>
          <a:off x="3158849" y="4857750"/>
          <a:ext cx="574951" cy="471882"/>
        </p:xfrm>
        <a:graphic>
          <a:graphicData uri="http://schemas.openxmlformats.org/presentationml/2006/ole">
            <p:oleObj spid="_x0000_s76807" name="Equation" r:id="rId8" imgW="279360" imgH="228600" progId="">
              <p:embed/>
            </p:oleObj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1462131" y="348927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Transfer of nucleons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625148" y="3810000"/>
            <a:ext cx="337213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228600" y="76200"/>
            <a:ext cx="8750595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Schematic picture of the reaction mechanism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89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05565220"/>
              </p:ext>
            </p:extLst>
          </p:nvPr>
        </p:nvGraphicFramePr>
        <p:xfrm>
          <a:off x="56050" y="1143000"/>
          <a:ext cx="7182950" cy="5029200"/>
        </p:xfrm>
        <a:graphic>
          <a:graphicData uri="http://schemas.openxmlformats.org/presentationml/2006/ole">
            <p:oleObj spid="_x0000_s135170" name="Acrobat Document" r:id="rId3" imgW="5919480" imgH="4280760" progId="Acrobat.Document.DC">
              <p:embed/>
            </p:oleObj>
          </a:graphicData>
        </a:graphic>
      </p:graphicFrame>
      <p:sp>
        <p:nvSpPr>
          <p:cNvPr id="5" name="Овал 4"/>
          <p:cNvSpPr/>
          <p:nvPr/>
        </p:nvSpPr>
        <p:spPr>
          <a:xfrm>
            <a:off x="5943600" y="2895600"/>
            <a:ext cx="6096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620000" y="2743200"/>
            <a:ext cx="9906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52600" y="1676400"/>
            <a:ext cx="6096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62200" y="1447800"/>
            <a:ext cx="9906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1294606" y="3200400"/>
            <a:ext cx="2133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24600" y="3200400"/>
            <a:ext cx="1828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9875985"/>
              </p:ext>
            </p:extLst>
          </p:nvPr>
        </p:nvGraphicFramePr>
        <p:xfrm>
          <a:off x="609600" y="6019800"/>
          <a:ext cx="3052233" cy="533400"/>
        </p:xfrm>
        <a:graphic>
          <a:graphicData uri="http://schemas.openxmlformats.org/presentationml/2006/ole">
            <p:oleObj spid="_x0000_s135171" name="Equation" r:id="rId4" imgW="1308100" imgH="228600" progId="">
              <p:embed/>
            </p:oleObj>
          </a:graphicData>
        </a:graphic>
      </p:graphicFrame>
      <p:cxnSp>
        <p:nvCxnSpPr>
          <p:cNvPr id="19" name="Прямая со стрелкой 18"/>
          <p:cNvCxnSpPr/>
          <p:nvPr/>
        </p:nvCxnSpPr>
        <p:spPr>
          <a:xfrm rot="5400000" flipH="1" flipV="1">
            <a:off x="2170906" y="4838700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752600" y="4648200"/>
          <a:ext cx="465667" cy="381000"/>
        </p:xfrm>
        <a:graphic>
          <a:graphicData uri="http://schemas.openxmlformats.org/presentationml/2006/ole">
            <p:oleObj spid="_x0000_s135172" name="Equation" r:id="rId5" imgW="279400" imgH="228600" progId="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191000" y="12954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Passage through the Coulomb barrier and the formation of a DNS</a:t>
            </a:r>
            <a:endParaRPr lang="ru-RU" sz="2200" u="sng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360612" y="4495800"/>
            <a:ext cx="312578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52800" y="2819400"/>
            <a:ext cx="17526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038600" y="2895600"/>
            <a:ext cx="0" cy="16002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09372858"/>
              </p:ext>
            </p:extLst>
          </p:nvPr>
        </p:nvGraphicFramePr>
        <p:xfrm>
          <a:off x="4229100" y="3803591"/>
          <a:ext cx="457200" cy="482600"/>
        </p:xfrm>
        <a:graphic>
          <a:graphicData uri="http://schemas.openxmlformats.org/presentationml/2006/ole">
            <p:oleObj spid="_x0000_s135173" name="Equation" r:id="rId6" imgW="228600" imgH="241200" progId="">
              <p:embed/>
            </p:oleObj>
          </a:graphicData>
        </a:graphic>
      </p:graphicFrame>
      <p:sp>
        <p:nvSpPr>
          <p:cNvPr id="22" name="Заголовок 1"/>
          <p:cNvSpPr txBox="1">
            <a:spLocks/>
          </p:cNvSpPr>
          <p:nvPr/>
        </p:nvSpPr>
        <p:spPr>
          <a:xfrm>
            <a:off x="241005" y="152400"/>
            <a:ext cx="8750595" cy="836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First stage: Capture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28600" y="152400"/>
            <a:ext cx="8750595" cy="836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Second stage: Transfer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of nucleons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09600" y="1828800"/>
            <a:ext cx="1066800" cy="990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76400" y="1600200"/>
            <a:ext cx="1447800" cy="1447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4499" name="Object 3"/>
          <p:cNvGraphicFramePr>
            <a:graphicFrameLocks noChangeAspect="1"/>
          </p:cNvGraphicFramePr>
          <p:nvPr/>
        </p:nvGraphicFramePr>
        <p:xfrm>
          <a:off x="952500" y="2057400"/>
          <a:ext cx="342900" cy="482600"/>
        </p:xfrm>
        <a:graphic>
          <a:graphicData uri="http://schemas.openxmlformats.org/presentationml/2006/ole">
            <p:oleObj spid="_x0000_s234499" name="Equation" r:id="rId3" imgW="165028" imgH="228501" progId="">
              <p:embed/>
            </p:oleObj>
          </a:graphicData>
        </a:graphic>
      </p:graphicFrame>
      <p:graphicFrame>
        <p:nvGraphicFramePr>
          <p:cNvPr id="234500" name="Object 4"/>
          <p:cNvGraphicFramePr>
            <a:graphicFrameLocks noChangeAspect="1"/>
          </p:cNvGraphicFramePr>
          <p:nvPr/>
        </p:nvGraphicFramePr>
        <p:xfrm>
          <a:off x="2209800" y="2057400"/>
          <a:ext cx="393700" cy="482600"/>
        </p:xfrm>
        <a:graphic>
          <a:graphicData uri="http://schemas.openxmlformats.org/presentationml/2006/ole">
            <p:oleObj spid="_x0000_s234500" name="Equation" r:id="rId4" imgW="190500" imgH="228600" progId="">
              <p:embed/>
            </p:oleObj>
          </a:graphicData>
        </a:graphic>
      </p:graphicFrame>
      <p:graphicFrame>
        <p:nvGraphicFramePr>
          <p:cNvPr id="234501" name="Object 5"/>
          <p:cNvGraphicFramePr>
            <a:graphicFrameLocks noChangeAspect="1"/>
          </p:cNvGraphicFramePr>
          <p:nvPr/>
        </p:nvGraphicFramePr>
        <p:xfrm>
          <a:off x="3733800" y="1905000"/>
          <a:ext cx="1420283" cy="838200"/>
        </p:xfrm>
        <a:graphic>
          <a:graphicData uri="http://schemas.openxmlformats.org/presentationml/2006/ole">
            <p:oleObj spid="_x0000_s234501" name="Equation" r:id="rId5" imgW="736600" imgH="431800" progId="">
              <p:embed/>
            </p:oleObj>
          </a:graphicData>
        </a:graphic>
      </p:graphicFrame>
      <p:sp>
        <p:nvSpPr>
          <p:cNvPr id="22" name="Овал 21"/>
          <p:cNvSpPr/>
          <p:nvPr/>
        </p:nvSpPr>
        <p:spPr>
          <a:xfrm>
            <a:off x="685800" y="3962400"/>
            <a:ext cx="1066800" cy="990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752600" y="3733800"/>
            <a:ext cx="1447800" cy="1447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143000" y="38862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234505" name="Object 9"/>
          <p:cNvGraphicFramePr>
            <a:graphicFrameLocks noGrp="1" noChangeAspect="1"/>
          </p:cNvGraphicFramePr>
          <p:nvPr/>
        </p:nvGraphicFramePr>
        <p:xfrm>
          <a:off x="1066800" y="4267200"/>
          <a:ext cx="336550" cy="403225"/>
        </p:xfrm>
        <a:graphic>
          <a:graphicData uri="http://schemas.openxmlformats.org/presentationml/2006/ole">
            <p:oleObj spid="_x0000_s234505" name="Формула" r:id="rId6" imgW="190440" imgH="228600" progId="Equation.3">
              <p:embed/>
            </p:oleObj>
          </a:graphicData>
        </a:graphic>
      </p:graphicFrame>
      <p:graphicFrame>
        <p:nvGraphicFramePr>
          <p:cNvPr id="234506" name="Object 10"/>
          <p:cNvGraphicFramePr>
            <a:graphicFrameLocks noGrp="1" noChangeAspect="1"/>
          </p:cNvGraphicFramePr>
          <p:nvPr/>
        </p:nvGraphicFramePr>
        <p:xfrm>
          <a:off x="2286000" y="4267200"/>
          <a:ext cx="336550" cy="403225"/>
        </p:xfrm>
        <a:graphic>
          <a:graphicData uri="http://schemas.openxmlformats.org/presentationml/2006/ole">
            <p:oleObj spid="_x0000_s234506" name="Формула" r:id="rId7" imgW="190440" imgH="228600" progId="Equation.3">
              <p:embed/>
            </p:oleObj>
          </a:graphicData>
        </a:graphic>
      </p:graphicFrame>
      <p:graphicFrame>
        <p:nvGraphicFramePr>
          <p:cNvPr id="234507" name="Object 11"/>
          <p:cNvGraphicFramePr>
            <a:graphicFrameLocks noGrp="1" noChangeAspect="1"/>
          </p:cNvGraphicFramePr>
          <p:nvPr/>
        </p:nvGraphicFramePr>
        <p:xfrm>
          <a:off x="3822700" y="3917950"/>
          <a:ext cx="1435100" cy="806450"/>
        </p:xfrm>
        <a:graphic>
          <a:graphicData uri="http://schemas.openxmlformats.org/presentationml/2006/ole">
            <p:oleObj spid="_x0000_s234507" name="Формула" r:id="rId8" imgW="812520" imgH="457200" progId="Equation.3">
              <p:embed/>
            </p:oleObj>
          </a:graphicData>
        </a:graphic>
      </p:graphicFrame>
      <p:sp>
        <p:nvSpPr>
          <p:cNvPr id="42" name="Выгнутая вверх стрелка 41"/>
          <p:cNvSpPr/>
          <p:nvPr/>
        </p:nvSpPr>
        <p:spPr>
          <a:xfrm>
            <a:off x="1219200" y="3581400"/>
            <a:ext cx="914400" cy="304800"/>
          </a:xfrm>
          <a:prstGeom prst="curvedDownArrow">
            <a:avLst/>
          </a:prstGeom>
          <a:solidFill>
            <a:schemeClr val="tx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34508" name="Object 12"/>
          <p:cNvGraphicFramePr>
            <a:graphicFrameLocks noChangeAspect="1"/>
          </p:cNvGraphicFramePr>
          <p:nvPr/>
        </p:nvGraphicFramePr>
        <p:xfrm>
          <a:off x="1065212" y="5564187"/>
          <a:ext cx="6783388" cy="989013"/>
        </p:xfrm>
        <a:graphic>
          <a:graphicData uri="http://schemas.openxmlformats.org/presentationml/2006/ole">
            <p:oleObj spid="_x0000_s234508" name="Формула" r:id="rId9" imgW="3314520" imgH="482400" progId="Equation.3">
              <p:embed/>
            </p:oleObj>
          </a:graphicData>
        </a:graphic>
      </p:graphicFrame>
      <p:graphicFrame>
        <p:nvGraphicFramePr>
          <p:cNvPr id="234510" name="Object 14"/>
          <p:cNvGraphicFramePr>
            <a:graphicFrameLocks noChangeAspect="1"/>
          </p:cNvGraphicFramePr>
          <p:nvPr/>
        </p:nvGraphicFramePr>
        <p:xfrm>
          <a:off x="6781800" y="2362200"/>
          <a:ext cx="727075" cy="417513"/>
        </p:xfrm>
        <a:graphic>
          <a:graphicData uri="http://schemas.openxmlformats.org/presentationml/2006/ole">
            <p:oleObj spid="_x0000_s234510" name="Формула" r:id="rId10" imgW="355320" imgH="203040" progId="Equation.3">
              <p:embed/>
            </p:oleObj>
          </a:graphicData>
        </a:graphic>
      </p:graphicFrame>
      <p:graphicFrame>
        <p:nvGraphicFramePr>
          <p:cNvPr id="234511" name="Object 15"/>
          <p:cNvGraphicFramePr>
            <a:graphicFrameLocks noChangeAspect="1"/>
          </p:cNvGraphicFramePr>
          <p:nvPr/>
        </p:nvGraphicFramePr>
        <p:xfrm>
          <a:off x="6553200" y="4254500"/>
          <a:ext cx="831850" cy="469900"/>
        </p:xfrm>
        <a:graphic>
          <a:graphicData uri="http://schemas.openxmlformats.org/presentationml/2006/ole">
            <p:oleObj spid="_x0000_s234511" name="Формула" r:id="rId11" imgW="406080" imgH="228600" progId="Equation.3">
              <p:embed/>
            </p:oleObj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638800" y="18288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energy of the system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38800" y="38055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energy of the system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410200" y="1828800"/>
            <a:ext cx="3657600" cy="9906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410200" y="3810000"/>
            <a:ext cx="3657600" cy="9906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4143375" y="2971800"/>
            <a:ext cx="0" cy="2743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38375" y="5334000"/>
            <a:ext cx="480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2666998" y="3597340"/>
            <a:ext cx="2967867" cy="1718221"/>
          </a:xfrm>
          <a:custGeom>
            <a:avLst/>
            <a:gdLst>
              <a:gd name="connsiteX0" fmla="*/ 0 w 3098994"/>
              <a:gd name="connsiteY0" fmla="*/ 1578246 h 1578246"/>
              <a:gd name="connsiteX1" fmla="*/ 419100 w 3098994"/>
              <a:gd name="connsiteY1" fmla="*/ 197121 h 1578246"/>
              <a:gd name="connsiteX2" fmla="*/ 904875 w 3098994"/>
              <a:gd name="connsiteY2" fmla="*/ 159021 h 1578246"/>
              <a:gd name="connsiteX3" fmla="*/ 1047750 w 3098994"/>
              <a:gd name="connsiteY3" fmla="*/ 597171 h 1578246"/>
              <a:gd name="connsiteX4" fmla="*/ 1438275 w 3098994"/>
              <a:gd name="connsiteY4" fmla="*/ 682896 h 1578246"/>
              <a:gd name="connsiteX5" fmla="*/ 1981200 w 3098994"/>
              <a:gd name="connsiteY5" fmla="*/ 530496 h 1578246"/>
              <a:gd name="connsiteX6" fmla="*/ 2085975 w 3098994"/>
              <a:gd name="connsiteY6" fmla="*/ 6621 h 1578246"/>
              <a:gd name="connsiteX7" fmla="*/ 2943225 w 3098994"/>
              <a:gd name="connsiteY7" fmla="*/ 940071 h 1578246"/>
              <a:gd name="connsiteX8" fmla="*/ 3095625 w 3098994"/>
              <a:gd name="connsiteY8" fmla="*/ 1578246 h 1578246"/>
              <a:gd name="connsiteX0" fmla="*/ 0 w 3098994"/>
              <a:gd name="connsiteY0" fmla="*/ 1578246 h 1578246"/>
              <a:gd name="connsiteX1" fmla="*/ 419100 w 3098994"/>
              <a:gd name="connsiteY1" fmla="*/ 197121 h 1578246"/>
              <a:gd name="connsiteX2" fmla="*/ 869458 w 3098994"/>
              <a:gd name="connsiteY2" fmla="*/ 227641 h 1578246"/>
              <a:gd name="connsiteX3" fmla="*/ 1047750 w 3098994"/>
              <a:gd name="connsiteY3" fmla="*/ 597171 h 1578246"/>
              <a:gd name="connsiteX4" fmla="*/ 1438275 w 3098994"/>
              <a:gd name="connsiteY4" fmla="*/ 682896 h 1578246"/>
              <a:gd name="connsiteX5" fmla="*/ 1981200 w 3098994"/>
              <a:gd name="connsiteY5" fmla="*/ 530496 h 1578246"/>
              <a:gd name="connsiteX6" fmla="*/ 2085975 w 3098994"/>
              <a:gd name="connsiteY6" fmla="*/ 6621 h 1578246"/>
              <a:gd name="connsiteX7" fmla="*/ 2943225 w 3098994"/>
              <a:gd name="connsiteY7" fmla="*/ 940071 h 1578246"/>
              <a:gd name="connsiteX8" fmla="*/ 3095625 w 3098994"/>
              <a:gd name="connsiteY8" fmla="*/ 1578246 h 1578246"/>
              <a:gd name="connsiteX0" fmla="*/ 0 w 3098994"/>
              <a:gd name="connsiteY0" fmla="*/ 1578246 h 1578246"/>
              <a:gd name="connsiteX1" fmla="*/ 419100 w 3098994"/>
              <a:gd name="connsiteY1" fmla="*/ 197121 h 1578246"/>
              <a:gd name="connsiteX2" fmla="*/ 816333 w 3098994"/>
              <a:gd name="connsiteY2" fmla="*/ 287683 h 1578246"/>
              <a:gd name="connsiteX3" fmla="*/ 1047750 w 3098994"/>
              <a:gd name="connsiteY3" fmla="*/ 597171 h 1578246"/>
              <a:gd name="connsiteX4" fmla="*/ 1438275 w 3098994"/>
              <a:gd name="connsiteY4" fmla="*/ 682896 h 1578246"/>
              <a:gd name="connsiteX5" fmla="*/ 1981200 w 3098994"/>
              <a:gd name="connsiteY5" fmla="*/ 530496 h 1578246"/>
              <a:gd name="connsiteX6" fmla="*/ 2085975 w 3098994"/>
              <a:gd name="connsiteY6" fmla="*/ 6621 h 1578246"/>
              <a:gd name="connsiteX7" fmla="*/ 2943225 w 3098994"/>
              <a:gd name="connsiteY7" fmla="*/ 940071 h 1578246"/>
              <a:gd name="connsiteX8" fmla="*/ 3095625 w 3098994"/>
              <a:gd name="connsiteY8" fmla="*/ 1578246 h 1578246"/>
              <a:gd name="connsiteX0" fmla="*/ 0 w 3098994"/>
              <a:gd name="connsiteY0" fmla="*/ 1578389 h 1578389"/>
              <a:gd name="connsiteX1" fmla="*/ 419100 w 3098994"/>
              <a:gd name="connsiteY1" fmla="*/ 197264 h 1578389"/>
              <a:gd name="connsiteX2" fmla="*/ 816333 w 3098994"/>
              <a:gd name="connsiteY2" fmla="*/ 287826 h 1578389"/>
              <a:gd name="connsiteX3" fmla="*/ 1047750 w 3098994"/>
              <a:gd name="connsiteY3" fmla="*/ 597314 h 1578389"/>
              <a:gd name="connsiteX4" fmla="*/ 1323170 w 3098994"/>
              <a:gd name="connsiteY4" fmla="*/ 751659 h 1578389"/>
              <a:gd name="connsiteX5" fmla="*/ 1981200 w 3098994"/>
              <a:gd name="connsiteY5" fmla="*/ 530639 h 1578389"/>
              <a:gd name="connsiteX6" fmla="*/ 2085975 w 3098994"/>
              <a:gd name="connsiteY6" fmla="*/ 6764 h 1578389"/>
              <a:gd name="connsiteX7" fmla="*/ 2943225 w 3098994"/>
              <a:gd name="connsiteY7" fmla="*/ 940214 h 1578389"/>
              <a:gd name="connsiteX8" fmla="*/ 3095625 w 3098994"/>
              <a:gd name="connsiteY8" fmla="*/ 1578389 h 1578389"/>
              <a:gd name="connsiteX0" fmla="*/ 0 w 3098994"/>
              <a:gd name="connsiteY0" fmla="*/ 1578462 h 1578462"/>
              <a:gd name="connsiteX1" fmla="*/ 419100 w 3098994"/>
              <a:gd name="connsiteY1" fmla="*/ 197337 h 1578462"/>
              <a:gd name="connsiteX2" fmla="*/ 816333 w 3098994"/>
              <a:gd name="connsiteY2" fmla="*/ 287899 h 1578462"/>
              <a:gd name="connsiteX3" fmla="*/ 1047750 w 3098994"/>
              <a:gd name="connsiteY3" fmla="*/ 597387 h 1578462"/>
              <a:gd name="connsiteX4" fmla="*/ 1349733 w 3098994"/>
              <a:gd name="connsiteY4" fmla="*/ 786041 h 1578462"/>
              <a:gd name="connsiteX5" fmla="*/ 1981200 w 3098994"/>
              <a:gd name="connsiteY5" fmla="*/ 530712 h 1578462"/>
              <a:gd name="connsiteX6" fmla="*/ 2085975 w 3098994"/>
              <a:gd name="connsiteY6" fmla="*/ 6837 h 1578462"/>
              <a:gd name="connsiteX7" fmla="*/ 2943225 w 3098994"/>
              <a:gd name="connsiteY7" fmla="*/ 940287 h 1578462"/>
              <a:gd name="connsiteX8" fmla="*/ 3095625 w 3098994"/>
              <a:gd name="connsiteY8" fmla="*/ 1578462 h 1578462"/>
              <a:gd name="connsiteX0" fmla="*/ 0 w 3098994"/>
              <a:gd name="connsiteY0" fmla="*/ 1575206 h 1575206"/>
              <a:gd name="connsiteX1" fmla="*/ 419100 w 3098994"/>
              <a:gd name="connsiteY1" fmla="*/ 194081 h 1575206"/>
              <a:gd name="connsiteX2" fmla="*/ 816333 w 3098994"/>
              <a:gd name="connsiteY2" fmla="*/ 284643 h 1575206"/>
              <a:gd name="connsiteX3" fmla="*/ 1047750 w 3098994"/>
              <a:gd name="connsiteY3" fmla="*/ 594131 h 1575206"/>
              <a:gd name="connsiteX4" fmla="*/ 1349733 w 3098994"/>
              <a:gd name="connsiteY4" fmla="*/ 782785 h 1575206"/>
              <a:gd name="connsiteX5" fmla="*/ 1635884 w 3098994"/>
              <a:gd name="connsiteY5" fmla="*/ 621808 h 1575206"/>
              <a:gd name="connsiteX6" fmla="*/ 2085975 w 3098994"/>
              <a:gd name="connsiteY6" fmla="*/ 3581 h 1575206"/>
              <a:gd name="connsiteX7" fmla="*/ 2943225 w 3098994"/>
              <a:gd name="connsiteY7" fmla="*/ 937031 h 1575206"/>
              <a:gd name="connsiteX8" fmla="*/ 3095625 w 3098994"/>
              <a:gd name="connsiteY8" fmla="*/ 1575206 h 1575206"/>
              <a:gd name="connsiteX0" fmla="*/ 0 w 3095848"/>
              <a:gd name="connsiteY0" fmla="*/ 1576150 h 1576150"/>
              <a:gd name="connsiteX1" fmla="*/ 419100 w 3095848"/>
              <a:gd name="connsiteY1" fmla="*/ 195025 h 1576150"/>
              <a:gd name="connsiteX2" fmla="*/ 816333 w 3095848"/>
              <a:gd name="connsiteY2" fmla="*/ 285587 h 1576150"/>
              <a:gd name="connsiteX3" fmla="*/ 1047750 w 3095848"/>
              <a:gd name="connsiteY3" fmla="*/ 595075 h 1576150"/>
              <a:gd name="connsiteX4" fmla="*/ 1349733 w 3095848"/>
              <a:gd name="connsiteY4" fmla="*/ 783729 h 1576150"/>
              <a:gd name="connsiteX5" fmla="*/ 1635884 w 3095848"/>
              <a:gd name="connsiteY5" fmla="*/ 622752 h 1576150"/>
              <a:gd name="connsiteX6" fmla="*/ 2085975 w 3095848"/>
              <a:gd name="connsiteY6" fmla="*/ 4525 h 1576150"/>
              <a:gd name="connsiteX7" fmla="*/ 2730722 w 3095848"/>
              <a:gd name="connsiteY7" fmla="*/ 980862 h 1576150"/>
              <a:gd name="connsiteX8" fmla="*/ 3095625 w 3095848"/>
              <a:gd name="connsiteY8" fmla="*/ 1576150 h 1576150"/>
              <a:gd name="connsiteX0" fmla="*/ 0 w 2936842"/>
              <a:gd name="connsiteY0" fmla="*/ 1576150 h 1576150"/>
              <a:gd name="connsiteX1" fmla="*/ 419100 w 2936842"/>
              <a:gd name="connsiteY1" fmla="*/ 195025 h 1576150"/>
              <a:gd name="connsiteX2" fmla="*/ 816333 w 2936842"/>
              <a:gd name="connsiteY2" fmla="*/ 285587 h 1576150"/>
              <a:gd name="connsiteX3" fmla="*/ 1047750 w 2936842"/>
              <a:gd name="connsiteY3" fmla="*/ 595075 h 1576150"/>
              <a:gd name="connsiteX4" fmla="*/ 1349733 w 2936842"/>
              <a:gd name="connsiteY4" fmla="*/ 783729 h 1576150"/>
              <a:gd name="connsiteX5" fmla="*/ 1635884 w 2936842"/>
              <a:gd name="connsiteY5" fmla="*/ 622752 h 1576150"/>
              <a:gd name="connsiteX6" fmla="*/ 2085975 w 2936842"/>
              <a:gd name="connsiteY6" fmla="*/ 4525 h 1576150"/>
              <a:gd name="connsiteX7" fmla="*/ 2730722 w 2936842"/>
              <a:gd name="connsiteY7" fmla="*/ 980862 h 1576150"/>
              <a:gd name="connsiteX8" fmla="*/ 2936248 w 2936842"/>
              <a:gd name="connsiteY8" fmla="*/ 1576150 h 1576150"/>
              <a:gd name="connsiteX0" fmla="*/ 0 w 2936842"/>
              <a:gd name="connsiteY0" fmla="*/ 1576150 h 1576150"/>
              <a:gd name="connsiteX1" fmla="*/ 419100 w 2936842"/>
              <a:gd name="connsiteY1" fmla="*/ 195025 h 1576150"/>
              <a:gd name="connsiteX2" fmla="*/ 798624 w 2936842"/>
              <a:gd name="connsiteY2" fmla="*/ 182658 h 1576150"/>
              <a:gd name="connsiteX3" fmla="*/ 1047750 w 2936842"/>
              <a:gd name="connsiteY3" fmla="*/ 595075 h 1576150"/>
              <a:gd name="connsiteX4" fmla="*/ 1349733 w 2936842"/>
              <a:gd name="connsiteY4" fmla="*/ 783729 h 1576150"/>
              <a:gd name="connsiteX5" fmla="*/ 1635884 w 2936842"/>
              <a:gd name="connsiteY5" fmla="*/ 622752 h 1576150"/>
              <a:gd name="connsiteX6" fmla="*/ 2085975 w 2936842"/>
              <a:gd name="connsiteY6" fmla="*/ 4525 h 1576150"/>
              <a:gd name="connsiteX7" fmla="*/ 2730722 w 2936842"/>
              <a:gd name="connsiteY7" fmla="*/ 980862 h 1576150"/>
              <a:gd name="connsiteX8" fmla="*/ 2936248 w 2936842"/>
              <a:gd name="connsiteY8" fmla="*/ 1576150 h 1576150"/>
              <a:gd name="connsiteX0" fmla="*/ 0 w 2936842"/>
              <a:gd name="connsiteY0" fmla="*/ 1567629 h 1567629"/>
              <a:gd name="connsiteX1" fmla="*/ 419100 w 2936842"/>
              <a:gd name="connsiteY1" fmla="*/ 186504 h 1567629"/>
              <a:gd name="connsiteX2" fmla="*/ 798624 w 2936842"/>
              <a:gd name="connsiteY2" fmla="*/ 174137 h 1567629"/>
              <a:gd name="connsiteX3" fmla="*/ 1047750 w 2936842"/>
              <a:gd name="connsiteY3" fmla="*/ 586554 h 1567629"/>
              <a:gd name="connsiteX4" fmla="*/ 1349733 w 2936842"/>
              <a:gd name="connsiteY4" fmla="*/ 775208 h 1567629"/>
              <a:gd name="connsiteX5" fmla="*/ 1635884 w 2936842"/>
              <a:gd name="connsiteY5" fmla="*/ 614231 h 1567629"/>
              <a:gd name="connsiteX6" fmla="*/ 2085975 w 2936842"/>
              <a:gd name="connsiteY6" fmla="*/ 4582 h 1567629"/>
              <a:gd name="connsiteX7" fmla="*/ 2730722 w 2936842"/>
              <a:gd name="connsiteY7" fmla="*/ 972341 h 1567629"/>
              <a:gd name="connsiteX8" fmla="*/ 2936248 w 2936842"/>
              <a:gd name="connsiteY8" fmla="*/ 1567629 h 1567629"/>
              <a:gd name="connsiteX0" fmla="*/ 0 w 2936842"/>
              <a:gd name="connsiteY0" fmla="*/ 1567629 h 1567629"/>
              <a:gd name="connsiteX1" fmla="*/ 348266 w 2936842"/>
              <a:gd name="connsiteY1" fmla="*/ 332320 h 1567629"/>
              <a:gd name="connsiteX2" fmla="*/ 798624 w 2936842"/>
              <a:gd name="connsiteY2" fmla="*/ 174137 h 1567629"/>
              <a:gd name="connsiteX3" fmla="*/ 1047750 w 2936842"/>
              <a:gd name="connsiteY3" fmla="*/ 586554 h 1567629"/>
              <a:gd name="connsiteX4" fmla="*/ 1349733 w 2936842"/>
              <a:gd name="connsiteY4" fmla="*/ 775208 h 1567629"/>
              <a:gd name="connsiteX5" fmla="*/ 1635884 w 2936842"/>
              <a:gd name="connsiteY5" fmla="*/ 614231 h 1567629"/>
              <a:gd name="connsiteX6" fmla="*/ 2085975 w 2936842"/>
              <a:gd name="connsiteY6" fmla="*/ 4582 h 1567629"/>
              <a:gd name="connsiteX7" fmla="*/ 2730722 w 2936842"/>
              <a:gd name="connsiteY7" fmla="*/ 972341 h 1567629"/>
              <a:gd name="connsiteX8" fmla="*/ 2936248 w 2936842"/>
              <a:gd name="connsiteY8" fmla="*/ 1567629 h 1567629"/>
              <a:gd name="connsiteX0" fmla="*/ 0 w 2936842"/>
              <a:gd name="connsiteY0" fmla="*/ 1567629 h 1567629"/>
              <a:gd name="connsiteX1" fmla="*/ 348266 w 2936842"/>
              <a:gd name="connsiteY1" fmla="*/ 332320 h 1567629"/>
              <a:gd name="connsiteX2" fmla="*/ 718936 w 2936842"/>
              <a:gd name="connsiteY2" fmla="*/ 148404 h 1567629"/>
              <a:gd name="connsiteX3" fmla="*/ 1047750 w 2936842"/>
              <a:gd name="connsiteY3" fmla="*/ 586554 h 1567629"/>
              <a:gd name="connsiteX4" fmla="*/ 1349733 w 2936842"/>
              <a:gd name="connsiteY4" fmla="*/ 775208 h 1567629"/>
              <a:gd name="connsiteX5" fmla="*/ 1635884 w 2936842"/>
              <a:gd name="connsiteY5" fmla="*/ 614231 h 1567629"/>
              <a:gd name="connsiteX6" fmla="*/ 2085975 w 2936842"/>
              <a:gd name="connsiteY6" fmla="*/ 4582 h 1567629"/>
              <a:gd name="connsiteX7" fmla="*/ 2730722 w 2936842"/>
              <a:gd name="connsiteY7" fmla="*/ 972341 h 1567629"/>
              <a:gd name="connsiteX8" fmla="*/ 2936248 w 2936842"/>
              <a:gd name="connsiteY8" fmla="*/ 1567629 h 1567629"/>
              <a:gd name="connsiteX0" fmla="*/ 0 w 2936842"/>
              <a:gd name="connsiteY0" fmla="*/ 1569108 h 1569108"/>
              <a:gd name="connsiteX1" fmla="*/ 348266 w 2936842"/>
              <a:gd name="connsiteY1" fmla="*/ 333799 h 1569108"/>
              <a:gd name="connsiteX2" fmla="*/ 718936 w 2936842"/>
              <a:gd name="connsiteY2" fmla="*/ 149883 h 1569108"/>
              <a:gd name="connsiteX3" fmla="*/ 1047750 w 2936842"/>
              <a:gd name="connsiteY3" fmla="*/ 588033 h 1569108"/>
              <a:gd name="connsiteX4" fmla="*/ 1349733 w 2936842"/>
              <a:gd name="connsiteY4" fmla="*/ 776687 h 1569108"/>
              <a:gd name="connsiteX5" fmla="*/ 1662447 w 2936842"/>
              <a:gd name="connsiteY5" fmla="*/ 572823 h 1569108"/>
              <a:gd name="connsiteX6" fmla="*/ 2085975 w 2936842"/>
              <a:gd name="connsiteY6" fmla="*/ 6061 h 1569108"/>
              <a:gd name="connsiteX7" fmla="*/ 2730722 w 2936842"/>
              <a:gd name="connsiteY7" fmla="*/ 973820 h 1569108"/>
              <a:gd name="connsiteX8" fmla="*/ 2936248 w 2936842"/>
              <a:gd name="connsiteY8" fmla="*/ 1569108 h 1569108"/>
              <a:gd name="connsiteX0" fmla="*/ 0 w 2936842"/>
              <a:gd name="connsiteY0" fmla="*/ 1568186 h 1568186"/>
              <a:gd name="connsiteX1" fmla="*/ 348266 w 2936842"/>
              <a:gd name="connsiteY1" fmla="*/ 332877 h 1568186"/>
              <a:gd name="connsiteX2" fmla="*/ 718936 w 2936842"/>
              <a:gd name="connsiteY2" fmla="*/ 148961 h 1568186"/>
              <a:gd name="connsiteX3" fmla="*/ 1047750 w 2936842"/>
              <a:gd name="connsiteY3" fmla="*/ 587111 h 1568186"/>
              <a:gd name="connsiteX4" fmla="*/ 1349733 w 2936842"/>
              <a:gd name="connsiteY4" fmla="*/ 775765 h 1568186"/>
              <a:gd name="connsiteX5" fmla="*/ 1671302 w 2936842"/>
              <a:gd name="connsiteY5" fmla="*/ 597633 h 1568186"/>
              <a:gd name="connsiteX6" fmla="*/ 2085975 w 2936842"/>
              <a:gd name="connsiteY6" fmla="*/ 5139 h 1568186"/>
              <a:gd name="connsiteX7" fmla="*/ 2730722 w 2936842"/>
              <a:gd name="connsiteY7" fmla="*/ 972898 h 1568186"/>
              <a:gd name="connsiteX8" fmla="*/ 2936248 w 2936842"/>
              <a:gd name="connsiteY8" fmla="*/ 1568186 h 1568186"/>
              <a:gd name="connsiteX0" fmla="*/ 0 w 2972259"/>
              <a:gd name="connsiteY0" fmla="*/ 1551031 h 1568186"/>
              <a:gd name="connsiteX1" fmla="*/ 383683 w 2972259"/>
              <a:gd name="connsiteY1" fmla="*/ 332877 h 1568186"/>
              <a:gd name="connsiteX2" fmla="*/ 754353 w 2972259"/>
              <a:gd name="connsiteY2" fmla="*/ 148961 h 1568186"/>
              <a:gd name="connsiteX3" fmla="*/ 1083167 w 2972259"/>
              <a:gd name="connsiteY3" fmla="*/ 587111 h 1568186"/>
              <a:gd name="connsiteX4" fmla="*/ 1385150 w 2972259"/>
              <a:gd name="connsiteY4" fmla="*/ 775765 h 1568186"/>
              <a:gd name="connsiteX5" fmla="*/ 1706719 w 2972259"/>
              <a:gd name="connsiteY5" fmla="*/ 597633 h 1568186"/>
              <a:gd name="connsiteX6" fmla="*/ 2121392 w 2972259"/>
              <a:gd name="connsiteY6" fmla="*/ 5139 h 1568186"/>
              <a:gd name="connsiteX7" fmla="*/ 2766139 w 2972259"/>
              <a:gd name="connsiteY7" fmla="*/ 972898 h 1568186"/>
              <a:gd name="connsiteX8" fmla="*/ 2971665 w 2972259"/>
              <a:gd name="connsiteY8" fmla="*/ 1568186 h 1568186"/>
              <a:gd name="connsiteX0" fmla="*/ 0 w 2971666"/>
              <a:gd name="connsiteY0" fmla="*/ 1551031 h 1568186"/>
              <a:gd name="connsiteX1" fmla="*/ 383683 w 2971666"/>
              <a:gd name="connsiteY1" fmla="*/ 332877 h 1568186"/>
              <a:gd name="connsiteX2" fmla="*/ 754353 w 2971666"/>
              <a:gd name="connsiteY2" fmla="*/ 148961 h 1568186"/>
              <a:gd name="connsiteX3" fmla="*/ 1083167 w 2971666"/>
              <a:gd name="connsiteY3" fmla="*/ 587111 h 1568186"/>
              <a:gd name="connsiteX4" fmla="*/ 1385150 w 2971666"/>
              <a:gd name="connsiteY4" fmla="*/ 775765 h 1568186"/>
              <a:gd name="connsiteX5" fmla="*/ 1706719 w 2971666"/>
              <a:gd name="connsiteY5" fmla="*/ 597633 h 1568186"/>
              <a:gd name="connsiteX6" fmla="*/ 2121392 w 2971666"/>
              <a:gd name="connsiteY6" fmla="*/ 5139 h 1568186"/>
              <a:gd name="connsiteX7" fmla="*/ 2766139 w 2971666"/>
              <a:gd name="connsiteY7" fmla="*/ 972898 h 1568186"/>
              <a:gd name="connsiteX8" fmla="*/ 2762532 w 2971666"/>
              <a:gd name="connsiteY8" fmla="*/ 1482413 h 1568186"/>
              <a:gd name="connsiteX9" fmla="*/ 2971665 w 2971666"/>
              <a:gd name="connsiteY9" fmla="*/ 1568186 h 1568186"/>
              <a:gd name="connsiteX0" fmla="*/ 0 w 2996572"/>
              <a:gd name="connsiteY0" fmla="*/ 1551031 h 1568186"/>
              <a:gd name="connsiteX1" fmla="*/ 383683 w 2996572"/>
              <a:gd name="connsiteY1" fmla="*/ 332877 h 1568186"/>
              <a:gd name="connsiteX2" fmla="*/ 754353 w 2996572"/>
              <a:gd name="connsiteY2" fmla="*/ 148961 h 1568186"/>
              <a:gd name="connsiteX3" fmla="*/ 1083167 w 2996572"/>
              <a:gd name="connsiteY3" fmla="*/ 587111 h 1568186"/>
              <a:gd name="connsiteX4" fmla="*/ 1385150 w 2996572"/>
              <a:gd name="connsiteY4" fmla="*/ 775765 h 1568186"/>
              <a:gd name="connsiteX5" fmla="*/ 1706719 w 2996572"/>
              <a:gd name="connsiteY5" fmla="*/ 597633 h 1568186"/>
              <a:gd name="connsiteX6" fmla="*/ 2121392 w 2996572"/>
              <a:gd name="connsiteY6" fmla="*/ 5139 h 1568186"/>
              <a:gd name="connsiteX7" fmla="*/ 2766139 w 2996572"/>
              <a:gd name="connsiteY7" fmla="*/ 972898 h 1568186"/>
              <a:gd name="connsiteX8" fmla="*/ 2983889 w 2996572"/>
              <a:gd name="connsiteY8" fmla="*/ 950613 h 1568186"/>
              <a:gd name="connsiteX9" fmla="*/ 2971665 w 2996572"/>
              <a:gd name="connsiteY9" fmla="*/ 1568186 h 1568186"/>
              <a:gd name="connsiteX0" fmla="*/ 0 w 2987117"/>
              <a:gd name="connsiteY0" fmla="*/ 1551031 h 1585341"/>
              <a:gd name="connsiteX1" fmla="*/ 383683 w 2987117"/>
              <a:gd name="connsiteY1" fmla="*/ 332877 h 1585341"/>
              <a:gd name="connsiteX2" fmla="*/ 754353 w 2987117"/>
              <a:gd name="connsiteY2" fmla="*/ 148961 h 1585341"/>
              <a:gd name="connsiteX3" fmla="*/ 1083167 w 2987117"/>
              <a:gd name="connsiteY3" fmla="*/ 587111 h 1585341"/>
              <a:gd name="connsiteX4" fmla="*/ 1385150 w 2987117"/>
              <a:gd name="connsiteY4" fmla="*/ 775765 h 1585341"/>
              <a:gd name="connsiteX5" fmla="*/ 1706719 w 2987117"/>
              <a:gd name="connsiteY5" fmla="*/ 597633 h 1585341"/>
              <a:gd name="connsiteX6" fmla="*/ 2121392 w 2987117"/>
              <a:gd name="connsiteY6" fmla="*/ 5139 h 1585341"/>
              <a:gd name="connsiteX7" fmla="*/ 2766139 w 2987117"/>
              <a:gd name="connsiteY7" fmla="*/ 972898 h 1585341"/>
              <a:gd name="connsiteX8" fmla="*/ 2983889 w 2987117"/>
              <a:gd name="connsiteY8" fmla="*/ 950613 h 1585341"/>
              <a:gd name="connsiteX9" fmla="*/ 2768018 w 2987117"/>
              <a:gd name="connsiteY9" fmla="*/ 1585341 h 1585341"/>
              <a:gd name="connsiteX0" fmla="*/ 0 w 2987117"/>
              <a:gd name="connsiteY0" fmla="*/ 1567665 h 1601975"/>
              <a:gd name="connsiteX1" fmla="*/ 383683 w 2987117"/>
              <a:gd name="connsiteY1" fmla="*/ 349511 h 1601975"/>
              <a:gd name="connsiteX2" fmla="*/ 754353 w 2987117"/>
              <a:gd name="connsiteY2" fmla="*/ 165595 h 1601975"/>
              <a:gd name="connsiteX3" fmla="*/ 1083167 w 2987117"/>
              <a:gd name="connsiteY3" fmla="*/ 603745 h 1601975"/>
              <a:gd name="connsiteX4" fmla="*/ 1385150 w 2987117"/>
              <a:gd name="connsiteY4" fmla="*/ 792399 h 1601975"/>
              <a:gd name="connsiteX5" fmla="*/ 1706719 w 2987117"/>
              <a:gd name="connsiteY5" fmla="*/ 614267 h 1601975"/>
              <a:gd name="connsiteX6" fmla="*/ 2121392 w 2987117"/>
              <a:gd name="connsiteY6" fmla="*/ 21773 h 1601975"/>
              <a:gd name="connsiteX7" fmla="*/ 2332280 w 2987117"/>
              <a:gd name="connsiteY7" fmla="*/ 208986 h 1601975"/>
              <a:gd name="connsiteX8" fmla="*/ 2983889 w 2987117"/>
              <a:gd name="connsiteY8" fmla="*/ 967247 h 1601975"/>
              <a:gd name="connsiteX9" fmla="*/ 2768018 w 2987117"/>
              <a:gd name="connsiteY9" fmla="*/ 1601975 h 1601975"/>
              <a:gd name="connsiteX0" fmla="*/ 0 w 2987117"/>
              <a:gd name="connsiteY0" fmla="*/ 1618839 h 1653149"/>
              <a:gd name="connsiteX1" fmla="*/ 383683 w 2987117"/>
              <a:gd name="connsiteY1" fmla="*/ 400685 h 1653149"/>
              <a:gd name="connsiteX2" fmla="*/ 754353 w 2987117"/>
              <a:gd name="connsiteY2" fmla="*/ 216769 h 1653149"/>
              <a:gd name="connsiteX3" fmla="*/ 1083167 w 2987117"/>
              <a:gd name="connsiteY3" fmla="*/ 654919 h 1653149"/>
              <a:gd name="connsiteX4" fmla="*/ 1385150 w 2987117"/>
              <a:gd name="connsiteY4" fmla="*/ 843573 h 1653149"/>
              <a:gd name="connsiteX5" fmla="*/ 1706719 w 2987117"/>
              <a:gd name="connsiteY5" fmla="*/ 665441 h 1653149"/>
              <a:gd name="connsiteX6" fmla="*/ 2121392 w 2987117"/>
              <a:gd name="connsiteY6" fmla="*/ 72947 h 1653149"/>
              <a:gd name="connsiteX7" fmla="*/ 2004672 w 2987117"/>
              <a:gd name="connsiteY7" fmla="*/ 114343 h 1653149"/>
              <a:gd name="connsiteX8" fmla="*/ 2983889 w 2987117"/>
              <a:gd name="connsiteY8" fmla="*/ 1018421 h 1653149"/>
              <a:gd name="connsiteX9" fmla="*/ 2768018 w 2987117"/>
              <a:gd name="connsiteY9" fmla="*/ 1653149 h 1653149"/>
              <a:gd name="connsiteX0" fmla="*/ 0 w 2768018"/>
              <a:gd name="connsiteY0" fmla="*/ 1585121 h 1619431"/>
              <a:gd name="connsiteX1" fmla="*/ 383683 w 2768018"/>
              <a:gd name="connsiteY1" fmla="*/ 366967 h 1619431"/>
              <a:gd name="connsiteX2" fmla="*/ 754353 w 2768018"/>
              <a:gd name="connsiteY2" fmla="*/ 183051 h 1619431"/>
              <a:gd name="connsiteX3" fmla="*/ 1083167 w 2768018"/>
              <a:gd name="connsiteY3" fmla="*/ 621201 h 1619431"/>
              <a:gd name="connsiteX4" fmla="*/ 1385150 w 2768018"/>
              <a:gd name="connsiteY4" fmla="*/ 809855 h 1619431"/>
              <a:gd name="connsiteX5" fmla="*/ 1706719 w 2768018"/>
              <a:gd name="connsiteY5" fmla="*/ 631723 h 1619431"/>
              <a:gd name="connsiteX6" fmla="*/ 2121392 w 2768018"/>
              <a:gd name="connsiteY6" fmla="*/ 39229 h 1619431"/>
              <a:gd name="connsiteX7" fmla="*/ 2004672 w 2768018"/>
              <a:gd name="connsiteY7" fmla="*/ 80625 h 1619431"/>
              <a:gd name="connsiteX8" fmla="*/ 2417216 w 2768018"/>
              <a:gd name="connsiteY8" fmla="*/ 281354 h 1619431"/>
              <a:gd name="connsiteX9" fmla="*/ 2768018 w 2768018"/>
              <a:gd name="connsiteY9" fmla="*/ 1619431 h 1619431"/>
              <a:gd name="connsiteX0" fmla="*/ 0 w 2785898"/>
              <a:gd name="connsiteY0" fmla="*/ 1655090 h 1689400"/>
              <a:gd name="connsiteX1" fmla="*/ 383683 w 2785898"/>
              <a:gd name="connsiteY1" fmla="*/ 436936 h 1689400"/>
              <a:gd name="connsiteX2" fmla="*/ 754353 w 2785898"/>
              <a:gd name="connsiteY2" fmla="*/ 253020 h 1689400"/>
              <a:gd name="connsiteX3" fmla="*/ 1083167 w 2785898"/>
              <a:gd name="connsiteY3" fmla="*/ 691170 h 1689400"/>
              <a:gd name="connsiteX4" fmla="*/ 1385150 w 2785898"/>
              <a:gd name="connsiteY4" fmla="*/ 879824 h 1689400"/>
              <a:gd name="connsiteX5" fmla="*/ 1706719 w 2785898"/>
              <a:gd name="connsiteY5" fmla="*/ 701692 h 1689400"/>
              <a:gd name="connsiteX6" fmla="*/ 2121392 w 2785898"/>
              <a:gd name="connsiteY6" fmla="*/ 109198 h 1689400"/>
              <a:gd name="connsiteX7" fmla="*/ 2004672 w 2785898"/>
              <a:gd name="connsiteY7" fmla="*/ 150594 h 1689400"/>
              <a:gd name="connsiteX8" fmla="*/ 2771387 w 2785898"/>
              <a:gd name="connsiteY8" fmla="*/ 1612205 h 1689400"/>
              <a:gd name="connsiteX9" fmla="*/ 2768018 w 2785898"/>
              <a:gd name="connsiteY9" fmla="*/ 1689400 h 1689400"/>
              <a:gd name="connsiteX0" fmla="*/ 0 w 2785898"/>
              <a:gd name="connsiteY0" fmla="*/ 1577632 h 1611942"/>
              <a:gd name="connsiteX1" fmla="*/ 383683 w 2785898"/>
              <a:gd name="connsiteY1" fmla="*/ 359478 h 1611942"/>
              <a:gd name="connsiteX2" fmla="*/ 754353 w 2785898"/>
              <a:gd name="connsiteY2" fmla="*/ 175562 h 1611942"/>
              <a:gd name="connsiteX3" fmla="*/ 1083167 w 2785898"/>
              <a:gd name="connsiteY3" fmla="*/ 613712 h 1611942"/>
              <a:gd name="connsiteX4" fmla="*/ 1385150 w 2785898"/>
              <a:gd name="connsiteY4" fmla="*/ 802366 h 1611942"/>
              <a:gd name="connsiteX5" fmla="*/ 1706719 w 2785898"/>
              <a:gd name="connsiteY5" fmla="*/ 624234 h 1611942"/>
              <a:gd name="connsiteX6" fmla="*/ 2121392 w 2785898"/>
              <a:gd name="connsiteY6" fmla="*/ 31740 h 1611942"/>
              <a:gd name="connsiteX7" fmla="*/ 2385405 w 2785898"/>
              <a:gd name="connsiteY7" fmla="*/ 236107 h 1611942"/>
              <a:gd name="connsiteX8" fmla="*/ 2771387 w 2785898"/>
              <a:gd name="connsiteY8" fmla="*/ 1534747 h 1611942"/>
              <a:gd name="connsiteX9" fmla="*/ 2768018 w 2785898"/>
              <a:gd name="connsiteY9" fmla="*/ 1611942 h 1611942"/>
              <a:gd name="connsiteX0" fmla="*/ 0 w 2773969"/>
              <a:gd name="connsiteY0" fmla="*/ 1579639 h 1643977"/>
              <a:gd name="connsiteX1" fmla="*/ 383683 w 2773969"/>
              <a:gd name="connsiteY1" fmla="*/ 361485 h 1643977"/>
              <a:gd name="connsiteX2" fmla="*/ 754353 w 2773969"/>
              <a:gd name="connsiteY2" fmla="*/ 177569 h 1643977"/>
              <a:gd name="connsiteX3" fmla="*/ 1083167 w 2773969"/>
              <a:gd name="connsiteY3" fmla="*/ 615719 h 1643977"/>
              <a:gd name="connsiteX4" fmla="*/ 1385150 w 2773969"/>
              <a:gd name="connsiteY4" fmla="*/ 804373 h 1643977"/>
              <a:gd name="connsiteX5" fmla="*/ 1706719 w 2773969"/>
              <a:gd name="connsiteY5" fmla="*/ 626241 h 1643977"/>
              <a:gd name="connsiteX6" fmla="*/ 2121392 w 2773969"/>
              <a:gd name="connsiteY6" fmla="*/ 33747 h 1643977"/>
              <a:gd name="connsiteX7" fmla="*/ 2385405 w 2773969"/>
              <a:gd name="connsiteY7" fmla="*/ 238114 h 1643977"/>
              <a:gd name="connsiteX8" fmla="*/ 2753679 w 2773969"/>
              <a:gd name="connsiteY8" fmla="*/ 1596796 h 1643977"/>
              <a:gd name="connsiteX9" fmla="*/ 2768018 w 2773969"/>
              <a:gd name="connsiteY9" fmla="*/ 1613949 h 1643977"/>
              <a:gd name="connsiteX0" fmla="*/ 0 w 2768343"/>
              <a:gd name="connsiteY0" fmla="*/ 1579639 h 1613949"/>
              <a:gd name="connsiteX1" fmla="*/ 383683 w 2768343"/>
              <a:gd name="connsiteY1" fmla="*/ 361485 h 1613949"/>
              <a:gd name="connsiteX2" fmla="*/ 754353 w 2768343"/>
              <a:gd name="connsiteY2" fmla="*/ 177569 h 1613949"/>
              <a:gd name="connsiteX3" fmla="*/ 1083167 w 2768343"/>
              <a:gd name="connsiteY3" fmla="*/ 615719 h 1613949"/>
              <a:gd name="connsiteX4" fmla="*/ 1385150 w 2768343"/>
              <a:gd name="connsiteY4" fmla="*/ 804373 h 1613949"/>
              <a:gd name="connsiteX5" fmla="*/ 1706719 w 2768343"/>
              <a:gd name="connsiteY5" fmla="*/ 626241 h 1613949"/>
              <a:gd name="connsiteX6" fmla="*/ 2121392 w 2768343"/>
              <a:gd name="connsiteY6" fmla="*/ 33747 h 1613949"/>
              <a:gd name="connsiteX7" fmla="*/ 2385405 w 2768343"/>
              <a:gd name="connsiteY7" fmla="*/ 238114 h 1613949"/>
              <a:gd name="connsiteX8" fmla="*/ 2753679 w 2768343"/>
              <a:gd name="connsiteY8" fmla="*/ 1596796 h 1613949"/>
              <a:gd name="connsiteX9" fmla="*/ 2768018 w 2768343"/>
              <a:gd name="connsiteY9" fmla="*/ 1613949 h 1613949"/>
              <a:gd name="connsiteX0" fmla="*/ 0 w 2758875"/>
              <a:gd name="connsiteY0" fmla="*/ 1579639 h 1597346"/>
              <a:gd name="connsiteX1" fmla="*/ 383683 w 2758875"/>
              <a:gd name="connsiteY1" fmla="*/ 361485 h 1597346"/>
              <a:gd name="connsiteX2" fmla="*/ 754353 w 2758875"/>
              <a:gd name="connsiteY2" fmla="*/ 177569 h 1597346"/>
              <a:gd name="connsiteX3" fmla="*/ 1083167 w 2758875"/>
              <a:gd name="connsiteY3" fmla="*/ 615719 h 1597346"/>
              <a:gd name="connsiteX4" fmla="*/ 1385150 w 2758875"/>
              <a:gd name="connsiteY4" fmla="*/ 804373 h 1597346"/>
              <a:gd name="connsiteX5" fmla="*/ 1706719 w 2758875"/>
              <a:gd name="connsiteY5" fmla="*/ 626241 h 1597346"/>
              <a:gd name="connsiteX6" fmla="*/ 2121392 w 2758875"/>
              <a:gd name="connsiteY6" fmla="*/ 33747 h 1597346"/>
              <a:gd name="connsiteX7" fmla="*/ 2385405 w 2758875"/>
              <a:gd name="connsiteY7" fmla="*/ 238114 h 1597346"/>
              <a:gd name="connsiteX8" fmla="*/ 2753679 w 2758875"/>
              <a:gd name="connsiteY8" fmla="*/ 1596796 h 1597346"/>
              <a:gd name="connsiteX9" fmla="*/ 2741455 w 2758875"/>
              <a:gd name="connsiteY9" fmla="*/ 1579639 h 1597346"/>
              <a:gd name="connsiteX0" fmla="*/ 0 w 2758875"/>
              <a:gd name="connsiteY0" fmla="*/ 1579639 h 1597346"/>
              <a:gd name="connsiteX1" fmla="*/ 383683 w 2758875"/>
              <a:gd name="connsiteY1" fmla="*/ 361485 h 1597346"/>
              <a:gd name="connsiteX2" fmla="*/ 754353 w 2758875"/>
              <a:gd name="connsiteY2" fmla="*/ 177569 h 1597346"/>
              <a:gd name="connsiteX3" fmla="*/ 1065459 w 2758875"/>
              <a:gd name="connsiteY3" fmla="*/ 581410 h 1597346"/>
              <a:gd name="connsiteX4" fmla="*/ 1385150 w 2758875"/>
              <a:gd name="connsiteY4" fmla="*/ 804373 h 1597346"/>
              <a:gd name="connsiteX5" fmla="*/ 1706719 w 2758875"/>
              <a:gd name="connsiteY5" fmla="*/ 626241 h 1597346"/>
              <a:gd name="connsiteX6" fmla="*/ 2121392 w 2758875"/>
              <a:gd name="connsiteY6" fmla="*/ 33747 h 1597346"/>
              <a:gd name="connsiteX7" fmla="*/ 2385405 w 2758875"/>
              <a:gd name="connsiteY7" fmla="*/ 238114 h 1597346"/>
              <a:gd name="connsiteX8" fmla="*/ 2753679 w 2758875"/>
              <a:gd name="connsiteY8" fmla="*/ 1596796 h 1597346"/>
              <a:gd name="connsiteX9" fmla="*/ 2741455 w 2758875"/>
              <a:gd name="connsiteY9" fmla="*/ 1579639 h 1597346"/>
              <a:gd name="connsiteX0" fmla="*/ 0 w 2758875"/>
              <a:gd name="connsiteY0" fmla="*/ 1576468 h 1594175"/>
              <a:gd name="connsiteX1" fmla="*/ 383683 w 2758875"/>
              <a:gd name="connsiteY1" fmla="*/ 358314 h 1594175"/>
              <a:gd name="connsiteX2" fmla="*/ 754353 w 2758875"/>
              <a:gd name="connsiteY2" fmla="*/ 174398 h 1594175"/>
              <a:gd name="connsiteX3" fmla="*/ 1065459 w 2758875"/>
              <a:gd name="connsiteY3" fmla="*/ 578239 h 1594175"/>
              <a:gd name="connsiteX4" fmla="*/ 1385150 w 2758875"/>
              <a:gd name="connsiteY4" fmla="*/ 801202 h 1594175"/>
              <a:gd name="connsiteX5" fmla="*/ 1706719 w 2758875"/>
              <a:gd name="connsiteY5" fmla="*/ 580183 h 1594175"/>
              <a:gd name="connsiteX6" fmla="*/ 2121392 w 2758875"/>
              <a:gd name="connsiteY6" fmla="*/ 30576 h 1594175"/>
              <a:gd name="connsiteX7" fmla="*/ 2385405 w 2758875"/>
              <a:gd name="connsiteY7" fmla="*/ 234943 h 1594175"/>
              <a:gd name="connsiteX8" fmla="*/ 2753679 w 2758875"/>
              <a:gd name="connsiteY8" fmla="*/ 1593625 h 1594175"/>
              <a:gd name="connsiteX9" fmla="*/ 2741455 w 2758875"/>
              <a:gd name="connsiteY9" fmla="*/ 1576468 h 1594175"/>
              <a:gd name="connsiteX0" fmla="*/ 0 w 2758875"/>
              <a:gd name="connsiteY0" fmla="*/ 1576468 h 1594175"/>
              <a:gd name="connsiteX1" fmla="*/ 383683 w 2758875"/>
              <a:gd name="connsiteY1" fmla="*/ 358314 h 1594175"/>
              <a:gd name="connsiteX2" fmla="*/ 656956 w 2758875"/>
              <a:gd name="connsiteY2" fmla="*/ 45736 h 1594175"/>
              <a:gd name="connsiteX3" fmla="*/ 1065459 w 2758875"/>
              <a:gd name="connsiteY3" fmla="*/ 578239 h 1594175"/>
              <a:gd name="connsiteX4" fmla="*/ 1385150 w 2758875"/>
              <a:gd name="connsiteY4" fmla="*/ 801202 h 1594175"/>
              <a:gd name="connsiteX5" fmla="*/ 1706719 w 2758875"/>
              <a:gd name="connsiteY5" fmla="*/ 580183 h 1594175"/>
              <a:gd name="connsiteX6" fmla="*/ 2121392 w 2758875"/>
              <a:gd name="connsiteY6" fmla="*/ 30576 h 1594175"/>
              <a:gd name="connsiteX7" fmla="*/ 2385405 w 2758875"/>
              <a:gd name="connsiteY7" fmla="*/ 234943 h 1594175"/>
              <a:gd name="connsiteX8" fmla="*/ 2753679 w 2758875"/>
              <a:gd name="connsiteY8" fmla="*/ 1593625 h 1594175"/>
              <a:gd name="connsiteX9" fmla="*/ 2741455 w 2758875"/>
              <a:gd name="connsiteY9" fmla="*/ 1576468 h 1594175"/>
              <a:gd name="connsiteX0" fmla="*/ 0 w 2758875"/>
              <a:gd name="connsiteY0" fmla="*/ 1576468 h 1594175"/>
              <a:gd name="connsiteX1" fmla="*/ 383683 w 2758875"/>
              <a:gd name="connsiteY1" fmla="*/ 358314 h 1594175"/>
              <a:gd name="connsiteX2" fmla="*/ 656956 w 2758875"/>
              <a:gd name="connsiteY2" fmla="*/ 71469 h 1594175"/>
              <a:gd name="connsiteX3" fmla="*/ 1065459 w 2758875"/>
              <a:gd name="connsiteY3" fmla="*/ 578239 h 1594175"/>
              <a:gd name="connsiteX4" fmla="*/ 1385150 w 2758875"/>
              <a:gd name="connsiteY4" fmla="*/ 801202 h 1594175"/>
              <a:gd name="connsiteX5" fmla="*/ 1706719 w 2758875"/>
              <a:gd name="connsiteY5" fmla="*/ 580183 h 1594175"/>
              <a:gd name="connsiteX6" fmla="*/ 2121392 w 2758875"/>
              <a:gd name="connsiteY6" fmla="*/ 30576 h 1594175"/>
              <a:gd name="connsiteX7" fmla="*/ 2385405 w 2758875"/>
              <a:gd name="connsiteY7" fmla="*/ 234943 h 1594175"/>
              <a:gd name="connsiteX8" fmla="*/ 2753679 w 2758875"/>
              <a:gd name="connsiteY8" fmla="*/ 1593625 h 1594175"/>
              <a:gd name="connsiteX9" fmla="*/ 2741455 w 2758875"/>
              <a:gd name="connsiteY9" fmla="*/ 1576468 h 1594175"/>
              <a:gd name="connsiteX0" fmla="*/ 0 w 2758875"/>
              <a:gd name="connsiteY0" fmla="*/ 1550245 h 1567952"/>
              <a:gd name="connsiteX1" fmla="*/ 383683 w 2758875"/>
              <a:gd name="connsiteY1" fmla="*/ 332091 h 1567952"/>
              <a:gd name="connsiteX2" fmla="*/ 656956 w 2758875"/>
              <a:gd name="connsiteY2" fmla="*/ 45246 h 1567952"/>
              <a:gd name="connsiteX3" fmla="*/ 1065459 w 2758875"/>
              <a:gd name="connsiteY3" fmla="*/ 552016 h 1567952"/>
              <a:gd name="connsiteX4" fmla="*/ 1385150 w 2758875"/>
              <a:gd name="connsiteY4" fmla="*/ 774979 h 1567952"/>
              <a:gd name="connsiteX5" fmla="*/ 1706719 w 2758875"/>
              <a:gd name="connsiteY5" fmla="*/ 553960 h 1567952"/>
              <a:gd name="connsiteX6" fmla="*/ 2112538 w 2758875"/>
              <a:gd name="connsiteY6" fmla="*/ 38663 h 1567952"/>
              <a:gd name="connsiteX7" fmla="*/ 2385405 w 2758875"/>
              <a:gd name="connsiteY7" fmla="*/ 208720 h 1567952"/>
              <a:gd name="connsiteX8" fmla="*/ 2753679 w 2758875"/>
              <a:gd name="connsiteY8" fmla="*/ 1567402 h 1567952"/>
              <a:gd name="connsiteX9" fmla="*/ 2741455 w 2758875"/>
              <a:gd name="connsiteY9" fmla="*/ 1550245 h 1567952"/>
              <a:gd name="connsiteX0" fmla="*/ 0 w 2758875"/>
              <a:gd name="connsiteY0" fmla="*/ 1529580 h 1547287"/>
              <a:gd name="connsiteX1" fmla="*/ 383683 w 2758875"/>
              <a:gd name="connsiteY1" fmla="*/ 311426 h 1547287"/>
              <a:gd name="connsiteX2" fmla="*/ 656956 w 2758875"/>
              <a:gd name="connsiteY2" fmla="*/ 24581 h 1547287"/>
              <a:gd name="connsiteX3" fmla="*/ 1065459 w 2758875"/>
              <a:gd name="connsiteY3" fmla="*/ 531351 h 1547287"/>
              <a:gd name="connsiteX4" fmla="*/ 1385150 w 2758875"/>
              <a:gd name="connsiteY4" fmla="*/ 754314 h 1547287"/>
              <a:gd name="connsiteX5" fmla="*/ 1706719 w 2758875"/>
              <a:gd name="connsiteY5" fmla="*/ 533295 h 1547287"/>
              <a:gd name="connsiteX6" fmla="*/ 2112538 w 2758875"/>
              <a:gd name="connsiteY6" fmla="*/ 17998 h 1547287"/>
              <a:gd name="connsiteX7" fmla="*/ 2411968 w 2758875"/>
              <a:gd name="connsiteY7" fmla="*/ 256674 h 1547287"/>
              <a:gd name="connsiteX8" fmla="*/ 2753679 w 2758875"/>
              <a:gd name="connsiteY8" fmla="*/ 1546737 h 1547287"/>
              <a:gd name="connsiteX9" fmla="*/ 2741455 w 2758875"/>
              <a:gd name="connsiteY9" fmla="*/ 1529580 h 154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8875" h="1547287">
                <a:moveTo>
                  <a:pt x="0" y="1529580"/>
                </a:moveTo>
                <a:cubicBezTo>
                  <a:pt x="134144" y="957286"/>
                  <a:pt x="274190" y="562259"/>
                  <a:pt x="383683" y="311426"/>
                </a:cubicBezTo>
                <a:cubicBezTo>
                  <a:pt x="493176" y="60593"/>
                  <a:pt x="543327" y="-12073"/>
                  <a:pt x="656956" y="24581"/>
                </a:cubicBezTo>
                <a:cubicBezTo>
                  <a:pt x="770585" y="61235"/>
                  <a:pt x="944094" y="409729"/>
                  <a:pt x="1065459" y="531351"/>
                </a:cubicBezTo>
                <a:cubicBezTo>
                  <a:pt x="1186824" y="652973"/>
                  <a:pt x="1278273" y="753990"/>
                  <a:pt x="1385150" y="754314"/>
                </a:cubicBezTo>
                <a:cubicBezTo>
                  <a:pt x="1492027" y="754638"/>
                  <a:pt x="1585488" y="656014"/>
                  <a:pt x="1706719" y="533295"/>
                </a:cubicBezTo>
                <a:cubicBezTo>
                  <a:pt x="1827950" y="410576"/>
                  <a:pt x="1994996" y="64102"/>
                  <a:pt x="2112538" y="17998"/>
                </a:cubicBezTo>
                <a:cubicBezTo>
                  <a:pt x="2230080" y="-28106"/>
                  <a:pt x="2305111" y="1884"/>
                  <a:pt x="2411968" y="256674"/>
                </a:cubicBezTo>
                <a:cubicBezTo>
                  <a:pt x="2518825" y="511464"/>
                  <a:pt x="2719425" y="1447522"/>
                  <a:pt x="2753679" y="1546737"/>
                </a:cubicBezTo>
                <a:cubicBezTo>
                  <a:pt x="2770225" y="1551600"/>
                  <a:pt x="2742017" y="1522432"/>
                  <a:pt x="2741455" y="152958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63060544"/>
              </p:ext>
            </p:extLst>
          </p:nvPr>
        </p:nvGraphicFramePr>
        <p:xfrm>
          <a:off x="6741146" y="5498306"/>
          <a:ext cx="334223" cy="433388"/>
        </p:xfrm>
        <a:graphic>
          <a:graphicData uri="http://schemas.openxmlformats.org/presentationml/2006/ole">
            <p:oleObj spid="_x0000_s77826" name="Equation" r:id="rId3" imgW="126720" imgH="164880" progId="">
              <p:embed/>
            </p:oleObj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8956534"/>
              </p:ext>
            </p:extLst>
          </p:nvPr>
        </p:nvGraphicFramePr>
        <p:xfrm>
          <a:off x="4371975" y="2514600"/>
          <a:ext cx="969962" cy="666750"/>
        </p:xfrm>
        <a:graphic>
          <a:graphicData uri="http://schemas.openxmlformats.org/presentationml/2006/ole">
            <p:oleObj spid="_x0000_s77827" name="Equation" r:id="rId4" imgW="368280" imgH="253800" progId="">
              <p:embed/>
            </p:oleObj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02329053"/>
              </p:ext>
            </p:extLst>
          </p:nvPr>
        </p:nvGraphicFramePr>
        <p:xfrm>
          <a:off x="2414588" y="5497513"/>
          <a:ext cx="357187" cy="307609"/>
        </p:xfrm>
        <a:graphic>
          <a:graphicData uri="http://schemas.openxmlformats.org/presentationml/2006/ole">
            <p:oleObj spid="_x0000_s77828" name="Equation" r:id="rId5" imgW="190440" imgH="164880" progId="">
              <p:embed/>
            </p:oleObj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56200723"/>
              </p:ext>
            </p:extLst>
          </p:nvPr>
        </p:nvGraphicFramePr>
        <p:xfrm>
          <a:off x="5551488" y="5561013"/>
          <a:ext cx="166687" cy="307975"/>
        </p:xfrm>
        <a:graphic>
          <a:graphicData uri="http://schemas.openxmlformats.org/presentationml/2006/ole">
            <p:oleObj spid="_x0000_s77829" name="Equation" r:id="rId6" imgW="88560" imgH="164880" progId="">
              <p:embed/>
            </p:oleObj>
          </a:graphicData>
        </a:graphic>
      </p:graphicFrame>
      <p:cxnSp>
        <p:nvCxnSpPr>
          <p:cNvPr id="36" name="Straight Connector 35"/>
          <p:cNvCxnSpPr/>
          <p:nvPr/>
        </p:nvCxnSpPr>
        <p:spPr>
          <a:xfrm>
            <a:off x="4676775" y="4038600"/>
            <a:ext cx="1905000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57775" y="3581400"/>
            <a:ext cx="1524000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35035576"/>
              </p:ext>
            </p:extLst>
          </p:nvPr>
        </p:nvGraphicFramePr>
        <p:xfrm>
          <a:off x="6581775" y="3514101"/>
          <a:ext cx="581025" cy="524499"/>
        </p:xfrm>
        <a:graphic>
          <a:graphicData uri="http://schemas.openxmlformats.org/presentationml/2006/ole">
            <p:oleObj spid="_x0000_s77830" name="Equation" r:id="rId7" imgW="266400" imgH="241200" progId="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52400" y="12879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381514"/>
                </a:solidFill>
              </a:rPr>
              <a:t>The DNS evolves along the mass asymmetry coordinate towards fusion and along the relative distance along the quasi-fission direction.</a:t>
            </a:r>
            <a:endParaRPr lang="en-US" sz="2200" dirty="0">
              <a:solidFill>
                <a:srgbClr val="381514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353175" y="3597340"/>
            <a:ext cx="0" cy="44126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390775" y="3124200"/>
            <a:ext cx="2247900" cy="9144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704975" y="2602468"/>
            <a:ext cx="2217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Entrance channel</a:t>
            </a:r>
            <a:endParaRPr lang="en-US" sz="2200" dirty="0"/>
          </a:p>
        </p:txBody>
      </p:sp>
      <p:graphicFrame>
        <p:nvGraphicFramePr>
          <p:cNvPr id="77832" name="Object 8"/>
          <p:cNvGraphicFramePr>
            <a:graphicFrameLocks noChangeAspect="1"/>
          </p:cNvGraphicFramePr>
          <p:nvPr/>
        </p:nvGraphicFramePr>
        <p:xfrm>
          <a:off x="2362200" y="6096000"/>
          <a:ext cx="4348163" cy="549275"/>
        </p:xfrm>
        <a:graphic>
          <a:graphicData uri="http://schemas.openxmlformats.org/presentationml/2006/ole">
            <p:oleObj spid="_x0000_s77832" name="Формула" r:id="rId8" imgW="1917360" imgH="241200" progId="Equation.3">
              <p:embed/>
            </p:oleObj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228600" y="152400"/>
            <a:ext cx="8750595" cy="836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Fusion in mass asymmetry coordinate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553200" cy="678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5965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9179758"/>
              </p:ext>
            </p:extLst>
          </p:nvPr>
        </p:nvGraphicFramePr>
        <p:xfrm>
          <a:off x="3124200" y="2190812"/>
          <a:ext cx="2590800" cy="1085788"/>
        </p:xfrm>
        <a:graphic>
          <a:graphicData uri="http://schemas.openxmlformats.org/presentationml/2006/ole">
            <p:oleObj spid="_x0000_s78852" name="Equation" r:id="rId3" imgW="1117440" imgH="469800" progId="">
              <p:embed/>
            </p:oleObj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28600" y="152400"/>
            <a:ext cx="8750595" cy="836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Fusion probability 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CN</a:t>
            </a:r>
            <a:endParaRPr kumimoji="0" lang="ru-RU" sz="4400" b="0" i="0" u="none" strike="noStrike" kern="1200" cap="none" spc="0" normalizeH="0" baseline="-2500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1564957"/>
            <a:ext cx="525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smtClean="0">
                <a:solidFill>
                  <a:srgbClr val="FF0000"/>
                </a:solidFill>
              </a:rPr>
              <a:t>The probability of complete fusion</a:t>
            </a:r>
            <a:endParaRPr lang="ru-RU" sz="2600" u="sng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76400" y="1447800"/>
            <a:ext cx="5791200" cy="1981200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8853" name="Object 5"/>
          <p:cNvGraphicFramePr>
            <a:graphicFrameLocks noGrp="1" noChangeAspect="1"/>
          </p:cNvGraphicFramePr>
          <p:nvPr/>
        </p:nvGraphicFramePr>
        <p:xfrm>
          <a:off x="533400" y="3657600"/>
          <a:ext cx="2790092" cy="609600"/>
        </p:xfrm>
        <a:graphic>
          <a:graphicData uri="http://schemas.openxmlformats.org/presentationml/2006/ole">
            <p:oleObj spid="_x0000_s78853" name="Формула" r:id="rId4" imgW="1104840" imgH="241200" progId="Equation.3">
              <p:embed/>
            </p:oleObj>
          </a:graphicData>
        </a:graphic>
      </p:graphicFrame>
      <p:graphicFrame>
        <p:nvGraphicFramePr>
          <p:cNvPr id="78854" name="Object 6"/>
          <p:cNvGraphicFramePr>
            <a:graphicFrameLocks noGrp="1" noChangeAspect="1"/>
          </p:cNvGraphicFramePr>
          <p:nvPr/>
        </p:nvGraphicFramePr>
        <p:xfrm>
          <a:off x="457200" y="4495800"/>
          <a:ext cx="5486400" cy="609600"/>
        </p:xfrm>
        <a:graphic>
          <a:graphicData uri="http://schemas.openxmlformats.org/presentationml/2006/ole">
            <p:oleObj spid="_x0000_s78854" name="Формула" r:id="rId5" imgW="2171520" imgH="241200" progId="Equation.3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33400" y="5486400"/>
            <a:ext cx="8153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u="sng" dirty="0" smtClean="0">
                <a:solidFill>
                  <a:schemeClr val="bg2">
                    <a:lumMod val="10000"/>
                  </a:schemeClr>
                </a:solidFill>
              </a:rPr>
              <a:t>Two-dimensional </a:t>
            </a:r>
            <a:r>
              <a:rPr lang="en-US" sz="2600" u="sng" dirty="0" err="1" smtClean="0">
                <a:solidFill>
                  <a:schemeClr val="bg2">
                    <a:lumMod val="10000"/>
                  </a:schemeClr>
                </a:solidFill>
              </a:rPr>
              <a:t>Kramers</a:t>
            </a:r>
            <a:r>
              <a:rPr lang="en-US" sz="2600" u="sng" dirty="0" smtClean="0">
                <a:solidFill>
                  <a:schemeClr val="bg2">
                    <a:lumMod val="10000"/>
                  </a:schemeClr>
                </a:solidFill>
              </a:rPr>
              <a:t>-type expressions could be used for the calculations of the rates</a:t>
            </a:r>
            <a:endParaRPr lang="ru-RU" sz="2600" u="sng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57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231900" y="1612900"/>
            <a:ext cx="629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sz="2400">
              <a:solidFill>
                <a:schemeClr val="tx1"/>
              </a:solidFill>
              <a:ea typeface="宋体" charset="0"/>
              <a:cs typeface="宋体" charset="0"/>
            </a:endParaRPr>
          </a:p>
        </p:txBody>
      </p:sp>
      <p:pic>
        <p:nvPicPr>
          <p:cNvPr id="12312" name="Picture 5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307" y="1816445"/>
            <a:ext cx="533400" cy="51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3115" y="1497101"/>
            <a:ext cx="1143000" cy="114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506819" y="1069315"/>
            <a:ext cx="118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Target</a:t>
            </a:r>
            <a:endParaRPr lang="ru-RU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637615" y="1111327"/>
            <a:ext cx="153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Projectile</a:t>
            </a:r>
            <a:endParaRPr lang="ru-RU" sz="24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1366687" y="2051769"/>
            <a:ext cx="927100" cy="6350"/>
          </a:xfrm>
          <a:prstGeom prst="straightConnector1">
            <a:avLst/>
          </a:prstGeom>
          <a:ln w="5080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917896" y="2005761"/>
            <a:ext cx="927100" cy="6350"/>
          </a:xfrm>
          <a:prstGeom prst="straightConnector1">
            <a:avLst/>
          </a:prstGeom>
          <a:ln w="5080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7165" y="1454990"/>
            <a:ext cx="1338148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67555" y="1031935"/>
            <a:ext cx="312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Compound nucleus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8600" y="2895600"/>
            <a:ext cx="8763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381514"/>
                </a:solidFill>
                <a:latin typeface="Times New Roman" pitchFamily="18" charset="0"/>
                <a:cs typeface="Times New Roman" pitchFamily="18" charset="0"/>
              </a:rPr>
              <a:t>    When projectile and target come into close contact during a nuclear reaction they form a combined system in which the nucleons interact strongly with each other. 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rgbClr val="38151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381514"/>
                </a:solidFill>
                <a:latin typeface="Times New Roman" pitchFamily="18" charset="0"/>
                <a:cs typeface="Times New Roman" pitchFamily="18" charset="0"/>
              </a:rPr>
              <a:t>    The energy is carried in from entrance channel is not invested in one or a few degrees of freedom, but is shared among many complicated configurations. 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rgbClr val="38151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381514"/>
                </a:solidFill>
                <a:latin typeface="Times New Roman" pitchFamily="18" charset="0"/>
                <a:cs typeface="Times New Roman" pitchFamily="18" charset="0"/>
              </a:rPr>
              <a:t>    It takes a long time on a nuclear scale until the energy is concentrated again in some configurations of nucleons from which a transition to an open final channel can take place. 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rgbClr val="38151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381514"/>
                </a:solidFill>
                <a:latin typeface="Times New Roman" pitchFamily="18" charset="0"/>
                <a:cs typeface="Times New Roman" pitchFamily="18" charset="0"/>
              </a:rPr>
              <a:t>    The lifetime of a compound nucleus lies between 10</a:t>
            </a:r>
            <a:r>
              <a:rPr lang="en-US" baseline="30000" dirty="0" smtClean="0">
                <a:solidFill>
                  <a:srgbClr val="381514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en-US" dirty="0" smtClean="0">
                <a:solidFill>
                  <a:srgbClr val="381514"/>
                </a:solidFill>
                <a:latin typeface="Times New Roman" pitchFamily="18" charset="0"/>
                <a:cs typeface="Times New Roman" pitchFamily="18" charset="0"/>
              </a:rPr>
              <a:t>s and 10</a:t>
            </a:r>
            <a:r>
              <a:rPr lang="en-US" baseline="30000" dirty="0" smtClean="0">
                <a:solidFill>
                  <a:srgbClr val="381514"/>
                </a:solidFill>
                <a:latin typeface="Times New Roman" pitchFamily="18" charset="0"/>
                <a:cs typeface="Times New Roman" pitchFamily="18" charset="0"/>
              </a:rPr>
              <a:t>-16</a:t>
            </a:r>
            <a:r>
              <a:rPr lang="en-US" dirty="0" smtClean="0">
                <a:solidFill>
                  <a:srgbClr val="381514"/>
                </a:solidFill>
                <a:latin typeface="Times New Roman" pitchFamily="18" charset="0"/>
                <a:cs typeface="Times New Roman" pitchFamily="18" charset="0"/>
              </a:rPr>
              <a:t>s; it is appreciably longer than “flying by time” of the projectile (10</a:t>
            </a:r>
            <a:r>
              <a:rPr lang="en-US" baseline="30000" dirty="0" smtClean="0">
                <a:solidFill>
                  <a:srgbClr val="381514"/>
                </a:solidFill>
                <a:latin typeface="Times New Roman" pitchFamily="18" charset="0"/>
                <a:cs typeface="Times New Roman" pitchFamily="18" charset="0"/>
              </a:rPr>
              <a:t>-21</a:t>
            </a:r>
            <a:r>
              <a:rPr lang="en-US" dirty="0" smtClean="0">
                <a:solidFill>
                  <a:srgbClr val="381514"/>
                </a:solidFill>
                <a:latin typeface="Times New Roman" pitchFamily="18" charset="0"/>
                <a:cs typeface="Times New Roman" pitchFamily="18" charset="0"/>
              </a:rPr>
              <a:t>s), but still short on a macroscopic scale.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rgbClr val="38151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381514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solidFill>
                  <a:srgbClr val="381514"/>
                </a:solidFill>
                <a:latin typeface="Times New Roman" pitchFamily="18" charset="0"/>
                <a:cs typeface="Times New Roman" pitchFamily="18" charset="0"/>
              </a:rPr>
              <a:t>Niels</a:t>
            </a:r>
            <a:r>
              <a:rPr lang="en-US" dirty="0" smtClean="0">
                <a:solidFill>
                  <a:srgbClr val="381514"/>
                </a:solidFill>
                <a:latin typeface="Times New Roman" pitchFamily="18" charset="0"/>
                <a:cs typeface="Times New Roman" pitchFamily="18" charset="0"/>
              </a:rPr>
              <a:t> Bohr (1936) introduce the concept of a compound nucleus. </a:t>
            </a:r>
            <a:endParaRPr lang="ru-RU" dirty="0">
              <a:solidFill>
                <a:srgbClr val="3815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04800" y="1524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compound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nucleus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2133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381514"/>
                </a:solidFill>
              </a:rPr>
              <a:t>	De-excitation of the compound nucleus (transition of the excited nucleus to the ground state) occurs by emission of neutrons, protons, alpha particles and gamma.</a:t>
            </a:r>
            <a:endParaRPr lang="ru-RU" dirty="0">
              <a:solidFill>
                <a:srgbClr val="381514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33581280"/>
              </p:ext>
            </p:extLst>
          </p:nvPr>
        </p:nvGraphicFramePr>
        <p:xfrm>
          <a:off x="1522413" y="3486150"/>
          <a:ext cx="5384800" cy="1466850"/>
        </p:xfrm>
        <a:graphic>
          <a:graphicData uri="http://schemas.openxmlformats.org/presentationml/2006/ole">
            <p:oleObj spid="_x0000_s79874" name="Equation" r:id="rId3" imgW="2044440" imgH="55872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51816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381514"/>
                </a:solidFill>
              </a:rPr>
              <a:t>P</a:t>
            </a:r>
            <a:r>
              <a:rPr lang="en-US" sz="3200" i="1" baseline="-25000" dirty="0">
                <a:solidFill>
                  <a:srgbClr val="381514"/>
                </a:solidFill>
              </a:rPr>
              <a:t>s</a:t>
            </a:r>
            <a:r>
              <a:rPr lang="en-US" sz="3200" i="1" dirty="0" smtClean="0">
                <a:solidFill>
                  <a:srgbClr val="381514"/>
                </a:solidFill>
              </a:rPr>
              <a:t> -- </a:t>
            </a:r>
            <a:r>
              <a:rPr lang="en-US" sz="3200" dirty="0" smtClean="0">
                <a:solidFill>
                  <a:srgbClr val="381514"/>
                </a:solidFill>
              </a:rPr>
              <a:t>the probability of the realization of the </a:t>
            </a:r>
            <a:r>
              <a:rPr lang="en-US" sz="3200" i="1" dirty="0" smtClean="0">
                <a:solidFill>
                  <a:srgbClr val="381514"/>
                </a:solidFill>
              </a:rPr>
              <a:t>s</a:t>
            </a:r>
            <a:r>
              <a:rPr lang="en-US" sz="3200" dirty="0" smtClean="0">
                <a:solidFill>
                  <a:srgbClr val="381514"/>
                </a:solidFill>
              </a:rPr>
              <a:t>- channel.</a:t>
            </a:r>
            <a:endParaRPr lang="en-US" sz="3200" i="1" baseline="-25000" dirty="0">
              <a:solidFill>
                <a:srgbClr val="381514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8600" y="152400"/>
            <a:ext cx="8750595" cy="836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Survival of the compound nucleus</a:t>
            </a:r>
            <a:endParaRPr kumimoji="0" lang="ru-RU" sz="4400" b="0" i="0" u="none" strike="noStrike" kern="1200" cap="none" spc="0" normalizeH="0" baseline="-2500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1066800"/>
            <a:ext cx="8610600" cy="3886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Nuclear structure</a:t>
            </a:r>
            <a:r>
              <a:rPr lang="ru-RU" dirty="0" smtClean="0">
                <a:solidFill>
                  <a:srgbClr val="0070C0"/>
                </a:solidFill>
              </a:rPr>
              <a:t>:  </a:t>
            </a:r>
            <a:r>
              <a:rPr lang="en-US" dirty="0" smtClean="0">
                <a:solidFill>
                  <a:srgbClr val="0070C0"/>
                </a:solidFill>
              </a:rPr>
              <a:t>super- and </a:t>
            </a:r>
            <a:r>
              <a:rPr lang="en-US" dirty="0" err="1" smtClean="0">
                <a:solidFill>
                  <a:srgbClr val="0070C0"/>
                </a:solidFill>
              </a:rPr>
              <a:t>hyperdeformed</a:t>
            </a:r>
            <a:r>
              <a:rPr lang="en-US" dirty="0" smtClean="0">
                <a:solidFill>
                  <a:srgbClr val="0070C0"/>
                </a:solidFill>
              </a:rPr>
              <a:t> nuclei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Fusion reactions:  </a:t>
            </a:r>
            <a:r>
              <a:rPr lang="en-US" dirty="0" err="1" smtClean="0">
                <a:solidFill>
                  <a:srgbClr val="0070C0"/>
                </a:solidFill>
              </a:rPr>
              <a:t>superheavy</a:t>
            </a:r>
            <a:r>
              <a:rPr lang="en-US" dirty="0" smtClean="0">
                <a:solidFill>
                  <a:srgbClr val="0070C0"/>
                </a:solidFill>
              </a:rPr>
              <a:t> elements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70C0"/>
                </a:solidFill>
              </a:rPr>
              <a:t>Quasifision</a:t>
            </a:r>
            <a:r>
              <a:rPr lang="en-US" dirty="0" smtClean="0">
                <a:solidFill>
                  <a:srgbClr val="0070C0"/>
                </a:solidFill>
              </a:rPr>
              <a:t> reactions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Transfer reactions 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Emission of clusters from hot and cold nuclei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Fission</a:t>
            </a: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8600" y="230369"/>
            <a:ext cx="8750595" cy="836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Application of DNC concept</a:t>
            </a:r>
            <a:endParaRPr kumimoji="0" lang="ru-RU" sz="4400" b="0" i="0" u="none" strike="noStrike" kern="1200" cap="none" spc="0" normalizeH="0" baseline="-2500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231900" y="1612900"/>
            <a:ext cx="629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sz="2400">
              <a:solidFill>
                <a:schemeClr val="tx1"/>
              </a:solidFill>
              <a:ea typeface="宋体" charset="0"/>
              <a:cs typeface="宋体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095375"/>
            <a:ext cx="86201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The most important quantity  determining the stability of a nucleus is its energy as compared to the energies of any two component nuclei into which it may be subdivided. 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88418" name="Object 2"/>
          <p:cNvGraphicFramePr>
            <a:graphicFrameLocks noChangeAspect="1"/>
          </p:cNvGraphicFramePr>
          <p:nvPr/>
        </p:nvGraphicFramePr>
        <p:xfrm>
          <a:off x="914400" y="5943600"/>
          <a:ext cx="6705600" cy="468430"/>
        </p:xfrm>
        <a:graphic>
          <a:graphicData uri="http://schemas.openxmlformats.org/presentationml/2006/ole">
            <p:oleObj spid="_x0000_s188418" name="Формула" r:id="rId3" imgW="3276360" imgH="228600" progId="Equation.3">
              <p:embed/>
            </p:oleObj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304800" y="1524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Stability in the mass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09800"/>
            <a:ext cx="4953000" cy="248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8421" name="Object 5"/>
          <p:cNvGraphicFramePr>
            <a:graphicFrameLocks noChangeAspect="1"/>
          </p:cNvGraphicFramePr>
          <p:nvPr/>
        </p:nvGraphicFramePr>
        <p:xfrm>
          <a:off x="5410200" y="2813736"/>
          <a:ext cx="3352800" cy="462864"/>
        </p:xfrm>
        <a:graphic>
          <a:graphicData uri="http://schemas.openxmlformats.org/presentationml/2006/ole">
            <p:oleObj spid="_x0000_s188421" name="Формула" r:id="rId5" imgW="1752480" imgH="241200" progId="Equation.3">
              <p:embed/>
            </p:oleObj>
          </a:graphicData>
        </a:graphic>
      </p:graphicFrame>
      <p:graphicFrame>
        <p:nvGraphicFramePr>
          <p:cNvPr id="188422" name="Object 6"/>
          <p:cNvGraphicFramePr>
            <a:graphicFrameLocks noChangeAspect="1"/>
          </p:cNvGraphicFramePr>
          <p:nvPr/>
        </p:nvGraphicFramePr>
        <p:xfrm>
          <a:off x="6019800" y="3617912"/>
          <a:ext cx="2016125" cy="877888"/>
        </p:xfrm>
        <a:graphic>
          <a:graphicData uri="http://schemas.openxmlformats.org/presentationml/2006/ole">
            <p:oleObj spid="_x0000_s188422" name="Формула" r:id="rId6" imgW="1054080" imgH="4572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7200" y="49530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The difference between the energy of separated fragments and the energy of the compound nucleus: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8600" y="4876800"/>
            <a:ext cx="8686800" cy="1752600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231900" y="1612900"/>
            <a:ext cx="629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sz="2400">
              <a:solidFill>
                <a:schemeClr val="tx1"/>
              </a:solidFill>
              <a:ea typeface="宋体" charset="0"/>
              <a:cs typeface="宋体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04800" y="1524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Stability in the mass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365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533031"/>
            <a:ext cx="6934200" cy="380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36550" name="Object 6"/>
          <p:cNvGraphicFramePr>
            <a:graphicFrameLocks noChangeAspect="1"/>
          </p:cNvGraphicFramePr>
          <p:nvPr/>
        </p:nvGraphicFramePr>
        <p:xfrm>
          <a:off x="381000" y="5507779"/>
          <a:ext cx="8534400" cy="435821"/>
        </p:xfrm>
        <a:graphic>
          <a:graphicData uri="http://schemas.openxmlformats.org/presentationml/2006/ole">
            <p:oleObj spid="_x0000_s236550" name="Формула" r:id="rId4" imgW="4241520" imgH="215640" progId="Equation.3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231900" y="1612900"/>
            <a:ext cx="629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sz="2400">
              <a:solidFill>
                <a:schemeClr val="tx1"/>
              </a:solidFill>
              <a:ea typeface="宋体" charset="0"/>
              <a:cs typeface="宋体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1188184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   The compound nucleus is highly excited and has a temperature; it is “</a:t>
            </a: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</a:rPr>
              <a:t>hot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”.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   It  also carries an angular momentum equal to the sum of angular momentum of the relative motion in the entrance channel and the spins of initial collision partners.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230701"/>
            <a:ext cx="838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chemeClr val="tx2">
                    <a:lumMod val="75000"/>
                  </a:schemeClr>
                </a:solidFill>
              </a:rPr>
              <a:t>Evaporation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: emission of light particles like neutrons, protons, a- particles and so on. There remains a bound residual nucleus called evaporation residue  of a slightly lower mass than the compound nucleus. The particle evaporation process generally accompanied by the g-emission. 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b="1" i="1" u="sng" dirty="0" smtClean="0">
                <a:solidFill>
                  <a:schemeClr val="tx2">
                    <a:lumMod val="75000"/>
                  </a:schemeClr>
                </a:solidFill>
              </a:rPr>
              <a:t>Fission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: the compound nucleus splits up to into two halves of more or less equal size. This process is accompanied  by evaporation of light particles out of the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fissioning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nucleus, and similarly the fission fragments will generally decay further by evaporation. The emitted particles are called </a:t>
            </a:r>
            <a:r>
              <a:rPr lang="en-US" sz="2000" i="1" u="sng" dirty="0" smtClean="0">
                <a:solidFill>
                  <a:schemeClr val="tx2">
                    <a:lumMod val="75000"/>
                  </a:schemeClr>
                </a:solidFill>
              </a:rPr>
              <a:t>pre-scission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US" sz="2000" i="1" u="sng" dirty="0" smtClean="0">
                <a:solidFill>
                  <a:schemeClr val="tx2">
                    <a:lumMod val="75000"/>
                  </a:schemeClr>
                </a:solidFill>
              </a:rPr>
              <a:t>post-scission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particles, respectively. 	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81000" y="15240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Decay of the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compound nucleus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3048000"/>
            <a:ext cx="8686800" cy="3581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11168</TotalTime>
  <Words>2716</Words>
  <Application>Microsoft Office PowerPoint</Application>
  <PresentationFormat>Экран (4:3)</PresentationFormat>
  <Paragraphs>270</Paragraphs>
  <Slides>61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61</vt:i4>
      </vt:variant>
    </vt:vector>
  </HeadingPairs>
  <TitlesOfParts>
    <vt:vector size="67" baseType="lpstr">
      <vt:lpstr>Тема Office</vt:lpstr>
      <vt:lpstr>Формула</vt:lpstr>
      <vt:lpstr>CorelDRAW</vt:lpstr>
      <vt:lpstr>Acrobat Document</vt:lpstr>
      <vt:lpstr>Equation</vt:lpstr>
      <vt:lpstr>Graph</vt:lpstr>
      <vt:lpstr>Fusion reactions of astrophysical interest</vt:lpstr>
      <vt:lpstr>The chart of nuclides</vt:lpstr>
      <vt:lpstr>The chart of nuclides</vt:lpstr>
      <vt:lpstr>Fusion reactions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Fusion above the barrier</vt:lpstr>
      <vt:lpstr>Classical fusion</vt:lpstr>
      <vt:lpstr>The classical fusion cross section</vt:lpstr>
      <vt:lpstr>The classical fusion cross section</vt:lpstr>
      <vt:lpstr>Sub-barrier fusion</vt:lpstr>
      <vt:lpstr>Tunneling through the potential barrier</vt:lpstr>
      <vt:lpstr>Tunneling through a parabolic barrier</vt:lpstr>
      <vt:lpstr>Tunneling through a parabolic barrier</vt:lpstr>
      <vt:lpstr>Слайд 23</vt:lpstr>
      <vt:lpstr>Слайд 24</vt:lpstr>
      <vt:lpstr>Approximation: realistic nucleus-nucleus potential  inverted oscillator</vt:lpstr>
      <vt:lpstr>Fusion reactions in astrophysics</vt:lpstr>
      <vt:lpstr>Key fusion reactions</vt:lpstr>
      <vt:lpstr>Key fusion reactions</vt:lpstr>
      <vt:lpstr>Слайд 29</vt:lpstr>
      <vt:lpstr>Astrophysical  S- factor</vt:lpstr>
      <vt:lpstr>Слайд 31</vt:lpstr>
      <vt:lpstr>Fusion in the presence of nuclear excitation</vt:lpstr>
      <vt:lpstr>Quantum-diffusion approach</vt:lpstr>
      <vt:lpstr>The formalism of quantum-diffusion approach</vt:lpstr>
      <vt:lpstr>The capture probability in quantum diffusion approach</vt:lpstr>
      <vt:lpstr>The analytical expressions for the first and second moments</vt:lpstr>
      <vt:lpstr>Слайд 37</vt:lpstr>
      <vt:lpstr>Nucleus-nucleus interaction potential:</vt:lpstr>
      <vt:lpstr>Слайд 39</vt:lpstr>
      <vt:lpstr>Results of calculations</vt:lpstr>
      <vt:lpstr>Results of calculations</vt:lpstr>
      <vt:lpstr>Слайд 42</vt:lpstr>
      <vt:lpstr>Слайд 43</vt:lpstr>
      <vt:lpstr>Слайд 44</vt:lpstr>
      <vt:lpstr>Слайд 45</vt:lpstr>
      <vt:lpstr>Слайд 46</vt:lpstr>
      <vt:lpstr>Thank you!</vt:lpstr>
      <vt:lpstr>Summary </vt:lpstr>
      <vt:lpstr>Fusion of heavy nuclei Dinuclear system concept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двойной ядерной системы и синтез сверхтяжелых элементов</dc:title>
  <dc:creator>Vazgen</dc:creator>
  <cp:lastModifiedBy>admin</cp:lastModifiedBy>
  <cp:revision>574</cp:revision>
  <dcterms:created xsi:type="dcterms:W3CDTF">2011-02-18T09:05:59Z</dcterms:created>
  <dcterms:modified xsi:type="dcterms:W3CDTF">2024-02-12T12:43:16Z</dcterms:modified>
</cp:coreProperties>
</file>