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765" r:id="rId2"/>
    <p:sldId id="905" r:id="rId3"/>
    <p:sldId id="827" r:id="rId4"/>
    <p:sldId id="1031" r:id="rId5"/>
    <p:sldId id="1039" r:id="rId6"/>
    <p:sldId id="1021" r:id="rId7"/>
    <p:sldId id="1134" r:id="rId8"/>
    <p:sldId id="1135" r:id="rId9"/>
    <p:sldId id="1133" r:id="rId10"/>
    <p:sldId id="1032" r:id="rId11"/>
    <p:sldId id="1138" r:id="rId12"/>
    <p:sldId id="1130" r:id="rId13"/>
    <p:sldId id="1131" r:id="rId14"/>
    <p:sldId id="1139" r:id="rId15"/>
    <p:sldId id="995" r:id="rId16"/>
    <p:sldId id="1046" r:id="rId17"/>
    <p:sldId id="921" r:id="rId18"/>
    <p:sldId id="997" r:id="rId19"/>
    <p:sldId id="1126" r:id="rId20"/>
    <p:sldId id="945" r:id="rId21"/>
    <p:sldId id="1040" r:id="rId22"/>
    <p:sldId id="820" r:id="rId23"/>
    <p:sldId id="791" r:id="rId24"/>
    <p:sldId id="817" r:id="rId25"/>
    <p:sldId id="794" r:id="rId26"/>
    <p:sldId id="1120" r:id="rId27"/>
    <p:sldId id="1119" r:id="rId28"/>
    <p:sldId id="1121" r:id="rId29"/>
    <p:sldId id="926" r:id="rId30"/>
    <p:sldId id="936" r:id="rId31"/>
    <p:sldId id="1015" r:id="rId32"/>
    <p:sldId id="937" r:id="rId33"/>
    <p:sldId id="1042" r:id="rId34"/>
    <p:sldId id="1043" r:id="rId35"/>
    <p:sldId id="1116" r:id="rId36"/>
    <p:sldId id="939" r:id="rId37"/>
    <p:sldId id="1117" r:id="rId38"/>
    <p:sldId id="1118" r:id="rId39"/>
    <p:sldId id="949" r:id="rId40"/>
    <p:sldId id="1105" r:id="rId41"/>
    <p:sldId id="1097" r:id="rId42"/>
    <p:sldId id="1102" r:id="rId43"/>
    <p:sldId id="1108" r:id="rId44"/>
    <p:sldId id="1109" r:id="rId45"/>
    <p:sldId id="816" r:id="rId46"/>
    <p:sldId id="1062" r:id="rId47"/>
    <p:sldId id="808" r:id="rId48"/>
    <p:sldId id="1110" r:id="rId49"/>
    <p:sldId id="1111" r:id="rId50"/>
    <p:sldId id="1112" r:id="rId51"/>
    <p:sldId id="1113" r:id="rId52"/>
    <p:sldId id="1114" r:id="rId53"/>
    <p:sldId id="1115" r:id="rId54"/>
    <p:sldId id="1088" r:id="rId55"/>
    <p:sldId id="1089" r:id="rId56"/>
    <p:sldId id="1122" r:id="rId57"/>
    <p:sldId id="866" r:id="rId58"/>
    <p:sldId id="1123" r:id="rId59"/>
    <p:sldId id="1124" r:id="rId60"/>
    <p:sldId id="1125" r:id="rId61"/>
    <p:sldId id="1048" r:id="rId62"/>
    <p:sldId id="950" r:id="rId63"/>
    <p:sldId id="870" r:id="rId64"/>
    <p:sldId id="1050" r:id="rId65"/>
    <p:sldId id="1137" r:id="rId66"/>
    <p:sldId id="1136" r:id="rId67"/>
    <p:sldId id="1132" r:id="rId68"/>
    <p:sldId id="809" r:id="rId69"/>
    <p:sldId id="1077" r:id="rId70"/>
    <p:sldId id="810" r:id="rId71"/>
    <p:sldId id="811" r:id="rId72"/>
    <p:sldId id="1128" r:id="rId73"/>
    <p:sldId id="1129" r:id="rId74"/>
    <p:sldId id="1041" r:id="rId75"/>
    <p:sldId id="285" r:id="rId76"/>
    <p:sldId id="270" r:id="rId77"/>
    <p:sldId id="272" r:id="rId78"/>
    <p:sldId id="289" r:id="rId79"/>
    <p:sldId id="1052" r:id="rId80"/>
    <p:sldId id="1037" r:id="rId81"/>
    <p:sldId id="1038" r:id="rId82"/>
    <p:sldId id="1004" r:id="rId83"/>
    <p:sldId id="1051" r:id="rId84"/>
    <p:sldId id="1076" r:id="rId85"/>
    <p:sldId id="876" r:id="rId86"/>
    <p:sldId id="1060" r:id="rId87"/>
    <p:sldId id="1061" r:id="rId88"/>
    <p:sldId id="966" r:id="rId89"/>
    <p:sldId id="967" r:id="rId90"/>
    <p:sldId id="968" r:id="rId91"/>
    <p:sldId id="969" r:id="rId92"/>
    <p:sldId id="970" r:id="rId93"/>
    <p:sldId id="1026" r:id="rId94"/>
    <p:sldId id="1005" r:id="rId95"/>
    <p:sldId id="1012" r:id="rId96"/>
    <p:sldId id="1001" r:id="rId97"/>
    <p:sldId id="1047" r:id="rId98"/>
    <p:sldId id="971" r:id="rId99"/>
    <p:sldId id="972" r:id="rId100"/>
    <p:sldId id="974" r:id="rId101"/>
    <p:sldId id="975" r:id="rId102"/>
    <p:sldId id="976" r:id="rId103"/>
    <p:sldId id="1073" r:id="rId104"/>
    <p:sldId id="1074" r:id="rId105"/>
    <p:sldId id="1075" r:id="rId106"/>
    <p:sldId id="986" r:id="rId107"/>
    <p:sldId id="987" r:id="rId108"/>
    <p:sldId id="988" r:id="rId109"/>
    <p:sldId id="989" r:id="rId110"/>
    <p:sldId id="990" r:id="rId111"/>
    <p:sldId id="1020" r:id="rId112"/>
  </p:sldIdLst>
  <p:sldSz cx="9144000" cy="6858000" type="screen4x3"/>
  <p:notesSz cx="6743700" cy="97536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3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BB739E"/>
    <a:srgbClr val="F7F9A5"/>
    <a:srgbClr val="FFFF00"/>
    <a:srgbClr val="EEEDB0"/>
    <a:srgbClr val="00CC00"/>
    <a:srgbClr val="DAD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08" autoAdjust="0"/>
    <p:restoredTop sz="87276" autoAdjust="0"/>
  </p:normalViewPr>
  <p:slideViewPr>
    <p:cSldViewPr>
      <p:cViewPr varScale="1">
        <p:scale>
          <a:sx n="69" d="100"/>
          <a:sy n="69" d="100"/>
        </p:scale>
        <p:origin x="75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-1896" y="-108"/>
      </p:cViewPr>
      <p:guideLst>
        <p:guide orient="horz" pos="3073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12" tIns="42955" rIns="85912" bIns="42955" numCol="1" anchor="t" anchorCtr="0" compatLnSpc="1">
            <a:prstTxWarp prst="textNoShape">
              <a:avLst/>
            </a:prstTxWarp>
          </a:bodyPr>
          <a:lstStyle>
            <a:lvl1pPr defTabSz="859760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12" tIns="42955" rIns="85912" bIns="42955" numCol="1" anchor="t" anchorCtr="0" compatLnSpc="1">
            <a:prstTxWarp prst="textNoShape">
              <a:avLst/>
            </a:prstTxWarp>
          </a:bodyPr>
          <a:lstStyle>
            <a:lvl1pPr algn="r" defTabSz="859760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650"/>
            <a:ext cx="2922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12" tIns="42955" rIns="85912" bIns="42955" numCol="1" anchor="b" anchorCtr="0" compatLnSpc="1">
            <a:prstTxWarp prst="textNoShape">
              <a:avLst/>
            </a:prstTxWarp>
          </a:bodyPr>
          <a:lstStyle>
            <a:lvl1pPr defTabSz="859760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264650"/>
            <a:ext cx="2922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912" tIns="42955" rIns="85912" bIns="42955" numCol="1" anchor="b" anchorCtr="0" compatLnSpc="1">
            <a:prstTxWarp prst="textNoShape">
              <a:avLst/>
            </a:prstTxWarp>
          </a:bodyPr>
          <a:lstStyle>
            <a:lvl1pPr algn="r" defTabSz="859760">
              <a:defRPr sz="1100"/>
            </a:lvl1pPr>
          </a:lstStyle>
          <a:p>
            <a:pPr>
              <a:defRPr/>
            </a:pPr>
            <a:fld id="{990B5A3D-F72F-45AF-964F-9B77A5550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968" tIns="43483" rIns="86968" bIns="43483" numCol="1" anchor="t" anchorCtr="0" compatLnSpc="1">
            <a:prstTxWarp prst="textNoShape">
              <a:avLst/>
            </a:prstTxWarp>
          </a:bodyPr>
          <a:lstStyle>
            <a:lvl1pPr defTabSz="869402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968" tIns="43483" rIns="86968" bIns="43483" numCol="1" anchor="t" anchorCtr="0" compatLnSpc="1">
            <a:prstTxWarp prst="textNoShape">
              <a:avLst/>
            </a:prstTxWarp>
          </a:bodyPr>
          <a:lstStyle>
            <a:lvl1pPr algn="r" defTabSz="869402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33425"/>
            <a:ext cx="4872038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30738"/>
            <a:ext cx="54006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968" tIns="43483" rIns="86968" bIns="43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650"/>
            <a:ext cx="2922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968" tIns="43483" rIns="86968" bIns="43483" numCol="1" anchor="b" anchorCtr="0" compatLnSpc="1">
            <a:prstTxWarp prst="textNoShape">
              <a:avLst/>
            </a:prstTxWarp>
          </a:bodyPr>
          <a:lstStyle>
            <a:lvl1pPr defTabSz="869402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264650"/>
            <a:ext cx="29225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968" tIns="43483" rIns="86968" bIns="43483" numCol="1" anchor="b" anchorCtr="0" compatLnSpc="1">
            <a:prstTxWarp prst="textNoShape">
              <a:avLst/>
            </a:prstTxWarp>
          </a:bodyPr>
          <a:lstStyle>
            <a:lvl1pPr algn="r" defTabSz="869402">
              <a:defRPr sz="1100"/>
            </a:lvl1pPr>
          </a:lstStyle>
          <a:p>
            <a:pPr>
              <a:defRPr/>
            </a:pPr>
            <a:fld id="{36A72FD9-5A63-42AD-8931-A878A7CF4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E78347CE-43DB-4826-8F66-EA6EC594820F}" type="slidenum">
              <a:rPr lang="ru-RU" smtClean="0"/>
              <a:pPr defTabSz="868363"/>
              <a:t>1</a:t>
            </a:fld>
            <a:endParaRPr 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AA4EC-4D2B-7554-9238-51B95E9F4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6BF075E-68F3-1973-366E-63D1A17282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4AC460E5-C3ED-486E-9CAE-CDD1EBC15B64}" type="slidenum">
              <a:rPr lang="ru-RU" smtClean="0"/>
              <a:pPr defTabSz="868363"/>
              <a:t>12</a:t>
            </a:fld>
            <a:endParaRPr lang="ru-RU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DFB7118-6264-83A7-6FDE-614B1D8A47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31838"/>
            <a:ext cx="4873625" cy="3656012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7B55B10-D0AB-4700-FA3E-957314C5D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/>
              <a:t>Внешнее поле и остаточное взаимодействие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5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147B8-9BB0-E4ED-4D5C-DE29A4828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0103345-B705-188E-1AA1-996BB3FA1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DC13BF98-E24C-4EA2-BE8E-D8A77527C479}" type="slidenum">
              <a:rPr lang="ru-RU" smtClean="0"/>
              <a:pPr defTabSz="868363"/>
              <a:t>13</a:t>
            </a:fld>
            <a:endParaRPr lang="ru-RU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6BD75E1-2328-2655-8CF0-35D418D0A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31838"/>
            <a:ext cx="4873625" cy="3656012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B1AFAA8-0B03-D97C-C460-65AC3C1D2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86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97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65CBFBB6-1503-4FED-98EA-65995F460100}" type="slidenum">
              <a:rPr lang="ru-RU" smtClean="0"/>
              <a:pPr defTabSz="868363"/>
              <a:t>17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04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49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9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22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39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28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98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24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BE426-7EB6-780E-469E-A5214E193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F1D748B-D516-AD1B-0B74-49137B752D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E864E4F-27F2-00DB-FCEE-79BD364AF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224348-9F0F-37CF-C8C1-DB8FFA15C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37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05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3552F-9FCC-3DDC-C41A-0265B1A4F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E15ECBF-1469-49FA-7472-6329D2FC48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29ABA9C-D3E3-A042-5F86-C86248FCF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33EF26-5C28-6245-B4A8-4B8243BE4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527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1899D-938E-747E-DE44-84CB33CCD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D7220A-FEF0-B1F1-7342-3BA9BA99F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119D4FF-2EBF-B68F-B627-9CFB63E5E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8765D4-A6FA-B693-219C-20E0AE2EF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544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2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97D38D9B-C823-4E95-8E62-5F1C6CEB3F1B}" type="slidenum">
              <a:rPr lang="ru-RU" smtClean="0"/>
              <a:pPr defTabSz="868363"/>
              <a:t>3</a:t>
            </a:fld>
            <a:endParaRPr 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710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85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16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252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384E9-DA0D-4474-A279-1CBB15941A0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098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955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AC07A-EAA9-4DA1-B909-76B6EE73688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3764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56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1424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47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0705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0058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5014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151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8055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282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119D4-6B83-9113-8342-DB5859426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8C3FBCC-F528-0A75-D722-1AFB30656F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757CB211-AA0E-49E1-B25C-8A36E0A2CB2B}" type="slidenum">
              <a:rPr lang="ru-RU" smtClean="0"/>
              <a:pPr defTabSz="868363"/>
              <a:t>57</a:t>
            </a:fld>
            <a:endParaRPr lang="ru-RU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18763CE-8888-9F7B-4C94-8EAE6E910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D7A1B54-781B-2ACD-2F48-C8A6B9323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030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001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627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3238E002-0FEA-4BEF-830C-812CA626FB96}" type="slidenum">
              <a:rPr lang="ru-RU" smtClean="0"/>
              <a:pPr defTabSz="868363"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4C9BB-988B-DA63-C138-C3F3C31BC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D0A8F47-4087-03A0-ED85-7FB5119EC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2AEEB89-6D13-8890-1CE0-682B6FCBF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8C2BB5-5D7B-4128-FED7-27E81B686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4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918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15B56-6134-8846-BD22-23BB61FBF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5B15510-0BAF-575C-7201-7F67FE232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34BD761-1FB0-51A8-1A2E-BD50BE57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A04A5D-3677-B02F-0B2C-D562297FF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95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5431B-1E24-FCE7-E824-D9B6367B0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8569EF2-097C-F934-5941-5C01C0DA3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D38E210-7420-5139-08FA-8A2A0A68A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C27EA3-F30B-1EE5-73F4-1DC5E90147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707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FCB97-4543-1FBE-8547-E695CF2DE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19DC761-1FA0-67FA-0D89-97F754C022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BA8DE1-8F36-4AD8-8140-42F3D8A1C387}" type="slidenum">
              <a:rPr lang="ru-RU" altLang="ru-RU" sz="1100"/>
              <a:pPr eaLnBrk="1" hangingPunct="1"/>
              <a:t>67</a:t>
            </a:fld>
            <a:endParaRPr lang="ru-RU" altLang="ru-RU" sz="11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9F8005F-9BC4-B9D8-D0E5-16C626279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31838"/>
            <a:ext cx="4873625" cy="3656012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00D6BCB-F1EE-E3BA-B28F-2D1FC2058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273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3E5F1-E150-083E-E4CA-A70DC762D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E7ED503-8CA8-1872-3F67-C7B481FB6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2E44C6-7052-4CF2-BE70-FCC724588C0A}" type="slidenum">
              <a:rPr lang="ru-RU" altLang="ru-RU" sz="1100"/>
              <a:pPr eaLnBrk="1" hangingPunct="1"/>
              <a:t>68</a:t>
            </a:fld>
            <a:endParaRPr lang="ru-RU" altLang="ru-RU" sz="11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9F26451-D0F0-F7EE-5F93-0B10A31A0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F958A2E-B566-995E-507D-62E932243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209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AD739-2C53-6C5F-956F-3D73B4A1C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2CA93942-8BE3-078C-4C0B-97E057E95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AB611D11-A53D-43FE-A0E3-F88AF7B202D8}" type="slidenum">
              <a:rPr lang="ru-RU" smtClean="0"/>
              <a:pPr defTabSz="868363"/>
              <a:t>69</a:t>
            </a:fld>
            <a:endParaRPr lang="ru-RU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EA0CE44-BF61-B96D-86E0-394054E15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53E785D-56A6-0E59-CE7F-AEEF294CD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784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D1FD1-226E-8E92-BB30-5A8F965E9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23D8E88-A974-B9B2-1B92-04B3AF777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B4D4AA-8559-4082-869F-7882C77A97C2}" type="slidenum">
              <a:rPr lang="ru-RU" altLang="ru-RU" sz="1100"/>
              <a:pPr eaLnBrk="1" hangingPunct="1"/>
              <a:t>70</a:t>
            </a:fld>
            <a:endParaRPr lang="ru-RU" altLang="ru-RU" sz="11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F02420B-F5D4-8912-8D4E-C24CB2CB6A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CB09303A-A63B-66B4-918C-9E57E9CF6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3279C-7F4D-D3B2-23F6-ABB259056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C44A4A70-46BE-7450-ED8D-8E45E6C6C9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8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28100E-6045-4C70-9D3C-A24E7B757B5C}" type="slidenum">
              <a:rPr lang="ru-RU" altLang="ru-RU" sz="1100"/>
              <a:pPr eaLnBrk="1" hangingPunct="1"/>
              <a:t>71</a:t>
            </a:fld>
            <a:endParaRPr lang="ru-RU" altLang="ru-RU" sz="11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64328BE-9C80-A567-5CED-B66AFF870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2E3D514-48A1-62DE-7581-856D445BB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399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DED72-8038-7E77-86AB-05C7F608D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95931F-E1DD-CEAD-09D5-9D02B6376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5831B2E-8A43-0721-0E8A-5C727D9A2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63F2C6-CBD0-2D59-0DB9-6469FF83A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477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D8B9D-FC3F-D9A7-015E-C4AAA120A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6CCB09D-5131-597B-845C-93336D1C0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816665-E504-CBDC-550B-96A1D0A42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04AAD6-19CE-72C4-BCEB-AAD5AE69D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107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036F-7627-0050-E3C3-24AAFDE1D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D4F41E1-39D2-9D46-9FAB-9B2E60052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A733136-91A1-8046-BC5E-D75651B95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ACE424-97A7-8EE4-EE00-67EC0B5F32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9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F5E13-CA9E-B0E0-44BC-5EBF2B12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2E7299B-35CF-389B-3E2A-18154B73FE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428EE6-844F-2E30-EA5D-AF687C146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BE2517-DCF2-4D9F-D7F0-30D702284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621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C5E00-CBFB-A4D9-4AC0-E86992C9C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CA61B1E-313D-9DB6-65C6-95989D75B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F23C4D4-3412-18E5-3EC8-91998C2F4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AFDF48-5B01-7213-214D-B00DC3153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069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30CB5-8E4A-51FA-5337-07A4EC38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629C6875-30F3-FA95-F0F1-B800854BC8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CF13DD22-A83D-F8C5-976C-5A187379B7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376D9B2D-EC80-3DAD-0229-C2C2D63F0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D666F0-E1E2-4770-B6C8-13DD5F56B736}" type="slidenum">
              <a:rPr lang="en-US" smtClean="0">
                <a:latin typeface="Arial" charset="0"/>
              </a:rPr>
              <a:pPr/>
              <a:t>77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423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88A9F-F7EB-2348-484A-3AF26A47C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CBD3F51-4242-02F6-2ADA-89936A615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8BCF325-E0D1-03D8-3106-F49C260BD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EB7F22-183C-D797-F563-F96F1430F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125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9DA42-B163-07FC-9DE8-2CC96EBA4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34527EA-6806-A12F-8296-6B7F5AFE6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D33CF61-6B6D-E14D-16B0-EA2E80E7F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C069DC-2A91-8F56-68C3-DB1E59812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340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82E6-75B5-9F99-1FAB-AF17E27C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15F331-FF75-449F-29E4-934922160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8E8941A-1D48-1588-7646-D19D60850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53294C-4D0A-8277-0C87-E3719CEBC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3373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AA4F9-DB92-20B9-FB85-8B809B56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79E0A3B-4CEF-DB8D-580E-F63C92500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2B5986F-4DF1-55F3-8FCF-65F21BF7A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660940-E8C7-1AA7-5147-3257BD6EF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1041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716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346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384E9-DA0D-4474-A279-1CBB15941A0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90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91CC4-D79B-64F8-CD06-50230E8D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84E3130-EEAB-16B7-4519-C9FA6D858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677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2E44C6-7052-4CF2-BE70-FCC724588C0A}" type="slidenum">
              <a:rPr lang="ru-RU" altLang="ru-RU" sz="1100"/>
              <a:pPr eaLnBrk="1" hangingPunct="1"/>
              <a:t>8</a:t>
            </a:fld>
            <a:endParaRPr lang="ru-RU" altLang="ru-RU" sz="11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AB19AED-83C0-A9EB-1205-062DEAE673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651AF05-6319-2C51-C8B2-5F29DE3D2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301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15BA4C-B87C-48B7-98EF-0AF662BF632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7283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5946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384E9-DA0D-4474-A279-1CBB15941A0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09861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6153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0046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59680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3208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97419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0301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7794"/>
            <a:fld id="{A49A2D83-2BBF-45E5-8FE1-B49823435DA9}" type="slidenum">
              <a:rPr lang="ru-RU" smtClean="0"/>
              <a:pPr defTabSz="867794"/>
              <a:t>94</a:t>
            </a:fld>
            <a:endParaRPr lang="ru-RU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31838"/>
            <a:ext cx="4873625" cy="365601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67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E6AB992-76F9-3670-2FBB-9F3028644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8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3679B9-7D3F-448B-A8B7-28FF7AA98EC3}" type="slidenum">
              <a:rPr lang="ru-RU" altLang="ru-RU" sz="1100"/>
              <a:pPr eaLnBrk="1" hangingPunct="1"/>
              <a:t>9</a:t>
            </a:fld>
            <a:endParaRPr lang="ru-RU" altLang="ru-RU" sz="11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2BDCAFA-52DC-2584-F2D5-9C654B4CD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31838"/>
            <a:ext cx="4873625" cy="3656012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665F5D9-A372-6801-BF74-A58979D22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1838"/>
            <a:ext cx="4873625" cy="3656012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2E4B7-654C-4636-B40A-313AA6203364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4446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7794"/>
            <a:fld id="{CA946B97-1ACB-427F-85BF-C76A88F5BE91}" type="slidenum">
              <a:rPr lang="ru-RU" smtClean="0"/>
              <a:pPr defTabSz="867794"/>
              <a:t>96</a:t>
            </a:fld>
            <a:endParaRPr lang="ru-RU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00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11662-4379-4510-A2A0-1FBA0E4E2E45}" type="slidenum">
              <a:rPr lang="ru-RU" smtClean="0"/>
              <a:pPr/>
              <a:t>97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31838"/>
            <a:ext cx="4873625" cy="3656012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4521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98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3495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AB611D11-A53D-43FE-A0E3-F88AF7B202D8}" type="slidenum">
              <a:rPr lang="ru-RU" smtClean="0"/>
              <a:pPr defTabSz="868363"/>
              <a:t>99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5013E8EB-36CC-4A15-9E43-CE5AB3DAB104}" type="slidenum">
              <a:rPr lang="ru-RU" smtClean="0"/>
              <a:pPr defTabSz="868363"/>
              <a:t>100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93E1D2DA-C57E-4B2A-B9C6-7A9571242DE7}" type="slidenum">
              <a:rPr lang="ru-RU" smtClean="0"/>
              <a:pPr defTabSz="868363"/>
              <a:t>101</a:t>
            </a:fld>
            <a:endParaRPr lang="ru-R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8363"/>
            <a:fld id="{AB8DFC5E-1818-42DD-A3D2-AA3B4BC0F818}" type="slidenum">
              <a:rPr lang="ru-RU" smtClean="0"/>
              <a:pPr defTabSz="868363"/>
              <a:t>102</a:t>
            </a:fld>
            <a:endParaRPr 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103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73311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104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925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5724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62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DD796-F086-4144-8AF5-F19F610A10E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50713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2755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107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32750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108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99401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109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30024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1384E9-DA0D-4474-A279-1CBB15941A02}" type="slidenum">
              <a:rPr lang="cs-CZ" smtClean="0"/>
              <a:pPr>
                <a:defRPr/>
              </a:pPr>
              <a:t>110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45929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A72FD9-5A63-42AD-8931-A878A7CF4619}" type="slidenum">
              <a:rPr lang="ru-RU" smtClean="0"/>
              <a:pPr>
                <a:defRPr/>
              </a:pPr>
              <a:t>111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8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F5AEF-4603-4EF3-9B0F-971A5C9CE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3E1B-066E-4D93-AADE-D4CB1A8B5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5B13D-3B34-45C0-AB75-11A057547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E1FA3F-2F66-8659-711E-1A9B33C66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2033D5-5C62-3EA5-603D-4B3AE4707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890B7B-A1C5-2650-62BC-8E79E9F88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B66F9-8240-4625-B23E-0CE1E96D18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13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AA2C-20E9-49A3-B281-1CE6607B0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A9C7B-A695-4020-B2D9-42BF4D02D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F3920-E856-4432-A754-84EEF9427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774D-9A88-4982-973A-108D7F1B6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E996-D5A9-45DE-97A0-DD2E09517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FAAD0-FECF-4181-8296-8FEB0B6A8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1B5B7-B062-48A2-971B-28D251F8C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AB33E-6769-48B6-8C01-4FA291BBA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5CE827-B480-425D-A28B-0E2A68491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7.pn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2.w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wmf"/><Relationship Id="rId3" Type="http://schemas.openxmlformats.org/officeDocument/2006/relationships/oleObject" Target="../embeddings/oleObject246.bin"/><Relationship Id="rId7" Type="http://schemas.openxmlformats.org/officeDocument/2006/relationships/oleObject" Target="../embeddings/oleObject248.bin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4.wmf"/><Relationship Id="rId5" Type="http://schemas.openxmlformats.org/officeDocument/2006/relationships/oleObject" Target="../embeddings/oleObject247.bin"/><Relationship Id="rId10" Type="http://schemas.openxmlformats.org/officeDocument/2006/relationships/image" Target="../media/image286.wmf"/><Relationship Id="rId4" Type="http://schemas.openxmlformats.org/officeDocument/2006/relationships/image" Target="../media/image283.wmf"/><Relationship Id="rId9" Type="http://schemas.openxmlformats.org/officeDocument/2006/relationships/oleObject" Target="../embeddings/oleObject249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3" Type="http://schemas.openxmlformats.org/officeDocument/2006/relationships/oleObject" Target="../embeddings/oleObject250.bin"/><Relationship Id="rId7" Type="http://schemas.openxmlformats.org/officeDocument/2006/relationships/oleObject" Target="../embeddings/oleObject252.bin"/><Relationship Id="rId12" Type="http://schemas.openxmlformats.org/officeDocument/2006/relationships/image" Target="../media/image291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8.wmf"/><Relationship Id="rId11" Type="http://schemas.openxmlformats.org/officeDocument/2006/relationships/oleObject" Target="../embeddings/oleObject254.bin"/><Relationship Id="rId5" Type="http://schemas.openxmlformats.org/officeDocument/2006/relationships/oleObject" Target="../embeddings/oleObject251.bin"/><Relationship Id="rId10" Type="http://schemas.openxmlformats.org/officeDocument/2006/relationships/image" Target="../media/image290.wmf"/><Relationship Id="rId4" Type="http://schemas.openxmlformats.org/officeDocument/2006/relationships/image" Target="../media/image287.wmf"/><Relationship Id="rId9" Type="http://schemas.openxmlformats.org/officeDocument/2006/relationships/oleObject" Target="../embeddings/oleObject253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wmf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7.bin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3.wmf"/><Relationship Id="rId5" Type="http://schemas.openxmlformats.org/officeDocument/2006/relationships/oleObject" Target="../embeddings/oleObject256.bin"/><Relationship Id="rId4" Type="http://schemas.openxmlformats.org/officeDocument/2006/relationships/image" Target="../media/image292.w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wmf"/><Relationship Id="rId13" Type="http://schemas.openxmlformats.org/officeDocument/2006/relationships/oleObject" Target="../embeddings/oleObject263.bin"/><Relationship Id="rId3" Type="http://schemas.openxmlformats.org/officeDocument/2006/relationships/oleObject" Target="../embeddings/oleObject258.bin"/><Relationship Id="rId7" Type="http://schemas.openxmlformats.org/officeDocument/2006/relationships/oleObject" Target="../embeddings/oleObject260.bin"/><Relationship Id="rId12" Type="http://schemas.openxmlformats.org/officeDocument/2006/relationships/image" Target="../media/image298.wmf"/><Relationship Id="rId2" Type="http://schemas.openxmlformats.org/officeDocument/2006/relationships/notesSlide" Target="../notesSlides/notesSlide88.xml"/><Relationship Id="rId16" Type="http://schemas.openxmlformats.org/officeDocument/2006/relationships/image" Target="../media/image30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wmf"/><Relationship Id="rId11" Type="http://schemas.openxmlformats.org/officeDocument/2006/relationships/oleObject" Target="../embeddings/oleObject262.bin"/><Relationship Id="rId5" Type="http://schemas.openxmlformats.org/officeDocument/2006/relationships/oleObject" Target="../embeddings/oleObject259.bin"/><Relationship Id="rId15" Type="http://schemas.openxmlformats.org/officeDocument/2006/relationships/oleObject" Target="../embeddings/oleObject264.bin"/><Relationship Id="rId10" Type="http://schemas.openxmlformats.org/officeDocument/2006/relationships/image" Target="../media/image297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261.bin"/><Relationship Id="rId14" Type="http://schemas.openxmlformats.org/officeDocument/2006/relationships/image" Target="../media/image299.w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7.bin"/><Relationship Id="rId13" Type="http://schemas.openxmlformats.org/officeDocument/2006/relationships/image" Target="../media/image306.wmf"/><Relationship Id="rId3" Type="http://schemas.openxmlformats.org/officeDocument/2006/relationships/image" Target="../media/image301.emf"/><Relationship Id="rId7" Type="http://schemas.openxmlformats.org/officeDocument/2006/relationships/image" Target="../media/image303.wmf"/><Relationship Id="rId12" Type="http://schemas.openxmlformats.org/officeDocument/2006/relationships/oleObject" Target="../embeddings/oleObject269.bin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6.bin"/><Relationship Id="rId11" Type="http://schemas.openxmlformats.org/officeDocument/2006/relationships/image" Target="../media/image305.wmf"/><Relationship Id="rId5" Type="http://schemas.openxmlformats.org/officeDocument/2006/relationships/image" Target="../media/image302.wmf"/><Relationship Id="rId10" Type="http://schemas.openxmlformats.org/officeDocument/2006/relationships/oleObject" Target="../embeddings/oleObject268.bin"/><Relationship Id="rId4" Type="http://schemas.openxmlformats.org/officeDocument/2006/relationships/oleObject" Target="../embeddings/oleObject265.bin"/><Relationship Id="rId9" Type="http://schemas.openxmlformats.org/officeDocument/2006/relationships/image" Target="../media/image304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wmf"/><Relationship Id="rId13" Type="http://schemas.openxmlformats.org/officeDocument/2006/relationships/image" Target="../media/image311.wmf"/><Relationship Id="rId3" Type="http://schemas.openxmlformats.org/officeDocument/2006/relationships/oleObject" Target="../embeddings/oleObject270.bin"/><Relationship Id="rId7" Type="http://schemas.openxmlformats.org/officeDocument/2006/relationships/oleObject" Target="../embeddings/oleObject272.bin"/><Relationship Id="rId12" Type="http://schemas.openxmlformats.org/officeDocument/2006/relationships/oleObject" Target="../embeddings/oleObject274.bin"/><Relationship Id="rId17" Type="http://schemas.openxmlformats.org/officeDocument/2006/relationships/image" Target="../media/image313.wmf"/><Relationship Id="rId2" Type="http://schemas.openxmlformats.org/officeDocument/2006/relationships/notesSlide" Target="../notesSlides/notesSlide90.xml"/><Relationship Id="rId16" Type="http://schemas.openxmlformats.org/officeDocument/2006/relationships/oleObject" Target="../embeddings/oleObject27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wmf"/><Relationship Id="rId11" Type="http://schemas.openxmlformats.org/officeDocument/2006/relationships/image" Target="../media/image310.emf"/><Relationship Id="rId5" Type="http://schemas.openxmlformats.org/officeDocument/2006/relationships/oleObject" Target="../embeddings/oleObject271.bin"/><Relationship Id="rId15" Type="http://schemas.openxmlformats.org/officeDocument/2006/relationships/image" Target="../media/image312.wmf"/><Relationship Id="rId10" Type="http://schemas.openxmlformats.org/officeDocument/2006/relationships/image" Target="../media/image137.wmf"/><Relationship Id="rId4" Type="http://schemas.openxmlformats.org/officeDocument/2006/relationships/image" Target="../media/image307.wmf"/><Relationship Id="rId9" Type="http://schemas.openxmlformats.org/officeDocument/2006/relationships/oleObject" Target="../embeddings/oleObject273.bin"/><Relationship Id="rId14" Type="http://schemas.openxmlformats.org/officeDocument/2006/relationships/oleObject" Target="../embeddings/oleObject275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wmf"/><Relationship Id="rId13" Type="http://schemas.openxmlformats.org/officeDocument/2006/relationships/oleObject" Target="../embeddings/oleObject282.bin"/><Relationship Id="rId18" Type="http://schemas.openxmlformats.org/officeDocument/2006/relationships/image" Target="../media/image321.wmf"/><Relationship Id="rId3" Type="http://schemas.openxmlformats.org/officeDocument/2006/relationships/oleObject" Target="../embeddings/oleObject277.bin"/><Relationship Id="rId7" Type="http://schemas.openxmlformats.org/officeDocument/2006/relationships/oleObject" Target="../embeddings/oleObject279.bin"/><Relationship Id="rId12" Type="http://schemas.openxmlformats.org/officeDocument/2006/relationships/image" Target="../media/image318.wmf"/><Relationship Id="rId17" Type="http://schemas.openxmlformats.org/officeDocument/2006/relationships/oleObject" Target="../embeddings/oleObject284.bin"/><Relationship Id="rId2" Type="http://schemas.openxmlformats.org/officeDocument/2006/relationships/notesSlide" Target="../notesSlides/notesSlide91.xml"/><Relationship Id="rId16" Type="http://schemas.openxmlformats.org/officeDocument/2006/relationships/image" Target="../media/image320.wmf"/><Relationship Id="rId20" Type="http://schemas.openxmlformats.org/officeDocument/2006/relationships/image" Target="../media/image3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wmf"/><Relationship Id="rId11" Type="http://schemas.openxmlformats.org/officeDocument/2006/relationships/oleObject" Target="../embeddings/oleObject281.bin"/><Relationship Id="rId5" Type="http://schemas.openxmlformats.org/officeDocument/2006/relationships/oleObject" Target="../embeddings/oleObject278.bin"/><Relationship Id="rId15" Type="http://schemas.openxmlformats.org/officeDocument/2006/relationships/oleObject" Target="../embeddings/oleObject283.bin"/><Relationship Id="rId10" Type="http://schemas.openxmlformats.org/officeDocument/2006/relationships/image" Target="../media/image317.wmf"/><Relationship Id="rId19" Type="http://schemas.openxmlformats.org/officeDocument/2006/relationships/oleObject" Target="../embeddings/oleObject285.bin"/><Relationship Id="rId4" Type="http://schemas.openxmlformats.org/officeDocument/2006/relationships/image" Target="../media/image314.wmf"/><Relationship Id="rId9" Type="http://schemas.openxmlformats.org/officeDocument/2006/relationships/oleObject" Target="../embeddings/oleObject280.bin"/><Relationship Id="rId14" Type="http://schemas.openxmlformats.org/officeDocument/2006/relationships/image" Target="../media/image319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wmf"/><Relationship Id="rId13" Type="http://schemas.openxmlformats.org/officeDocument/2006/relationships/oleObject" Target="../embeddings/oleObject291.bin"/><Relationship Id="rId3" Type="http://schemas.openxmlformats.org/officeDocument/2006/relationships/oleObject" Target="../embeddings/oleObject286.bin"/><Relationship Id="rId7" Type="http://schemas.openxmlformats.org/officeDocument/2006/relationships/oleObject" Target="../embeddings/oleObject288.bin"/><Relationship Id="rId12" Type="http://schemas.openxmlformats.org/officeDocument/2006/relationships/image" Target="../media/image327.wmf"/><Relationship Id="rId2" Type="http://schemas.openxmlformats.org/officeDocument/2006/relationships/notesSlide" Target="../notesSlides/notesSlide92.xml"/><Relationship Id="rId16" Type="http://schemas.openxmlformats.org/officeDocument/2006/relationships/image" Target="../media/image3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wmf"/><Relationship Id="rId11" Type="http://schemas.openxmlformats.org/officeDocument/2006/relationships/oleObject" Target="../embeddings/oleObject290.bin"/><Relationship Id="rId5" Type="http://schemas.openxmlformats.org/officeDocument/2006/relationships/oleObject" Target="../embeddings/oleObject287.bin"/><Relationship Id="rId15" Type="http://schemas.openxmlformats.org/officeDocument/2006/relationships/oleObject" Target="../embeddings/oleObject292.bin"/><Relationship Id="rId10" Type="http://schemas.openxmlformats.org/officeDocument/2006/relationships/image" Target="../media/image326.wmf"/><Relationship Id="rId4" Type="http://schemas.openxmlformats.org/officeDocument/2006/relationships/image" Target="../media/image323.wmf"/><Relationship Id="rId9" Type="http://schemas.openxmlformats.org/officeDocument/2006/relationships/oleObject" Target="../embeddings/oleObject289.bin"/><Relationship Id="rId14" Type="http://schemas.openxmlformats.org/officeDocument/2006/relationships/image" Target="../media/image328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3.bin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wmf"/><Relationship Id="rId5" Type="http://schemas.openxmlformats.org/officeDocument/2006/relationships/oleObject" Target="../embeddings/oleObject294.bin"/><Relationship Id="rId4" Type="http://schemas.openxmlformats.org/officeDocument/2006/relationships/image" Target="../media/image330.w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wmf"/><Relationship Id="rId13" Type="http://schemas.openxmlformats.org/officeDocument/2006/relationships/oleObject" Target="../embeddings/oleObject300.bin"/><Relationship Id="rId18" Type="http://schemas.openxmlformats.org/officeDocument/2006/relationships/image" Target="../media/image339.wmf"/><Relationship Id="rId3" Type="http://schemas.openxmlformats.org/officeDocument/2006/relationships/oleObject" Target="../embeddings/oleObject295.bin"/><Relationship Id="rId21" Type="http://schemas.openxmlformats.org/officeDocument/2006/relationships/oleObject" Target="../embeddings/oleObject304.bin"/><Relationship Id="rId7" Type="http://schemas.openxmlformats.org/officeDocument/2006/relationships/oleObject" Target="../embeddings/oleObject297.bin"/><Relationship Id="rId12" Type="http://schemas.openxmlformats.org/officeDocument/2006/relationships/image" Target="../media/image336.wmf"/><Relationship Id="rId17" Type="http://schemas.openxmlformats.org/officeDocument/2006/relationships/oleObject" Target="../embeddings/oleObject302.bin"/><Relationship Id="rId2" Type="http://schemas.openxmlformats.org/officeDocument/2006/relationships/notesSlide" Target="../notesSlides/notesSlide94.xml"/><Relationship Id="rId16" Type="http://schemas.openxmlformats.org/officeDocument/2006/relationships/image" Target="../media/image338.wmf"/><Relationship Id="rId20" Type="http://schemas.openxmlformats.org/officeDocument/2006/relationships/image" Target="../media/image3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wmf"/><Relationship Id="rId11" Type="http://schemas.openxmlformats.org/officeDocument/2006/relationships/oleObject" Target="../embeddings/oleObject299.bin"/><Relationship Id="rId5" Type="http://schemas.openxmlformats.org/officeDocument/2006/relationships/oleObject" Target="../embeddings/oleObject296.bin"/><Relationship Id="rId15" Type="http://schemas.openxmlformats.org/officeDocument/2006/relationships/oleObject" Target="../embeddings/oleObject301.bin"/><Relationship Id="rId10" Type="http://schemas.openxmlformats.org/officeDocument/2006/relationships/image" Target="../media/image335.wmf"/><Relationship Id="rId19" Type="http://schemas.openxmlformats.org/officeDocument/2006/relationships/oleObject" Target="../embeddings/oleObject303.bin"/><Relationship Id="rId4" Type="http://schemas.openxmlformats.org/officeDocument/2006/relationships/image" Target="../media/image332.wmf"/><Relationship Id="rId9" Type="http://schemas.openxmlformats.org/officeDocument/2006/relationships/oleObject" Target="../embeddings/oleObject298.bin"/><Relationship Id="rId14" Type="http://schemas.openxmlformats.org/officeDocument/2006/relationships/image" Target="../media/image337.wmf"/><Relationship Id="rId22" Type="http://schemas.openxmlformats.org/officeDocument/2006/relationships/image" Target="../media/image34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5.bin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.wmf"/><Relationship Id="rId5" Type="http://schemas.openxmlformats.org/officeDocument/2006/relationships/oleObject" Target="../embeddings/oleObject306.bin"/><Relationship Id="rId4" Type="http://schemas.openxmlformats.org/officeDocument/2006/relationships/image" Target="../media/image342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7.bin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3.png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1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2.wmf"/><Relationship Id="rId3" Type="http://schemas.openxmlformats.org/officeDocument/2006/relationships/image" Target="../media/image47.pn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4.w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65.bin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76.bin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81.wmf"/><Relationship Id="rId1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93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84.bin"/><Relationship Id="rId2" Type="http://schemas.openxmlformats.org/officeDocument/2006/relationships/image" Target="../media/image85.png"/><Relationship Id="rId16" Type="http://schemas.openxmlformats.org/officeDocument/2006/relationships/image" Target="../media/image9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05.wmf"/><Relationship Id="rId3" Type="http://schemas.openxmlformats.org/officeDocument/2006/relationships/image" Target="../media/image100.png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90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5" Type="http://schemas.openxmlformats.org/officeDocument/2006/relationships/image" Target="../media/image106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9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110.emf"/><Relationship Id="rId7" Type="http://schemas.openxmlformats.org/officeDocument/2006/relationships/image" Target="../media/image11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14.wmf"/><Relationship Id="rId5" Type="http://schemas.openxmlformats.org/officeDocument/2006/relationships/image" Target="../media/image112.emf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111.emf"/><Relationship Id="rId9" Type="http://schemas.openxmlformats.org/officeDocument/2006/relationships/image" Target="../media/image10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image" Target="../media/image115.emf"/><Relationship Id="rId7" Type="http://schemas.openxmlformats.org/officeDocument/2006/relationships/image" Target="../media/image1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emf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9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119.png"/><Relationship Id="rId7" Type="http://schemas.openxmlformats.org/officeDocument/2006/relationships/image" Target="../media/image12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20.w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2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emf"/><Relationship Id="rId5" Type="http://schemas.openxmlformats.org/officeDocument/2006/relationships/image" Target="../media/image125.emf"/><Relationship Id="rId4" Type="http://schemas.openxmlformats.org/officeDocument/2006/relationships/image" Target="../media/image1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2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3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0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4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31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0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1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99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48.emf"/><Relationship Id="rId4" Type="http://schemas.openxmlformats.org/officeDocument/2006/relationships/image" Target="../media/image145.wmf"/><Relationship Id="rId9" Type="http://schemas.openxmlformats.org/officeDocument/2006/relationships/image" Target="../media/image1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emf"/><Relationship Id="rId4" Type="http://schemas.openxmlformats.org/officeDocument/2006/relationships/image" Target="../media/image15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5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5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e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5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59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6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emf"/><Relationship Id="rId4" Type="http://schemas.openxmlformats.org/officeDocument/2006/relationships/image" Target="../media/image16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7" Type="http://schemas.openxmlformats.org/officeDocument/2006/relationships/image" Target="../media/image169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6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70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emf"/><Relationship Id="rId3" Type="http://schemas.openxmlformats.org/officeDocument/2006/relationships/image" Target="../media/image173.wmf"/><Relationship Id="rId7" Type="http://schemas.openxmlformats.org/officeDocument/2006/relationships/image" Target="../media/image175.wmf"/><Relationship Id="rId2" Type="http://schemas.openxmlformats.org/officeDocument/2006/relationships/oleObject" Target="../embeddings/oleObject1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174.wmf"/><Relationship Id="rId4" Type="http://schemas.openxmlformats.org/officeDocument/2006/relationships/oleObject" Target="../embeddings/oleObject13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7.pn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133.bin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2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13" Type="http://schemas.openxmlformats.org/officeDocument/2006/relationships/oleObject" Target="../embeddings/oleObject139.bin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85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184.wmf"/><Relationship Id="rId4" Type="http://schemas.openxmlformats.org/officeDocument/2006/relationships/image" Target="../media/image181.w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86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94.wmf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91.wmf"/><Relationship Id="rId17" Type="http://schemas.openxmlformats.org/officeDocument/2006/relationships/oleObject" Target="../embeddings/oleObject147.bin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19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10" Type="http://schemas.openxmlformats.org/officeDocument/2006/relationships/image" Target="../media/image190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9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13" Type="http://schemas.openxmlformats.org/officeDocument/2006/relationships/oleObject" Target="../embeddings/oleObject153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99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98.wmf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200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13" Type="http://schemas.openxmlformats.org/officeDocument/2006/relationships/oleObject" Target="../embeddings/oleObject159.bin"/><Relationship Id="rId18" Type="http://schemas.openxmlformats.org/officeDocument/2006/relationships/image" Target="../media/image207.wmf"/><Relationship Id="rId26" Type="http://schemas.openxmlformats.org/officeDocument/2006/relationships/image" Target="../media/image211.wmf"/><Relationship Id="rId3" Type="http://schemas.openxmlformats.org/officeDocument/2006/relationships/oleObject" Target="../embeddings/oleObject154.bin"/><Relationship Id="rId21" Type="http://schemas.openxmlformats.org/officeDocument/2006/relationships/oleObject" Target="../embeddings/oleObject163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205.wmf"/><Relationship Id="rId17" Type="http://schemas.openxmlformats.org/officeDocument/2006/relationships/oleObject" Target="../embeddings/oleObject161.bin"/><Relationship Id="rId25" Type="http://schemas.openxmlformats.org/officeDocument/2006/relationships/oleObject" Target="../embeddings/oleObject165.bin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206.wmf"/><Relationship Id="rId20" Type="http://schemas.openxmlformats.org/officeDocument/2006/relationships/image" Target="../media/image20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wmf"/><Relationship Id="rId11" Type="http://schemas.openxmlformats.org/officeDocument/2006/relationships/oleObject" Target="../embeddings/oleObject158.bin"/><Relationship Id="rId24" Type="http://schemas.openxmlformats.org/officeDocument/2006/relationships/image" Target="../media/image210.wmf"/><Relationship Id="rId5" Type="http://schemas.openxmlformats.org/officeDocument/2006/relationships/oleObject" Target="../embeddings/oleObject155.bin"/><Relationship Id="rId15" Type="http://schemas.openxmlformats.org/officeDocument/2006/relationships/oleObject" Target="../embeddings/oleObject160.bin"/><Relationship Id="rId23" Type="http://schemas.openxmlformats.org/officeDocument/2006/relationships/oleObject" Target="../embeddings/oleObject164.bin"/><Relationship Id="rId28" Type="http://schemas.openxmlformats.org/officeDocument/2006/relationships/image" Target="../media/image212.wmf"/><Relationship Id="rId10" Type="http://schemas.openxmlformats.org/officeDocument/2006/relationships/image" Target="../media/image204.wmf"/><Relationship Id="rId19" Type="http://schemas.openxmlformats.org/officeDocument/2006/relationships/oleObject" Target="../embeddings/oleObject162.bin"/><Relationship Id="rId4" Type="http://schemas.openxmlformats.org/officeDocument/2006/relationships/image" Target="../media/image201.w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36.wmf"/><Relationship Id="rId22" Type="http://schemas.openxmlformats.org/officeDocument/2006/relationships/image" Target="../media/image209.wmf"/><Relationship Id="rId27" Type="http://schemas.openxmlformats.org/officeDocument/2006/relationships/oleObject" Target="../embeddings/oleObject166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13" Type="http://schemas.openxmlformats.org/officeDocument/2006/relationships/oleObject" Target="../embeddings/oleObject159.bin"/><Relationship Id="rId18" Type="http://schemas.openxmlformats.org/officeDocument/2006/relationships/image" Target="../media/image207.wmf"/><Relationship Id="rId26" Type="http://schemas.openxmlformats.org/officeDocument/2006/relationships/image" Target="../media/image211.wmf"/><Relationship Id="rId3" Type="http://schemas.openxmlformats.org/officeDocument/2006/relationships/oleObject" Target="../embeddings/oleObject154.bin"/><Relationship Id="rId21" Type="http://schemas.openxmlformats.org/officeDocument/2006/relationships/oleObject" Target="../embeddings/oleObject171.bin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205.wmf"/><Relationship Id="rId17" Type="http://schemas.openxmlformats.org/officeDocument/2006/relationships/oleObject" Target="../embeddings/oleObject161.bin"/><Relationship Id="rId25" Type="http://schemas.openxmlformats.org/officeDocument/2006/relationships/oleObject" Target="../embeddings/oleObject173.bin"/><Relationship Id="rId2" Type="http://schemas.openxmlformats.org/officeDocument/2006/relationships/notesSlide" Target="../notesSlides/notesSlide58.xml"/><Relationship Id="rId16" Type="http://schemas.openxmlformats.org/officeDocument/2006/relationships/image" Target="../media/image206.wmf"/><Relationship Id="rId20" Type="http://schemas.openxmlformats.org/officeDocument/2006/relationships/image" Target="../media/image20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wmf"/><Relationship Id="rId11" Type="http://schemas.openxmlformats.org/officeDocument/2006/relationships/oleObject" Target="../embeddings/oleObject158.bin"/><Relationship Id="rId24" Type="http://schemas.openxmlformats.org/officeDocument/2006/relationships/image" Target="../media/image215.wmf"/><Relationship Id="rId5" Type="http://schemas.openxmlformats.org/officeDocument/2006/relationships/oleObject" Target="../embeddings/oleObject167.bin"/><Relationship Id="rId15" Type="http://schemas.openxmlformats.org/officeDocument/2006/relationships/oleObject" Target="../embeddings/oleObject160.bin"/><Relationship Id="rId23" Type="http://schemas.openxmlformats.org/officeDocument/2006/relationships/oleObject" Target="../embeddings/oleObject172.bin"/><Relationship Id="rId10" Type="http://schemas.openxmlformats.org/officeDocument/2006/relationships/image" Target="../media/image213.wmf"/><Relationship Id="rId19" Type="http://schemas.openxmlformats.org/officeDocument/2006/relationships/oleObject" Target="../embeddings/oleObject170.bin"/><Relationship Id="rId4" Type="http://schemas.openxmlformats.org/officeDocument/2006/relationships/image" Target="../media/image201.wmf"/><Relationship Id="rId9" Type="http://schemas.openxmlformats.org/officeDocument/2006/relationships/oleObject" Target="../embeddings/oleObject169.bin"/><Relationship Id="rId14" Type="http://schemas.openxmlformats.org/officeDocument/2006/relationships/image" Target="../media/image36.wmf"/><Relationship Id="rId22" Type="http://schemas.openxmlformats.org/officeDocument/2006/relationships/image" Target="../media/image214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4.emf"/><Relationship Id="rId4" Type="http://schemas.openxmlformats.org/officeDocument/2006/relationships/image" Target="../media/image223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6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w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227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3" Type="http://schemas.openxmlformats.org/officeDocument/2006/relationships/image" Target="../media/image229.emf"/><Relationship Id="rId7" Type="http://schemas.openxmlformats.org/officeDocument/2006/relationships/image" Target="../media/image231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230.wmf"/><Relationship Id="rId4" Type="http://schemas.openxmlformats.org/officeDocument/2006/relationships/oleObject" Target="../embeddings/oleObject176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2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13" Type="http://schemas.openxmlformats.org/officeDocument/2006/relationships/oleObject" Target="../embeddings/oleObject185.bin"/><Relationship Id="rId18" Type="http://schemas.openxmlformats.org/officeDocument/2006/relationships/image" Target="../media/image239.wmf"/><Relationship Id="rId3" Type="http://schemas.openxmlformats.org/officeDocument/2006/relationships/oleObject" Target="../embeddings/oleObject180.bin"/><Relationship Id="rId21" Type="http://schemas.openxmlformats.org/officeDocument/2006/relationships/image" Target="../media/image241.wmf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187.bin"/><Relationship Id="rId2" Type="http://schemas.openxmlformats.org/officeDocument/2006/relationships/notesSlide" Target="../notesSlides/notesSlide70.xml"/><Relationship Id="rId16" Type="http://schemas.openxmlformats.org/officeDocument/2006/relationships/image" Target="../media/image238.wmf"/><Relationship Id="rId20" Type="http://schemas.openxmlformats.org/officeDocument/2006/relationships/oleObject" Target="../embeddings/oleObject18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w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1.bin"/><Relationship Id="rId15" Type="http://schemas.openxmlformats.org/officeDocument/2006/relationships/oleObject" Target="../embeddings/oleObject186.bin"/><Relationship Id="rId10" Type="http://schemas.openxmlformats.org/officeDocument/2006/relationships/image" Target="../media/image236.wmf"/><Relationship Id="rId19" Type="http://schemas.openxmlformats.org/officeDocument/2006/relationships/image" Target="../media/image240.png"/><Relationship Id="rId4" Type="http://schemas.openxmlformats.org/officeDocument/2006/relationships/image" Target="../media/image233.wmf"/><Relationship Id="rId9" Type="http://schemas.openxmlformats.org/officeDocument/2006/relationships/oleObject" Target="../embeddings/oleObject183.bin"/><Relationship Id="rId14" Type="http://schemas.openxmlformats.org/officeDocument/2006/relationships/image" Target="../media/image237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1.bin"/><Relationship Id="rId12" Type="http://schemas.openxmlformats.org/officeDocument/2006/relationships/image" Target="../media/image136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93.bin"/><Relationship Id="rId5" Type="http://schemas.openxmlformats.org/officeDocument/2006/relationships/oleObject" Target="../embeddings/oleObject190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92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99.bin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140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5.bin"/><Relationship Id="rId10" Type="http://schemas.openxmlformats.org/officeDocument/2006/relationships/image" Target="../media/image131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97.bin"/><Relationship Id="rId14" Type="http://schemas.openxmlformats.org/officeDocument/2006/relationships/image" Target="../media/image242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emf"/><Relationship Id="rId5" Type="http://schemas.openxmlformats.org/officeDocument/2006/relationships/oleObject" Target="../embeddings/oleObject201.bin"/><Relationship Id="rId4" Type="http://schemas.openxmlformats.org/officeDocument/2006/relationships/image" Target="../media/image243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2.bin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emf"/><Relationship Id="rId5" Type="http://schemas.openxmlformats.org/officeDocument/2006/relationships/oleObject" Target="../embeddings/oleObject203.bin"/><Relationship Id="rId4" Type="http://schemas.openxmlformats.org/officeDocument/2006/relationships/image" Target="../media/image15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6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7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emf"/><Relationship Id="rId5" Type="http://schemas.openxmlformats.org/officeDocument/2006/relationships/oleObject" Target="../embeddings/oleObject205.bin"/><Relationship Id="rId4" Type="http://schemas.openxmlformats.org/officeDocument/2006/relationships/image" Target="../media/image157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6.bin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159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emf"/><Relationship Id="rId5" Type="http://schemas.openxmlformats.org/officeDocument/2006/relationships/oleObject" Target="../embeddings/oleObject209.bin"/><Relationship Id="rId4" Type="http://schemas.openxmlformats.org/officeDocument/2006/relationships/image" Target="../media/image245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3" Type="http://schemas.openxmlformats.org/officeDocument/2006/relationships/image" Target="../media/image229.emf"/><Relationship Id="rId7" Type="http://schemas.openxmlformats.org/officeDocument/2006/relationships/image" Target="../media/image231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7.bin"/><Relationship Id="rId5" Type="http://schemas.openxmlformats.org/officeDocument/2006/relationships/image" Target="../media/image230.wmf"/><Relationship Id="rId4" Type="http://schemas.openxmlformats.org/officeDocument/2006/relationships/oleObject" Target="../embeddings/oleObject176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wmf"/><Relationship Id="rId13" Type="http://schemas.openxmlformats.org/officeDocument/2006/relationships/oleObject" Target="../embeddings/oleObject215.bin"/><Relationship Id="rId3" Type="http://schemas.openxmlformats.org/officeDocument/2006/relationships/oleObject" Target="../embeddings/oleObject210.bin"/><Relationship Id="rId7" Type="http://schemas.openxmlformats.org/officeDocument/2006/relationships/oleObject" Target="../embeddings/oleObject212.bin"/><Relationship Id="rId12" Type="http://schemas.openxmlformats.org/officeDocument/2006/relationships/image" Target="../media/image251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wmf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11.bin"/><Relationship Id="rId10" Type="http://schemas.openxmlformats.org/officeDocument/2006/relationships/image" Target="../media/image250.wmf"/><Relationship Id="rId4" Type="http://schemas.openxmlformats.org/officeDocument/2006/relationships/image" Target="../media/image247.wmf"/><Relationship Id="rId9" Type="http://schemas.openxmlformats.org/officeDocument/2006/relationships/oleObject" Target="../embeddings/oleObject213.bin"/><Relationship Id="rId14" Type="http://schemas.openxmlformats.org/officeDocument/2006/relationships/image" Target="../media/image252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wmf"/><Relationship Id="rId13" Type="http://schemas.openxmlformats.org/officeDocument/2006/relationships/oleObject" Target="../embeddings/oleObject221.bin"/><Relationship Id="rId18" Type="http://schemas.openxmlformats.org/officeDocument/2006/relationships/image" Target="../media/image260.wmf"/><Relationship Id="rId26" Type="http://schemas.openxmlformats.org/officeDocument/2006/relationships/image" Target="../media/image264.wmf"/><Relationship Id="rId3" Type="http://schemas.openxmlformats.org/officeDocument/2006/relationships/oleObject" Target="../embeddings/oleObject216.bin"/><Relationship Id="rId21" Type="http://schemas.openxmlformats.org/officeDocument/2006/relationships/oleObject" Target="../embeddings/oleObject225.bin"/><Relationship Id="rId7" Type="http://schemas.openxmlformats.org/officeDocument/2006/relationships/oleObject" Target="../embeddings/oleObject218.bin"/><Relationship Id="rId12" Type="http://schemas.openxmlformats.org/officeDocument/2006/relationships/image" Target="../media/image257.wmf"/><Relationship Id="rId17" Type="http://schemas.openxmlformats.org/officeDocument/2006/relationships/oleObject" Target="../embeddings/oleObject223.bin"/><Relationship Id="rId25" Type="http://schemas.openxmlformats.org/officeDocument/2006/relationships/oleObject" Target="../embeddings/oleObject227.bin"/><Relationship Id="rId2" Type="http://schemas.openxmlformats.org/officeDocument/2006/relationships/notesSlide" Target="../notesSlides/notesSlide80.xml"/><Relationship Id="rId16" Type="http://schemas.openxmlformats.org/officeDocument/2006/relationships/image" Target="../media/image259.wmf"/><Relationship Id="rId20" Type="http://schemas.openxmlformats.org/officeDocument/2006/relationships/image" Target="../media/image261.wmf"/><Relationship Id="rId29" Type="http://schemas.openxmlformats.org/officeDocument/2006/relationships/oleObject" Target="../embeddings/oleObject22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wmf"/><Relationship Id="rId11" Type="http://schemas.openxmlformats.org/officeDocument/2006/relationships/oleObject" Target="../embeddings/oleObject220.bin"/><Relationship Id="rId24" Type="http://schemas.openxmlformats.org/officeDocument/2006/relationships/image" Target="../media/image263.wmf"/><Relationship Id="rId32" Type="http://schemas.openxmlformats.org/officeDocument/2006/relationships/image" Target="../media/image267.wmf"/><Relationship Id="rId5" Type="http://schemas.openxmlformats.org/officeDocument/2006/relationships/oleObject" Target="../embeddings/oleObject217.bin"/><Relationship Id="rId15" Type="http://schemas.openxmlformats.org/officeDocument/2006/relationships/oleObject" Target="../embeddings/oleObject222.bin"/><Relationship Id="rId23" Type="http://schemas.openxmlformats.org/officeDocument/2006/relationships/oleObject" Target="../embeddings/oleObject226.bin"/><Relationship Id="rId28" Type="http://schemas.openxmlformats.org/officeDocument/2006/relationships/image" Target="../media/image265.wmf"/><Relationship Id="rId10" Type="http://schemas.openxmlformats.org/officeDocument/2006/relationships/image" Target="../media/image256.wmf"/><Relationship Id="rId19" Type="http://schemas.openxmlformats.org/officeDocument/2006/relationships/oleObject" Target="../embeddings/oleObject224.bin"/><Relationship Id="rId31" Type="http://schemas.openxmlformats.org/officeDocument/2006/relationships/oleObject" Target="../embeddings/oleObject230.bin"/><Relationship Id="rId4" Type="http://schemas.openxmlformats.org/officeDocument/2006/relationships/image" Target="../media/image253.wmf"/><Relationship Id="rId9" Type="http://schemas.openxmlformats.org/officeDocument/2006/relationships/oleObject" Target="../embeddings/oleObject219.bin"/><Relationship Id="rId14" Type="http://schemas.openxmlformats.org/officeDocument/2006/relationships/image" Target="../media/image258.wmf"/><Relationship Id="rId22" Type="http://schemas.openxmlformats.org/officeDocument/2006/relationships/image" Target="../media/image262.wmf"/><Relationship Id="rId27" Type="http://schemas.openxmlformats.org/officeDocument/2006/relationships/oleObject" Target="../embeddings/oleObject228.bin"/><Relationship Id="rId30" Type="http://schemas.openxmlformats.org/officeDocument/2006/relationships/image" Target="../media/image266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wmf"/><Relationship Id="rId13" Type="http://schemas.openxmlformats.org/officeDocument/2006/relationships/oleObject" Target="../embeddings/oleObject236.bin"/><Relationship Id="rId3" Type="http://schemas.openxmlformats.org/officeDocument/2006/relationships/oleObject" Target="../embeddings/oleObject231.bin"/><Relationship Id="rId7" Type="http://schemas.openxmlformats.org/officeDocument/2006/relationships/oleObject" Target="../embeddings/oleObject233.bin"/><Relationship Id="rId12" Type="http://schemas.openxmlformats.org/officeDocument/2006/relationships/image" Target="../media/image272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9.wmf"/><Relationship Id="rId11" Type="http://schemas.openxmlformats.org/officeDocument/2006/relationships/oleObject" Target="../embeddings/oleObject235.bin"/><Relationship Id="rId5" Type="http://schemas.openxmlformats.org/officeDocument/2006/relationships/oleObject" Target="../embeddings/oleObject232.bin"/><Relationship Id="rId10" Type="http://schemas.openxmlformats.org/officeDocument/2006/relationships/image" Target="../media/image271.wmf"/><Relationship Id="rId4" Type="http://schemas.openxmlformats.org/officeDocument/2006/relationships/image" Target="../media/image268.wmf"/><Relationship Id="rId9" Type="http://schemas.openxmlformats.org/officeDocument/2006/relationships/oleObject" Target="../embeddings/oleObject234.bin"/><Relationship Id="rId14" Type="http://schemas.openxmlformats.org/officeDocument/2006/relationships/image" Target="../media/image273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13" Type="http://schemas.openxmlformats.org/officeDocument/2006/relationships/oleObject" Target="../embeddings/oleObject242.bin"/><Relationship Id="rId18" Type="http://schemas.openxmlformats.org/officeDocument/2006/relationships/image" Target="../media/image281.wmf"/><Relationship Id="rId3" Type="http://schemas.openxmlformats.org/officeDocument/2006/relationships/oleObject" Target="../embeddings/oleObject237.bin"/><Relationship Id="rId7" Type="http://schemas.openxmlformats.org/officeDocument/2006/relationships/oleObject" Target="../embeddings/oleObject239.bin"/><Relationship Id="rId12" Type="http://schemas.openxmlformats.org/officeDocument/2006/relationships/image" Target="../media/image278.wmf"/><Relationship Id="rId17" Type="http://schemas.openxmlformats.org/officeDocument/2006/relationships/oleObject" Target="../embeddings/oleObject244.bin"/><Relationship Id="rId2" Type="http://schemas.openxmlformats.org/officeDocument/2006/relationships/notesSlide" Target="../notesSlides/notesSlide82.xml"/><Relationship Id="rId16" Type="http://schemas.openxmlformats.org/officeDocument/2006/relationships/image" Target="../media/image280.wmf"/><Relationship Id="rId20" Type="http://schemas.openxmlformats.org/officeDocument/2006/relationships/image" Target="../media/image28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wmf"/><Relationship Id="rId11" Type="http://schemas.openxmlformats.org/officeDocument/2006/relationships/oleObject" Target="../embeddings/oleObject241.bin"/><Relationship Id="rId5" Type="http://schemas.openxmlformats.org/officeDocument/2006/relationships/oleObject" Target="../embeddings/oleObject238.bin"/><Relationship Id="rId15" Type="http://schemas.openxmlformats.org/officeDocument/2006/relationships/oleObject" Target="../embeddings/oleObject243.bin"/><Relationship Id="rId10" Type="http://schemas.openxmlformats.org/officeDocument/2006/relationships/image" Target="../media/image277.wmf"/><Relationship Id="rId19" Type="http://schemas.openxmlformats.org/officeDocument/2006/relationships/oleObject" Target="../embeddings/oleObject245.bin"/><Relationship Id="rId4" Type="http://schemas.openxmlformats.org/officeDocument/2006/relationships/image" Target="../media/image274.wmf"/><Relationship Id="rId9" Type="http://schemas.openxmlformats.org/officeDocument/2006/relationships/oleObject" Target="../embeddings/oleObject240.bin"/><Relationship Id="rId14" Type="http://schemas.openxmlformats.org/officeDocument/2006/relationships/image" Target="../media/image279.wmf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94.wmf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91.wmf"/><Relationship Id="rId17" Type="http://schemas.openxmlformats.org/officeDocument/2006/relationships/oleObject" Target="../embeddings/oleObject147.bin"/><Relationship Id="rId2" Type="http://schemas.openxmlformats.org/officeDocument/2006/relationships/notesSlide" Target="../notesSlides/notesSlide84.xml"/><Relationship Id="rId16" Type="http://schemas.openxmlformats.org/officeDocument/2006/relationships/image" Target="../media/image19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10" Type="http://schemas.openxmlformats.org/officeDocument/2006/relationships/image" Target="../media/image190.wmf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9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27088" y="3860800"/>
            <a:ext cx="7416800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ru-RU" sz="1800" dirty="0">
                <a:solidFill>
                  <a:srgbClr val="FF3300"/>
                </a:solidFill>
              </a:rPr>
              <a:t> 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2270" y="248870"/>
            <a:ext cx="55194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Giant resonances: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basics and perspectives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437049"/>
            <a:ext cx="3681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V.O. </a:t>
            </a:r>
            <a:r>
              <a:rPr lang="en-US" sz="3600" dirty="0" err="1">
                <a:solidFill>
                  <a:srgbClr val="002060"/>
                </a:solidFill>
              </a:rPr>
              <a:t>Nesterenko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ru-RU" sz="3600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617712" y="2169279"/>
            <a:ext cx="8208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/>
              <a:t>               </a:t>
            </a:r>
            <a:r>
              <a:rPr lang="en-US" sz="2000" i="1" dirty="0" err="1"/>
              <a:t>Bogoliubov</a:t>
            </a:r>
            <a:r>
              <a:rPr lang="en-US" sz="2000" i="1" dirty="0"/>
              <a:t> Laboratory of Theoretical Physics,</a:t>
            </a:r>
            <a:endParaRPr lang="en-US" sz="2000" i="1" u="sng" dirty="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Joint Institute for Nuclear Research, Dubna, Moscow region, Russia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9900" y="5661248"/>
            <a:ext cx="8484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rgbClr val="C00000"/>
                </a:solidFill>
                <a:latin typeface="+mn-lt"/>
              </a:rPr>
              <a:t>Lecture  at </a:t>
            </a:r>
            <a:r>
              <a:rPr lang="en-US" sz="1800" b="1" i="1" u="none" strike="noStrike" baseline="0" dirty="0">
                <a:solidFill>
                  <a:srgbClr val="C00000"/>
                </a:solidFill>
                <a:latin typeface="+mn-lt"/>
              </a:rPr>
              <a:t>International School </a:t>
            </a:r>
          </a:p>
          <a:p>
            <a:pPr algn="ctr"/>
            <a:r>
              <a:rPr lang="en-US" sz="1800" b="1" i="1" u="none" strike="noStrike" baseline="0" dirty="0">
                <a:solidFill>
                  <a:srgbClr val="C00000"/>
                </a:solidFill>
                <a:latin typeface="+mn-lt"/>
              </a:rPr>
              <a:t>“Nuclear Theory and Astrophysical Applications”, </a:t>
            </a:r>
          </a:p>
          <a:p>
            <a:pPr algn="ctr"/>
            <a:r>
              <a:rPr lang="en-US" sz="1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800" b="1" i="1" u="none" strike="noStrike" baseline="0" dirty="0">
                <a:solidFill>
                  <a:srgbClr val="C00000"/>
                </a:solidFill>
                <a:latin typeface="+mn-lt"/>
              </a:rPr>
              <a:t>Dubna, JINR, February 13 </a:t>
            </a:r>
            <a:endParaRPr lang="en-US" sz="1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300F0-E251-98F4-1F9D-3546ECF2C68F}"/>
              </a:ext>
            </a:extLst>
          </p:cNvPr>
          <p:cNvSpPr txBox="1"/>
          <p:nvPr/>
        </p:nvSpPr>
        <p:spPr>
          <a:xfrm>
            <a:off x="8244408" y="63813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7AEE50B1-F7C9-B925-C020-D0A69EF7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12" y="3860800"/>
            <a:ext cx="86341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C00000"/>
                </a:solidFill>
                <a:latin typeface="Arial" pitchFamily="34" charset="0"/>
              </a:rPr>
              <a:t>J. </a:t>
            </a:r>
            <a:r>
              <a:rPr lang="en-US" sz="1600" b="1" kern="0" dirty="0" err="1">
                <a:solidFill>
                  <a:srgbClr val="C00000"/>
                </a:solidFill>
                <a:latin typeface="Arial" pitchFamily="34" charset="0"/>
              </a:rPr>
              <a:t>Kvasil</a:t>
            </a:r>
            <a:r>
              <a:rPr lang="en-US" sz="1600" b="1" kern="0" dirty="0">
                <a:solidFill>
                  <a:srgbClr val="C00000"/>
                </a:solidFill>
                <a:latin typeface="Arial" pitchFamily="34" charset="0"/>
              </a:rPr>
              <a:t>   - 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Charles Univ, </a:t>
            </a:r>
            <a:r>
              <a:rPr lang="en-US" sz="1600" kern="0" dirty="0">
                <a:solidFill>
                  <a:srgbClr val="FF0000"/>
                </a:solidFill>
                <a:latin typeface="Arial" pitchFamily="34" charset="0"/>
              </a:rPr>
              <a:t>Praha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, Czech Republic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C00000"/>
                </a:solidFill>
                <a:latin typeface="Arial" pitchFamily="34" charset="0"/>
              </a:rPr>
              <a:t>P. von Neumann </a:t>
            </a:r>
            <a:r>
              <a:rPr lang="en-US" sz="1600" b="1" kern="0" dirty="0" err="1">
                <a:solidFill>
                  <a:srgbClr val="C00000"/>
                </a:solidFill>
                <a:latin typeface="Arial" pitchFamily="34" charset="0"/>
              </a:rPr>
              <a:t>Cosel</a:t>
            </a:r>
            <a:r>
              <a:rPr lang="en-US" sz="1600" b="1" kern="0" dirty="0">
                <a:solidFill>
                  <a:srgbClr val="C00000"/>
                </a:solidFill>
                <a:latin typeface="Arial" pitchFamily="34" charset="0"/>
              </a:rPr>
              <a:t>,  - 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TU, </a:t>
            </a:r>
            <a:r>
              <a:rPr lang="en-US" sz="1600" kern="0" dirty="0">
                <a:solidFill>
                  <a:srgbClr val="C00000"/>
                </a:solidFill>
                <a:latin typeface="Arial" pitchFamily="34" charset="0"/>
              </a:rPr>
              <a:t>Darmstadt,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 Germany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C0000"/>
                </a:solidFill>
              </a:rPr>
              <a:t>P.-G. Reinhard </a:t>
            </a:r>
            <a:r>
              <a:rPr lang="en-US" sz="1600" b="1" baseline="30000" dirty="0">
                <a:solidFill>
                  <a:srgbClr val="CC0000"/>
                </a:solidFill>
              </a:rPr>
              <a:t> - </a:t>
            </a:r>
            <a:r>
              <a:rPr lang="ru-RU" sz="1600" kern="0" dirty="0" err="1">
                <a:solidFill>
                  <a:sysClr val="windowText" lastClr="000000"/>
                </a:solidFill>
                <a:latin typeface="Arial" pitchFamily="34" charset="0"/>
              </a:rPr>
              <a:t>Inst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. of</a:t>
            </a:r>
            <a:r>
              <a:rPr lang="ru-RU" sz="16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ru-RU" sz="1600" kern="0" dirty="0" err="1">
                <a:solidFill>
                  <a:sysClr val="windowText" lastClr="000000"/>
                </a:solidFill>
                <a:latin typeface="Arial" pitchFamily="34" charset="0"/>
              </a:rPr>
              <a:t>Theor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.</a:t>
            </a:r>
            <a:r>
              <a:rPr lang="ru-RU" sz="16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ru-RU" sz="1600" kern="0" dirty="0" err="1">
                <a:solidFill>
                  <a:sysClr val="windowText" lastClr="000000"/>
                </a:solidFill>
                <a:latin typeface="Arial" pitchFamily="34" charset="0"/>
              </a:rPr>
              <a:t>Physi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cs II</a:t>
            </a:r>
            <a:r>
              <a:rPr lang="ru-RU" sz="1600" kern="0" dirty="0">
                <a:solidFill>
                  <a:sysClr val="windowText" lastClr="000000"/>
                </a:solidFill>
                <a:latin typeface="Arial" pitchFamily="34" charset="0"/>
              </a:rPr>
              <a:t>, </a:t>
            </a:r>
            <a:r>
              <a:rPr lang="ru-RU" sz="1600" kern="0" dirty="0" err="1">
                <a:solidFill>
                  <a:sysClr val="windowText" lastClr="000000"/>
                </a:solidFill>
                <a:latin typeface="Arial" pitchFamily="34" charset="0"/>
              </a:rPr>
              <a:t>Univ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itchFamily="34" charset="0"/>
              </a:rPr>
              <a:t>ersity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 of </a:t>
            </a:r>
            <a:r>
              <a:rPr lang="ru-RU" sz="16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ru-RU" sz="1600" kern="0" dirty="0" err="1">
                <a:solidFill>
                  <a:sysClr val="windowText" lastClr="000000"/>
                </a:solidFill>
                <a:latin typeface="Arial" pitchFamily="34" charset="0"/>
              </a:rPr>
              <a:t>Erlangen</a:t>
            </a:r>
            <a:r>
              <a:rPr lang="ru-RU" sz="1600" kern="0" dirty="0">
                <a:solidFill>
                  <a:sysClr val="windowText" lastClr="000000"/>
                </a:solidFill>
                <a:latin typeface="Arial" pitchFamily="34" charset="0"/>
              </a:rPr>
              <a:t>, 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ru-RU" sz="1600" kern="0" dirty="0" err="1">
                <a:solidFill>
                  <a:srgbClr val="FF0000"/>
                </a:solidFill>
                <a:latin typeface="Arial" pitchFamily="34" charset="0"/>
              </a:rPr>
              <a:t>Erlangen</a:t>
            </a:r>
            <a:r>
              <a:rPr lang="ru-RU" sz="1600" kern="0" dirty="0">
                <a:solidFill>
                  <a:sysClr val="windowText" lastClr="000000"/>
                </a:solidFill>
                <a:latin typeface="Arial" pitchFamily="34" charset="0"/>
              </a:rPr>
              <a:t>, </a:t>
            </a:r>
            <a:r>
              <a:rPr lang="ru-RU" sz="1600" kern="0" dirty="0" err="1">
                <a:solidFill>
                  <a:sysClr val="windowText" lastClr="000000"/>
                </a:solidFill>
                <a:latin typeface="Arial" pitchFamily="34" charset="0"/>
              </a:rPr>
              <a:t>Germany</a:t>
            </a:r>
            <a:endParaRPr lang="en-US" sz="160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CC0000"/>
                </a:solidFill>
              </a:rPr>
              <a:t>A. Repko - </a:t>
            </a:r>
            <a:r>
              <a:rPr lang="en-US" sz="1600" dirty="0"/>
              <a:t>Inst. of Physics, Slovak Academy of Sciences,  </a:t>
            </a:r>
            <a:r>
              <a:rPr lang="en-US" sz="1600" dirty="0">
                <a:solidFill>
                  <a:srgbClr val="FF0000"/>
                </a:solidFill>
              </a:rPr>
              <a:t>Bratislava</a:t>
            </a:r>
            <a:r>
              <a:rPr lang="en-US" sz="1600" dirty="0"/>
              <a:t>, Slovakia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C00000"/>
                </a:solidFill>
                <a:latin typeface="Arial" pitchFamily="34" charset="0"/>
              </a:rPr>
              <a:t>P. </a:t>
            </a:r>
            <a:r>
              <a:rPr lang="en-US" sz="1600" b="1" kern="0" dirty="0" err="1">
                <a:solidFill>
                  <a:srgbClr val="C00000"/>
                </a:solidFill>
                <a:latin typeface="Arial" pitchFamily="34" charset="0"/>
              </a:rPr>
              <a:t>Vishnevskiy</a:t>
            </a:r>
            <a:r>
              <a:rPr lang="en-US" sz="1600" b="1" kern="0" dirty="0">
                <a:solidFill>
                  <a:srgbClr val="C00000"/>
                </a:solidFill>
                <a:latin typeface="Arial" pitchFamily="34" charset="0"/>
              </a:rPr>
              <a:t>, - 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BLTP JINR, Dubna;  Inst.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itchFamily="34" charset="0"/>
              </a:rPr>
              <a:t>Nucl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. Phys., </a:t>
            </a:r>
            <a:r>
              <a:rPr lang="en-US" sz="1600" kern="0" dirty="0">
                <a:solidFill>
                  <a:srgbClr val="FF0000"/>
                </a:solidFill>
                <a:latin typeface="Arial" pitchFamily="34" charset="0"/>
              </a:rPr>
              <a:t>Almaty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, Kazakhstan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7B340-161E-106E-10A5-E0DCF6BC9683}"/>
              </a:ext>
            </a:extLst>
          </p:cNvPr>
          <p:cNvSpPr txBox="1"/>
          <p:nvPr/>
        </p:nvSpPr>
        <p:spPr>
          <a:xfrm>
            <a:off x="381250" y="3453019"/>
            <a:ext cx="209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 collaboration with: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73204" y="407875"/>
            <a:ext cx="7460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Besides GR   provide a useful information on particular features </a:t>
            </a:r>
          </a:p>
          <a:p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finite nuclei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nuclear matter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5-конечная звезда 37"/>
          <p:cNvSpPr/>
          <p:nvPr/>
        </p:nvSpPr>
        <p:spPr>
          <a:xfrm>
            <a:off x="294493" y="512738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311831" y="1412776"/>
            <a:ext cx="8832169" cy="2376264"/>
            <a:chOff x="311831" y="1772816"/>
            <a:chExt cx="8832169" cy="237626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11831" y="1772816"/>
              <a:ext cx="8832169" cy="2065342"/>
              <a:chOff x="311831" y="1372369"/>
              <a:chExt cx="8832169" cy="2065342"/>
            </a:xfrm>
          </p:grpSpPr>
          <p:grpSp>
            <p:nvGrpSpPr>
              <p:cNvPr id="6" name="Группа 1"/>
              <p:cNvGrpSpPr/>
              <p:nvPr/>
            </p:nvGrpSpPr>
            <p:grpSpPr>
              <a:xfrm>
                <a:off x="311831" y="1484784"/>
                <a:ext cx="3396073" cy="1899668"/>
                <a:chOff x="243983" y="1053877"/>
                <a:chExt cx="5665734" cy="2600842"/>
              </a:xfrm>
            </p:grpSpPr>
            <p:grpSp>
              <p:nvGrpSpPr>
                <p:cNvPr id="24" name="Group 8"/>
                <p:cNvGrpSpPr>
                  <a:grpSpLocks/>
                </p:cNvGrpSpPr>
                <p:nvPr/>
              </p:nvGrpSpPr>
              <p:grpSpPr bwMode="auto">
                <a:xfrm>
                  <a:off x="467767" y="1125314"/>
                  <a:ext cx="1223963" cy="1201738"/>
                  <a:chOff x="2835" y="2931"/>
                  <a:chExt cx="771" cy="757"/>
                </a:xfrm>
              </p:grpSpPr>
              <p:sp>
                <p:nvSpPr>
                  <p:cNvPr id="3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835" y="2931"/>
                    <a:ext cx="771" cy="75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3022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 algn="ctr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Oval 15"/>
                <p:cNvSpPr>
                  <a:spLocks noChangeArrowheads="1"/>
                </p:cNvSpPr>
                <p:nvPr/>
              </p:nvSpPr>
              <p:spPr bwMode="auto">
                <a:xfrm>
                  <a:off x="4858792" y="1053877"/>
                  <a:ext cx="914400" cy="1441450"/>
                </a:xfrm>
                <a:prstGeom prst="ellipse">
                  <a:avLst/>
                </a:prstGeom>
                <a:solidFill>
                  <a:srgbClr val="E9EAB4">
                    <a:alpha val="70195"/>
                  </a:srgbClr>
                </a:solidFill>
                <a:ln w="28575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16"/>
                <p:cNvSpPr>
                  <a:spLocks noChangeArrowheads="1"/>
                </p:cNvSpPr>
                <p:nvPr/>
              </p:nvSpPr>
              <p:spPr bwMode="auto">
                <a:xfrm>
                  <a:off x="4757192" y="1198339"/>
                  <a:ext cx="1152525" cy="1154113"/>
                </a:xfrm>
                <a:prstGeom prst="ellipse">
                  <a:avLst/>
                </a:prstGeom>
                <a:solidFill>
                  <a:schemeClr val="accent1">
                    <a:alpha val="45882"/>
                  </a:schemeClr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43983" y="2854102"/>
                  <a:ext cx="1877907" cy="800617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FF3300"/>
                      </a:solidFill>
                    </a:rPr>
                    <a:t>E0(T=0,1)</a:t>
                  </a:r>
                </a:p>
                <a:p>
                  <a:pPr algn="ctr"/>
                  <a:r>
                    <a:rPr lang="en-US" sz="1600" b="1" dirty="0">
                      <a:solidFill>
                        <a:srgbClr val="FF3300"/>
                      </a:solidFill>
                    </a:rPr>
                    <a:t>    </a:t>
                  </a:r>
                  <a:r>
                    <a:rPr lang="en-US" sz="1600" b="1" dirty="0">
                      <a:solidFill>
                        <a:srgbClr val="0000FF"/>
                      </a:solidFill>
                    </a:rPr>
                    <a:t>GMR </a:t>
                  </a:r>
                  <a:endParaRPr lang="ru-RU" sz="1600" b="1" dirty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28" name="Group 21"/>
                <p:cNvGrpSpPr>
                  <a:grpSpLocks/>
                </p:cNvGrpSpPr>
                <p:nvPr/>
              </p:nvGrpSpPr>
              <p:grpSpPr bwMode="auto">
                <a:xfrm>
                  <a:off x="2587079" y="1196752"/>
                  <a:ext cx="1554163" cy="2457450"/>
                  <a:chOff x="1630" y="1207"/>
                  <a:chExt cx="979" cy="1548"/>
                </a:xfrm>
              </p:grpSpPr>
              <p:sp>
                <p:nvSpPr>
                  <p:cNvPr id="29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1343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1343"/>
                    <a:ext cx="576" cy="576"/>
                  </a:xfrm>
                  <a:prstGeom prst="ellipse">
                    <a:avLst/>
                  </a:prstGeom>
                  <a:solidFill>
                    <a:srgbClr val="FFCC99">
                      <a:alpha val="49019"/>
                    </a:srgbClr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37" y="1207"/>
                    <a:ext cx="36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2" y="1933"/>
                    <a:ext cx="344" cy="345"/>
                  </a:xfrm>
                  <a:prstGeom prst="rect">
                    <a:avLst/>
                  </a:prstGeom>
                  <a:noFill/>
                  <a:ln w="2857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p</a:t>
                    </a:r>
                    <a:endParaRPr lang="ru-RU" dirty="0"/>
                  </a:p>
                </p:txBody>
              </p:sp>
              <p:sp>
                <p:nvSpPr>
                  <p:cNvPr id="33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0" y="2251"/>
                    <a:ext cx="979" cy="504"/>
                  </a:xfrm>
                  <a:prstGeom prst="rect">
                    <a:avLst/>
                  </a:prstGeom>
                  <a:noFill/>
                  <a:ln w="2857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rgbClr val="FF3300"/>
                        </a:solidFill>
                      </a:rPr>
                      <a:t>E1(T=1)</a:t>
                    </a:r>
                  </a:p>
                  <a:p>
                    <a:pPr algn="ctr"/>
                    <a:r>
                      <a:rPr lang="en-US" sz="1600" b="1" dirty="0">
                        <a:solidFill>
                          <a:srgbClr val="0000FF"/>
                        </a:solidFill>
                      </a:rPr>
                      <a:t> GDR </a:t>
                    </a:r>
                    <a:endParaRPr lang="ru-RU" sz="1600" b="1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34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9" y="1939"/>
                    <a:ext cx="272" cy="345"/>
                  </a:xfrm>
                  <a:prstGeom prst="rect">
                    <a:avLst/>
                  </a:prstGeom>
                  <a:noFill/>
                  <a:ln w="28575" algn="ctr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dirty="0"/>
                      <a:t>n</a:t>
                    </a:r>
                    <a:endParaRPr lang="ru-RU" dirty="0"/>
                  </a:p>
                </p:txBody>
              </p:sp>
            </p:grpSp>
          </p:grp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4139952" y="2852936"/>
                <a:ext cx="1074332" cy="5847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M1(T=1)</a:t>
                </a:r>
              </a:p>
              <a:p>
                <a:pPr algn="ctr"/>
                <a:r>
                  <a:rPr lang="en-US" sz="1600" b="1" dirty="0">
                    <a:solidFill>
                      <a:srgbClr val="0000FF"/>
                    </a:solidFill>
                  </a:rPr>
                  <a:t> scissors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8" name="Группа 16"/>
              <p:cNvGrpSpPr/>
              <p:nvPr/>
            </p:nvGrpSpPr>
            <p:grpSpPr>
              <a:xfrm>
                <a:off x="5220072" y="1509241"/>
                <a:ext cx="1080120" cy="983655"/>
                <a:chOff x="6599734" y="3929980"/>
                <a:chExt cx="1296988" cy="1274763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6599734" y="3929980"/>
                  <a:ext cx="1296988" cy="1274763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599734" y="4434805"/>
                  <a:ext cx="1295400" cy="288925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AutoShape 13"/>
                <p:cNvSpPr>
                  <a:spLocks noChangeArrowheads="1"/>
                </p:cNvSpPr>
                <p:nvPr/>
              </p:nvSpPr>
              <p:spPr bwMode="auto">
                <a:xfrm>
                  <a:off x="6960097" y="4866605"/>
                  <a:ext cx="431800" cy="288925"/>
                </a:xfrm>
                <a:prstGeom prst="curvedRightArrow">
                  <a:avLst>
                    <a:gd name="adj1" fmla="val 20000"/>
                    <a:gd name="adj2" fmla="val 40000"/>
                    <a:gd name="adj3" fmla="val 49817"/>
                  </a:avLst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14"/>
                <p:cNvSpPr>
                  <a:spLocks noChangeArrowheads="1"/>
                </p:cNvSpPr>
                <p:nvPr/>
              </p:nvSpPr>
              <p:spPr bwMode="auto">
                <a:xfrm>
                  <a:off x="7104559" y="4074443"/>
                  <a:ext cx="433388" cy="287337"/>
                </a:xfrm>
                <a:prstGeom prst="curvedLeftArrow">
                  <a:avLst>
                    <a:gd name="adj1" fmla="val 20000"/>
                    <a:gd name="adj2" fmla="val 40000"/>
                    <a:gd name="adj3" fmla="val 50276"/>
                  </a:avLst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Text Box 20"/>
              <p:cNvSpPr txBox="1">
                <a:spLocks noChangeArrowheads="1"/>
              </p:cNvSpPr>
              <p:nvPr/>
            </p:nvSpPr>
            <p:spPr bwMode="auto">
              <a:xfrm>
                <a:off x="5364088" y="2852936"/>
                <a:ext cx="1138452" cy="5847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M2(T=0,1)</a:t>
                </a:r>
              </a:p>
              <a:p>
                <a:pPr algn="ctr"/>
                <a:r>
                  <a:rPr lang="en-US" sz="1600" b="1" dirty="0">
                    <a:solidFill>
                      <a:srgbClr val="0000FF"/>
                    </a:solidFill>
                  </a:rPr>
                  <a:t>twist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4200945" y="1484784"/>
                <a:ext cx="646948" cy="1397300"/>
                <a:chOff x="377" y="2386"/>
                <a:chExt cx="826" cy="1526"/>
              </a:xfrm>
            </p:grpSpPr>
            <p:grpSp>
              <p:nvGrpSpPr>
                <p:cNvPr id="15" name="Group 29"/>
                <p:cNvGrpSpPr>
                  <a:grpSpLocks/>
                </p:cNvGrpSpPr>
                <p:nvPr/>
              </p:nvGrpSpPr>
              <p:grpSpPr bwMode="auto">
                <a:xfrm>
                  <a:off x="483" y="2386"/>
                  <a:ext cx="570" cy="1094"/>
                  <a:chOff x="3521" y="2653"/>
                  <a:chExt cx="570" cy="1094"/>
                </a:xfrm>
              </p:grpSpPr>
              <p:sp>
                <p:nvSpPr>
                  <p:cNvPr id="18" name="Oval 30"/>
                  <p:cNvSpPr>
                    <a:spLocks noChangeArrowheads="1"/>
                  </p:cNvSpPr>
                  <p:nvPr/>
                </p:nvSpPr>
                <p:spPr bwMode="auto">
                  <a:xfrm rot="3921637">
                    <a:off x="3282" y="2937"/>
                    <a:ext cx="1088" cy="531"/>
                  </a:xfrm>
                  <a:prstGeom prst="ellipse">
                    <a:avLst/>
                  </a:prstGeom>
                  <a:solidFill>
                    <a:srgbClr val="FFCC99">
                      <a:alpha val="54901"/>
                    </a:srgbClr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Oval 31"/>
                  <p:cNvSpPr>
                    <a:spLocks noChangeArrowheads="1"/>
                  </p:cNvSpPr>
                  <p:nvPr/>
                </p:nvSpPr>
                <p:spPr bwMode="auto">
                  <a:xfrm rot="-4147010">
                    <a:off x="3243" y="2931"/>
                    <a:ext cx="1088" cy="531"/>
                  </a:xfrm>
                  <a:prstGeom prst="ellipse">
                    <a:avLst/>
                  </a:prstGeom>
                  <a:solidFill>
                    <a:schemeClr val="accent1">
                      <a:alpha val="67058"/>
                    </a:schemeClr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785" y="3475"/>
                  <a:ext cx="418" cy="437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n</a:t>
                  </a:r>
                  <a:endParaRPr lang="ru-RU" dirty="0"/>
                </a:p>
              </p:txBody>
            </p:sp>
            <p:sp>
              <p:nvSpPr>
                <p:cNvPr id="1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77" y="3475"/>
                  <a:ext cx="418" cy="437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p</a:t>
                  </a:r>
                  <a:endParaRPr lang="ru-RU" dirty="0"/>
                </a:p>
              </p:txBody>
            </p:sp>
          </p:grpSp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05575" y="1372369"/>
                <a:ext cx="2638425" cy="1552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26"/>
              <p:cNvSpPr txBox="1">
                <a:spLocks noChangeArrowheads="1"/>
              </p:cNvSpPr>
              <p:nvPr/>
            </p:nvSpPr>
            <p:spPr bwMode="auto">
              <a:xfrm>
                <a:off x="2902064" y="2844225"/>
                <a:ext cx="1103187" cy="5847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E2(T=0,1)</a:t>
                </a:r>
              </a:p>
              <a:p>
                <a:pPr algn="ctr"/>
                <a:r>
                  <a:rPr lang="en-US" sz="1600" b="1" dirty="0">
                    <a:solidFill>
                      <a:srgbClr val="0000FF"/>
                    </a:solidFill>
                  </a:rPr>
                  <a:t> GQR 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6588224" y="2852936"/>
                <a:ext cx="1103187" cy="5847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E1(T=0,1)</a:t>
                </a:r>
              </a:p>
              <a:p>
                <a:pPr algn="ctr"/>
                <a:r>
                  <a:rPr lang="en-US" sz="1600" b="1" dirty="0" err="1">
                    <a:solidFill>
                      <a:srgbClr val="0000FF"/>
                    </a:solidFill>
                  </a:rPr>
                  <a:t>toroidal</a:t>
                </a:r>
                <a:r>
                  <a:rPr lang="en-US" sz="1600" b="1" dirty="0">
                    <a:solidFill>
                      <a:srgbClr val="0000FF"/>
                    </a:solidFill>
                  </a:rPr>
                  <a:t> 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Text Box 26"/>
              <p:cNvSpPr txBox="1">
                <a:spLocks noChangeArrowheads="1"/>
              </p:cNvSpPr>
              <p:nvPr/>
            </p:nvSpPr>
            <p:spPr bwMode="auto">
              <a:xfrm>
                <a:off x="7625635" y="2852936"/>
                <a:ext cx="1518365" cy="5847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E1(T=0,1)</a:t>
                </a:r>
              </a:p>
              <a:p>
                <a:pPr algn="ctr"/>
                <a:r>
                  <a:rPr lang="en-US" sz="1600" b="1" dirty="0">
                    <a:solidFill>
                      <a:srgbClr val="0000FF"/>
                    </a:solidFill>
                  </a:rPr>
                  <a:t>compression 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42" name="Прямая со стрелкой 41"/>
            <p:cNvCxnSpPr/>
            <p:nvPr/>
          </p:nvCxnSpPr>
          <p:spPr bwMode="auto">
            <a:xfrm>
              <a:off x="899592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Прямая со стрелкой 42"/>
            <p:cNvCxnSpPr/>
            <p:nvPr/>
          </p:nvCxnSpPr>
          <p:spPr bwMode="auto">
            <a:xfrm>
              <a:off x="7092280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Прямая со стрелкой 43"/>
            <p:cNvCxnSpPr/>
            <p:nvPr/>
          </p:nvCxnSpPr>
          <p:spPr bwMode="auto">
            <a:xfrm>
              <a:off x="5796136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Прямая со стрелкой 44"/>
            <p:cNvCxnSpPr/>
            <p:nvPr/>
          </p:nvCxnSpPr>
          <p:spPr bwMode="auto">
            <a:xfrm>
              <a:off x="4572000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Прямая со стрелкой 45"/>
            <p:cNvCxnSpPr/>
            <p:nvPr/>
          </p:nvCxnSpPr>
          <p:spPr bwMode="auto">
            <a:xfrm>
              <a:off x="3491880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Прямая со стрелкой 46"/>
            <p:cNvCxnSpPr/>
            <p:nvPr/>
          </p:nvCxnSpPr>
          <p:spPr bwMode="auto">
            <a:xfrm>
              <a:off x="2123728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Прямая со стрелкой 47"/>
            <p:cNvCxnSpPr/>
            <p:nvPr/>
          </p:nvCxnSpPr>
          <p:spPr bwMode="auto">
            <a:xfrm>
              <a:off x="8316416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23528" y="3861048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nuclear  </a:t>
            </a:r>
          </a:p>
          <a:p>
            <a:r>
              <a:rPr lang="en-US" sz="1400" dirty="0" err="1"/>
              <a:t>incomp</a:t>
            </a:r>
            <a:r>
              <a:rPr lang="en-US" sz="1400" dirty="0"/>
              <a:t>.</a:t>
            </a:r>
            <a:endParaRPr lang="ru-RU" sz="1400" dirty="0"/>
          </a:p>
        </p:txBody>
      </p:sp>
      <p:graphicFrame>
        <p:nvGraphicFramePr>
          <p:cNvPr id="553986" name="Object 2"/>
          <p:cNvGraphicFramePr>
            <a:graphicFrameLocks noChangeAspect="1"/>
          </p:cNvGraphicFramePr>
          <p:nvPr/>
        </p:nvGraphicFramePr>
        <p:xfrm>
          <a:off x="1979712" y="3933056"/>
          <a:ext cx="3508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41200" progId="Equation.DSMT4">
                  <p:embed/>
                </p:oleObj>
              </mc:Choice>
              <mc:Fallback>
                <p:oleObj name="Equation" r:id="rId4" imgW="20304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933056"/>
                        <a:ext cx="350837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87" name="Object 2"/>
          <p:cNvGraphicFramePr>
            <a:graphicFrameLocks noChangeAspect="1"/>
          </p:cNvGraphicFramePr>
          <p:nvPr/>
        </p:nvGraphicFramePr>
        <p:xfrm>
          <a:off x="3336925" y="3933825"/>
          <a:ext cx="3730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41200" progId="Equation.DSMT4">
                  <p:embed/>
                </p:oleObj>
              </mc:Choice>
              <mc:Fallback>
                <p:oleObj name="Equation" r:id="rId6" imgW="21564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933825"/>
                        <a:ext cx="373063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283968" y="3861048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orbital </a:t>
            </a:r>
          </a:p>
          <a:p>
            <a:r>
              <a:rPr lang="en-US" sz="1400" dirty="0"/>
              <a:t>magnetism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5436096" y="3861048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orbital </a:t>
            </a:r>
          </a:p>
          <a:p>
            <a:r>
              <a:rPr lang="en-US" sz="1400" dirty="0"/>
              <a:t>magnetism</a:t>
            </a:r>
            <a:endParaRPr lang="ru-RU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6804248" y="3861048"/>
            <a:ext cx="8226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electric </a:t>
            </a:r>
          </a:p>
          <a:p>
            <a:r>
              <a:rPr lang="en-US" sz="1400" dirty="0"/>
              <a:t>vortical </a:t>
            </a:r>
          </a:p>
          <a:p>
            <a:r>
              <a:rPr lang="en-US" sz="1400" dirty="0"/>
              <a:t>motion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805196" y="3861048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nuclear  </a:t>
            </a:r>
          </a:p>
          <a:p>
            <a:r>
              <a:rPr lang="en-US" sz="1400" dirty="0" err="1"/>
              <a:t>incomp</a:t>
            </a:r>
            <a:r>
              <a:rPr lang="en-US" sz="1400" dirty="0"/>
              <a:t>.</a:t>
            </a:r>
            <a:endParaRPr lang="ru-RU" sz="1400" dirty="0"/>
          </a:p>
        </p:txBody>
      </p:sp>
      <p:graphicFrame>
        <p:nvGraphicFramePr>
          <p:cNvPr id="41" name="Object 2">
            <a:extLst>
              <a:ext uri="{FF2B5EF4-FFF2-40B4-BE49-F238E27FC236}">
                <a16:creationId xmlns:a16="http://schemas.microsoft.com/office/drawing/2014/main" id="{5889B300-8031-3C96-8518-B0F337ECA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548040"/>
              </p:ext>
            </p:extLst>
          </p:nvPr>
        </p:nvGraphicFramePr>
        <p:xfrm>
          <a:off x="1064397" y="3971698"/>
          <a:ext cx="3730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553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397" y="3971698"/>
                        <a:ext cx="3730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">
            <a:extLst>
              <a:ext uri="{FF2B5EF4-FFF2-40B4-BE49-F238E27FC236}">
                <a16:creationId xmlns:a16="http://schemas.microsoft.com/office/drawing/2014/main" id="{24922D3F-09E8-27F4-5C19-486FD5ED3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57208"/>
              </p:ext>
            </p:extLst>
          </p:nvPr>
        </p:nvGraphicFramePr>
        <p:xfrm>
          <a:off x="8571615" y="4012526"/>
          <a:ext cx="3730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28600" progId="Equation.DSMT4">
                  <p:embed/>
                </p:oleObj>
              </mc:Choice>
              <mc:Fallback>
                <p:oleObj name="Equation" r:id="rId10" imgW="215640" imgH="228600" progId="Equation.DSMT4">
                  <p:embed/>
                  <p:pic>
                    <p:nvPicPr>
                      <p:cNvPr id="41" name="Object 2">
                        <a:extLst>
                          <a:ext uri="{FF2B5EF4-FFF2-40B4-BE49-F238E27FC236}">
                            <a16:creationId xmlns:a16="http://schemas.microsoft.com/office/drawing/2014/main" id="{5889B300-8031-3C96-8518-B0F337ECA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615" y="4012526"/>
                        <a:ext cx="3730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2"/>
          <p:cNvSpPr txBox="1">
            <a:spLocks noChangeArrowheads="1"/>
          </p:cNvSpPr>
          <p:nvPr/>
        </p:nvSpPr>
        <p:spPr bwMode="auto">
          <a:xfrm>
            <a:off x="459802" y="260350"/>
            <a:ext cx="1891865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Sum rules (2):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8202" name="Text Box 5"/>
          <p:cNvSpPr txBox="1">
            <a:spLocks noChangeArrowheads="1"/>
          </p:cNvSpPr>
          <p:nvPr/>
        </p:nvSpPr>
        <p:spPr bwMode="auto">
          <a:xfrm>
            <a:off x="611560" y="836712"/>
            <a:ext cx="6058069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u="sng" dirty="0">
                <a:solidFill>
                  <a:srgbClr val="0000FF"/>
                </a:solidFill>
              </a:rPr>
              <a:t>Sum rules are related to basic quantum </a:t>
            </a:r>
            <a:r>
              <a:rPr lang="en-US" sz="1800" b="1" u="sng" dirty="0" err="1">
                <a:solidFill>
                  <a:srgbClr val="0000FF"/>
                </a:solidFill>
              </a:rPr>
              <a:t>chacteristics</a:t>
            </a:r>
            <a:r>
              <a:rPr lang="en-US" sz="1800" b="1" u="sng" dirty="0">
                <a:solidFill>
                  <a:srgbClr val="0000FF"/>
                </a:solidFill>
              </a:rPr>
              <a:t>:</a:t>
            </a:r>
            <a:endParaRPr lang="ru-RU" sz="1800" b="1" u="sng" dirty="0">
              <a:solidFill>
                <a:srgbClr val="0000FF"/>
              </a:solidFill>
            </a:endParaRPr>
          </a:p>
        </p:txBody>
      </p:sp>
      <p:sp>
        <p:nvSpPr>
          <p:cNvPr id="8203" name="Text Box 6"/>
          <p:cNvSpPr txBox="1">
            <a:spLocks noChangeArrowheads="1"/>
          </p:cNvSpPr>
          <p:nvPr/>
        </p:nvSpPr>
        <p:spPr bwMode="auto">
          <a:xfrm>
            <a:off x="826108" y="1340768"/>
            <a:ext cx="2929007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Sum rules are moments 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204" name="Text Box 7"/>
          <p:cNvSpPr txBox="1">
            <a:spLocks noChangeArrowheads="1"/>
          </p:cNvSpPr>
          <p:nvPr/>
        </p:nvSpPr>
        <p:spPr bwMode="auto">
          <a:xfrm>
            <a:off x="743316" y="2420516"/>
            <a:ext cx="2775119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of the </a:t>
            </a:r>
            <a:r>
              <a:rPr lang="en-US" sz="1800" b="1" u="sng" dirty="0">
                <a:solidFill>
                  <a:srgbClr val="0000FF"/>
                </a:solidFill>
              </a:rPr>
              <a:t>strength function</a:t>
            </a:r>
            <a:endParaRPr lang="ru-RU" sz="1800" b="1" u="sng" dirty="0">
              <a:solidFill>
                <a:srgbClr val="BB739E"/>
              </a:solidFill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96913" y="2781300"/>
          <a:ext cx="37909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1840" imgH="368280" progId="Equation.DSMT4">
                  <p:embed/>
                </p:oleObj>
              </mc:Choice>
              <mc:Fallback>
                <p:oleObj name="Equation" r:id="rId3" imgW="2031840" imgH="368280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2781300"/>
                        <a:ext cx="37909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1" name="AutoShape 11"/>
          <p:cNvSpPr>
            <a:spLocks noChangeArrowheads="1"/>
          </p:cNvSpPr>
          <p:nvPr/>
        </p:nvSpPr>
        <p:spPr bwMode="auto">
          <a:xfrm>
            <a:off x="251272" y="909216"/>
            <a:ext cx="217487" cy="195263"/>
          </a:xfrm>
          <a:prstGeom prst="star5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6097" y="1772816"/>
            <a:ext cx="7518400" cy="700088"/>
            <a:chOff x="771" y="2296"/>
            <a:chExt cx="4736" cy="441"/>
          </a:xfrm>
        </p:grpSpPr>
        <p:graphicFrame>
          <p:nvGraphicFramePr>
            <p:cNvPr id="8198" name="Object 6"/>
            <p:cNvGraphicFramePr>
              <a:graphicFrameLocks noChangeAspect="1"/>
            </p:cNvGraphicFramePr>
            <p:nvPr/>
          </p:nvGraphicFramePr>
          <p:xfrm>
            <a:off x="771" y="2296"/>
            <a:ext cx="2902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25680" imgH="368280" progId="Equation.DSMT4">
                    <p:embed/>
                  </p:oleObj>
                </mc:Choice>
                <mc:Fallback>
                  <p:oleObj name="Equation" r:id="rId5" imgW="2425680" imgH="368280" progId="Equation.DSMT4">
                    <p:embed/>
                    <p:pic>
                      <p:nvPicPr>
                        <p:cNvPr id="819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2296"/>
                          <a:ext cx="2902" cy="4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" name="Text Box 14"/>
            <p:cNvSpPr txBox="1">
              <a:spLocks noChangeArrowheads="1"/>
            </p:cNvSpPr>
            <p:nvPr/>
          </p:nvSpPr>
          <p:spPr bwMode="auto">
            <a:xfrm>
              <a:off x="4150" y="2341"/>
              <a:ext cx="1357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b="1" dirty="0"/>
                <a:t>p = … -1, 0,1, 2, 3,…</a:t>
              </a:r>
              <a:r>
                <a:rPr lang="en-US" sz="1800" b="1" dirty="0"/>
                <a:t> </a:t>
              </a:r>
              <a:endParaRPr lang="ru-RU" sz="1800" b="1" dirty="0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11634" y="3428579"/>
            <a:ext cx="7850188" cy="1192212"/>
            <a:chOff x="204" y="316"/>
            <a:chExt cx="4945" cy="751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04" y="663"/>
              <a:ext cx="4945" cy="404"/>
              <a:chOff x="249" y="3566"/>
              <a:chExt cx="4945" cy="404"/>
            </a:xfrm>
          </p:grpSpPr>
          <p:graphicFrame>
            <p:nvGraphicFramePr>
              <p:cNvPr id="8196" name="Object 4"/>
              <p:cNvGraphicFramePr>
                <a:graphicFrameLocks noChangeAspect="1"/>
              </p:cNvGraphicFramePr>
              <p:nvPr/>
            </p:nvGraphicFramePr>
            <p:xfrm>
              <a:off x="249" y="3566"/>
              <a:ext cx="2351" cy="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336760" imgH="393480" progId="Equation.DSMT4">
                      <p:embed/>
                    </p:oleObj>
                  </mc:Choice>
                  <mc:Fallback>
                    <p:oleObj name="Equation" r:id="rId7" imgW="2336760" imgH="393480" progId="Equation.DSMT4">
                      <p:embed/>
                      <p:pic>
                        <p:nvPicPr>
                          <p:cNvPr id="8196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" y="3566"/>
                            <a:ext cx="2351" cy="4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7" name="Object 5"/>
              <p:cNvGraphicFramePr>
                <a:graphicFrameLocks noChangeAspect="1"/>
              </p:cNvGraphicFramePr>
              <p:nvPr/>
            </p:nvGraphicFramePr>
            <p:xfrm>
              <a:off x="2744" y="3612"/>
              <a:ext cx="2450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197080" imgH="241200" progId="Equation.DSMT4">
                      <p:embed/>
                    </p:oleObj>
                  </mc:Choice>
                  <mc:Fallback>
                    <p:oleObj name="Equation" r:id="rId9" imgW="2197080" imgH="241200" progId="Equation.DSMT4">
                      <p:embed/>
                      <p:pic>
                        <p:nvPicPr>
                          <p:cNvPr id="8197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4" y="3612"/>
                            <a:ext cx="2450" cy="2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204" y="316"/>
              <a:ext cx="3346" cy="23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</a:rPr>
                <a:t>Sum rule determine limits of the </a:t>
              </a:r>
              <a:r>
                <a:rPr lang="en-US" sz="1800" b="1" u="sng" dirty="0" err="1">
                  <a:solidFill>
                    <a:srgbClr val="0000FF"/>
                  </a:solidFill>
                </a:rPr>
                <a:t>polarizability</a:t>
              </a:r>
              <a:r>
                <a:rPr lang="en-US" sz="1800" b="1" dirty="0">
                  <a:solidFill>
                    <a:srgbClr val="0000FF"/>
                  </a:solidFill>
                </a:rPr>
                <a:t>: </a:t>
              </a:r>
              <a:endParaRPr lang="ru-RU" sz="1800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2"/>
          <p:cNvSpPr txBox="1">
            <a:spLocks noChangeArrowheads="1"/>
          </p:cNvSpPr>
          <p:nvPr/>
        </p:nvSpPr>
        <p:spPr bwMode="auto">
          <a:xfrm>
            <a:off x="459799" y="260350"/>
            <a:ext cx="1891865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Sum rules (3):</a:t>
            </a:r>
            <a:endParaRPr lang="ru-RU" b="1" dirty="0">
              <a:solidFill>
                <a:srgbClr val="FF33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836613"/>
            <a:ext cx="5935663" cy="2370137"/>
            <a:chOff x="204" y="572"/>
            <a:chExt cx="3739" cy="1493"/>
          </a:xfrm>
        </p:grpSpPr>
        <p:sp>
          <p:nvSpPr>
            <p:cNvPr id="7186" name="Text Box 4"/>
            <p:cNvSpPr txBox="1">
              <a:spLocks noChangeArrowheads="1"/>
            </p:cNvSpPr>
            <p:nvPr/>
          </p:nvSpPr>
          <p:spPr bwMode="auto">
            <a:xfrm>
              <a:off x="455" y="572"/>
              <a:ext cx="3252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0000FF"/>
                  </a:solidFill>
                </a:rPr>
                <a:t>SR allow to estimate</a:t>
              </a:r>
              <a:r>
                <a:rPr lang="en-US" sz="1800" b="1">
                  <a:solidFill>
                    <a:srgbClr val="FF3300"/>
                  </a:solidFill>
                </a:rPr>
                <a:t> the GR energy and width</a:t>
              </a:r>
              <a:endParaRPr lang="ru-RU" sz="1800" b="1">
                <a:solidFill>
                  <a:srgbClr val="0000FF"/>
                </a:solidFill>
              </a:endParaRPr>
            </a:p>
          </p:txBody>
        </p:sp>
        <p:graphicFrame>
          <p:nvGraphicFramePr>
            <p:cNvPr id="7174" name="Object 6"/>
            <p:cNvGraphicFramePr>
              <a:graphicFrameLocks noChangeAspect="1"/>
            </p:cNvGraphicFramePr>
            <p:nvPr/>
          </p:nvGraphicFramePr>
          <p:xfrm>
            <a:off x="276" y="901"/>
            <a:ext cx="3667" cy="1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187440" imgH="1257120" progId="Equation.DSMT4">
                    <p:embed/>
                  </p:oleObj>
                </mc:Choice>
                <mc:Fallback>
                  <p:oleObj name="Equation" r:id="rId3" imgW="3187440" imgH="1257120" progId="Equation.DSMT4">
                    <p:embed/>
                    <p:pic>
                      <p:nvPicPr>
                        <p:cNvPr id="717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" y="901"/>
                          <a:ext cx="3667" cy="11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8102" name="AutoShape 6"/>
            <p:cNvSpPr>
              <a:spLocks noChangeArrowheads="1"/>
            </p:cNvSpPr>
            <p:nvPr/>
          </p:nvSpPr>
          <p:spPr bwMode="auto">
            <a:xfrm>
              <a:off x="204" y="618"/>
              <a:ext cx="137" cy="123"/>
            </a:xfrm>
            <a:prstGeom prst="star5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23850" y="3429000"/>
            <a:ext cx="4130676" cy="369888"/>
            <a:chOff x="158" y="3158"/>
            <a:chExt cx="2602" cy="233"/>
          </a:xfrm>
        </p:grpSpPr>
        <p:sp>
          <p:nvSpPr>
            <p:cNvPr id="7184" name="Text Box 8"/>
            <p:cNvSpPr txBox="1">
              <a:spLocks noChangeArrowheads="1"/>
            </p:cNvSpPr>
            <p:nvPr/>
          </p:nvSpPr>
          <p:spPr bwMode="auto">
            <a:xfrm>
              <a:off x="370" y="3158"/>
              <a:ext cx="2390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FF"/>
                  </a:solidFill>
                </a:rPr>
                <a:t>SR with p=1 and 3 are most used</a:t>
              </a:r>
              <a:endParaRPr lang="ru-RU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388105" name="AutoShape 9"/>
            <p:cNvSpPr>
              <a:spLocks noChangeArrowheads="1"/>
            </p:cNvSpPr>
            <p:nvPr/>
          </p:nvSpPr>
          <p:spPr bwMode="auto">
            <a:xfrm>
              <a:off x="158" y="3203"/>
              <a:ext cx="137" cy="123"/>
            </a:xfrm>
            <a:prstGeom prst="star5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9036" y="4868863"/>
            <a:ext cx="4774064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   They appear in oscillator</a:t>
            </a:r>
            <a:r>
              <a:rPr lang="en-US" dirty="0"/>
              <a:t>  </a:t>
            </a:r>
            <a:r>
              <a:rPr lang="en-US" b="1" dirty="0">
                <a:solidFill>
                  <a:srgbClr val="0000FF"/>
                </a:solidFill>
              </a:rPr>
              <a:t>Hamiltonian 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580063" y="4724400"/>
          <a:ext cx="2370137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600" imgH="342720" progId="Equation.DSMT4">
                  <p:embed/>
                </p:oleObj>
              </mc:Choice>
              <mc:Fallback>
                <p:oleObj name="Equation" r:id="rId5" imgW="1155600" imgH="342720" progId="Equation.DSMT4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724400"/>
                        <a:ext cx="2370137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568414" y="5300663"/>
            <a:ext cx="441147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as</a:t>
            </a:r>
            <a:endParaRPr lang="ru-RU" sz="1800" b="1" dirty="0">
              <a:solidFill>
                <a:srgbClr val="0000FF"/>
              </a:solidFill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827088" y="3860800"/>
          <a:ext cx="324008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97080" imgH="609480" progId="Equation.DSMT4">
                  <p:embed/>
                </p:oleObj>
              </mc:Choice>
              <mc:Fallback>
                <p:oleObj name="Equation" r:id="rId7" imgW="2197080" imgH="609480" progId="Equation.DSMT4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60800"/>
                        <a:ext cx="3240087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403350" y="5445125"/>
            <a:ext cx="5759450" cy="871538"/>
            <a:chOff x="295" y="2387"/>
            <a:chExt cx="3628" cy="549"/>
          </a:xfrm>
        </p:grpSpPr>
        <p:sp>
          <p:nvSpPr>
            <p:cNvPr id="7181" name="Rectangle 15"/>
            <p:cNvSpPr>
              <a:spLocks noChangeArrowheads="1"/>
            </p:cNvSpPr>
            <p:nvPr/>
          </p:nvSpPr>
          <p:spPr bwMode="auto">
            <a:xfrm>
              <a:off x="295" y="2387"/>
              <a:ext cx="3628" cy="54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476" y="2432"/>
            <a:ext cx="367" cy="2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640" imgH="228600" progId="Equation.DSMT4">
                    <p:embed/>
                  </p:oleObj>
                </mc:Choice>
                <mc:Fallback>
                  <p:oleObj name="Equation" r:id="rId9" imgW="215640" imgH="228600" progId="Equation.DSMT4">
                    <p:embed/>
                    <p:pic>
                      <p:nvPicPr>
                        <p:cNvPr id="717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432"/>
                          <a:ext cx="367" cy="2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469" y="2659"/>
            <a:ext cx="599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520560" imgH="241200" progId="Equation.DSMT4">
                    <p:embed/>
                  </p:oleObj>
                </mc:Choice>
                <mc:Fallback>
                  <p:oleObj name="Equation" r:id="rId11" imgW="520560" imgH="241200" progId="Equation.DSMT4">
                    <p:embed/>
                    <p:pic>
                      <p:nvPicPr>
                        <p:cNvPr id="717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" y="2659"/>
                          <a:ext cx="599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2" name="Text Box 18"/>
            <p:cNvSpPr txBox="1">
              <a:spLocks noChangeArrowheads="1"/>
            </p:cNvSpPr>
            <p:nvPr/>
          </p:nvSpPr>
          <p:spPr bwMode="auto">
            <a:xfrm>
              <a:off x="1247" y="2387"/>
              <a:ext cx="2532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0000FF"/>
                  </a:solidFill>
                </a:rPr>
                <a:t>- spring parameter (restoring force)</a:t>
              </a:r>
              <a:endParaRPr lang="ru-RU" sz="1800" b="1">
                <a:solidFill>
                  <a:srgbClr val="0000FF"/>
                </a:solidFill>
              </a:endParaRPr>
            </a:p>
          </p:txBody>
        </p:sp>
        <p:sp>
          <p:nvSpPr>
            <p:cNvPr id="7183" name="Text Box 19"/>
            <p:cNvSpPr txBox="1">
              <a:spLocks noChangeArrowheads="1"/>
            </p:cNvSpPr>
            <p:nvPr/>
          </p:nvSpPr>
          <p:spPr bwMode="auto">
            <a:xfrm>
              <a:off x="1247" y="2659"/>
              <a:ext cx="1964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0000FF"/>
                  </a:solidFill>
                </a:rPr>
                <a:t>- inertia or mass parameter</a:t>
              </a:r>
              <a:endParaRPr lang="ru-RU" sz="18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459799" y="260350"/>
            <a:ext cx="1891865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Sum rules (4):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400050" y="862013"/>
            <a:ext cx="80708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SR are generally expressed through commutators and anticommutators:</a:t>
            </a:r>
            <a:endParaRPr lang="ru-RU" sz="1800" b="1">
              <a:solidFill>
                <a:srgbClr val="0000FF"/>
              </a:solidFill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33388" y="1484313"/>
          <a:ext cx="4078287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440" imgH="1244520" progId="Equation.DSMT4">
                  <p:embed/>
                </p:oleObj>
              </mc:Choice>
              <mc:Fallback>
                <p:oleObj name="Equation" r:id="rId3" imgW="2476440" imgH="1244520" progId="Equation.DSMT4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484313"/>
                        <a:ext cx="4078287" cy="204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AutoShape 5"/>
          <p:cNvSpPr>
            <a:spLocks noChangeArrowheads="1"/>
          </p:cNvSpPr>
          <p:nvPr/>
        </p:nvSpPr>
        <p:spPr bwMode="auto">
          <a:xfrm>
            <a:off x="4643438" y="2133600"/>
            <a:ext cx="647700" cy="196850"/>
          </a:xfrm>
          <a:prstGeom prst="leftArrow">
            <a:avLst>
              <a:gd name="adj1" fmla="val 50000"/>
              <a:gd name="adj2" fmla="val 82258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224" name="AutoShape 6"/>
          <p:cNvSpPr>
            <a:spLocks noChangeArrowheads="1"/>
          </p:cNvSpPr>
          <p:nvPr/>
        </p:nvSpPr>
        <p:spPr bwMode="auto">
          <a:xfrm>
            <a:off x="4643438" y="3141663"/>
            <a:ext cx="647700" cy="196850"/>
          </a:xfrm>
          <a:prstGeom prst="leftArrow">
            <a:avLst>
              <a:gd name="adj1" fmla="val 50000"/>
              <a:gd name="adj2" fmla="val 82258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5561013" y="1982788"/>
            <a:ext cx="20129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only commutators</a:t>
            </a:r>
            <a:r>
              <a:rPr lang="en-US"/>
              <a:t> </a:t>
            </a:r>
            <a:endParaRPr lang="ru-RU"/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5651500" y="2997200"/>
            <a:ext cx="201295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only commutators</a:t>
            </a:r>
            <a:r>
              <a:rPr lang="en-US"/>
              <a:t> </a:t>
            </a:r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16013" y="4292600"/>
            <a:ext cx="7524750" cy="2311400"/>
            <a:chOff x="862" y="527"/>
            <a:chExt cx="4740" cy="1456"/>
          </a:xfrm>
        </p:grpSpPr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862" y="527"/>
            <a:ext cx="2993" cy="1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124080" imgH="1244520" progId="Equation.DSMT4">
                    <p:embed/>
                  </p:oleObj>
                </mc:Choice>
                <mc:Fallback>
                  <p:oleObj name="Equation" r:id="rId5" imgW="3124080" imgH="1244520" progId="Equation.DSMT4">
                    <p:embed/>
                    <p:pic>
                      <p:nvPicPr>
                        <p:cNvPr id="921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" y="527"/>
                          <a:ext cx="2993" cy="134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982" y="981"/>
              <a:ext cx="2620" cy="426"/>
              <a:chOff x="2653" y="981"/>
              <a:chExt cx="2620" cy="426"/>
            </a:xfrm>
          </p:grpSpPr>
          <p:sp>
            <p:nvSpPr>
              <p:cNvPr id="9236" name="Text Box 12"/>
              <p:cNvSpPr txBox="1">
                <a:spLocks noChangeArrowheads="1"/>
              </p:cNvSpPr>
              <p:nvPr/>
            </p:nvSpPr>
            <p:spPr bwMode="auto">
              <a:xfrm>
                <a:off x="2653" y="981"/>
                <a:ext cx="2620" cy="40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000FF"/>
                    </a:solidFill>
                  </a:rPr>
                  <a:t>Insensitivity of commutators  to g.s. </a:t>
                </a:r>
              </a:p>
              <a:p>
                <a:r>
                  <a:rPr lang="en-US" sz="1800" b="1">
                    <a:solidFill>
                      <a:srgbClr val="0000FF"/>
                    </a:solidFill>
                  </a:rPr>
                  <a:t>correlations !</a:t>
                </a:r>
                <a:endParaRPr lang="ru-RU" sz="1800" b="1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3551" y="1146"/>
                <a:ext cx="1652" cy="261"/>
                <a:chOff x="2529" y="754"/>
                <a:chExt cx="1652" cy="261"/>
              </a:xfrm>
            </p:grpSpPr>
            <p:sp>
              <p:nvSpPr>
                <p:cNvPr id="923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529" y="766"/>
                  <a:ext cx="1652" cy="231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0000FF"/>
                      </a:solidFill>
                    </a:rPr>
                    <a:t>   The same for            .</a:t>
                  </a:r>
                  <a:endParaRPr lang="ru-RU" sz="1800" b="1">
                    <a:solidFill>
                      <a:srgbClr val="0000FF"/>
                    </a:solidFill>
                  </a:endParaRPr>
                </a:p>
              </p:txBody>
            </p:sp>
            <p:graphicFrame>
              <p:nvGraphicFramePr>
                <p:cNvPr id="9220" name="Object 4"/>
                <p:cNvGraphicFramePr>
                  <a:graphicFrameLocks noChangeAspect="1"/>
                </p:cNvGraphicFramePr>
                <p:nvPr/>
              </p:nvGraphicFramePr>
              <p:xfrm>
                <a:off x="3696" y="754"/>
                <a:ext cx="367" cy="26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215640" imgH="228600" progId="Equation.DSMT4">
                        <p:embed/>
                      </p:oleObj>
                    </mc:Choice>
                    <mc:Fallback>
                      <p:oleObj name="Equation" r:id="rId7" imgW="215640" imgH="228600" progId="Equation.DSMT4">
                        <p:embed/>
                        <p:pic>
                          <p:nvPicPr>
                            <p:cNvPr id="922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96" y="754"/>
                              <a:ext cx="367" cy="26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9231" name="AutoShape 16"/>
            <p:cNvSpPr>
              <a:spLocks noChangeArrowheads="1"/>
            </p:cNvSpPr>
            <p:nvPr/>
          </p:nvSpPr>
          <p:spPr bwMode="auto">
            <a:xfrm>
              <a:off x="2677" y="1162"/>
              <a:ext cx="272" cy="79"/>
            </a:xfrm>
            <a:prstGeom prst="leftArrow">
              <a:avLst>
                <a:gd name="adj1" fmla="val 50000"/>
                <a:gd name="adj2" fmla="val 86076"/>
              </a:avLst>
            </a:prstGeom>
            <a:solidFill>
              <a:srgbClr val="00FF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232" name="AutoShape 17"/>
            <p:cNvSpPr>
              <a:spLocks noChangeArrowheads="1"/>
            </p:cNvSpPr>
            <p:nvPr/>
          </p:nvSpPr>
          <p:spPr bwMode="auto">
            <a:xfrm>
              <a:off x="2677" y="1571"/>
              <a:ext cx="272" cy="79"/>
            </a:xfrm>
            <a:prstGeom prst="leftArrow">
              <a:avLst>
                <a:gd name="adj1" fmla="val 50000"/>
                <a:gd name="adj2" fmla="val 86076"/>
              </a:avLst>
            </a:prstGeom>
            <a:solidFill>
              <a:srgbClr val="00FF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233" name="Text Box 18"/>
            <p:cNvSpPr txBox="1">
              <a:spLocks noChangeArrowheads="1"/>
            </p:cNvSpPr>
            <p:nvPr/>
          </p:nvSpPr>
          <p:spPr bwMode="auto">
            <a:xfrm>
              <a:off x="2994" y="1406"/>
              <a:ext cx="2506" cy="5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</a:rPr>
                <a:t>Can be used as a test for completeness of the </a:t>
              </a:r>
            </a:p>
            <a:p>
              <a:r>
                <a:rPr lang="en-US" sz="1800" b="1">
                  <a:solidFill>
                    <a:srgbClr val="0000FF"/>
                  </a:solidFill>
                </a:rPr>
                <a:t>single-particle basis.</a:t>
              </a:r>
              <a:endParaRPr lang="ru-RU" sz="1800" b="1">
                <a:solidFill>
                  <a:srgbClr val="0000FF"/>
                </a:solidFill>
              </a:endParaRPr>
            </a:p>
          </p:txBody>
        </p:sp>
        <p:sp>
          <p:nvSpPr>
            <p:cNvPr id="9234" name="Rectangle 19"/>
            <p:cNvSpPr>
              <a:spLocks noChangeArrowheads="1"/>
            </p:cNvSpPr>
            <p:nvPr/>
          </p:nvSpPr>
          <p:spPr bwMode="auto">
            <a:xfrm>
              <a:off x="2962" y="981"/>
              <a:ext cx="2608" cy="40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235" name="Rectangle 20"/>
            <p:cNvSpPr>
              <a:spLocks noChangeArrowheads="1"/>
            </p:cNvSpPr>
            <p:nvPr/>
          </p:nvSpPr>
          <p:spPr bwMode="auto">
            <a:xfrm>
              <a:off x="2994" y="1435"/>
              <a:ext cx="1815" cy="53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228" name="Rectangle 21"/>
          <p:cNvSpPr>
            <a:spLocks noChangeArrowheads="1"/>
          </p:cNvSpPr>
          <p:nvPr/>
        </p:nvSpPr>
        <p:spPr bwMode="auto">
          <a:xfrm>
            <a:off x="468313" y="4005263"/>
            <a:ext cx="12604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800" b="1">
                <a:solidFill>
                  <a:srgbClr val="0000FF"/>
                </a:solidFill>
              </a:rPr>
              <a:t>Thouless:</a:t>
            </a:r>
            <a:endParaRPr lang="ru-RU" sz="1800" b="1">
              <a:solidFill>
                <a:srgbClr val="0000FF"/>
              </a:solidFill>
            </a:endParaRPr>
          </a:p>
        </p:txBody>
      </p:sp>
      <p:sp>
        <p:nvSpPr>
          <p:cNvPr id="9229" name="Text Box 22"/>
          <p:cNvSpPr txBox="1">
            <a:spLocks noChangeArrowheads="1"/>
          </p:cNvSpPr>
          <p:nvPr/>
        </p:nvSpPr>
        <p:spPr bwMode="auto">
          <a:xfrm>
            <a:off x="395288" y="3644900"/>
            <a:ext cx="73723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</a:rPr>
              <a:t>SR with odd</a:t>
            </a:r>
            <a:r>
              <a:rPr lang="en-US" sz="1800" b="1"/>
              <a:t> </a:t>
            </a:r>
            <a:r>
              <a:rPr lang="en-US" sz="1800"/>
              <a:t>p=2n+1</a:t>
            </a:r>
            <a:r>
              <a:rPr lang="en-US" sz="1800" b="1"/>
              <a:t> </a:t>
            </a:r>
            <a:r>
              <a:rPr lang="en-US" sz="1800" b="1">
                <a:solidFill>
                  <a:srgbClr val="0000FF"/>
                </a:solidFill>
              </a:rPr>
              <a:t>expressed via commutators and  most useful.</a:t>
            </a:r>
            <a:endParaRPr lang="ru-RU" sz="18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6F2CAF-FB16-41B3-91BC-96FB7E7A9A42}"/>
              </a:ext>
            </a:extLst>
          </p:cNvPr>
          <p:cNvSpPr txBox="1"/>
          <p:nvPr/>
        </p:nvSpPr>
        <p:spPr>
          <a:xfrm>
            <a:off x="522120" y="299052"/>
            <a:ext cx="870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TM can be excited in various reactions through its irrotational fraction </a:t>
            </a:r>
          </a:p>
          <a:p>
            <a:r>
              <a:rPr lang="en-US" b="1" dirty="0">
                <a:solidFill>
                  <a:srgbClr val="FF0000"/>
                </a:solidFill>
              </a:rPr>
              <a:t>as the doorway: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834D61-0C2F-443E-A379-B924A21E9A6F}"/>
              </a:ext>
            </a:extLst>
          </p:cNvPr>
          <p:cNvSpPr txBox="1"/>
          <p:nvPr/>
        </p:nvSpPr>
        <p:spPr>
          <a:xfrm>
            <a:off x="0" y="4184692"/>
            <a:ext cx="85331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General problem:  </a:t>
            </a:r>
          </a:p>
          <a:p>
            <a:r>
              <a:rPr lang="en-US" dirty="0"/>
              <a:t>      - modern theory and experiment are not yet able to propose  ways for </a:t>
            </a:r>
          </a:p>
          <a:p>
            <a:r>
              <a:rPr lang="en-US" dirty="0"/>
              <a:t>        identification of </a:t>
            </a:r>
            <a:r>
              <a:rPr lang="en-US" dirty="0">
                <a:solidFill>
                  <a:srgbClr val="FF0000"/>
                </a:solidFill>
              </a:rPr>
              <a:t>intrinsic </a:t>
            </a:r>
            <a:r>
              <a:rPr lang="en-US" dirty="0" err="1">
                <a:solidFill>
                  <a:srgbClr val="FF0000"/>
                </a:solidFill>
              </a:rPr>
              <a:t>vortical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modes.  This  fundamental problem</a:t>
            </a:r>
          </a:p>
          <a:p>
            <a:r>
              <a:rPr lang="en-US" dirty="0"/>
              <a:t>        is still unresolved </a:t>
            </a:r>
          </a:p>
          <a:p>
            <a:r>
              <a:rPr lang="en-US" dirty="0"/>
              <a:t>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3BD05-6B80-43D9-A4B6-B649C4E27652}"/>
              </a:ext>
            </a:extLst>
          </p:cNvPr>
          <p:cNvSpPr txBox="1"/>
          <p:nvPr/>
        </p:nvSpPr>
        <p:spPr>
          <a:xfrm>
            <a:off x="1567476" y="5481730"/>
            <a:ext cx="72032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Reviews of experimental methods: </a:t>
            </a:r>
          </a:p>
          <a:p>
            <a:r>
              <a:rPr lang="en-US" sz="1600" dirty="0"/>
              <a:t>D. </a:t>
            </a:r>
            <a:r>
              <a:rPr lang="en-US" sz="1600" dirty="0" err="1"/>
              <a:t>Savran</a:t>
            </a:r>
            <a:r>
              <a:rPr lang="en-US" sz="1600" dirty="0"/>
              <a:t>, T. </a:t>
            </a:r>
            <a:r>
              <a:rPr lang="en-US" sz="1600" dirty="0" err="1"/>
              <a:t>Aumann</a:t>
            </a:r>
            <a:r>
              <a:rPr lang="en-US" sz="1600" dirty="0"/>
              <a:t>, and A. </a:t>
            </a:r>
            <a:r>
              <a:rPr lang="en-US" sz="1600" dirty="0" err="1"/>
              <a:t>Zilges</a:t>
            </a:r>
            <a:r>
              <a:rPr lang="en-US" sz="1600" dirty="0"/>
              <a:t>, Prog. Part. </a:t>
            </a:r>
            <a:r>
              <a:rPr lang="en-US" sz="1600" dirty="0" err="1"/>
              <a:t>Nucl</a:t>
            </a:r>
            <a:r>
              <a:rPr lang="en-US" sz="1600" dirty="0"/>
              <a:t>. Phys., 70, 210 (2013)</a:t>
            </a:r>
          </a:p>
          <a:p>
            <a:r>
              <a:rPr lang="en-US" sz="1600" dirty="0"/>
              <a:t>A. Bracco, E.G. Lanza, and A. </a:t>
            </a:r>
            <a:r>
              <a:rPr lang="en-US" sz="1600" dirty="0" err="1"/>
              <a:t>Tamii</a:t>
            </a:r>
            <a:r>
              <a:rPr lang="en-US" sz="1600" dirty="0"/>
              <a:t>, Prog. Part. </a:t>
            </a:r>
            <a:r>
              <a:rPr lang="en-US" sz="1600" dirty="0" err="1"/>
              <a:t>Nucl</a:t>
            </a:r>
            <a:r>
              <a:rPr lang="en-US" sz="1600" dirty="0"/>
              <a:t>. Phys., 106, 360 (2019)</a:t>
            </a:r>
          </a:p>
          <a:p>
            <a:endParaRPr lang="ru-RU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4CE43-059B-4160-A976-4C77390A8D39}"/>
              </a:ext>
            </a:extLst>
          </p:cNvPr>
          <p:cNvSpPr txBox="1"/>
          <p:nvPr/>
        </p:nvSpPr>
        <p:spPr>
          <a:xfrm>
            <a:off x="488457" y="1703812"/>
            <a:ext cx="141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 (</a:t>
            </a:r>
            <a:r>
              <a:rPr lang="en-US" dirty="0" err="1"/>
              <a:t>e,e</a:t>
            </a:r>
            <a:r>
              <a:rPr lang="en-US" dirty="0"/>
              <a:t>’)    </a:t>
            </a:r>
            <a:endParaRPr lang="ru-RU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D118EB7-DAF4-4EFB-94C3-9275F7C12459}"/>
              </a:ext>
            </a:extLst>
          </p:cNvPr>
          <p:cNvGrpSpPr/>
          <p:nvPr/>
        </p:nvGrpSpPr>
        <p:grpSpPr>
          <a:xfrm>
            <a:off x="488457" y="1137507"/>
            <a:ext cx="6168676" cy="469464"/>
            <a:chOff x="477756" y="939920"/>
            <a:chExt cx="6168676" cy="4694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6F2B48-8927-407C-9EFE-17EA4D7D1E8E}"/>
                </a:ext>
              </a:extLst>
            </p:cNvPr>
            <p:cNvSpPr txBox="1"/>
            <p:nvPr/>
          </p:nvSpPr>
          <p:spPr>
            <a:xfrm>
              <a:off x="477756" y="939920"/>
              <a:ext cx="61686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arenR"/>
              </a:pPr>
              <a:r>
                <a:rPr lang="en-US" dirty="0" err="1"/>
                <a:t>Isoscalar</a:t>
              </a:r>
              <a:r>
                <a:rPr lang="en-US" dirty="0"/>
                <a:t> reactions           ,            ,                       </a:t>
              </a:r>
              <a:endParaRPr lang="ru-RU" dirty="0"/>
            </a:p>
          </p:txBody>
        </p:sp>
        <p:graphicFrame>
          <p:nvGraphicFramePr>
            <p:cNvPr id="6" name="Object 3">
              <a:extLst>
                <a:ext uri="{FF2B5EF4-FFF2-40B4-BE49-F238E27FC236}">
                  <a16:creationId xmlns:a16="http://schemas.microsoft.com/office/drawing/2014/main" id="{DE08A329-4941-4718-8045-5E40CA444AB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40539" y="964782"/>
            <a:ext cx="721084" cy="444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31640" imgH="203040" progId="Equation.DSMT4">
                    <p:embed/>
                  </p:oleObj>
                </mc:Choice>
                <mc:Fallback>
                  <p:oleObj name="Equation" r:id="rId3" imgW="431640" imgH="203040" progId="Equation.DSMT4">
                    <p:embed/>
                    <p:pic>
                      <p:nvPicPr>
                        <p:cNvPr id="6" name="Object 3">
                          <a:extLst>
                            <a:ext uri="{FF2B5EF4-FFF2-40B4-BE49-F238E27FC236}">
                              <a16:creationId xmlns:a16="http://schemas.microsoft.com/office/drawing/2014/main" id="{DE08A329-4941-4718-8045-5E40CA444A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0539" y="964782"/>
                          <a:ext cx="721084" cy="4446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>
              <a:extLst>
                <a:ext uri="{FF2B5EF4-FFF2-40B4-BE49-F238E27FC236}">
                  <a16:creationId xmlns:a16="http://schemas.microsoft.com/office/drawing/2014/main" id="{D2D28C5E-D54A-4091-9503-A7D748ADF6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36151" y="964884"/>
            <a:ext cx="72072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31640" imgH="203040" progId="Equation.DSMT4">
                    <p:embed/>
                  </p:oleObj>
                </mc:Choice>
                <mc:Fallback>
                  <p:oleObj name="Equation" r:id="rId5" imgW="431640" imgH="203040" progId="Equation.DSMT4">
                    <p:embed/>
                    <p:pic>
                      <p:nvPicPr>
                        <p:cNvPr id="17" name="Object 3">
                          <a:extLst>
                            <a:ext uri="{FF2B5EF4-FFF2-40B4-BE49-F238E27FC236}">
                              <a16:creationId xmlns:a16="http://schemas.microsoft.com/office/drawing/2014/main" id="{D2D28C5E-D54A-4091-9503-A7D748ADF6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6151" y="964884"/>
                          <a:ext cx="720725" cy="444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">
              <a:extLst>
                <a:ext uri="{FF2B5EF4-FFF2-40B4-BE49-F238E27FC236}">
                  <a16:creationId xmlns:a16="http://schemas.microsoft.com/office/drawing/2014/main" id="{F08EBF18-5D0C-49DD-8FDD-33E40C1A83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19196" y="939920"/>
            <a:ext cx="1004888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11000" imgH="228600" progId="Equation.DSMT4">
                    <p:embed/>
                  </p:oleObj>
                </mc:Choice>
                <mc:Fallback>
                  <p:oleObj name="Equation" r:id="rId7" imgW="711000" imgH="228600" progId="Equation.DSMT4">
                    <p:embed/>
                    <p:pic>
                      <p:nvPicPr>
                        <p:cNvPr id="20" name="Object 3">
                          <a:extLst>
                            <a:ext uri="{FF2B5EF4-FFF2-40B4-BE49-F238E27FC236}">
                              <a16:creationId xmlns:a16="http://schemas.microsoft.com/office/drawing/2014/main" id="{F08EBF18-5D0C-49DD-8FDD-33E40C1A830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9196" y="939920"/>
                          <a:ext cx="1004888" cy="4222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6898596-A996-4C4A-92D1-BB272F65F072}"/>
              </a:ext>
            </a:extLst>
          </p:cNvPr>
          <p:cNvGrpSpPr/>
          <p:nvPr/>
        </p:nvGrpSpPr>
        <p:grpSpPr>
          <a:xfrm>
            <a:off x="405136" y="2270117"/>
            <a:ext cx="7798067" cy="1794884"/>
            <a:chOff x="476496" y="2798325"/>
            <a:chExt cx="7798067" cy="17948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565E0D-7018-4E6F-9F18-AD913F1A6FBF}"/>
                </a:ext>
              </a:extLst>
            </p:cNvPr>
            <p:cNvSpPr txBox="1"/>
            <p:nvPr/>
          </p:nvSpPr>
          <p:spPr>
            <a:xfrm>
              <a:off x="522120" y="3876331"/>
              <a:ext cx="7752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In analogy with relativistic heavy ion collisions (HIC), a vortical flow 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can lead to polarization of the outcoming </a:t>
              </a:r>
              <a:r>
                <a:rPr lang="en-US" dirty="0">
                  <a:solidFill>
                    <a:srgbClr val="9966FF"/>
                  </a:solidFill>
                </a:rPr>
                <a:t>    .   </a:t>
              </a:r>
              <a:endParaRPr lang="ru-RU" dirty="0">
                <a:solidFill>
                  <a:srgbClr val="9966FF"/>
                </a:solidFill>
              </a:endParaRP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2704B891-D5ED-4218-9A6C-917F7C07F7C8}"/>
                </a:ext>
              </a:extLst>
            </p:cNvPr>
            <p:cNvGrpSpPr/>
            <p:nvPr/>
          </p:nvGrpSpPr>
          <p:grpSpPr>
            <a:xfrm>
              <a:off x="476496" y="2798325"/>
              <a:ext cx="6779683" cy="1117081"/>
              <a:chOff x="476496" y="2798325"/>
              <a:chExt cx="6779683" cy="111708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9D0D59-E7FF-463E-9D09-B7302679C7AC}"/>
                  </a:ext>
                </a:extLst>
              </p:cNvPr>
              <p:cNvSpPr txBox="1"/>
              <p:nvPr/>
            </p:nvSpPr>
            <p:spPr>
              <a:xfrm>
                <a:off x="476496" y="2834524"/>
                <a:ext cx="67796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3)    Reactions of inelastic scattering with     - decay                           </a:t>
                </a:r>
              </a:p>
              <a:p>
                <a:r>
                  <a:rPr lang="en-US" dirty="0"/>
                  <a:t>                                 </a:t>
                </a:r>
                <a:r>
                  <a:rPr lang="en-US" sz="1800" dirty="0">
                    <a:solidFill>
                      <a:srgbClr val="9933FF"/>
                    </a:solidFill>
                  </a:rPr>
                  <a:t>scattering angle of the photon can depend </a:t>
                </a:r>
              </a:p>
              <a:p>
                <a:r>
                  <a:rPr lang="en-US" sz="1800" dirty="0">
                    <a:solidFill>
                      <a:srgbClr val="9933FF"/>
                    </a:solidFill>
                  </a:rPr>
                  <a:t>                                     on the nuclear flow.                </a:t>
                </a:r>
                <a:endParaRPr lang="ru-RU" sz="1800" dirty="0">
                  <a:solidFill>
                    <a:srgbClr val="9933FF"/>
                  </a:solidFill>
                </a:endParaRPr>
              </a:p>
            </p:txBody>
          </p:sp>
          <p:graphicFrame>
            <p:nvGraphicFramePr>
              <p:cNvPr id="11" name="Object 6">
                <a:extLst>
                  <a:ext uri="{FF2B5EF4-FFF2-40B4-BE49-F238E27FC236}">
                    <a16:creationId xmlns:a16="http://schemas.microsoft.com/office/drawing/2014/main" id="{CFE09EF5-AF41-4002-B089-C78915FC36A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35791" y="3183468"/>
              <a:ext cx="825500" cy="4328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507960" imgH="203040" progId="Equation.DSMT4">
                      <p:embed/>
                    </p:oleObj>
                  </mc:Choice>
                  <mc:Fallback>
                    <p:oleObj name="Equation" r:id="rId9" imgW="507960" imgH="203040" progId="Equation.DSMT4">
                      <p:embed/>
                      <p:pic>
                        <p:nvPicPr>
                          <p:cNvPr id="11" name="Object 6">
                            <a:extLst>
                              <a:ext uri="{FF2B5EF4-FFF2-40B4-BE49-F238E27FC236}">
                                <a16:creationId xmlns:a16="http://schemas.microsoft.com/office/drawing/2014/main" id="{CFE09EF5-AF41-4002-B089-C78915FC36A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35791" y="3183468"/>
                            <a:ext cx="825500" cy="4328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3">
                <a:extLst>
                  <a:ext uri="{FF2B5EF4-FFF2-40B4-BE49-F238E27FC236}">
                    <a16:creationId xmlns:a16="http://schemas.microsoft.com/office/drawing/2014/main" id="{9FF79D4C-D63D-4329-BDD2-AE46A96A3F1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13686" y="3512889"/>
              <a:ext cx="825500" cy="4025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545760" imgH="203040" progId="Equation.DSMT4">
                      <p:embed/>
                    </p:oleObj>
                  </mc:Choice>
                  <mc:Fallback>
                    <p:oleObj name="Equation" r:id="rId11" imgW="545760" imgH="203040" progId="Equation.DSMT4">
                      <p:embed/>
                      <p:pic>
                        <p:nvPicPr>
                          <p:cNvPr id="15" name="Object 3">
                            <a:extLst>
                              <a:ext uri="{FF2B5EF4-FFF2-40B4-BE49-F238E27FC236}">
                                <a16:creationId xmlns:a16="http://schemas.microsoft.com/office/drawing/2014/main" id="{9FF79D4C-D63D-4329-BDD2-AE46A96A3F1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3686" y="3512889"/>
                            <a:ext cx="825500" cy="40251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Стрелка: вправо 6">
                <a:extLst>
                  <a:ext uri="{FF2B5EF4-FFF2-40B4-BE49-F238E27FC236}">
                    <a16:creationId xmlns:a16="http://schemas.microsoft.com/office/drawing/2014/main" id="{8B8EF0FC-F90F-4E28-A088-8A5D38BB5941}"/>
                  </a:ext>
                </a:extLst>
              </p:cNvPr>
              <p:cNvSpPr/>
              <p:nvPr/>
            </p:nvSpPr>
            <p:spPr>
              <a:xfrm>
                <a:off x="2127891" y="3289579"/>
                <a:ext cx="518965" cy="3334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23" name="Object 6">
                <a:extLst>
                  <a:ext uri="{FF2B5EF4-FFF2-40B4-BE49-F238E27FC236}">
                    <a16:creationId xmlns:a16="http://schemas.microsoft.com/office/drawing/2014/main" id="{64DE66DB-D299-42AC-AEA3-5643945CA9A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303654" y="2798325"/>
              <a:ext cx="348466" cy="4549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26720" imgH="164880" progId="Equation.DSMT4">
                      <p:embed/>
                    </p:oleObj>
                  </mc:Choice>
                  <mc:Fallback>
                    <p:oleObj name="Equation" r:id="rId13" imgW="126720" imgH="164880" progId="Equation.DSMT4">
                      <p:embed/>
                      <p:pic>
                        <p:nvPicPr>
                          <p:cNvPr id="23" name="Object 6">
                            <a:extLst>
                              <a:ext uri="{FF2B5EF4-FFF2-40B4-BE49-F238E27FC236}">
                                <a16:creationId xmlns:a16="http://schemas.microsoft.com/office/drawing/2014/main" id="{64DE66DB-D299-42AC-AEA3-5643945CA9A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3654" y="2798325"/>
                            <a:ext cx="348466" cy="4549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2" name="Object 3">
              <a:extLst>
                <a:ext uri="{FF2B5EF4-FFF2-40B4-BE49-F238E27FC236}">
                  <a16:creationId xmlns:a16="http://schemas.microsoft.com/office/drawing/2014/main" id="{E0D4D29A-C533-4017-8C79-C8B8EB381A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55496" y="4266184"/>
            <a:ext cx="507131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6720" imgH="164880" progId="Equation.DSMT4">
                    <p:embed/>
                  </p:oleObj>
                </mc:Choice>
                <mc:Fallback>
                  <p:oleObj name="Equation" r:id="rId15" imgW="126720" imgH="164880" progId="Equation.DSMT4">
                    <p:embed/>
                    <p:pic>
                      <p:nvPicPr>
                        <p:cNvPr id="22" name="Object 3">
                          <a:extLst>
                            <a:ext uri="{FF2B5EF4-FFF2-40B4-BE49-F238E27FC236}">
                              <a16:creationId xmlns:a16="http://schemas.microsoft.com/office/drawing/2014/main" id="{E0D4D29A-C533-4017-8C79-C8B8EB381A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5496" y="4266184"/>
                          <a:ext cx="507131" cy="327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DDE72A0-9139-4BAF-864B-883D82E4A558}"/>
              </a:ext>
            </a:extLst>
          </p:cNvPr>
          <p:cNvCxnSpPr/>
          <p:nvPr/>
        </p:nvCxnSpPr>
        <p:spPr>
          <a:xfrm flipH="1">
            <a:off x="1875035" y="1916832"/>
            <a:ext cx="28925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487B79-7BCD-45D3-AA52-11B841ACDD31}"/>
              </a:ext>
            </a:extLst>
          </p:cNvPr>
          <p:cNvSpPr txBox="1"/>
          <p:nvPr/>
        </p:nvSpPr>
        <p:spPr>
          <a:xfrm>
            <a:off x="5062263" y="1623162"/>
            <a:ext cx="3740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Most simple reaction to start </a:t>
            </a:r>
          </a:p>
          <a:p>
            <a:r>
              <a:rPr lang="en-US" b="1" dirty="0">
                <a:solidFill>
                  <a:srgbClr val="FF0000"/>
                </a:solidFill>
              </a:rPr>
              <a:t>the theoretical analysis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656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8D82AD-7632-41D9-8D81-77BB31874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" y="2505354"/>
            <a:ext cx="3529805" cy="3689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4592E-2AB5-48F5-863D-41FDF1941769}"/>
              </a:ext>
            </a:extLst>
          </p:cNvPr>
          <p:cNvSpPr txBox="1"/>
          <p:nvPr/>
        </p:nvSpPr>
        <p:spPr>
          <a:xfrm>
            <a:off x="3791564" y="2505354"/>
            <a:ext cx="3160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A. Richter, NPA, </a:t>
            </a:r>
            <a:r>
              <a:rPr lang="en-US" sz="1600" u="sng" dirty="0"/>
              <a:t>731</a:t>
            </a:r>
            <a:r>
              <a:rPr lang="en-US" sz="1600" dirty="0"/>
              <a:t>, 59 (2004). </a:t>
            </a: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93C287-4976-45E0-B451-76926AF186A9}"/>
              </a:ext>
            </a:extLst>
          </p:cNvPr>
          <p:cNvSpPr/>
          <p:nvPr/>
        </p:nvSpPr>
        <p:spPr>
          <a:xfrm>
            <a:off x="3716886" y="4243797"/>
            <a:ext cx="5359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Toroidal mode contributes to E1 transversal form-factor and  can in principle  be discriminated in (</a:t>
            </a:r>
            <a:r>
              <a:rPr lang="en-US" dirty="0" err="1"/>
              <a:t>e,e</a:t>
            </a:r>
            <a:r>
              <a:rPr lang="en-US" dirty="0"/>
              <a:t>’) to back angles. </a:t>
            </a: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CFC2E102-150E-44B9-95A7-7E6C8C450D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964" y="936154"/>
          <a:ext cx="792638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760" imgH="393480" progId="Equation.DSMT4">
                  <p:embed/>
                </p:oleObj>
              </mc:Choice>
              <mc:Fallback>
                <p:oleObj name="Equation" r:id="rId4" imgW="4190760" imgH="393480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CFC2E102-150E-44B9-95A7-7E6C8C450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964" y="936154"/>
                        <a:ext cx="7926388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760DD67-065D-4BC6-B00E-BDA869AE17BE}"/>
              </a:ext>
            </a:extLst>
          </p:cNvPr>
          <p:cNvSpPr txBox="1"/>
          <p:nvPr/>
        </p:nvSpPr>
        <p:spPr>
          <a:xfrm>
            <a:off x="294736" y="276617"/>
            <a:ext cx="343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e,e</a:t>
            </a:r>
            <a:r>
              <a:rPr lang="en-US" b="1" dirty="0">
                <a:solidFill>
                  <a:srgbClr val="FF0000"/>
                </a:solidFill>
              </a:rPr>
              <a:t>’): PWBA cross section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300F188C-02FE-4FCF-BA26-9CE59384D0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786" y="1722020"/>
          <a:ext cx="5270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960" imgH="304560" progId="Equation.DSMT4">
                  <p:embed/>
                </p:oleObj>
              </mc:Choice>
              <mc:Fallback>
                <p:oleObj name="Equation" r:id="rId6" imgW="291960" imgH="30456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300F188C-02FE-4FCF-BA26-9CE59384D0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786" y="1722020"/>
                        <a:ext cx="5270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B59E6AF-F8A5-4B0B-ACC5-1ED16C9CF442}"/>
              </a:ext>
            </a:extLst>
          </p:cNvPr>
          <p:cNvGrpSpPr/>
          <p:nvPr/>
        </p:nvGrpSpPr>
        <p:grpSpPr>
          <a:xfrm>
            <a:off x="502978" y="1828993"/>
            <a:ext cx="6454883" cy="443890"/>
            <a:chOff x="421373" y="2654833"/>
            <a:chExt cx="6454883" cy="44389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3561BB-DFA4-45E2-978C-B81D1CC0B3FA}"/>
                </a:ext>
              </a:extLst>
            </p:cNvPr>
            <p:cNvSpPr txBox="1"/>
            <p:nvPr/>
          </p:nvSpPr>
          <p:spPr>
            <a:xfrm>
              <a:off x="421373" y="2671656"/>
              <a:ext cx="6037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          states,                  but         contributes to   </a:t>
              </a:r>
              <a:endParaRPr lang="ru-RU" dirty="0"/>
            </a:p>
          </p:txBody>
        </p:sp>
        <p:graphicFrame>
          <p:nvGraphicFramePr>
            <p:cNvPr id="12" name="Object 5">
              <a:extLst>
                <a:ext uri="{FF2B5EF4-FFF2-40B4-BE49-F238E27FC236}">
                  <a16:creationId xmlns:a16="http://schemas.microsoft.com/office/drawing/2014/main" id="{A54D6720-C824-4E9F-9680-59E1390277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9556" y="2695121"/>
            <a:ext cx="481166" cy="321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80880" imgH="190440" progId="Equation.DSMT4">
                    <p:embed/>
                  </p:oleObj>
                </mc:Choice>
                <mc:Fallback>
                  <p:oleObj name="Equation" r:id="rId8" imgW="380880" imgH="190440" progId="Equation.DSMT4">
                    <p:embed/>
                    <p:pic>
                      <p:nvPicPr>
                        <p:cNvPr id="12" name="Object 5">
                          <a:extLst>
                            <a:ext uri="{FF2B5EF4-FFF2-40B4-BE49-F238E27FC236}">
                              <a16:creationId xmlns:a16="http://schemas.microsoft.com/office/drawing/2014/main" id="{A54D6720-C824-4E9F-9680-59E1390277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9556" y="2695121"/>
                          <a:ext cx="481166" cy="3211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id="{EB2A35A2-4464-4F06-9EF1-1C30D88FF14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71261" y="2695121"/>
            <a:ext cx="1013243" cy="403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58720" imgH="241200" progId="Equation.DSMT4">
                    <p:embed/>
                  </p:oleObj>
                </mc:Choice>
                <mc:Fallback>
                  <p:oleObj name="Equation" r:id="rId10" imgW="558720" imgH="241200" progId="Equation.DSMT4">
                    <p:embed/>
                    <p:pic>
                      <p:nvPicPr>
                        <p:cNvPr id="13" name="Object 5">
                          <a:extLst>
                            <a:ext uri="{FF2B5EF4-FFF2-40B4-BE49-F238E27FC236}">
                              <a16:creationId xmlns:a16="http://schemas.microsoft.com/office/drawing/2014/main" id="{EB2A35A2-4464-4F06-9EF1-1C30D88FF14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261" y="2695121"/>
                          <a:ext cx="1013243" cy="4036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5">
              <a:extLst>
                <a:ext uri="{FF2B5EF4-FFF2-40B4-BE49-F238E27FC236}">
                  <a16:creationId xmlns:a16="http://schemas.microsoft.com/office/drawing/2014/main" id="{6E1023AD-8863-43DB-878E-B079B7D3A6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63386" y="2654833"/>
            <a:ext cx="712870" cy="416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80880" imgH="241200" progId="Equation.DSMT4">
                    <p:embed/>
                  </p:oleObj>
                </mc:Choice>
                <mc:Fallback>
                  <p:oleObj name="Equation" r:id="rId12" imgW="380880" imgH="241200" progId="Equation.DSMT4">
                    <p:embed/>
                    <p:pic>
                      <p:nvPicPr>
                        <p:cNvPr id="15" name="Object 5">
                          <a:extLst>
                            <a:ext uri="{FF2B5EF4-FFF2-40B4-BE49-F238E27FC236}">
                              <a16:creationId xmlns:a16="http://schemas.microsoft.com/office/drawing/2014/main" id="{6E1023AD-8863-43DB-878E-B079B7D3A6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3386" y="2654833"/>
                          <a:ext cx="712870" cy="4169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A45682-5C27-49F7-9EEC-FBA5A22E0C23}"/>
              </a:ext>
            </a:extLst>
          </p:cNvPr>
          <p:cNvSpPr/>
          <p:nvPr/>
        </p:nvSpPr>
        <p:spPr>
          <a:xfrm>
            <a:off x="3995375" y="143379"/>
            <a:ext cx="5287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Theissen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Springer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Tacts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Mord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Phy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, 1 (1972)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Heisenberg and H.P. Blok, Ann. Rev.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Part. Sci,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569 (1983),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EA7D9B5-B5F7-4CB0-93E0-FCAACBB22897}"/>
              </a:ext>
            </a:extLst>
          </p:cNvPr>
          <p:cNvSpPr/>
          <p:nvPr/>
        </p:nvSpPr>
        <p:spPr>
          <a:xfrm>
            <a:off x="537974" y="973548"/>
            <a:ext cx="8061610" cy="596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049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TextovéPole 5"/>
          <p:cNvSpPr txBox="1">
            <a:spLocks noChangeArrowheads="1"/>
          </p:cNvSpPr>
          <p:nvPr/>
        </p:nvSpPr>
        <p:spPr bwMode="auto">
          <a:xfrm>
            <a:off x="182269" y="1930274"/>
            <a:ext cx="2290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Nuclear  current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262512" y="2354730"/>
          <a:ext cx="3385608" cy="67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520" imgH="431640" progId="Equation.DSMT4">
                  <p:embed/>
                </p:oleObj>
              </mc:Choice>
              <mc:Fallback>
                <p:oleObj name="Equation" r:id="rId3" imgW="2171520" imgH="431640" progId="Equation.DSMT4">
                  <p:embed/>
                  <p:pic>
                    <p:nvPicPr>
                      <p:cNvPr id="153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12" y="2354730"/>
                        <a:ext cx="3385608" cy="675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244751" y="3013868"/>
          <a:ext cx="4981495" cy="654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19160" imgH="406080" progId="Equation.DSMT4">
                  <p:embed/>
                </p:oleObj>
              </mc:Choice>
              <mc:Fallback>
                <p:oleObj name="Equation" r:id="rId5" imgW="2819160" imgH="406080" progId="Equation.DSMT4">
                  <p:embed/>
                  <p:pic>
                    <p:nvPicPr>
                      <p:cNvPr id="153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51" y="3013868"/>
                        <a:ext cx="4981495" cy="654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223140" y="3428295"/>
          <a:ext cx="4838165" cy="77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44720" imgH="457200" progId="Equation.DSMT4">
                  <p:embed/>
                </p:oleObj>
              </mc:Choice>
              <mc:Fallback>
                <p:oleObj name="Equation" r:id="rId7" imgW="2844720" imgH="457200" progId="Equation.DSMT4">
                  <p:embed/>
                  <p:pic>
                    <p:nvPicPr>
                      <p:cNvPr id="1536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40" y="3428295"/>
                        <a:ext cx="4838165" cy="777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76DDA5CE-3F57-4BBF-8E5B-D2229668E7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7920" y="1182617"/>
          <a:ext cx="68072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24000" imgH="419040" progId="Equation.DSMT4">
                  <p:embed/>
                </p:oleObj>
              </mc:Choice>
              <mc:Fallback>
                <p:oleObj name="Equation" r:id="rId9" imgW="3924000" imgH="419040" progId="Equation.DSMT4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76DDA5CE-3F57-4BBF-8E5B-D2229668E7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0" y="1182617"/>
                        <a:ext cx="680720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9A3559-FF89-447B-A06D-CBB0CA75CF52}"/>
              </a:ext>
            </a:extLst>
          </p:cNvPr>
          <p:cNvSpPr txBox="1"/>
          <p:nvPr/>
        </p:nvSpPr>
        <p:spPr>
          <a:xfrm>
            <a:off x="309704" y="799068"/>
            <a:ext cx="786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Here we meet the problem:  impact of the magnetization current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2FA8B91-9BB7-4472-BA97-BAF95C277EA3}"/>
              </a:ext>
            </a:extLst>
          </p:cNvPr>
          <p:cNvCxnSpPr/>
          <p:nvPr/>
        </p:nvCxnSpPr>
        <p:spPr>
          <a:xfrm>
            <a:off x="5455722" y="3309218"/>
            <a:ext cx="3549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F1DE70-9342-4271-B77E-D79A64B2495D}"/>
              </a:ext>
            </a:extLst>
          </p:cNvPr>
          <p:cNvSpPr txBox="1"/>
          <p:nvPr/>
        </p:nvSpPr>
        <p:spPr>
          <a:xfrm>
            <a:off x="6074234" y="3113342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toroidal flow</a:t>
            </a:r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027FF27-A89B-4158-9504-0D2D67EE522F}"/>
              </a:ext>
            </a:extLst>
          </p:cNvPr>
          <p:cNvGrpSpPr/>
          <p:nvPr/>
        </p:nvGrpSpPr>
        <p:grpSpPr>
          <a:xfrm>
            <a:off x="1799039" y="220958"/>
            <a:ext cx="2432076" cy="446423"/>
            <a:chOff x="3117974" y="374296"/>
            <a:chExt cx="2432076" cy="446423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134E787A-DAB4-494D-95E8-1E32EBF3C5A0}"/>
                </a:ext>
              </a:extLst>
            </p:cNvPr>
            <p:cNvSpPr/>
            <p:nvPr/>
          </p:nvSpPr>
          <p:spPr>
            <a:xfrm>
              <a:off x="3117974" y="374296"/>
              <a:ext cx="2387959" cy="437815"/>
            </a:xfrm>
            <a:prstGeom prst="rect">
              <a:avLst/>
            </a:prstGeom>
            <a:solidFill>
              <a:srgbClr val="FFFF00">
                <a:alpha val="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A52C3D4-5CEC-4F54-9081-F4DDD0A3E734}"/>
                </a:ext>
              </a:extLst>
            </p:cNvPr>
            <p:cNvSpPr/>
            <p:nvPr/>
          </p:nvSpPr>
          <p:spPr>
            <a:xfrm>
              <a:off x="3117974" y="420609"/>
              <a:ext cx="24320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What about  (</a:t>
              </a:r>
              <a:r>
                <a:rPr lang="en-US" dirty="0" err="1"/>
                <a:t>e,e</a:t>
              </a:r>
              <a:r>
                <a:rPr lang="en-US" dirty="0"/>
                <a:t>’)?</a:t>
              </a:r>
              <a:endParaRPr lang="ru-RU" dirty="0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8F533E-34B5-4FF5-AF64-D70208E413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140" y="4293096"/>
            <a:ext cx="3424980" cy="241764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8501104-4E7F-4A8F-BEC9-06D041DE1344}"/>
              </a:ext>
            </a:extLst>
          </p:cNvPr>
          <p:cNvSpPr txBox="1"/>
          <p:nvPr/>
        </p:nvSpPr>
        <p:spPr>
          <a:xfrm>
            <a:off x="3887752" y="4872444"/>
            <a:ext cx="5336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Impact of     current is significant at               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Makes toroidal effect unresolved?</a:t>
            </a:r>
          </a:p>
        </p:txBody>
      </p:sp>
      <p:graphicFrame>
        <p:nvGraphicFramePr>
          <p:cNvPr id="29" name="Object 5">
            <a:extLst>
              <a:ext uri="{FF2B5EF4-FFF2-40B4-BE49-F238E27FC236}">
                <a16:creationId xmlns:a16="http://schemas.microsoft.com/office/drawing/2014/main" id="{E4C6758B-D457-404E-8511-E9F7D92B1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85120" y="4872444"/>
          <a:ext cx="944140" cy="397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228600" progId="Equation.DSMT4">
                  <p:embed/>
                </p:oleObj>
              </mc:Choice>
              <mc:Fallback>
                <p:oleObj name="Equation" r:id="rId12" imgW="723600" imgH="228600" progId="Equation.DSMT4">
                  <p:embed/>
                  <p:pic>
                    <p:nvPicPr>
                      <p:cNvPr id="29" name="Object 5">
                        <a:extLst>
                          <a:ext uri="{FF2B5EF4-FFF2-40B4-BE49-F238E27FC236}">
                            <a16:creationId xmlns:a16="http://schemas.microsoft.com/office/drawing/2014/main" id="{E4C6758B-D457-404E-8511-E9F7D92B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0" y="4872444"/>
                        <a:ext cx="944140" cy="397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>
            <a:extLst>
              <a:ext uri="{FF2B5EF4-FFF2-40B4-BE49-F238E27FC236}">
                <a16:creationId xmlns:a16="http://schemas.microsoft.com/office/drawing/2014/main" id="{B48B3A8F-E9F7-4630-A0B0-297A348916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3675" y="4872444"/>
          <a:ext cx="3429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253800" progId="Equation.DSMT4">
                  <p:embed/>
                </p:oleObj>
              </mc:Choice>
              <mc:Fallback>
                <p:oleObj name="Equation" r:id="rId14" imgW="190440" imgH="253800" progId="Equation.DSMT4">
                  <p:embed/>
                  <p:pic>
                    <p:nvPicPr>
                      <p:cNvPr id="30" name="Object 6">
                        <a:extLst>
                          <a:ext uri="{FF2B5EF4-FFF2-40B4-BE49-F238E27FC236}">
                            <a16:creationId xmlns:a16="http://schemas.microsoft.com/office/drawing/2014/main" id="{B48B3A8F-E9F7-4630-A0B0-297A348916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675" y="4872444"/>
                        <a:ext cx="3429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1BBF9E3-7CA8-4A00-A21B-99C6CD7ED00E}"/>
              </a:ext>
            </a:extLst>
          </p:cNvPr>
          <p:cNvSpPr txBox="1"/>
          <p:nvPr/>
        </p:nvSpPr>
        <p:spPr>
          <a:xfrm>
            <a:off x="3985836" y="4327932"/>
            <a:ext cx="2078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PWBA for 24Mg </a:t>
            </a:r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42FCE3F-D753-4278-A3A3-34A134C7EDA6}"/>
              </a:ext>
            </a:extLst>
          </p:cNvPr>
          <p:cNvGrpSpPr/>
          <p:nvPr/>
        </p:nvGrpSpPr>
        <p:grpSpPr>
          <a:xfrm>
            <a:off x="3718461" y="5731792"/>
            <a:ext cx="4711546" cy="817205"/>
            <a:chOff x="899592" y="500916"/>
            <a:chExt cx="4711546" cy="8172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0A6829-936D-49F0-94EF-5F4EF1222F49}"/>
                </a:ext>
              </a:extLst>
            </p:cNvPr>
            <p:cNvSpPr txBox="1"/>
            <p:nvPr/>
          </p:nvSpPr>
          <p:spPr>
            <a:xfrm>
              <a:off x="899592" y="548680"/>
              <a:ext cx="47115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It will be shown that       can even </a:t>
              </a:r>
            </a:p>
            <a:p>
              <a:r>
                <a:rPr lang="en-US" sz="2200" b="1" dirty="0">
                  <a:solidFill>
                    <a:srgbClr val="FF0000"/>
                  </a:solidFill>
                </a:rPr>
                <a:t>help in search of  E1 TM!  </a:t>
              </a:r>
              <a:endParaRPr lang="ru-RU" sz="22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0" name="Object 6">
              <a:extLst>
                <a:ext uri="{FF2B5EF4-FFF2-40B4-BE49-F238E27FC236}">
                  <a16:creationId xmlns:a16="http://schemas.microsoft.com/office/drawing/2014/main" id="{C9C412C8-3D97-49FA-9D5F-1C57677B71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59621" y="500916"/>
            <a:ext cx="342900" cy="458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90440" imgH="253800" progId="Equation.DSMT4">
                    <p:embed/>
                  </p:oleObj>
                </mc:Choice>
                <mc:Fallback>
                  <p:oleObj name="Equation" r:id="rId14" imgW="190440" imgH="253800" progId="Equation.DSMT4">
                    <p:embed/>
                    <p:pic>
                      <p:nvPicPr>
                        <p:cNvPr id="20" name="Object 6">
                          <a:extLst>
                            <a:ext uri="{FF2B5EF4-FFF2-40B4-BE49-F238E27FC236}">
                              <a16:creationId xmlns:a16="http://schemas.microsoft.com/office/drawing/2014/main" id="{C9C412C8-3D97-49FA-9D5F-1C57677B71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9621" y="500916"/>
                          <a:ext cx="342900" cy="458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5">
            <a:extLst>
              <a:ext uri="{FF2B5EF4-FFF2-40B4-BE49-F238E27FC236}">
                <a16:creationId xmlns:a16="http://schemas.microsoft.com/office/drawing/2014/main" id="{B08B3A1E-56B1-450B-B8BB-AF9EEFB4FD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7117" y="5020151"/>
          <a:ext cx="7985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6080" imgH="228600" progId="Equation.DSMT4">
                  <p:embed/>
                </p:oleObj>
              </mc:Choice>
              <mc:Fallback>
                <p:oleObj name="Equation" r:id="rId16" imgW="406080" imgH="228600" progId="Equation.DSMT4">
                  <p:embed/>
                  <p:pic>
                    <p:nvPicPr>
                      <p:cNvPr id="22" name="Object 5">
                        <a:extLst>
                          <a:ext uri="{FF2B5EF4-FFF2-40B4-BE49-F238E27FC236}">
                            <a16:creationId xmlns:a16="http://schemas.microsoft.com/office/drawing/2014/main" id="{B08B3A1E-56B1-450B-B8BB-AF9EEFB4F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117" y="5020151"/>
                        <a:ext cx="79851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5">
            <a:extLst>
              <a:ext uri="{FF2B5EF4-FFF2-40B4-BE49-F238E27FC236}">
                <a16:creationId xmlns:a16="http://schemas.microsoft.com/office/drawing/2014/main" id="{1D15BEED-0D9D-401A-A6EC-2A6DD928C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510" y="261672"/>
            <a:ext cx="3882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V.O. Nesterenko et al, PRC</a:t>
            </a:r>
            <a:r>
              <a:rPr lang="en-US" sz="1400" b="0" i="0" u="none" strike="noStrike" baseline="0" dirty="0">
                <a:solidFill>
                  <a:srgbClr val="0000CC"/>
                </a:solidFill>
                <a:latin typeface="CMR12"/>
              </a:rPr>
              <a:t> </a:t>
            </a:r>
            <a:r>
              <a:rPr lang="en-US" sz="1400" b="0" i="0" u="none" strike="noStrike" baseline="0" dirty="0">
                <a:solidFill>
                  <a:srgbClr val="0000CC"/>
                </a:solidFill>
                <a:latin typeface="CMBX12"/>
              </a:rPr>
              <a:t>100</a:t>
            </a:r>
            <a:r>
              <a:rPr lang="en-US" sz="1400" b="0" i="0" u="none" strike="noStrike" baseline="0" dirty="0">
                <a:solidFill>
                  <a:srgbClr val="0000CC"/>
                </a:solidFill>
                <a:latin typeface="CMR12"/>
              </a:rPr>
              <a:t>, 064302 (2019).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2818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8B0F93-E57D-4578-9C6D-69F2E6EEAD98}"/>
              </a:ext>
            </a:extLst>
          </p:cNvPr>
          <p:cNvSpPr txBox="1"/>
          <p:nvPr/>
        </p:nvSpPr>
        <p:spPr>
          <a:xfrm>
            <a:off x="376270" y="250518"/>
            <a:ext cx="2816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QRPA: basic equations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D807A782-E502-4513-B20C-97BB7C2C9E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394" y="1389627"/>
          <a:ext cx="3530016" cy="69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240" imgH="355320" progId="Equation.DSMT4">
                  <p:embed/>
                </p:oleObj>
              </mc:Choice>
              <mc:Fallback>
                <p:oleObj name="Equation" r:id="rId3" imgW="1803240" imgH="355320" progId="Equation.DSMT4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D807A782-E502-4513-B20C-97BB7C2C9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94" y="1389627"/>
                        <a:ext cx="3530016" cy="693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DAA9AF7A-3D52-4619-8B22-C70078DFF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8259" y="906004"/>
          <a:ext cx="2346862" cy="141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761760" progId="Equation.DSMT4">
                  <p:embed/>
                </p:oleObj>
              </mc:Choice>
              <mc:Fallback>
                <p:oleObj name="Equation" r:id="rId5" imgW="1257120" imgH="761760" progId="Equation.DSMT4">
                  <p:embed/>
                  <p:pic>
                    <p:nvPicPr>
                      <p:cNvPr id="6" name="Object 9">
                        <a:extLst>
                          <a:ext uri="{FF2B5EF4-FFF2-40B4-BE49-F238E27FC236}">
                            <a16:creationId xmlns:a16="http://schemas.microsoft.com/office/drawing/2014/main" id="{DAA9AF7A-3D52-4619-8B22-C70078DFF8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259" y="906004"/>
                        <a:ext cx="2346862" cy="141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062E97D3-CD05-4B50-9E88-C6061A8C7E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634" y="831731"/>
          <a:ext cx="9048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241200" progId="Equation.DSMT4">
                  <p:embed/>
                </p:oleObj>
              </mc:Choice>
              <mc:Fallback>
                <p:oleObj name="Equation" r:id="rId7" imgW="431640" imgH="241200" progId="Equation.DSMT4">
                  <p:embed/>
                  <p:pic>
                    <p:nvPicPr>
                      <p:cNvPr id="7" name="Object 9">
                        <a:extLst>
                          <a:ext uri="{FF2B5EF4-FFF2-40B4-BE49-F238E27FC236}">
                            <a16:creationId xmlns:a16="http://schemas.microsoft.com/office/drawing/2014/main" id="{062E97D3-CD05-4B50-9E88-C6061A8C7E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34" y="831731"/>
                        <a:ext cx="9048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925718D-2B63-4360-AEF7-82642479C239}"/>
              </a:ext>
            </a:extLst>
          </p:cNvPr>
          <p:cNvSpPr txBox="1"/>
          <p:nvPr/>
        </p:nvSpPr>
        <p:spPr>
          <a:xfrm>
            <a:off x="1478509" y="86780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formulation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B920F7-67BA-4116-B974-98476AAC3B3A}"/>
              </a:ext>
            </a:extLst>
          </p:cNvPr>
          <p:cNvSpPr/>
          <p:nvPr/>
        </p:nvSpPr>
        <p:spPr>
          <a:xfrm>
            <a:off x="361370" y="764673"/>
            <a:ext cx="6953751" cy="1566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25889E-B06A-4264-AAF8-BC619A67DBDB}"/>
              </a:ext>
            </a:extLst>
          </p:cNvPr>
          <p:cNvSpPr txBox="1"/>
          <p:nvPr/>
        </p:nvSpPr>
        <p:spPr>
          <a:xfrm>
            <a:off x="5922589" y="4968891"/>
            <a:ext cx="324960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QRPA has a principle ability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to separate spurious and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physical states.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However this ability is not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fully realized  even in modern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self-consistent models!</a:t>
            </a:r>
            <a:endParaRPr lang="ru-RU" sz="1800" dirty="0">
              <a:solidFill>
                <a:srgbClr val="FF0000"/>
              </a:solidFill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6213E25-AA24-4E24-9463-4735654FC2DC}"/>
              </a:ext>
            </a:extLst>
          </p:cNvPr>
          <p:cNvGrpSpPr/>
          <p:nvPr/>
        </p:nvGrpSpPr>
        <p:grpSpPr>
          <a:xfrm>
            <a:off x="127372" y="2515813"/>
            <a:ext cx="8889255" cy="3646244"/>
            <a:chOff x="226076" y="2912020"/>
            <a:chExt cx="8889255" cy="3646244"/>
          </a:xfrm>
        </p:grpSpPr>
        <p:graphicFrame>
          <p:nvGraphicFramePr>
            <p:cNvPr id="9" name="Object 9">
              <a:extLst>
                <a:ext uri="{FF2B5EF4-FFF2-40B4-BE49-F238E27FC236}">
                  <a16:creationId xmlns:a16="http://schemas.microsoft.com/office/drawing/2014/main" id="{48E00C84-7DC1-49AB-921E-3F5C5E4BBD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2800" y="2912020"/>
            <a:ext cx="931862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44240" imgH="241200" progId="Equation.DSMT4">
                    <p:embed/>
                  </p:oleObj>
                </mc:Choice>
                <mc:Fallback>
                  <p:oleObj name="Equation" r:id="rId9" imgW="444240" imgH="241200" progId="Equation.DSMT4">
                    <p:embed/>
                    <p:pic>
                      <p:nvPicPr>
                        <p:cNvPr id="9" name="Object 9">
                          <a:extLst>
                            <a:ext uri="{FF2B5EF4-FFF2-40B4-BE49-F238E27FC236}">
                              <a16:creationId xmlns:a16="http://schemas.microsoft.com/office/drawing/2014/main" id="{48E00C84-7DC1-49AB-921E-3F5C5E4BBD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800" y="2912020"/>
                          <a:ext cx="931862" cy="503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EDAFCE-D8F4-4FF8-9747-833DA2570461}"/>
                </a:ext>
              </a:extLst>
            </p:cNvPr>
            <p:cNvSpPr txBox="1"/>
            <p:nvPr/>
          </p:nvSpPr>
          <p:spPr>
            <a:xfrm>
              <a:off x="1276326" y="2924944"/>
              <a:ext cx="7839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 formulation in terms of time-even </a:t>
              </a:r>
              <a:r>
                <a:rPr lang="en-US" dirty="0" err="1"/>
                <a:t>coord</a:t>
              </a:r>
              <a:r>
                <a:rPr lang="en-US" dirty="0"/>
                <a:t>.  and time-odd momentum</a:t>
              </a:r>
              <a:endParaRPr lang="ru-RU" dirty="0"/>
            </a:p>
          </p:txBody>
        </p:sp>
        <p:graphicFrame>
          <p:nvGraphicFramePr>
            <p:cNvPr id="12" name="Object 9">
              <a:extLst>
                <a:ext uri="{FF2B5EF4-FFF2-40B4-BE49-F238E27FC236}">
                  <a16:creationId xmlns:a16="http://schemas.microsoft.com/office/drawing/2014/main" id="{F4B3481E-88EF-4AC3-B60B-182C0526FA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0067" y="3476140"/>
            <a:ext cx="2952327" cy="1661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63560" imgH="939600" progId="Equation.DSMT4">
                    <p:embed/>
                  </p:oleObj>
                </mc:Choice>
                <mc:Fallback>
                  <p:oleObj name="Equation" r:id="rId11" imgW="1663560" imgH="939600" progId="Equation.DSMT4">
                    <p:embed/>
                    <p:pic>
                      <p:nvPicPr>
                        <p:cNvPr id="12" name="Object 9">
                          <a:extLst>
                            <a:ext uri="{FF2B5EF4-FFF2-40B4-BE49-F238E27FC236}">
                              <a16:creationId xmlns:a16="http://schemas.microsoft.com/office/drawing/2014/main" id="{F4B3481E-88EF-4AC3-B60B-182C0526FA9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67" y="3476140"/>
                          <a:ext cx="2952327" cy="1661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9">
              <a:extLst>
                <a:ext uri="{FF2B5EF4-FFF2-40B4-BE49-F238E27FC236}">
                  <a16:creationId xmlns:a16="http://schemas.microsoft.com/office/drawing/2014/main" id="{9F36E463-B861-4739-B47A-439632713A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74250" y="3566192"/>
            <a:ext cx="2743974" cy="170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00200" imgH="965160" progId="Equation.DSMT4">
                    <p:embed/>
                  </p:oleObj>
                </mc:Choice>
                <mc:Fallback>
                  <p:oleObj name="Equation" r:id="rId13" imgW="1600200" imgH="965160" progId="Equation.DSMT4">
                    <p:embed/>
                    <p:pic>
                      <p:nvPicPr>
                        <p:cNvPr id="13" name="Object 9">
                          <a:extLst>
                            <a:ext uri="{FF2B5EF4-FFF2-40B4-BE49-F238E27FC236}">
                              <a16:creationId xmlns:a16="http://schemas.microsoft.com/office/drawing/2014/main" id="{9F36E463-B861-4739-B47A-439632713A6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4250" y="3566192"/>
                          <a:ext cx="2743974" cy="170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>
              <a:extLst>
                <a:ext uri="{FF2B5EF4-FFF2-40B4-BE49-F238E27FC236}">
                  <a16:creationId xmlns:a16="http://schemas.microsoft.com/office/drawing/2014/main" id="{131B5D2D-E7E9-4293-82ED-D9CB7A0FC9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6076" y="5255372"/>
            <a:ext cx="5060463" cy="822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793960" imgH="457200" progId="Equation.DSMT4">
                    <p:embed/>
                  </p:oleObj>
                </mc:Choice>
                <mc:Fallback>
                  <p:oleObj name="Equation" r:id="rId15" imgW="2793960" imgH="457200" progId="Equation.DSMT4">
                    <p:embed/>
                    <p:pic>
                      <p:nvPicPr>
                        <p:cNvPr id="14" name="Object 9">
                          <a:extLst>
                            <a:ext uri="{FF2B5EF4-FFF2-40B4-BE49-F238E27FC236}">
                              <a16:creationId xmlns:a16="http://schemas.microsoft.com/office/drawing/2014/main" id="{131B5D2D-E7E9-4293-82ED-D9CB7A0FC90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076" y="5255372"/>
                          <a:ext cx="5060463" cy="822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Левая фигурная скобка 14">
              <a:extLst>
                <a:ext uri="{FF2B5EF4-FFF2-40B4-BE49-F238E27FC236}">
                  <a16:creationId xmlns:a16="http://schemas.microsoft.com/office/drawing/2014/main" id="{F536B5F8-AD02-46C5-9C81-446E206C317C}"/>
                </a:ext>
              </a:extLst>
            </p:cNvPr>
            <p:cNvSpPr/>
            <p:nvPr/>
          </p:nvSpPr>
          <p:spPr>
            <a:xfrm rot="16200000">
              <a:off x="1520746" y="5684786"/>
              <a:ext cx="155448" cy="914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2D09BC-CDE8-4758-9395-18A59DA29A1B}"/>
                </a:ext>
              </a:extLst>
            </p:cNvPr>
            <p:cNvSpPr txBox="1"/>
            <p:nvPr/>
          </p:nvSpPr>
          <p:spPr>
            <a:xfrm>
              <a:off x="855995" y="6219710"/>
              <a:ext cx="1462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spurious state</a:t>
              </a:r>
              <a:endParaRPr lang="ru-RU" sz="1600" dirty="0"/>
            </a:p>
          </p:txBody>
        </p:sp>
        <p:sp>
          <p:nvSpPr>
            <p:cNvPr id="17" name="Левая фигурная скобка 16">
              <a:extLst>
                <a:ext uri="{FF2B5EF4-FFF2-40B4-BE49-F238E27FC236}">
                  <a16:creationId xmlns:a16="http://schemas.microsoft.com/office/drawing/2014/main" id="{CE6CBE7C-B6B0-4FDD-ACC2-BCD15189C60E}"/>
                </a:ext>
              </a:extLst>
            </p:cNvPr>
            <p:cNvSpPr/>
            <p:nvPr/>
          </p:nvSpPr>
          <p:spPr>
            <a:xfrm rot="16200000">
              <a:off x="3649424" y="4570039"/>
              <a:ext cx="338555" cy="311017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BDA9DB-74C7-4A6C-B8B0-2A1AF29E1A51}"/>
                </a:ext>
              </a:extLst>
            </p:cNvPr>
            <p:cNvSpPr txBox="1"/>
            <p:nvPr/>
          </p:nvSpPr>
          <p:spPr>
            <a:xfrm>
              <a:off x="3175465" y="6199706"/>
              <a:ext cx="15295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physical states</a:t>
              </a:r>
              <a:endParaRPr lang="ru-RU" sz="1600" dirty="0"/>
            </a:p>
          </p:txBody>
        </p:sp>
        <p:sp>
          <p:nvSpPr>
            <p:cNvPr id="20" name="Стрелка: вправо 19">
              <a:extLst>
                <a:ext uri="{FF2B5EF4-FFF2-40B4-BE49-F238E27FC236}">
                  <a16:creationId xmlns:a16="http://schemas.microsoft.com/office/drawing/2014/main" id="{B18B915E-EFAC-49D8-B35C-8AADC42017FC}"/>
                </a:ext>
              </a:extLst>
            </p:cNvPr>
            <p:cNvSpPr/>
            <p:nvPr/>
          </p:nvSpPr>
          <p:spPr>
            <a:xfrm>
              <a:off x="5413175" y="5580056"/>
              <a:ext cx="510362" cy="1636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4" name="Object 9">
              <a:extLst>
                <a:ext uri="{FF2B5EF4-FFF2-40B4-BE49-F238E27FC236}">
                  <a16:creationId xmlns:a16="http://schemas.microsoft.com/office/drawing/2014/main" id="{D01FDDC1-F45C-499D-BA34-F0200595AD8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15331" y="3532947"/>
            <a:ext cx="1597093" cy="483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838080" imgH="253800" progId="Equation.DSMT4">
                    <p:embed/>
                  </p:oleObj>
                </mc:Choice>
                <mc:Fallback>
                  <p:oleObj name="Equation" r:id="rId17" imgW="838080" imgH="253800" progId="Equation.DSMT4">
                    <p:embed/>
                    <p:pic>
                      <p:nvPicPr>
                        <p:cNvPr id="24" name="Object 9">
                          <a:extLst>
                            <a:ext uri="{FF2B5EF4-FFF2-40B4-BE49-F238E27FC236}">
                              <a16:creationId xmlns:a16="http://schemas.microsoft.com/office/drawing/2014/main" id="{D01FDDC1-F45C-499D-BA34-F0200595AD8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5331" y="3532947"/>
                          <a:ext cx="1597093" cy="483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17FC64-A72B-4571-90BA-BE7E7A950548}"/>
                </a:ext>
              </a:extLst>
            </p:cNvPr>
            <p:cNvSpPr txBox="1"/>
            <p:nvPr/>
          </p:nvSpPr>
          <p:spPr>
            <a:xfrm>
              <a:off x="6674082" y="4046059"/>
              <a:ext cx="2138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QRPA holds the TI </a:t>
              </a:r>
            </a:p>
            <a:p>
              <a:r>
                <a:rPr lang="en-US" sz="1800" dirty="0"/>
                <a:t>condition at  </a:t>
              </a:r>
              <a:endParaRPr lang="ru-RU" sz="1800" dirty="0"/>
            </a:p>
          </p:txBody>
        </p:sp>
        <p:graphicFrame>
          <p:nvGraphicFramePr>
            <p:cNvPr id="27" name="Object 5">
              <a:extLst>
                <a:ext uri="{FF2B5EF4-FFF2-40B4-BE49-F238E27FC236}">
                  <a16:creationId xmlns:a16="http://schemas.microsoft.com/office/drawing/2014/main" id="{CAEA9E3E-7B39-4270-9F7B-1E64374828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58581" y="4306777"/>
            <a:ext cx="89852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457200" imgH="228600" progId="Equation.DSMT4">
                    <p:embed/>
                  </p:oleObj>
                </mc:Choice>
                <mc:Fallback>
                  <p:oleObj name="Equation" r:id="rId19" imgW="457200" imgH="228600" progId="Equation.DSMT4">
                    <p:embed/>
                    <p:pic>
                      <p:nvPicPr>
                        <p:cNvPr id="27" name="Object 5">
                          <a:extLst>
                            <a:ext uri="{FF2B5EF4-FFF2-40B4-BE49-F238E27FC236}">
                              <a16:creationId xmlns:a16="http://schemas.microsoft.com/office/drawing/2014/main" id="{CAEA9E3E-7B39-4270-9F7B-1E643748286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8581" y="4306777"/>
                          <a:ext cx="898525" cy="450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66E49E36-9BA7-4914-9D29-A4A19F2FB9F5}"/>
                </a:ext>
              </a:extLst>
            </p:cNvPr>
            <p:cNvCxnSpPr>
              <a:cxnSpLocks/>
            </p:cNvCxnSpPr>
            <p:nvPr/>
          </p:nvCxnSpPr>
          <p:spPr>
            <a:xfrm>
              <a:off x="6444208" y="3774467"/>
              <a:ext cx="57606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EE5B7626-7052-4B4C-881C-5B85AC81413C}"/>
                </a:ext>
              </a:extLst>
            </p:cNvPr>
            <p:cNvSpPr/>
            <p:nvPr/>
          </p:nvSpPr>
          <p:spPr>
            <a:xfrm>
              <a:off x="3491880" y="3532947"/>
              <a:ext cx="2826344" cy="17429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70FF2F9-8C00-4955-8DC4-EDE182064B85}"/>
              </a:ext>
            </a:extLst>
          </p:cNvPr>
          <p:cNvSpPr txBox="1"/>
          <p:nvPr/>
        </p:nvSpPr>
        <p:spPr>
          <a:xfrm>
            <a:off x="333606" y="6291010"/>
            <a:ext cx="5643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still need the refinement of QRPA states!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348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E56EE6-191D-4B44-9454-0E7F96B6B3C2}"/>
              </a:ext>
            </a:extLst>
          </p:cNvPr>
          <p:cNvSpPr txBox="1"/>
          <p:nvPr/>
        </p:nvSpPr>
        <p:spPr>
          <a:xfrm>
            <a:off x="251520" y="990208"/>
            <a:ext cx="8041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/>
              <a:t>RPA </a:t>
            </a:r>
            <a:r>
              <a:rPr lang="en-US" dirty="0"/>
              <a:t>– </a:t>
            </a:r>
            <a:r>
              <a:rPr lang="en-US" dirty="0" err="1"/>
              <a:t>Spuriosity</a:t>
            </a:r>
            <a:r>
              <a:rPr lang="en-US" dirty="0"/>
              <a:t> Elimination </a:t>
            </a:r>
            <a:r>
              <a:rPr lang="en-US" dirty="0">
                <a:solidFill>
                  <a:srgbClr val="FF0000"/>
                </a:solidFill>
              </a:rPr>
              <a:t>After</a:t>
            </a:r>
            <a:r>
              <a:rPr lang="en-US" dirty="0"/>
              <a:t> solution of RPA equations </a:t>
            </a:r>
            <a:endParaRPr lang="ru-RU" sz="24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84C181-85C0-4101-B474-FA85A628611B}"/>
              </a:ext>
            </a:extLst>
          </p:cNvPr>
          <p:cNvSpPr/>
          <p:nvPr/>
        </p:nvSpPr>
        <p:spPr>
          <a:xfrm>
            <a:off x="3502826" y="140645"/>
            <a:ext cx="5366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+mn-lt"/>
              </a:rPr>
              <a:t>A.Repko</a:t>
            </a:r>
            <a:r>
              <a:rPr lang="en-US" sz="1600" b="1" dirty="0">
                <a:solidFill>
                  <a:srgbClr val="0000CC"/>
                </a:solidFill>
                <a:latin typeface="+mn-lt"/>
              </a:rPr>
              <a:t>. J. </a:t>
            </a:r>
            <a:r>
              <a:rPr lang="en-US" sz="1600" b="1" dirty="0" err="1">
                <a:solidFill>
                  <a:srgbClr val="0000CC"/>
                </a:solidFill>
                <a:latin typeface="+mn-lt"/>
              </a:rPr>
              <a:t>Kvasil</a:t>
            </a:r>
            <a:r>
              <a:rPr lang="en-US" sz="1600" b="1" dirty="0">
                <a:solidFill>
                  <a:srgbClr val="0000CC"/>
                </a:solidFill>
                <a:latin typeface="+mn-lt"/>
              </a:rPr>
              <a:t>, V.O. Nesterenko, PRC 99, </a:t>
            </a:r>
            <a:r>
              <a:rPr lang="ru-RU" sz="1600" b="1" dirty="0">
                <a:solidFill>
                  <a:srgbClr val="0000CC"/>
                </a:solidFill>
                <a:latin typeface="+mn-lt"/>
              </a:rPr>
              <a:t>044307 (2019)</a:t>
            </a:r>
            <a:endParaRPr lang="en-US" sz="1600" b="1" dirty="0">
              <a:solidFill>
                <a:srgbClr val="0000CC"/>
              </a:solidFill>
              <a:latin typeface="+mn-lt"/>
            </a:endParaRPr>
          </a:p>
          <a:p>
            <a:r>
              <a:rPr lang="en-US" sz="1600" dirty="0">
                <a:solidFill>
                  <a:srgbClr val="0000CC"/>
                </a:solidFill>
                <a:latin typeface="+mn-lt"/>
              </a:rPr>
              <a:t>Motivated by:  G. Colo et al, PLB 485, 362 (2000), J. Li et al, PRC, 78, 064304 (2008). </a:t>
            </a:r>
            <a:endParaRPr lang="ru-RU" sz="1600" dirty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099FAB3-24B2-4905-9E90-82E462758957}"/>
              </a:ext>
            </a:extLst>
          </p:cNvPr>
          <p:cNvGrpSpPr/>
          <p:nvPr/>
        </p:nvGrpSpPr>
        <p:grpSpPr>
          <a:xfrm>
            <a:off x="461007" y="1468523"/>
            <a:ext cx="8400630" cy="1347787"/>
            <a:chOff x="461007" y="1559999"/>
            <a:chExt cx="8400630" cy="1347787"/>
          </a:xfrm>
        </p:grpSpPr>
        <p:graphicFrame>
          <p:nvGraphicFramePr>
            <p:cNvPr id="6" name="Object 9">
              <a:extLst>
                <a:ext uri="{FF2B5EF4-FFF2-40B4-BE49-F238E27FC236}">
                  <a16:creationId xmlns:a16="http://schemas.microsoft.com/office/drawing/2014/main" id="{4400AC02-B466-49AE-ADB6-88BB7BE10E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1007" y="1559999"/>
            <a:ext cx="4865688" cy="1347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743200" imgH="761760" progId="Equation.DSMT4">
                    <p:embed/>
                  </p:oleObj>
                </mc:Choice>
                <mc:Fallback>
                  <p:oleObj name="Equation" r:id="rId3" imgW="2743200" imgH="761760" progId="Equation.DSMT4">
                    <p:embed/>
                    <p:pic>
                      <p:nvPicPr>
                        <p:cNvPr id="6" name="Object 9">
                          <a:extLst>
                            <a:ext uri="{FF2B5EF4-FFF2-40B4-BE49-F238E27FC236}">
                              <a16:creationId xmlns:a16="http://schemas.microsoft.com/office/drawing/2014/main" id="{4400AC02-B466-49AE-ADB6-88BB7BE10E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007" y="1559999"/>
                          <a:ext cx="4865688" cy="1347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5DA09F-EFA5-4042-8617-8A27B4DA9DB6}"/>
                </a:ext>
              </a:extLst>
            </p:cNvPr>
            <p:cNvSpPr txBox="1"/>
            <p:nvPr/>
          </p:nvSpPr>
          <p:spPr>
            <a:xfrm>
              <a:off x="5326695" y="1791614"/>
              <a:ext cx="35349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dirty="0"/>
                <a:t>almost pure spurious state</a:t>
              </a:r>
            </a:p>
            <a:p>
              <a:r>
                <a:rPr lang="en-US" dirty="0"/>
                <a:t>     with tiny but positive</a:t>
              </a:r>
              <a:endParaRPr lang="ru-R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37702A-95AD-4A0F-B8CA-B268DEF0D3B3}"/>
                </a:ext>
              </a:extLst>
            </p:cNvPr>
            <p:cNvSpPr txBox="1"/>
            <p:nvPr/>
          </p:nvSpPr>
          <p:spPr>
            <a:xfrm>
              <a:off x="1326413" y="2491778"/>
              <a:ext cx="30620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 polluted physical states</a:t>
              </a:r>
              <a:endParaRPr lang="ru-RU" dirty="0"/>
            </a:p>
          </p:txBody>
        </p:sp>
        <p:graphicFrame>
          <p:nvGraphicFramePr>
            <p:cNvPr id="8" name="Object 9">
              <a:extLst>
                <a:ext uri="{FF2B5EF4-FFF2-40B4-BE49-F238E27FC236}">
                  <a16:creationId xmlns:a16="http://schemas.microsoft.com/office/drawing/2014/main" id="{98BE326A-A91E-42CB-84C7-F820CF0DD2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45648" y="2035444"/>
            <a:ext cx="5588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6400" imgH="228600" progId="Equation.DSMT4">
                    <p:embed/>
                  </p:oleObj>
                </mc:Choice>
                <mc:Fallback>
                  <p:oleObj name="Equation" r:id="rId5" imgW="266400" imgH="228600" progId="Equation.DSMT4">
                    <p:embed/>
                    <p:pic>
                      <p:nvPicPr>
                        <p:cNvPr id="8" name="Object 9">
                          <a:extLst>
                            <a:ext uri="{FF2B5EF4-FFF2-40B4-BE49-F238E27FC236}">
                              <a16:creationId xmlns:a16="http://schemas.microsoft.com/office/drawing/2014/main" id="{98BE326A-A91E-42CB-84C7-F820CF0DD2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5648" y="2035444"/>
                          <a:ext cx="5588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A362A2-9DFC-457E-A966-88C4F3838BA9}"/>
              </a:ext>
            </a:extLst>
          </p:cNvPr>
          <p:cNvSpPr txBox="1"/>
          <p:nvPr/>
        </p:nvSpPr>
        <p:spPr>
          <a:xfrm>
            <a:off x="329357" y="2922612"/>
            <a:ext cx="6250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refined</a:t>
            </a:r>
            <a:r>
              <a:rPr lang="en-US" dirty="0"/>
              <a:t> </a:t>
            </a:r>
            <a:r>
              <a:rPr lang="en-US" dirty="0">
                <a:solidFill>
                  <a:srgbClr val="0000CC"/>
                </a:solidFill>
              </a:rPr>
              <a:t>physical states </a:t>
            </a:r>
            <a:r>
              <a:rPr lang="en-US" dirty="0"/>
              <a:t>are formed requiring their </a:t>
            </a:r>
          </a:p>
          <a:p>
            <a:r>
              <a:rPr lang="en-US" dirty="0">
                <a:solidFill>
                  <a:srgbClr val="FF0000"/>
                </a:solidFill>
              </a:rPr>
              <a:t>orthogonality to the spurious state: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C4A6C-D81C-4497-BD31-045E67D20901}"/>
              </a:ext>
            </a:extLst>
          </p:cNvPr>
          <p:cNvSpPr txBox="1"/>
          <p:nvPr/>
        </p:nvSpPr>
        <p:spPr>
          <a:xfrm>
            <a:off x="490432" y="5095941"/>
            <a:ext cx="5277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also directly </a:t>
            </a:r>
            <a:r>
              <a:rPr lang="en-US" dirty="0">
                <a:solidFill>
                  <a:srgbClr val="FF0000"/>
                </a:solidFill>
              </a:rPr>
              <a:t>refined</a:t>
            </a:r>
            <a:r>
              <a:rPr lang="en-US" dirty="0"/>
              <a:t> </a:t>
            </a:r>
            <a:r>
              <a:rPr lang="en-US" dirty="0">
                <a:solidFill>
                  <a:srgbClr val="0000CC"/>
                </a:solidFill>
              </a:rPr>
              <a:t>matrix elements</a:t>
            </a:r>
            <a:r>
              <a:rPr lang="en-US" dirty="0"/>
              <a:t>:</a:t>
            </a:r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BE0575E-09E2-4B0B-851B-99536148B43F}"/>
              </a:ext>
            </a:extLst>
          </p:cNvPr>
          <p:cNvGrpSpPr/>
          <p:nvPr/>
        </p:nvGrpSpPr>
        <p:grpSpPr>
          <a:xfrm>
            <a:off x="329357" y="3429000"/>
            <a:ext cx="8352928" cy="1582586"/>
            <a:chOff x="251520" y="3684255"/>
            <a:chExt cx="8352928" cy="1582586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DDBA3C56-3E48-4877-9283-B306872F83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3158" y="4043805"/>
            <a:ext cx="3927475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841400" imgH="533160" progId="Equation.DSMT4">
                    <p:embed/>
                  </p:oleObj>
                </mc:Choice>
                <mc:Fallback>
                  <p:oleObj name="Equation" r:id="rId7" imgW="1841400" imgH="53316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DDBA3C56-3E48-4877-9283-B306872F83A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158" y="4043805"/>
                          <a:ext cx="3927475" cy="1133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9725143-1E2E-46DB-B932-F21AC54B0FFC}"/>
                </a:ext>
              </a:extLst>
            </p:cNvPr>
            <p:cNvSpPr/>
            <p:nvPr/>
          </p:nvSpPr>
          <p:spPr>
            <a:xfrm>
              <a:off x="251520" y="4043805"/>
              <a:ext cx="4248472" cy="1133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: вправо 13">
              <a:extLst>
                <a:ext uri="{FF2B5EF4-FFF2-40B4-BE49-F238E27FC236}">
                  <a16:creationId xmlns:a16="http://schemas.microsoft.com/office/drawing/2014/main" id="{17647439-E7F1-4280-993F-3ACC28502579}"/>
                </a:ext>
              </a:extLst>
            </p:cNvPr>
            <p:cNvSpPr/>
            <p:nvPr/>
          </p:nvSpPr>
          <p:spPr>
            <a:xfrm>
              <a:off x="4631630" y="4745322"/>
              <a:ext cx="350791" cy="2699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" name="Object 9">
              <a:extLst>
                <a:ext uri="{FF2B5EF4-FFF2-40B4-BE49-F238E27FC236}">
                  <a16:creationId xmlns:a16="http://schemas.microsoft.com/office/drawing/2014/main" id="{DF62E4EA-C98D-42B3-B39F-7B5A945297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52368" y="3684255"/>
            <a:ext cx="3152080" cy="1582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12800" imgH="812520" progId="Equation.DSMT4">
                    <p:embed/>
                  </p:oleObj>
                </mc:Choice>
                <mc:Fallback>
                  <p:oleObj name="Equation" r:id="rId9" imgW="1612800" imgH="812520" progId="Equation.DSMT4">
                    <p:embed/>
                    <p:pic>
                      <p:nvPicPr>
                        <p:cNvPr id="15" name="Object 9">
                          <a:extLst>
                            <a:ext uri="{FF2B5EF4-FFF2-40B4-BE49-F238E27FC236}">
                              <a16:creationId xmlns:a16="http://schemas.microsoft.com/office/drawing/2014/main" id="{DF62E4EA-C98D-42B3-B39F-7B5A9452978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2368" y="3684255"/>
                          <a:ext cx="3152080" cy="1582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D6F47DE-A493-478E-B7A4-4E3DFA5F944B}"/>
                </a:ext>
              </a:extLst>
            </p:cNvPr>
            <p:cNvSpPr/>
            <p:nvPr/>
          </p:nvSpPr>
          <p:spPr>
            <a:xfrm>
              <a:off x="5326695" y="3684255"/>
              <a:ext cx="3277753" cy="15825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F657A5DE-050D-4505-8F47-CC9EC8BA4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938" y="5456238"/>
          <a:ext cx="57467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65280" imgH="812520" progId="Equation.DSMT4">
                  <p:embed/>
                </p:oleObj>
              </mc:Choice>
              <mc:Fallback>
                <p:oleObj name="Equation" r:id="rId11" imgW="3365280" imgH="812520" progId="Equation.DSMT4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F657A5DE-050D-4505-8F47-CC9EC8BA4D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5456238"/>
                        <a:ext cx="574675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F49A692-53CE-4CB6-AF29-3A290692F222}"/>
              </a:ext>
            </a:extLst>
          </p:cNvPr>
          <p:cNvSpPr txBox="1"/>
          <p:nvPr/>
        </p:nvSpPr>
        <p:spPr>
          <a:xfrm>
            <a:off x="6186091" y="5609806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for time-even 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6B670F-2C31-4237-AAC4-28A311371E4B}"/>
              </a:ext>
            </a:extLst>
          </p:cNvPr>
          <p:cNvSpPr txBox="1"/>
          <p:nvPr/>
        </p:nvSpPr>
        <p:spPr>
          <a:xfrm>
            <a:off x="6186091" y="6208026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for time-odd </a:t>
            </a:r>
            <a:endParaRPr lang="ru-RU" dirty="0"/>
          </a:p>
        </p:txBody>
      </p:sp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32D92071-1285-4130-9D53-BB516A98E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16407" y="5580407"/>
          <a:ext cx="323810" cy="4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0" imgH="203040" progId="Equation.DSMT4">
                  <p:embed/>
                </p:oleObj>
              </mc:Choice>
              <mc:Fallback>
                <p:oleObj name="Equation" r:id="rId13" imgW="164880" imgH="203040" progId="Equation.DSMT4">
                  <p:embed/>
                  <p:pic>
                    <p:nvPicPr>
                      <p:cNvPr id="22" name="Object 6">
                        <a:extLst>
                          <a:ext uri="{FF2B5EF4-FFF2-40B4-BE49-F238E27FC236}">
                            <a16:creationId xmlns:a16="http://schemas.microsoft.com/office/drawing/2014/main" id="{32D92071-1285-4130-9D53-BB516A98E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407" y="5580407"/>
                        <a:ext cx="323810" cy="400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>
            <a:extLst>
              <a:ext uri="{FF2B5EF4-FFF2-40B4-BE49-F238E27FC236}">
                <a16:creationId xmlns:a16="http://schemas.microsoft.com/office/drawing/2014/main" id="{6085ACBB-8BAB-448C-B2CF-A0684851FB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4404" y="6170895"/>
          <a:ext cx="323810" cy="4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0" imgH="203040" progId="Equation.DSMT4">
                  <p:embed/>
                </p:oleObj>
              </mc:Choice>
              <mc:Fallback>
                <p:oleObj name="Equation" r:id="rId15" imgW="164880" imgH="203040" progId="Equation.DSMT4">
                  <p:embed/>
                  <p:pic>
                    <p:nvPicPr>
                      <p:cNvPr id="23" name="Object 6">
                        <a:extLst>
                          <a:ext uri="{FF2B5EF4-FFF2-40B4-BE49-F238E27FC236}">
                            <a16:creationId xmlns:a16="http://schemas.microsoft.com/office/drawing/2014/main" id="{6085ACBB-8BAB-448C-B2CF-A0684851FB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4404" y="6170895"/>
                        <a:ext cx="323810" cy="400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A5B589C-D613-48FB-A9E9-05DE513036E7}"/>
              </a:ext>
            </a:extLst>
          </p:cNvPr>
          <p:cNvSpPr txBox="1"/>
          <p:nvPr/>
        </p:nvSpPr>
        <p:spPr>
          <a:xfrm>
            <a:off x="-9856" y="236445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1)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836B11-9657-476A-BE28-DBC65AD96DBC}"/>
              </a:ext>
            </a:extLst>
          </p:cNvPr>
          <p:cNvSpPr txBox="1"/>
          <p:nvPr/>
        </p:nvSpPr>
        <p:spPr>
          <a:xfrm>
            <a:off x="-9856" y="505747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2)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26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58F312-9675-47F0-A2AF-5EE7D11080CB}"/>
              </a:ext>
            </a:extLst>
          </p:cNvPr>
          <p:cNvSpPr txBox="1"/>
          <p:nvPr/>
        </p:nvSpPr>
        <p:spPr>
          <a:xfrm>
            <a:off x="467544" y="548680"/>
            <a:ext cx="7759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Further, one can directly </a:t>
            </a:r>
            <a:r>
              <a:rPr lang="en-US" dirty="0">
                <a:solidFill>
                  <a:srgbClr val="FF0000"/>
                </a:solidFill>
              </a:rPr>
              <a:t>refine</a:t>
            </a:r>
            <a:r>
              <a:rPr lang="en-US" dirty="0"/>
              <a:t> </a:t>
            </a:r>
            <a:r>
              <a:rPr lang="en-US" dirty="0">
                <a:solidFill>
                  <a:srgbClr val="0000CC"/>
                </a:solidFill>
              </a:rPr>
              <a:t>the transition densities and currents</a:t>
            </a:r>
            <a:r>
              <a:rPr lang="en-US" dirty="0"/>
              <a:t>:</a:t>
            </a:r>
            <a:endParaRPr lang="ru-RU" dirty="0"/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917FF67C-E8FF-4FF2-A44F-BBF6963F9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533" y="1052735"/>
          <a:ext cx="6938963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3680" imgH="812520" progId="Equation.DSMT4">
                  <p:embed/>
                </p:oleObj>
              </mc:Choice>
              <mc:Fallback>
                <p:oleObj name="Equation" r:id="rId3" imgW="4063680" imgH="812520" progId="Equation.DSMT4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917FF67C-E8FF-4FF2-A44F-BBF6963F9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533" y="1052735"/>
                        <a:ext cx="6938963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D40F0F-6C78-45BC-9EC7-1889E85FC846}"/>
              </a:ext>
            </a:extLst>
          </p:cNvPr>
          <p:cNvSpPr txBox="1"/>
          <p:nvPr/>
        </p:nvSpPr>
        <p:spPr>
          <a:xfrm>
            <a:off x="482233" y="2601967"/>
            <a:ext cx="806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Finally, one may be even enough to do the </a:t>
            </a:r>
            <a:r>
              <a:rPr lang="en-US" dirty="0">
                <a:solidFill>
                  <a:srgbClr val="FF0000"/>
                </a:solidFill>
              </a:rPr>
              <a:t>refinement merely through</a:t>
            </a:r>
          </a:p>
          <a:p>
            <a:r>
              <a:rPr lang="en-US" dirty="0">
                <a:solidFill>
                  <a:srgbClr val="FF0000"/>
                </a:solidFill>
              </a:rPr>
              <a:t>modification </a:t>
            </a:r>
            <a:r>
              <a:rPr lang="en-US">
                <a:solidFill>
                  <a:srgbClr val="FF0000"/>
                </a:solidFill>
              </a:rPr>
              <a:t>of  </a:t>
            </a:r>
            <a:r>
              <a:rPr lang="en-US">
                <a:solidFill>
                  <a:srgbClr val="0000CC"/>
                </a:solidFill>
              </a:rPr>
              <a:t>the transition </a:t>
            </a:r>
            <a:r>
              <a:rPr lang="en-US" dirty="0">
                <a:solidFill>
                  <a:srgbClr val="0000CC"/>
                </a:solidFill>
              </a:rPr>
              <a:t>operators</a:t>
            </a:r>
            <a:r>
              <a:rPr lang="en-US" dirty="0"/>
              <a:t>:</a:t>
            </a:r>
            <a:endParaRPr lang="ru-RU" dirty="0"/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69C36348-B7C8-4678-9037-04F423C572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111" y="3222045"/>
          <a:ext cx="44450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03160" imgH="812520" progId="Equation.DSMT4">
                  <p:embed/>
                </p:oleObj>
              </mc:Choice>
              <mc:Fallback>
                <p:oleObj name="Equation" r:id="rId5" imgW="2603160" imgH="812520" progId="Equation.DSMT4">
                  <p:embed/>
                  <p:pic>
                    <p:nvPicPr>
                      <p:cNvPr id="7" name="Object 9">
                        <a:extLst>
                          <a:ext uri="{FF2B5EF4-FFF2-40B4-BE49-F238E27FC236}">
                            <a16:creationId xmlns:a16="http://schemas.microsoft.com/office/drawing/2014/main" id="{69C36348-B7C8-4678-9037-04F423C572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111" y="3222045"/>
                        <a:ext cx="44450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7FF7C12-3A17-472A-ADFB-659D0E0F61BA}"/>
              </a:ext>
            </a:extLst>
          </p:cNvPr>
          <p:cNvSpPr txBox="1"/>
          <p:nvPr/>
        </p:nvSpPr>
        <p:spPr>
          <a:xfrm>
            <a:off x="316572" y="4533284"/>
            <a:ext cx="8578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SE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RPA allows to do the refinement at different stages of calculations:</a:t>
            </a:r>
          </a:p>
          <a:p>
            <a:r>
              <a:rPr lang="en-US" dirty="0"/>
              <a:t>     </a:t>
            </a:r>
            <a:r>
              <a:rPr lang="en-US" b="1" dirty="0">
                <a:solidFill>
                  <a:srgbClr val="0000CC"/>
                </a:solidFill>
              </a:rPr>
              <a:t>1)</a:t>
            </a:r>
            <a:r>
              <a:rPr lang="en-US" dirty="0"/>
              <a:t> for QRPA states</a:t>
            </a:r>
          </a:p>
          <a:p>
            <a:r>
              <a:rPr lang="en-US" dirty="0"/>
              <a:t>     </a:t>
            </a:r>
            <a:r>
              <a:rPr lang="en-US" b="1" dirty="0">
                <a:solidFill>
                  <a:srgbClr val="0000CC"/>
                </a:solidFill>
              </a:rPr>
              <a:t>2)</a:t>
            </a:r>
            <a:r>
              <a:rPr lang="en-US" dirty="0"/>
              <a:t> directly for matrix elements and transition densities  and currents</a:t>
            </a:r>
          </a:p>
          <a:p>
            <a:r>
              <a:rPr lang="en-US" dirty="0"/>
              <a:t>     </a:t>
            </a:r>
            <a:r>
              <a:rPr lang="en-US" b="1" dirty="0">
                <a:solidFill>
                  <a:srgbClr val="0000CC"/>
                </a:solidFill>
              </a:rPr>
              <a:t>3)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directly for transition operators  (e.g. in calculation of responses) 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1ADBE2-DBE7-4CF1-A32C-AE13ABC7B9D6}"/>
              </a:ext>
            </a:extLst>
          </p:cNvPr>
          <p:cNvSpPr/>
          <p:nvPr/>
        </p:nvSpPr>
        <p:spPr>
          <a:xfrm>
            <a:off x="3793846" y="6347079"/>
            <a:ext cx="5366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+mn-lt"/>
              </a:rPr>
              <a:t>A.Repko</a:t>
            </a:r>
            <a:r>
              <a:rPr lang="en-US" sz="1600" b="1" dirty="0">
                <a:solidFill>
                  <a:srgbClr val="0000CC"/>
                </a:solidFill>
                <a:latin typeface="+mn-lt"/>
              </a:rPr>
              <a:t>. J. </a:t>
            </a:r>
            <a:r>
              <a:rPr lang="en-US" sz="1600" b="1" dirty="0" err="1">
                <a:solidFill>
                  <a:srgbClr val="0000CC"/>
                </a:solidFill>
                <a:latin typeface="+mn-lt"/>
              </a:rPr>
              <a:t>Kvasil</a:t>
            </a:r>
            <a:r>
              <a:rPr lang="en-US" sz="1600" b="1" dirty="0">
                <a:solidFill>
                  <a:srgbClr val="0000CC"/>
                </a:solidFill>
                <a:latin typeface="+mn-lt"/>
              </a:rPr>
              <a:t>, V.O. Nesterenko, PRC 99, </a:t>
            </a:r>
            <a:r>
              <a:rPr lang="ru-RU" sz="1600" b="1" dirty="0">
                <a:solidFill>
                  <a:srgbClr val="0000CC"/>
                </a:solidFill>
                <a:latin typeface="+mn-lt"/>
              </a:rPr>
              <a:t>044307 (2019)</a:t>
            </a:r>
            <a:endParaRPr lang="en-US" sz="16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81A83-FF2E-4896-8EC4-43FA503F6AC0}"/>
              </a:ext>
            </a:extLst>
          </p:cNvPr>
          <p:cNvSpPr txBox="1"/>
          <p:nvPr/>
        </p:nvSpPr>
        <p:spPr>
          <a:xfrm>
            <a:off x="87182" y="254098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3)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8040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19870B-DE8B-4B08-AB30-D26B3CAC43EB}"/>
              </a:ext>
            </a:extLst>
          </p:cNvPr>
          <p:cNvSpPr txBox="1"/>
          <p:nvPr/>
        </p:nvSpPr>
        <p:spPr>
          <a:xfrm>
            <a:off x="427232" y="116632"/>
            <a:ext cx="6559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Particular examples: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Translational invariance                       and E1 transitions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21CEA31F-D4D9-42DB-84A0-2377DBD40D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2508" y="733467"/>
          <a:ext cx="1303372" cy="43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241200" progId="Equation.DSMT4">
                  <p:embed/>
                </p:oleObj>
              </mc:Choice>
              <mc:Fallback>
                <p:oleObj name="Equation" r:id="rId3" imgW="723600" imgH="241200" progId="Equation.DSMT4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21CEA31F-D4D9-42DB-84A0-2377DBD40D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2508" y="733467"/>
                        <a:ext cx="1303372" cy="436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C327C572-9950-4F21-8FC9-D69504F94F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3227" y="1543171"/>
          <a:ext cx="5220124" cy="795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84400" imgH="457200" progId="Equation.DSMT4">
                  <p:embed/>
                </p:oleObj>
              </mc:Choice>
              <mc:Fallback>
                <p:oleObj name="Equation" r:id="rId5" imgW="2984400" imgH="457200" progId="Equation.DSMT4">
                  <p:embed/>
                  <p:pic>
                    <p:nvPicPr>
                      <p:cNvPr id="6" name="Object 9">
                        <a:extLst>
                          <a:ext uri="{FF2B5EF4-FFF2-40B4-BE49-F238E27FC236}">
                            <a16:creationId xmlns:a16="http://schemas.microsoft.com/office/drawing/2014/main" id="{C327C572-9950-4F21-8FC9-D69504F94F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227" y="1543171"/>
                        <a:ext cx="5220124" cy="795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7B0E52-4693-454E-ACBD-BFD5A552A809}"/>
              </a:ext>
            </a:extLst>
          </p:cNvPr>
          <p:cNvSpPr txBox="1"/>
          <p:nvPr/>
        </p:nvSpPr>
        <p:spPr>
          <a:xfrm>
            <a:off x="82744" y="1240732"/>
            <a:ext cx="9061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Spurious state is characterized by well known cm momentum and coordinate: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9339A-2FF4-4AF5-849C-A06AF038C20A}"/>
              </a:ext>
            </a:extLst>
          </p:cNvPr>
          <p:cNvSpPr txBox="1"/>
          <p:nvPr/>
        </p:nvSpPr>
        <p:spPr>
          <a:xfrm>
            <a:off x="157808" y="2247304"/>
            <a:ext cx="6389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Simplest</a:t>
            </a:r>
            <a:r>
              <a:rPr lang="en-US" dirty="0"/>
              <a:t> case of refinement of the transition operators:</a:t>
            </a:r>
            <a:endParaRPr lang="ru-RU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A4E386C-89FD-4068-9B12-6125FD0E0742}"/>
              </a:ext>
            </a:extLst>
          </p:cNvPr>
          <p:cNvGrpSpPr/>
          <p:nvPr/>
        </p:nvGrpSpPr>
        <p:grpSpPr>
          <a:xfrm>
            <a:off x="90194" y="2684263"/>
            <a:ext cx="8931035" cy="2510129"/>
            <a:chOff x="82744" y="2870533"/>
            <a:chExt cx="8931035" cy="2510129"/>
          </a:xfrm>
        </p:grpSpPr>
        <p:graphicFrame>
          <p:nvGraphicFramePr>
            <p:cNvPr id="9" name="Object 9">
              <a:extLst>
                <a:ext uri="{FF2B5EF4-FFF2-40B4-BE49-F238E27FC236}">
                  <a16:creationId xmlns:a16="http://schemas.microsoft.com/office/drawing/2014/main" id="{1D40EFCF-EF47-4533-9343-240721D8F5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462" y="2870533"/>
            <a:ext cx="2001837" cy="77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04840" imgH="431640" progId="Equation.DSMT4">
                    <p:embed/>
                  </p:oleObj>
                </mc:Choice>
                <mc:Fallback>
                  <p:oleObj name="Equation" r:id="rId7" imgW="1104840" imgH="431640" progId="Equation.DSMT4">
                    <p:embed/>
                    <p:pic>
                      <p:nvPicPr>
                        <p:cNvPr id="9" name="Object 9">
                          <a:extLst>
                            <a:ext uri="{FF2B5EF4-FFF2-40B4-BE49-F238E27FC236}">
                              <a16:creationId xmlns:a16="http://schemas.microsoft.com/office/drawing/2014/main" id="{1D40EFCF-EF47-4533-9343-240721D8F5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462" y="2870533"/>
                          <a:ext cx="2001837" cy="77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8564251B-0F7D-450C-A945-7AC0A4A1B4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71176" y="2877335"/>
            <a:ext cx="4003675" cy="77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209680" imgH="431640" progId="Equation.DSMT4">
                    <p:embed/>
                  </p:oleObj>
                </mc:Choice>
                <mc:Fallback>
                  <p:oleObj name="Equation" r:id="rId9" imgW="2209680" imgH="43164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8564251B-0F7D-450C-A945-7AC0A4A1B4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1176" y="2877335"/>
                          <a:ext cx="4003675" cy="77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>
              <a:extLst>
                <a:ext uri="{FF2B5EF4-FFF2-40B4-BE49-F238E27FC236}">
                  <a16:creationId xmlns:a16="http://schemas.microsoft.com/office/drawing/2014/main" id="{A795A1B4-BE95-4E58-8330-18601ED5018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744" y="3731108"/>
            <a:ext cx="2830512" cy="77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62040" imgH="431640" progId="Equation.DSMT4">
                    <p:embed/>
                  </p:oleObj>
                </mc:Choice>
                <mc:Fallback>
                  <p:oleObj name="Equation" r:id="rId11" imgW="1562040" imgH="431640" progId="Equation.DSMT4">
                    <p:embed/>
                    <p:pic>
                      <p:nvPicPr>
                        <p:cNvPr id="15" name="Object 9">
                          <a:extLst>
                            <a:ext uri="{FF2B5EF4-FFF2-40B4-BE49-F238E27FC236}">
                              <a16:creationId xmlns:a16="http://schemas.microsoft.com/office/drawing/2014/main" id="{A795A1B4-BE95-4E58-8330-18601ED501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44" y="3731108"/>
                          <a:ext cx="2830512" cy="777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9">
              <a:extLst>
                <a:ext uri="{FF2B5EF4-FFF2-40B4-BE49-F238E27FC236}">
                  <a16:creationId xmlns:a16="http://schemas.microsoft.com/office/drawing/2014/main" id="{AE1FFA24-3942-4F18-A243-C0D679BDFB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52754" y="3732837"/>
            <a:ext cx="5661025" cy="164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124080" imgH="914400" progId="Equation.DSMT4">
                    <p:embed/>
                  </p:oleObj>
                </mc:Choice>
                <mc:Fallback>
                  <p:oleObj name="Equation" r:id="rId13" imgW="3124080" imgH="914400" progId="Equation.DSMT4">
                    <p:embed/>
                    <p:pic>
                      <p:nvPicPr>
                        <p:cNvPr id="16" name="Object 9">
                          <a:extLst>
                            <a:ext uri="{FF2B5EF4-FFF2-40B4-BE49-F238E27FC236}">
                              <a16:creationId xmlns:a16="http://schemas.microsoft.com/office/drawing/2014/main" id="{AE1FFA24-3942-4F18-A243-C0D679BDFB0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754" y="3732837"/>
                          <a:ext cx="5661025" cy="164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Стрелка: вправо 16">
              <a:extLst>
                <a:ext uri="{FF2B5EF4-FFF2-40B4-BE49-F238E27FC236}">
                  <a16:creationId xmlns:a16="http://schemas.microsoft.com/office/drawing/2014/main" id="{943AE3D3-0151-4D17-A199-535FD4DEBFEF}"/>
                </a:ext>
              </a:extLst>
            </p:cNvPr>
            <p:cNvSpPr/>
            <p:nvPr/>
          </p:nvSpPr>
          <p:spPr>
            <a:xfrm>
              <a:off x="2963064" y="3951175"/>
              <a:ext cx="360040" cy="3377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вправо 17">
              <a:extLst>
                <a:ext uri="{FF2B5EF4-FFF2-40B4-BE49-F238E27FC236}">
                  <a16:creationId xmlns:a16="http://schemas.microsoft.com/office/drawing/2014/main" id="{C92739CD-BA50-4848-A049-9FA9DE7DD4AE}"/>
                </a:ext>
              </a:extLst>
            </p:cNvPr>
            <p:cNvSpPr/>
            <p:nvPr/>
          </p:nvSpPr>
          <p:spPr>
            <a:xfrm>
              <a:off x="2963064" y="3115545"/>
              <a:ext cx="360040" cy="3377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3DF021A-7240-45AB-865A-5B98E3F7B6DF}"/>
              </a:ext>
            </a:extLst>
          </p:cNvPr>
          <p:cNvGrpSpPr/>
          <p:nvPr/>
        </p:nvGrpSpPr>
        <p:grpSpPr>
          <a:xfrm>
            <a:off x="90194" y="4982622"/>
            <a:ext cx="7290118" cy="1038444"/>
            <a:chOff x="90194" y="4982622"/>
            <a:chExt cx="7290118" cy="103844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1262CA-9972-4C71-81A0-7CEC1943DEEC}"/>
                </a:ext>
              </a:extLst>
            </p:cNvPr>
            <p:cNvSpPr txBox="1"/>
            <p:nvPr/>
          </p:nvSpPr>
          <p:spPr>
            <a:xfrm>
              <a:off x="90194" y="4982622"/>
              <a:ext cx="56030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So SEARPA reproduces the familiar</a:t>
              </a:r>
              <a:r>
                <a:rPr lang="en-US" dirty="0"/>
                <a:t>:</a:t>
              </a:r>
            </a:p>
            <a:p>
              <a:pPr marL="342900" indent="-342900">
                <a:buFontTx/>
                <a:buChar char="-"/>
              </a:pPr>
              <a:r>
                <a:rPr lang="en-US" dirty="0"/>
                <a:t>effective charges                  in</a:t>
              </a:r>
            </a:p>
            <a:p>
              <a:pPr marL="342900" indent="-342900">
                <a:buFontTx/>
                <a:buChar char="-"/>
              </a:pPr>
              <a:r>
                <a:rPr lang="en-US" dirty="0" err="1"/>
                <a:t>CoM</a:t>
              </a:r>
              <a:r>
                <a:rPr lang="en-US" dirty="0"/>
                <a:t> correction in T=0 compression operator</a:t>
              </a:r>
            </a:p>
          </p:txBody>
        </p:sp>
        <p:graphicFrame>
          <p:nvGraphicFramePr>
            <p:cNvPr id="20" name="Object 5">
              <a:extLst>
                <a:ext uri="{FF2B5EF4-FFF2-40B4-BE49-F238E27FC236}">
                  <a16:creationId xmlns:a16="http://schemas.microsoft.com/office/drawing/2014/main" id="{2069AB8B-173E-40D6-BAC0-9A1C96B8E3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22112" y="5292839"/>
            <a:ext cx="1006556" cy="433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711000" imgH="304560" progId="Equation.DSMT4">
                    <p:embed/>
                  </p:oleObj>
                </mc:Choice>
                <mc:Fallback>
                  <p:oleObj name="Equation" r:id="rId15" imgW="711000" imgH="304560" progId="Equation.DSMT4">
                    <p:embed/>
                    <p:pic>
                      <p:nvPicPr>
                        <p:cNvPr id="20" name="Object 5">
                          <a:extLst>
                            <a:ext uri="{FF2B5EF4-FFF2-40B4-BE49-F238E27FC236}">
                              <a16:creationId xmlns:a16="http://schemas.microsoft.com/office/drawing/2014/main" id="{2069AB8B-173E-40D6-BAC0-9A1C96B8E3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2112" y="5292839"/>
                          <a:ext cx="1006556" cy="4330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9">
              <a:extLst>
                <a:ext uri="{FF2B5EF4-FFF2-40B4-BE49-F238E27FC236}">
                  <a16:creationId xmlns:a16="http://schemas.microsoft.com/office/drawing/2014/main" id="{11AC8C01-A2E7-4704-91D2-839A0FCE0E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76896" y="5286259"/>
            <a:ext cx="712787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93480" imgH="266400" progId="Equation.DSMT4">
                    <p:embed/>
                  </p:oleObj>
                </mc:Choice>
                <mc:Fallback>
                  <p:oleObj name="Equation" r:id="rId17" imgW="393480" imgH="266400" progId="Equation.DSMT4">
                    <p:embed/>
                    <p:pic>
                      <p:nvPicPr>
                        <p:cNvPr id="21" name="Object 9">
                          <a:extLst>
                            <a:ext uri="{FF2B5EF4-FFF2-40B4-BE49-F238E27FC236}">
                              <a16:creationId xmlns:a16="http://schemas.microsoft.com/office/drawing/2014/main" id="{11AC8C01-A2E7-4704-91D2-839A0FCE0EA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6896" y="5286259"/>
                          <a:ext cx="712787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9">
              <a:extLst>
                <a:ext uri="{FF2B5EF4-FFF2-40B4-BE49-F238E27FC236}">
                  <a16:creationId xmlns:a16="http://schemas.microsoft.com/office/drawing/2014/main" id="{2F28C81A-5B48-4E3A-8A14-39F491A129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05121" y="5540053"/>
            <a:ext cx="1775191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990360" imgH="266400" progId="Equation.DSMT4">
                    <p:embed/>
                  </p:oleObj>
                </mc:Choice>
                <mc:Fallback>
                  <p:oleObj name="Equation" r:id="rId19" imgW="990360" imgH="266400" progId="Equation.DSMT4">
                    <p:embed/>
                    <p:pic>
                      <p:nvPicPr>
                        <p:cNvPr id="22" name="Object 9">
                          <a:extLst>
                            <a:ext uri="{FF2B5EF4-FFF2-40B4-BE49-F238E27FC236}">
                              <a16:creationId xmlns:a16="http://schemas.microsoft.com/office/drawing/2014/main" id="{2F28C81A-5B48-4E3A-8A14-39F491A129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5121" y="5540053"/>
                          <a:ext cx="1775191" cy="481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9">
            <a:extLst>
              <a:ext uri="{FF2B5EF4-FFF2-40B4-BE49-F238E27FC236}">
                <a16:creationId xmlns:a16="http://schemas.microsoft.com/office/drawing/2014/main" id="{1FEEAF7F-B47F-4CAE-A884-2172E5757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932" y="6023940"/>
          <a:ext cx="3496667" cy="66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311200" imgH="444240" progId="Equation.DSMT4">
                  <p:embed/>
                </p:oleObj>
              </mc:Choice>
              <mc:Fallback>
                <p:oleObj name="Equation" r:id="rId21" imgW="2311200" imgH="444240" progId="Equation.DSMT4">
                  <p:embed/>
                  <p:pic>
                    <p:nvPicPr>
                      <p:cNvPr id="23" name="Object 9">
                        <a:extLst>
                          <a:ext uri="{FF2B5EF4-FFF2-40B4-BE49-F238E27FC236}">
                            <a16:creationId xmlns:a16="http://schemas.microsoft.com/office/drawing/2014/main" id="{1FEEAF7F-B47F-4CAE-A884-2172E57577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32" y="6023940"/>
                        <a:ext cx="3496667" cy="668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940284A-CB60-47A3-A532-5BF852592F7F}"/>
              </a:ext>
            </a:extLst>
          </p:cNvPr>
          <p:cNvSpPr/>
          <p:nvPr/>
        </p:nvSpPr>
        <p:spPr>
          <a:xfrm>
            <a:off x="3782599" y="61438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- deformation-induced correction     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157361-D0F8-4D4D-B118-90D1739A1254}"/>
              </a:ext>
            </a:extLst>
          </p:cNvPr>
          <p:cNvSpPr txBox="1"/>
          <p:nvPr/>
        </p:nvSpPr>
        <p:spPr>
          <a:xfrm>
            <a:off x="6710629" y="5540053"/>
            <a:ext cx="2412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N.Van</a:t>
            </a:r>
            <a:r>
              <a:rPr lang="en-US" sz="1400" dirty="0"/>
              <a:t> </a:t>
            </a:r>
            <a:r>
              <a:rPr lang="en-US" sz="1400" dirty="0" err="1"/>
              <a:t>Giai</a:t>
            </a:r>
            <a:r>
              <a:rPr lang="en-US" sz="1400" dirty="0"/>
              <a:t> and H. Sagawa, </a:t>
            </a:r>
          </a:p>
          <a:p>
            <a:r>
              <a:rPr lang="en-US" sz="1400" dirty="0"/>
              <a:t>NPA, 371, 1 (1981)</a:t>
            </a:r>
            <a:endParaRPr lang="ru-RU" sz="14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DBC94A0-8194-487E-84BF-50938F01C90C}"/>
              </a:ext>
            </a:extLst>
          </p:cNvPr>
          <p:cNvSpPr/>
          <p:nvPr/>
        </p:nvSpPr>
        <p:spPr>
          <a:xfrm>
            <a:off x="3868779" y="6474968"/>
            <a:ext cx="5366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+mn-lt"/>
              </a:rPr>
              <a:t>A.Repko</a:t>
            </a:r>
            <a:r>
              <a:rPr lang="en-US" sz="1600" b="1" dirty="0">
                <a:solidFill>
                  <a:srgbClr val="0000CC"/>
                </a:solidFill>
                <a:latin typeface="+mn-lt"/>
              </a:rPr>
              <a:t>. J. </a:t>
            </a:r>
            <a:r>
              <a:rPr lang="en-US" sz="1600" b="1" dirty="0" err="1">
                <a:solidFill>
                  <a:srgbClr val="0000CC"/>
                </a:solidFill>
                <a:latin typeface="+mn-lt"/>
              </a:rPr>
              <a:t>Kvasil</a:t>
            </a:r>
            <a:r>
              <a:rPr lang="en-US" sz="1600" b="1" dirty="0">
                <a:solidFill>
                  <a:srgbClr val="0000CC"/>
                </a:solidFill>
                <a:latin typeface="+mn-lt"/>
              </a:rPr>
              <a:t>, V.O. Nesterenko, PRC 99, </a:t>
            </a:r>
            <a:r>
              <a:rPr lang="ru-RU" sz="1600" b="1" dirty="0">
                <a:solidFill>
                  <a:srgbClr val="0000CC"/>
                </a:solidFill>
                <a:latin typeface="+mn-lt"/>
              </a:rPr>
              <a:t>044307 (2019)</a:t>
            </a:r>
            <a:endParaRPr lang="en-US" sz="16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2FB448-7D34-48B8-8245-0AE18AD87540}"/>
              </a:ext>
            </a:extLst>
          </p:cNvPr>
          <p:cNvSpPr/>
          <p:nvPr/>
        </p:nvSpPr>
        <p:spPr>
          <a:xfrm>
            <a:off x="427232" y="733467"/>
            <a:ext cx="6559937" cy="442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3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D2EE14-6A1C-27C8-4001-1973463055D5}"/>
              </a:ext>
            </a:extLst>
          </p:cNvPr>
          <p:cNvSpPr txBox="1"/>
          <p:nvPr/>
        </p:nvSpPr>
        <p:spPr>
          <a:xfrm>
            <a:off x="1979712" y="1305706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Mean-field origin of GR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8427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8A7173-755D-4B04-8A5F-F039FE1453FD}"/>
              </a:ext>
            </a:extLst>
          </p:cNvPr>
          <p:cNvSpPr txBox="1"/>
          <p:nvPr/>
        </p:nvSpPr>
        <p:spPr>
          <a:xfrm>
            <a:off x="427232" y="262832"/>
            <a:ext cx="735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Restoration of translational invariance  in </a:t>
            </a:r>
            <a:r>
              <a:rPr lang="en-US" dirty="0">
                <a:solidFill>
                  <a:srgbClr val="0000CC"/>
                </a:solidFill>
              </a:rPr>
              <a:t>toroidal</a:t>
            </a:r>
            <a:r>
              <a:rPr lang="en-US" dirty="0">
                <a:solidFill>
                  <a:srgbClr val="FF0000"/>
                </a:solidFill>
              </a:rPr>
              <a:t> E1 transitions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2929A3BA-7FB7-40B4-92E0-C96E68F0FD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232" y="1268760"/>
          <a:ext cx="55911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85920" imgH="533160" progId="Equation.DSMT4">
                  <p:embed/>
                </p:oleObj>
              </mc:Choice>
              <mc:Fallback>
                <p:oleObj name="Equation" r:id="rId3" imgW="3085920" imgH="533160" progId="Equation.DSMT4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2929A3BA-7FB7-40B4-92E0-C96E68F0FD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32" y="1268760"/>
                        <a:ext cx="559117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3FC8AFDC-1794-4737-8E6A-CCCCC9A77C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816" y="2864599"/>
          <a:ext cx="7937501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81200" imgH="533160" progId="Equation.DSMT4">
                  <p:embed/>
                </p:oleObj>
              </mc:Choice>
              <mc:Fallback>
                <p:oleObj name="Equation" r:id="rId5" imgW="4381200" imgH="533160" progId="Equation.DSMT4">
                  <p:embed/>
                  <p:pic>
                    <p:nvPicPr>
                      <p:cNvPr id="8" name="Object 9">
                        <a:extLst>
                          <a:ext uri="{FF2B5EF4-FFF2-40B4-BE49-F238E27FC236}">
                            <a16:creationId xmlns:a16="http://schemas.microsoft.com/office/drawing/2014/main" id="{3FC8AFDC-1794-4737-8E6A-CCCCC9A77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864599"/>
                        <a:ext cx="7937501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121897-952B-4C4F-8D28-87B204A6F5B0}"/>
              </a:ext>
            </a:extLst>
          </p:cNvPr>
          <p:cNvSpPr txBox="1"/>
          <p:nvPr/>
        </p:nvSpPr>
        <p:spPr>
          <a:xfrm>
            <a:off x="289208" y="2335044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Refined transition toroidal E1 operator:</a:t>
            </a:r>
            <a:endParaRPr lang="ru-RU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04029-118B-4AF8-816C-052FD8EA808B}"/>
              </a:ext>
            </a:extLst>
          </p:cNvPr>
          <p:cNvSpPr txBox="1"/>
          <p:nvPr/>
        </p:nvSpPr>
        <p:spPr>
          <a:xfrm>
            <a:off x="289208" y="90714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Initial transition toroidal E1 operator:</a:t>
            </a:r>
            <a:endParaRPr lang="ru-RU" sz="1800" dirty="0"/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E2756DC4-D931-495F-82B7-03C650BA2E28}"/>
              </a:ext>
            </a:extLst>
          </p:cNvPr>
          <p:cNvSpPr/>
          <p:nvPr/>
        </p:nvSpPr>
        <p:spPr>
          <a:xfrm rot="5400000">
            <a:off x="6978552" y="3001379"/>
            <a:ext cx="318900" cy="16756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0FB1D-359A-48DF-8671-CDCC4AE6E2E1}"/>
              </a:ext>
            </a:extLst>
          </p:cNvPr>
          <p:cNvSpPr txBox="1"/>
          <p:nvPr/>
        </p:nvSpPr>
        <p:spPr>
          <a:xfrm>
            <a:off x="6416191" y="396776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CoM</a:t>
            </a:r>
            <a:r>
              <a:rPr lang="en-US" sz="1800" dirty="0"/>
              <a:t> corrections</a:t>
            </a:r>
            <a:endParaRPr lang="ru-RU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7A7EB-B8E8-47CE-972D-B55C84FFC7EB}"/>
              </a:ext>
            </a:extLst>
          </p:cNvPr>
          <p:cNvSpPr txBox="1"/>
          <p:nvPr/>
        </p:nvSpPr>
        <p:spPr>
          <a:xfrm>
            <a:off x="5220072" y="4337099"/>
            <a:ext cx="3559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Kvasil</a:t>
            </a:r>
            <a:r>
              <a:rPr lang="en-US" sz="1400" dirty="0"/>
              <a:t>, VON, W. Kleinig, P.-G. Reinhard </a:t>
            </a:r>
          </a:p>
          <a:p>
            <a:r>
              <a:rPr lang="en-US" sz="1400" dirty="0"/>
              <a:t>and P. </a:t>
            </a:r>
            <a:r>
              <a:rPr lang="en-US" sz="1400" dirty="0" err="1"/>
              <a:t>Vesely</a:t>
            </a:r>
            <a:r>
              <a:rPr lang="en-US" sz="1400" dirty="0"/>
              <a:t>, PRC, 84, 034303 (2011).  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F0A286-ABE8-406B-B3FC-F59A935F18D3}"/>
              </a:ext>
            </a:extLst>
          </p:cNvPr>
          <p:cNvSpPr txBox="1"/>
          <p:nvPr/>
        </p:nvSpPr>
        <p:spPr>
          <a:xfrm>
            <a:off x="712891" y="5081408"/>
            <a:ext cx="7533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 SEARPA reproduces all the </a:t>
            </a:r>
            <a:r>
              <a:rPr lang="en-US" dirty="0" err="1">
                <a:solidFill>
                  <a:srgbClr val="FF0000"/>
                </a:solidFill>
              </a:rPr>
              <a:t>CoM</a:t>
            </a:r>
            <a:r>
              <a:rPr lang="en-US" dirty="0">
                <a:solidFill>
                  <a:srgbClr val="FF0000"/>
                </a:solidFill>
              </a:rPr>
              <a:t> corrections obtained earlier </a:t>
            </a:r>
          </a:p>
          <a:p>
            <a:r>
              <a:rPr lang="en-US" dirty="0">
                <a:solidFill>
                  <a:srgbClr val="FF0000"/>
                </a:solidFill>
              </a:rPr>
              <a:t>by different methods.</a:t>
            </a:r>
          </a:p>
          <a:p>
            <a:r>
              <a:rPr lang="en-US" dirty="0">
                <a:solidFill>
                  <a:srgbClr val="FF0000"/>
                </a:solidFill>
              </a:rPr>
              <a:t>Now this is done on the same theoretical footing!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393A45F-E05E-4C07-96AD-B14A3704E958}"/>
              </a:ext>
            </a:extLst>
          </p:cNvPr>
          <p:cNvSpPr/>
          <p:nvPr/>
        </p:nvSpPr>
        <p:spPr>
          <a:xfrm>
            <a:off x="3616927" y="6425891"/>
            <a:ext cx="5366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CC"/>
                </a:solidFill>
                <a:latin typeface="+mn-lt"/>
              </a:rPr>
              <a:t>A.Repko</a:t>
            </a:r>
            <a:r>
              <a:rPr lang="en-US" sz="1600" b="1" dirty="0">
                <a:solidFill>
                  <a:srgbClr val="0000CC"/>
                </a:solidFill>
                <a:latin typeface="+mn-lt"/>
              </a:rPr>
              <a:t>. J. </a:t>
            </a:r>
            <a:r>
              <a:rPr lang="en-US" sz="1600" b="1" dirty="0" err="1">
                <a:solidFill>
                  <a:srgbClr val="0000CC"/>
                </a:solidFill>
                <a:latin typeface="+mn-lt"/>
              </a:rPr>
              <a:t>Kvasil</a:t>
            </a:r>
            <a:r>
              <a:rPr lang="en-US" sz="1600" b="1" dirty="0">
                <a:solidFill>
                  <a:srgbClr val="0000CC"/>
                </a:solidFill>
                <a:latin typeface="+mn-lt"/>
              </a:rPr>
              <a:t>, V.O. Nesterenko, PRC 99, </a:t>
            </a:r>
            <a:r>
              <a:rPr lang="ru-RU" sz="1600" b="1" dirty="0">
                <a:solidFill>
                  <a:srgbClr val="0000CC"/>
                </a:solidFill>
                <a:latin typeface="+mn-lt"/>
              </a:rPr>
              <a:t>044307 (2019)</a:t>
            </a:r>
            <a:endParaRPr lang="en-US" sz="1600" b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8849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899592" y="1124744"/>
            <a:ext cx="4935537" cy="2057474"/>
            <a:chOff x="971600" y="1047403"/>
            <a:chExt cx="4935537" cy="205747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71600" y="1047403"/>
              <a:ext cx="4935537" cy="2057474"/>
              <a:chOff x="357188" y="928688"/>
              <a:chExt cx="4935537" cy="2057474"/>
            </a:xfrm>
          </p:grpSpPr>
          <p:sp>
            <p:nvSpPr>
              <p:cNvPr id="4" name="Line 5"/>
              <p:cNvSpPr>
                <a:spLocks noChangeShapeType="1"/>
              </p:cNvSpPr>
              <p:nvPr/>
            </p:nvSpPr>
            <p:spPr bwMode="auto">
              <a:xfrm flipV="1">
                <a:off x="971550" y="1268413"/>
                <a:ext cx="0" cy="12969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" name="Line 6"/>
              <p:cNvSpPr>
                <a:spLocks noChangeShapeType="1"/>
              </p:cNvSpPr>
              <p:nvPr/>
            </p:nvSpPr>
            <p:spPr bwMode="auto">
              <a:xfrm>
                <a:off x="971550" y="2565400"/>
                <a:ext cx="43211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aphicFrame>
            <p:nvGraphicFramePr>
              <p:cNvPr id="6" name="Object 2"/>
              <p:cNvGraphicFramePr>
                <a:graphicFrameLocks noChangeAspect="1"/>
              </p:cNvGraphicFramePr>
              <p:nvPr/>
            </p:nvGraphicFramePr>
            <p:xfrm>
              <a:off x="4211960" y="2636912"/>
              <a:ext cx="1008063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583920" imgH="203040" progId="Equation.DSMT4">
                      <p:embed/>
                    </p:oleObj>
                  </mc:Choice>
                  <mc:Fallback>
                    <p:oleObj name="Equation" r:id="rId3" imgW="583920" imgH="203040" progId="Equation.DSMT4">
                      <p:embed/>
                      <p:pic>
                        <p:nvPicPr>
                          <p:cNvPr id="6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1960" y="2636912"/>
                            <a:ext cx="1008063" cy="349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1168400" y="2201863"/>
                <a:ext cx="84138" cy="388937"/>
              </a:xfrm>
              <a:custGeom>
                <a:avLst/>
                <a:gdLst>
                  <a:gd name="T0" fmla="*/ 0 w 53"/>
                  <a:gd name="T1" fmla="*/ 2147483647 h 245"/>
                  <a:gd name="T2" fmla="*/ 2147483647 w 53"/>
                  <a:gd name="T3" fmla="*/ 2147483647 h 245"/>
                  <a:gd name="T4" fmla="*/ 2147483647 w 53"/>
                  <a:gd name="T5" fmla="*/ 2147483647 h 245"/>
                  <a:gd name="T6" fmla="*/ 2147483647 w 53"/>
                  <a:gd name="T7" fmla="*/ 2147483647 h 2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45"/>
                  <a:gd name="T14" fmla="*/ 53 w 53"/>
                  <a:gd name="T15" fmla="*/ 245 h 2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45">
                    <a:moveTo>
                      <a:pt x="0" y="221"/>
                    </a:moveTo>
                    <a:cubicBezTo>
                      <a:pt x="8" y="218"/>
                      <a:pt x="19" y="220"/>
                      <a:pt x="24" y="213"/>
                    </a:cubicBezTo>
                    <a:cubicBezTo>
                      <a:pt x="34" y="199"/>
                      <a:pt x="40" y="165"/>
                      <a:pt x="40" y="165"/>
                    </a:cubicBezTo>
                    <a:cubicBezTo>
                      <a:pt x="53" y="0"/>
                      <a:pt x="48" y="26"/>
                      <a:pt x="48" y="245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1333500" y="2463800"/>
                <a:ext cx="127000" cy="127000"/>
              </a:xfrm>
              <a:custGeom>
                <a:avLst/>
                <a:gdLst>
                  <a:gd name="T0" fmla="*/ 0 w 80"/>
                  <a:gd name="T1" fmla="*/ 2147483647 h 80"/>
                  <a:gd name="T2" fmla="*/ 2147483647 w 80"/>
                  <a:gd name="T3" fmla="*/ 0 h 80"/>
                  <a:gd name="T4" fmla="*/ 2147483647 w 80"/>
                  <a:gd name="T5" fmla="*/ 2147483647 h 8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80"/>
                  <a:gd name="T11" fmla="*/ 80 w 8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80">
                    <a:moveTo>
                      <a:pt x="0" y="56"/>
                    </a:moveTo>
                    <a:cubicBezTo>
                      <a:pt x="55" y="19"/>
                      <a:pt x="42" y="42"/>
                      <a:pt x="56" y="0"/>
                    </a:cubicBezTo>
                    <a:cubicBezTo>
                      <a:pt x="74" y="27"/>
                      <a:pt x="80" y="47"/>
                      <a:pt x="80" y="8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339975" y="1820863"/>
                <a:ext cx="2868613" cy="768350"/>
              </a:xfrm>
              <a:custGeom>
                <a:avLst/>
                <a:gdLst>
                  <a:gd name="T0" fmla="*/ 0 w 1807"/>
                  <a:gd name="T1" fmla="*/ 2147483647 h 484"/>
                  <a:gd name="T2" fmla="*/ 2147483647 w 1807"/>
                  <a:gd name="T3" fmla="*/ 2147483647 h 484"/>
                  <a:gd name="T4" fmla="*/ 2147483647 w 1807"/>
                  <a:gd name="T5" fmla="*/ 2147483647 h 484"/>
                  <a:gd name="T6" fmla="*/ 2147483647 w 1807"/>
                  <a:gd name="T7" fmla="*/ 2147483647 h 484"/>
                  <a:gd name="T8" fmla="*/ 2147483647 w 1807"/>
                  <a:gd name="T9" fmla="*/ 2147483647 h 484"/>
                  <a:gd name="T10" fmla="*/ 2147483647 w 1807"/>
                  <a:gd name="T11" fmla="*/ 2147483647 h 484"/>
                  <a:gd name="T12" fmla="*/ 2147483647 w 1807"/>
                  <a:gd name="T13" fmla="*/ 2147483647 h 484"/>
                  <a:gd name="T14" fmla="*/ 2147483647 w 1807"/>
                  <a:gd name="T15" fmla="*/ 2147483647 h 484"/>
                  <a:gd name="T16" fmla="*/ 2147483647 w 1807"/>
                  <a:gd name="T17" fmla="*/ 2147483647 h 484"/>
                  <a:gd name="T18" fmla="*/ 2147483647 w 1807"/>
                  <a:gd name="T19" fmla="*/ 2147483647 h 4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7"/>
                  <a:gd name="T31" fmla="*/ 0 h 484"/>
                  <a:gd name="T32" fmla="*/ 1807 w 1807"/>
                  <a:gd name="T33" fmla="*/ 484 h 4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7" h="484">
                    <a:moveTo>
                      <a:pt x="0" y="469"/>
                    </a:moveTo>
                    <a:cubicBezTo>
                      <a:pt x="98" y="431"/>
                      <a:pt x="197" y="393"/>
                      <a:pt x="272" y="333"/>
                    </a:cubicBezTo>
                    <a:cubicBezTo>
                      <a:pt x="347" y="273"/>
                      <a:pt x="393" y="159"/>
                      <a:pt x="453" y="106"/>
                    </a:cubicBezTo>
                    <a:cubicBezTo>
                      <a:pt x="513" y="53"/>
                      <a:pt x="567" y="30"/>
                      <a:pt x="635" y="15"/>
                    </a:cubicBezTo>
                    <a:cubicBezTo>
                      <a:pt x="703" y="0"/>
                      <a:pt x="787" y="0"/>
                      <a:pt x="862" y="15"/>
                    </a:cubicBezTo>
                    <a:cubicBezTo>
                      <a:pt x="937" y="30"/>
                      <a:pt x="1028" y="61"/>
                      <a:pt x="1088" y="106"/>
                    </a:cubicBezTo>
                    <a:cubicBezTo>
                      <a:pt x="1148" y="151"/>
                      <a:pt x="1165" y="242"/>
                      <a:pt x="1225" y="287"/>
                    </a:cubicBezTo>
                    <a:cubicBezTo>
                      <a:pt x="1285" y="332"/>
                      <a:pt x="1360" y="348"/>
                      <a:pt x="1451" y="378"/>
                    </a:cubicBezTo>
                    <a:cubicBezTo>
                      <a:pt x="1542" y="408"/>
                      <a:pt x="1731" y="454"/>
                      <a:pt x="1769" y="469"/>
                    </a:cubicBezTo>
                    <a:cubicBezTo>
                      <a:pt x="1807" y="484"/>
                      <a:pt x="1742" y="476"/>
                      <a:pt x="1678" y="469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2949477" y="1438077"/>
                <a:ext cx="1895070" cy="307777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/>
                  <a:t>giant resonance (GR</a:t>
                </a:r>
                <a:r>
                  <a:rPr lang="en-US" sz="1400" dirty="0">
                    <a:solidFill>
                      <a:srgbClr val="0000FF"/>
                    </a:solidFill>
                  </a:rPr>
                  <a:t>)</a:t>
                </a:r>
                <a:endParaRPr lang="ru-RU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Box 22"/>
              <p:cNvSpPr txBox="1">
                <a:spLocks noChangeArrowheads="1"/>
              </p:cNvSpPr>
              <p:nvPr/>
            </p:nvSpPr>
            <p:spPr bwMode="auto">
              <a:xfrm>
                <a:off x="357188" y="928688"/>
                <a:ext cx="430438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Cross section for excitations of a given multipolarity </a:t>
                </a:r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691680" y="1844824"/>
              <a:ext cx="1168910" cy="5232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Low-energy </a:t>
              </a:r>
            </a:p>
            <a:p>
              <a:pPr algn="ctr"/>
              <a:r>
                <a:rPr lang="en-US" sz="1400" dirty="0"/>
                <a:t>states</a:t>
              </a:r>
              <a:endParaRPr lang="ru-RU" sz="1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9223" y="3958073"/>
            <a:ext cx="637866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GR:</a:t>
            </a:r>
          </a:p>
          <a:p>
            <a:r>
              <a:rPr lang="en-US" sz="1800" dirty="0"/>
              <a:t>    - are explored already for 70 </a:t>
            </a:r>
          </a:p>
          <a:p>
            <a:endParaRPr lang="en-US" sz="1800" dirty="0"/>
          </a:p>
          <a:p>
            <a:r>
              <a:rPr lang="en-US" sz="1800" dirty="0"/>
              <a:t>    - now we know a variety of electric and magnetic GR and</a:t>
            </a:r>
          </a:p>
          <a:p>
            <a:r>
              <a:rPr lang="en-US" sz="1800" dirty="0"/>
              <a:t>      understand well basic GR properties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9552" y="476672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Introduction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2269" y="560846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M. N. </a:t>
            </a:r>
            <a:r>
              <a:rPr lang="en-US" sz="1600" dirty="0" err="1"/>
              <a:t>Harakeh</a:t>
            </a:r>
            <a:r>
              <a:rPr lang="en-US" sz="1600" dirty="0"/>
              <a:t> and A. van </a:t>
            </a:r>
            <a:r>
              <a:rPr lang="en-US" sz="1600" dirty="0" err="1"/>
              <a:t>der</a:t>
            </a:r>
            <a:r>
              <a:rPr lang="en-US" sz="1600" dirty="0"/>
              <a:t> </a:t>
            </a:r>
            <a:r>
              <a:rPr lang="en-US" sz="1600" dirty="0" err="1"/>
              <a:t>Woude</a:t>
            </a:r>
            <a:r>
              <a:rPr lang="en-US" sz="1600" dirty="0"/>
              <a:t>, “Giant Resonances” </a:t>
            </a:r>
          </a:p>
          <a:p>
            <a:r>
              <a:rPr lang="en-US" sz="1600" dirty="0"/>
              <a:t>(Clarendon Press, Oxford, 2001).</a:t>
            </a:r>
            <a:endParaRPr lang="ru-RU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30E8A-5093-F39F-84AC-4AE531A5103B}"/>
              </a:ext>
            </a:extLst>
          </p:cNvPr>
          <p:cNvSpPr txBox="1"/>
          <p:nvPr/>
        </p:nvSpPr>
        <p:spPr>
          <a:xfrm>
            <a:off x="399223" y="3222297"/>
            <a:ext cx="834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 is an excitation of a given multipolarity with a significant (dominant)  </a:t>
            </a:r>
          </a:p>
          <a:p>
            <a:r>
              <a:rPr lang="en-US" dirty="0"/>
              <a:t>contribution to the  cross section of the relevant reaction.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84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3F6C9-37AC-69D5-721D-7FB37ABEF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09D9C553-E97D-A588-FDB3-C94909510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33375"/>
            <a:ext cx="2520950" cy="2590800"/>
          </a:xfrm>
          <a:prstGeom prst="rect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4" descr="shellmod">
            <a:extLst>
              <a:ext uri="{FF2B5EF4-FFF2-40B4-BE49-F238E27FC236}">
                <a16:creationId xmlns:a16="http://schemas.microsoft.com/office/drawing/2014/main" id="{F8776448-FAAC-5C60-6BC9-28C166507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33536"/>
            <a:ext cx="652705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>
            <a:extLst>
              <a:ext uri="{FF2B5EF4-FFF2-40B4-BE49-F238E27FC236}">
                <a16:creationId xmlns:a16="http://schemas.microsoft.com/office/drawing/2014/main" id="{870FDB15-5C74-97CC-7067-200AFCCA9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15963"/>
            <a:ext cx="1839913" cy="1212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09DBB87C-6DC1-B8D1-1D66-B07717FF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138" y="1939925"/>
            <a:ext cx="306387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7">
            <a:extLst>
              <a:ext uri="{FF2B5EF4-FFF2-40B4-BE49-F238E27FC236}">
                <a16:creationId xmlns:a16="http://schemas.microsoft.com/office/drawing/2014/main" id="{9AD769C2-0C28-E587-28C0-4E3109706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76597"/>
            <a:ext cx="3605212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8">
            <a:extLst>
              <a:ext uri="{FF2B5EF4-FFF2-40B4-BE49-F238E27FC236}">
                <a16:creationId xmlns:a16="http://schemas.microsoft.com/office/drawing/2014/main" id="{31FD7AB6-F4F3-33A9-8A90-A0F4EB24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2996952"/>
            <a:ext cx="3055763" cy="362292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106" name="Rectangle 9">
            <a:extLst>
              <a:ext uri="{FF2B5EF4-FFF2-40B4-BE49-F238E27FC236}">
                <a16:creationId xmlns:a16="http://schemas.microsoft.com/office/drawing/2014/main" id="{5180B5F2-F0B7-5548-13F1-EC40AE817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1292225"/>
            <a:ext cx="2301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0">
            <a:extLst>
              <a:ext uri="{FF2B5EF4-FFF2-40B4-BE49-F238E27FC236}">
                <a16:creationId xmlns:a16="http://schemas.microsoft.com/office/drawing/2014/main" id="{1449D09A-88DB-28BD-66EC-C17C8BE5F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84538"/>
            <a:ext cx="14906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N=3,</a:t>
            </a:r>
            <a:r>
              <a:rPr lang="en-US" b="1">
                <a:solidFill>
                  <a:srgbClr val="0000FF"/>
                </a:solidFill>
                <a:latin typeface="Symbol" pitchFamily="18" charset="2"/>
              </a:rPr>
              <a:t>p </a:t>
            </a:r>
            <a:r>
              <a:rPr lang="en-US" b="1">
                <a:solidFill>
                  <a:srgbClr val="0000FF"/>
                </a:solidFill>
              </a:rPr>
              <a:t>= -- </a:t>
            </a:r>
            <a:endParaRPr lang="ru-RU" b="1"/>
          </a:p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F9231792-9CFB-3755-1443-F7A3860BC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3071813" cy="1138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N  –  </a:t>
            </a:r>
            <a:r>
              <a:rPr lang="ru-RU" sz="1600" b="1">
                <a:solidFill>
                  <a:srgbClr val="0000FF"/>
                </a:solidFill>
              </a:rPr>
              <a:t>главное оболочечное     </a:t>
            </a:r>
          </a:p>
          <a:p>
            <a:r>
              <a:rPr lang="ru-RU" sz="1600" b="1">
                <a:solidFill>
                  <a:srgbClr val="0000FF"/>
                </a:solidFill>
              </a:rPr>
              <a:t>         квантовое число </a:t>
            </a:r>
            <a:r>
              <a:rPr lang="en-US" sz="1600" b="1">
                <a:solidFill>
                  <a:srgbClr val="0000FF"/>
                </a:solidFill>
              </a:rPr>
              <a:t> </a:t>
            </a:r>
          </a:p>
          <a:p>
            <a:r>
              <a:rPr lang="en-US" sz="1600" b="1">
                <a:solidFill>
                  <a:srgbClr val="0000FF"/>
                </a:solidFill>
              </a:rPr>
              <a:t>       </a:t>
            </a:r>
          </a:p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FE551A17-686A-EA68-9F68-870B1FEF9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437063"/>
            <a:ext cx="14351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N=2, </a:t>
            </a:r>
            <a:r>
              <a:rPr lang="en-US" b="1">
                <a:solidFill>
                  <a:srgbClr val="0000FF"/>
                </a:solidFill>
                <a:latin typeface="Symbol" pitchFamily="18" charset="2"/>
              </a:rPr>
              <a:t>p </a:t>
            </a:r>
            <a:r>
              <a:rPr lang="en-US" b="1">
                <a:solidFill>
                  <a:srgbClr val="0000FF"/>
                </a:solidFill>
              </a:rPr>
              <a:t>= + </a:t>
            </a:r>
            <a:endParaRPr lang="ru-RU" b="1"/>
          </a:p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C9EFAFE4-9200-34F8-90C1-60FBC45D0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73688"/>
            <a:ext cx="16557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N=1,</a:t>
            </a:r>
            <a:r>
              <a:rPr lang="en-US" b="1">
                <a:solidFill>
                  <a:srgbClr val="0000FF"/>
                </a:solidFill>
                <a:latin typeface="Symbol" pitchFamily="18" charset="2"/>
              </a:rPr>
              <a:t>p </a:t>
            </a:r>
            <a:r>
              <a:rPr lang="en-US" b="1">
                <a:solidFill>
                  <a:srgbClr val="0000FF"/>
                </a:solidFill>
              </a:rPr>
              <a:t>= -- </a:t>
            </a:r>
            <a:endParaRPr lang="ru-RU" b="1"/>
          </a:p>
          <a:p>
            <a:pPr algn="ctr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48417C3B-AAB9-F067-1966-99339481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6021388"/>
            <a:ext cx="14351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N=0, </a:t>
            </a:r>
            <a:r>
              <a:rPr lang="en-US" b="1" dirty="0">
                <a:solidFill>
                  <a:srgbClr val="0000FF"/>
                </a:solidFill>
                <a:latin typeface="Symbol" pitchFamily="18" charset="2"/>
              </a:rPr>
              <a:t>p </a:t>
            </a:r>
            <a:r>
              <a:rPr lang="en-US" b="1" dirty="0">
                <a:solidFill>
                  <a:srgbClr val="0000FF"/>
                </a:solidFill>
              </a:rPr>
              <a:t>= + </a:t>
            </a:r>
            <a:endParaRPr lang="ru-RU" b="1" dirty="0"/>
          </a:p>
          <a:p>
            <a:pPr algn="ctr"/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123C35F0-7C1E-313F-40F5-83DD580A2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85875"/>
            <a:ext cx="24082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Euclid Symbol" pitchFamily="18" charset="2"/>
              <a:buChar char="p"/>
            </a:pPr>
            <a:r>
              <a:rPr lang="en-US">
                <a:solidFill>
                  <a:srgbClr val="0000FF"/>
                </a:solidFill>
                <a:latin typeface="Euclid Symbol" pitchFamily="18" charset="2"/>
              </a:rPr>
              <a:t>-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ru-RU" sz="1600" b="1">
                <a:solidFill>
                  <a:srgbClr val="0000FF"/>
                </a:solidFill>
              </a:rPr>
              <a:t>простр.  четность</a:t>
            </a:r>
            <a:endParaRPr lang="ru-RU" sz="1600" b="1">
              <a:solidFill>
                <a:srgbClr val="0000FF"/>
              </a:solidFill>
              <a:latin typeface="Euclid Symbol" pitchFamily="18" charset="2"/>
            </a:endParaRP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B09D9F33-C741-0193-42BA-15105706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4813"/>
            <a:ext cx="2586037" cy="1878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nlj – </a:t>
            </a:r>
            <a:r>
              <a:rPr lang="ru-RU" sz="1600" b="1"/>
              <a:t>квантовые числа</a:t>
            </a:r>
          </a:p>
          <a:p>
            <a:pPr algn="ctr"/>
            <a:r>
              <a:rPr lang="ru-RU" sz="1600" b="1"/>
              <a:t>         состояния</a:t>
            </a:r>
            <a:r>
              <a:rPr lang="en-US" sz="1600" b="1"/>
              <a:t>,</a:t>
            </a:r>
          </a:p>
          <a:p>
            <a:pPr algn="ctr"/>
            <a:r>
              <a:rPr lang="en-US"/>
              <a:t>n  – </a:t>
            </a:r>
            <a:r>
              <a:rPr lang="ru-RU" sz="1600" b="1"/>
              <a:t>число узлов</a:t>
            </a:r>
            <a:r>
              <a:rPr lang="en-US"/>
              <a:t>,</a:t>
            </a:r>
          </a:p>
          <a:p>
            <a:pPr algn="ctr"/>
            <a:r>
              <a:rPr lang="en-US"/>
              <a:t> l – </a:t>
            </a:r>
            <a:r>
              <a:rPr lang="ru-RU" sz="1600" b="1"/>
              <a:t>орбит. момент</a:t>
            </a:r>
            <a:r>
              <a:rPr lang="en-US"/>
              <a:t>,</a:t>
            </a:r>
          </a:p>
          <a:p>
            <a:pPr algn="ctr"/>
            <a:endParaRPr lang="en-US"/>
          </a:p>
          <a:p>
            <a:pPr algn="ctr"/>
            <a:r>
              <a:rPr lang="en-US"/>
              <a:t>  </a:t>
            </a:r>
            <a:endParaRPr lang="ru-RU"/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EA4CA8D7-8E80-6515-6498-F32F4AECA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0875" y="1643063"/>
          <a:ext cx="792163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203040" progId="Equation.DSMT4">
                  <p:embed/>
                </p:oleObj>
              </mc:Choice>
              <mc:Fallback>
                <p:oleObj name="Equation" r:id="rId4" imgW="507960" imgH="203040" progId="Equation.DSMT4">
                  <p:embed/>
                  <p:pic>
                    <p:nvPicPr>
                      <p:cNvPr id="4098" name="Object 2">
                        <a:extLst>
                          <a:ext uri="{FF2B5EF4-FFF2-40B4-BE49-F238E27FC236}">
                            <a16:creationId xmlns:a16="http://schemas.microsoft.com/office/drawing/2014/main" id="{E3877A68-A932-A252-08FF-BA3472A5E4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1643063"/>
                        <a:ext cx="792163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Oval 19">
            <a:extLst>
              <a:ext uri="{FF2B5EF4-FFF2-40B4-BE49-F238E27FC236}">
                <a16:creationId xmlns:a16="http://schemas.microsoft.com/office/drawing/2014/main" id="{E5572248-91F8-0A61-33DF-6C3E27BFF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092825"/>
            <a:ext cx="144463" cy="122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20">
            <a:extLst>
              <a:ext uri="{FF2B5EF4-FFF2-40B4-BE49-F238E27FC236}">
                <a16:creationId xmlns:a16="http://schemas.microsoft.com/office/drawing/2014/main" id="{7B5EE362-AD20-ACA9-405F-1B2718A58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6092825"/>
            <a:ext cx="144462" cy="122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21">
            <a:extLst>
              <a:ext uri="{FF2B5EF4-FFF2-40B4-BE49-F238E27FC236}">
                <a16:creationId xmlns:a16="http://schemas.microsoft.com/office/drawing/2014/main" id="{20DF38CA-3ADD-F3A6-BA90-FD684F6DA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661025"/>
            <a:ext cx="144463" cy="122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Oval 22">
            <a:extLst>
              <a:ext uri="{FF2B5EF4-FFF2-40B4-BE49-F238E27FC236}">
                <a16:creationId xmlns:a16="http://schemas.microsoft.com/office/drawing/2014/main" id="{562347FA-89E9-0E6E-1C1A-4150FB64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661025"/>
            <a:ext cx="144462" cy="122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Oval 23">
            <a:extLst>
              <a:ext uri="{FF2B5EF4-FFF2-40B4-BE49-F238E27FC236}">
                <a16:creationId xmlns:a16="http://schemas.microsoft.com/office/drawing/2014/main" id="{FD828068-4636-801E-641B-6C04B0C36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300663"/>
            <a:ext cx="144463" cy="1222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Oval 24">
            <a:extLst>
              <a:ext uri="{FF2B5EF4-FFF2-40B4-BE49-F238E27FC236}">
                <a16:creationId xmlns:a16="http://schemas.microsoft.com/office/drawing/2014/main" id="{76DB0A77-D2CA-B9F5-E156-7911F3AD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300663"/>
            <a:ext cx="144462" cy="1222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Text Box 25">
            <a:extLst>
              <a:ext uri="{FF2B5EF4-FFF2-40B4-BE49-F238E27FC236}">
                <a16:creationId xmlns:a16="http://schemas.microsoft.com/office/drawing/2014/main" id="{26EB6A75-DB25-49D5-FC8C-DB8F7A65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2875"/>
            <a:ext cx="566578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3300"/>
                </a:solidFill>
              </a:rPr>
              <a:t>Классификация 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ru-RU" b="1" u="sng" dirty="0">
                <a:solidFill>
                  <a:srgbClr val="FF3300"/>
                </a:solidFill>
              </a:rPr>
              <a:t>частично-дырочны</a:t>
            </a:r>
            <a:r>
              <a:rPr lang="ru-RU" b="1" dirty="0">
                <a:solidFill>
                  <a:srgbClr val="FF3300"/>
                </a:solidFill>
              </a:rPr>
              <a:t>х (</a:t>
            </a:r>
            <a:r>
              <a:rPr lang="en-US" b="1" dirty="0">
                <a:solidFill>
                  <a:srgbClr val="FF3300"/>
                </a:solidFill>
              </a:rPr>
              <a:t>1ph</a:t>
            </a:r>
            <a:r>
              <a:rPr lang="ru-RU" b="1" dirty="0">
                <a:solidFill>
                  <a:srgbClr val="FF3300"/>
                </a:solidFill>
              </a:rPr>
              <a:t>)</a:t>
            </a:r>
          </a:p>
          <a:p>
            <a:pPr algn="ctr"/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ru-RU" b="1" dirty="0">
                <a:solidFill>
                  <a:srgbClr val="FF3300"/>
                </a:solidFill>
              </a:rPr>
              <a:t>и </a:t>
            </a:r>
            <a:r>
              <a:rPr lang="ru-RU" b="1" u="sng" dirty="0">
                <a:solidFill>
                  <a:srgbClr val="FF3300"/>
                </a:solidFill>
              </a:rPr>
              <a:t>коллективных</a:t>
            </a:r>
            <a:r>
              <a:rPr lang="ru-RU" b="1" dirty="0">
                <a:solidFill>
                  <a:srgbClr val="FF3300"/>
                </a:solidFill>
              </a:rPr>
              <a:t> возбуждений</a:t>
            </a:r>
          </a:p>
        </p:txBody>
      </p:sp>
      <p:sp>
        <p:nvSpPr>
          <p:cNvPr id="4121" name="Text Box 26">
            <a:extLst>
              <a:ext uri="{FF2B5EF4-FFF2-40B4-BE49-F238E27FC236}">
                <a16:creationId xmlns:a16="http://schemas.microsoft.com/office/drawing/2014/main" id="{E7F2B358-F5C4-6EB6-F528-8B1008F0C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276475"/>
            <a:ext cx="2952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/>
              <a:t>l = 0, 1, 2, 3, 4, …</a:t>
            </a:r>
            <a:endParaRPr lang="ru-RU" sz="1800" b="1"/>
          </a:p>
        </p:txBody>
      </p:sp>
      <p:sp>
        <p:nvSpPr>
          <p:cNvPr id="4122" name="Text Box 27">
            <a:extLst>
              <a:ext uri="{FF2B5EF4-FFF2-40B4-BE49-F238E27FC236}">
                <a16:creationId xmlns:a16="http://schemas.microsoft.com/office/drawing/2014/main" id="{51CBD5D2-1853-9799-83E3-31A40F9F9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989138"/>
            <a:ext cx="20161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s, p, d, f, g, ...</a:t>
            </a:r>
          </a:p>
          <a:p>
            <a:pPr algn="ctr"/>
            <a:endParaRPr lang="ru-RU"/>
          </a:p>
        </p:txBody>
      </p:sp>
      <p:sp>
        <p:nvSpPr>
          <p:cNvPr id="4123" name="Oval 28">
            <a:extLst>
              <a:ext uri="{FF2B5EF4-FFF2-40B4-BE49-F238E27FC236}">
                <a16:creationId xmlns:a16="http://schemas.microsoft.com/office/drawing/2014/main" id="{899D3DDA-232C-1E86-B57F-6527EE36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292600"/>
            <a:ext cx="144463" cy="122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Oval 29">
            <a:extLst>
              <a:ext uri="{FF2B5EF4-FFF2-40B4-BE49-F238E27FC236}">
                <a16:creationId xmlns:a16="http://schemas.microsoft.com/office/drawing/2014/main" id="{848EA785-2BA1-FA91-2557-53F2CB56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292600"/>
            <a:ext cx="144463" cy="122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Oval 30">
            <a:extLst>
              <a:ext uri="{FF2B5EF4-FFF2-40B4-BE49-F238E27FC236}">
                <a16:creationId xmlns:a16="http://schemas.microsoft.com/office/drawing/2014/main" id="{91926F64-A669-2554-A8D3-3C72BA06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437063"/>
            <a:ext cx="144463" cy="1222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Oval 31">
            <a:extLst>
              <a:ext uri="{FF2B5EF4-FFF2-40B4-BE49-F238E27FC236}">
                <a16:creationId xmlns:a16="http://schemas.microsoft.com/office/drawing/2014/main" id="{91EDCB68-C91E-063C-CCC0-6EF38D816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437063"/>
            <a:ext cx="144463" cy="1222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Oval 32">
            <a:extLst>
              <a:ext uri="{FF2B5EF4-FFF2-40B4-BE49-F238E27FC236}">
                <a16:creationId xmlns:a16="http://schemas.microsoft.com/office/drawing/2014/main" id="{83F902E0-D7D3-AEBA-60F6-21F3DE31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797425"/>
            <a:ext cx="144463" cy="122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Oval 33">
            <a:extLst>
              <a:ext uri="{FF2B5EF4-FFF2-40B4-BE49-F238E27FC236}">
                <a16:creationId xmlns:a16="http://schemas.microsoft.com/office/drawing/2014/main" id="{F9EEB146-003A-74E3-9C71-D8E1DFD01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3284538"/>
            <a:ext cx="144463" cy="1222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Text Box 34">
            <a:extLst>
              <a:ext uri="{FF2B5EF4-FFF2-40B4-BE49-F238E27FC236}">
                <a16:creationId xmlns:a16="http://schemas.microsoft.com/office/drawing/2014/main" id="{4B0451B1-4C06-3F8D-8560-D1BF1E03C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221163"/>
            <a:ext cx="288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F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4130" name="Oval 35">
            <a:extLst>
              <a:ext uri="{FF2B5EF4-FFF2-40B4-BE49-F238E27FC236}">
                <a16:creationId xmlns:a16="http://schemas.microsoft.com/office/drawing/2014/main" id="{65301611-C864-B627-8AF2-4352E2126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797425"/>
            <a:ext cx="144463" cy="1222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Line 36">
            <a:extLst>
              <a:ext uri="{FF2B5EF4-FFF2-40B4-BE49-F238E27FC236}">
                <a16:creationId xmlns:a16="http://schemas.microsoft.com/office/drawing/2014/main" id="{45DEAB36-59BD-F5D6-80C4-F4BC7214F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1638" y="3429000"/>
            <a:ext cx="0" cy="1368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2" name="Text Box 37">
            <a:extLst>
              <a:ext uri="{FF2B5EF4-FFF2-40B4-BE49-F238E27FC236}">
                <a16:creationId xmlns:a16="http://schemas.microsoft.com/office/drawing/2014/main" id="{3298BAEE-86D9-D993-660A-92FEF32F3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4233144"/>
            <a:ext cx="3706813" cy="1570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3300"/>
                </a:solidFill>
              </a:rPr>
              <a:t>Много одновременных  </a:t>
            </a:r>
          </a:p>
          <a:p>
            <a:r>
              <a:rPr lang="en-US" sz="1600" b="1" dirty="0">
                <a:solidFill>
                  <a:srgbClr val="FF3300"/>
                </a:solidFill>
              </a:rPr>
              <a:t>1ph </a:t>
            </a:r>
            <a:r>
              <a:rPr lang="ru-RU" sz="1600" b="1" dirty="0">
                <a:solidFill>
                  <a:srgbClr val="FF3300"/>
                </a:solidFill>
              </a:rPr>
              <a:t>возбуждений одинаковой </a:t>
            </a:r>
          </a:p>
          <a:p>
            <a:r>
              <a:rPr lang="ru-RU" sz="1600" b="1" dirty="0" err="1">
                <a:solidFill>
                  <a:srgbClr val="FF3300"/>
                </a:solidFill>
              </a:rPr>
              <a:t>мультипольности</a:t>
            </a:r>
            <a:r>
              <a:rPr lang="ru-RU" sz="1600" b="1" dirty="0">
                <a:solidFill>
                  <a:srgbClr val="FF3300"/>
                </a:solidFill>
              </a:rPr>
              <a:t>  под действием </a:t>
            </a:r>
          </a:p>
          <a:p>
            <a:r>
              <a:rPr lang="ru-RU" sz="1600" b="1" dirty="0">
                <a:solidFill>
                  <a:srgbClr val="FF3300"/>
                </a:solidFill>
              </a:rPr>
              <a:t>внешнего поля образуют </a:t>
            </a:r>
          </a:p>
          <a:p>
            <a:r>
              <a:rPr lang="ru-RU" sz="1600" b="1" dirty="0">
                <a:solidFill>
                  <a:srgbClr val="FF3300"/>
                </a:solidFill>
              </a:rPr>
              <a:t>коллективную моду  </a:t>
            </a:r>
          </a:p>
          <a:p>
            <a:r>
              <a:rPr lang="ru-RU" sz="1600" b="1" dirty="0">
                <a:solidFill>
                  <a:srgbClr val="FF3300"/>
                </a:solidFill>
              </a:rPr>
              <a:t>(гигантский резонанс)  </a:t>
            </a: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4133" name="Text Box 38">
            <a:extLst>
              <a:ext uri="{FF2B5EF4-FFF2-40B4-BE49-F238E27FC236}">
                <a16:creationId xmlns:a16="http://schemas.microsoft.com/office/drawing/2014/main" id="{0DB935EF-3977-C582-4BF2-951AC7320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928938"/>
            <a:ext cx="2136775" cy="3381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3300"/>
                </a:solidFill>
              </a:rPr>
              <a:t>1ph </a:t>
            </a:r>
            <a:r>
              <a:rPr lang="ru-RU" sz="1600" b="1">
                <a:solidFill>
                  <a:srgbClr val="FF3300"/>
                </a:solidFill>
              </a:rPr>
              <a:t>возбуждение</a:t>
            </a:r>
          </a:p>
        </p:txBody>
      </p:sp>
      <p:sp>
        <p:nvSpPr>
          <p:cNvPr id="4134" name="Text Box 39">
            <a:extLst>
              <a:ext uri="{FF2B5EF4-FFF2-40B4-BE49-F238E27FC236}">
                <a16:creationId xmlns:a16="http://schemas.microsoft.com/office/drawing/2014/main" id="{89144E5D-3B62-73FE-A5BA-D525EB1EF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762500"/>
            <a:ext cx="522287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600" b="1"/>
              <a:t>(6)</a:t>
            </a:r>
            <a:endParaRPr lang="ru-RU" sz="1600" b="1"/>
          </a:p>
        </p:txBody>
      </p:sp>
      <p:sp>
        <p:nvSpPr>
          <p:cNvPr id="4135" name="Text Box 40">
            <a:extLst>
              <a:ext uri="{FF2B5EF4-FFF2-40B4-BE49-F238E27FC236}">
                <a16:creationId xmlns:a16="http://schemas.microsoft.com/office/drawing/2014/main" id="{BD80B54F-A688-208E-BD15-F60EE065B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284538"/>
            <a:ext cx="522287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600" b="1"/>
              <a:t>(4)</a:t>
            </a:r>
            <a:endParaRPr lang="ru-RU" sz="1600" b="1"/>
          </a:p>
        </p:txBody>
      </p:sp>
      <p:grpSp>
        <p:nvGrpSpPr>
          <p:cNvPr id="4136" name="Group 41">
            <a:extLst>
              <a:ext uri="{FF2B5EF4-FFF2-40B4-BE49-F238E27FC236}">
                <a16:creationId xmlns:a16="http://schemas.microsoft.com/office/drawing/2014/main" id="{BFF23D59-B6FC-163A-5E2D-25A753C81746}"/>
              </a:ext>
            </a:extLst>
          </p:cNvPr>
          <p:cNvGrpSpPr>
            <a:grpSpLocks/>
          </p:cNvGrpSpPr>
          <p:nvPr/>
        </p:nvGrpSpPr>
        <p:grpSpPr bwMode="auto">
          <a:xfrm>
            <a:off x="5619750" y="3214688"/>
            <a:ext cx="1717675" cy="447675"/>
            <a:chOff x="3500" y="3522"/>
            <a:chExt cx="1082" cy="282"/>
          </a:xfrm>
        </p:grpSpPr>
        <p:graphicFrame>
          <p:nvGraphicFramePr>
            <p:cNvPr id="4099" name="Object 3">
              <a:extLst>
                <a:ext uri="{FF2B5EF4-FFF2-40B4-BE49-F238E27FC236}">
                  <a16:creationId xmlns:a16="http://schemas.microsoft.com/office/drawing/2014/main" id="{86A8129E-018A-DA44-BA40-6D4F8EC757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0" y="3522"/>
            <a:ext cx="108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927000" imgH="241200" progId="Equation.DSMT4">
                    <p:embed/>
                  </p:oleObj>
                </mc:Choice>
                <mc:Fallback>
                  <p:oleObj name="Equation" r:id="rId6" imgW="927000" imgH="241200" progId="Equation.DSMT4">
                    <p:embed/>
                    <p:pic>
                      <p:nvPicPr>
                        <p:cNvPr id="4099" name="Object 3">
                          <a:extLst>
                            <a:ext uri="{FF2B5EF4-FFF2-40B4-BE49-F238E27FC236}">
                              <a16:creationId xmlns:a16="http://schemas.microsoft.com/office/drawing/2014/main" id="{22200195-6344-A2F0-4884-AAD5465D1D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" y="3522"/>
                          <a:ext cx="108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9" name="Line 43">
              <a:extLst>
                <a:ext uri="{FF2B5EF4-FFF2-40B4-BE49-F238E27FC236}">
                  <a16:creationId xmlns:a16="http://schemas.microsoft.com/office/drawing/2014/main" id="{FB0CF63F-E5E7-DC58-92C5-AC4EC704C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3612"/>
              <a:ext cx="9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</p:grpSp>
      <p:sp>
        <p:nvSpPr>
          <p:cNvPr id="44" name="Up-Down Arrow 43">
            <a:extLst>
              <a:ext uri="{FF2B5EF4-FFF2-40B4-BE49-F238E27FC236}">
                <a16:creationId xmlns:a16="http://schemas.microsoft.com/office/drawing/2014/main" id="{A4ED3B01-2132-CC3F-DACA-1435D1C66312}"/>
              </a:ext>
            </a:extLst>
          </p:cNvPr>
          <p:cNvSpPr/>
          <p:nvPr/>
        </p:nvSpPr>
        <p:spPr bwMode="auto">
          <a:xfrm>
            <a:off x="6357938" y="3714750"/>
            <a:ext cx="214312" cy="508000"/>
          </a:xfrm>
          <a:prstGeom prst="up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C1E70B51-7DB0-7E57-8112-41A998C46F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59" y="1746362"/>
          <a:ext cx="958287" cy="37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C569CEBA-DD5B-0431-AAFF-7706455C7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59" y="1746362"/>
                        <a:ext cx="958287" cy="374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39FB68-0F22-DB20-CA17-F9C8B9E3CB24}"/>
              </a:ext>
            </a:extLst>
          </p:cNvPr>
          <p:cNvSpPr txBox="1"/>
          <p:nvPr/>
        </p:nvSpPr>
        <p:spPr>
          <a:xfrm>
            <a:off x="6661596" y="3729571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E1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1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B036F-F8DE-DDA0-20F9-BC99DB578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2">
            <a:extLst>
              <a:ext uri="{FF2B5EF4-FFF2-40B4-BE49-F238E27FC236}">
                <a16:creationId xmlns:a16="http://schemas.microsoft.com/office/drawing/2014/main" id="{90F3101E-4E37-3331-FE73-5C7D586DB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42875"/>
            <a:ext cx="6073775" cy="400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3300"/>
                </a:solidFill>
              </a:rPr>
              <a:t>Гигантские резонансы и квантовые оболочки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5135" name="Text Box 3">
            <a:extLst>
              <a:ext uri="{FF2B5EF4-FFF2-40B4-BE49-F238E27FC236}">
                <a16:creationId xmlns:a16="http://schemas.microsoft.com/office/drawing/2014/main" id="{83797A2C-9CFC-220F-11FD-48523A1A0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4446643" cy="3715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1800" b="1" dirty="0">
                <a:solidFill>
                  <a:srgbClr val="00CC00"/>
                </a:solidFill>
              </a:rPr>
              <a:t>Связь ГР и </a:t>
            </a:r>
            <a:r>
              <a:rPr lang="ru-RU" sz="1800" b="1">
                <a:solidFill>
                  <a:srgbClr val="00CC00"/>
                </a:solidFill>
              </a:rPr>
              <a:t>оболочек в среднем поле</a:t>
            </a:r>
            <a:endParaRPr lang="ru-RU" sz="1800" b="1" dirty="0">
              <a:solidFill>
                <a:srgbClr val="00CC00"/>
              </a:solidFill>
            </a:endParaRPr>
          </a:p>
        </p:txBody>
      </p:sp>
      <p:sp>
        <p:nvSpPr>
          <p:cNvPr id="5136" name="Text Box 4">
            <a:extLst>
              <a:ext uri="{FF2B5EF4-FFF2-40B4-BE49-F238E27FC236}">
                <a16:creationId xmlns:a16="http://schemas.microsoft.com/office/drawing/2014/main" id="{BFBBB5A1-682E-DCA3-7D47-14C618A13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3333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E</a:t>
            </a:r>
            <a:endParaRPr lang="ru-RU" sz="1800"/>
          </a:p>
        </p:txBody>
      </p:sp>
      <p:grpSp>
        <p:nvGrpSpPr>
          <p:cNvPr id="5137" name="Group 5">
            <a:extLst>
              <a:ext uri="{FF2B5EF4-FFF2-40B4-BE49-F238E27FC236}">
                <a16:creationId xmlns:a16="http://schemas.microsoft.com/office/drawing/2014/main" id="{C368E210-139A-0365-5625-6A165A101E3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341438"/>
            <a:ext cx="5211762" cy="3894137"/>
            <a:chOff x="295" y="845"/>
            <a:chExt cx="3283" cy="2453"/>
          </a:xfrm>
        </p:grpSpPr>
        <p:grpSp>
          <p:nvGrpSpPr>
            <p:cNvPr id="5183" name="Group 6">
              <a:extLst>
                <a:ext uri="{FF2B5EF4-FFF2-40B4-BE49-F238E27FC236}">
                  <a16:creationId xmlns:a16="http://schemas.microsoft.com/office/drawing/2014/main" id="{FEB32003-1BEC-16FF-CE04-D9708ED4A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344"/>
              <a:ext cx="2957" cy="1598"/>
              <a:chOff x="158" y="1344"/>
              <a:chExt cx="2957" cy="1598"/>
            </a:xfrm>
          </p:grpSpPr>
          <p:grpSp>
            <p:nvGrpSpPr>
              <p:cNvPr id="5198" name="Group 7">
                <a:extLst>
                  <a:ext uri="{FF2B5EF4-FFF2-40B4-BE49-F238E27FC236}">
                    <a16:creationId xmlns:a16="http://schemas.microsoft.com/office/drawing/2014/main" id="{C096FB08-212E-8D7D-622C-B04EA3D818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" y="1389"/>
                <a:ext cx="870" cy="1497"/>
                <a:chOff x="748" y="1253"/>
                <a:chExt cx="870" cy="1497"/>
              </a:xfrm>
            </p:grpSpPr>
            <p:grpSp>
              <p:nvGrpSpPr>
                <p:cNvPr id="5231" name="Group 8">
                  <a:extLst>
                    <a:ext uri="{FF2B5EF4-FFF2-40B4-BE49-F238E27FC236}">
                      <a16:creationId xmlns:a16="http://schemas.microsoft.com/office/drawing/2014/main" id="{BD3DA366-AD08-A2B9-D57F-D96A2E35C2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8" y="1253"/>
                  <a:ext cx="870" cy="635"/>
                  <a:chOff x="612" y="1979"/>
                  <a:chExt cx="870" cy="635"/>
                </a:xfrm>
              </p:grpSpPr>
              <p:grpSp>
                <p:nvGrpSpPr>
                  <p:cNvPr id="5244" name="Group 9">
                    <a:extLst>
                      <a:ext uri="{FF2B5EF4-FFF2-40B4-BE49-F238E27FC236}">
                        <a16:creationId xmlns:a16="http://schemas.microsoft.com/office/drawing/2014/main" id="{0BB7C93F-3A55-F126-9695-EF95F4D446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12" y="1979"/>
                    <a:ext cx="870" cy="91"/>
                    <a:chOff x="476" y="1933"/>
                    <a:chExt cx="870" cy="91"/>
                  </a:xfrm>
                </p:grpSpPr>
                <p:sp>
                  <p:nvSpPr>
                    <p:cNvPr id="5253" name="Line 10">
                      <a:extLst>
                        <a:ext uri="{FF2B5EF4-FFF2-40B4-BE49-F238E27FC236}">
                          <a16:creationId xmlns:a16="http://schemas.microsoft.com/office/drawing/2014/main" id="{D3A3160E-CD27-87C0-F4D0-909DF6BE07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" y="1933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54" name="Line 11">
                      <a:extLst>
                        <a:ext uri="{FF2B5EF4-FFF2-40B4-BE49-F238E27FC236}">
                          <a16:creationId xmlns:a16="http://schemas.microsoft.com/office/drawing/2014/main" id="{98ECBB71-2573-9DA4-72F5-27C3CE2D39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" y="1979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55" name="Line 12">
                      <a:extLst>
                        <a:ext uri="{FF2B5EF4-FFF2-40B4-BE49-F238E27FC236}">
                          <a16:creationId xmlns:a16="http://schemas.microsoft.com/office/drawing/2014/main" id="{17AA693D-062C-AD72-DCF2-9F3BE5B189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" y="2024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45" name="Group 13">
                    <a:extLst>
                      <a:ext uri="{FF2B5EF4-FFF2-40B4-BE49-F238E27FC236}">
                        <a16:creationId xmlns:a16="http://schemas.microsoft.com/office/drawing/2014/main" id="{DD918DBC-696D-74F7-00BE-3861CA1CD0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12" y="2251"/>
                    <a:ext cx="870" cy="91"/>
                    <a:chOff x="476" y="1933"/>
                    <a:chExt cx="870" cy="91"/>
                  </a:xfrm>
                </p:grpSpPr>
                <p:sp>
                  <p:nvSpPr>
                    <p:cNvPr id="5250" name="Line 14">
                      <a:extLst>
                        <a:ext uri="{FF2B5EF4-FFF2-40B4-BE49-F238E27FC236}">
                          <a16:creationId xmlns:a16="http://schemas.microsoft.com/office/drawing/2014/main" id="{EA5B693A-1A2C-E176-4FA5-E832048AD9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" y="1933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51" name="Line 15">
                      <a:extLst>
                        <a:ext uri="{FF2B5EF4-FFF2-40B4-BE49-F238E27FC236}">
                          <a16:creationId xmlns:a16="http://schemas.microsoft.com/office/drawing/2014/main" id="{C306B80D-4AB8-46D7-80AB-6691EFDBD6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" y="1979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52" name="Line 16">
                      <a:extLst>
                        <a:ext uri="{FF2B5EF4-FFF2-40B4-BE49-F238E27FC236}">
                          <a16:creationId xmlns:a16="http://schemas.microsoft.com/office/drawing/2014/main" id="{7BBDED43-E4D5-3A64-3DB6-F6C5658D54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" y="2024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46" name="Group 17">
                    <a:extLst>
                      <a:ext uri="{FF2B5EF4-FFF2-40B4-BE49-F238E27FC236}">
                        <a16:creationId xmlns:a16="http://schemas.microsoft.com/office/drawing/2014/main" id="{002F96D1-92D0-8E13-C1F1-3D7BF0782C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12" y="2523"/>
                    <a:ext cx="870" cy="91"/>
                    <a:chOff x="476" y="1933"/>
                    <a:chExt cx="870" cy="91"/>
                  </a:xfrm>
                </p:grpSpPr>
                <p:sp>
                  <p:nvSpPr>
                    <p:cNvPr id="5247" name="Line 18">
                      <a:extLst>
                        <a:ext uri="{FF2B5EF4-FFF2-40B4-BE49-F238E27FC236}">
                          <a16:creationId xmlns:a16="http://schemas.microsoft.com/office/drawing/2014/main" id="{B1B90EE2-F625-4504-8F14-5AF6CB56B59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" y="1933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48" name="Line 19">
                      <a:extLst>
                        <a:ext uri="{FF2B5EF4-FFF2-40B4-BE49-F238E27FC236}">
                          <a16:creationId xmlns:a16="http://schemas.microsoft.com/office/drawing/2014/main" id="{8CD60323-2949-715A-0C51-9E5776D39E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" y="1979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49" name="Line 20">
                      <a:extLst>
                        <a:ext uri="{FF2B5EF4-FFF2-40B4-BE49-F238E27FC236}">
                          <a16:creationId xmlns:a16="http://schemas.microsoft.com/office/drawing/2014/main" id="{0CCEDCC5-5F92-C45C-316D-E9519C95FA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" y="2024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232" name="Group 21">
                  <a:extLst>
                    <a:ext uri="{FF2B5EF4-FFF2-40B4-BE49-F238E27FC236}">
                      <a16:creationId xmlns:a16="http://schemas.microsoft.com/office/drawing/2014/main" id="{D9EB9AEB-DAAB-E330-5D0F-528AEAF00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8" y="2115"/>
                  <a:ext cx="862" cy="90"/>
                  <a:chOff x="2200" y="2251"/>
                  <a:chExt cx="862" cy="90"/>
                </a:xfrm>
              </p:grpSpPr>
              <p:sp>
                <p:nvSpPr>
                  <p:cNvPr id="5241" name="Line 22">
                    <a:extLst>
                      <a:ext uri="{FF2B5EF4-FFF2-40B4-BE49-F238E27FC236}">
                        <a16:creationId xmlns:a16="http://schemas.microsoft.com/office/drawing/2014/main" id="{311A22D8-0399-8A1B-3482-5F6F8544AC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0" y="2251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42" name="Line 23">
                    <a:extLst>
                      <a:ext uri="{FF2B5EF4-FFF2-40B4-BE49-F238E27FC236}">
                        <a16:creationId xmlns:a16="http://schemas.microsoft.com/office/drawing/2014/main" id="{2C806658-C640-FA6E-77F8-9A4C23B18E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0" y="2296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43" name="Line 24">
                    <a:extLst>
                      <a:ext uri="{FF2B5EF4-FFF2-40B4-BE49-F238E27FC236}">
                        <a16:creationId xmlns:a16="http://schemas.microsoft.com/office/drawing/2014/main" id="{98A4B331-0019-CD48-B21D-916C61ED07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0" y="2341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33" name="Group 25">
                  <a:extLst>
                    <a:ext uri="{FF2B5EF4-FFF2-40B4-BE49-F238E27FC236}">
                      <a16:creationId xmlns:a16="http://schemas.microsoft.com/office/drawing/2014/main" id="{E1628620-0E45-C65B-A1B5-1B3CE3786D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8" y="2387"/>
                  <a:ext cx="870" cy="91"/>
                  <a:chOff x="476" y="1933"/>
                  <a:chExt cx="870" cy="91"/>
                </a:xfrm>
              </p:grpSpPr>
              <p:sp>
                <p:nvSpPr>
                  <p:cNvPr id="5238" name="Line 26">
                    <a:extLst>
                      <a:ext uri="{FF2B5EF4-FFF2-40B4-BE49-F238E27FC236}">
                        <a16:creationId xmlns:a16="http://schemas.microsoft.com/office/drawing/2014/main" id="{63AA530A-EC8E-9E7D-9CFD-A4399F305C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33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39" name="Line 27">
                    <a:extLst>
                      <a:ext uri="{FF2B5EF4-FFF2-40B4-BE49-F238E27FC236}">
                        <a16:creationId xmlns:a16="http://schemas.microsoft.com/office/drawing/2014/main" id="{7733BE43-6C1F-D898-4441-2755AFE7DF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4" y="1979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40" name="Line 28">
                    <a:extLst>
                      <a:ext uri="{FF2B5EF4-FFF2-40B4-BE49-F238E27FC236}">
                        <a16:creationId xmlns:a16="http://schemas.microsoft.com/office/drawing/2014/main" id="{D5D6CFCD-B122-1F42-26EA-159869BA03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1" y="2024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34" name="Group 29">
                  <a:extLst>
                    <a:ext uri="{FF2B5EF4-FFF2-40B4-BE49-F238E27FC236}">
                      <a16:creationId xmlns:a16="http://schemas.microsoft.com/office/drawing/2014/main" id="{FFADA5F6-7262-878D-A919-53C57DA4A4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8" y="2659"/>
                  <a:ext cx="870" cy="91"/>
                  <a:chOff x="476" y="1933"/>
                  <a:chExt cx="870" cy="91"/>
                </a:xfrm>
              </p:grpSpPr>
              <p:sp>
                <p:nvSpPr>
                  <p:cNvPr id="5235" name="Line 30">
                    <a:extLst>
                      <a:ext uri="{FF2B5EF4-FFF2-40B4-BE49-F238E27FC236}">
                        <a16:creationId xmlns:a16="http://schemas.microsoft.com/office/drawing/2014/main" id="{A1454319-72FC-8FF1-AF5D-5F36558A7A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33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36" name="Line 31">
                    <a:extLst>
                      <a:ext uri="{FF2B5EF4-FFF2-40B4-BE49-F238E27FC236}">
                        <a16:creationId xmlns:a16="http://schemas.microsoft.com/office/drawing/2014/main" id="{C34640C9-12EE-C667-1807-22105B201E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4" y="1979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37" name="Line 32">
                    <a:extLst>
                      <a:ext uri="{FF2B5EF4-FFF2-40B4-BE49-F238E27FC236}">
                        <a16:creationId xmlns:a16="http://schemas.microsoft.com/office/drawing/2014/main" id="{DB44359D-BBEB-7576-98AE-A33F212297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1" y="2024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99" name="Group 33">
                <a:extLst>
                  <a:ext uri="{FF2B5EF4-FFF2-40B4-BE49-F238E27FC236}">
                    <a16:creationId xmlns:a16="http://schemas.microsoft.com/office/drawing/2014/main" id="{BFA30D85-01E9-16CA-6FA5-CC1055D4B9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4" y="1389"/>
                <a:ext cx="870" cy="1497"/>
                <a:chOff x="748" y="1253"/>
                <a:chExt cx="870" cy="1497"/>
              </a:xfrm>
            </p:grpSpPr>
            <p:grpSp>
              <p:nvGrpSpPr>
                <p:cNvPr id="5206" name="Group 34">
                  <a:extLst>
                    <a:ext uri="{FF2B5EF4-FFF2-40B4-BE49-F238E27FC236}">
                      <a16:creationId xmlns:a16="http://schemas.microsoft.com/office/drawing/2014/main" id="{B6E1EA9B-72EE-3066-5999-3AFC410820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8" y="1253"/>
                  <a:ext cx="870" cy="635"/>
                  <a:chOff x="612" y="1979"/>
                  <a:chExt cx="870" cy="635"/>
                </a:xfrm>
              </p:grpSpPr>
              <p:grpSp>
                <p:nvGrpSpPr>
                  <p:cNvPr id="5219" name="Group 35">
                    <a:extLst>
                      <a:ext uri="{FF2B5EF4-FFF2-40B4-BE49-F238E27FC236}">
                        <a16:creationId xmlns:a16="http://schemas.microsoft.com/office/drawing/2014/main" id="{23847170-CC41-4CAB-13FE-BA2D03FCF1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12" y="1979"/>
                    <a:ext cx="870" cy="91"/>
                    <a:chOff x="476" y="1933"/>
                    <a:chExt cx="870" cy="91"/>
                  </a:xfrm>
                </p:grpSpPr>
                <p:sp>
                  <p:nvSpPr>
                    <p:cNvPr id="5228" name="Line 36">
                      <a:extLst>
                        <a:ext uri="{FF2B5EF4-FFF2-40B4-BE49-F238E27FC236}">
                          <a16:creationId xmlns:a16="http://schemas.microsoft.com/office/drawing/2014/main" id="{E4D342BB-8446-FE09-3C3C-F7D520CA5C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" y="1933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29" name="Line 37">
                      <a:extLst>
                        <a:ext uri="{FF2B5EF4-FFF2-40B4-BE49-F238E27FC236}">
                          <a16:creationId xmlns:a16="http://schemas.microsoft.com/office/drawing/2014/main" id="{3A2249B7-8276-C8A7-E631-CFAFC83A03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" y="1979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30" name="Line 38">
                      <a:extLst>
                        <a:ext uri="{FF2B5EF4-FFF2-40B4-BE49-F238E27FC236}">
                          <a16:creationId xmlns:a16="http://schemas.microsoft.com/office/drawing/2014/main" id="{D0831228-53CC-385C-769D-19E6B2E5CC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" y="2024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20" name="Group 39">
                    <a:extLst>
                      <a:ext uri="{FF2B5EF4-FFF2-40B4-BE49-F238E27FC236}">
                        <a16:creationId xmlns:a16="http://schemas.microsoft.com/office/drawing/2014/main" id="{53BF7E89-F6DA-EF98-AFF0-5316AB24D4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12" y="2251"/>
                    <a:ext cx="870" cy="91"/>
                    <a:chOff x="476" y="1933"/>
                    <a:chExt cx="870" cy="91"/>
                  </a:xfrm>
                </p:grpSpPr>
                <p:sp>
                  <p:nvSpPr>
                    <p:cNvPr id="5225" name="Line 40">
                      <a:extLst>
                        <a:ext uri="{FF2B5EF4-FFF2-40B4-BE49-F238E27FC236}">
                          <a16:creationId xmlns:a16="http://schemas.microsoft.com/office/drawing/2014/main" id="{ABB46977-08F6-0E64-3B46-62D459E767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" y="1933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26" name="Line 41">
                      <a:extLst>
                        <a:ext uri="{FF2B5EF4-FFF2-40B4-BE49-F238E27FC236}">
                          <a16:creationId xmlns:a16="http://schemas.microsoft.com/office/drawing/2014/main" id="{80D92525-00FA-52AF-0C3F-EFAA9DA4B5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" y="1979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27" name="Line 42">
                      <a:extLst>
                        <a:ext uri="{FF2B5EF4-FFF2-40B4-BE49-F238E27FC236}">
                          <a16:creationId xmlns:a16="http://schemas.microsoft.com/office/drawing/2014/main" id="{3F9069BB-DAEA-08AA-6A75-D7573771E5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" y="2024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21" name="Group 43">
                    <a:extLst>
                      <a:ext uri="{FF2B5EF4-FFF2-40B4-BE49-F238E27FC236}">
                        <a16:creationId xmlns:a16="http://schemas.microsoft.com/office/drawing/2014/main" id="{81BF81CD-C6BD-6453-DEB5-FE4F89C903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12" y="2523"/>
                    <a:ext cx="870" cy="91"/>
                    <a:chOff x="476" y="1933"/>
                    <a:chExt cx="870" cy="91"/>
                  </a:xfrm>
                </p:grpSpPr>
                <p:sp>
                  <p:nvSpPr>
                    <p:cNvPr id="5222" name="Line 44">
                      <a:extLst>
                        <a:ext uri="{FF2B5EF4-FFF2-40B4-BE49-F238E27FC236}">
                          <a16:creationId xmlns:a16="http://schemas.microsoft.com/office/drawing/2014/main" id="{F60CD87B-3B57-46F6-9EE8-85483B7283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6" y="1933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23" name="Line 45">
                      <a:extLst>
                        <a:ext uri="{FF2B5EF4-FFF2-40B4-BE49-F238E27FC236}">
                          <a16:creationId xmlns:a16="http://schemas.microsoft.com/office/drawing/2014/main" id="{28339A3F-91C4-C965-DAD5-EDE0D46681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4" y="1979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24" name="Line 46">
                      <a:extLst>
                        <a:ext uri="{FF2B5EF4-FFF2-40B4-BE49-F238E27FC236}">
                          <a16:creationId xmlns:a16="http://schemas.microsoft.com/office/drawing/2014/main" id="{80AC2EEA-9D6E-D198-2914-512105D1E6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" y="2024"/>
                      <a:ext cx="86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5207" name="Group 47">
                  <a:extLst>
                    <a:ext uri="{FF2B5EF4-FFF2-40B4-BE49-F238E27FC236}">
                      <a16:creationId xmlns:a16="http://schemas.microsoft.com/office/drawing/2014/main" id="{FE2F6B98-6166-C58C-3238-241FD65B4E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8" y="2115"/>
                  <a:ext cx="862" cy="90"/>
                  <a:chOff x="2200" y="2251"/>
                  <a:chExt cx="862" cy="90"/>
                </a:xfrm>
              </p:grpSpPr>
              <p:sp>
                <p:nvSpPr>
                  <p:cNvPr id="5216" name="Line 48">
                    <a:extLst>
                      <a:ext uri="{FF2B5EF4-FFF2-40B4-BE49-F238E27FC236}">
                        <a16:creationId xmlns:a16="http://schemas.microsoft.com/office/drawing/2014/main" id="{4B90F3CE-E2F9-7AAC-9687-DBC373C3C6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0" y="2251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17" name="Line 49">
                    <a:extLst>
                      <a:ext uri="{FF2B5EF4-FFF2-40B4-BE49-F238E27FC236}">
                        <a16:creationId xmlns:a16="http://schemas.microsoft.com/office/drawing/2014/main" id="{93287567-DBEA-FCD2-B7E0-33B48CCAC4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0" y="2296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18" name="Line 50">
                    <a:extLst>
                      <a:ext uri="{FF2B5EF4-FFF2-40B4-BE49-F238E27FC236}">
                        <a16:creationId xmlns:a16="http://schemas.microsoft.com/office/drawing/2014/main" id="{7288B797-B40D-20D5-233C-E3A6FA0B74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0" y="2341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08" name="Group 51">
                  <a:extLst>
                    <a:ext uri="{FF2B5EF4-FFF2-40B4-BE49-F238E27FC236}">
                      <a16:creationId xmlns:a16="http://schemas.microsoft.com/office/drawing/2014/main" id="{D50471D2-377E-B5BD-39C5-B8FB3CEA3C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8" y="2387"/>
                  <a:ext cx="870" cy="91"/>
                  <a:chOff x="476" y="1933"/>
                  <a:chExt cx="870" cy="91"/>
                </a:xfrm>
              </p:grpSpPr>
              <p:sp>
                <p:nvSpPr>
                  <p:cNvPr id="5213" name="Line 52">
                    <a:extLst>
                      <a:ext uri="{FF2B5EF4-FFF2-40B4-BE49-F238E27FC236}">
                        <a16:creationId xmlns:a16="http://schemas.microsoft.com/office/drawing/2014/main" id="{F6172599-24B0-6488-C00A-25CACC3ABC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33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14" name="Line 53">
                    <a:extLst>
                      <a:ext uri="{FF2B5EF4-FFF2-40B4-BE49-F238E27FC236}">
                        <a16:creationId xmlns:a16="http://schemas.microsoft.com/office/drawing/2014/main" id="{425330C3-164C-41E2-ACF0-4221AE0EE6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4" y="1979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15" name="Line 54">
                    <a:extLst>
                      <a:ext uri="{FF2B5EF4-FFF2-40B4-BE49-F238E27FC236}">
                        <a16:creationId xmlns:a16="http://schemas.microsoft.com/office/drawing/2014/main" id="{2789C262-5BE5-BBBB-531B-DB1BE675EE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1" y="2024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209" name="Group 55">
                  <a:extLst>
                    <a:ext uri="{FF2B5EF4-FFF2-40B4-BE49-F238E27FC236}">
                      <a16:creationId xmlns:a16="http://schemas.microsoft.com/office/drawing/2014/main" id="{D7B8BAE3-112C-0EBA-7A72-A704268B31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8" y="2659"/>
                  <a:ext cx="870" cy="91"/>
                  <a:chOff x="476" y="1933"/>
                  <a:chExt cx="870" cy="91"/>
                </a:xfrm>
              </p:grpSpPr>
              <p:sp>
                <p:nvSpPr>
                  <p:cNvPr id="5210" name="Line 56">
                    <a:extLst>
                      <a:ext uri="{FF2B5EF4-FFF2-40B4-BE49-F238E27FC236}">
                        <a16:creationId xmlns:a16="http://schemas.microsoft.com/office/drawing/2014/main" id="{BD72EBDB-A03D-54DC-0369-3B08052376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33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11" name="Line 57">
                    <a:extLst>
                      <a:ext uri="{FF2B5EF4-FFF2-40B4-BE49-F238E27FC236}">
                        <a16:creationId xmlns:a16="http://schemas.microsoft.com/office/drawing/2014/main" id="{AFDDB64A-693E-BAA9-8650-A68B37E739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4" y="1979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12" name="Line 58">
                    <a:extLst>
                      <a:ext uri="{FF2B5EF4-FFF2-40B4-BE49-F238E27FC236}">
                        <a16:creationId xmlns:a16="http://schemas.microsoft.com/office/drawing/2014/main" id="{AE45E3A9-4E78-E9AE-6AF7-4BCB19E4E6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1" y="2024"/>
                    <a:ext cx="86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200" name="Text Box 59">
                <a:extLst>
                  <a:ext uri="{FF2B5EF4-FFF2-40B4-BE49-F238E27FC236}">
                    <a16:creationId xmlns:a16="http://schemas.microsoft.com/office/drawing/2014/main" id="{DC477400-97A2-2AAF-6FBD-0451DF29C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2205"/>
                <a:ext cx="499" cy="19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/>
                <a:r>
                  <a:rPr lang="en-US" sz="1400" b="1"/>
                  <a:t>N     +</a:t>
                </a:r>
                <a:endParaRPr lang="ru-RU" sz="1400" b="1"/>
              </a:p>
            </p:txBody>
          </p:sp>
          <p:sp>
            <p:nvSpPr>
              <p:cNvPr id="5201" name="Text Box 60">
                <a:extLst>
                  <a:ext uri="{FF2B5EF4-FFF2-40B4-BE49-F238E27FC236}">
                    <a16:creationId xmlns:a16="http://schemas.microsoft.com/office/drawing/2014/main" id="{C093808D-E47A-402A-0BDB-06B8A1EB50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" y="2478"/>
                <a:ext cx="483" cy="1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/>
                <a:r>
                  <a:rPr lang="en-US" sz="1400" b="1"/>
                  <a:t>N-1  -</a:t>
                </a:r>
                <a:endParaRPr lang="ru-RU" sz="1400" b="1"/>
              </a:p>
            </p:txBody>
          </p:sp>
          <p:sp>
            <p:nvSpPr>
              <p:cNvPr id="5202" name="Text Box 61">
                <a:extLst>
                  <a:ext uri="{FF2B5EF4-FFF2-40B4-BE49-F238E27FC236}">
                    <a16:creationId xmlns:a16="http://schemas.microsoft.com/office/drawing/2014/main" id="{605DC70C-7BE3-9979-88E9-F934FDAF8E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" y="2750"/>
                <a:ext cx="544" cy="19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en-US" sz="1400" b="1"/>
                  <a:t>N-2   +</a:t>
                </a:r>
                <a:endParaRPr lang="ru-RU" sz="1400" b="1"/>
              </a:p>
            </p:txBody>
          </p:sp>
          <p:sp>
            <p:nvSpPr>
              <p:cNvPr id="5203" name="Text Box 62">
                <a:extLst>
                  <a:ext uri="{FF2B5EF4-FFF2-40B4-BE49-F238E27FC236}">
                    <a16:creationId xmlns:a16="http://schemas.microsoft.com/office/drawing/2014/main" id="{A2F1EA72-582C-CFD6-4BD9-2FCCB482FD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" y="1344"/>
                <a:ext cx="499" cy="1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/>
                <a:r>
                  <a:rPr lang="en-US" sz="1400" b="1"/>
                  <a:t>N+3  -</a:t>
                </a:r>
                <a:endParaRPr lang="ru-RU" sz="1400" b="1"/>
              </a:p>
            </p:txBody>
          </p:sp>
          <p:sp>
            <p:nvSpPr>
              <p:cNvPr id="5204" name="Text Box 63">
                <a:extLst>
                  <a:ext uri="{FF2B5EF4-FFF2-40B4-BE49-F238E27FC236}">
                    <a16:creationId xmlns:a16="http://schemas.microsoft.com/office/drawing/2014/main" id="{58E55C2D-0B7B-21F5-3DC7-F8438565D2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" y="1616"/>
                <a:ext cx="454" cy="19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/>
                <a:r>
                  <a:rPr lang="en-US" sz="1400" b="1"/>
                  <a:t>N+2  +</a:t>
                </a:r>
                <a:endParaRPr lang="ru-RU" sz="1400" b="1"/>
              </a:p>
            </p:txBody>
          </p:sp>
          <p:sp>
            <p:nvSpPr>
              <p:cNvPr id="5205" name="Text Box 64">
                <a:extLst>
                  <a:ext uri="{FF2B5EF4-FFF2-40B4-BE49-F238E27FC236}">
                    <a16:creationId xmlns:a16="http://schemas.microsoft.com/office/drawing/2014/main" id="{450F0B12-3896-C1A1-CB15-6B4D01B09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" y="1933"/>
                <a:ext cx="539" cy="1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en-US" sz="1400" b="1"/>
                  <a:t>N+1  -</a:t>
                </a:r>
                <a:endParaRPr lang="ru-RU" sz="1400" b="1"/>
              </a:p>
            </p:txBody>
          </p:sp>
        </p:grpSp>
        <p:sp>
          <p:nvSpPr>
            <p:cNvPr id="5184" name="Line 65">
              <a:extLst>
                <a:ext uri="{FF2B5EF4-FFF2-40B4-BE49-F238E27FC236}">
                  <a16:creationId xmlns:a16="http://schemas.microsoft.com/office/drawing/2014/main" id="{7191553B-4205-148C-BFE7-645EB857D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" y="1162"/>
              <a:ext cx="0" cy="1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5185" name="Text Box 66">
              <a:extLst>
                <a:ext uri="{FF2B5EF4-FFF2-40B4-BE49-F238E27FC236}">
                  <a16:creationId xmlns:a16="http://schemas.microsoft.com/office/drawing/2014/main" id="{72CC4CBF-2EC8-56D0-0310-99ABDD6D0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205"/>
              <a:ext cx="192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b="1"/>
                <a:t>F</a:t>
              </a:r>
              <a:endParaRPr lang="ru-RU" sz="1600" b="1"/>
            </a:p>
          </p:txBody>
        </p:sp>
        <p:sp>
          <p:nvSpPr>
            <p:cNvPr id="5186" name="Text Box 67">
              <a:extLst>
                <a:ext uri="{FF2B5EF4-FFF2-40B4-BE49-F238E27FC236}">
                  <a16:creationId xmlns:a16="http://schemas.microsoft.com/office/drawing/2014/main" id="{B9B17484-54E5-D2F1-B093-7D6B4C6E2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845"/>
              <a:ext cx="290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800">
                  <a:solidFill>
                    <a:srgbClr val="FF3300"/>
                  </a:solidFill>
                </a:rPr>
                <a:t>E1</a:t>
              </a:r>
              <a:endParaRPr lang="ru-RU" sz="1800">
                <a:solidFill>
                  <a:srgbClr val="FF3300"/>
                </a:solidFill>
              </a:endParaRPr>
            </a:p>
          </p:txBody>
        </p:sp>
        <p:sp>
          <p:nvSpPr>
            <p:cNvPr id="5187" name="Text Box 68">
              <a:extLst>
                <a:ext uri="{FF2B5EF4-FFF2-40B4-BE49-F238E27FC236}">
                  <a16:creationId xmlns:a16="http://schemas.microsoft.com/office/drawing/2014/main" id="{88C28E74-E63E-E8D4-D5BC-2C1A4000F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" y="845"/>
              <a:ext cx="530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800">
                  <a:solidFill>
                    <a:srgbClr val="FF3300"/>
                  </a:solidFill>
                </a:rPr>
                <a:t>E2,M1</a:t>
              </a:r>
              <a:endParaRPr lang="ru-RU" sz="1800">
                <a:solidFill>
                  <a:srgbClr val="FF3300"/>
                </a:solidFill>
              </a:endParaRPr>
            </a:p>
          </p:txBody>
        </p:sp>
        <p:sp>
          <p:nvSpPr>
            <p:cNvPr id="5188" name="Line 69">
              <a:extLst>
                <a:ext uri="{FF2B5EF4-FFF2-40B4-BE49-F238E27FC236}">
                  <a16:creationId xmlns:a16="http://schemas.microsoft.com/office/drawing/2014/main" id="{667E73A7-FB1E-29B8-469F-588004B2E9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3" y="1979"/>
              <a:ext cx="0" cy="3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5189" name="Line 70">
              <a:extLst>
                <a:ext uri="{FF2B5EF4-FFF2-40B4-BE49-F238E27FC236}">
                  <a16:creationId xmlns:a16="http://schemas.microsoft.com/office/drawing/2014/main" id="{67C330A1-EF41-ED0E-353F-88C6F806A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" y="2251"/>
              <a:ext cx="0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5190" name="Line 71">
              <a:extLst>
                <a:ext uri="{FF2B5EF4-FFF2-40B4-BE49-F238E27FC236}">
                  <a16:creationId xmlns:a16="http://schemas.microsoft.com/office/drawing/2014/main" id="{C70F2B26-4B6D-1C2A-AED0-F1B2EA4063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9" y="1706"/>
              <a:ext cx="0" cy="6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5191" name="Line 72">
              <a:extLst>
                <a:ext uri="{FF2B5EF4-FFF2-40B4-BE49-F238E27FC236}">
                  <a16:creationId xmlns:a16="http://schemas.microsoft.com/office/drawing/2014/main" id="{0DE0C8B0-BD83-649C-1085-CC62E5AD93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5" y="1979"/>
              <a:ext cx="0" cy="6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5192" name="Line 73">
              <a:extLst>
                <a:ext uri="{FF2B5EF4-FFF2-40B4-BE49-F238E27FC236}">
                  <a16:creationId xmlns:a16="http://schemas.microsoft.com/office/drawing/2014/main" id="{A0284A64-3A24-4E0B-9964-231210DAF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" y="2251"/>
              <a:ext cx="0" cy="6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5131" name="Object 11">
              <a:extLst>
                <a:ext uri="{FF2B5EF4-FFF2-40B4-BE49-F238E27FC236}">
                  <a16:creationId xmlns:a16="http://schemas.microsoft.com/office/drawing/2014/main" id="{C6C9F7E8-F43D-FB2E-255D-8A5255DD462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7" y="1162"/>
            <a:ext cx="453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69800" imgH="164880" progId="Equation.DSMT4">
                    <p:embed/>
                  </p:oleObj>
                </mc:Choice>
                <mc:Fallback>
                  <p:oleObj name="Equation" r:id="rId3" imgW="469800" imgH="164880" progId="Equation.DSMT4">
                    <p:embed/>
                    <p:pic>
                      <p:nvPicPr>
                        <p:cNvPr id="5131" name="Object 11">
                          <a:extLst>
                            <a:ext uri="{FF2B5EF4-FFF2-40B4-BE49-F238E27FC236}">
                              <a16:creationId xmlns:a16="http://schemas.microsoft.com/office/drawing/2014/main" id="{58782ED5-431E-075C-9CB2-D5BC1E4AC2B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1162"/>
                          <a:ext cx="453" cy="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93" name="Line 75">
              <a:extLst>
                <a:ext uri="{FF2B5EF4-FFF2-40B4-BE49-F238E27FC236}">
                  <a16:creationId xmlns:a16="http://schemas.microsoft.com/office/drawing/2014/main" id="{051BCBC6-9EBE-03F1-1D9F-807529C7C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3" y="2251"/>
              <a:ext cx="0" cy="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5132" name="Object 12">
              <a:extLst>
                <a:ext uri="{FF2B5EF4-FFF2-40B4-BE49-F238E27FC236}">
                  <a16:creationId xmlns:a16="http://schemas.microsoft.com/office/drawing/2014/main" id="{806B2D84-AD44-836E-F90F-2253715FEC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72" y="1162"/>
            <a:ext cx="499" cy="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07960" imgH="164880" progId="Equation.DSMT4">
                    <p:embed/>
                  </p:oleObj>
                </mc:Choice>
                <mc:Fallback>
                  <p:oleObj name="Equation" r:id="rId5" imgW="507960" imgH="164880" progId="Equation.DSMT4">
                    <p:embed/>
                    <p:pic>
                      <p:nvPicPr>
                        <p:cNvPr id="5132" name="Object 12">
                          <a:extLst>
                            <a:ext uri="{FF2B5EF4-FFF2-40B4-BE49-F238E27FC236}">
                              <a16:creationId xmlns:a16="http://schemas.microsoft.com/office/drawing/2014/main" id="{DC35470D-7FCC-7291-14EE-26392825D0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1162"/>
                          <a:ext cx="499" cy="1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3" name="Object 13">
              <a:extLst>
                <a:ext uri="{FF2B5EF4-FFF2-40B4-BE49-F238E27FC236}">
                  <a16:creationId xmlns:a16="http://schemas.microsoft.com/office/drawing/2014/main" id="{260B7894-F96F-6BEF-92CA-5660454393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61" y="1154"/>
            <a:ext cx="517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07960" imgH="177480" progId="Equation.DSMT4">
                    <p:embed/>
                  </p:oleObj>
                </mc:Choice>
                <mc:Fallback>
                  <p:oleObj name="Equation" r:id="rId7" imgW="507960" imgH="177480" progId="Equation.DSMT4">
                    <p:embed/>
                    <p:pic>
                      <p:nvPicPr>
                        <p:cNvPr id="5133" name="Object 13">
                          <a:extLst>
                            <a:ext uri="{FF2B5EF4-FFF2-40B4-BE49-F238E27FC236}">
                              <a16:creationId xmlns:a16="http://schemas.microsoft.com/office/drawing/2014/main" id="{14F07197-BAC6-C644-C0EE-441ADBDC89A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1154"/>
                          <a:ext cx="517" cy="1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94" name="AutoShape 78">
              <a:extLst>
                <a:ext uri="{FF2B5EF4-FFF2-40B4-BE49-F238E27FC236}">
                  <a16:creationId xmlns:a16="http://schemas.microsoft.com/office/drawing/2014/main" id="{D9D20FE0-AD65-A57F-EB21-4DB2CC9FA2F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384" y="2794"/>
              <a:ext cx="46" cy="409"/>
            </a:xfrm>
            <a:prstGeom prst="leftBrace">
              <a:avLst>
                <a:gd name="adj1" fmla="val 74094"/>
                <a:gd name="adj2" fmla="val 5403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195" name="AutoShape 79">
              <a:extLst>
                <a:ext uri="{FF2B5EF4-FFF2-40B4-BE49-F238E27FC236}">
                  <a16:creationId xmlns:a16="http://schemas.microsoft.com/office/drawing/2014/main" id="{40824047-8721-F75E-CB37-2CFE780603D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790" y="2794"/>
              <a:ext cx="46" cy="409"/>
            </a:xfrm>
            <a:prstGeom prst="leftBrace">
              <a:avLst>
                <a:gd name="adj1" fmla="val 74094"/>
                <a:gd name="adj2" fmla="val 5403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196" name="Text Box 80">
              <a:extLst>
                <a:ext uri="{FF2B5EF4-FFF2-40B4-BE49-F238E27FC236}">
                  <a16:creationId xmlns:a16="http://schemas.microsoft.com/office/drawing/2014/main" id="{1D51334C-5D72-F4ED-D197-E8A73F90E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067"/>
              <a:ext cx="554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 b="1">
                  <a:solidFill>
                    <a:srgbClr val="FF3300"/>
                  </a:solidFill>
                </a:rPr>
                <a:t>E1-GR</a:t>
              </a:r>
              <a:endParaRPr lang="ru-RU" sz="1800" b="1">
                <a:solidFill>
                  <a:srgbClr val="FF3300"/>
                </a:solidFill>
              </a:endParaRPr>
            </a:p>
          </p:txBody>
        </p:sp>
        <p:sp>
          <p:nvSpPr>
            <p:cNvPr id="5197" name="Text Box 81">
              <a:extLst>
                <a:ext uri="{FF2B5EF4-FFF2-40B4-BE49-F238E27FC236}">
                  <a16:creationId xmlns:a16="http://schemas.microsoft.com/office/drawing/2014/main" id="{1986CC09-4870-C550-8EBE-662369507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067"/>
              <a:ext cx="554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 b="1">
                  <a:solidFill>
                    <a:srgbClr val="FF3300"/>
                  </a:solidFill>
                </a:rPr>
                <a:t>E2-GR</a:t>
              </a:r>
              <a:endParaRPr lang="ru-RU" sz="1800" b="1">
                <a:solidFill>
                  <a:srgbClr val="FF3300"/>
                </a:solidFill>
              </a:endParaRPr>
            </a:p>
          </p:txBody>
        </p:sp>
      </p:grp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2A626E8E-63E9-2C65-A474-0DF9CB9956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300663"/>
          <a:ext cx="29114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01720" imgH="228600" progId="Equation.DSMT4">
                  <p:embed/>
                </p:oleObj>
              </mc:Choice>
              <mc:Fallback>
                <p:oleObj name="Equation" r:id="rId9" imgW="1701720" imgH="228600" progId="Equation.DSMT4">
                  <p:embed/>
                  <p:pic>
                    <p:nvPicPr>
                      <p:cNvPr id="5122" name="Object 2">
                        <a:extLst>
                          <a:ext uri="{FF2B5EF4-FFF2-40B4-BE49-F238E27FC236}">
                            <a16:creationId xmlns:a16="http://schemas.microsoft.com/office/drawing/2014/main" id="{F0975234-DDD4-1D61-F7BF-3250C2C84F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00663"/>
                        <a:ext cx="29114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8" name="Group 83">
            <a:extLst>
              <a:ext uri="{FF2B5EF4-FFF2-40B4-BE49-F238E27FC236}">
                <a16:creationId xmlns:a16="http://schemas.microsoft.com/office/drawing/2014/main" id="{20CE7D14-4198-1FD5-3729-6FA0CB1229B7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5300663"/>
            <a:ext cx="2573338" cy="396875"/>
            <a:chOff x="2460" y="3381"/>
            <a:chExt cx="1621" cy="250"/>
          </a:xfrm>
        </p:grpSpPr>
        <p:sp>
          <p:nvSpPr>
            <p:cNvPr id="5182" name="Text Box 84">
              <a:extLst>
                <a:ext uri="{FF2B5EF4-FFF2-40B4-BE49-F238E27FC236}">
                  <a16:creationId xmlns:a16="http://schemas.microsoft.com/office/drawing/2014/main" id="{A62F8929-B6DA-8556-0B14-4E2523F0B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0" y="3381"/>
              <a:ext cx="1621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( ~ 7 MeV for           ) </a:t>
              </a:r>
              <a:endParaRPr lang="ru-RU"/>
            </a:p>
          </p:txBody>
        </p:sp>
        <p:graphicFrame>
          <p:nvGraphicFramePr>
            <p:cNvPr id="5130" name="Object 10">
              <a:extLst>
                <a:ext uri="{FF2B5EF4-FFF2-40B4-BE49-F238E27FC236}">
                  <a16:creationId xmlns:a16="http://schemas.microsoft.com/office/drawing/2014/main" id="{D267C73F-5457-A529-3250-B70EF44FC3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70" y="3385"/>
            <a:ext cx="453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93480" imgH="203040" progId="Equation.DSMT4">
                    <p:embed/>
                  </p:oleObj>
                </mc:Choice>
                <mc:Fallback>
                  <p:oleObj name="Equation" r:id="rId11" imgW="393480" imgH="203040" progId="Equation.DSMT4">
                    <p:embed/>
                    <p:pic>
                      <p:nvPicPr>
                        <p:cNvPr id="5130" name="Object 10">
                          <a:extLst>
                            <a:ext uri="{FF2B5EF4-FFF2-40B4-BE49-F238E27FC236}">
                              <a16:creationId xmlns:a16="http://schemas.microsoft.com/office/drawing/2014/main" id="{94BDE53A-19D3-5321-C433-314034210C2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" y="3385"/>
                          <a:ext cx="453" cy="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D0FADF18-F718-7827-9B57-0DD7E5DA27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805488"/>
          <a:ext cx="29527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11280" imgH="431640" progId="Equation.DSMT4">
                  <p:embed/>
                </p:oleObj>
              </mc:Choice>
              <mc:Fallback>
                <p:oleObj name="Equation" r:id="rId13" imgW="1511280" imgH="431640" progId="Equation.DSMT4">
                  <p:embed/>
                  <p:pic>
                    <p:nvPicPr>
                      <p:cNvPr id="5123" name="Object 3">
                        <a:extLst>
                          <a:ext uri="{FF2B5EF4-FFF2-40B4-BE49-F238E27FC236}">
                            <a16:creationId xmlns:a16="http://schemas.microsoft.com/office/drawing/2014/main" id="{1D4AB1E1-9068-E0C3-BA1A-AD2202CC9D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805488"/>
                        <a:ext cx="295275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40" name="Group 128">
            <a:extLst>
              <a:ext uri="{FF2B5EF4-FFF2-40B4-BE49-F238E27FC236}">
                <a16:creationId xmlns:a16="http://schemas.microsoft.com/office/drawing/2014/main" id="{72492852-6115-A32B-2ECB-4A3411B83828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549275"/>
            <a:ext cx="3125787" cy="982663"/>
            <a:chOff x="3651" y="346"/>
            <a:chExt cx="1969" cy="619"/>
          </a:xfrm>
        </p:grpSpPr>
        <p:sp>
          <p:nvSpPr>
            <p:cNvPr id="5142" name="Text Box 129">
              <a:extLst>
                <a:ext uri="{FF2B5EF4-FFF2-40B4-BE49-F238E27FC236}">
                  <a16:creationId xmlns:a16="http://schemas.microsoft.com/office/drawing/2014/main" id="{036CD067-9632-DE2A-E8AA-1A38F3BFC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346"/>
              <a:ext cx="1546" cy="23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sz="1800" b="1">
                  <a:solidFill>
                    <a:srgbClr val="0000FF"/>
                  </a:solidFill>
                </a:rPr>
                <a:t>Четность перехода</a:t>
              </a:r>
              <a:r>
                <a:rPr lang="en-US" sz="1800" b="1">
                  <a:solidFill>
                    <a:srgbClr val="0000FF"/>
                  </a:solidFill>
                </a:rPr>
                <a:t>:</a:t>
              </a:r>
              <a:endParaRPr lang="ru-RU" sz="1800" b="1">
                <a:solidFill>
                  <a:srgbClr val="0000FF"/>
                </a:solidFill>
              </a:endParaRPr>
            </a:p>
          </p:txBody>
        </p:sp>
        <p:graphicFrame>
          <p:nvGraphicFramePr>
            <p:cNvPr id="5124" name="Object 4">
              <a:extLst>
                <a:ext uri="{FF2B5EF4-FFF2-40B4-BE49-F238E27FC236}">
                  <a16:creationId xmlns:a16="http://schemas.microsoft.com/office/drawing/2014/main" id="{CFF8B416-E5D4-28CD-F00F-5897C0D72B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51" y="572"/>
            <a:ext cx="922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774360" imgH="482400" progId="Equation.DSMT4">
                    <p:embed/>
                  </p:oleObj>
                </mc:Choice>
                <mc:Fallback>
                  <p:oleObj name="Equation" r:id="rId15" imgW="774360" imgH="482400" progId="Equation.DSMT4">
                    <p:embed/>
                    <p:pic>
                      <p:nvPicPr>
                        <p:cNvPr id="5124" name="Object 4">
                          <a:extLst>
                            <a:ext uri="{FF2B5EF4-FFF2-40B4-BE49-F238E27FC236}">
                              <a16:creationId xmlns:a16="http://schemas.microsoft.com/office/drawing/2014/main" id="{6B4A4FBF-EF5D-DAFC-D6B4-84B52C6C80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572"/>
                          <a:ext cx="922" cy="3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3" name="Text Box 131">
              <a:extLst>
                <a:ext uri="{FF2B5EF4-FFF2-40B4-BE49-F238E27FC236}">
                  <a16:creationId xmlns:a16="http://schemas.microsoft.com/office/drawing/2014/main" id="{DB5BA96E-6C12-4D53-B791-853A08AEB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572"/>
              <a:ext cx="920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- natural parity </a:t>
              </a:r>
              <a:endParaRPr lang="ru-RU" sz="1400" b="1">
                <a:solidFill>
                  <a:srgbClr val="0000FF"/>
                </a:solidFill>
              </a:endParaRPr>
            </a:p>
          </p:txBody>
        </p:sp>
        <p:sp>
          <p:nvSpPr>
            <p:cNvPr id="5144" name="Text Box 132">
              <a:extLst>
                <a:ext uri="{FF2B5EF4-FFF2-40B4-BE49-F238E27FC236}">
                  <a16:creationId xmlns:a16="http://schemas.microsoft.com/office/drawing/2014/main" id="{E5725A46-1F43-6F8F-1B73-F38D80F6B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754"/>
              <a:ext cx="1025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400" b="1">
                  <a:solidFill>
                    <a:srgbClr val="0000FF"/>
                  </a:solidFill>
                </a:rPr>
                <a:t>- unnatural parity</a:t>
              </a:r>
              <a:endParaRPr lang="ru-RU" sz="1400" b="1">
                <a:solidFill>
                  <a:srgbClr val="0000FF"/>
                </a:solidFill>
              </a:endParaRPr>
            </a:p>
          </p:txBody>
        </p:sp>
        <p:graphicFrame>
          <p:nvGraphicFramePr>
            <p:cNvPr id="5125" name="Object 5">
              <a:extLst>
                <a:ext uri="{FF2B5EF4-FFF2-40B4-BE49-F238E27FC236}">
                  <a16:creationId xmlns:a16="http://schemas.microsoft.com/office/drawing/2014/main" id="{0F9ECC16-42DC-760B-6235-5A8560F535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39" y="596"/>
            <a:ext cx="227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41200" imgH="177480" progId="Equation.DSMT4">
                    <p:embed/>
                  </p:oleObj>
                </mc:Choice>
                <mc:Fallback>
                  <p:oleObj name="Equation" r:id="rId17" imgW="241200" imgH="177480" progId="Equation.DSMT4">
                    <p:embed/>
                    <p:pic>
                      <p:nvPicPr>
                        <p:cNvPr id="5125" name="Object 5">
                          <a:extLst>
                            <a:ext uri="{FF2B5EF4-FFF2-40B4-BE49-F238E27FC236}">
                              <a16:creationId xmlns:a16="http://schemas.microsoft.com/office/drawing/2014/main" id="{CE66A5EE-6B8D-BF76-3E81-9BF1F17299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9" y="596"/>
                          <a:ext cx="227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6">
              <a:extLst>
                <a:ext uri="{FF2B5EF4-FFF2-40B4-BE49-F238E27FC236}">
                  <a16:creationId xmlns:a16="http://schemas.microsoft.com/office/drawing/2014/main" id="{37720AF1-C86C-EA5A-101A-DBC3E2C96D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57" y="780"/>
            <a:ext cx="263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279360" imgH="177480" progId="Equation.DSMT4">
                    <p:embed/>
                  </p:oleObj>
                </mc:Choice>
                <mc:Fallback>
                  <p:oleObj name="Equation" r:id="rId19" imgW="279360" imgH="177480" progId="Equation.DSMT4">
                    <p:embed/>
                    <p:pic>
                      <p:nvPicPr>
                        <p:cNvPr id="5126" name="Object 6">
                          <a:extLst>
                            <a:ext uri="{FF2B5EF4-FFF2-40B4-BE49-F238E27FC236}">
                              <a16:creationId xmlns:a16="http://schemas.microsoft.com/office/drawing/2014/main" id="{1781AC85-14A4-DAE1-CE29-FFD4A22E7A2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" y="780"/>
                          <a:ext cx="263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41" name="Rectangle 135">
            <a:extLst>
              <a:ext uri="{FF2B5EF4-FFF2-40B4-BE49-F238E27FC236}">
                <a16:creationId xmlns:a16="http://schemas.microsoft.com/office/drawing/2014/main" id="{7B00F24D-A96D-34E0-D067-C4786D8C0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549275"/>
            <a:ext cx="3276600" cy="100806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C50AD-3358-298E-C039-7D5E069D9B2E}"/>
              </a:ext>
            </a:extLst>
          </p:cNvPr>
          <p:cNvSpPr txBox="1"/>
          <p:nvPr/>
        </p:nvSpPr>
        <p:spPr>
          <a:xfrm>
            <a:off x="3682683" y="5717859"/>
            <a:ext cx="5545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Гигантские резонансы  можно объяснить </a:t>
            </a:r>
          </a:p>
          <a:p>
            <a:r>
              <a:rPr lang="ru-RU" b="1" dirty="0">
                <a:solidFill>
                  <a:srgbClr val="FF0000"/>
                </a:solidFill>
              </a:rPr>
              <a:t>как коллективные переходы между </a:t>
            </a:r>
          </a:p>
          <a:p>
            <a:r>
              <a:rPr lang="ru-RU" b="1" dirty="0">
                <a:solidFill>
                  <a:srgbClr val="FF0000"/>
                </a:solidFill>
              </a:rPr>
              <a:t>квантовыми оболочками.</a:t>
            </a:r>
          </a:p>
        </p:txBody>
      </p:sp>
      <p:graphicFrame>
        <p:nvGraphicFramePr>
          <p:cNvPr id="98" name="Object 12">
            <a:extLst>
              <a:ext uri="{FF2B5EF4-FFF2-40B4-BE49-F238E27FC236}">
                <a16:creationId xmlns:a16="http://schemas.microsoft.com/office/drawing/2014/main" id="{867A06E9-FA3D-9EAB-A6B7-6DCBD8604A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3163" y="5272088"/>
          <a:ext cx="159376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50680" imgH="241200" progId="Equation.DSMT4">
                  <p:embed/>
                </p:oleObj>
              </mc:Choice>
              <mc:Fallback>
                <p:oleObj name="Equation" r:id="rId21" imgW="850680" imgH="241200" progId="Equation.DSMT4">
                  <p:embed/>
                  <p:pic>
                    <p:nvPicPr>
                      <p:cNvPr id="98" name="Object 12">
                        <a:extLst>
                          <a:ext uri="{FF2B5EF4-FFF2-40B4-BE49-F238E27FC236}">
                            <a16:creationId xmlns:a16="http://schemas.microsoft.com/office/drawing/2014/main" id="{6178FAFB-7EB2-CBD4-1464-BA527C0B3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163" y="5272088"/>
                        <a:ext cx="1593767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46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20133F-0070-7E35-E9A3-ED576B0269AF}"/>
              </a:ext>
            </a:extLst>
          </p:cNvPr>
          <p:cNvSpPr txBox="1"/>
          <p:nvPr/>
        </p:nvSpPr>
        <p:spPr>
          <a:xfrm>
            <a:off x="1979712" y="20608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Giant dipole resonance </a:t>
            </a:r>
            <a:endParaRPr lang="ru-RU" sz="2800" dirty="0">
              <a:solidFill>
                <a:srgbClr val="FF0000"/>
              </a:solidFill>
            </a:endParaRP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F7E29C7B-6F80-C2F6-D59F-F6EB70001C69}"/>
              </a:ext>
            </a:extLst>
          </p:cNvPr>
          <p:cNvGrpSpPr>
            <a:grpSpLocks/>
          </p:cNvGrpSpPr>
          <p:nvPr/>
        </p:nvGrpSpPr>
        <p:grpSpPr bwMode="auto">
          <a:xfrm>
            <a:off x="3309623" y="3212976"/>
            <a:ext cx="1325563" cy="1908175"/>
            <a:chOff x="1701" y="1207"/>
            <a:chExt cx="835" cy="1202"/>
          </a:xfrm>
        </p:grpSpPr>
        <p:sp>
          <p:nvSpPr>
            <p:cNvPr id="4" name="Oval 22">
              <a:extLst>
                <a:ext uri="{FF2B5EF4-FFF2-40B4-BE49-F238E27FC236}">
                  <a16:creationId xmlns:a16="http://schemas.microsoft.com/office/drawing/2014/main" id="{92A2304A-53DC-544F-764F-3963B381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343"/>
              <a:ext cx="576" cy="576"/>
            </a:xfrm>
            <a:prstGeom prst="ellipse">
              <a:avLst/>
            </a:prstGeom>
            <a:solidFill>
              <a:srgbClr val="CC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23">
              <a:extLst>
                <a:ext uri="{FF2B5EF4-FFF2-40B4-BE49-F238E27FC236}">
                  <a16:creationId xmlns:a16="http://schemas.microsoft.com/office/drawing/2014/main" id="{42C46C33-427B-9C0E-A2E4-1063DE8B1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343"/>
              <a:ext cx="576" cy="576"/>
            </a:xfrm>
            <a:prstGeom prst="ellipse">
              <a:avLst/>
            </a:prstGeom>
            <a:solidFill>
              <a:srgbClr val="FFCC99">
                <a:alpha val="49019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24">
              <a:extLst>
                <a:ext uri="{FF2B5EF4-FFF2-40B4-BE49-F238E27FC236}">
                  <a16:creationId xmlns:a16="http://schemas.microsoft.com/office/drawing/2014/main" id="{13C3257B-9788-244C-4DD6-1C34DEF42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207"/>
              <a:ext cx="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25">
              <a:extLst>
                <a:ext uri="{FF2B5EF4-FFF2-40B4-BE49-F238E27FC236}">
                  <a16:creationId xmlns:a16="http://schemas.microsoft.com/office/drawing/2014/main" id="{C4CC823B-B7B5-1C99-5B8B-1F56F292B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933"/>
              <a:ext cx="205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p</a:t>
              </a: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8" name="Text Box 26">
              <a:extLst>
                <a:ext uri="{FF2B5EF4-FFF2-40B4-BE49-F238E27FC236}">
                  <a16:creationId xmlns:a16="http://schemas.microsoft.com/office/drawing/2014/main" id="{8ACF6671-062D-DB58-8338-E2480D19B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2197"/>
              <a:ext cx="835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3300"/>
                  </a:solidFill>
                </a:rPr>
                <a:t>E1</a:t>
              </a:r>
              <a:r>
                <a:rPr lang="en-US" sz="1600" b="1">
                  <a:solidFill>
                    <a:srgbClr val="0000FF"/>
                  </a:solidFill>
                </a:rPr>
                <a:t> GDR (IV)</a:t>
              </a:r>
              <a:endParaRPr lang="ru-RU" sz="1600" b="1">
                <a:solidFill>
                  <a:srgbClr val="0000FF"/>
                </a:solidFill>
              </a:endParaRPr>
            </a:p>
          </p:txBody>
        </p:sp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190FFB44-F3E9-ED0B-21B8-75B0EF47E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1939"/>
              <a:ext cx="272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BB739E"/>
                  </a:solidFill>
                </a:rPr>
                <a:t>n</a:t>
              </a:r>
              <a:endParaRPr lang="ru-RU">
                <a:solidFill>
                  <a:srgbClr val="BB73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25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18" y="951123"/>
            <a:ext cx="4382337" cy="292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1914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E1(T=1) - GDR</a:t>
            </a:r>
          </a:p>
        </p:txBody>
      </p:sp>
      <p:graphicFrame>
        <p:nvGraphicFramePr>
          <p:cNvPr id="286724" name="Object 5"/>
          <p:cNvGraphicFramePr>
            <a:graphicFrameLocks noChangeAspect="1"/>
          </p:cNvGraphicFramePr>
          <p:nvPr/>
        </p:nvGraphicFramePr>
        <p:xfrm>
          <a:off x="3491880" y="1268760"/>
          <a:ext cx="8143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203040" progId="Equation.DSMT4">
                  <p:embed/>
                </p:oleObj>
              </mc:Choice>
              <mc:Fallback>
                <p:oleObj name="Equation" r:id="rId4" imgW="3934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268760"/>
                        <a:ext cx="8143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692696"/>
            <a:ext cx="4174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Experimental </a:t>
            </a:r>
            <a:r>
              <a:rPr lang="en-US" sz="1600" dirty="0" err="1"/>
              <a:t>photoabsorption</a:t>
            </a:r>
            <a:r>
              <a:rPr lang="en-US" sz="1600" dirty="0"/>
              <a:t> cross-section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1200" dirty="0"/>
              <a:t>A. V. Varlamov, V. V. Varlamov, D. S. Rudenko, and M. E. </a:t>
            </a:r>
            <a:r>
              <a:rPr lang="en-US" sz="1200" dirty="0" err="1"/>
              <a:t>Stepanov</a:t>
            </a:r>
            <a:r>
              <a:rPr lang="en-US" sz="1200" dirty="0"/>
              <a:t>, Atlas of Giant Dipole Resonances, INDC(NDS)-394,1999 </a:t>
            </a:r>
            <a:endParaRPr lang="ru-RU" sz="1200" dirty="0"/>
          </a:p>
        </p:txBody>
      </p:sp>
      <p:graphicFrame>
        <p:nvGraphicFramePr>
          <p:cNvPr id="286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867272"/>
              </p:ext>
            </p:extLst>
          </p:nvPr>
        </p:nvGraphicFramePr>
        <p:xfrm>
          <a:off x="1114058" y="4202126"/>
          <a:ext cx="21907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241200" progId="Equation.DSMT4">
                  <p:embed/>
                </p:oleObj>
              </mc:Choice>
              <mc:Fallback>
                <p:oleObj name="Equation" r:id="rId6" imgW="134604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058" y="4202126"/>
                        <a:ext cx="21907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5292080" y="980728"/>
            <a:ext cx="669693" cy="1099975"/>
            <a:chOff x="3561" y="481"/>
            <a:chExt cx="736" cy="1139"/>
          </a:xfrm>
        </p:grpSpPr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3561" y="617"/>
              <a:ext cx="576" cy="576"/>
            </a:xfrm>
            <a:prstGeom prst="ellipse">
              <a:avLst/>
            </a:prstGeom>
            <a:solidFill>
              <a:srgbClr val="CC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3697" y="617"/>
              <a:ext cx="576" cy="576"/>
            </a:xfrm>
            <a:prstGeom prst="ellipse">
              <a:avLst/>
            </a:prstGeom>
            <a:solidFill>
              <a:srgbClr val="FFCC99">
                <a:alpha val="49019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3697" y="481"/>
              <a:ext cx="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574" y="1206"/>
              <a:ext cx="360" cy="41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p</a:t>
              </a:r>
              <a:endParaRPr lang="ru-RU" dirty="0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3937" y="1206"/>
              <a:ext cx="360" cy="41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n</a:t>
              </a:r>
              <a:endParaRPr lang="ru-RU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56176" y="908720"/>
            <a:ext cx="2142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Goldhaber</a:t>
            </a:r>
            <a:r>
              <a:rPr lang="en-US" sz="1400" dirty="0"/>
              <a:t>-Teller model, </a:t>
            </a:r>
          </a:p>
          <a:p>
            <a:r>
              <a:rPr lang="en-US" sz="1400" dirty="0"/>
              <a:t>(1948)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9610" y="3888691"/>
            <a:ext cx="357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Empirical estimation for GDR energy:</a:t>
            </a:r>
            <a:endParaRPr lang="ru-RU" sz="1600" dirty="0"/>
          </a:p>
        </p:txBody>
      </p:sp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96A00089-5BDE-FF4D-2CE8-0B7F72EC25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9297"/>
              </p:ext>
            </p:extLst>
          </p:nvPr>
        </p:nvGraphicFramePr>
        <p:xfrm>
          <a:off x="4761664" y="2787471"/>
          <a:ext cx="42338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440" imgH="406080" progId="Equation.DSMT4">
                  <p:embed/>
                </p:oleObj>
              </mc:Choice>
              <mc:Fallback>
                <p:oleObj name="Equation" r:id="rId8" imgW="2476440" imgH="40608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1664" y="2787471"/>
                        <a:ext cx="4233863" cy="766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>
            <a:extLst>
              <a:ext uri="{FF2B5EF4-FFF2-40B4-BE49-F238E27FC236}">
                <a16:creationId xmlns:a16="http://schemas.microsoft.com/office/drawing/2014/main" id="{46A35334-252D-99E8-A70E-1B22A2A53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597033"/>
              </p:ext>
            </p:extLst>
          </p:nvPr>
        </p:nvGraphicFramePr>
        <p:xfrm>
          <a:off x="4645149" y="3776833"/>
          <a:ext cx="39719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36680" imgH="596880" progId="Equation.DSMT4">
                  <p:embed/>
                </p:oleObj>
              </mc:Choice>
              <mc:Fallback>
                <p:oleObj name="Equation" r:id="rId10" imgW="3136680" imgH="59688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149" y="3776833"/>
                        <a:ext cx="397192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FE00C49-FA35-B3E1-6F16-FBF5386633B8}"/>
              </a:ext>
            </a:extLst>
          </p:cNvPr>
          <p:cNvSpPr txBox="1"/>
          <p:nvPr/>
        </p:nvSpPr>
        <p:spPr>
          <a:xfrm>
            <a:off x="4739216" y="2088455"/>
            <a:ext cx="4416594" cy="794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It is convenient to describe GDR </a:t>
            </a:r>
          </a:p>
          <a:p>
            <a:r>
              <a:rPr lang="en-US" sz="1800" dirty="0"/>
              <a:t>by the energy-weighted strength function </a:t>
            </a:r>
            <a:endParaRPr lang="ru-RU" sz="1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C10D1-875D-8263-0DDE-B83F1A632B9D}"/>
              </a:ext>
            </a:extLst>
          </p:cNvPr>
          <p:cNvSpPr txBox="1"/>
          <p:nvPr/>
        </p:nvSpPr>
        <p:spPr>
          <a:xfrm>
            <a:off x="4866895" y="3429000"/>
            <a:ext cx="3665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with the Lorentz averaging weight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CDA988E-87C2-480F-92BF-200CF37DCAB6}"/>
              </a:ext>
            </a:extLst>
          </p:cNvPr>
          <p:cNvGrpSpPr/>
          <p:nvPr/>
        </p:nvGrpSpPr>
        <p:grpSpPr>
          <a:xfrm>
            <a:off x="310772" y="4769030"/>
            <a:ext cx="4167963" cy="1783307"/>
            <a:chOff x="4735833" y="4502990"/>
            <a:chExt cx="4167963" cy="1783307"/>
          </a:xfrm>
        </p:grpSpPr>
        <p:graphicFrame>
          <p:nvGraphicFramePr>
            <p:cNvPr id="28672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1525742"/>
                </p:ext>
              </p:extLst>
            </p:nvPr>
          </p:nvGraphicFramePr>
          <p:xfrm>
            <a:off x="4971343" y="4808526"/>
            <a:ext cx="3432175" cy="70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108160" imgH="431640" progId="Equation.DSMT4">
                    <p:embed/>
                  </p:oleObj>
                </mc:Choice>
                <mc:Fallback>
                  <p:oleObj name="Equation" r:id="rId12" imgW="2108160" imgH="4316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1343" y="4808526"/>
                          <a:ext cx="3432175" cy="701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F5CC9A-75A0-EB58-EDA9-A2E620BD9507}"/>
                </a:ext>
              </a:extLst>
            </p:cNvPr>
            <p:cNvSpPr txBox="1"/>
            <p:nvPr/>
          </p:nvSpPr>
          <p:spPr>
            <a:xfrm>
              <a:off x="4735833" y="4502990"/>
              <a:ext cx="189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Transition operator</a:t>
              </a:r>
              <a:endParaRPr lang="ru-RU" sz="16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F0155F-69A6-C1F3-A2D2-A12990C4676D}"/>
                </a:ext>
              </a:extLst>
            </p:cNvPr>
            <p:cNvSpPr txBox="1"/>
            <p:nvPr/>
          </p:nvSpPr>
          <p:spPr>
            <a:xfrm>
              <a:off x="4775164" y="5455300"/>
              <a:ext cx="41286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includes effective charges to remove spurious admixtures (motion of the whole nucleus)  in the transition rates.</a:t>
              </a:r>
              <a:endParaRPr lang="ru-RU" sz="1600" dirty="0"/>
            </a:p>
          </p:txBody>
        </p:sp>
      </p:grp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0903B8A-0EAA-9DE8-062F-A5DBCF8F332D}"/>
              </a:ext>
            </a:extLst>
          </p:cNvPr>
          <p:cNvSpPr/>
          <p:nvPr/>
        </p:nvSpPr>
        <p:spPr>
          <a:xfrm>
            <a:off x="4544932" y="5618588"/>
            <a:ext cx="4190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violation happens if Hamiltonian depends o the center-of mass  coordinate R    </a:t>
            </a:r>
            <a:endParaRPr lang="ru-RU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2A66F2-DA81-E746-D65D-D101E1F610FD}"/>
              </a:ext>
            </a:extLst>
          </p:cNvPr>
          <p:cNvSpPr txBox="1"/>
          <p:nvPr/>
        </p:nvSpPr>
        <p:spPr>
          <a:xfrm>
            <a:off x="4405470" y="4656778"/>
            <a:ext cx="457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We should keep the translation invariance = conservation of the total nuclear moment P: </a:t>
            </a:r>
            <a:endParaRPr lang="ru-RU" sz="1600" dirty="0"/>
          </a:p>
        </p:txBody>
      </p:sp>
      <p:graphicFrame>
        <p:nvGraphicFramePr>
          <p:cNvPr id="45" name="Object 5">
            <a:extLst>
              <a:ext uri="{FF2B5EF4-FFF2-40B4-BE49-F238E27FC236}">
                <a16:creationId xmlns:a16="http://schemas.microsoft.com/office/drawing/2014/main" id="{BFC693C9-9AB7-7F80-39E7-1AA38A4D5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00564"/>
              </p:ext>
            </p:extLst>
          </p:nvPr>
        </p:nvGraphicFramePr>
        <p:xfrm>
          <a:off x="5677882" y="5288388"/>
          <a:ext cx="1054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640" imgH="203040" progId="Equation.DSMT4">
                  <p:embed/>
                </p:oleObj>
              </mc:Choice>
              <mc:Fallback>
                <p:oleObj name="Equation" r:id="rId14" imgW="647640" imgH="203040" progId="Equation.DSMT4">
                  <p:embed/>
                  <p:pic>
                    <p:nvPicPr>
                      <p:cNvPr id="286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7882" y="5288388"/>
                        <a:ext cx="1054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">
            <a:extLst>
              <a:ext uri="{FF2B5EF4-FFF2-40B4-BE49-F238E27FC236}">
                <a16:creationId xmlns:a16="http://schemas.microsoft.com/office/drawing/2014/main" id="{8D256D7A-C596-2E90-E7E4-6B22CC234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107164"/>
              </p:ext>
            </p:extLst>
          </p:nvPr>
        </p:nvGraphicFramePr>
        <p:xfrm>
          <a:off x="5631476" y="6254053"/>
          <a:ext cx="14255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6240" imgH="203040" progId="Equation.DSMT4">
                  <p:embed/>
                </p:oleObj>
              </mc:Choice>
              <mc:Fallback>
                <p:oleObj name="Equation" r:id="rId16" imgW="876240" imgH="203040" progId="Equation.DSMT4">
                  <p:embed/>
                  <p:pic>
                    <p:nvPicPr>
                      <p:cNvPr id="45" name="Object 5">
                        <a:extLst>
                          <a:ext uri="{FF2B5EF4-FFF2-40B4-BE49-F238E27FC236}">
                            <a16:creationId xmlns:a16="http://schemas.microsoft.com/office/drawing/2014/main" id="{BFC693C9-9AB7-7F80-39E7-1AA38A4D5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476" y="6254053"/>
                        <a:ext cx="14255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33C7991-A90F-A0A6-AAD9-98F4AC21CE26}"/>
              </a:ext>
            </a:extLst>
          </p:cNvPr>
          <p:cNvSpPr/>
          <p:nvPr/>
        </p:nvSpPr>
        <p:spPr bwMode="auto">
          <a:xfrm>
            <a:off x="158910" y="4656778"/>
            <a:ext cx="8836617" cy="212912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62E5A6-45ED-5C01-AEEA-C4F6B68E5F99}"/>
              </a:ext>
            </a:extLst>
          </p:cNvPr>
          <p:cNvSpPr txBox="1"/>
          <p:nvPr/>
        </p:nvSpPr>
        <p:spPr>
          <a:xfrm>
            <a:off x="539552" y="476672"/>
            <a:ext cx="773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Extraction of spurious admixture is a general problem of the theory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29B6F-612B-5E70-A309-02D5F1581F82}"/>
              </a:ext>
            </a:extLst>
          </p:cNvPr>
          <p:cNvSpPr txBox="1"/>
          <p:nvPr/>
        </p:nvSpPr>
        <p:spPr>
          <a:xfrm>
            <a:off x="539552" y="1160355"/>
            <a:ext cx="842570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E1 states:  violation of  translation invariance  =</a:t>
            </a:r>
          </a:p>
          <a:p>
            <a:r>
              <a:rPr lang="en-US" dirty="0"/>
              <a:t>                                      </a:t>
            </a:r>
            <a:r>
              <a:rPr lang="en-US" dirty="0">
                <a:solidFill>
                  <a:srgbClr val="FF0000"/>
                </a:solidFill>
              </a:rPr>
              <a:t>conservation of the total nuclear moment)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E2(K=0) states: pairing-induced violation of the </a:t>
            </a:r>
            <a:r>
              <a:rPr lang="en-US" dirty="0">
                <a:solidFill>
                  <a:srgbClr val="FF0000"/>
                </a:solidFill>
              </a:rPr>
              <a:t>conservation of the </a:t>
            </a:r>
          </a:p>
          <a:p>
            <a:r>
              <a:rPr lang="en-US" dirty="0">
                <a:solidFill>
                  <a:srgbClr val="FF0000"/>
                </a:solidFill>
              </a:rPr>
              <a:t>particle number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E2(K=1) states: violation of  rotational invariance  =</a:t>
            </a:r>
          </a:p>
          <a:p>
            <a:r>
              <a:rPr lang="en-US" dirty="0"/>
              <a:t>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conservation of the total angular momentum</a:t>
            </a:r>
          </a:p>
          <a:p>
            <a:endParaRPr lang="ru-RU" dirty="0"/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E58C97DB-CDD6-4C92-F0E5-B11C5DBB9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580982"/>
              </p:ext>
            </p:extLst>
          </p:nvPr>
        </p:nvGraphicFramePr>
        <p:xfrm>
          <a:off x="4568904" y="1951431"/>
          <a:ext cx="1054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640" imgH="203040" progId="Equation.DSMT4">
                  <p:embed/>
                </p:oleObj>
              </mc:Choice>
              <mc:Fallback>
                <p:oleObj name="Equation" r:id="rId3" imgW="647640" imgH="203040" progId="Equation.DSMT4">
                  <p:embed/>
                  <p:pic>
                    <p:nvPicPr>
                      <p:cNvPr id="45" name="Object 5">
                        <a:extLst>
                          <a:ext uri="{FF2B5EF4-FFF2-40B4-BE49-F238E27FC236}">
                            <a16:creationId xmlns:a16="http://schemas.microsoft.com/office/drawing/2014/main" id="{BFC693C9-9AB7-7F80-39E7-1AA38A4D5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904" y="1951431"/>
                        <a:ext cx="1054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202FC2-6116-1C9B-3BF2-7223EAB4502E}"/>
              </a:ext>
            </a:extLst>
          </p:cNvPr>
          <p:cNvSpPr/>
          <p:nvPr/>
        </p:nvSpPr>
        <p:spPr bwMode="auto">
          <a:xfrm>
            <a:off x="3200752" y="1160355"/>
            <a:ext cx="5065705" cy="11345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127646F-BE07-44B7-5902-C0FE7BA67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715251"/>
              </p:ext>
            </p:extLst>
          </p:nvPr>
        </p:nvGraphicFramePr>
        <p:xfrm>
          <a:off x="4404552" y="2849492"/>
          <a:ext cx="1054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203040" progId="Equation.DSMT4">
                  <p:embed/>
                </p:oleObj>
              </mc:Choice>
              <mc:Fallback>
                <p:oleObj name="Equation" r:id="rId5" imgW="647640" imgH="20304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E58C97DB-CDD6-4C92-F0E5-B11C5DBB98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552" y="2849492"/>
                        <a:ext cx="10541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ABA6BD6B-6D57-4723-1140-1B01268C6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25021"/>
              </p:ext>
            </p:extLst>
          </p:nvPr>
        </p:nvGraphicFramePr>
        <p:xfrm>
          <a:off x="4702553" y="3991571"/>
          <a:ext cx="10128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03040" progId="Equation.DSMT4">
                  <p:embed/>
                </p:oleObj>
              </mc:Choice>
              <mc:Fallback>
                <p:oleObj name="Equation" r:id="rId7" imgW="622080" imgH="20304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E58C97DB-CDD6-4C92-F0E5-B11C5DBB98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553" y="3991571"/>
                        <a:ext cx="10128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A3CB8A-304B-7BE1-8930-E57DB062A211}"/>
              </a:ext>
            </a:extLst>
          </p:cNvPr>
          <p:cNvSpPr/>
          <p:nvPr/>
        </p:nvSpPr>
        <p:spPr bwMode="auto">
          <a:xfrm>
            <a:off x="3707904" y="3284984"/>
            <a:ext cx="5200247" cy="105563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8036C-FD46-651D-0C7D-B1A1804907D2}"/>
              </a:ext>
            </a:extLst>
          </p:cNvPr>
          <p:cNvSpPr txBox="1"/>
          <p:nvPr/>
        </p:nvSpPr>
        <p:spPr>
          <a:xfrm>
            <a:off x="299065" y="4747243"/>
            <a:ext cx="8210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There were derived </a:t>
            </a:r>
            <a:r>
              <a:rPr lang="en-US" sz="1800" b="1" dirty="0">
                <a:solidFill>
                  <a:srgbClr val="FF0000"/>
                </a:solidFill>
              </a:rPr>
              <a:t>general</a:t>
            </a:r>
            <a:r>
              <a:rPr lang="en-US" sz="1800" dirty="0">
                <a:solidFill>
                  <a:srgbClr val="FF0000"/>
                </a:solidFill>
              </a:rPr>
              <a:t> methods for extraction of various spurious admixtures from nuclear excitations</a:t>
            </a:r>
            <a:r>
              <a:rPr lang="en-US" sz="1800" dirty="0"/>
              <a:t>. </a:t>
            </a:r>
          </a:p>
          <a:p>
            <a:r>
              <a:rPr lang="en-US" sz="1800" dirty="0"/>
              <a:t>These methods reproduce the familiar effective charges etc. </a:t>
            </a:r>
            <a:endParaRPr lang="ru-RU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36C5AE-9694-A18F-24DF-5CDBE3F39952}"/>
              </a:ext>
            </a:extLst>
          </p:cNvPr>
          <p:cNvSpPr txBox="1"/>
          <p:nvPr/>
        </p:nvSpPr>
        <p:spPr>
          <a:xfrm>
            <a:off x="539552" y="5824918"/>
            <a:ext cx="85632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1) J.</a:t>
            </a:r>
            <a:r>
              <a:rPr lang="en-US" sz="1600" b="0" i="0" u="none" strike="noStrike" baseline="0" dirty="0">
                <a:latin typeface="+mj-lt"/>
              </a:rPr>
              <a:t> </a:t>
            </a:r>
            <a:r>
              <a:rPr lang="en-US" sz="1600" b="0" i="0" u="none" strike="noStrike" baseline="0" dirty="0" err="1">
                <a:latin typeface="+mj-lt"/>
              </a:rPr>
              <a:t>Kvasil</a:t>
            </a:r>
            <a:r>
              <a:rPr lang="en-US" sz="1600" b="0" i="0" u="none" strike="noStrike" baseline="0" dirty="0">
                <a:latin typeface="+mj-lt"/>
              </a:rPr>
              <a:t>, A. Repko, and V.O.N.</a:t>
            </a:r>
            <a:r>
              <a:rPr lang="en-US" sz="1600" dirty="0">
                <a:latin typeface="+mj-lt"/>
              </a:rPr>
              <a:t>  </a:t>
            </a:r>
            <a:r>
              <a:rPr lang="en-US" sz="1600" b="0" i="0" u="none" strike="noStrike" baseline="0" dirty="0">
                <a:latin typeface="+mj-lt"/>
              </a:rPr>
              <a:t>Eur. Phys. J. A </a:t>
            </a:r>
            <a:r>
              <a:rPr lang="en-US" sz="1600" b="0" i="0" u="sng" strike="noStrike" baseline="0" dirty="0">
                <a:latin typeface="+mj-lt"/>
              </a:rPr>
              <a:t>55</a:t>
            </a:r>
            <a:r>
              <a:rPr lang="en-US" sz="1600" b="0" i="0" u="none" strike="noStrike" baseline="0" dirty="0">
                <a:latin typeface="+mj-lt"/>
              </a:rPr>
              <a:t>, 213 ( (2019);</a:t>
            </a:r>
            <a:endParaRPr lang="en-US" sz="1600" dirty="0">
              <a:latin typeface="+mj-lt"/>
            </a:endParaRPr>
          </a:p>
          <a:p>
            <a:pPr algn="l"/>
            <a:r>
              <a:rPr lang="en-US" sz="1600" dirty="0">
                <a:latin typeface="+mj-lt"/>
              </a:rPr>
              <a:t>2)</a:t>
            </a:r>
            <a:r>
              <a:rPr lang="en-US" sz="1600" b="0" i="0" u="none" strike="noStrike" baseline="0" dirty="0">
                <a:latin typeface="+mj-lt"/>
              </a:rPr>
              <a:t> A. Repko, J. </a:t>
            </a:r>
            <a:r>
              <a:rPr lang="en-US" sz="1600" b="0" i="0" u="none" strike="noStrike" baseline="0" dirty="0" err="1">
                <a:latin typeface="+mj-lt"/>
              </a:rPr>
              <a:t>Kvasil</a:t>
            </a:r>
            <a:r>
              <a:rPr lang="en-US" sz="1600" b="0" i="0" u="none" strike="noStrike" baseline="0" dirty="0">
                <a:latin typeface="+mj-lt"/>
              </a:rPr>
              <a:t>, and V.O.N.,</a:t>
            </a:r>
            <a:r>
              <a:rPr lang="en-US" sz="1600" dirty="0">
                <a:latin typeface="+mj-lt"/>
              </a:rPr>
              <a:t> </a:t>
            </a:r>
            <a:r>
              <a:rPr lang="en-US" sz="1600" b="0" i="0" u="none" strike="noStrike" baseline="0" dirty="0">
                <a:latin typeface="+mj-lt"/>
              </a:rPr>
              <a:t>Phys. Rev. C </a:t>
            </a:r>
            <a:r>
              <a:rPr lang="en-US" sz="1600" b="0" i="0" u="sng" strike="noStrike" baseline="0" dirty="0">
                <a:latin typeface="+mj-lt"/>
              </a:rPr>
              <a:t>99</a:t>
            </a:r>
            <a:r>
              <a:rPr lang="en-US" sz="1600" b="0" i="0" u="none" strike="noStrike" baseline="0" dirty="0">
                <a:latin typeface="+mj-lt"/>
              </a:rPr>
              <a:t>, 044307 (2019).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027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971600" y="131706"/>
            <a:ext cx="6615915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Fine structure of GDR: effect of deformation splitting</a:t>
            </a:r>
            <a:endParaRPr lang="ru-RU" b="1" dirty="0">
              <a:solidFill>
                <a:srgbClr val="FF33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22896" y="1406040"/>
            <a:ext cx="4826000" cy="2217738"/>
            <a:chOff x="476" y="1520"/>
            <a:chExt cx="3040" cy="1397"/>
          </a:xfrm>
        </p:grpSpPr>
        <p:sp>
          <p:nvSpPr>
            <p:cNvPr id="1057" name="Text Box 9"/>
            <p:cNvSpPr txBox="1">
              <a:spLocks noChangeArrowheads="1"/>
            </p:cNvSpPr>
            <p:nvPr/>
          </p:nvSpPr>
          <p:spPr bwMode="auto">
            <a:xfrm>
              <a:off x="1639" y="1520"/>
              <a:ext cx="620" cy="36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CC00"/>
                  </a:solidFill>
                </a:rPr>
                <a:t>axial</a:t>
              </a:r>
            </a:p>
            <a:p>
              <a:pPr algn="ctr"/>
              <a:r>
                <a:rPr lang="en-US" sz="1600" b="1" u="sng" dirty="0" err="1">
                  <a:solidFill>
                    <a:srgbClr val="00CC00"/>
                  </a:solidFill>
                </a:rPr>
                <a:t>prolate</a:t>
              </a:r>
              <a:r>
                <a:rPr lang="en-US" sz="1600" b="1" dirty="0">
                  <a:solidFill>
                    <a:srgbClr val="00CC00"/>
                  </a:solidFill>
                </a:rPr>
                <a:t>  </a:t>
              </a:r>
              <a:endParaRPr lang="ru-RU" sz="1600" b="1" dirty="0">
                <a:solidFill>
                  <a:srgbClr val="00CC00"/>
                </a:solidFill>
              </a:endParaRPr>
            </a:p>
          </p:txBody>
        </p:sp>
        <p:sp>
          <p:nvSpPr>
            <p:cNvPr id="1058" name="Text Box 10"/>
            <p:cNvSpPr txBox="1">
              <a:spLocks noChangeArrowheads="1"/>
            </p:cNvSpPr>
            <p:nvPr/>
          </p:nvSpPr>
          <p:spPr bwMode="auto">
            <a:xfrm>
              <a:off x="2940" y="1520"/>
              <a:ext cx="533" cy="36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CC00"/>
                  </a:solidFill>
                </a:rPr>
                <a:t>axial</a:t>
              </a:r>
              <a:endParaRPr lang="ru-RU" sz="1600" b="1" u="sng" dirty="0">
                <a:solidFill>
                  <a:srgbClr val="00CC00"/>
                </a:solidFill>
              </a:endParaRPr>
            </a:p>
            <a:p>
              <a:pPr algn="ctr"/>
              <a:r>
                <a:rPr lang="en-US" sz="1600" b="1" u="sng" dirty="0">
                  <a:solidFill>
                    <a:srgbClr val="00CC00"/>
                  </a:solidFill>
                </a:rPr>
                <a:t>oblate</a:t>
              </a:r>
              <a:r>
                <a:rPr lang="en-US" sz="1600" b="1" dirty="0">
                  <a:solidFill>
                    <a:srgbClr val="00CC00"/>
                  </a:solidFill>
                </a:rPr>
                <a:t> 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746" y="1797"/>
              <a:ext cx="454" cy="862"/>
              <a:chOff x="521" y="2160"/>
              <a:chExt cx="589" cy="1044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521" y="2433"/>
                <a:ext cx="589" cy="771"/>
                <a:chOff x="476" y="3385"/>
                <a:chExt cx="589" cy="771"/>
              </a:xfrm>
            </p:grpSpPr>
            <p:sp>
              <p:nvSpPr>
                <p:cNvPr id="1076" name="Oval 13"/>
                <p:cNvSpPr>
                  <a:spLocks noChangeArrowheads="1"/>
                </p:cNvSpPr>
                <p:nvPr/>
              </p:nvSpPr>
              <p:spPr bwMode="auto">
                <a:xfrm>
                  <a:off x="476" y="3385"/>
                  <a:ext cx="576" cy="771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14"/>
                <p:cNvGrpSpPr>
                  <a:grpSpLocks/>
                </p:cNvGrpSpPr>
                <p:nvPr/>
              </p:nvGrpSpPr>
              <p:grpSpPr bwMode="auto">
                <a:xfrm>
                  <a:off x="476" y="3392"/>
                  <a:ext cx="589" cy="524"/>
                  <a:chOff x="1202" y="3438"/>
                  <a:chExt cx="589" cy="524"/>
                </a:xfrm>
              </p:grpSpPr>
              <p:sp>
                <p:nvSpPr>
                  <p:cNvPr id="1078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202" y="3657"/>
                    <a:ext cx="589" cy="30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9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74" y="3438"/>
                    <a:ext cx="16" cy="35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ru-RU" dirty="0"/>
                  </a:p>
                </p:txBody>
              </p:sp>
            </p:grpSp>
          </p:grpSp>
          <p:sp>
            <p:nvSpPr>
              <p:cNvPr id="1075" name="Text Box 17"/>
              <p:cNvSpPr txBox="1">
                <a:spLocks noChangeArrowheads="1"/>
              </p:cNvSpPr>
              <p:nvPr/>
            </p:nvSpPr>
            <p:spPr bwMode="auto">
              <a:xfrm>
                <a:off x="810" y="2160"/>
                <a:ext cx="255" cy="303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z</a:t>
                </a:r>
                <a:endParaRPr lang="ru-RU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835" y="1842"/>
              <a:ext cx="681" cy="711"/>
              <a:chOff x="2789" y="1933"/>
              <a:chExt cx="681" cy="711"/>
            </a:xfrm>
          </p:grpSpPr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2789" y="2192"/>
                <a:ext cx="681" cy="452"/>
                <a:chOff x="2245" y="2606"/>
                <a:chExt cx="953" cy="584"/>
              </a:xfrm>
            </p:grpSpPr>
            <p:sp>
              <p:nvSpPr>
                <p:cNvPr id="1070" name="Oval 20"/>
                <p:cNvSpPr>
                  <a:spLocks noChangeArrowheads="1"/>
                </p:cNvSpPr>
                <p:nvPr/>
              </p:nvSpPr>
              <p:spPr bwMode="auto">
                <a:xfrm>
                  <a:off x="2245" y="2614"/>
                  <a:ext cx="953" cy="576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21"/>
                <p:cNvGrpSpPr>
                  <a:grpSpLocks/>
                </p:cNvGrpSpPr>
                <p:nvPr/>
              </p:nvGrpSpPr>
              <p:grpSpPr bwMode="auto">
                <a:xfrm>
                  <a:off x="2245" y="2606"/>
                  <a:ext cx="952" cy="448"/>
                  <a:chOff x="3515" y="2833"/>
                  <a:chExt cx="952" cy="448"/>
                </a:xfrm>
              </p:grpSpPr>
              <p:sp>
                <p:nvSpPr>
                  <p:cNvPr id="107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3022"/>
                    <a:ext cx="952" cy="25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algn="ctr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3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59" y="2833"/>
                    <a:ext cx="10" cy="32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069" name="Text Box 24"/>
              <p:cNvSpPr txBox="1">
                <a:spLocks noChangeArrowheads="1"/>
              </p:cNvSpPr>
              <p:nvPr/>
            </p:nvSpPr>
            <p:spPr bwMode="auto">
              <a:xfrm>
                <a:off x="3152" y="1933"/>
                <a:ext cx="196" cy="25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z</a:t>
                </a:r>
                <a:endParaRPr lang="ru-RU"/>
              </a:p>
            </p:txBody>
          </p:sp>
        </p:grpSp>
        <p:sp>
          <p:nvSpPr>
            <p:cNvPr id="1062" name="Text Box 26"/>
            <p:cNvSpPr txBox="1">
              <a:spLocks noChangeArrowheads="1"/>
            </p:cNvSpPr>
            <p:nvPr/>
          </p:nvSpPr>
          <p:spPr bwMode="auto">
            <a:xfrm>
              <a:off x="532" y="1616"/>
              <a:ext cx="720" cy="2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CC00"/>
                  </a:solidFill>
                </a:rPr>
                <a:t>spherical</a:t>
              </a:r>
              <a:r>
                <a:rPr lang="en-US" sz="1600" b="1" dirty="0">
                  <a:solidFill>
                    <a:srgbClr val="00CC00"/>
                  </a:solidFill>
                </a:rPr>
                <a:t> </a:t>
              </a:r>
            </a:p>
          </p:txBody>
        </p: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476" y="1842"/>
              <a:ext cx="590" cy="803"/>
              <a:chOff x="612" y="2795"/>
              <a:chExt cx="590" cy="803"/>
            </a:xfrm>
          </p:grpSpPr>
          <p:sp>
            <p:nvSpPr>
              <p:cNvPr id="1064" name="Oval 28"/>
              <p:cNvSpPr>
                <a:spLocks noChangeArrowheads="1"/>
              </p:cNvSpPr>
              <p:nvPr/>
            </p:nvSpPr>
            <p:spPr bwMode="auto">
              <a:xfrm>
                <a:off x="612" y="3022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Oval 29"/>
              <p:cNvSpPr>
                <a:spLocks noChangeArrowheads="1"/>
              </p:cNvSpPr>
              <p:nvPr/>
            </p:nvSpPr>
            <p:spPr bwMode="auto">
              <a:xfrm>
                <a:off x="612" y="3158"/>
                <a:ext cx="590" cy="304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30"/>
              <p:cNvSpPr>
                <a:spLocks noChangeShapeType="1"/>
              </p:cNvSpPr>
              <p:nvPr/>
            </p:nvSpPr>
            <p:spPr bwMode="auto">
              <a:xfrm flipV="1">
                <a:off x="884" y="3000"/>
                <a:ext cx="0" cy="2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Text Box 31"/>
              <p:cNvSpPr txBox="1">
                <a:spLocks noChangeArrowheads="1"/>
              </p:cNvSpPr>
              <p:nvPr/>
            </p:nvSpPr>
            <p:spPr bwMode="auto">
              <a:xfrm>
                <a:off x="930" y="2795"/>
                <a:ext cx="196" cy="25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z</a:t>
                </a:r>
                <a:endParaRPr lang="ru-RU"/>
              </a:p>
            </p:txBody>
          </p:sp>
        </p:grp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42" y="2659"/>
            <a:ext cx="50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240" imgH="228600" progId="Equation.DSMT4">
                    <p:embed/>
                  </p:oleObj>
                </mc:Choice>
                <mc:Fallback>
                  <p:oleObj name="Equation" r:id="rId3" imgW="444240" imgH="2286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" y="2659"/>
                          <a:ext cx="502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1722" y="2659"/>
            <a:ext cx="50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44240" imgH="228600" progId="Equation.DSMT4">
                    <p:embed/>
                  </p:oleObj>
                </mc:Choice>
                <mc:Fallback>
                  <p:oleObj name="Equation" r:id="rId5" imgW="444240" imgH="2286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2" y="2659"/>
                          <a:ext cx="502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2901" y="2659"/>
            <a:ext cx="502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44240" imgH="228600" progId="Equation.DSMT4">
                    <p:embed/>
                  </p:oleObj>
                </mc:Choice>
                <mc:Fallback>
                  <p:oleObj name="Equation" r:id="rId7" imgW="44424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1" y="2659"/>
                          <a:ext cx="502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3" name="Text Box 45"/>
          <p:cNvSpPr txBox="1">
            <a:spLocks noChangeArrowheads="1"/>
          </p:cNvSpPr>
          <p:nvPr/>
        </p:nvSpPr>
        <p:spPr bwMode="auto">
          <a:xfrm>
            <a:off x="505457" y="5307791"/>
            <a:ext cx="8170993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Axial quadrupole deformation causes splitting of GDR into K=0 and K=1 branches</a:t>
            </a:r>
            <a:endParaRPr lang="ru-RU" sz="1600" b="1" dirty="0">
              <a:solidFill>
                <a:srgbClr val="0000FF"/>
              </a:solidFill>
            </a:endParaRPr>
          </a:p>
        </p:txBody>
      </p: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7308304" y="3501008"/>
            <a:ext cx="1130300" cy="1558925"/>
            <a:chOff x="774" y="890"/>
            <a:chExt cx="712" cy="982"/>
          </a:xfrm>
        </p:grpSpPr>
        <p:sp>
          <p:nvSpPr>
            <p:cNvPr id="1049" name="Oval 50"/>
            <p:cNvSpPr>
              <a:spLocks noChangeArrowheads="1"/>
            </p:cNvSpPr>
            <p:nvPr/>
          </p:nvSpPr>
          <p:spPr bwMode="auto">
            <a:xfrm>
              <a:off x="774" y="1026"/>
              <a:ext cx="576" cy="576"/>
            </a:xfrm>
            <a:prstGeom prst="ellipse">
              <a:avLst/>
            </a:prstGeom>
            <a:solidFill>
              <a:srgbClr val="CC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51"/>
            <p:cNvSpPr>
              <a:spLocks noChangeArrowheads="1"/>
            </p:cNvSpPr>
            <p:nvPr/>
          </p:nvSpPr>
          <p:spPr bwMode="auto">
            <a:xfrm>
              <a:off x="910" y="1026"/>
              <a:ext cx="576" cy="576"/>
            </a:xfrm>
            <a:prstGeom prst="ellipse">
              <a:avLst/>
            </a:prstGeom>
            <a:solidFill>
              <a:srgbClr val="FFCC99">
                <a:alpha val="49019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52"/>
            <p:cNvSpPr>
              <a:spLocks noChangeShapeType="1"/>
            </p:cNvSpPr>
            <p:nvPr/>
          </p:nvSpPr>
          <p:spPr bwMode="auto">
            <a:xfrm>
              <a:off x="910" y="890"/>
              <a:ext cx="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Text Box 53"/>
            <p:cNvSpPr txBox="1">
              <a:spLocks noChangeArrowheads="1"/>
            </p:cNvSpPr>
            <p:nvPr/>
          </p:nvSpPr>
          <p:spPr bwMode="auto">
            <a:xfrm>
              <a:off x="863" y="1616"/>
              <a:ext cx="206" cy="25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n</a:t>
              </a:r>
              <a:endParaRPr lang="ru-RU" dirty="0"/>
            </a:p>
          </p:txBody>
        </p:sp>
        <p:sp>
          <p:nvSpPr>
            <p:cNvPr id="1053" name="Text Box 54"/>
            <p:cNvSpPr txBox="1">
              <a:spLocks noChangeArrowheads="1"/>
            </p:cNvSpPr>
            <p:nvPr/>
          </p:nvSpPr>
          <p:spPr bwMode="auto">
            <a:xfrm>
              <a:off x="1182" y="1622"/>
              <a:ext cx="272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p</a:t>
              </a:r>
              <a:endParaRPr lang="ru-RU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0" y="3717032"/>
            <a:ext cx="6840538" cy="1521460"/>
            <a:chOff x="0" y="3573016"/>
            <a:chExt cx="6840538" cy="1521460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0" y="3573016"/>
              <a:ext cx="6840538" cy="1457325"/>
              <a:chOff x="1111" y="799"/>
              <a:chExt cx="4555" cy="1326"/>
            </a:xfrm>
          </p:grpSpPr>
          <p:sp>
            <p:nvSpPr>
              <p:cNvPr id="1054" name="Line 36"/>
              <p:cNvSpPr>
                <a:spLocks noChangeShapeType="1"/>
              </p:cNvSpPr>
              <p:nvPr/>
            </p:nvSpPr>
            <p:spPr bwMode="auto">
              <a:xfrm flipV="1">
                <a:off x="1837" y="799"/>
                <a:ext cx="0" cy="9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5" name="Line 37"/>
              <p:cNvSpPr>
                <a:spLocks noChangeShapeType="1"/>
              </p:cNvSpPr>
              <p:nvPr/>
            </p:nvSpPr>
            <p:spPr bwMode="auto">
              <a:xfrm>
                <a:off x="1837" y="1797"/>
                <a:ext cx="381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6" name="Text Box 38"/>
              <p:cNvSpPr txBox="1">
                <a:spLocks noChangeArrowheads="1"/>
              </p:cNvSpPr>
              <p:nvPr/>
            </p:nvSpPr>
            <p:spPr bwMode="auto">
              <a:xfrm>
                <a:off x="1111" y="799"/>
                <a:ext cx="907" cy="306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 dirty="0"/>
                  <a:t>B(E1)</a:t>
                </a:r>
                <a:endParaRPr lang="ru-RU" sz="1600" b="1" dirty="0"/>
              </a:p>
            </p:txBody>
          </p:sp>
          <p:graphicFrame>
            <p:nvGraphicFramePr>
              <p:cNvPr id="1027" name="Object 3"/>
              <p:cNvGraphicFramePr>
                <a:graphicFrameLocks noChangeAspect="1"/>
              </p:cNvGraphicFramePr>
              <p:nvPr/>
            </p:nvGraphicFramePr>
            <p:xfrm>
              <a:off x="5375" y="1888"/>
              <a:ext cx="291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03040" imgH="164880" progId="Equation.DSMT4">
                      <p:embed/>
                    </p:oleObj>
                  </mc:Choice>
                  <mc:Fallback>
                    <p:oleObj name="Equation" r:id="rId9" imgW="203040" imgH="16488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5" y="1888"/>
                            <a:ext cx="291" cy="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38" name="Freeform 40"/>
            <p:cNvSpPr>
              <a:spLocks/>
            </p:cNvSpPr>
            <p:nvPr/>
          </p:nvSpPr>
          <p:spPr bwMode="auto">
            <a:xfrm>
              <a:off x="1223963" y="4292154"/>
              <a:ext cx="1008062" cy="360362"/>
            </a:xfrm>
            <a:custGeom>
              <a:avLst/>
              <a:gdLst>
                <a:gd name="T0" fmla="*/ 0 w 1089"/>
                <a:gd name="T1" fmla="*/ 2147483647 h 462"/>
                <a:gd name="T2" fmla="*/ 2147483647 w 1089"/>
                <a:gd name="T3" fmla="*/ 2147483647 h 462"/>
                <a:gd name="T4" fmla="*/ 2147483647 w 1089"/>
                <a:gd name="T5" fmla="*/ 2147483647 h 462"/>
                <a:gd name="T6" fmla="*/ 2147483647 w 1089"/>
                <a:gd name="T7" fmla="*/ 2147483647 h 462"/>
                <a:gd name="T8" fmla="*/ 2147483647 w 1089"/>
                <a:gd name="T9" fmla="*/ 2147483647 h 462"/>
                <a:gd name="T10" fmla="*/ 2147483647 w 1089"/>
                <a:gd name="T11" fmla="*/ 2147483647 h 462"/>
                <a:gd name="T12" fmla="*/ 2147483647 w 1089"/>
                <a:gd name="T13" fmla="*/ 2147483647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462"/>
                <a:gd name="T23" fmla="*/ 1089 w 1089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462">
                  <a:moveTo>
                    <a:pt x="0" y="462"/>
                  </a:moveTo>
                  <a:cubicBezTo>
                    <a:pt x="79" y="424"/>
                    <a:pt x="159" y="386"/>
                    <a:pt x="227" y="325"/>
                  </a:cubicBezTo>
                  <a:cubicBezTo>
                    <a:pt x="295" y="264"/>
                    <a:pt x="355" y="152"/>
                    <a:pt x="408" y="99"/>
                  </a:cubicBezTo>
                  <a:cubicBezTo>
                    <a:pt x="461" y="46"/>
                    <a:pt x="499" y="16"/>
                    <a:pt x="544" y="8"/>
                  </a:cubicBezTo>
                  <a:cubicBezTo>
                    <a:pt x="589" y="0"/>
                    <a:pt x="627" y="8"/>
                    <a:pt x="680" y="53"/>
                  </a:cubicBezTo>
                  <a:cubicBezTo>
                    <a:pt x="733" y="98"/>
                    <a:pt x="794" y="212"/>
                    <a:pt x="862" y="280"/>
                  </a:cubicBezTo>
                  <a:cubicBezTo>
                    <a:pt x="930" y="348"/>
                    <a:pt x="1051" y="432"/>
                    <a:pt x="1089" y="46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Freeform 41"/>
            <p:cNvSpPr>
              <a:spLocks/>
            </p:cNvSpPr>
            <p:nvPr/>
          </p:nvSpPr>
          <p:spPr bwMode="auto">
            <a:xfrm>
              <a:off x="3240088" y="4004816"/>
              <a:ext cx="1008062" cy="647700"/>
            </a:xfrm>
            <a:custGeom>
              <a:avLst/>
              <a:gdLst>
                <a:gd name="T0" fmla="*/ 0 w 1089"/>
                <a:gd name="T1" fmla="*/ 2147483647 h 462"/>
                <a:gd name="T2" fmla="*/ 2147483647 w 1089"/>
                <a:gd name="T3" fmla="*/ 2147483647 h 462"/>
                <a:gd name="T4" fmla="*/ 2147483647 w 1089"/>
                <a:gd name="T5" fmla="*/ 2147483647 h 462"/>
                <a:gd name="T6" fmla="*/ 2147483647 w 1089"/>
                <a:gd name="T7" fmla="*/ 2147483647 h 462"/>
                <a:gd name="T8" fmla="*/ 2147483647 w 1089"/>
                <a:gd name="T9" fmla="*/ 2147483647 h 462"/>
                <a:gd name="T10" fmla="*/ 2147483647 w 1089"/>
                <a:gd name="T11" fmla="*/ 2147483647 h 462"/>
                <a:gd name="T12" fmla="*/ 2147483647 w 1089"/>
                <a:gd name="T13" fmla="*/ 2147483647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462"/>
                <a:gd name="T23" fmla="*/ 1089 w 1089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462">
                  <a:moveTo>
                    <a:pt x="0" y="462"/>
                  </a:moveTo>
                  <a:cubicBezTo>
                    <a:pt x="79" y="424"/>
                    <a:pt x="159" y="386"/>
                    <a:pt x="227" y="325"/>
                  </a:cubicBezTo>
                  <a:cubicBezTo>
                    <a:pt x="295" y="264"/>
                    <a:pt x="355" y="152"/>
                    <a:pt x="408" y="99"/>
                  </a:cubicBezTo>
                  <a:cubicBezTo>
                    <a:pt x="461" y="46"/>
                    <a:pt x="499" y="16"/>
                    <a:pt x="544" y="8"/>
                  </a:cubicBezTo>
                  <a:cubicBezTo>
                    <a:pt x="589" y="0"/>
                    <a:pt x="627" y="8"/>
                    <a:pt x="680" y="53"/>
                  </a:cubicBezTo>
                  <a:cubicBezTo>
                    <a:pt x="733" y="98"/>
                    <a:pt x="794" y="212"/>
                    <a:pt x="862" y="280"/>
                  </a:cubicBezTo>
                  <a:cubicBezTo>
                    <a:pt x="930" y="348"/>
                    <a:pt x="1051" y="432"/>
                    <a:pt x="1089" y="46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42"/>
            <p:cNvSpPr>
              <a:spLocks/>
            </p:cNvSpPr>
            <p:nvPr/>
          </p:nvSpPr>
          <p:spPr bwMode="auto">
            <a:xfrm>
              <a:off x="2952750" y="4292154"/>
              <a:ext cx="792163" cy="360362"/>
            </a:xfrm>
            <a:custGeom>
              <a:avLst/>
              <a:gdLst>
                <a:gd name="T0" fmla="*/ 0 w 1089"/>
                <a:gd name="T1" fmla="*/ 2147483647 h 462"/>
                <a:gd name="T2" fmla="*/ 2147483647 w 1089"/>
                <a:gd name="T3" fmla="*/ 2147483647 h 462"/>
                <a:gd name="T4" fmla="*/ 2147483647 w 1089"/>
                <a:gd name="T5" fmla="*/ 2147483647 h 462"/>
                <a:gd name="T6" fmla="*/ 2147483647 w 1089"/>
                <a:gd name="T7" fmla="*/ 2147483647 h 462"/>
                <a:gd name="T8" fmla="*/ 2147483647 w 1089"/>
                <a:gd name="T9" fmla="*/ 2147483647 h 462"/>
                <a:gd name="T10" fmla="*/ 2147483647 w 1089"/>
                <a:gd name="T11" fmla="*/ 2147483647 h 462"/>
                <a:gd name="T12" fmla="*/ 2147483647 w 1089"/>
                <a:gd name="T13" fmla="*/ 2147483647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462"/>
                <a:gd name="T23" fmla="*/ 1089 w 1089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462">
                  <a:moveTo>
                    <a:pt x="0" y="462"/>
                  </a:moveTo>
                  <a:cubicBezTo>
                    <a:pt x="79" y="424"/>
                    <a:pt x="159" y="386"/>
                    <a:pt x="227" y="325"/>
                  </a:cubicBezTo>
                  <a:cubicBezTo>
                    <a:pt x="295" y="264"/>
                    <a:pt x="355" y="152"/>
                    <a:pt x="408" y="99"/>
                  </a:cubicBezTo>
                  <a:cubicBezTo>
                    <a:pt x="461" y="46"/>
                    <a:pt x="499" y="16"/>
                    <a:pt x="544" y="8"/>
                  </a:cubicBezTo>
                  <a:cubicBezTo>
                    <a:pt x="589" y="0"/>
                    <a:pt x="627" y="8"/>
                    <a:pt x="680" y="53"/>
                  </a:cubicBezTo>
                  <a:cubicBezTo>
                    <a:pt x="733" y="98"/>
                    <a:pt x="794" y="212"/>
                    <a:pt x="862" y="280"/>
                  </a:cubicBezTo>
                  <a:cubicBezTo>
                    <a:pt x="930" y="348"/>
                    <a:pt x="1051" y="432"/>
                    <a:pt x="1089" y="46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43"/>
            <p:cNvSpPr>
              <a:spLocks/>
            </p:cNvSpPr>
            <p:nvPr/>
          </p:nvSpPr>
          <p:spPr bwMode="auto">
            <a:xfrm>
              <a:off x="5329238" y="4292154"/>
              <a:ext cx="898946" cy="360362"/>
            </a:xfrm>
            <a:custGeom>
              <a:avLst/>
              <a:gdLst>
                <a:gd name="T0" fmla="*/ 0 w 1089"/>
                <a:gd name="T1" fmla="*/ 2147483647 h 462"/>
                <a:gd name="T2" fmla="*/ 2147483647 w 1089"/>
                <a:gd name="T3" fmla="*/ 2147483647 h 462"/>
                <a:gd name="T4" fmla="*/ 2147483647 w 1089"/>
                <a:gd name="T5" fmla="*/ 2147483647 h 462"/>
                <a:gd name="T6" fmla="*/ 2147483647 w 1089"/>
                <a:gd name="T7" fmla="*/ 2147483647 h 462"/>
                <a:gd name="T8" fmla="*/ 2147483647 w 1089"/>
                <a:gd name="T9" fmla="*/ 2147483647 h 462"/>
                <a:gd name="T10" fmla="*/ 2147483647 w 1089"/>
                <a:gd name="T11" fmla="*/ 2147483647 h 462"/>
                <a:gd name="T12" fmla="*/ 2147483647 w 1089"/>
                <a:gd name="T13" fmla="*/ 2147483647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462"/>
                <a:gd name="T23" fmla="*/ 1089 w 1089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462">
                  <a:moveTo>
                    <a:pt x="0" y="462"/>
                  </a:moveTo>
                  <a:cubicBezTo>
                    <a:pt x="79" y="424"/>
                    <a:pt x="159" y="386"/>
                    <a:pt x="227" y="325"/>
                  </a:cubicBezTo>
                  <a:cubicBezTo>
                    <a:pt x="295" y="264"/>
                    <a:pt x="355" y="152"/>
                    <a:pt x="408" y="99"/>
                  </a:cubicBezTo>
                  <a:cubicBezTo>
                    <a:pt x="461" y="46"/>
                    <a:pt x="499" y="16"/>
                    <a:pt x="544" y="8"/>
                  </a:cubicBezTo>
                  <a:cubicBezTo>
                    <a:pt x="589" y="0"/>
                    <a:pt x="627" y="8"/>
                    <a:pt x="680" y="53"/>
                  </a:cubicBezTo>
                  <a:cubicBezTo>
                    <a:pt x="733" y="98"/>
                    <a:pt x="794" y="212"/>
                    <a:pt x="862" y="280"/>
                  </a:cubicBezTo>
                  <a:cubicBezTo>
                    <a:pt x="930" y="348"/>
                    <a:pt x="1051" y="432"/>
                    <a:pt x="1089" y="46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44"/>
            <p:cNvSpPr>
              <a:spLocks/>
            </p:cNvSpPr>
            <p:nvPr/>
          </p:nvSpPr>
          <p:spPr bwMode="auto">
            <a:xfrm>
              <a:off x="4824413" y="3933379"/>
              <a:ext cx="936625" cy="720725"/>
            </a:xfrm>
            <a:custGeom>
              <a:avLst/>
              <a:gdLst>
                <a:gd name="T0" fmla="*/ 0 w 1089"/>
                <a:gd name="T1" fmla="*/ 2147483647 h 462"/>
                <a:gd name="T2" fmla="*/ 2147483647 w 1089"/>
                <a:gd name="T3" fmla="*/ 2147483647 h 462"/>
                <a:gd name="T4" fmla="*/ 2147483647 w 1089"/>
                <a:gd name="T5" fmla="*/ 2147483647 h 462"/>
                <a:gd name="T6" fmla="*/ 2147483647 w 1089"/>
                <a:gd name="T7" fmla="*/ 2147483647 h 462"/>
                <a:gd name="T8" fmla="*/ 2147483647 w 1089"/>
                <a:gd name="T9" fmla="*/ 2147483647 h 462"/>
                <a:gd name="T10" fmla="*/ 2147483647 w 1089"/>
                <a:gd name="T11" fmla="*/ 2147483647 h 462"/>
                <a:gd name="T12" fmla="*/ 2147483647 w 1089"/>
                <a:gd name="T13" fmla="*/ 2147483647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462"/>
                <a:gd name="T23" fmla="*/ 1089 w 1089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462">
                  <a:moveTo>
                    <a:pt x="0" y="462"/>
                  </a:moveTo>
                  <a:cubicBezTo>
                    <a:pt x="79" y="424"/>
                    <a:pt x="159" y="386"/>
                    <a:pt x="227" y="325"/>
                  </a:cubicBezTo>
                  <a:cubicBezTo>
                    <a:pt x="295" y="264"/>
                    <a:pt x="355" y="152"/>
                    <a:pt x="408" y="99"/>
                  </a:cubicBezTo>
                  <a:cubicBezTo>
                    <a:pt x="461" y="46"/>
                    <a:pt x="499" y="16"/>
                    <a:pt x="544" y="8"/>
                  </a:cubicBezTo>
                  <a:cubicBezTo>
                    <a:pt x="589" y="0"/>
                    <a:pt x="627" y="8"/>
                    <a:pt x="680" y="53"/>
                  </a:cubicBezTo>
                  <a:cubicBezTo>
                    <a:pt x="733" y="98"/>
                    <a:pt x="794" y="212"/>
                    <a:pt x="862" y="280"/>
                  </a:cubicBezTo>
                  <a:cubicBezTo>
                    <a:pt x="930" y="348"/>
                    <a:pt x="1051" y="432"/>
                    <a:pt x="1089" y="46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9672" y="36450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z</a:t>
              </a:r>
              <a:endParaRPr lang="ru-RU" sz="1800" dirty="0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1259682" y="4005064"/>
              <a:ext cx="1008062" cy="648394"/>
            </a:xfrm>
            <a:custGeom>
              <a:avLst/>
              <a:gdLst>
                <a:gd name="T0" fmla="*/ 0 w 1089"/>
                <a:gd name="T1" fmla="*/ 2147483647 h 462"/>
                <a:gd name="T2" fmla="*/ 2147483647 w 1089"/>
                <a:gd name="T3" fmla="*/ 2147483647 h 462"/>
                <a:gd name="T4" fmla="*/ 2147483647 w 1089"/>
                <a:gd name="T5" fmla="*/ 2147483647 h 462"/>
                <a:gd name="T6" fmla="*/ 2147483647 w 1089"/>
                <a:gd name="T7" fmla="*/ 2147483647 h 462"/>
                <a:gd name="T8" fmla="*/ 2147483647 w 1089"/>
                <a:gd name="T9" fmla="*/ 2147483647 h 462"/>
                <a:gd name="T10" fmla="*/ 2147483647 w 1089"/>
                <a:gd name="T11" fmla="*/ 2147483647 h 462"/>
                <a:gd name="T12" fmla="*/ 2147483647 w 1089"/>
                <a:gd name="T13" fmla="*/ 2147483647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462"/>
                <a:gd name="T23" fmla="*/ 1089 w 1089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462">
                  <a:moveTo>
                    <a:pt x="0" y="462"/>
                  </a:moveTo>
                  <a:cubicBezTo>
                    <a:pt x="79" y="424"/>
                    <a:pt x="159" y="386"/>
                    <a:pt x="227" y="325"/>
                  </a:cubicBezTo>
                  <a:cubicBezTo>
                    <a:pt x="295" y="264"/>
                    <a:pt x="355" y="152"/>
                    <a:pt x="408" y="99"/>
                  </a:cubicBezTo>
                  <a:cubicBezTo>
                    <a:pt x="461" y="46"/>
                    <a:pt x="499" y="16"/>
                    <a:pt x="544" y="8"/>
                  </a:cubicBezTo>
                  <a:cubicBezTo>
                    <a:pt x="589" y="0"/>
                    <a:pt x="627" y="8"/>
                    <a:pt x="680" y="53"/>
                  </a:cubicBezTo>
                  <a:cubicBezTo>
                    <a:pt x="733" y="98"/>
                    <a:pt x="794" y="212"/>
                    <a:pt x="862" y="280"/>
                  </a:cubicBezTo>
                  <a:cubicBezTo>
                    <a:pt x="930" y="348"/>
                    <a:pt x="1051" y="432"/>
                    <a:pt x="1089" y="46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1259632" y="3645024"/>
              <a:ext cx="1008062" cy="1008434"/>
            </a:xfrm>
            <a:custGeom>
              <a:avLst/>
              <a:gdLst>
                <a:gd name="T0" fmla="*/ 0 w 1089"/>
                <a:gd name="T1" fmla="*/ 2147483647 h 462"/>
                <a:gd name="T2" fmla="*/ 2147483647 w 1089"/>
                <a:gd name="T3" fmla="*/ 2147483647 h 462"/>
                <a:gd name="T4" fmla="*/ 2147483647 w 1089"/>
                <a:gd name="T5" fmla="*/ 2147483647 h 462"/>
                <a:gd name="T6" fmla="*/ 2147483647 w 1089"/>
                <a:gd name="T7" fmla="*/ 2147483647 h 462"/>
                <a:gd name="T8" fmla="*/ 2147483647 w 1089"/>
                <a:gd name="T9" fmla="*/ 2147483647 h 462"/>
                <a:gd name="T10" fmla="*/ 2147483647 w 1089"/>
                <a:gd name="T11" fmla="*/ 2147483647 h 462"/>
                <a:gd name="T12" fmla="*/ 2147483647 w 1089"/>
                <a:gd name="T13" fmla="*/ 2147483647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462"/>
                <a:gd name="T23" fmla="*/ 1089 w 1089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462">
                  <a:moveTo>
                    <a:pt x="0" y="462"/>
                  </a:moveTo>
                  <a:cubicBezTo>
                    <a:pt x="79" y="424"/>
                    <a:pt x="159" y="386"/>
                    <a:pt x="227" y="325"/>
                  </a:cubicBezTo>
                  <a:cubicBezTo>
                    <a:pt x="295" y="264"/>
                    <a:pt x="355" y="152"/>
                    <a:pt x="408" y="99"/>
                  </a:cubicBezTo>
                  <a:cubicBezTo>
                    <a:pt x="461" y="46"/>
                    <a:pt x="499" y="16"/>
                    <a:pt x="544" y="8"/>
                  </a:cubicBezTo>
                  <a:cubicBezTo>
                    <a:pt x="589" y="0"/>
                    <a:pt x="627" y="8"/>
                    <a:pt x="680" y="53"/>
                  </a:cubicBezTo>
                  <a:cubicBezTo>
                    <a:pt x="733" y="98"/>
                    <a:pt x="794" y="212"/>
                    <a:pt x="862" y="280"/>
                  </a:cubicBezTo>
                  <a:cubicBezTo>
                    <a:pt x="930" y="348"/>
                    <a:pt x="1051" y="432"/>
                    <a:pt x="1089" y="46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9672" y="39330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y</a:t>
              </a:r>
              <a:endParaRPr lang="ru-RU" sz="1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9672" y="42930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x</a:t>
              </a:r>
              <a:endParaRPr lang="ru-RU" sz="1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48064" y="42930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x</a:t>
              </a:r>
              <a:endParaRPr lang="ru-RU" sz="1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35896" y="39330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y</a:t>
              </a:r>
              <a:endParaRPr lang="ru-RU" sz="1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131840" y="42930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z</a:t>
              </a:r>
              <a:endParaRPr lang="ru-RU" sz="1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52120" y="42930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z</a:t>
              </a:r>
              <a:endParaRPr lang="ru-RU" sz="1800" dirty="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3347864" y="4293096"/>
              <a:ext cx="864096" cy="360362"/>
            </a:xfrm>
            <a:custGeom>
              <a:avLst/>
              <a:gdLst>
                <a:gd name="T0" fmla="*/ 0 w 1089"/>
                <a:gd name="T1" fmla="*/ 2147483647 h 462"/>
                <a:gd name="T2" fmla="*/ 2147483647 w 1089"/>
                <a:gd name="T3" fmla="*/ 2147483647 h 462"/>
                <a:gd name="T4" fmla="*/ 2147483647 w 1089"/>
                <a:gd name="T5" fmla="*/ 2147483647 h 462"/>
                <a:gd name="T6" fmla="*/ 2147483647 w 1089"/>
                <a:gd name="T7" fmla="*/ 2147483647 h 462"/>
                <a:gd name="T8" fmla="*/ 2147483647 w 1089"/>
                <a:gd name="T9" fmla="*/ 2147483647 h 462"/>
                <a:gd name="T10" fmla="*/ 2147483647 w 1089"/>
                <a:gd name="T11" fmla="*/ 2147483647 h 462"/>
                <a:gd name="T12" fmla="*/ 2147483647 w 1089"/>
                <a:gd name="T13" fmla="*/ 2147483647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462"/>
                <a:gd name="T23" fmla="*/ 1089 w 1089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462">
                  <a:moveTo>
                    <a:pt x="0" y="462"/>
                  </a:moveTo>
                  <a:cubicBezTo>
                    <a:pt x="79" y="424"/>
                    <a:pt x="159" y="386"/>
                    <a:pt x="227" y="325"/>
                  </a:cubicBezTo>
                  <a:cubicBezTo>
                    <a:pt x="295" y="264"/>
                    <a:pt x="355" y="152"/>
                    <a:pt x="408" y="99"/>
                  </a:cubicBezTo>
                  <a:cubicBezTo>
                    <a:pt x="461" y="46"/>
                    <a:pt x="499" y="16"/>
                    <a:pt x="544" y="8"/>
                  </a:cubicBezTo>
                  <a:cubicBezTo>
                    <a:pt x="589" y="0"/>
                    <a:pt x="627" y="8"/>
                    <a:pt x="680" y="53"/>
                  </a:cubicBezTo>
                  <a:cubicBezTo>
                    <a:pt x="733" y="98"/>
                    <a:pt x="794" y="212"/>
                    <a:pt x="862" y="280"/>
                  </a:cubicBezTo>
                  <a:cubicBezTo>
                    <a:pt x="930" y="348"/>
                    <a:pt x="1051" y="432"/>
                    <a:pt x="1089" y="46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4860032" y="4293096"/>
              <a:ext cx="792163" cy="360362"/>
            </a:xfrm>
            <a:custGeom>
              <a:avLst/>
              <a:gdLst>
                <a:gd name="T0" fmla="*/ 0 w 1089"/>
                <a:gd name="T1" fmla="*/ 2147483647 h 462"/>
                <a:gd name="T2" fmla="*/ 2147483647 w 1089"/>
                <a:gd name="T3" fmla="*/ 2147483647 h 462"/>
                <a:gd name="T4" fmla="*/ 2147483647 w 1089"/>
                <a:gd name="T5" fmla="*/ 2147483647 h 462"/>
                <a:gd name="T6" fmla="*/ 2147483647 w 1089"/>
                <a:gd name="T7" fmla="*/ 2147483647 h 462"/>
                <a:gd name="T8" fmla="*/ 2147483647 w 1089"/>
                <a:gd name="T9" fmla="*/ 2147483647 h 462"/>
                <a:gd name="T10" fmla="*/ 2147483647 w 1089"/>
                <a:gd name="T11" fmla="*/ 2147483647 h 462"/>
                <a:gd name="T12" fmla="*/ 2147483647 w 1089"/>
                <a:gd name="T13" fmla="*/ 2147483647 h 4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9"/>
                <a:gd name="T22" fmla="*/ 0 h 462"/>
                <a:gd name="T23" fmla="*/ 1089 w 1089"/>
                <a:gd name="T24" fmla="*/ 462 h 4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9" h="462">
                  <a:moveTo>
                    <a:pt x="0" y="462"/>
                  </a:moveTo>
                  <a:cubicBezTo>
                    <a:pt x="79" y="424"/>
                    <a:pt x="159" y="386"/>
                    <a:pt x="227" y="325"/>
                  </a:cubicBezTo>
                  <a:cubicBezTo>
                    <a:pt x="295" y="264"/>
                    <a:pt x="355" y="152"/>
                    <a:pt x="408" y="99"/>
                  </a:cubicBezTo>
                  <a:cubicBezTo>
                    <a:pt x="461" y="46"/>
                    <a:pt x="499" y="16"/>
                    <a:pt x="544" y="8"/>
                  </a:cubicBezTo>
                  <a:cubicBezTo>
                    <a:pt x="589" y="0"/>
                    <a:pt x="627" y="8"/>
                    <a:pt x="680" y="53"/>
                  </a:cubicBezTo>
                  <a:cubicBezTo>
                    <a:pt x="733" y="98"/>
                    <a:pt x="794" y="212"/>
                    <a:pt x="862" y="280"/>
                  </a:cubicBezTo>
                  <a:cubicBezTo>
                    <a:pt x="930" y="348"/>
                    <a:pt x="1051" y="432"/>
                    <a:pt x="1089" y="46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07904" y="42930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x</a:t>
              </a:r>
              <a:endParaRPr lang="ru-RU" sz="1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48064" y="39330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y</a:t>
              </a:r>
              <a:endParaRPr lang="ru-RU" sz="1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32040" y="472514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K=1</a:t>
              </a:r>
              <a:endParaRPr lang="ru-RU" sz="18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59832" y="472514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K=0</a:t>
              </a:r>
              <a:endParaRPr lang="ru-RU" sz="1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80112" y="472514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K=0</a:t>
              </a:r>
              <a:endParaRPr lang="ru-RU" sz="1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35896" y="472514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K=1</a:t>
              </a:r>
              <a:endParaRPr lang="ru-RU" sz="1800" dirty="0"/>
            </a:p>
          </p:txBody>
        </p:sp>
      </p:grp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0" y="620688"/>
            <a:ext cx="8473795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Nuclei with </a:t>
            </a:r>
            <a:r>
              <a:rPr lang="en-US" sz="1600" b="1" dirty="0">
                <a:solidFill>
                  <a:srgbClr val="FF0000"/>
                </a:solidFill>
              </a:rPr>
              <a:t>fully</a:t>
            </a:r>
            <a:r>
              <a:rPr lang="en-US" sz="1600" b="1" dirty="0">
                <a:solidFill>
                  <a:srgbClr val="0000FF"/>
                </a:solidFill>
              </a:rPr>
              <a:t> occupied valence shell are </a:t>
            </a:r>
            <a:r>
              <a:rPr lang="en-US" sz="1600" b="1" dirty="0">
                <a:solidFill>
                  <a:srgbClr val="FF0000"/>
                </a:solidFill>
              </a:rPr>
              <a:t>spherical</a:t>
            </a:r>
            <a:r>
              <a:rPr lang="en-US" sz="1600" b="1" dirty="0">
                <a:solidFill>
                  <a:srgbClr val="0000FF"/>
                </a:solidFill>
              </a:rPr>
              <a:t> (magic and semi-magic nuclei).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Nuclei with </a:t>
            </a:r>
            <a:r>
              <a:rPr lang="en-US" sz="1600" b="1" dirty="0">
                <a:solidFill>
                  <a:srgbClr val="FF0000"/>
                </a:solidFill>
              </a:rPr>
              <a:t>partly</a:t>
            </a:r>
            <a:r>
              <a:rPr lang="en-US" sz="1600" b="1" dirty="0">
                <a:solidFill>
                  <a:srgbClr val="0000FF"/>
                </a:solidFill>
              </a:rPr>
              <a:t> occupied valence shell </a:t>
            </a:r>
            <a:r>
              <a:rPr lang="en-US" sz="1600" b="1" dirty="0">
                <a:solidFill>
                  <a:srgbClr val="FF0000"/>
                </a:solidFill>
              </a:rPr>
              <a:t>can</a:t>
            </a:r>
            <a:r>
              <a:rPr lang="en-US" sz="1600" b="1" dirty="0">
                <a:solidFill>
                  <a:srgbClr val="0000FF"/>
                </a:solidFill>
              </a:rPr>
              <a:t> be </a:t>
            </a:r>
            <a:r>
              <a:rPr lang="en-US" sz="1600" b="1" dirty="0">
                <a:solidFill>
                  <a:srgbClr val="FF0000"/>
                </a:solidFill>
              </a:rPr>
              <a:t>deformed</a:t>
            </a:r>
            <a:r>
              <a:rPr lang="en-US" sz="16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The nuclear shape with a </a:t>
            </a:r>
            <a:r>
              <a:rPr lang="en-US" sz="1600" b="1" dirty="0">
                <a:solidFill>
                  <a:srgbClr val="FF0000"/>
                </a:solidFill>
              </a:rPr>
              <a:t>minimum of the system energy </a:t>
            </a:r>
            <a:r>
              <a:rPr lang="en-US" sz="1600" b="1" dirty="0">
                <a:solidFill>
                  <a:srgbClr val="0000FF"/>
                </a:solidFill>
              </a:rPr>
              <a:t>is actually realized.  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24328" y="306896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GDR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5E557B-F8A7-1A12-27FA-34EE1C92E94E}"/>
              </a:ext>
            </a:extLst>
          </p:cNvPr>
          <p:cNvSpPr txBox="1"/>
          <p:nvPr/>
        </p:nvSpPr>
        <p:spPr>
          <a:xfrm>
            <a:off x="434714" y="5650785"/>
            <a:ext cx="847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 peak should be twice  higher than K=0 one. Is this indeed the case? </a:t>
            </a:r>
            <a:endParaRPr lang="ru-RU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9640D04-6475-338D-6C5D-F5AF39BE5E5A}"/>
              </a:ext>
            </a:extLst>
          </p:cNvPr>
          <p:cNvCxnSpPr>
            <a:endCxn id="1065" idx="6"/>
          </p:cNvCxnSpPr>
          <p:nvPr/>
        </p:nvCxnSpPr>
        <p:spPr bwMode="auto">
          <a:xfrm>
            <a:off x="1654696" y="2707791"/>
            <a:ext cx="504825" cy="2698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2973F6E-1D6C-8E72-33FC-337A69A88382}"/>
              </a:ext>
            </a:extLst>
          </p:cNvPr>
          <p:cNvCxnSpPr>
            <a:endCxn id="1064" idx="3"/>
          </p:cNvCxnSpPr>
          <p:nvPr/>
        </p:nvCxnSpPr>
        <p:spPr bwMode="auto">
          <a:xfrm flipH="1">
            <a:off x="1356807" y="2707791"/>
            <a:ext cx="297889" cy="35027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77367DF-CDDD-AD35-A59E-0FC3A144A7F2}"/>
              </a:ext>
            </a:extLst>
          </p:cNvPr>
          <p:cNvSpPr txBox="1"/>
          <p:nvPr/>
        </p:nvSpPr>
        <p:spPr>
          <a:xfrm>
            <a:off x="998201" y="295198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F8D917-DAB4-0D99-73B5-52190C5EC342}"/>
              </a:ext>
            </a:extLst>
          </p:cNvPr>
          <p:cNvSpPr txBox="1"/>
          <p:nvPr/>
        </p:nvSpPr>
        <p:spPr>
          <a:xfrm>
            <a:off x="2101707" y="251945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A53FA5D-9D30-61A1-2241-F01F20F2B5AB}"/>
              </a:ext>
            </a:extLst>
          </p:cNvPr>
          <p:cNvCxnSpPr>
            <a:cxnSpLocks/>
            <a:stCxn id="1079" idx="0"/>
            <a:endCxn id="1078" idx="6"/>
          </p:cNvCxnSpPr>
          <p:nvPr/>
        </p:nvCxnSpPr>
        <p:spPr bwMode="auto">
          <a:xfrm>
            <a:off x="3571852" y="2678105"/>
            <a:ext cx="387894" cy="2162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92697E3-068C-E3F2-63C8-0F173AEBB0A4}"/>
              </a:ext>
            </a:extLst>
          </p:cNvPr>
          <p:cNvCxnSpPr>
            <a:endCxn id="1078" idx="2"/>
          </p:cNvCxnSpPr>
          <p:nvPr/>
        </p:nvCxnSpPr>
        <p:spPr bwMode="auto">
          <a:xfrm flipH="1">
            <a:off x="3344569" y="2688919"/>
            <a:ext cx="246861" cy="15215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EF2F2A4-F2B1-7963-1B6F-DD8F8959FE74}"/>
              </a:ext>
            </a:extLst>
          </p:cNvPr>
          <p:cNvCxnSpPr>
            <a:cxnSpLocks/>
            <a:stCxn id="1073" idx="0"/>
            <a:endCxn id="1072" idx="6"/>
          </p:cNvCxnSpPr>
          <p:nvPr/>
        </p:nvCxnSpPr>
        <p:spPr bwMode="auto">
          <a:xfrm flipV="1">
            <a:off x="5482829" y="2719713"/>
            <a:ext cx="564934" cy="798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660455D-68D8-E6C8-34FD-9FC976819766}"/>
              </a:ext>
            </a:extLst>
          </p:cNvPr>
          <p:cNvCxnSpPr>
            <a:endCxn id="1072" idx="3"/>
          </p:cNvCxnSpPr>
          <p:nvPr/>
        </p:nvCxnSpPr>
        <p:spPr bwMode="auto">
          <a:xfrm flipH="1">
            <a:off x="5125965" y="2730619"/>
            <a:ext cx="345081" cy="1046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32" name="Object 3">
            <a:extLst>
              <a:ext uri="{FF2B5EF4-FFF2-40B4-BE49-F238E27FC236}">
                <a16:creationId xmlns:a16="http://schemas.microsoft.com/office/drawing/2014/main" id="{2A489651-5A55-AEFA-361E-C244008D1B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087755"/>
              </p:ext>
            </p:extLst>
          </p:nvPr>
        </p:nvGraphicFramePr>
        <p:xfrm>
          <a:off x="6593930" y="1865278"/>
          <a:ext cx="118268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74360" imgH="482400" progId="Equation.DSMT4">
                  <p:embed/>
                </p:oleObj>
              </mc:Choice>
              <mc:Fallback>
                <p:oleObj name="Equation" r:id="rId11" imgW="774360" imgH="482400" progId="Equation.DSMT4">
                  <p:embed/>
                  <p:pic>
                    <p:nvPicPr>
                      <p:cNvPr id="12291" name="Object 3">
                        <a:extLst>
                          <a:ext uri="{FF2B5EF4-FFF2-40B4-BE49-F238E27FC236}">
                            <a16:creationId xmlns:a16="http://schemas.microsoft.com/office/drawing/2014/main" id="{2BB4F2B9-2745-4236-B9D2-31977D5B0E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930" y="1865278"/>
                        <a:ext cx="118268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0E2C1C5-2F89-0383-EB69-8F1A6CB762D5}"/>
              </a:ext>
            </a:extLst>
          </p:cNvPr>
          <p:cNvSpPr txBox="1"/>
          <p:nvPr/>
        </p:nvSpPr>
        <p:spPr>
          <a:xfrm>
            <a:off x="7852287" y="2052480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 oscillator</a:t>
            </a:r>
          </a:p>
          <a:p>
            <a:r>
              <a:rPr lang="en-US" sz="1400" dirty="0"/>
              <a:t>   length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164597-2BFA-856F-1E40-0A99F1C92A7A}"/>
              </a:ext>
            </a:extLst>
          </p:cNvPr>
          <p:cNvSpPr txBox="1"/>
          <p:nvPr/>
        </p:nvSpPr>
        <p:spPr>
          <a:xfrm>
            <a:off x="2902788" y="27100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834FEE-0059-EA29-9AAC-EF739A5E1B7C}"/>
              </a:ext>
            </a:extLst>
          </p:cNvPr>
          <p:cNvSpPr txBox="1"/>
          <p:nvPr/>
        </p:nvSpPr>
        <p:spPr>
          <a:xfrm>
            <a:off x="4670810" y="26781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ECCEC8-D150-4F7C-10DE-C5366D38BFCD}"/>
              </a:ext>
            </a:extLst>
          </p:cNvPr>
          <p:cNvSpPr txBox="1"/>
          <p:nvPr/>
        </p:nvSpPr>
        <p:spPr>
          <a:xfrm>
            <a:off x="4052089" y="25347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D7A24D-9116-7A04-914C-E2116787F9EC}"/>
              </a:ext>
            </a:extLst>
          </p:cNvPr>
          <p:cNvSpPr txBox="1"/>
          <p:nvPr/>
        </p:nvSpPr>
        <p:spPr>
          <a:xfrm>
            <a:off x="6094817" y="25347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C4218CDF-4401-449F-3FBB-D732BC3AB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076572"/>
              </p:ext>
            </p:extLst>
          </p:nvPr>
        </p:nvGraphicFramePr>
        <p:xfrm>
          <a:off x="562640" y="5997188"/>
          <a:ext cx="53895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14520" imgH="431640" progId="Equation.DSMT4">
                  <p:embed/>
                </p:oleObj>
              </mc:Choice>
              <mc:Fallback>
                <p:oleObj name="Equation" r:id="rId13" imgW="3314520" imgH="431640" progId="Equation.DSMT4">
                  <p:embed/>
                  <p:pic>
                    <p:nvPicPr>
                      <p:cNvPr id="3" name="Object 4">
                        <a:extLst>
                          <a:ext uri="{FF2B5EF4-FFF2-40B4-BE49-F238E27FC236}">
                            <a16:creationId xmlns:a16="http://schemas.microsoft.com/office/drawing/2014/main" id="{0A473DAF-029B-B45F-B526-906AF0A93C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40" y="5997188"/>
                        <a:ext cx="5389562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64" y="1107804"/>
            <a:ext cx="454926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1966" y="324861"/>
            <a:ext cx="843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Fine structure of GDR: examples of  deformation-induced GDR splitting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525806"/>
            <a:ext cx="3204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W. Kleinig, V.O.N., J. </a:t>
            </a:r>
            <a:r>
              <a:rPr lang="en-US" sz="1200" dirty="0" err="1"/>
              <a:t>Kvasil</a:t>
            </a:r>
            <a:r>
              <a:rPr lang="en-US" sz="1200" dirty="0"/>
              <a:t>, P.-G. Reinhard, P. Vesely, PRC, </a:t>
            </a:r>
            <a:r>
              <a:rPr lang="en-US" sz="1200" u="sng" dirty="0"/>
              <a:t>78</a:t>
            </a:r>
            <a:r>
              <a:rPr lang="en-US" sz="1200" dirty="0"/>
              <a:t>, 044313 (2008)</a:t>
            </a:r>
            <a:endParaRPr lang="ru-RU" sz="1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244EC5-9AA2-CC80-7488-7B7F82AA4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731" y="1022126"/>
            <a:ext cx="3810737" cy="35176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B78B35-6DB1-3376-C460-8E84B3A2C84B}"/>
              </a:ext>
            </a:extLst>
          </p:cNvPr>
          <p:cNvSpPr txBox="1"/>
          <p:nvPr/>
        </p:nvSpPr>
        <p:spPr>
          <a:xfrm>
            <a:off x="918039" y="4410462"/>
            <a:ext cx="3563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eriod"/>
            </a:pPr>
            <a:r>
              <a:rPr lang="en-US" sz="1200" b="0" i="0" u="none" strike="noStrike" baseline="0" dirty="0">
                <a:latin typeface="+mj-lt"/>
              </a:rPr>
              <a:t>Repko, J. </a:t>
            </a:r>
            <a:r>
              <a:rPr lang="en-US" sz="1200" b="0" i="0" u="none" strike="noStrike" baseline="0" dirty="0" err="1">
                <a:latin typeface="+mj-lt"/>
              </a:rPr>
              <a:t>Kvasil</a:t>
            </a:r>
            <a:r>
              <a:rPr lang="en-US" sz="1200" b="0" i="0" u="none" strike="noStrike" baseline="0" dirty="0">
                <a:latin typeface="+mj-lt"/>
              </a:rPr>
              <a:t>, V.O.N. and P.-G. Reinhard, </a:t>
            </a:r>
          </a:p>
          <a:p>
            <a:r>
              <a:rPr lang="en-US" sz="1200" b="0" i="0" u="none" strike="noStrike" baseline="0" dirty="0">
                <a:latin typeface="+mj-lt"/>
              </a:rPr>
              <a:t>Eur. Phys. J. A, </a:t>
            </a:r>
            <a:r>
              <a:rPr lang="en-US" sz="1200" b="0" i="0" u="sng" strike="noStrike" baseline="0" dirty="0">
                <a:latin typeface="+mj-lt"/>
              </a:rPr>
              <a:t>53</a:t>
            </a:r>
            <a:r>
              <a:rPr lang="en-US" sz="1200" b="0" i="0" u="none" strike="noStrike" baseline="0" dirty="0">
                <a:latin typeface="+mj-lt"/>
              </a:rPr>
              <a:t>, 221 (2017).</a:t>
            </a:r>
            <a:endParaRPr lang="ru-RU" sz="12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64094-A2EE-2ABF-A257-98CC4C359835}"/>
              </a:ext>
            </a:extLst>
          </p:cNvPr>
          <p:cNvSpPr txBox="1"/>
          <p:nvPr/>
        </p:nvSpPr>
        <p:spPr>
          <a:xfrm>
            <a:off x="359532" y="5055811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dirty="0"/>
              <a:t>Prolate nuclei exhibit </a:t>
            </a:r>
            <a:r>
              <a:rPr lang="en-US" sz="1800" dirty="0">
                <a:solidFill>
                  <a:srgbClr val="FF0000"/>
                </a:solidFill>
              </a:rPr>
              <a:t>different relative altitudes </a:t>
            </a:r>
            <a:r>
              <a:rPr lang="en-US" sz="1800" dirty="0"/>
              <a:t>of K=0 and K=1 branches.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FF0000"/>
                </a:solidFill>
              </a:rPr>
              <a:t>GDR fine structure </a:t>
            </a:r>
            <a:r>
              <a:rPr lang="en-US" sz="1800" dirty="0"/>
              <a:t>depends on the </a:t>
            </a:r>
            <a:r>
              <a:rPr lang="en-US" sz="1800" dirty="0">
                <a:solidFill>
                  <a:srgbClr val="FF0000"/>
                </a:solidFill>
              </a:rPr>
              <a:t>Landau damping </a:t>
            </a:r>
            <a:r>
              <a:rPr lang="en-US" sz="1800" dirty="0"/>
              <a:t>of  the branches.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K=1 branch lies at a higher energy and so is more damped.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 </a:t>
            </a:r>
            <a:r>
              <a:rPr lang="en-US" sz="1800" dirty="0">
                <a:solidFill>
                  <a:srgbClr val="FF0000"/>
                </a:solidFill>
              </a:rPr>
              <a:t>deformed</a:t>
            </a:r>
            <a:r>
              <a:rPr lang="en-US" sz="1800" dirty="0"/>
              <a:t> nuclei, GDR width is almost fully provided </a:t>
            </a:r>
            <a:r>
              <a:rPr lang="en-US" sz="1800" dirty="0">
                <a:solidFill>
                  <a:srgbClr val="FF0000"/>
                </a:solidFill>
              </a:rPr>
              <a:t>by Landau damping</a:t>
            </a:r>
            <a:r>
              <a:rPr lang="en-US" sz="18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In </a:t>
            </a:r>
            <a:r>
              <a:rPr lang="en-US" sz="1800" dirty="0">
                <a:solidFill>
                  <a:srgbClr val="FF0000"/>
                </a:solidFill>
              </a:rPr>
              <a:t>spherical</a:t>
            </a:r>
            <a:r>
              <a:rPr lang="en-US" sz="1800" dirty="0"/>
              <a:t> nuclei, the </a:t>
            </a:r>
            <a:r>
              <a:rPr lang="en-US" sz="1800" dirty="0">
                <a:solidFill>
                  <a:srgbClr val="FF0000"/>
                </a:solidFill>
              </a:rPr>
              <a:t>coupling with complex configurations is also important</a:t>
            </a:r>
            <a:r>
              <a:rPr lang="en-US" sz="1800" dirty="0"/>
              <a:t>.   </a:t>
            </a:r>
            <a:endParaRPr lang="ru-RU" sz="1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BE287E-79F7-40E3-1FE0-2ABF5F748025}"/>
              </a:ext>
            </a:extLst>
          </p:cNvPr>
          <p:cNvSpPr/>
          <p:nvPr/>
        </p:nvSpPr>
        <p:spPr bwMode="auto">
          <a:xfrm>
            <a:off x="1979712" y="1372717"/>
            <a:ext cx="1008112" cy="27918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K=0    K=1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6159B-793A-649F-CC5E-D2B9E282E463}"/>
              </a:ext>
            </a:extLst>
          </p:cNvPr>
          <p:cNvSpPr txBox="1"/>
          <p:nvPr/>
        </p:nvSpPr>
        <p:spPr>
          <a:xfrm>
            <a:off x="1649990" y="738702"/>
            <a:ext cx="2520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CMR9"/>
              </a:rPr>
              <a:t>Exp: G.M. </a:t>
            </a:r>
            <a:r>
              <a:rPr lang="en-US" sz="1400" b="0" i="0" u="none" strike="noStrike" baseline="0" dirty="0" err="1">
                <a:latin typeface="CMR9"/>
              </a:rPr>
              <a:t>Gurevich</a:t>
            </a:r>
            <a:r>
              <a:rPr lang="en-US" sz="1400" b="0" i="0" u="none" strike="noStrike" baseline="0" dirty="0">
                <a:latin typeface="CMR9"/>
              </a:rPr>
              <a:t> et al, </a:t>
            </a:r>
          </a:p>
          <a:p>
            <a:pPr algn="l"/>
            <a:r>
              <a:rPr lang="en-US" sz="1400" b="0" i="0" u="none" strike="noStrike" baseline="0" dirty="0" err="1">
                <a:latin typeface="CMR9"/>
              </a:rPr>
              <a:t>Nucl</a:t>
            </a:r>
            <a:r>
              <a:rPr lang="en-US" sz="1400" b="0" i="0" u="none" strike="noStrike" baseline="0" dirty="0">
                <a:latin typeface="CMR9"/>
              </a:rPr>
              <a:t>. Phys. A</a:t>
            </a:r>
            <a:r>
              <a:rPr lang="ru-RU" sz="1400" b="0" i="0" u="none" strike="noStrike" baseline="0" dirty="0">
                <a:latin typeface="CMBX9"/>
              </a:rPr>
              <a:t>351</a:t>
            </a:r>
            <a:r>
              <a:rPr lang="ru-RU" sz="1400" b="0" i="0" u="none" strike="noStrike" baseline="0" dirty="0">
                <a:latin typeface="CMR9"/>
              </a:rPr>
              <a:t>, 257 (1981).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12B732-4298-1483-E7FE-8DB08F6DC32C}"/>
              </a:ext>
            </a:extLst>
          </p:cNvPr>
          <p:cNvSpPr txBox="1"/>
          <p:nvPr/>
        </p:nvSpPr>
        <p:spPr>
          <a:xfrm>
            <a:off x="660961" y="24374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Resonance width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DFF721D7-4D8F-4927-F9DD-F34B3A913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336292"/>
              </p:ext>
            </p:extLst>
          </p:nvPr>
        </p:nvGraphicFramePr>
        <p:xfrm>
          <a:off x="2192286" y="626070"/>
          <a:ext cx="364966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228600" progId="Equation.DSMT4">
                  <p:embed/>
                </p:oleObj>
              </mc:Choice>
              <mc:Fallback>
                <p:oleObj name="Equation" r:id="rId2" imgW="1358640" imgH="228600" progId="Equation.DSMT4">
                  <p:embed/>
                  <p:pic>
                    <p:nvPicPr>
                      <p:cNvPr id="32" name="Object 3">
                        <a:extLst>
                          <a:ext uri="{FF2B5EF4-FFF2-40B4-BE49-F238E27FC236}">
                            <a16:creationId xmlns:a16="http://schemas.microsoft.com/office/drawing/2014/main" id="{2A489651-5A55-AEFA-361E-C244008D1B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286" y="626070"/>
                        <a:ext cx="3649663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C4D3E4A-5731-F120-0811-3E1FD944686C}"/>
              </a:ext>
            </a:extLst>
          </p:cNvPr>
          <p:cNvGrpSpPr/>
          <p:nvPr/>
        </p:nvGrpSpPr>
        <p:grpSpPr>
          <a:xfrm>
            <a:off x="377996" y="1112177"/>
            <a:ext cx="8041695" cy="3950158"/>
            <a:chOff x="633350" y="1512483"/>
            <a:chExt cx="8041695" cy="3950158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6AF57114-035B-993C-F646-12C70EFA10E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6937189"/>
                </p:ext>
              </p:extLst>
            </p:nvPr>
          </p:nvGraphicFramePr>
          <p:xfrm>
            <a:off x="633350" y="1512483"/>
            <a:ext cx="715963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00" imgH="228600" progId="Equation.DSMT4">
                    <p:embed/>
                  </p:oleObj>
                </mc:Choice>
                <mc:Fallback>
                  <p:oleObj name="Equation" r:id="rId4" imgW="266400" imgH="228600" progId="Equation.DSMT4">
                    <p:embed/>
                    <p:pic>
                      <p:nvPicPr>
                        <p:cNvPr id="3" name="Object 3">
                          <a:extLst>
                            <a:ext uri="{FF2B5EF4-FFF2-40B4-BE49-F238E27FC236}">
                              <a16:creationId xmlns:a16="http://schemas.microsoft.com/office/drawing/2014/main" id="{DFF721D7-4D8F-4927-F9DD-F34B3A9135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350" y="1512483"/>
                          <a:ext cx="715963" cy="615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3">
              <a:extLst>
                <a:ext uri="{FF2B5EF4-FFF2-40B4-BE49-F238E27FC236}">
                  <a16:creationId xmlns:a16="http://schemas.microsoft.com/office/drawing/2014/main" id="{004F2065-6868-A17A-19FE-B1ABD5E64F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0118271"/>
                </p:ext>
              </p:extLst>
            </p:nvPr>
          </p:nvGraphicFramePr>
          <p:xfrm>
            <a:off x="699138" y="3247018"/>
            <a:ext cx="920750" cy="61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42720" imgH="228600" progId="Equation.DSMT4">
                    <p:embed/>
                  </p:oleObj>
                </mc:Choice>
                <mc:Fallback>
                  <p:oleObj name="Equation" r:id="rId6" imgW="342720" imgH="228600" progId="Equation.DSMT4">
                    <p:embed/>
                    <p:pic>
                      <p:nvPicPr>
                        <p:cNvPr id="3" name="Object 3">
                          <a:extLst>
                            <a:ext uri="{FF2B5EF4-FFF2-40B4-BE49-F238E27FC236}">
                              <a16:creationId xmlns:a16="http://schemas.microsoft.com/office/drawing/2014/main" id="{DFF721D7-4D8F-4927-F9DD-F34B3A9135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138" y="3247018"/>
                          <a:ext cx="920750" cy="617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3FEFA8-B841-5470-EA50-DADA54A067D2}"/>
                </a:ext>
              </a:extLst>
            </p:cNvPr>
            <p:cNvSpPr txBox="1"/>
            <p:nvPr/>
          </p:nvSpPr>
          <p:spPr>
            <a:xfrm>
              <a:off x="1469820" y="1581620"/>
              <a:ext cx="6823215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 </a:t>
              </a:r>
              <a:r>
                <a:rPr lang="en-US" dirty="0">
                  <a:solidFill>
                    <a:srgbClr val="FF0000"/>
                  </a:solidFill>
                </a:rPr>
                <a:t>Landau damping </a:t>
              </a:r>
            </a:p>
            <a:p>
              <a:r>
                <a:rPr lang="en-US" dirty="0"/>
                <a:t>     </a:t>
              </a:r>
              <a:r>
                <a:rPr lang="en-US" sz="1800" dirty="0"/>
                <a:t>- decay of the collective resonance into elementary states</a:t>
              </a:r>
            </a:p>
            <a:p>
              <a:r>
                <a:rPr lang="en-US" sz="1800" dirty="0"/>
                <a:t>     - the </a:t>
              </a:r>
              <a:r>
                <a:rPr lang="en-US" sz="1800" dirty="0">
                  <a:solidFill>
                    <a:srgbClr val="FF0000"/>
                  </a:solidFill>
                </a:rPr>
                <a:t>main mechanism of GR decay, width and gross-structure</a:t>
              </a:r>
              <a:endParaRPr lang="ru-RU" sz="18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8" name="Object 3">
              <a:extLst>
                <a:ext uri="{FF2B5EF4-FFF2-40B4-BE49-F238E27FC236}">
                  <a16:creationId xmlns:a16="http://schemas.microsoft.com/office/drawing/2014/main" id="{C76AE213-F287-919F-CF04-ACBFB3C376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2417467"/>
                </p:ext>
              </p:extLst>
            </p:nvPr>
          </p:nvGraphicFramePr>
          <p:xfrm>
            <a:off x="1874604" y="2694244"/>
            <a:ext cx="3867150" cy="642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145960" imgH="355320" progId="Equation.DSMT4">
                    <p:embed/>
                  </p:oleObj>
                </mc:Choice>
                <mc:Fallback>
                  <p:oleObj name="Equation" r:id="rId8" imgW="2145960" imgH="35532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6AF57114-035B-993C-F646-12C70EFA10E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604" y="2694244"/>
                          <a:ext cx="3867150" cy="642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5F36E1-DC6B-5AB3-4A76-BF793E205399}"/>
                </a:ext>
              </a:extLst>
            </p:cNvPr>
            <p:cNvSpPr txBox="1"/>
            <p:nvPr/>
          </p:nvSpPr>
          <p:spPr>
            <a:xfrm>
              <a:off x="5851195" y="2563707"/>
              <a:ext cx="2823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often calculated in Random</a:t>
              </a:r>
            </a:p>
            <a:p>
              <a:r>
                <a:rPr lang="en-US" sz="1600" dirty="0"/>
                <a:t>Phase Approximation (RPA)</a:t>
              </a:r>
              <a:endParaRPr lang="ru-RU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577D4B-B870-2E23-DED1-5843B11E651B}"/>
                </a:ext>
              </a:extLst>
            </p:cNvPr>
            <p:cNvSpPr txBox="1"/>
            <p:nvPr/>
          </p:nvSpPr>
          <p:spPr>
            <a:xfrm>
              <a:off x="1619888" y="3346665"/>
              <a:ext cx="4459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 coupling  with complex configuration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1823A6-47F1-E8A5-A1AF-2B2D1CDE0D8D}"/>
                </a:ext>
              </a:extLst>
            </p:cNvPr>
            <p:cNvSpPr txBox="1"/>
            <p:nvPr/>
          </p:nvSpPr>
          <p:spPr>
            <a:xfrm>
              <a:off x="1619888" y="3708315"/>
              <a:ext cx="604107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- can affect resonance width, position and gross-structure</a:t>
              </a:r>
            </a:p>
            <a:p>
              <a:r>
                <a:rPr lang="en-US" sz="1800" dirty="0"/>
                <a:t>- most important in spherical nuclei</a:t>
              </a:r>
            </a:p>
            <a:p>
              <a:r>
                <a:rPr lang="en-US" sz="1800" dirty="0"/>
                <a:t>- very complicated calculations (Pauli principle)</a:t>
              </a:r>
            </a:p>
            <a:p>
              <a:endParaRPr lang="en-US" sz="1800" dirty="0"/>
            </a:p>
            <a:p>
              <a:endParaRPr lang="en-US" sz="1800" dirty="0"/>
            </a:p>
            <a:p>
              <a:endParaRPr lang="en-US" sz="1800" dirty="0"/>
            </a:p>
          </p:txBody>
        </p:sp>
      </p:grp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62CF2C9B-963D-40AD-2F82-DAE4ED784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23342"/>
              </p:ext>
            </p:extLst>
          </p:nvPr>
        </p:nvGraphicFramePr>
        <p:xfrm>
          <a:off x="1630596" y="4205078"/>
          <a:ext cx="6228949" cy="63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92360" imgH="355320" progId="Equation.DSMT4">
                  <p:embed/>
                </p:oleObj>
              </mc:Choice>
              <mc:Fallback>
                <p:oleObj name="Equation" r:id="rId10" imgW="3492360" imgH="35532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C76AE213-F287-919F-CF04-ACBFB3C376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596" y="4205078"/>
                        <a:ext cx="6228949" cy="636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C993B57-B4CA-FCF3-6FA9-34D1E72ACDD7}"/>
              </a:ext>
            </a:extLst>
          </p:cNvPr>
          <p:cNvGrpSpPr/>
          <p:nvPr/>
        </p:nvGrpSpPr>
        <p:grpSpPr>
          <a:xfrm>
            <a:off x="525939" y="5350968"/>
            <a:ext cx="8092121" cy="1402830"/>
            <a:chOff x="677274" y="5378327"/>
            <a:chExt cx="8092121" cy="1402830"/>
          </a:xfrm>
        </p:grpSpPr>
        <p:graphicFrame>
          <p:nvGraphicFramePr>
            <p:cNvPr id="6" name="Object 3">
              <a:extLst>
                <a:ext uri="{FF2B5EF4-FFF2-40B4-BE49-F238E27FC236}">
                  <a16:creationId xmlns:a16="http://schemas.microsoft.com/office/drawing/2014/main" id="{C5E9431C-2336-6D18-8629-A4AE096917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5291439"/>
                </p:ext>
              </p:extLst>
            </p:nvPr>
          </p:nvGraphicFramePr>
          <p:xfrm>
            <a:off x="677274" y="5378327"/>
            <a:ext cx="784225" cy="6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91960" imgH="228600" progId="Equation.DSMT4">
                    <p:embed/>
                  </p:oleObj>
                </mc:Choice>
                <mc:Fallback>
                  <p:oleObj name="Equation" r:id="rId12" imgW="291960" imgH="228600" progId="Equation.DSMT4">
                    <p:embed/>
                    <p:pic>
                      <p:nvPicPr>
                        <p:cNvPr id="3" name="Object 3">
                          <a:extLst>
                            <a:ext uri="{FF2B5EF4-FFF2-40B4-BE49-F238E27FC236}">
                              <a16:creationId xmlns:a16="http://schemas.microsoft.com/office/drawing/2014/main" id="{DFF721D7-4D8F-4927-F9DD-F34B3A9135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74" y="5378327"/>
                          <a:ext cx="784225" cy="617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F27947-080F-80A3-7DEB-D81A9FD97443}"/>
                </a:ext>
              </a:extLst>
            </p:cNvPr>
            <p:cNvSpPr txBox="1"/>
            <p:nvPr/>
          </p:nvSpPr>
          <p:spPr>
            <a:xfrm>
              <a:off x="1436938" y="5519273"/>
              <a:ext cx="7332457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 </a:t>
              </a:r>
              <a:r>
                <a:rPr lang="en-US" dirty="0">
                  <a:solidFill>
                    <a:srgbClr val="FF0000"/>
                  </a:solidFill>
                </a:rPr>
                <a:t>escape width </a:t>
              </a:r>
              <a:r>
                <a:rPr lang="en-US" dirty="0"/>
                <a:t>caused by escape of particles from the nucleus</a:t>
              </a:r>
            </a:p>
            <a:p>
              <a:r>
                <a:rPr lang="en-US" dirty="0"/>
                <a:t>    </a:t>
              </a:r>
              <a:r>
                <a:rPr lang="en-US" sz="1800" dirty="0"/>
                <a:t>- important for GR width</a:t>
              </a:r>
            </a:p>
            <a:p>
              <a:r>
                <a:rPr lang="en-US" sz="1800" dirty="0"/>
                <a:t>     - needs taking into account continuous spectrum (usually </a:t>
              </a:r>
            </a:p>
            <a:p>
              <a:r>
                <a:rPr lang="en-US" sz="1800" dirty="0"/>
                <a:t>       approximated by spectrum discretization)</a:t>
              </a:r>
              <a:endParaRPr lang="ru-RU" sz="18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56B847E-3AC2-43D7-95D2-98CFE297BB17}"/>
              </a:ext>
            </a:extLst>
          </p:cNvPr>
          <p:cNvSpPr txBox="1"/>
          <p:nvPr/>
        </p:nvSpPr>
        <p:spPr>
          <a:xfrm>
            <a:off x="5871871" y="5120135"/>
            <a:ext cx="2948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u="none" strike="noStrike" baseline="0" dirty="0">
                <a:latin typeface="+mj-lt"/>
              </a:rPr>
              <a:t>N. N. Arsenyev, A. P. </a:t>
            </a:r>
            <a:r>
              <a:rPr lang="en-US" sz="1200" b="0" u="none" strike="noStrike" baseline="0" dirty="0" err="1">
                <a:latin typeface="+mj-lt"/>
              </a:rPr>
              <a:t>Severyukhin</a:t>
            </a:r>
            <a:r>
              <a:rPr lang="en-US" sz="1200" dirty="0">
                <a:latin typeface="+mj-lt"/>
              </a:rPr>
              <a:t>,</a:t>
            </a:r>
            <a:r>
              <a:rPr lang="en-US" sz="1200" b="0" u="none" strike="noStrike" baseline="0" dirty="0">
                <a:latin typeface="+mj-lt"/>
              </a:rPr>
              <a:t> </a:t>
            </a:r>
          </a:p>
          <a:p>
            <a:r>
              <a:rPr lang="en-US" sz="1200" b="0" u="none" strike="noStrike" baseline="0" dirty="0" err="1">
                <a:latin typeface="+mj-lt"/>
              </a:rPr>
              <a:t>R.G.Nazmitdinov</a:t>
            </a:r>
            <a:r>
              <a:rPr lang="en-US" sz="1200" dirty="0" err="1">
                <a:latin typeface="+mj-lt"/>
              </a:rPr>
              <a:t>,JETF</a:t>
            </a:r>
            <a:r>
              <a:rPr lang="en-US" sz="1200" dirty="0">
                <a:latin typeface="+mj-lt"/>
              </a:rPr>
              <a:t> Letters, 1 (2023)</a:t>
            </a:r>
            <a:endParaRPr lang="ru-RU" sz="12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3E4C4B-808C-3DC4-4C1E-09EEBE4F51C8}"/>
              </a:ext>
            </a:extLst>
          </p:cNvPr>
          <p:cNvSpPr txBox="1"/>
          <p:nvPr/>
        </p:nvSpPr>
        <p:spPr>
          <a:xfrm>
            <a:off x="538239" y="4794197"/>
            <a:ext cx="7881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 realized in Quasiparticle-Phonon model (Dubna), methods of Colo, </a:t>
            </a:r>
            <a:r>
              <a:rPr lang="en-US" sz="1600" dirty="0" err="1"/>
              <a:t>Lyutorovich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en-US" sz="1600" dirty="0"/>
              <a:t> </a:t>
            </a:r>
          </a:p>
          <a:p>
            <a:r>
              <a:rPr lang="en-US" sz="1600" dirty="0"/>
              <a:t>- can be simplified by random-matrix treatment </a:t>
            </a:r>
          </a:p>
        </p:txBody>
      </p:sp>
    </p:spTree>
    <p:extLst>
      <p:ext uri="{BB962C8B-B14F-4D97-AF65-F5344CB8AC3E}">
        <p14:creationId xmlns:p14="http://schemas.microsoft.com/office/powerpoint/2010/main" val="168222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0901" y="414823"/>
            <a:ext cx="2986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Content of the talk: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6083" y="1173952"/>
            <a:ext cx="812754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Variety of giant resonances (GR) in nuclei: </a:t>
            </a:r>
          </a:p>
          <a:p>
            <a:r>
              <a:rPr lang="en-US" dirty="0">
                <a:solidFill>
                  <a:srgbClr val="0000FF"/>
                </a:solidFill>
              </a:rPr>
              <a:t>    - basic properties, present main research directions, open problems</a:t>
            </a:r>
          </a:p>
          <a:p>
            <a:r>
              <a:rPr lang="en-US" dirty="0">
                <a:solidFill>
                  <a:srgbClr val="0000FF"/>
                </a:solidFill>
              </a:rPr>
              <a:t>    - electric GR:  E1(T=1),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E0(T=0), E2(T=0)</a:t>
            </a:r>
          </a:p>
          <a:p>
            <a:r>
              <a:rPr lang="en-US" dirty="0">
                <a:solidFill>
                  <a:srgbClr val="0000FF"/>
                </a:solidFill>
              </a:rPr>
              <a:t>    - exotic E1(T=0) GR: toroidal and compression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>
                <a:solidFill>
                  <a:srgbClr val="0000FF"/>
                </a:solidFill>
              </a:rPr>
              <a:t>    - </a:t>
            </a:r>
            <a:r>
              <a:rPr lang="en-US" dirty="0">
                <a:solidFill>
                  <a:srgbClr val="0000FF"/>
                </a:solidFill>
              </a:rPr>
              <a:t>magnetic M1 (orbital scissors and spin-flip) GR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8889" y="400701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Basics: deformations splitting, resonance widths, Landau damping, </a:t>
            </a:r>
          </a:p>
          <a:p>
            <a:r>
              <a:rPr lang="en-US" dirty="0">
                <a:solidFill>
                  <a:srgbClr val="0000FF"/>
                </a:solidFill>
              </a:rPr>
              <a:t> Hill’ vortex ring, </a:t>
            </a:r>
            <a:r>
              <a:rPr lang="en-US" dirty="0" err="1">
                <a:solidFill>
                  <a:srgbClr val="0000FF"/>
                </a:solidFill>
              </a:rPr>
              <a:t>Skyrme</a:t>
            </a:r>
            <a:r>
              <a:rPr lang="en-US" dirty="0">
                <a:solidFill>
                  <a:srgbClr val="0000FF"/>
                </a:solidFill>
              </a:rPr>
              <a:t> functional, sum rules, wavelet, </a:t>
            </a:r>
            <a:r>
              <a:rPr lang="en-US" dirty="0" err="1">
                <a:solidFill>
                  <a:srgbClr val="0000FF"/>
                </a:solidFill>
              </a:rPr>
              <a:t>etc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EA78E6A7-4CBD-2458-EBE6-E3104D2ACC37}"/>
              </a:ext>
            </a:extLst>
          </p:cNvPr>
          <p:cNvSpPr/>
          <p:nvPr/>
        </p:nvSpPr>
        <p:spPr bwMode="auto">
          <a:xfrm>
            <a:off x="247671" y="1158672"/>
            <a:ext cx="360040" cy="33833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C5E1BA2D-A66D-1611-2FA5-FE9BE6BC1DD2}"/>
              </a:ext>
            </a:extLst>
          </p:cNvPr>
          <p:cNvSpPr/>
          <p:nvPr/>
        </p:nvSpPr>
        <p:spPr bwMode="auto">
          <a:xfrm>
            <a:off x="248642" y="3986349"/>
            <a:ext cx="360040" cy="33833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id="{577CD2DC-C2F7-A971-0646-83284CBC6753}"/>
              </a:ext>
            </a:extLst>
          </p:cNvPr>
          <p:cNvSpPr/>
          <p:nvPr/>
        </p:nvSpPr>
        <p:spPr bwMode="auto">
          <a:xfrm>
            <a:off x="323528" y="2993879"/>
            <a:ext cx="360040" cy="338336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FE41D-AD43-CDFE-C663-6508831E9C73}"/>
              </a:ext>
            </a:extLst>
          </p:cNvPr>
          <p:cNvSpPr txBox="1"/>
          <p:nvPr/>
        </p:nvSpPr>
        <p:spPr>
          <a:xfrm>
            <a:off x="805776" y="3004216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Theory vs experiment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8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80EB8A3-C5B9-4AEC-9C76-848932111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85750"/>
            <a:ext cx="50385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FF3300"/>
                </a:solidFill>
              </a:rPr>
              <a:t>Время жизни резонанса определяется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FF3300"/>
                </a:solidFill>
              </a:rPr>
              <a:t> </a:t>
            </a:r>
            <a:r>
              <a:rPr lang="ru-RU" altLang="ru-RU" sz="2000" u="sng" dirty="0">
                <a:solidFill>
                  <a:srgbClr val="0000FF"/>
                </a:solidFill>
              </a:rPr>
              <a:t>фрагментацией </a:t>
            </a:r>
            <a:r>
              <a:rPr lang="en-US" altLang="ru-RU" sz="2000" u="sng" dirty="0">
                <a:solidFill>
                  <a:srgbClr val="0000FF"/>
                </a:solidFill>
              </a:rPr>
              <a:t>(</a:t>
            </a:r>
            <a:r>
              <a:rPr lang="ru-RU" altLang="ru-RU" sz="2000" u="sng" dirty="0">
                <a:solidFill>
                  <a:srgbClr val="0000FF"/>
                </a:solidFill>
              </a:rPr>
              <a:t>диссипацией) Ландау</a:t>
            </a:r>
            <a:endParaRPr lang="en-US" altLang="ru-RU" sz="2000" u="sng" dirty="0">
              <a:solidFill>
                <a:srgbClr val="0000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8D02AC-05A6-4632-AB20-B8A83539EB37}"/>
              </a:ext>
            </a:extLst>
          </p:cNvPr>
          <p:cNvSpPr txBox="1"/>
          <p:nvPr/>
        </p:nvSpPr>
        <p:spPr>
          <a:xfrm flipH="1">
            <a:off x="292635" y="4450568"/>
            <a:ext cx="8558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Если коллективное возбуждение  взаимодействует (</a:t>
            </a:r>
            <a:r>
              <a:rPr lang="en-US" sz="1800" dirty="0"/>
              <a:t>V) </a:t>
            </a:r>
            <a:r>
              <a:rPr lang="ru-RU" sz="1800" dirty="0"/>
              <a:t>с соседними  1</a:t>
            </a:r>
            <a:r>
              <a:rPr lang="en-US" sz="1800" dirty="0"/>
              <a:t>eh</a:t>
            </a:r>
            <a:endParaRPr lang="ru-RU" sz="1800" dirty="0"/>
          </a:p>
          <a:p>
            <a:r>
              <a:rPr lang="ru-RU" sz="1800" dirty="0"/>
              <a:t>элементарными возбуждениями, то оно распадается по этим элементарным возбуждениям. </a:t>
            </a:r>
            <a:r>
              <a:rPr lang="en-US" sz="1800" dirty="0"/>
              <a:t> </a:t>
            </a:r>
          </a:p>
          <a:p>
            <a:r>
              <a:rPr lang="ru-RU" sz="1800" dirty="0"/>
              <a:t>У коллективного уровня появляется </a:t>
            </a:r>
            <a:r>
              <a:rPr lang="ru-RU" sz="1800" dirty="0">
                <a:solidFill>
                  <a:srgbClr val="FF3300"/>
                </a:solidFill>
              </a:rPr>
              <a:t>ширина</a:t>
            </a:r>
            <a:r>
              <a:rPr lang="ru-RU" sz="1800" dirty="0"/>
              <a:t> , обратно </a:t>
            </a:r>
          </a:p>
          <a:p>
            <a:r>
              <a:rPr lang="ru-RU" sz="1800" dirty="0"/>
              <a:t>пропорциональная его </a:t>
            </a:r>
            <a:r>
              <a:rPr lang="ru-RU" sz="1800" dirty="0">
                <a:solidFill>
                  <a:srgbClr val="FF3300"/>
                </a:solidFill>
              </a:rPr>
              <a:t>времени жизни</a:t>
            </a:r>
            <a:r>
              <a:rPr lang="ru-RU" sz="1800" dirty="0"/>
              <a:t>. </a:t>
            </a:r>
            <a:endParaRPr lang="en-US" sz="1800" dirty="0"/>
          </a:p>
          <a:p>
            <a:r>
              <a:rPr lang="ru-RU" sz="1800" dirty="0"/>
              <a:t>Этот эффект называется </a:t>
            </a:r>
            <a:r>
              <a:rPr lang="ru-RU" sz="1800" dirty="0">
                <a:solidFill>
                  <a:srgbClr val="FF0000"/>
                </a:solidFill>
              </a:rPr>
              <a:t>фрагментацией Ланд</a:t>
            </a:r>
            <a:r>
              <a:rPr lang="ru-RU" sz="1800" dirty="0"/>
              <a:t>ау для </a:t>
            </a:r>
            <a:r>
              <a:rPr lang="ru-RU" sz="1800" dirty="0">
                <a:solidFill>
                  <a:srgbClr val="FF0000"/>
                </a:solidFill>
              </a:rPr>
              <a:t>дискретного</a:t>
            </a:r>
            <a:r>
              <a:rPr lang="ru-RU" sz="1800" dirty="0"/>
              <a:t> спектра и</a:t>
            </a:r>
          </a:p>
          <a:p>
            <a:r>
              <a:rPr lang="ru-RU" sz="1800" dirty="0">
                <a:solidFill>
                  <a:srgbClr val="FF0000"/>
                </a:solidFill>
              </a:rPr>
              <a:t>диссипацией Ландау </a:t>
            </a:r>
            <a:r>
              <a:rPr lang="ru-RU" sz="1800" dirty="0"/>
              <a:t>для </a:t>
            </a:r>
            <a:r>
              <a:rPr lang="ru-RU" sz="1800" dirty="0">
                <a:solidFill>
                  <a:srgbClr val="FF0000"/>
                </a:solidFill>
              </a:rPr>
              <a:t>непрерывного</a:t>
            </a:r>
            <a:r>
              <a:rPr lang="ru-RU" sz="1800" dirty="0"/>
              <a:t> спектра.</a:t>
            </a:r>
          </a:p>
          <a:p>
            <a:r>
              <a:rPr lang="ru-RU" sz="1800" dirty="0"/>
              <a:t>Это общий эффект для самых разных квантовых систем.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78D3118-3BFC-4DBA-9AE6-9AF7E4F7891C}"/>
              </a:ext>
            </a:extLst>
          </p:cNvPr>
          <p:cNvGrpSpPr/>
          <p:nvPr/>
        </p:nvGrpSpPr>
        <p:grpSpPr>
          <a:xfrm>
            <a:off x="293052" y="1269978"/>
            <a:ext cx="4463327" cy="2961068"/>
            <a:chOff x="827584" y="1270973"/>
            <a:chExt cx="4463327" cy="2961068"/>
          </a:xfrm>
        </p:grpSpPr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55E97352-8AF2-45C9-B8D3-E3D7004F57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88607" y="3251988"/>
              <a:ext cx="280732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766A9DB1-6C01-4713-A3A5-22A46EF8CC12}"/>
                </a:ext>
              </a:extLst>
            </p:cNvPr>
            <p:cNvCxnSpPr/>
            <p:nvPr/>
          </p:nvCxnSpPr>
          <p:spPr bwMode="auto">
            <a:xfrm flipV="1">
              <a:off x="1182640" y="1950462"/>
              <a:ext cx="0" cy="130152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2E7D85-3CD6-4EAE-9477-2F3024B44A3C}"/>
                </a:ext>
              </a:extLst>
            </p:cNvPr>
            <p:cNvSpPr txBox="1"/>
            <p:nvPr/>
          </p:nvSpPr>
          <p:spPr>
            <a:xfrm>
              <a:off x="3982801" y="3056775"/>
              <a:ext cx="522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endParaRPr lang="ru-RU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811017-5A54-4AB5-9151-8F6A025A3174}"/>
                </a:ext>
              </a:extLst>
            </p:cNvPr>
            <p:cNvSpPr txBox="1"/>
            <p:nvPr/>
          </p:nvSpPr>
          <p:spPr>
            <a:xfrm>
              <a:off x="827584" y="1700808"/>
              <a:ext cx="473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Euclid Symbol" panose="05050102010706020507" pitchFamily="18" charset="2"/>
                </a:rPr>
                <a:t>s</a:t>
              </a:r>
              <a:endParaRPr lang="ru-RU" sz="2800" dirty="0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E8D2CA1-237E-40C3-8148-3E7E064BB77E}"/>
                </a:ext>
              </a:extLst>
            </p:cNvPr>
            <p:cNvCxnSpPr/>
            <p:nvPr/>
          </p:nvCxnSpPr>
          <p:spPr bwMode="auto">
            <a:xfrm>
              <a:off x="2790226" y="2224028"/>
              <a:ext cx="0" cy="1027960"/>
            </a:xfrm>
            <a:prstGeom prst="line">
              <a:avLst/>
            </a:prstGeom>
            <a:ln w="50800"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E2FAC125-319E-4987-92A9-9F8CA2666A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60323" y="3056775"/>
              <a:ext cx="0" cy="17217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884B1102-4D35-4446-8937-85E20CB099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27784" y="3056775"/>
              <a:ext cx="0" cy="19521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E874CD65-31AF-4D8D-A730-0BCC72391A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1720" y="3056775"/>
              <a:ext cx="0" cy="17217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6F0DEF-81F5-4D51-8B61-1625FFB0575C}"/>
                </a:ext>
              </a:extLst>
            </p:cNvPr>
            <p:cNvSpPr txBox="1"/>
            <p:nvPr/>
          </p:nvSpPr>
          <p:spPr>
            <a:xfrm>
              <a:off x="2836499" y="2079695"/>
              <a:ext cx="1375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коллективное </a:t>
              </a:r>
              <a:endParaRPr lang="en-US" sz="1400" dirty="0"/>
            </a:p>
            <a:p>
              <a:r>
                <a:rPr lang="ru-RU" sz="1400" dirty="0"/>
                <a:t>возбуждение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EED854-E216-42E8-A0FA-6BDAF0380AB6}"/>
                </a:ext>
              </a:extLst>
            </p:cNvPr>
            <p:cNvSpPr txBox="1"/>
            <p:nvPr/>
          </p:nvSpPr>
          <p:spPr>
            <a:xfrm>
              <a:off x="1691680" y="3708821"/>
              <a:ext cx="3028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элементарные  электрон-дырочные  </a:t>
              </a:r>
              <a:r>
                <a:rPr lang="en-US" sz="1400" dirty="0"/>
                <a:t>1ph </a:t>
              </a:r>
              <a:r>
                <a:rPr lang="ru-RU" sz="1400" dirty="0"/>
                <a:t>возбуждения</a:t>
              </a:r>
            </a:p>
          </p:txBody>
        </p: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7F433EFD-F660-4682-A460-FD12FC389BA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051718" y="3380255"/>
              <a:ext cx="2" cy="33697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D512B4F8-7BCA-4F1E-B095-FDAD02D1B4A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627782" y="3403775"/>
              <a:ext cx="2" cy="33697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88DC1967-0B9B-44BF-AC8D-1D0985DB0DA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060321" y="3403775"/>
              <a:ext cx="2" cy="33697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40" name="Object 3">
              <a:extLst>
                <a:ext uri="{FF2B5EF4-FFF2-40B4-BE49-F238E27FC236}">
                  <a16:creationId xmlns:a16="http://schemas.microsoft.com/office/drawing/2014/main" id="{50324EE3-D36B-4606-B2D9-A3FC048914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67945" y="1428158"/>
            <a:ext cx="966787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96880" imgH="164880" progId="Equation.DSMT4">
                    <p:embed/>
                  </p:oleObj>
                </mc:Choice>
                <mc:Fallback>
                  <p:oleObj name="Equation" r:id="rId3" imgW="596880" imgH="164880" progId="Equation.DSMT4">
                    <p:embed/>
                    <p:pic>
                      <p:nvPicPr>
                        <p:cNvPr id="40" name="Object 3">
                          <a:extLst>
                            <a:ext uri="{FF2B5EF4-FFF2-40B4-BE49-F238E27FC236}">
                              <a16:creationId xmlns:a16="http://schemas.microsoft.com/office/drawing/2014/main" id="{50324EE3-D36B-4606-B2D9-A3FC0489141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7945" y="1428158"/>
                          <a:ext cx="966787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8EF310-F987-434B-86E3-82E2A3C95636}"/>
                </a:ext>
              </a:extLst>
            </p:cNvPr>
            <p:cNvSpPr txBox="1"/>
            <p:nvPr/>
          </p:nvSpPr>
          <p:spPr>
            <a:xfrm>
              <a:off x="2256041" y="1270973"/>
              <a:ext cx="30348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резонанс не взаимодействует</a:t>
              </a:r>
              <a:endParaRPr lang="en-US" sz="1600" dirty="0"/>
            </a:p>
            <a:p>
              <a:r>
                <a:rPr lang="en-US" sz="1600" dirty="0"/>
                <a:t>c 1ph  </a:t>
              </a:r>
              <a:r>
                <a:rPr lang="ru-RU" sz="1600" dirty="0"/>
                <a:t>и </a:t>
              </a:r>
              <a:r>
                <a:rPr lang="ru-RU" sz="1600" dirty="0">
                  <a:solidFill>
                    <a:srgbClr val="FF0000"/>
                  </a:solidFill>
                </a:rPr>
                <a:t>не распадается </a:t>
              </a:r>
            </a:p>
            <a:p>
              <a:r>
                <a:rPr lang="ru-RU" sz="1600" dirty="0"/>
                <a:t>Ширина плазмона мала.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6E232A6-C102-48D7-B3DA-43A6B11EFF5A}"/>
              </a:ext>
            </a:extLst>
          </p:cNvPr>
          <p:cNvGrpSpPr/>
          <p:nvPr/>
        </p:nvGrpSpPr>
        <p:grpSpPr>
          <a:xfrm>
            <a:off x="4629658" y="695399"/>
            <a:ext cx="4565321" cy="3526154"/>
            <a:chOff x="827584" y="705887"/>
            <a:chExt cx="4565321" cy="3526154"/>
          </a:xfrm>
        </p:grpSpPr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2A5E8A45-B9CB-4CA0-9E69-BC42FCDAAF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88607" y="3251988"/>
              <a:ext cx="280732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A030CC93-F9B3-45FD-8970-41EB20D04AAA}"/>
                </a:ext>
              </a:extLst>
            </p:cNvPr>
            <p:cNvCxnSpPr/>
            <p:nvPr/>
          </p:nvCxnSpPr>
          <p:spPr bwMode="auto">
            <a:xfrm flipV="1">
              <a:off x="1182640" y="1950462"/>
              <a:ext cx="0" cy="130152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16F04FB-A3D1-4405-9A86-A0D45D232A0F}"/>
                </a:ext>
              </a:extLst>
            </p:cNvPr>
            <p:cNvSpPr txBox="1"/>
            <p:nvPr/>
          </p:nvSpPr>
          <p:spPr>
            <a:xfrm>
              <a:off x="3982801" y="3056775"/>
              <a:ext cx="522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endParaRPr lang="ru-RU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DD88682-A0C2-4B6C-B4C9-B57AEC179DF3}"/>
                </a:ext>
              </a:extLst>
            </p:cNvPr>
            <p:cNvSpPr txBox="1"/>
            <p:nvPr/>
          </p:nvSpPr>
          <p:spPr>
            <a:xfrm>
              <a:off x="827584" y="1700808"/>
              <a:ext cx="473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Euclid Symbol" panose="05050102010706020507" pitchFamily="18" charset="2"/>
                </a:rPr>
                <a:t>s</a:t>
              </a:r>
              <a:endParaRPr lang="ru-RU" sz="2800" dirty="0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CF679B9F-3905-4024-A835-A73F6FC841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60323" y="3056775"/>
              <a:ext cx="0" cy="17217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E8244BB5-F1B8-4ABA-8AF4-FD9DA0AE2D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27784" y="3056775"/>
              <a:ext cx="0" cy="19521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28A6D47A-563C-4F39-B509-E4ED1B5490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1720" y="3056775"/>
              <a:ext cx="0" cy="17217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C14C92-49B8-4538-87DE-16DFD1987BE4}"/>
                </a:ext>
              </a:extLst>
            </p:cNvPr>
            <p:cNvSpPr txBox="1"/>
            <p:nvPr/>
          </p:nvSpPr>
          <p:spPr>
            <a:xfrm>
              <a:off x="3044043" y="2353906"/>
              <a:ext cx="1375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/>
                <a:t>коллективное </a:t>
              </a:r>
              <a:endParaRPr lang="en-US" sz="1400" dirty="0"/>
            </a:p>
            <a:p>
              <a:r>
                <a:rPr lang="ru-RU" sz="1400" dirty="0"/>
                <a:t>возбуждение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85267D9-959B-41A1-BC5B-B7FD03AFCE60}"/>
                </a:ext>
              </a:extLst>
            </p:cNvPr>
            <p:cNvSpPr txBox="1"/>
            <p:nvPr/>
          </p:nvSpPr>
          <p:spPr>
            <a:xfrm>
              <a:off x="1691680" y="3708821"/>
              <a:ext cx="3028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элементарные  электрон-дырочные  </a:t>
              </a:r>
              <a:r>
                <a:rPr lang="en-US" sz="1400" dirty="0"/>
                <a:t>1eh </a:t>
              </a:r>
              <a:r>
                <a:rPr lang="ru-RU" sz="1400" dirty="0"/>
                <a:t>возбуждения</a:t>
              </a:r>
            </a:p>
          </p:txBody>
        </p:sp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id="{4BA5026C-AFBF-4ED3-99C5-86FCD2EF81E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051718" y="3380255"/>
              <a:ext cx="2" cy="33697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Прямая со стрелкой 56">
              <a:extLst>
                <a:ext uri="{FF2B5EF4-FFF2-40B4-BE49-F238E27FC236}">
                  <a16:creationId xmlns:a16="http://schemas.microsoft.com/office/drawing/2014/main" id="{45CD5ECB-9821-46AE-9995-81B15BE20EA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627782" y="3403775"/>
              <a:ext cx="2" cy="33697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Прямая со стрелкой 57">
              <a:extLst>
                <a:ext uri="{FF2B5EF4-FFF2-40B4-BE49-F238E27FC236}">
                  <a16:creationId xmlns:a16="http://schemas.microsoft.com/office/drawing/2014/main" id="{A8D682DB-9CD0-481F-8EBF-B1159C49EC4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060321" y="3403775"/>
              <a:ext cx="2" cy="33697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59" name="Object 3">
              <a:extLst>
                <a:ext uri="{FF2B5EF4-FFF2-40B4-BE49-F238E27FC236}">
                  <a16:creationId xmlns:a16="http://schemas.microsoft.com/office/drawing/2014/main" id="{DC48DC02-BD4D-4CD3-8F58-C4C0BF8D05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9832" y="1427981"/>
            <a:ext cx="843284" cy="267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0560" imgH="164880" progId="Equation.DSMT4">
                    <p:embed/>
                  </p:oleObj>
                </mc:Choice>
                <mc:Fallback>
                  <p:oleObj name="Equation" r:id="rId5" imgW="520560" imgH="164880" progId="Equation.DSMT4">
                    <p:embed/>
                    <p:pic>
                      <p:nvPicPr>
                        <p:cNvPr id="59" name="Object 3">
                          <a:extLst>
                            <a:ext uri="{FF2B5EF4-FFF2-40B4-BE49-F238E27FC236}">
                              <a16:creationId xmlns:a16="http://schemas.microsoft.com/office/drawing/2014/main" id="{DC48DC02-BD4D-4CD3-8F58-C4C0BF8D05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9832" y="1427981"/>
                          <a:ext cx="843284" cy="267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26BDB19-27C8-4770-AE16-4862795CD291}"/>
                </a:ext>
              </a:extLst>
            </p:cNvPr>
            <p:cNvSpPr txBox="1"/>
            <p:nvPr/>
          </p:nvSpPr>
          <p:spPr>
            <a:xfrm>
              <a:off x="2142079" y="705887"/>
              <a:ext cx="325082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резонанс взаимодействует</a:t>
              </a:r>
              <a:endParaRPr lang="en-US" sz="1600" dirty="0"/>
            </a:p>
            <a:p>
              <a:r>
                <a:rPr lang="en-US" sz="1600" dirty="0"/>
                <a:t>c 1ph  </a:t>
              </a:r>
              <a:r>
                <a:rPr lang="ru-RU" sz="1600" dirty="0"/>
                <a:t>и </a:t>
              </a:r>
              <a:r>
                <a:rPr lang="ru-RU" sz="1600" dirty="0">
                  <a:solidFill>
                    <a:srgbClr val="FF0000"/>
                  </a:solidFill>
                </a:rPr>
                <a:t>распадается.</a:t>
              </a:r>
              <a:r>
                <a:rPr lang="ru-RU" sz="1600" dirty="0"/>
                <a:t> У него</a:t>
              </a:r>
            </a:p>
            <a:p>
              <a:r>
                <a:rPr lang="ru-RU" sz="1600" dirty="0"/>
                <a:t>появляется </a:t>
              </a:r>
              <a:r>
                <a:rPr lang="ru-RU" sz="1600" dirty="0">
                  <a:solidFill>
                    <a:srgbClr val="FF3300"/>
                  </a:solidFill>
                </a:rPr>
                <a:t>ширина распада </a:t>
              </a:r>
              <a:r>
                <a:rPr lang="en-US" sz="1600" dirty="0">
                  <a:latin typeface="Euclid Symbol" panose="05050102010706020507" pitchFamily="18" charset="2"/>
                </a:rPr>
                <a:t>G</a:t>
              </a:r>
              <a:r>
                <a:rPr lang="ru-RU" sz="1600" dirty="0"/>
                <a:t>.</a:t>
              </a:r>
            </a:p>
            <a:p>
              <a:r>
                <a:rPr lang="ru-RU" sz="1600" dirty="0"/>
                <a:t>Чем быстрее распад (меньше </a:t>
              </a:r>
              <a:endParaRPr lang="en-US" sz="1600" dirty="0"/>
            </a:p>
            <a:p>
              <a:r>
                <a:rPr lang="ru-RU" sz="1600" dirty="0">
                  <a:solidFill>
                    <a:srgbClr val="FF3300"/>
                  </a:solidFill>
                </a:rPr>
                <a:t>время жизни </a:t>
              </a:r>
              <a:r>
                <a:rPr lang="en-US" sz="1600" dirty="0">
                  <a:latin typeface="Euclid Symbol" panose="05050102010706020507" pitchFamily="18" charset="2"/>
                </a:rPr>
                <a:t>t</a:t>
              </a:r>
              <a:r>
                <a:rPr lang="ru-RU" sz="1600" dirty="0"/>
                <a:t> ), тем больше </a:t>
              </a:r>
              <a:r>
                <a:rPr lang="en-US" sz="1600" dirty="0">
                  <a:latin typeface="Euclid Symbol" panose="05050102010706020507" pitchFamily="18" charset="2"/>
                </a:rPr>
                <a:t>G</a:t>
              </a:r>
              <a:r>
                <a:rPr lang="ru-RU" sz="1600" dirty="0">
                  <a:latin typeface="Euclid Symbol" panose="05050102010706020507" pitchFamily="18" charset="2"/>
                </a:rPr>
                <a:t>.</a:t>
              </a:r>
              <a:r>
                <a:rPr lang="ru-RU" sz="1600" dirty="0"/>
                <a:t> </a:t>
              </a:r>
            </a:p>
          </p:txBody>
        </p:sp>
      </p:grp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9444AF0D-5075-4B74-8FC4-B43F0F15E564}"/>
              </a:ext>
            </a:extLst>
          </p:cNvPr>
          <p:cNvSpPr/>
          <p:nvPr/>
        </p:nvSpPr>
        <p:spPr bwMode="auto">
          <a:xfrm>
            <a:off x="5334000" y="2346895"/>
            <a:ext cx="2030230" cy="859149"/>
          </a:xfrm>
          <a:custGeom>
            <a:avLst/>
            <a:gdLst>
              <a:gd name="connsiteX0" fmla="*/ 0 w 2030230"/>
              <a:gd name="connsiteY0" fmla="*/ 853505 h 859149"/>
              <a:gd name="connsiteX1" fmla="*/ 381000 w 2030230"/>
              <a:gd name="connsiteY1" fmla="*/ 624905 h 859149"/>
              <a:gd name="connsiteX2" fmla="*/ 640080 w 2030230"/>
              <a:gd name="connsiteY2" fmla="*/ 594425 h 859149"/>
              <a:gd name="connsiteX3" fmla="*/ 822960 w 2030230"/>
              <a:gd name="connsiteY3" fmla="*/ 167705 h 859149"/>
              <a:gd name="connsiteX4" fmla="*/ 1051560 w 2030230"/>
              <a:gd name="connsiteY4" fmla="*/ 65 h 859149"/>
              <a:gd name="connsiteX5" fmla="*/ 1295400 w 2030230"/>
              <a:gd name="connsiteY5" fmla="*/ 182945 h 859149"/>
              <a:gd name="connsiteX6" fmla="*/ 1478280 w 2030230"/>
              <a:gd name="connsiteY6" fmla="*/ 396305 h 859149"/>
              <a:gd name="connsiteX7" fmla="*/ 1432560 w 2030230"/>
              <a:gd name="connsiteY7" fmla="*/ 396305 h 859149"/>
              <a:gd name="connsiteX8" fmla="*/ 1463040 w 2030230"/>
              <a:gd name="connsiteY8" fmla="*/ 396305 h 859149"/>
              <a:gd name="connsiteX9" fmla="*/ 1676400 w 2030230"/>
              <a:gd name="connsiteY9" fmla="*/ 609665 h 859149"/>
              <a:gd name="connsiteX10" fmla="*/ 1935480 w 2030230"/>
              <a:gd name="connsiteY10" fmla="*/ 777305 h 859149"/>
              <a:gd name="connsiteX11" fmla="*/ 2026920 w 2030230"/>
              <a:gd name="connsiteY11" fmla="*/ 853505 h 859149"/>
              <a:gd name="connsiteX12" fmla="*/ 2011680 w 2030230"/>
              <a:gd name="connsiteY12" fmla="*/ 853505 h 859149"/>
              <a:gd name="connsiteX13" fmla="*/ 2026920 w 2030230"/>
              <a:gd name="connsiteY13" fmla="*/ 853505 h 85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0230" h="859149">
                <a:moveTo>
                  <a:pt x="0" y="853505"/>
                </a:moveTo>
                <a:cubicBezTo>
                  <a:pt x="137160" y="760795"/>
                  <a:pt x="274320" y="668085"/>
                  <a:pt x="381000" y="624905"/>
                </a:cubicBezTo>
                <a:cubicBezTo>
                  <a:pt x="487680" y="581725"/>
                  <a:pt x="566420" y="670625"/>
                  <a:pt x="640080" y="594425"/>
                </a:cubicBezTo>
                <a:cubicBezTo>
                  <a:pt x="713740" y="518225"/>
                  <a:pt x="754380" y="266765"/>
                  <a:pt x="822960" y="167705"/>
                </a:cubicBezTo>
                <a:cubicBezTo>
                  <a:pt x="891540" y="68645"/>
                  <a:pt x="972820" y="-2475"/>
                  <a:pt x="1051560" y="65"/>
                </a:cubicBezTo>
                <a:cubicBezTo>
                  <a:pt x="1130300" y="2605"/>
                  <a:pt x="1224280" y="116905"/>
                  <a:pt x="1295400" y="182945"/>
                </a:cubicBezTo>
                <a:cubicBezTo>
                  <a:pt x="1366520" y="248985"/>
                  <a:pt x="1455420" y="360745"/>
                  <a:pt x="1478280" y="396305"/>
                </a:cubicBezTo>
                <a:cubicBezTo>
                  <a:pt x="1501140" y="431865"/>
                  <a:pt x="1432560" y="396305"/>
                  <a:pt x="1432560" y="396305"/>
                </a:cubicBezTo>
                <a:cubicBezTo>
                  <a:pt x="1430020" y="396305"/>
                  <a:pt x="1422400" y="360745"/>
                  <a:pt x="1463040" y="396305"/>
                </a:cubicBezTo>
                <a:cubicBezTo>
                  <a:pt x="1503680" y="431865"/>
                  <a:pt x="1597660" y="546165"/>
                  <a:pt x="1676400" y="609665"/>
                </a:cubicBezTo>
                <a:cubicBezTo>
                  <a:pt x="1755140" y="673165"/>
                  <a:pt x="1877060" y="736665"/>
                  <a:pt x="1935480" y="777305"/>
                </a:cubicBezTo>
                <a:cubicBezTo>
                  <a:pt x="1993900" y="817945"/>
                  <a:pt x="2026920" y="853505"/>
                  <a:pt x="2026920" y="853505"/>
                </a:cubicBezTo>
                <a:cubicBezTo>
                  <a:pt x="2039620" y="866205"/>
                  <a:pt x="2011680" y="853505"/>
                  <a:pt x="2011680" y="853505"/>
                </a:cubicBezTo>
                <a:lnTo>
                  <a:pt x="2026920" y="85350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27813584-3F58-44A4-8EE5-506C3EE3748E}"/>
              </a:ext>
            </a:extLst>
          </p:cNvPr>
          <p:cNvCxnSpPr>
            <a:endCxn id="62" idx="7"/>
          </p:cNvCxnSpPr>
          <p:nvPr/>
        </p:nvCxnSpPr>
        <p:spPr bwMode="auto">
          <a:xfrm>
            <a:off x="6043748" y="2737013"/>
            <a:ext cx="722812" cy="618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D4334F5-A47E-48FA-8BC5-F6E5EB1DD242}"/>
              </a:ext>
            </a:extLst>
          </p:cNvPr>
          <p:cNvSpPr txBox="1"/>
          <p:nvPr/>
        </p:nvSpPr>
        <p:spPr>
          <a:xfrm>
            <a:off x="6218770" y="2395485"/>
            <a:ext cx="413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Euclid Symbol" panose="05050102010706020507" pitchFamily="18" charset="2"/>
              </a:rPr>
              <a:t>G</a:t>
            </a:r>
            <a:endParaRPr lang="ru-RU" dirty="0"/>
          </a:p>
        </p:txBody>
      </p:sp>
      <p:graphicFrame>
        <p:nvGraphicFramePr>
          <p:cNvPr id="68" name="Object 3">
            <a:extLst>
              <a:ext uri="{FF2B5EF4-FFF2-40B4-BE49-F238E27FC236}">
                <a16:creationId xmlns:a16="http://schemas.microsoft.com/office/drawing/2014/main" id="{C502502C-4C2B-4FC7-B752-3E748176DA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8560" y="5150742"/>
          <a:ext cx="6794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40" imgH="393480" progId="Equation.DSMT4">
                  <p:embed/>
                </p:oleObj>
              </mc:Choice>
              <mc:Fallback>
                <p:oleObj name="Equation" r:id="rId7" imgW="419040" imgH="393480" progId="Equation.DSMT4">
                  <p:embed/>
                  <p:pic>
                    <p:nvPicPr>
                      <p:cNvPr id="68" name="Object 3">
                        <a:extLst>
                          <a:ext uri="{FF2B5EF4-FFF2-40B4-BE49-F238E27FC236}">
                            <a16:creationId xmlns:a16="http://schemas.microsoft.com/office/drawing/2014/main" id="{C502502C-4C2B-4FC7-B752-3E748176DA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560" y="5150742"/>
                        <a:ext cx="67945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0BCEFF1-2D15-4570-B263-41AEE346D7C7}"/>
              </a:ext>
            </a:extLst>
          </p:cNvPr>
          <p:cNvSpPr/>
          <p:nvPr/>
        </p:nvSpPr>
        <p:spPr bwMode="auto">
          <a:xfrm>
            <a:off x="8122894" y="1991300"/>
            <a:ext cx="920129" cy="59943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2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2284C9-26DF-7A7D-A38F-E3530C17A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52" y="542451"/>
            <a:ext cx="8415612" cy="21921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E60D15-8A41-7499-AF9D-E1F790820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96" y="3258257"/>
            <a:ext cx="4359604" cy="3599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F77DF2-F71A-B4DD-06B4-8F18432E4E77}"/>
              </a:ext>
            </a:extLst>
          </p:cNvPr>
          <p:cNvSpPr txBox="1"/>
          <p:nvPr/>
        </p:nvSpPr>
        <p:spPr>
          <a:xfrm>
            <a:off x="4609358" y="5140931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7140" algn="l"/>
            <a:r>
              <a:rPr lang="en-US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However wavelet analysis in nuclei still has open questions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R="11540"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physical interpretation of characteristic scales, e.g. widths vs energy intervals,</a:t>
            </a:r>
          </a:p>
          <a:p>
            <a:pPr marR="114540" algn="l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is still unclear.</a:t>
            </a:r>
            <a:endParaRPr lang="ru-RU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07760-5431-5625-EAC5-55091FA921F8}"/>
              </a:ext>
            </a:extLst>
          </p:cNvPr>
          <p:cNvSpPr txBox="1"/>
          <p:nvPr/>
        </p:nvSpPr>
        <p:spPr>
          <a:xfrm>
            <a:off x="4614995" y="3951545"/>
            <a:ext cx="4476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- The extracted scales are attributed to</a:t>
            </a:r>
          </a:p>
          <a:p>
            <a:r>
              <a:rPr lang="en-US" sz="1800" dirty="0"/>
              <a:t>   different physical damping mechanisms.</a:t>
            </a:r>
          </a:p>
          <a:p>
            <a:r>
              <a:rPr lang="en-US" sz="1800" dirty="0"/>
              <a:t>- Very new and interesting area in </a:t>
            </a:r>
          </a:p>
          <a:p>
            <a:r>
              <a:rPr lang="en-US" sz="1800" dirty="0"/>
              <a:t>    investigation of nuclear structure. </a:t>
            </a:r>
            <a:endParaRPr lang="ru-RU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19D59-3273-D9A9-34C8-8B445AAEA42A}"/>
              </a:ext>
            </a:extLst>
          </p:cNvPr>
          <p:cNvSpPr txBox="1"/>
          <p:nvPr/>
        </p:nvSpPr>
        <p:spPr>
          <a:xfrm>
            <a:off x="4788024" y="3329322"/>
            <a:ext cx="3856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Wavelet can be associated with the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local</a:t>
            </a:r>
            <a:r>
              <a:rPr lang="en-US" sz="1800" dirty="0">
                <a:solidFill>
                  <a:srgbClr val="0000FF"/>
                </a:solidFill>
              </a:rPr>
              <a:t> Fourier transform.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032CA-B649-8EE3-45E9-D7079C67C388}"/>
              </a:ext>
            </a:extLst>
          </p:cNvPr>
          <p:cNvSpPr txBox="1"/>
          <p:nvPr/>
        </p:nvSpPr>
        <p:spPr>
          <a:xfrm>
            <a:off x="971600" y="5418473"/>
            <a:ext cx="1008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SLy6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35157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44824"/>
            <a:ext cx="4398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Wavelet analysis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0578"/>
            <a:ext cx="272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Wavelet (WL) analysis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88" y="836712"/>
            <a:ext cx="855888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/>
              <a:t>  Extension of the Fourier transformation relating  </a:t>
            </a:r>
            <a:r>
              <a:rPr lang="en-US" dirty="0">
                <a:solidFill>
                  <a:srgbClr val="FF0000"/>
                </a:solidFill>
              </a:rPr>
              <a:t>total</a:t>
            </a:r>
            <a:r>
              <a:rPr lang="en-US" dirty="0"/>
              <a:t> </a:t>
            </a:r>
          </a:p>
          <a:p>
            <a:r>
              <a:rPr lang="en-US" dirty="0"/>
              <a:t>   time and frequency domains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/>
              <a:t> Instead WL provides a </a:t>
            </a:r>
            <a:r>
              <a:rPr lang="en-US" dirty="0">
                <a:solidFill>
                  <a:srgbClr val="FF0000"/>
                </a:solidFill>
              </a:rPr>
              <a:t>local</a:t>
            </a:r>
            <a:r>
              <a:rPr lang="en-US" dirty="0"/>
              <a:t> transformation for a given frequency interval.</a:t>
            </a:r>
          </a:p>
          <a:p>
            <a:r>
              <a:rPr lang="en-US" dirty="0"/>
              <a:t>   It is widely used  in</a:t>
            </a:r>
          </a:p>
          <a:p>
            <a:r>
              <a:rPr lang="en-US" dirty="0"/>
              <a:t>     - geophysics, ocean waves, coherence in turbulent flows,</a:t>
            </a:r>
          </a:p>
          <a:p>
            <a:r>
              <a:rPr lang="en-US" dirty="0"/>
              <a:t>     - electrical engineering (signal processing, data compression)</a:t>
            </a:r>
          </a:p>
          <a:p>
            <a:r>
              <a:rPr lang="en-US" dirty="0"/>
              <a:t>     - mathematical analysis, physics (fractals, ..)  ….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In nuclear physics</a:t>
            </a:r>
            <a:r>
              <a:rPr lang="en-US" dirty="0"/>
              <a:t>,  WL  is used to build the </a:t>
            </a:r>
            <a:r>
              <a:rPr lang="en-US" dirty="0">
                <a:solidFill>
                  <a:srgbClr val="FF0000"/>
                </a:solidFill>
              </a:rPr>
              <a:t>width - </a:t>
            </a:r>
            <a:r>
              <a:rPr lang="en-US" dirty="0" err="1">
                <a:solidFill>
                  <a:srgbClr val="FF0000"/>
                </a:solidFill>
              </a:rPr>
              <a:t>excit</a:t>
            </a:r>
            <a:r>
              <a:rPr lang="en-US" dirty="0">
                <a:solidFill>
                  <a:srgbClr val="FF0000"/>
                </a:solidFill>
              </a:rPr>
              <a:t>. energy </a:t>
            </a:r>
            <a:r>
              <a:rPr lang="en-US" dirty="0"/>
              <a:t>map </a:t>
            </a:r>
          </a:p>
          <a:p>
            <a:pPr>
              <a:buFontTx/>
              <a:buChar char="-"/>
            </a:pPr>
            <a:endParaRPr lang="en-US" dirty="0"/>
          </a:p>
          <a:p>
            <a:r>
              <a:rPr lang="en-US" dirty="0"/>
              <a:t>  One can analyze:  </a:t>
            </a:r>
          </a:p>
          <a:p>
            <a:r>
              <a:rPr lang="en-US" dirty="0"/>
              <a:t>       - the width content</a:t>
            </a:r>
          </a:p>
          <a:p>
            <a:r>
              <a:rPr lang="en-US" dirty="0"/>
              <a:t>       - fine structures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sz="1800" dirty="0"/>
              <a:t> recently applied to analysis of fine structure of GQR in spherical  atomic  nuclei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 deformation effects cause fine structures of GR (splitting, …) and </a:t>
            </a:r>
          </a:p>
          <a:p>
            <a:r>
              <a:rPr lang="en-US" dirty="0">
                <a:solidFill>
                  <a:srgbClr val="FF0000"/>
                </a:solidFill>
              </a:rPr>
              <a:t>  thus can be a subject of WL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4164" y="4365104"/>
            <a:ext cx="1951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200" dirty="0" err="1"/>
              <a:t>A.Shevchenko</a:t>
            </a:r>
            <a:r>
              <a:rPr lang="en-US" sz="1200" dirty="0"/>
              <a:t> et al,</a:t>
            </a:r>
          </a:p>
          <a:p>
            <a:pPr marL="342900" indent="-342900"/>
            <a:r>
              <a:rPr lang="en-US" sz="1200" dirty="0"/>
              <a:t>PRL, </a:t>
            </a:r>
            <a:r>
              <a:rPr lang="en-US" sz="1200" u="sng" dirty="0"/>
              <a:t>93</a:t>
            </a:r>
            <a:r>
              <a:rPr lang="en-US" sz="1200" dirty="0"/>
              <a:t>,  122501 (2004), </a:t>
            </a:r>
          </a:p>
          <a:p>
            <a:pPr marL="342900" indent="-342900"/>
            <a:r>
              <a:rPr lang="en-US" sz="1200" dirty="0"/>
              <a:t>PRC, </a:t>
            </a:r>
            <a:r>
              <a:rPr lang="en-US" sz="1200" u="sng" dirty="0"/>
              <a:t>79</a:t>
            </a:r>
            <a:r>
              <a:rPr lang="en-US" sz="1200" dirty="0"/>
              <a:t>,044305 (2009). </a:t>
            </a:r>
            <a:endParaRPr lang="ru-RU" sz="1200" u="sng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516216" y="515719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9617" name="Object 1"/>
          <p:cNvGraphicFramePr>
            <a:graphicFrameLocks noChangeAspect="1"/>
          </p:cNvGraphicFramePr>
          <p:nvPr/>
        </p:nvGraphicFramePr>
        <p:xfrm>
          <a:off x="4139952" y="1268760"/>
          <a:ext cx="116876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240" imgH="177480" progId="Equation.DSMT4">
                  <p:embed/>
                </p:oleObj>
              </mc:Choice>
              <mc:Fallback>
                <p:oleObj name="Equation" r:id="rId2" imgW="444240" imgH="177480" progId="Equation.DSMT4">
                  <p:embed/>
                  <p:pic>
                    <p:nvPicPr>
                      <p:cNvPr id="23961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268760"/>
                        <a:ext cx="1168765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3563888" y="3933056"/>
          <a:ext cx="14033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228600" progId="Equation.DSMT4">
                  <p:embed/>
                </p:oleObj>
              </mc:Choice>
              <mc:Fallback>
                <p:oleObj name="Equation" r:id="rId4" imgW="533160" imgH="228600" progId="Equation.DSMT4">
                  <p:embed/>
                  <p:pic>
                    <p:nvPicPr>
                      <p:cNvPr id="2396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933056"/>
                        <a:ext cx="14033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>
            <a:off x="2771800" y="4365104"/>
            <a:ext cx="360040" cy="8423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03848" y="4581128"/>
            <a:ext cx="319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locally, in any energy interval </a:t>
            </a:r>
            <a:endParaRPr lang="ru-RU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185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WL transform: </a:t>
            </a:r>
            <a:endParaRPr lang="ru-RU" dirty="0"/>
          </a:p>
        </p:txBody>
      </p:sp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534417" y="684982"/>
          <a:ext cx="54816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406080" progId="Equation.DSMT4">
                  <p:embed/>
                </p:oleObj>
              </mc:Choice>
              <mc:Fallback>
                <p:oleObj name="Equation" r:id="rId2" imgW="2298600" imgH="406080" progId="Equation.DSMT4">
                  <p:embed/>
                  <p:pic>
                    <p:nvPicPr>
                      <p:cNvPr id="2355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17" y="684982"/>
                        <a:ext cx="5481638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4" name="Object 4"/>
          <p:cNvGraphicFramePr>
            <a:graphicFrameLocks noChangeAspect="1"/>
          </p:cNvGraphicFramePr>
          <p:nvPr/>
        </p:nvGraphicFramePr>
        <p:xfrm>
          <a:off x="323528" y="3140968"/>
          <a:ext cx="49958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77960" imgH="444240" progId="Equation.DSMT4">
                  <p:embed/>
                </p:oleObj>
              </mc:Choice>
              <mc:Fallback>
                <p:oleObj name="Equation" r:id="rId4" imgW="2577960" imgH="444240" progId="Equation.DSMT4">
                  <p:embed/>
                  <p:pic>
                    <p:nvPicPr>
                      <p:cNvPr id="235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140968"/>
                        <a:ext cx="49958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395536" y="1700808"/>
          <a:ext cx="891901" cy="455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235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700808"/>
                        <a:ext cx="891901" cy="455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3648" y="1700808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- input spectrum to be analyzed</a:t>
            </a:r>
            <a:endParaRPr lang="ru-RU" sz="1800" dirty="0"/>
          </a:p>
        </p:txBody>
      </p:sp>
      <p:graphicFrame>
        <p:nvGraphicFramePr>
          <p:cNvPr id="235526" name="Object 6"/>
          <p:cNvGraphicFramePr>
            <a:graphicFrameLocks noChangeAspect="1"/>
          </p:cNvGraphicFramePr>
          <p:nvPr/>
        </p:nvGraphicFramePr>
        <p:xfrm>
          <a:off x="323528" y="2276872"/>
          <a:ext cx="146023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160" imgH="406080" progId="Equation.DSMT4">
                  <p:embed/>
                </p:oleObj>
              </mc:Choice>
              <mc:Fallback>
                <p:oleObj name="Equation" r:id="rId8" imgW="749160" imgH="406080" progId="Equation.DSMT4">
                  <p:embed/>
                  <p:pic>
                    <p:nvPicPr>
                      <p:cNvPr id="235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76872"/>
                        <a:ext cx="1460230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08104" y="3356992"/>
            <a:ext cx="36920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- </a:t>
            </a:r>
            <a:r>
              <a:rPr lang="en-US" sz="1800" dirty="0" err="1"/>
              <a:t>Morlet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wavelet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   -  Gaussian modulated by cosine</a:t>
            </a:r>
          </a:p>
          <a:p>
            <a:r>
              <a:rPr lang="en-US" sz="1600" dirty="0"/>
              <a:t>    - in this study only real part is used  </a:t>
            </a:r>
            <a:endParaRPr lang="ru-RU" sz="1600" dirty="0"/>
          </a:p>
        </p:txBody>
      </p:sp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378842" y="4215582"/>
          <a:ext cx="22653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520" imgH="241200" progId="Equation.DSMT4">
                  <p:embed/>
                </p:oleObj>
              </mc:Choice>
              <mc:Fallback>
                <p:oleObj name="Equation" r:id="rId10" imgW="1028520" imgH="241200" progId="Equation.DSMT4">
                  <p:embed/>
                  <p:pic>
                    <p:nvPicPr>
                      <p:cNvPr id="2355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42" y="4215582"/>
                        <a:ext cx="22653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43808" y="4293096"/>
            <a:ext cx="3049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energy location </a:t>
            </a:r>
            <a:r>
              <a:rPr lang="en-US" sz="1600" dirty="0"/>
              <a:t>(energy grid)</a:t>
            </a:r>
          </a:p>
        </p:txBody>
      </p:sp>
      <p:graphicFrame>
        <p:nvGraphicFramePr>
          <p:cNvPr id="235528" name="Object 8"/>
          <p:cNvGraphicFramePr>
            <a:graphicFrameLocks noChangeAspect="1"/>
          </p:cNvGraphicFramePr>
          <p:nvPr/>
        </p:nvGraphicFramePr>
        <p:xfrm>
          <a:off x="323528" y="4869160"/>
          <a:ext cx="178276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342720" progId="Equation.DSMT4">
                  <p:embed/>
                </p:oleObj>
              </mc:Choice>
              <mc:Fallback>
                <p:oleObj name="Equation" r:id="rId12" imgW="914400" imgH="342720" progId="Equation.DSMT4">
                  <p:embed/>
                  <p:pic>
                    <p:nvPicPr>
                      <p:cNvPr id="235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869160"/>
                        <a:ext cx="1782763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39752" y="5085184"/>
            <a:ext cx="4318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energy </a:t>
            </a:r>
            <a:r>
              <a:rPr lang="en-US" sz="1600" b="1" dirty="0">
                <a:solidFill>
                  <a:srgbClr val="FF0000"/>
                </a:solidFill>
              </a:rPr>
              <a:t>scale (width </a:t>
            </a:r>
            <a:r>
              <a:rPr lang="en-US" sz="1600" dirty="0"/>
              <a:t>of the Gauss  function)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5661248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k  - regulates the ratio between scale and  energy resolutions</a:t>
            </a: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2492896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- argument of wavelet function</a:t>
            </a:r>
            <a:endParaRPr lang="ru-RU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7236296" y="5085184"/>
            <a:ext cx="1327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 the present </a:t>
            </a:r>
          </a:p>
          <a:p>
            <a:r>
              <a:rPr lang="en-US" sz="1400" dirty="0"/>
              <a:t>calculations:</a:t>
            </a:r>
          </a:p>
          <a:p>
            <a:r>
              <a:rPr lang="en-US" sz="1400" dirty="0"/>
              <a:t>n=16, k=5</a:t>
            </a:r>
            <a:endParaRPr lang="ru-RU" sz="1400" dirty="0"/>
          </a:p>
        </p:txBody>
      </p:sp>
      <p:pic>
        <p:nvPicPr>
          <p:cNvPr id="235529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248" y="1556792"/>
            <a:ext cx="1872208" cy="166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5580112" y="2636912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0"/>
            <a:ext cx="523235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495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Wavelet analysis of E2(T=0) GR : 146Nd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234888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Power: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445224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semblance</a:t>
            </a:r>
            <a:endParaRPr lang="ru-RU" sz="1600" dirty="0"/>
          </a:p>
        </p:txBody>
      </p:sp>
      <p:graphicFrame>
        <p:nvGraphicFramePr>
          <p:cNvPr id="246786" name="Object 2"/>
          <p:cNvGraphicFramePr>
            <a:graphicFrameLocks noChangeAspect="1"/>
          </p:cNvGraphicFramePr>
          <p:nvPr/>
        </p:nvGraphicFramePr>
        <p:xfrm>
          <a:off x="1547664" y="692696"/>
          <a:ext cx="9032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480" imgH="203040" progId="Equation.DSMT4">
                  <p:embed/>
                </p:oleObj>
              </mc:Choice>
              <mc:Fallback>
                <p:oleObj name="Equation" r:id="rId3" imgW="393480" imgH="203040" progId="Equation.DSMT4">
                  <p:embed/>
                  <p:pic>
                    <p:nvPicPr>
                      <p:cNvPr id="2467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92696"/>
                        <a:ext cx="9032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1603375" y="1196975"/>
          <a:ext cx="89852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203040" progId="Equation.DSMT4">
                  <p:embed/>
                </p:oleObj>
              </mc:Choice>
              <mc:Fallback>
                <p:oleObj name="Equation" r:id="rId5" imgW="698400" imgH="203040" progId="Equation.DSMT4">
                  <p:embed/>
                  <p:pic>
                    <p:nvPicPr>
                      <p:cNvPr id="246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1196975"/>
                        <a:ext cx="898525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20272" y="620688"/>
            <a:ext cx="13676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Large positive</a:t>
            </a:r>
          </a:p>
          <a:p>
            <a:r>
              <a:rPr lang="en-US" sz="1400" dirty="0"/>
              <a:t>Large negative</a:t>
            </a:r>
          </a:p>
          <a:p>
            <a:r>
              <a:rPr lang="en-US" sz="1400" dirty="0"/>
              <a:t>small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8388424" y="908720"/>
            <a:ext cx="216024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388424" y="1124744"/>
            <a:ext cx="216024" cy="1943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388424" y="692696"/>
            <a:ext cx="216024" cy="19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46792" name="Object 8"/>
          <p:cNvGraphicFramePr>
            <a:graphicFrameLocks noChangeAspect="1"/>
          </p:cNvGraphicFramePr>
          <p:nvPr/>
        </p:nvGraphicFramePr>
        <p:xfrm>
          <a:off x="5076056" y="2132856"/>
          <a:ext cx="972621" cy="33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2467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132856"/>
                        <a:ext cx="972621" cy="330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3" name="Object 9"/>
          <p:cNvGraphicFramePr>
            <a:graphicFrameLocks noChangeAspect="1"/>
          </p:cNvGraphicFramePr>
          <p:nvPr/>
        </p:nvGraphicFramePr>
        <p:xfrm>
          <a:off x="5076056" y="4365104"/>
          <a:ext cx="9715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40" imgH="228600" progId="Equation.DSMT4">
                  <p:embed/>
                </p:oleObj>
              </mc:Choice>
              <mc:Fallback>
                <p:oleObj name="Equation" r:id="rId9" imgW="672840" imgH="228600" progId="Equation.DSMT4">
                  <p:embed/>
                  <p:pic>
                    <p:nvPicPr>
                      <p:cNvPr id="2467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365104"/>
                        <a:ext cx="9715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5576" y="1484784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power</a:t>
            </a:r>
            <a:endParaRPr lang="ru-RU" sz="1600" dirty="0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6012160" y="764704"/>
            <a:ext cx="432048" cy="216024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6012160" y="3068960"/>
            <a:ext cx="432048" cy="216024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516216" y="170080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Experiment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4208" y="4005064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Theory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2200" y="4365104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Semblance: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652120" y="5842337"/>
            <a:ext cx="349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 very nice semblance</a:t>
            </a:r>
          </a:p>
          <a:p>
            <a:r>
              <a:rPr lang="en-US" dirty="0">
                <a:solidFill>
                  <a:srgbClr val="FF0000"/>
                </a:solidFill>
              </a:rPr>
              <a:t> - there are large widths from     </a:t>
            </a:r>
          </a:p>
          <a:p>
            <a:r>
              <a:rPr lang="en-US" dirty="0">
                <a:solidFill>
                  <a:srgbClr val="FF0000"/>
                </a:solidFill>
              </a:rPr>
              <a:t>   deformation K-splitting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46794" name="Object 10"/>
          <p:cNvGraphicFramePr>
            <a:graphicFrameLocks noChangeAspect="1"/>
          </p:cNvGraphicFramePr>
          <p:nvPr/>
        </p:nvGraphicFramePr>
        <p:xfrm>
          <a:off x="3923928" y="6381328"/>
          <a:ext cx="322206" cy="36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2467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6381328"/>
                        <a:ext cx="322206" cy="364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5" name="Object 11"/>
          <p:cNvGraphicFramePr>
            <a:graphicFrameLocks noChangeAspect="1"/>
          </p:cNvGraphicFramePr>
          <p:nvPr/>
        </p:nvGraphicFramePr>
        <p:xfrm>
          <a:off x="827584" y="6381328"/>
          <a:ext cx="382587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2467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6381328"/>
                        <a:ext cx="382587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100310" y="6381328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(scale, width)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83568" y="342900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power</a:t>
            </a:r>
            <a:endParaRPr lang="ru-RU" sz="1600" dirty="0"/>
          </a:p>
        </p:txBody>
      </p:sp>
      <p:graphicFrame>
        <p:nvGraphicFramePr>
          <p:cNvPr id="246796" name="Object 12"/>
          <p:cNvGraphicFramePr>
            <a:graphicFrameLocks noChangeAspect="1"/>
          </p:cNvGraphicFramePr>
          <p:nvPr/>
        </p:nvGraphicFramePr>
        <p:xfrm>
          <a:off x="6228184" y="2708920"/>
          <a:ext cx="2915816" cy="626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31840" imgH="469800" progId="Equation.DSMT4">
                  <p:embed/>
                </p:oleObj>
              </mc:Choice>
              <mc:Fallback>
                <p:oleObj name="Equation" r:id="rId15" imgW="2031840" imgH="469800" progId="Equation.DSMT4">
                  <p:embed/>
                  <p:pic>
                    <p:nvPicPr>
                      <p:cNvPr id="2467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708920"/>
                        <a:ext cx="2915816" cy="626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7" name="Object 13"/>
          <p:cNvGraphicFramePr>
            <a:graphicFrameLocks noChangeAspect="1"/>
          </p:cNvGraphicFramePr>
          <p:nvPr/>
        </p:nvGraphicFramePr>
        <p:xfrm>
          <a:off x="6302375" y="4725144"/>
          <a:ext cx="259010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81080" imgH="863280" progId="Equation.DSMT4">
                  <p:embed/>
                </p:oleObj>
              </mc:Choice>
              <mc:Fallback>
                <p:oleObj name="Equation" r:id="rId17" imgW="1981080" imgH="863280" progId="Equation.DSMT4">
                  <p:embed/>
                  <p:pic>
                    <p:nvPicPr>
                      <p:cNvPr id="2467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4725144"/>
                        <a:ext cx="259010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A9E22D-C46E-0F15-FA14-238D22CAFF65}"/>
              </a:ext>
            </a:extLst>
          </p:cNvPr>
          <p:cNvSpPr txBox="1"/>
          <p:nvPr/>
        </p:nvSpPr>
        <p:spPr>
          <a:xfrm>
            <a:off x="1134208" y="2915086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 [keV]</a:t>
            </a:r>
            <a:endParaRPr lang="ru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E1DBB-70DD-033E-6F08-522A078B6032}"/>
              </a:ext>
            </a:extLst>
          </p:cNvPr>
          <p:cNvSpPr txBox="1"/>
          <p:nvPr/>
        </p:nvSpPr>
        <p:spPr>
          <a:xfrm>
            <a:off x="5758936" y="137537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L.M. Donaldson et al, </a:t>
            </a:r>
          </a:p>
          <a:p>
            <a:r>
              <a:rPr lang="en-US" sz="1200" dirty="0"/>
              <a:t>PRC 102, 064327 (2020)</a:t>
            </a:r>
            <a:endParaRPr lang="ru-RU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DA2A1-ACBE-A2EB-0ECF-176EA61CF9A6}"/>
              </a:ext>
            </a:extLst>
          </p:cNvPr>
          <p:cNvSpPr txBox="1"/>
          <p:nvPr/>
        </p:nvSpPr>
        <p:spPr>
          <a:xfrm>
            <a:off x="395212" y="2149712"/>
            <a:ext cx="5197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reaction to use for observation GDR?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D9EF635-2F93-51C8-F3E0-02ADCD3737A9}"/>
              </a:ext>
            </a:extLst>
          </p:cNvPr>
          <p:cNvGrpSpPr/>
          <p:nvPr/>
        </p:nvGrpSpPr>
        <p:grpSpPr>
          <a:xfrm>
            <a:off x="368556" y="2708920"/>
            <a:ext cx="8064896" cy="2913021"/>
            <a:chOff x="611560" y="1412776"/>
            <a:chExt cx="8064896" cy="29130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71E7BD-CE0A-FC40-EF59-B164A7BE8451}"/>
                </a:ext>
              </a:extLst>
            </p:cNvPr>
            <p:cNvSpPr txBox="1"/>
            <p:nvPr/>
          </p:nvSpPr>
          <p:spPr>
            <a:xfrm>
              <a:off x="611560" y="1412776"/>
              <a:ext cx="4916731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 </a:t>
              </a:r>
              <a:r>
                <a:rPr lang="en-US" dirty="0" err="1"/>
                <a:t>photoabsorption</a:t>
              </a:r>
              <a:endParaRPr lang="en-US" dirty="0"/>
            </a:p>
            <a:p>
              <a:endParaRPr lang="en-US" dirty="0"/>
            </a:p>
            <a:p>
              <a:r>
                <a:rPr lang="en-US" dirty="0"/>
                <a:t>- Nuclear Resonance </a:t>
              </a:r>
              <a:r>
                <a:rPr lang="en-US" dirty="0" err="1"/>
                <a:t>Fluorecence</a:t>
              </a:r>
              <a:r>
                <a:rPr lang="en-US" dirty="0"/>
                <a:t> (NRF) </a:t>
              </a:r>
            </a:p>
            <a:p>
              <a:endParaRPr lang="en-US" dirty="0"/>
            </a:p>
            <a:p>
              <a:r>
                <a:rPr lang="en-US" dirty="0"/>
                <a:t>- (</a:t>
              </a:r>
              <a:r>
                <a:rPr lang="en-US" dirty="0" err="1"/>
                <a:t>e,e</a:t>
              </a:r>
              <a:r>
                <a:rPr lang="en-US" dirty="0"/>
                <a:t>’)</a:t>
              </a:r>
            </a:p>
            <a:p>
              <a:endParaRPr lang="en-US" dirty="0"/>
            </a:p>
            <a:p>
              <a:r>
                <a:rPr lang="en-US" dirty="0"/>
                <a:t>- (</a:t>
              </a:r>
              <a:r>
                <a:rPr lang="en-US" dirty="0" err="1"/>
                <a:t>p,p</a:t>
              </a:r>
              <a:r>
                <a:rPr lang="en-US" dirty="0"/>
                <a:t>’)</a:t>
              </a:r>
            </a:p>
            <a:p>
              <a:endParaRPr lang="en-US" dirty="0"/>
            </a:p>
            <a:p>
              <a:r>
                <a:rPr lang="en-US" dirty="0"/>
                <a:t>- (</a:t>
              </a:r>
              <a:r>
                <a:rPr lang="en-US" dirty="0" err="1"/>
                <a:t>a,a</a:t>
              </a:r>
              <a:r>
                <a:rPr lang="en-US" dirty="0"/>
                <a:t>’), (</a:t>
              </a:r>
              <a:r>
                <a:rPr lang="en-US" dirty="0" err="1"/>
                <a:t>d,d</a:t>
              </a:r>
              <a:r>
                <a:rPr lang="en-US" dirty="0"/>
                <a:t>’)  </a:t>
              </a:r>
              <a:endParaRPr lang="ru-RU" dirty="0"/>
            </a:p>
          </p:txBody>
        </p:sp>
        <p:sp>
          <p:nvSpPr>
            <p:cNvPr id="4" name="Правая фигурная скобка 3">
              <a:extLst>
                <a:ext uri="{FF2B5EF4-FFF2-40B4-BE49-F238E27FC236}">
                  <a16:creationId xmlns:a16="http://schemas.microsoft.com/office/drawing/2014/main" id="{D5C17E47-32D4-42D8-900B-5CC8A35C1F94}"/>
                </a:ext>
              </a:extLst>
            </p:cNvPr>
            <p:cNvSpPr/>
            <p:nvPr/>
          </p:nvSpPr>
          <p:spPr bwMode="auto">
            <a:xfrm>
              <a:off x="5724128" y="1412776"/>
              <a:ext cx="576064" cy="2088232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3A0082-C291-62ED-27D3-8F8D1FF8F500}"/>
                </a:ext>
              </a:extLst>
            </p:cNvPr>
            <p:cNvSpPr txBox="1"/>
            <p:nvPr/>
          </p:nvSpPr>
          <p:spPr>
            <a:xfrm>
              <a:off x="6505351" y="1916832"/>
              <a:ext cx="21711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Yes since these reactions are sensitive tom IV modes</a:t>
              </a:r>
              <a:endParaRPr lang="ru-RU" dirty="0"/>
            </a:p>
          </p:txBody>
        </p:sp>
        <p:sp>
          <p:nvSpPr>
            <p:cNvPr id="6" name="Правая фигурная скобка 5">
              <a:extLst>
                <a:ext uri="{FF2B5EF4-FFF2-40B4-BE49-F238E27FC236}">
                  <a16:creationId xmlns:a16="http://schemas.microsoft.com/office/drawing/2014/main" id="{EE861D39-176E-25A4-3B74-6E91C45DCA32}"/>
                </a:ext>
              </a:extLst>
            </p:cNvPr>
            <p:cNvSpPr/>
            <p:nvPr/>
          </p:nvSpPr>
          <p:spPr bwMode="auto">
            <a:xfrm>
              <a:off x="5868144" y="3570803"/>
              <a:ext cx="216024" cy="704295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C91AB8-84DB-6A97-8BE5-A012049B615F}"/>
                </a:ext>
              </a:extLst>
            </p:cNvPr>
            <p:cNvSpPr txBox="1"/>
            <p:nvPr/>
          </p:nvSpPr>
          <p:spPr>
            <a:xfrm>
              <a:off x="6286550" y="3617911"/>
              <a:ext cx="2048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No, since these </a:t>
              </a:r>
            </a:p>
            <a:p>
              <a:r>
                <a:rPr lang="en-US" dirty="0"/>
                <a:t>reactions are IS </a:t>
              </a:r>
              <a:endParaRPr lang="ru-RU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C29620-E7DD-48F0-60CE-90B780D88BF6}"/>
              </a:ext>
            </a:extLst>
          </p:cNvPr>
          <p:cNvSpPr txBox="1"/>
          <p:nvPr/>
        </p:nvSpPr>
        <p:spPr>
          <a:xfrm>
            <a:off x="412205" y="563229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GDR </a:t>
            </a:r>
          </a:p>
          <a:p>
            <a:r>
              <a:rPr lang="en-US" dirty="0"/>
              <a:t>- is the </a:t>
            </a:r>
            <a:r>
              <a:rPr lang="en-US" dirty="0">
                <a:solidFill>
                  <a:srgbClr val="FF0000"/>
                </a:solidFill>
              </a:rPr>
              <a:t>main resonance </a:t>
            </a:r>
            <a:r>
              <a:rPr lang="en-US" dirty="0"/>
              <a:t>to check IV channel in </a:t>
            </a:r>
            <a:r>
              <a:rPr lang="en-US" dirty="0" err="1"/>
              <a:t>Skyrme</a:t>
            </a:r>
            <a:r>
              <a:rPr lang="en-US" dirty="0"/>
              <a:t> functional</a:t>
            </a:r>
          </a:p>
          <a:p>
            <a:r>
              <a:rPr lang="en-US" dirty="0"/>
              <a:t>- has </a:t>
            </a:r>
            <a:r>
              <a:rPr lang="en-US" dirty="0">
                <a:solidFill>
                  <a:srgbClr val="FF0000"/>
                </a:solidFill>
              </a:rPr>
              <a:t>counterparts in other quantum systems</a:t>
            </a:r>
            <a:r>
              <a:rPr lang="en-US" dirty="0"/>
              <a:t>, e.g. plasmons in atomic clusters and quantum dots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8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60A32F-7212-1486-134F-59EE8EC89475}"/>
              </a:ext>
            </a:extLst>
          </p:cNvPr>
          <p:cNvSpPr txBox="1"/>
          <p:nvPr/>
        </p:nvSpPr>
        <p:spPr>
          <a:xfrm flipH="1">
            <a:off x="683568" y="260648"/>
            <a:ext cx="4130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Still open problems: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169BC-B8A8-A09B-D0C3-9D8B7F2C9CEF}"/>
              </a:ext>
            </a:extLst>
          </p:cNvPr>
          <p:cNvSpPr txBox="1"/>
          <p:nvPr/>
        </p:nvSpPr>
        <p:spPr>
          <a:xfrm>
            <a:off x="696291" y="1052736"/>
            <a:ext cx="5346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GDR for different cases of </a:t>
            </a:r>
            <a:r>
              <a:rPr lang="en-US" dirty="0" err="1"/>
              <a:t>photoabsorption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946E94-4690-E9AC-79E8-C429257F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715366"/>
            <a:ext cx="7272808" cy="1692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62E412-9E0A-BEC8-2DFC-BD65D290760F}"/>
              </a:ext>
            </a:extLst>
          </p:cNvPr>
          <p:cNvSpPr txBox="1"/>
          <p:nvPr/>
        </p:nvSpPr>
        <p:spPr>
          <a:xfrm flipH="1">
            <a:off x="1714539" y="5676986"/>
            <a:ext cx="7011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review: V.V. Varlamov and B.S. </a:t>
            </a:r>
            <a:r>
              <a:rPr lang="en-US" sz="1400" dirty="0" err="1"/>
              <a:t>Ishkhanov</a:t>
            </a:r>
            <a:r>
              <a:rPr lang="en-US" sz="1400" dirty="0"/>
              <a:t>, Part. Nucl.35(4) 858 (2004) 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CF55E-BE24-46B4-B539-75CC92E4EA6F}"/>
              </a:ext>
            </a:extLst>
          </p:cNvPr>
          <p:cNvSpPr txBox="1"/>
          <p:nvPr/>
        </p:nvSpPr>
        <p:spPr>
          <a:xfrm>
            <a:off x="1187623" y="1659868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0" i="1" u="none" strike="noStrike" baseline="0" dirty="0">
                <a:latin typeface="MTMI"/>
              </a:rPr>
              <a:t>σ </a:t>
            </a:r>
            <a:r>
              <a:rPr lang="pt-BR" sz="2000" b="0" i="0" u="none" strike="noStrike" baseline="0" dirty="0">
                <a:latin typeface="MTSY"/>
              </a:rPr>
              <a:t>= </a:t>
            </a:r>
            <a:r>
              <a:rPr lang="pt-BR" sz="2000" b="0" i="0" u="none" strike="noStrike" baseline="0" dirty="0">
                <a:latin typeface="Times-Roman"/>
              </a:rPr>
              <a:t>(</a:t>
            </a:r>
            <a:r>
              <a:rPr lang="pt-BR" sz="2000" b="0" i="1" u="none" strike="noStrike" baseline="0" dirty="0">
                <a:latin typeface="MTMI"/>
              </a:rPr>
              <a:t>γ, n</a:t>
            </a:r>
            <a:r>
              <a:rPr lang="pt-BR" sz="2000" b="0" i="0" u="none" strike="noStrike" baseline="0" dirty="0">
                <a:latin typeface="Times-Roman"/>
              </a:rPr>
              <a:t>) </a:t>
            </a:r>
            <a:r>
              <a:rPr lang="pt-BR" sz="2000" b="0" i="0" u="none" strike="noStrike" baseline="0" dirty="0">
                <a:latin typeface="MTSY"/>
              </a:rPr>
              <a:t>+ </a:t>
            </a:r>
            <a:r>
              <a:rPr lang="pt-BR" sz="2000" b="0" i="0" u="none" strike="noStrike" baseline="0" dirty="0">
                <a:latin typeface="Times-Roman"/>
              </a:rPr>
              <a:t>(</a:t>
            </a:r>
            <a:r>
              <a:rPr lang="pt-BR" sz="2000" b="0" i="1" u="none" strike="noStrike" baseline="0" dirty="0">
                <a:latin typeface="MTMI"/>
              </a:rPr>
              <a:t>γ,p</a:t>
            </a:r>
            <a:r>
              <a:rPr lang="pt-BR" sz="2000" b="0" i="0" u="none" strike="noStrike" baseline="0" dirty="0">
                <a:latin typeface="Times-Roman"/>
              </a:rPr>
              <a:t>) </a:t>
            </a:r>
            <a:r>
              <a:rPr lang="pt-BR" sz="2000" b="0" i="0" u="none" strike="noStrike" baseline="0" dirty="0">
                <a:latin typeface="MTSY"/>
              </a:rPr>
              <a:t>+ </a:t>
            </a:r>
            <a:r>
              <a:rPr lang="pt-BR" sz="2000" b="0" i="0" u="none" strike="noStrike" baseline="0" dirty="0">
                <a:latin typeface="Times-Roman"/>
              </a:rPr>
              <a:t>(</a:t>
            </a:r>
            <a:r>
              <a:rPr lang="pt-BR" sz="2000" b="0" i="1" u="none" strike="noStrike" baseline="0" dirty="0">
                <a:latin typeface="MTMI"/>
              </a:rPr>
              <a:t>γ, np</a:t>
            </a:r>
            <a:r>
              <a:rPr lang="pt-BR" sz="2000" b="0" i="0" u="none" strike="noStrike" baseline="0" dirty="0">
                <a:latin typeface="Times-Roman"/>
              </a:rPr>
              <a:t>) </a:t>
            </a:r>
            <a:r>
              <a:rPr lang="pt-BR" sz="2000" b="0" i="0" u="none" strike="noStrike" baseline="0" dirty="0">
                <a:latin typeface="MTSY"/>
              </a:rPr>
              <a:t>+ </a:t>
            </a:r>
            <a:r>
              <a:rPr lang="pt-BR" sz="2000" b="0" i="0" u="none" strike="noStrike" baseline="0" dirty="0">
                <a:latin typeface="Times-Roman"/>
              </a:rPr>
              <a:t>(</a:t>
            </a:r>
            <a:r>
              <a:rPr lang="pt-BR" sz="2000" b="0" i="1" u="none" strike="noStrike" baseline="0" dirty="0">
                <a:latin typeface="MTMI"/>
              </a:rPr>
              <a:t>γ, </a:t>
            </a:r>
            <a:r>
              <a:rPr lang="pt-BR" sz="2000" b="0" i="0" u="none" strike="noStrike" baseline="0" dirty="0">
                <a:latin typeface="Times-Roman"/>
              </a:rPr>
              <a:t>2</a:t>
            </a:r>
            <a:r>
              <a:rPr lang="pt-BR" sz="2000" b="0" i="1" u="none" strike="noStrike" baseline="0" dirty="0">
                <a:latin typeface="MTMI"/>
              </a:rPr>
              <a:t>n</a:t>
            </a:r>
            <a:r>
              <a:rPr lang="pt-BR" sz="2000" b="0" i="0" u="none" strike="noStrike" baseline="0" dirty="0">
                <a:latin typeface="Times-Roman"/>
              </a:rPr>
              <a:t>) </a:t>
            </a:r>
            <a:r>
              <a:rPr lang="pt-BR" sz="2000" b="0" i="0" u="none" strike="noStrike" baseline="0" dirty="0">
                <a:latin typeface="MTSY"/>
              </a:rPr>
              <a:t>+ </a:t>
            </a:r>
            <a:r>
              <a:rPr lang="pt-BR" sz="2000" b="0" i="0" u="none" strike="noStrike" baseline="0" dirty="0">
                <a:latin typeface="Times-Roman"/>
              </a:rPr>
              <a:t>(</a:t>
            </a:r>
            <a:r>
              <a:rPr lang="pt-BR" sz="2000" b="0" i="1" u="none" strike="noStrike" baseline="0" dirty="0">
                <a:latin typeface="MTMI"/>
              </a:rPr>
              <a:t>γ, d</a:t>
            </a:r>
            <a:r>
              <a:rPr lang="pt-BR" sz="2000" b="0" i="0" u="none" strike="noStrike" baseline="0" dirty="0">
                <a:latin typeface="Times-Roman"/>
              </a:rPr>
              <a:t>)</a:t>
            </a:r>
          </a:p>
          <a:p>
            <a:pPr algn="l"/>
            <a:r>
              <a:rPr lang="el-GR" sz="2000" b="0" i="0" u="none" strike="noStrike" baseline="0" dirty="0">
                <a:latin typeface="MTSY"/>
              </a:rPr>
              <a:t>+ · · ·+</a:t>
            </a:r>
            <a:r>
              <a:rPr lang="el-GR" sz="2000" b="0" i="0" u="none" strike="noStrike" baseline="0" dirty="0">
                <a:latin typeface="Times-Roman"/>
              </a:rPr>
              <a:t>(</a:t>
            </a:r>
            <a:r>
              <a:rPr lang="el-GR" sz="2000" b="0" i="1" u="none" strike="noStrike" baseline="0" dirty="0">
                <a:latin typeface="MTMI"/>
              </a:rPr>
              <a:t>γ, </a:t>
            </a:r>
            <a:r>
              <a:rPr lang="en-US" sz="2000" b="0" i="1" u="none" strike="noStrike" baseline="0" dirty="0">
                <a:latin typeface="MTMI"/>
              </a:rPr>
              <a:t>f </a:t>
            </a:r>
            <a:r>
              <a:rPr lang="en-US" sz="2000" b="0" i="0" u="none" strike="noStrike" baseline="0" dirty="0">
                <a:latin typeface="Times-Roman"/>
              </a:rPr>
              <a:t>)</a:t>
            </a:r>
            <a:r>
              <a:rPr lang="en-US" sz="2000" b="0" i="1" u="none" strike="noStrike" baseline="0" dirty="0">
                <a:latin typeface="MTMI"/>
              </a:rPr>
              <a:t>,</a:t>
            </a:r>
            <a:endParaRPr lang="ru-RU" dirty="0"/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FD28E60E-14E1-7EB6-206F-A514DCF51C48}"/>
              </a:ext>
            </a:extLst>
          </p:cNvPr>
          <p:cNvSpPr/>
          <p:nvPr/>
        </p:nvSpPr>
        <p:spPr bwMode="auto">
          <a:xfrm>
            <a:off x="5548749" y="1585855"/>
            <a:ext cx="300791" cy="70788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8D3602-2799-A62D-8F62-53552FDC51DC}"/>
              </a:ext>
            </a:extLst>
          </p:cNvPr>
          <p:cNvSpPr txBox="1"/>
          <p:nvPr/>
        </p:nvSpPr>
        <p:spPr>
          <a:xfrm>
            <a:off x="5939457" y="1471081"/>
            <a:ext cx="3023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All the decay channels must be</a:t>
            </a:r>
          </a:p>
          <a:p>
            <a:r>
              <a:rPr lang="en-US" sz="1600" dirty="0"/>
              <a:t>measured to get the complete </a:t>
            </a:r>
          </a:p>
          <a:p>
            <a:r>
              <a:rPr lang="en-US" sz="1600" dirty="0" err="1"/>
              <a:t>photoabsorption</a:t>
            </a:r>
            <a:r>
              <a:rPr lang="en-US" sz="1600" dirty="0"/>
              <a:t>.  This is often</a:t>
            </a:r>
          </a:p>
          <a:p>
            <a:r>
              <a:rPr lang="en-US" sz="1600" dirty="0"/>
              <a:t>not the case.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B429AF-6491-55FE-461F-9A5923B08763}"/>
              </a:ext>
            </a:extLst>
          </p:cNvPr>
          <p:cNvSpPr txBox="1"/>
          <p:nvPr/>
        </p:nvSpPr>
        <p:spPr>
          <a:xfrm>
            <a:off x="751787" y="2528436"/>
            <a:ext cx="7640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The method of production of initial photons (bremsstrahlung vs </a:t>
            </a:r>
          </a:p>
          <a:p>
            <a:r>
              <a:rPr lang="en-US" dirty="0"/>
              <a:t>positron annihilation) affects the result:</a:t>
            </a:r>
          </a:p>
          <a:p>
            <a:r>
              <a:rPr lang="en-US" dirty="0"/>
              <a:t>  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0973E2-CB7B-E5AC-5C8C-AD3DF4736B27}"/>
              </a:ext>
            </a:extLst>
          </p:cNvPr>
          <p:cNvSpPr txBox="1"/>
          <p:nvPr/>
        </p:nvSpPr>
        <p:spPr>
          <a:xfrm>
            <a:off x="1222778" y="3438056"/>
            <a:ext cx="2063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positron annihilation </a:t>
            </a:r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0203B9-CE93-76CA-6312-E096E1DC4812}"/>
              </a:ext>
            </a:extLst>
          </p:cNvPr>
          <p:cNvSpPr txBox="1"/>
          <p:nvPr/>
        </p:nvSpPr>
        <p:spPr>
          <a:xfrm>
            <a:off x="5220072" y="3383689"/>
            <a:ext cx="20633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bremsstrahlung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89559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D00C8-934F-0AD7-53E4-69EFADF80042}"/>
              </a:ext>
            </a:extLst>
          </p:cNvPr>
          <p:cNvSpPr txBox="1"/>
          <p:nvPr/>
        </p:nvSpPr>
        <p:spPr>
          <a:xfrm>
            <a:off x="755576" y="69269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 </a:t>
            </a:r>
            <a:r>
              <a:rPr lang="en-US" dirty="0" err="1"/>
              <a:t>Photoabsorption</a:t>
            </a:r>
            <a:r>
              <a:rPr lang="en-US" dirty="0"/>
              <a:t> vs (</a:t>
            </a:r>
            <a:r>
              <a:rPr lang="en-US" dirty="0" err="1"/>
              <a:t>p,p</a:t>
            </a:r>
            <a:r>
              <a:rPr lang="en-US" dirty="0"/>
              <a:t>’) 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550AE-B401-6D8B-644C-EDE3CEA97E93}"/>
              </a:ext>
            </a:extLst>
          </p:cNvPr>
          <p:cNvSpPr txBox="1"/>
          <p:nvPr/>
        </p:nvSpPr>
        <p:spPr>
          <a:xfrm>
            <a:off x="755576" y="1196752"/>
            <a:ext cx="81307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Inelastic scattering of protons </a:t>
            </a:r>
            <a:r>
              <a:rPr lang="en-US" dirty="0">
                <a:solidFill>
                  <a:srgbClr val="FF0000"/>
                </a:solidFill>
              </a:rPr>
              <a:t>to very small angles</a:t>
            </a:r>
            <a:r>
              <a:rPr lang="en-US" dirty="0"/>
              <a:t> is now very popular</a:t>
            </a:r>
          </a:p>
          <a:p>
            <a:r>
              <a:rPr lang="en-US" dirty="0"/>
              <a:t>in exploration of GDR, see e.g.</a:t>
            </a:r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7E1CD-7241-6B7B-87DD-322213900ADB}"/>
              </a:ext>
            </a:extLst>
          </p:cNvPr>
          <p:cNvSpPr txBox="1"/>
          <p:nvPr/>
        </p:nvSpPr>
        <p:spPr>
          <a:xfrm>
            <a:off x="4355976" y="1550694"/>
            <a:ext cx="3914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L.M. Donaldson et al, PRC 102, 064327 (2020)</a:t>
            </a:r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D02688-7C78-7667-23DA-1AD807BC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60848"/>
            <a:ext cx="2446986" cy="4526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372E80-58A6-19BB-5A3F-716F14353F64}"/>
              </a:ext>
            </a:extLst>
          </p:cNvPr>
          <p:cNvSpPr txBox="1"/>
          <p:nvPr/>
        </p:nvSpPr>
        <p:spPr>
          <a:xfrm>
            <a:off x="3070394" y="1956902"/>
            <a:ext cx="5731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Deformed 152Sm and 150Nd:</a:t>
            </a:r>
          </a:p>
          <a:p>
            <a:r>
              <a:rPr lang="en-US" sz="1600" dirty="0"/>
              <a:t>  - two-hump GDR  structure in old </a:t>
            </a:r>
            <a:r>
              <a:rPr lang="en-US" sz="1600" dirty="0" err="1"/>
              <a:t>photoabsorption</a:t>
            </a:r>
            <a:r>
              <a:rPr lang="en-US" sz="1600" dirty="0"/>
              <a:t> data (</a:t>
            </a:r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) and </a:t>
            </a:r>
            <a:r>
              <a:rPr lang="en-US" sz="1600" dirty="0" err="1"/>
              <a:t>Skyrme</a:t>
            </a:r>
            <a:r>
              <a:rPr lang="en-US" sz="1600" dirty="0"/>
              <a:t> QRPA calculations (</a:t>
            </a:r>
            <a:r>
              <a:rPr lang="en-US" sz="1600" dirty="0">
                <a:solidFill>
                  <a:srgbClr val="0000FF"/>
                </a:solidFill>
              </a:rPr>
              <a:t>blue</a:t>
            </a:r>
            <a:r>
              <a:rPr lang="en-US" sz="1600" dirty="0"/>
              <a:t>)</a:t>
            </a:r>
          </a:p>
          <a:p>
            <a:r>
              <a:rPr lang="en-US" sz="1600" dirty="0"/>
              <a:t>  - one-hump structure in new (</a:t>
            </a:r>
            <a:r>
              <a:rPr lang="en-US" sz="1600" dirty="0" err="1"/>
              <a:t>p,p</a:t>
            </a:r>
            <a:r>
              <a:rPr lang="en-US" sz="1600" dirty="0"/>
              <a:t>’) experiment of Donaldson (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)</a:t>
            </a:r>
          </a:p>
          <a:p>
            <a:r>
              <a:rPr lang="en-US" sz="1600" dirty="0"/>
              <a:t>- initial (</a:t>
            </a:r>
            <a:r>
              <a:rPr lang="en-US" sz="1600" dirty="0" err="1"/>
              <a:t>p,p</a:t>
            </a:r>
            <a:r>
              <a:rPr lang="en-US" sz="1600" dirty="0"/>
              <a:t>’) cross-section deviates from the </a:t>
            </a:r>
            <a:r>
              <a:rPr lang="en-US" sz="1600" dirty="0" err="1"/>
              <a:t>photoabsorption</a:t>
            </a:r>
            <a:r>
              <a:rPr lang="en-US" sz="1600" dirty="0"/>
              <a:t> extracted by using </a:t>
            </a:r>
            <a:r>
              <a:rPr lang="en-US" sz="1600" dirty="0" err="1"/>
              <a:t>Bertulani’s</a:t>
            </a:r>
            <a:r>
              <a:rPr lang="en-US" sz="1600" dirty="0"/>
              <a:t> procedure</a:t>
            </a:r>
            <a:endParaRPr lang="ru-RU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D103D-7E1A-D4B5-6921-3BB5BC809A27}"/>
              </a:ext>
            </a:extLst>
          </p:cNvPr>
          <p:cNvSpPr txBox="1"/>
          <p:nvPr/>
        </p:nvSpPr>
        <p:spPr>
          <a:xfrm>
            <a:off x="6065225" y="4532934"/>
            <a:ext cx="253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Problems with </a:t>
            </a:r>
            <a:r>
              <a:rPr lang="en-US" sz="1600" dirty="0" err="1">
                <a:solidFill>
                  <a:srgbClr val="FF0000"/>
                </a:solidFill>
              </a:rPr>
              <a:t>Bertulani’s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procedure?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Still open question.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3DBCCE-CCFE-1AC8-9772-CF9CC1B59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642" y="3772784"/>
            <a:ext cx="2395470" cy="28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45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80728"/>
            <a:ext cx="616547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Other GR in more detail: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2400" dirty="0">
                <a:solidFill>
                  <a:srgbClr val="FF0000"/>
                </a:solidFill>
              </a:rPr>
              <a:t>- E2(T=0),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- E0(T=0),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- spin-flip M1,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- scissors M1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- exotic toroidal and compression E1(T=0)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467544" y="404664"/>
            <a:ext cx="4336444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3300"/>
                </a:solidFill>
              </a:rPr>
              <a:t>Giant resonances: definition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454026" y="2918535"/>
            <a:ext cx="8040686" cy="92333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More accurate definition of GR: </a:t>
            </a:r>
            <a:endParaRPr lang="ru-RU" sz="1800" b="1" dirty="0">
              <a:solidFill>
                <a:srgbClr val="0000FF"/>
              </a:solidFill>
            </a:endParaRPr>
          </a:p>
          <a:p>
            <a:r>
              <a:rPr lang="en-US" sz="1800" b="1" dirty="0">
                <a:solidFill>
                  <a:srgbClr val="0000FF"/>
                </a:solidFill>
              </a:rPr>
              <a:t>GR  is a collective       excitation exhausting an essential part of the proper  </a:t>
            </a:r>
            <a:r>
              <a:rPr lang="en-US" sz="1800" b="1" u="sng" dirty="0">
                <a:solidFill>
                  <a:srgbClr val="FF0000"/>
                </a:solidFill>
              </a:rPr>
              <a:t>sum rule</a:t>
            </a:r>
            <a:r>
              <a:rPr lang="ru-RU" sz="1800" b="1" u="sng" dirty="0">
                <a:solidFill>
                  <a:srgbClr val="0000FF"/>
                </a:solidFill>
              </a:rPr>
              <a:t>.</a:t>
            </a:r>
            <a:endParaRPr lang="en-US" sz="1800" b="1" u="sng" dirty="0">
              <a:solidFill>
                <a:srgbClr val="FF0000"/>
              </a:solidFill>
            </a:endParaRPr>
          </a:p>
        </p:txBody>
      </p:sp>
      <p:sp>
        <p:nvSpPr>
          <p:cNvPr id="2063" name="Rectangle 2"/>
          <p:cNvSpPr>
            <a:spLocks noChangeArrowheads="1"/>
          </p:cNvSpPr>
          <p:nvPr/>
        </p:nvSpPr>
        <p:spPr bwMode="auto">
          <a:xfrm>
            <a:off x="5364163" y="3933825"/>
            <a:ext cx="3168650" cy="574675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52425" y="3933825"/>
          <a:ext cx="82438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06480" imgH="406080" progId="Equation.DSMT4">
                  <p:embed/>
                </p:oleObj>
              </mc:Choice>
              <mc:Fallback>
                <p:oleObj name="Equation" r:id="rId3" imgW="360648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3933825"/>
                        <a:ext cx="8243888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2988332" y="5517232"/>
          <a:ext cx="1728192" cy="790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419040" progId="Equation.DSMT4">
                  <p:embed/>
                </p:oleObj>
              </mc:Choice>
              <mc:Fallback>
                <p:oleObj name="Equation" r:id="rId5" imgW="9144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332" y="5517232"/>
                        <a:ext cx="1728192" cy="7907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67544" y="5733256"/>
            <a:ext cx="2505815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GDR                           :</a:t>
            </a:r>
            <a:endParaRPr lang="ru-RU" sz="1800" b="1" dirty="0">
              <a:solidFill>
                <a:srgbClr val="0000FF"/>
              </a:solidFill>
            </a:endParaRPr>
          </a:p>
        </p:txBody>
      </p:sp>
      <p:graphicFrame>
        <p:nvGraphicFramePr>
          <p:cNvPr id="20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108629"/>
              </p:ext>
            </p:extLst>
          </p:nvPr>
        </p:nvGraphicFramePr>
        <p:xfrm>
          <a:off x="1243013" y="5805488"/>
          <a:ext cx="12557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680" imgH="203040" progId="Equation.DSMT4">
                  <p:embed/>
                </p:oleObj>
              </mc:Choice>
              <mc:Fallback>
                <p:oleObj name="Equation" r:id="rId7" imgW="8506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5805488"/>
                        <a:ext cx="1255712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357188" y="862013"/>
            <a:ext cx="5911242" cy="2124149"/>
            <a:chOff x="357188" y="862013"/>
            <a:chExt cx="5911242" cy="2124149"/>
          </a:xfrm>
        </p:grpSpPr>
        <p:sp>
          <p:nvSpPr>
            <p:cNvPr id="2056" name="Line 5"/>
            <p:cNvSpPr>
              <a:spLocks noChangeShapeType="1"/>
            </p:cNvSpPr>
            <p:nvPr/>
          </p:nvSpPr>
          <p:spPr bwMode="auto">
            <a:xfrm flipV="1">
              <a:off x="971550" y="1268413"/>
              <a:ext cx="0" cy="1296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Line 6"/>
            <p:cNvSpPr>
              <a:spLocks noChangeShapeType="1"/>
            </p:cNvSpPr>
            <p:nvPr/>
          </p:nvSpPr>
          <p:spPr bwMode="auto">
            <a:xfrm>
              <a:off x="971550" y="2565400"/>
              <a:ext cx="43211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4211960" y="2636912"/>
            <a:ext cx="1008063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583920" imgH="203040" progId="Equation.DSMT4">
                    <p:embed/>
                  </p:oleObj>
                </mc:Choice>
                <mc:Fallback>
                  <p:oleObj name="Equation" r:id="rId9" imgW="583920" imgH="20304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1960" y="2636912"/>
                          <a:ext cx="1008063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8" name="Freeform 8"/>
            <p:cNvSpPr>
              <a:spLocks/>
            </p:cNvSpPr>
            <p:nvPr/>
          </p:nvSpPr>
          <p:spPr bwMode="auto">
            <a:xfrm>
              <a:off x="1168400" y="2201863"/>
              <a:ext cx="84138" cy="388937"/>
            </a:xfrm>
            <a:custGeom>
              <a:avLst/>
              <a:gdLst>
                <a:gd name="T0" fmla="*/ 0 w 53"/>
                <a:gd name="T1" fmla="*/ 2147483647 h 245"/>
                <a:gd name="T2" fmla="*/ 2147483647 w 53"/>
                <a:gd name="T3" fmla="*/ 2147483647 h 245"/>
                <a:gd name="T4" fmla="*/ 2147483647 w 53"/>
                <a:gd name="T5" fmla="*/ 2147483647 h 245"/>
                <a:gd name="T6" fmla="*/ 2147483647 w 53"/>
                <a:gd name="T7" fmla="*/ 2147483647 h 2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45"/>
                <a:gd name="T14" fmla="*/ 53 w 53"/>
                <a:gd name="T15" fmla="*/ 245 h 2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45">
                  <a:moveTo>
                    <a:pt x="0" y="221"/>
                  </a:moveTo>
                  <a:cubicBezTo>
                    <a:pt x="8" y="218"/>
                    <a:pt x="19" y="220"/>
                    <a:pt x="24" y="213"/>
                  </a:cubicBezTo>
                  <a:cubicBezTo>
                    <a:pt x="34" y="199"/>
                    <a:pt x="40" y="165"/>
                    <a:pt x="40" y="165"/>
                  </a:cubicBezTo>
                  <a:cubicBezTo>
                    <a:pt x="53" y="0"/>
                    <a:pt x="48" y="26"/>
                    <a:pt x="48" y="245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Freeform 9"/>
            <p:cNvSpPr>
              <a:spLocks/>
            </p:cNvSpPr>
            <p:nvPr/>
          </p:nvSpPr>
          <p:spPr bwMode="auto">
            <a:xfrm>
              <a:off x="1333500" y="2463800"/>
              <a:ext cx="127000" cy="127000"/>
            </a:xfrm>
            <a:custGeom>
              <a:avLst/>
              <a:gdLst>
                <a:gd name="T0" fmla="*/ 0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0 60000 65536"/>
                <a:gd name="T7" fmla="*/ 0 60000 65536"/>
                <a:gd name="T8" fmla="*/ 0 60000 65536"/>
                <a:gd name="T9" fmla="*/ 0 w 80"/>
                <a:gd name="T10" fmla="*/ 0 h 80"/>
                <a:gd name="T11" fmla="*/ 80 w 80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80">
                  <a:moveTo>
                    <a:pt x="0" y="56"/>
                  </a:moveTo>
                  <a:cubicBezTo>
                    <a:pt x="55" y="19"/>
                    <a:pt x="42" y="42"/>
                    <a:pt x="56" y="0"/>
                  </a:cubicBezTo>
                  <a:cubicBezTo>
                    <a:pt x="74" y="27"/>
                    <a:pt x="80" y="47"/>
                    <a:pt x="80" y="8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60" name="Freeform 10"/>
            <p:cNvSpPr>
              <a:spLocks/>
            </p:cNvSpPr>
            <p:nvPr/>
          </p:nvSpPr>
          <p:spPr bwMode="auto">
            <a:xfrm>
              <a:off x="2339975" y="1820863"/>
              <a:ext cx="2868613" cy="768350"/>
            </a:xfrm>
            <a:custGeom>
              <a:avLst/>
              <a:gdLst>
                <a:gd name="T0" fmla="*/ 0 w 1807"/>
                <a:gd name="T1" fmla="*/ 2147483647 h 484"/>
                <a:gd name="T2" fmla="*/ 2147483647 w 1807"/>
                <a:gd name="T3" fmla="*/ 2147483647 h 484"/>
                <a:gd name="T4" fmla="*/ 2147483647 w 1807"/>
                <a:gd name="T5" fmla="*/ 2147483647 h 484"/>
                <a:gd name="T6" fmla="*/ 2147483647 w 1807"/>
                <a:gd name="T7" fmla="*/ 2147483647 h 484"/>
                <a:gd name="T8" fmla="*/ 2147483647 w 1807"/>
                <a:gd name="T9" fmla="*/ 2147483647 h 484"/>
                <a:gd name="T10" fmla="*/ 2147483647 w 1807"/>
                <a:gd name="T11" fmla="*/ 2147483647 h 484"/>
                <a:gd name="T12" fmla="*/ 2147483647 w 1807"/>
                <a:gd name="T13" fmla="*/ 2147483647 h 484"/>
                <a:gd name="T14" fmla="*/ 2147483647 w 1807"/>
                <a:gd name="T15" fmla="*/ 2147483647 h 484"/>
                <a:gd name="T16" fmla="*/ 2147483647 w 1807"/>
                <a:gd name="T17" fmla="*/ 2147483647 h 484"/>
                <a:gd name="T18" fmla="*/ 2147483647 w 1807"/>
                <a:gd name="T19" fmla="*/ 2147483647 h 4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7"/>
                <a:gd name="T31" fmla="*/ 0 h 484"/>
                <a:gd name="T32" fmla="*/ 1807 w 1807"/>
                <a:gd name="T33" fmla="*/ 484 h 4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7" h="484">
                  <a:moveTo>
                    <a:pt x="0" y="469"/>
                  </a:moveTo>
                  <a:cubicBezTo>
                    <a:pt x="98" y="431"/>
                    <a:pt x="197" y="393"/>
                    <a:pt x="272" y="333"/>
                  </a:cubicBezTo>
                  <a:cubicBezTo>
                    <a:pt x="347" y="273"/>
                    <a:pt x="393" y="159"/>
                    <a:pt x="453" y="106"/>
                  </a:cubicBezTo>
                  <a:cubicBezTo>
                    <a:pt x="513" y="53"/>
                    <a:pt x="567" y="30"/>
                    <a:pt x="635" y="15"/>
                  </a:cubicBezTo>
                  <a:cubicBezTo>
                    <a:pt x="703" y="0"/>
                    <a:pt x="787" y="0"/>
                    <a:pt x="862" y="15"/>
                  </a:cubicBezTo>
                  <a:cubicBezTo>
                    <a:pt x="937" y="30"/>
                    <a:pt x="1028" y="61"/>
                    <a:pt x="1088" y="106"/>
                  </a:cubicBezTo>
                  <a:cubicBezTo>
                    <a:pt x="1148" y="151"/>
                    <a:pt x="1165" y="242"/>
                    <a:pt x="1225" y="287"/>
                  </a:cubicBezTo>
                  <a:cubicBezTo>
                    <a:pt x="1285" y="332"/>
                    <a:pt x="1360" y="348"/>
                    <a:pt x="1451" y="378"/>
                  </a:cubicBezTo>
                  <a:cubicBezTo>
                    <a:pt x="1542" y="408"/>
                    <a:pt x="1731" y="454"/>
                    <a:pt x="1769" y="469"/>
                  </a:cubicBezTo>
                  <a:cubicBezTo>
                    <a:pt x="1807" y="484"/>
                    <a:pt x="1742" y="476"/>
                    <a:pt x="1678" y="469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Text Box 11"/>
            <p:cNvSpPr txBox="1">
              <a:spLocks noChangeArrowheads="1"/>
            </p:cNvSpPr>
            <p:nvPr/>
          </p:nvSpPr>
          <p:spPr bwMode="auto">
            <a:xfrm>
              <a:off x="2980350" y="862013"/>
              <a:ext cx="3288080" cy="36933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</a:rPr>
                <a:t>Giant dipole resonance (GDR)</a:t>
              </a:r>
              <a:endParaRPr lang="ru-RU" sz="1800" dirty="0">
                <a:solidFill>
                  <a:srgbClr val="0000FF"/>
                </a:solidFill>
              </a:endParaRPr>
            </a:p>
          </p:txBody>
        </p:sp>
        <p:sp>
          <p:nvSpPr>
            <p:cNvPr id="2062" name="AutoShape 12"/>
            <p:cNvSpPr>
              <a:spLocks noChangeArrowheads="1"/>
            </p:cNvSpPr>
            <p:nvPr/>
          </p:nvSpPr>
          <p:spPr bwMode="auto">
            <a:xfrm rot="-3355368">
              <a:off x="3879057" y="1458118"/>
              <a:ext cx="647700" cy="125413"/>
            </a:xfrm>
            <a:prstGeom prst="leftArrow">
              <a:avLst>
                <a:gd name="adj1" fmla="val 50000"/>
                <a:gd name="adj2" fmla="val 129113"/>
              </a:avLst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TextBox 22"/>
            <p:cNvSpPr txBox="1">
              <a:spLocks noChangeArrowheads="1"/>
            </p:cNvSpPr>
            <p:nvPr/>
          </p:nvSpPr>
          <p:spPr bwMode="auto">
            <a:xfrm>
              <a:off x="357188" y="928688"/>
              <a:ext cx="14879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/>
                <a:t>Photoabsorption</a:t>
              </a:r>
              <a:endParaRPr lang="en-US" sz="1400" dirty="0"/>
            </a:p>
          </p:txBody>
        </p:sp>
      </p:grpSp>
      <p:grpSp>
        <p:nvGrpSpPr>
          <p:cNvPr id="2069" name="Group 21"/>
          <p:cNvGrpSpPr>
            <a:grpSpLocks/>
          </p:cNvGrpSpPr>
          <p:nvPr/>
        </p:nvGrpSpPr>
        <p:grpSpPr bwMode="auto">
          <a:xfrm>
            <a:off x="6838125" y="393615"/>
            <a:ext cx="1325563" cy="1908175"/>
            <a:chOff x="1701" y="1207"/>
            <a:chExt cx="835" cy="1202"/>
          </a:xfrm>
        </p:grpSpPr>
        <p:sp>
          <p:nvSpPr>
            <p:cNvPr id="2071" name="Oval 22"/>
            <p:cNvSpPr>
              <a:spLocks noChangeArrowheads="1"/>
            </p:cNvSpPr>
            <p:nvPr/>
          </p:nvSpPr>
          <p:spPr bwMode="auto">
            <a:xfrm>
              <a:off x="1701" y="1343"/>
              <a:ext cx="576" cy="576"/>
            </a:xfrm>
            <a:prstGeom prst="ellipse">
              <a:avLst/>
            </a:prstGeom>
            <a:solidFill>
              <a:srgbClr val="CC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Oval 23"/>
            <p:cNvSpPr>
              <a:spLocks noChangeArrowheads="1"/>
            </p:cNvSpPr>
            <p:nvPr/>
          </p:nvSpPr>
          <p:spPr bwMode="auto">
            <a:xfrm>
              <a:off x="1837" y="1343"/>
              <a:ext cx="576" cy="576"/>
            </a:xfrm>
            <a:prstGeom prst="ellipse">
              <a:avLst/>
            </a:prstGeom>
            <a:solidFill>
              <a:srgbClr val="FFCC99">
                <a:alpha val="49019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Line 24"/>
            <p:cNvSpPr>
              <a:spLocks noChangeShapeType="1"/>
            </p:cNvSpPr>
            <p:nvPr/>
          </p:nvSpPr>
          <p:spPr bwMode="auto">
            <a:xfrm>
              <a:off x="1837" y="1207"/>
              <a:ext cx="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Text Box 25"/>
            <p:cNvSpPr txBox="1">
              <a:spLocks noChangeArrowheads="1"/>
            </p:cNvSpPr>
            <p:nvPr/>
          </p:nvSpPr>
          <p:spPr bwMode="auto">
            <a:xfrm>
              <a:off x="1791" y="1933"/>
              <a:ext cx="205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p</a:t>
              </a: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2075" name="Text Box 26"/>
            <p:cNvSpPr txBox="1">
              <a:spLocks noChangeArrowheads="1"/>
            </p:cNvSpPr>
            <p:nvPr/>
          </p:nvSpPr>
          <p:spPr bwMode="auto">
            <a:xfrm>
              <a:off x="1701" y="2197"/>
              <a:ext cx="835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3300"/>
                  </a:solidFill>
                </a:rPr>
                <a:t>E1</a:t>
              </a:r>
              <a:r>
                <a:rPr lang="en-US" sz="1600" b="1">
                  <a:solidFill>
                    <a:srgbClr val="0000FF"/>
                  </a:solidFill>
                </a:rPr>
                <a:t> GDR (IV)</a:t>
              </a:r>
              <a:endParaRPr lang="ru-RU" sz="1600" b="1">
                <a:solidFill>
                  <a:srgbClr val="0000FF"/>
                </a:solidFill>
              </a:endParaRPr>
            </a:p>
          </p:txBody>
        </p:sp>
        <p:sp>
          <p:nvSpPr>
            <p:cNvPr id="2076" name="Text Box 27"/>
            <p:cNvSpPr txBox="1">
              <a:spLocks noChangeArrowheads="1"/>
            </p:cNvSpPr>
            <p:nvPr/>
          </p:nvSpPr>
          <p:spPr bwMode="auto">
            <a:xfrm>
              <a:off x="2109" y="1939"/>
              <a:ext cx="272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BB739E"/>
                  </a:solidFill>
                </a:rPr>
                <a:t>n</a:t>
              </a:r>
              <a:endParaRPr lang="ru-RU">
                <a:solidFill>
                  <a:srgbClr val="BB739E"/>
                </a:solidFill>
              </a:endParaRPr>
            </a:p>
          </p:txBody>
        </p:sp>
      </p:grp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471451"/>
              </p:ext>
            </p:extLst>
          </p:nvPr>
        </p:nvGraphicFramePr>
        <p:xfrm>
          <a:off x="2561509" y="3207534"/>
          <a:ext cx="334513" cy="418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190440" progId="Equation.DSMT4">
                  <p:embed/>
                </p:oleObj>
              </mc:Choice>
              <mc:Fallback>
                <p:oleObj name="Equation" r:id="rId11" imgW="152280" imgH="190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509" y="3207534"/>
                        <a:ext cx="334513" cy="4181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5536" y="4869160"/>
            <a:ext cx="69813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Sum rules look complicated but in many cases they are reduced to</a:t>
            </a:r>
          </a:p>
          <a:p>
            <a:r>
              <a:rPr lang="en-US" sz="1800" dirty="0"/>
              <a:t>very simple expressions</a:t>
            </a:r>
            <a:r>
              <a:rPr lang="en-US" dirty="0"/>
              <a:t>.    </a:t>
            </a:r>
            <a:endParaRPr lang="ru-RU" dirty="0"/>
          </a:p>
        </p:txBody>
      </p:sp>
      <p:sp>
        <p:nvSpPr>
          <p:cNvPr id="30" name="Правая фигурная скобка 29"/>
          <p:cNvSpPr/>
          <p:nvPr/>
        </p:nvSpPr>
        <p:spPr bwMode="auto">
          <a:xfrm rot="5400000">
            <a:off x="2719228" y="3985628"/>
            <a:ext cx="155448" cy="9144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5696" y="4509120"/>
            <a:ext cx="2342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response to external field F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932040" y="5733256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model independent!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05454" y="6309320"/>
            <a:ext cx="7386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Soviet physicist Migdal has predicted GDR using the sum rule estimation. </a:t>
            </a:r>
            <a:endParaRPr lang="ru-RU" sz="1600" b="1" dirty="0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0A473DAF-029B-B45F-B526-906AF0A93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04589"/>
              </p:ext>
            </p:extLst>
          </p:nvPr>
        </p:nvGraphicFramePr>
        <p:xfrm>
          <a:off x="5931515" y="2301790"/>
          <a:ext cx="28908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7680" imgH="431640" progId="Equation.DSMT4">
                  <p:embed/>
                </p:oleObj>
              </mc:Choice>
              <mc:Fallback>
                <p:oleObj name="Equation" r:id="rId13" imgW="1777680" imgH="431640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515" y="2301790"/>
                        <a:ext cx="2890838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6B71D2C-F939-3424-281B-87657FD7E7EF}"/>
              </a:ext>
            </a:extLst>
          </p:cNvPr>
          <p:cNvCxnSpPr>
            <a:cxnSpLocks/>
          </p:cNvCxnSpPr>
          <p:nvPr/>
        </p:nvCxnSpPr>
        <p:spPr bwMode="auto">
          <a:xfrm>
            <a:off x="8163688" y="1034880"/>
            <a:ext cx="432625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399846-B1D6-C2CA-C5A9-CE47511A23F5}"/>
              </a:ext>
            </a:extLst>
          </p:cNvPr>
          <p:cNvSpPr txBox="1"/>
          <p:nvPr/>
        </p:nvSpPr>
        <p:spPr>
          <a:xfrm>
            <a:off x="8163688" y="63549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336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Wavelet for E2(T=0) - GQR</a:t>
            </a:r>
          </a:p>
        </p:txBody>
      </p:sp>
      <p:pic>
        <p:nvPicPr>
          <p:cNvPr id="3287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528392" cy="39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8706" name="Object 2"/>
          <p:cNvGraphicFramePr>
            <a:graphicFrameLocks noChangeAspect="1"/>
          </p:cNvGraphicFramePr>
          <p:nvPr/>
        </p:nvGraphicFramePr>
        <p:xfrm>
          <a:off x="467544" y="4653136"/>
          <a:ext cx="1879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228600" progId="Equation.DSMT4">
                  <p:embed/>
                </p:oleObj>
              </mc:Choice>
              <mc:Fallback>
                <p:oleObj name="Equation" r:id="rId4" imgW="11556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653136"/>
                        <a:ext cx="18796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7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787965"/>
            <a:ext cx="3024336" cy="37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509292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IS-GQR: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 - the deformation splitting is hidden out. 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- the wavelet analysis could be useful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. very important to check  IS spin-independent channel of DFT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83760" y="36371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C.O. </a:t>
            </a:r>
            <a:r>
              <a:rPr lang="en-US" sz="1200" dirty="0" err="1"/>
              <a:t>Kureba</a:t>
            </a:r>
            <a:r>
              <a:rPr lang="en-US" sz="1200" dirty="0"/>
              <a:t> et al,</a:t>
            </a:r>
            <a:r>
              <a:rPr lang="en-US" dirty="0"/>
              <a:t> </a:t>
            </a:r>
          </a:p>
          <a:p>
            <a:r>
              <a:rPr lang="en-US" sz="1200" dirty="0"/>
              <a:t>PLB, 779, 269 (2018).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548680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experiment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476672"/>
            <a:ext cx="1768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Theory SVmas10</a:t>
            </a:r>
            <a:endParaRPr lang="ru-RU" sz="1600" dirty="0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524328" y="1052736"/>
            <a:ext cx="690830" cy="842970"/>
          </a:xfrm>
          <a:prstGeom prst="ellipse">
            <a:avLst/>
          </a:prstGeom>
          <a:solidFill>
            <a:schemeClr val="accent1">
              <a:alpha val="45882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7596336" y="935998"/>
            <a:ext cx="548097" cy="1052842"/>
          </a:xfrm>
          <a:prstGeom prst="ellipse">
            <a:avLst/>
          </a:prstGeom>
          <a:solidFill>
            <a:srgbClr val="E9EAB4">
              <a:alpha val="70195"/>
            </a:srgbClr>
          </a:soli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Giant monopole resonance E0(T=0) - GMR</a:t>
            </a:r>
          </a:p>
        </p:txBody>
      </p:sp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36" y="3109030"/>
            <a:ext cx="43924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0147" name="Object 3"/>
          <p:cNvGraphicFramePr>
            <a:graphicFrameLocks noChangeAspect="1"/>
          </p:cNvGraphicFramePr>
          <p:nvPr/>
        </p:nvGraphicFramePr>
        <p:xfrm>
          <a:off x="6228184" y="4725144"/>
          <a:ext cx="22510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200" imgH="241200" progId="Equation.DSMT4">
                  <p:embed/>
                </p:oleObj>
              </mc:Choice>
              <mc:Fallback>
                <p:oleObj name="Equation" r:id="rId4" imgW="138420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725144"/>
                        <a:ext cx="22510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764704"/>
            <a:ext cx="7066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GMR is the main source of information on </a:t>
            </a:r>
            <a:r>
              <a:rPr lang="en-US" sz="1600" dirty="0">
                <a:solidFill>
                  <a:srgbClr val="FF0000"/>
                </a:solidFill>
              </a:rPr>
              <a:t>nuclear incompressibility</a:t>
            </a:r>
            <a:r>
              <a:rPr lang="en-US" sz="1600" dirty="0"/>
              <a:t>        and </a:t>
            </a:r>
            <a:endParaRPr lang="ru-RU" sz="1600" dirty="0"/>
          </a:p>
        </p:txBody>
      </p:sp>
      <p:graphicFrame>
        <p:nvGraphicFramePr>
          <p:cNvPr id="390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409948"/>
              </p:ext>
            </p:extLst>
          </p:nvPr>
        </p:nvGraphicFramePr>
        <p:xfrm>
          <a:off x="6690521" y="770616"/>
          <a:ext cx="3508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28600" progId="Equation.DSMT4">
                  <p:embed/>
                </p:oleObj>
              </mc:Choice>
              <mc:Fallback>
                <p:oleObj name="Equation" r:id="rId6" imgW="2156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521" y="770616"/>
                        <a:ext cx="350838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737" y="5687261"/>
            <a:ext cx="811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Skyrme</a:t>
            </a:r>
            <a:r>
              <a:rPr lang="en-US" sz="1800" dirty="0"/>
              <a:t> QRPA calculations (black) vs </a:t>
            </a:r>
            <a:r>
              <a:rPr lang="en-US" sz="1800" dirty="0" err="1"/>
              <a:t>exper</a:t>
            </a:r>
            <a:r>
              <a:rPr lang="en-US" sz="1800" dirty="0"/>
              <a:t>. data (red) and </a:t>
            </a:r>
            <a:r>
              <a:rPr lang="en-US" sz="1800" dirty="0" err="1"/>
              <a:t>empir</a:t>
            </a:r>
            <a:r>
              <a:rPr lang="en-US" sz="1800" dirty="0"/>
              <a:t>. estimation  </a:t>
            </a:r>
            <a:endParaRPr lang="ru-RU" sz="1800" dirty="0"/>
          </a:p>
        </p:txBody>
      </p:sp>
      <p:graphicFrame>
        <p:nvGraphicFramePr>
          <p:cNvPr id="390150" name="Object 6"/>
          <p:cNvGraphicFramePr>
            <a:graphicFrameLocks noChangeAspect="1"/>
          </p:cNvGraphicFramePr>
          <p:nvPr/>
        </p:nvGraphicFramePr>
        <p:xfrm>
          <a:off x="7596336" y="764704"/>
          <a:ext cx="3524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41200" progId="Equation.DSMT4">
                  <p:embed/>
                </p:oleObj>
              </mc:Choice>
              <mc:Fallback>
                <p:oleObj name="Equation" r:id="rId8" imgW="21564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764704"/>
                        <a:ext cx="3524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707213"/>
              </p:ext>
            </p:extLst>
          </p:nvPr>
        </p:nvGraphicFramePr>
        <p:xfrm>
          <a:off x="759234" y="1654237"/>
          <a:ext cx="15398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558720" progId="Equation.DSMT4">
                  <p:embed/>
                </p:oleObj>
              </mc:Choice>
              <mc:Fallback>
                <p:oleObj name="Equation" r:id="rId10" imgW="990360" imgH="5587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34" y="1654237"/>
                        <a:ext cx="153987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136905"/>
              </p:ext>
            </p:extLst>
          </p:nvPr>
        </p:nvGraphicFramePr>
        <p:xfrm>
          <a:off x="3402665" y="1699213"/>
          <a:ext cx="2558117" cy="751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50960" imgH="482400" progId="Equation.DSMT4">
                  <p:embed/>
                </p:oleObj>
              </mc:Choice>
              <mc:Fallback>
                <p:oleObj name="Equation" r:id="rId12" imgW="165096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665" y="1699213"/>
                        <a:ext cx="2558117" cy="751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036496" y="2348880"/>
            <a:ext cx="1859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empirical relation</a:t>
            </a:r>
            <a:endParaRPr lang="ru-RU" sz="1600" dirty="0"/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521833"/>
              </p:ext>
            </p:extLst>
          </p:nvPr>
        </p:nvGraphicFramePr>
        <p:xfrm>
          <a:off x="1908175" y="2655888"/>
          <a:ext cx="28067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54000" imgH="228600" progId="Equation.DSMT4">
                  <p:embed/>
                </p:oleObj>
              </mc:Choice>
              <mc:Fallback>
                <p:oleObj name="Equation" r:id="rId14" imgW="18540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655888"/>
                        <a:ext cx="2806700" cy="401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6949405" y="3212529"/>
            <a:ext cx="1223963" cy="1201738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7092280" y="3356992"/>
            <a:ext cx="914400" cy="914400"/>
          </a:xfrm>
          <a:prstGeom prst="ellipse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92280" y="270892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GMR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24E77-6D76-FBFD-A523-24B67F916811}"/>
              </a:ext>
            </a:extLst>
          </p:cNvPr>
          <p:cNvSpPr txBox="1"/>
          <p:nvPr/>
        </p:nvSpPr>
        <p:spPr>
          <a:xfrm>
            <a:off x="261885" y="1247757"/>
            <a:ext cx="284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GMR energy of atomic nucle</a:t>
            </a:r>
            <a:r>
              <a:rPr lang="en-US" dirty="0"/>
              <a:t>i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A65C3-14C0-B9FB-31B5-5115DBF62FAE}"/>
              </a:ext>
            </a:extLst>
          </p:cNvPr>
          <p:cNvSpPr txBox="1"/>
          <p:nvPr/>
        </p:nvSpPr>
        <p:spPr>
          <a:xfrm>
            <a:off x="3312277" y="1313522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incompressibility of nuclear matter</a:t>
            </a:r>
            <a:endParaRPr lang="ru-RU" sz="1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FB5B9D-0374-AC4B-E03F-3385166546EB}"/>
              </a:ext>
            </a:extLst>
          </p:cNvPr>
          <p:cNvSpPr/>
          <p:nvPr/>
        </p:nvSpPr>
        <p:spPr>
          <a:xfrm>
            <a:off x="473304" y="6102571"/>
            <a:ext cx="7700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See systematics in</a:t>
            </a:r>
          </a:p>
          <a:p>
            <a:r>
              <a:rPr lang="en-US" sz="1400" dirty="0">
                <a:latin typeface="+mn-lt"/>
              </a:rPr>
              <a:t>J. </a:t>
            </a:r>
            <a:r>
              <a:rPr lang="en-US" sz="1400" dirty="0" err="1">
                <a:latin typeface="+mn-lt"/>
              </a:rPr>
              <a:t>Kvasil</a:t>
            </a:r>
            <a:r>
              <a:rPr lang="en-US" sz="1400" dirty="0">
                <a:latin typeface="+mn-lt"/>
              </a:rPr>
              <a:t> ,</a:t>
            </a:r>
            <a:r>
              <a:rPr lang="de-DE" sz="1400" b="0" i="0" u="none" strike="noStrike" baseline="0" dirty="0">
                <a:solidFill>
                  <a:srgbClr val="000000"/>
                </a:solidFill>
                <a:latin typeface="+mn-lt"/>
              </a:rPr>
              <a:t> V. O. N., </a:t>
            </a:r>
            <a:r>
              <a:rPr lang="de-DE" sz="1400" b="0" i="0" u="none" strike="noStrike" baseline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400" b="0" i="0" u="none" strike="noStrike" baseline="0" dirty="0">
                <a:solidFill>
                  <a:srgbClr val="000000"/>
                </a:solidFill>
                <a:latin typeface="+mn-lt"/>
              </a:rPr>
              <a:t>A. </a:t>
            </a:r>
            <a:r>
              <a:rPr lang="de-DE" sz="1400" b="0" i="0" u="none" strike="noStrike" baseline="0" dirty="0" err="1">
                <a:solidFill>
                  <a:srgbClr val="000000"/>
                </a:solidFill>
                <a:latin typeface="+mn-lt"/>
              </a:rPr>
              <a:t>Repko</a:t>
            </a:r>
            <a:r>
              <a:rPr lang="de-DE" sz="1400" b="0" i="0" u="none" strike="noStrike" baseline="0" dirty="0">
                <a:solidFill>
                  <a:srgbClr val="000000"/>
                </a:solidFill>
                <a:latin typeface="+mn-lt"/>
              </a:rPr>
              <a:t>,</a:t>
            </a:r>
            <a:r>
              <a:rPr lang="de-DE" sz="1400" b="0" i="0" u="none" strike="noStrike" baseline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400" b="0" i="0" u="none" strike="noStrike" baseline="0" dirty="0">
                <a:solidFill>
                  <a:srgbClr val="000000"/>
                </a:solidFill>
                <a:latin typeface="+mn-lt"/>
              </a:rPr>
              <a:t>W. </a:t>
            </a:r>
            <a:r>
              <a:rPr lang="de-DE" sz="1400" b="0" i="0" u="none" strike="noStrike" baseline="0" dirty="0" err="1">
                <a:solidFill>
                  <a:srgbClr val="000000"/>
                </a:solidFill>
                <a:latin typeface="+mn-lt"/>
              </a:rPr>
              <a:t>Kleinig</a:t>
            </a:r>
            <a:r>
              <a:rPr lang="de-DE" sz="1400" b="0" i="0" u="none" strike="noStrike" baseline="0" dirty="0">
                <a:solidFill>
                  <a:srgbClr val="000000"/>
                </a:solidFill>
                <a:latin typeface="+mn-lt"/>
              </a:rPr>
              <a:t>,</a:t>
            </a:r>
            <a:r>
              <a:rPr lang="de-DE" sz="1400" b="0" i="0" u="none" strike="noStrike" baseline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400" b="0" i="0" u="none" strike="noStrike" baseline="0" dirty="0">
                <a:solidFill>
                  <a:srgbClr val="000000"/>
                </a:solidFill>
                <a:latin typeface="+mn-lt"/>
              </a:rPr>
              <a:t>and P.-G. Reinhard,</a:t>
            </a:r>
            <a:r>
              <a:rPr lang="en-US" sz="1400" dirty="0">
                <a:latin typeface="+mn-lt"/>
              </a:rPr>
              <a:t> PRC,</a:t>
            </a:r>
            <a:r>
              <a:rPr lang="en-US" sz="1400" u="sng" dirty="0">
                <a:latin typeface="+mn-lt"/>
              </a:rPr>
              <a:t>94</a:t>
            </a:r>
            <a:r>
              <a:rPr lang="en-US" sz="1400" dirty="0">
                <a:latin typeface="+mn-lt"/>
              </a:rPr>
              <a:t>, 064302 (2016)</a:t>
            </a:r>
            <a:endParaRPr lang="ru-RU" sz="1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595D3-0177-E9EC-5338-D0B3681676F9}"/>
              </a:ext>
            </a:extLst>
          </p:cNvPr>
          <p:cNvSpPr txBox="1"/>
          <p:nvPr/>
        </p:nvSpPr>
        <p:spPr>
          <a:xfrm>
            <a:off x="6747385" y="1332624"/>
            <a:ext cx="1697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Each </a:t>
            </a:r>
            <a:r>
              <a:rPr lang="en-US" sz="1400" dirty="0" err="1"/>
              <a:t>Skyrme</a:t>
            </a:r>
            <a:r>
              <a:rPr lang="en-US" sz="1400" dirty="0"/>
              <a:t> force</a:t>
            </a:r>
          </a:p>
          <a:p>
            <a:r>
              <a:rPr lang="en-US" sz="1400" dirty="0"/>
              <a:t>have  fixed </a:t>
            </a:r>
          </a:p>
          <a:p>
            <a:r>
              <a:rPr lang="en-US" sz="1400" dirty="0"/>
              <a:t>        and </a:t>
            </a:r>
          </a:p>
          <a:p>
            <a:endParaRPr lang="ru-RU" sz="1400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A7758F69-BFCC-406C-A8E0-6E2FDF5CE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27854"/>
              </p:ext>
            </p:extLst>
          </p:nvPr>
        </p:nvGraphicFramePr>
        <p:xfrm>
          <a:off x="6812551" y="1749701"/>
          <a:ext cx="329536" cy="34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28600" progId="Equation.DSMT4">
                  <p:embed/>
                </p:oleObj>
              </mc:Choice>
              <mc:Fallback>
                <p:oleObj name="Equation" r:id="rId6" imgW="215640" imgH="228600" progId="Equation.DSMT4">
                  <p:embed/>
                  <p:pic>
                    <p:nvPicPr>
                      <p:cNvPr id="390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551" y="1749701"/>
                        <a:ext cx="329536" cy="34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07CB4502-5308-2C6A-7E5F-119192CF0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071066"/>
              </p:ext>
            </p:extLst>
          </p:nvPr>
        </p:nvGraphicFramePr>
        <p:xfrm>
          <a:off x="7632496" y="1726821"/>
          <a:ext cx="3524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41200" progId="Equation.DSMT4">
                  <p:embed/>
                </p:oleObj>
              </mc:Choice>
              <mc:Fallback>
                <p:oleObj name="Equation" r:id="rId8" imgW="215640" imgH="241200" progId="Equation.DSMT4">
                  <p:embed/>
                  <p:pic>
                    <p:nvPicPr>
                      <p:cNvPr id="390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496" y="1726821"/>
                        <a:ext cx="3524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3211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Deformation effect in GMR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776" y="5651009"/>
            <a:ext cx="806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Open problem: essential discrepancy in </a:t>
            </a:r>
            <a:r>
              <a:rPr lang="en-US" sz="1800" b="1" dirty="0">
                <a:solidFill>
                  <a:srgbClr val="00B050"/>
                </a:solidFill>
              </a:rPr>
              <a:t>TAMU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0000FF"/>
                </a:solidFill>
              </a:rPr>
              <a:t>RCNP</a:t>
            </a:r>
            <a:r>
              <a:rPr lang="en-US" sz="1800" dirty="0"/>
              <a:t> experimental data.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365814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GMR and QMR are independent in spherical  nuclei but coupled in axial deformed nuclei</a:t>
            </a:r>
            <a:r>
              <a:rPr lang="en-US" dirty="0"/>
              <a:t>. </a:t>
            </a:r>
            <a:r>
              <a:rPr lang="en-US" sz="1600" dirty="0"/>
              <a:t>This leads to </a:t>
            </a:r>
            <a:r>
              <a:rPr lang="en-US" sz="1600" dirty="0">
                <a:solidFill>
                  <a:srgbClr val="FF0000"/>
                </a:solidFill>
              </a:rPr>
              <a:t>double-peak structure of GMR</a:t>
            </a:r>
            <a:r>
              <a:rPr lang="en-US" sz="1600" dirty="0"/>
              <a:t>.  This is maybe the </a:t>
            </a:r>
            <a:r>
              <a:rPr lang="en-US" sz="1600" dirty="0">
                <a:solidFill>
                  <a:srgbClr val="FF0000"/>
                </a:solidFill>
              </a:rPr>
              <a:t>strongest deformation-induced coupling</a:t>
            </a:r>
            <a:r>
              <a:rPr lang="en-US" sz="1600" dirty="0"/>
              <a:t> of different multipole modes!</a:t>
            </a:r>
          </a:p>
          <a:p>
            <a:r>
              <a:rPr lang="en-US" sz="1600" dirty="0"/>
              <a:t>                        Systematic study: J. </a:t>
            </a:r>
            <a:r>
              <a:rPr lang="en-US" sz="1600" dirty="0" err="1"/>
              <a:t>Kvasil</a:t>
            </a:r>
            <a:r>
              <a:rPr lang="en-US" sz="1600" dirty="0"/>
              <a:t> et al, PRC,</a:t>
            </a:r>
            <a:r>
              <a:rPr lang="en-US" sz="1600" u="sng" dirty="0"/>
              <a:t>94</a:t>
            </a:r>
            <a:r>
              <a:rPr lang="en-US" sz="1600" dirty="0"/>
              <a:t>, 064302 (2016)</a:t>
            </a:r>
            <a:endParaRPr lang="ru-RU" sz="1600" dirty="0"/>
          </a:p>
        </p:txBody>
      </p:sp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904" y="1556792"/>
            <a:ext cx="5688632" cy="29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764704"/>
            <a:ext cx="6587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Till now mainly GMR in </a:t>
            </a:r>
            <a:r>
              <a:rPr lang="en-US" sz="1600" dirty="0">
                <a:solidFill>
                  <a:srgbClr val="FF0000"/>
                </a:solidFill>
              </a:rPr>
              <a:t>spherical</a:t>
            </a:r>
            <a:r>
              <a:rPr lang="en-US" sz="1600" dirty="0"/>
              <a:t> nuclei was used to get </a:t>
            </a:r>
          </a:p>
          <a:p>
            <a:r>
              <a:rPr lang="en-US" sz="1600" dirty="0"/>
              <a:t>But </a:t>
            </a:r>
            <a:r>
              <a:rPr lang="en-US" sz="1600" dirty="0">
                <a:solidFill>
                  <a:srgbClr val="FF0000"/>
                </a:solidFill>
              </a:rPr>
              <a:t>most of nuclei are deformed</a:t>
            </a:r>
            <a:r>
              <a:rPr lang="en-US" sz="1600" dirty="0"/>
              <a:t>! Is it possible to use deformed nuclei?</a:t>
            </a:r>
            <a:endParaRPr lang="ru-RU" sz="1600" dirty="0"/>
          </a:p>
        </p:txBody>
      </p:sp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556792"/>
            <a:ext cx="258281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4595" name="Object 3"/>
          <p:cNvGraphicFramePr>
            <a:graphicFrameLocks noChangeAspect="1"/>
          </p:cNvGraphicFramePr>
          <p:nvPr/>
        </p:nvGraphicFramePr>
        <p:xfrm>
          <a:off x="5652120" y="764704"/>
          <a:ext cx="3508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640" imgH="228600" progId="Equation.DSMT4">
                  <p:embed/>
                </p:oleObj>
              </mc:Choice>
              <mc:Fallback>
                <p:oleObj name="Equation" r:id="rId5" imgW="2156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764704"/>
                        <a:ext cx="35083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8597FD-822E-2AC0-98BA-A2C6CF7B48F4}"/>
              </a:ext>
            </a:extLst>
          </p:cNvPr>
          <p:cNvSpPr txBox="1"/>
          <p:nvPr/>
        </p:nvSpPr>
        <p:spPr>
          <a:xfrm>
            <a:off x="5652120" y="276295"/>
            <a:ext cx="3384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J. </a:t>
            </a:r>
            <a:r>
              <a:rPr lang="en-US" sz="1200" dirty="0" err="1">
                <a:latin typeface="+mn-lt"/>
              </a:rPr>
              <a:t>Kvasil</a:t>
            </a:r>
            <a:r>
              <a:rPr lang="en-US" sz="1200" dirty="0">
                <a:latin typeface="+mn-lt"/>
              </a:rPr>
              <a:t> ,</a:t>
            </a:r>
            <a:r>
              <a:rPr lang="de-DE" sz="1200" dirty="0">
                <a:solidFill>
                  <a:srgbClr val="000000"/>
                </a:solidFill>
                <a:latin typeface="+mn-lt"/>
              </a:rPr>
              <a:t> V. O. N., 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>
                <a:solidFill>
                  <a:srgbClr val="000000"/>
                </a:solidFill>
                <a:latin typeface="+mn-lt"/>
              </a:rPr>
              <a:t>A. </a:t>
            </a:r>
            <a:r>
              <a:rPr lang="de-DE" sz="1200" dirty="0" err="1">
                <a:solidFill>
                  <a:srgbClr val="000000"/>
                </a:solidFill>
                <a:latin typeface="+mn-lt"/>
              </a:rPr>
              <a:t>Repko</a:t>
            </a:r>
            <a:r>
              <a:rPr lang="de-DE" sz="1200" dirty="0">
                <a:solidFill>
                  <a:srgbClr val="000000"/>
                </a:solidFill>
                <a:latin typeface="+mn-lt"/>
              </a:rPr>
              <a:t>,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dirty="0">
                <a:solidFill>
                  <a:srgbClr val="000000"/>
                </a:solidFill>
                <a:latin typeface="+mn-lt"/>
              </a:rPr>
              <a:t>W. </a:t>
            </a:r>
            <a:r>
              <a:rPr lang="de-DE" sz="1200" dirty="0" err="1">
                <a:solidFill>
                  <a:srgbClr val="000000"/>
                </a:solidFill>
                <a:latin typeface="+mn-lt"/>
              </a:rPr>
              <a:t>Kleinig</a:t>
            </a:r>
            <a:r>
              <a:rPr lang="de-DE" sz="1200" dirty="0">
                <a:solidFill>
                  <a:srgbClr val="000000"/>
                </a:solidFill>
                <a:latin typeface="+mn-lt"/>
              </a:rPr>
              <a:t>,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r>
              <a:rPr lang="de-DE" sz="1200" dirty="0">
                <a:solidFill>
                  <a:srgbClr val="000000"/>
                </a:solidFill>
                <a:latin typeface="+mn-lt"/>
              </a:rPr>
              <a:t>and P.-G. Reinhard,</a:t>
            </a:r>
            <a:r>
              <a:rPr lang="en-US" sz="1200" dirty="0">
                <a:latin typeface="+mn-lt"/>
              </a:rPr>
              <a:t> PRC,</a:t>
            </a:r>
            <a:r>
              <a:rPr lang="en-US" sz="1200" u="sng" dirty="0">
                <a:latin typeface="+mn-lt"/>
              </a:rPr>
              <a:t>94</a:t>
            </a:r>
            <a:r>
              <a:rPr lang="en-US" sz="1200" dirty="0">
                <a:latin typeface="+mn-lt"/>
              </a:rPr>
              <a:t>, 064302 (2016)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BBBB8-1423-F079-1F02-2DD8D790B96F}"/>
              </a:ext>
            </a:extLst>
          </p:cNvPr>
          <p:cNvSpPr txBox="1"/>
          <p:nvPr/>
        </p:nvSpPr>
        <p:spPr>
          <a:xfrm>
            <a:off x="696334" y="6053936"/>
            <a:ext cx="6647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 GMR strength in deformed nuclei has two humps!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FBA7C-4AFA-7713-2989-FDB1A9036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13" y="59593"/>
            <a:ext cx="8204027" cy="2705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CD561A-72E7-D490-F241-271BB62CA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97" y="2982405"/>
            <a:ext cx="5253279" cy="28600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D34397-CE14-D2C6-8B6A-6BE564275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37" y="6004128"/>
            <a:ext cx="4609698" cy="6169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457256-816D-CB7F-29AB-949536C02147}"/>
              </a:ext>
            </a:extLst>
          </p:cNvPr>
          <p:cNvSpPr txBox="1"/>
          <p:nvPr/>
        </p:nvSpPr>
        <p:spPr>
          <a:xfrm>
            <a:off x="5503530" y="2853615"/>
            <a:ext cx="335700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- </a:t>
            </a:r>
            <a:r>
              <a:rPr lang="en-US" sz="1600" dirty="0"/>
              <a:t>Even in slightly deformed</a:t>
            </a:r>
          </a:p>
          <a:p>
            <a:r>
              <a:rPr lang="en-US" sz="1600" dirty="0"/>
              <a:t>Mo isotopes there is a  </a:t>
            </a:r>
          </a:p>
          <a:p>
            <a:r>
              <a:rPr lang="en-US" sz="1600" dirty="0"/>
              <a:t>noticeable deformation-induced</a:t>
            </a:r>
          </a:p>
          <a:p>
            <a:r>
              <a:rPr lang="en-US" sz="1600" dirty="0"/>
              <a:t>E0/E2 peak  </a:t>
            </a: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600" dirty="0"/>
              <a:t>The best agreement with the</a:t>
            </a:r>
          </a:p>
          <a:p>
            <a:r>
              <a:rPr lang="en-US" sz="1600" dirty="0"/>
              <a:t>experiment is obtained for </a:t>
            </a:r>
            <a:r>
              <a:rPr lang="en-US" sz="1600" dirty="0" err="1"/>
              <a:t>Skyrme</a:t>
            </a:r>
            <a:r>
              <a:rPr lang="en-US" sz="1600" dirty="0"/>
              <a:t> </a:t>
            </a:r>
          </a:p>
          <a:p>
            <a:r>
              <a:rPr lang="en-US" sz="1600" dirty="0"/>
              <a:t>forc</a:t>
            </a:r>
            <a:r>
              <a:rPr lang="en-US" sz="1800" dirty="0"/>
              <a:t>e </a:t>
            </a:r>
            <a:r>
              <a:rPr lang="en-US" sz="1800" dirty="0" err="1"/>
              <a:t>SkP</a:t>
            </a:r>
            <a:r>
              <a:rPr lang="en-US" sz="1800" dirty="0"/>
              <a:t> with </a:t>
            </a:r>
            <a:r>
              <a:rPr lang="en-US" sz="1800" b="1" dirty="0">
                <a:solidFill>
                  <a:srgbClr val="FF0000"/>
                </a:solidFill>
              </a:rPr>
              <a:t>very low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630C7237-5B1E-3D40-03E7-5226CB99D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59887"/>
              </p:ext>
            </p:extLst>
          </p:nvPr>
        </p:nvGraphicFramePr>
        <p:xfrm>
          <a:off x="6233980" y="4736250"/>
          <a:ext cx="1459358" cy="3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228600" progId="Equation.DSMT4">
                  <p:embed/>
                </p:oleObj>
              </mc:Choice>
              <mc:Fallback>
                <p:oleObj name="Equation" r:id="rId6" imgW="990360" imgH="228600" progId="Equation.DSMT4">
                  <p:embed/>
                  <p:pic>
                    <p:nvPicPr>
                      <p:cNvPr id="4945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80" y="4736250"/>
                        <a:ext cx="1459358" cy="336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7E19065-2C3A-08D1-F050-378F566827B3}"/>
              </a:ext>
            </a:extLst>
          </p:cNvPr>
          <p:cNvSpPr txBox="1"/>
          <p:nvPr/>
        </p:nvSpPr>
        <p:spPr>
          <a:xfrm>
            <a:off x="5127221" y="5226784"/>
            <a:ext cx="3923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dirty="0"/>
              <a:t>Incompressibility        and IS </a:t>
            </a:r>
          </a:p>
          <a:p>
            <a:r>
              <a:rPr lang="en-US" sz="1600" dirty="0"/>
              <a:t>     effective mass m*  are coupled!</a:t>
            </a:r>
          </a:p>
          <a:p>
            <a:r>
              <a:rPr lang="en-US" sz="1600" dirty="0"/>
              <a:t>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IS GMR and GQR must be described </a:t>
            </a:r>
            <a:r>
              <a:rPr lang="en-US" sz="1800" b="1" dirty="0">
                <a:solidFill>
                  <a:srgbClr val="FF0000"/>
                </a:solidFill>
              </a:rPr>
              <a:t>simultaneously!!!  In both deformed and spherical nuclei!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185AF34-5B1C-4CCA-F17A-CAF0D17F8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676505"/>
              </p:ext>
            </p:extLst>
          </p:nvPr>
        </p:nvGraphicFramePr>
        <p:xfrm>
          <a:off x="7140976" y="5225840"/>
          <a:ext cx="3508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4945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976" y="5225840"/>
                        <a:ext cx="35083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5FE1CA10-483D-ADCE-7F1D-B1D8C153E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776210"/>
              </p:ext>
            </p:extLst>
          </p:nvPr>
        </p:nvGraphicFramePr>
        <p:xfrm>
          <a:off x="6729216" y="2344911"/>
          <a:ext cx="2032853" cy="379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360" imgH="228600" progId="Equation.DSMT4">
                  <p:embed/>
                </p:oleObj>
              </mc:Choice>
              <mc:Fallback>
                <p:oleObj name="Equation" r:id="rId10" imgW="1422360" imgH="22860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216" y="2344911"/>
                        <a:ext cx="2032853" cy="379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DF77D3-3969-91DF-39AC-E410E13CCDFB}"/>
              </a:ext>
            </a:extLst>
          </p:cNvPr>
          <p:cNvSpPr txBox="1"/>
          <p:nvPr/>
        </p:nvSpPr>
        <p:spPr>
          <a:xfrm>
            <a:off x="3191466" y="2853614"/>
            <a:ext cx="201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Recent RCNP data</a:t>
            </a: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52B73-8681-33E1-5CAA-3E696991B085}"/>
              </a:ext>
            </a:extLst>
          </p:cNvPr>
          <p:cNvSpPr txBox="1"/>
          <p:nvPr/>
        </p:nvSpPr>
        <p:spPr>
          <a:xfrm>
            <a:off x="328413" y="579572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 nuclear matter: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26395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9F8D81-BC05-DF08-CBCF-338C80FA5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63"/>
            <a:ext cx="9144000" cy="21360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E76C0-0D32-9E9D-8D52-570BC4640391}"/>
              </a:ext>
            </a:extLst>
          </p:cNvPr>
          <p:cNvSpPr txBox="1"/>
          <p:nvPr/>
        </p:nvSpPr>
        <p:spPr>
          <a:xfrm>
            <a:off x="251520" y="188640"/>
            <a:ext cx="5323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Deformation-induced E0/E2  in light nuclei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BE95E-E6A7-9E28-0262-EB8741F3EB95}"/>
              </a:ext>
            </a:extLst>
          </p:cNvPr>
          <p:cNvSpPr txBox="1"/>
          <p:nvPr/>
        </p:nvSpPr>
        <p:spPr>
          <a:xfrm>
            <a:off x="228342" y="2948987"/>
            <a:ext cx="8280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dirty="0"/>
              <a:t>prolate 24Mg and oblate 28Si</a:t>
            </a:r>
          </a:p>
          <a:p>
            <a:pPr marL="342900" indent="-342900">
              <a:buFontTx/>
              <a:buChar char="-"/>
            </a:pPr>
            <a:r>
              <a:rPr lang="en-US" sz="1600" dirty="0" err="1"/>
              <a:t>iThemba</a:t>
            </a:r>
            <a:r>
              <a:rPr lang="en-US" sz="1600" dirty="0"/>
              <a:t> (</a:t>
            </a:r>
            <a:r>
              <a:rPr lang="en-US" sz="1600" dirty="0" err="1"/>
              <a:t>a,a</a:t>
            </a:r>
            <a:r>
              <a:rPr lang="en-US" sz="1600" dirty="0"/>
              <a:t>’) data vs </a:t>
            </a:r>
            <a:r>
              <a:rPr lang="en-US" sz="1600" dirty="0" err="1"/>
              <a:t>Skyrme</a:t>
            </a:r>
            <a:r>
              <a:rPr lang="en-US" sz="1600" dirty="0"/>
              <a:t> QRPA theory </a:t>
            </a:r>
          </a:p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FF0000"/>
                </a:solidFill>
              </a:rPr>
              <a:t>IS0/IS2 coupling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results in 14_MeV peak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      which is more suitable for testing </a:t>
            </a:r>
            <a:r>
              <a:rPr lang="en-US" sz="1600" b="1" dirty="0" err="1">
                <a:solidFill>
                  <a:srgbClr val="FF0000"/>
                </a:solidFill>
              </a:rPr>
              <a:t>Skyrme</a:t>
            </a:r>
            <a:r>
              <a:rPr lang="en-US" sz="1600" b="1" dirty="0">
                <a:solidFill>
                  <a:srgbClr val="FF0000"/>
                </a:solidFill>
              </a:rPr>
              <a:t> forces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      than IS-GMR itself!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err="1"/>
              <a:t>Skyrme</a:t>
            </a:r>
            <a:r>
              <a:rPr lang="en-US" sz="1600" dirty="0"/>
              <a:t> force with                         and m*/m=0.9 is </a:t>
            </a:r>
          </a:p>
          <a:p>
            <a:r>
              <a:rPr lang="ru-RU" sz="1600" dirty="0"/>
              <a:t>     </a:t>
            </a:r>
            <a:r>
              <a:rPr lang="en-US" sz="1600" dirty="0"/>
              <a:t>needed  but such force is yet absent. 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2E3A4E1D-79CA-F7D4-FDFB-624FCAB29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018932"/>
              </p:ext>
            </p:extLst>
          </p:nvPr>
        </p:nvGraphicFramePr>
        <p:xfrm>
          <a:off x="2483768" y="4177914"/>
          <a:ext cx="1300977" cy="30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228600" progId="Equation.DSMT4">
                  <p:embed/>
                </p:oleObj>
              </mc:Choice>
              <mc:Fallback>
                <p:oleObj name="Equation" r:id="rId4" imgW="990360" imgH="22860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630C7237-5B1E-3D40-03E7-5226CB99D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177914"/>
                        <a:ext cx="1300977" cy="300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AA4779-8331-95F7-215A-1CFE95AF9A59}"/>
              </a:ext>
            </a:extLst>
          </p:cNvPr>
          <p:cNvSpPr txBox="1"/>
          <p:nvPr/>
        </p:nvSpPr>
        <p:spPr>
          <a:xfrm>
            <a:off x="228342" y="4891689"/>
            <a:ext cx="53702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Good example of how GR and its </a:t>
            </a:r>
            <a:r>
              <a:rPr lang="en-US" sz="2000" b="1" dirty="0" err="1">
                <a:solidFill>
                  <a:srgbClr val="FF0000"/>
                </a:solidFill>
              </a:rPr>
              <a:t>satelites</a:t>
            </a:r>
            <a:r>
              <a:rPr lang="en-US" sz="2000" b="1" dirty="0">
                <a:solidFill>
                  <a:srgbClr val="FF0000"/>
                </a:solidFill>
              </a:rPr>
              <a:t> help to improve parameters of modern self-consistent DFT.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211162-714D-1C04-DC51-E73411A1C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65" y="2841505"/>
            <a:ext cx="2498501" cy="38132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9A4C8E-4C85-3C68-4E73-7D3E5955F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348" y="3083075"/>
            <a:ext cx="1030310" cy="4474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BD7B0F-F478-2466-B830-4DDE840AFCB1}"/>
              </a:ext>
            </a:extLst>
          </p:cNvPr>
          <p:cNvSpPr txBox="1"/>
          <p:nvPr/>
        </p:nvSpPr>
        <p:spPr>
          <a:xfrm>
            <a:off x="7236296" y="4891689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IS2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147AF00-2D74-64F5-A797-0BF087C240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130" y="5308438"/>
            <a:ext cx="1081825" cy="4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5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D917A-0EBB-725C-4D86-EAE82388D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858FDF-4709-D579-078F-CC3F302D104E}"/>
              </a:ext>
            </a:extLst>
          </p:cNvPr>
          <p:cNvSpPr txBox="1"/>
          <p:nvPr/>
        </p:nvSpPr>
        <p:spPr>
          <a:xfrm>
            <a:off x="1331640" y="692696"/>
            <a:ext cx="464101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Exotic dipole resonances: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- pygmy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- toroidal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- compression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9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75295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авая фигурная скобка 8"/>
          <p:cNvSpPr/>
          <p:nvPr/>
        </p:nvSpPr>
        <p:spPr>
          <a:xfrm rot="5400000">
            <a:off x="5250657" y="2750343"/>
            <a:ext cx="298450" cy="26654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3344863" y="4149725"/>
            <a:ext cx="59137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Dominate in E1(T=0) excitation channel</a:t>
            </a:r>
          </a:p>
          <a:p>
            <a:r>
              <a:rPr lang="en-US" dirty="0">
                <a:solidFill>
                  <a:srgbClr val="FF0000"/>
                </a:solidFill>
              </a:rPr>
              <a:t>(due to suppression  of dominant E1(T=1)  motion)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3041398" y="980415"/>
            <a:ext cx="244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V.M. </a:t>
            </a:r>
            <a:r>
              <a:rPr lang="en-US" sz="1400" dirty="0" err="1"/>
              <a:t>Dubovik</a:t>
            </a:r>
            <a:r>
              <a:rPr lang="en-US" sz="1400" dirty="0"/>
              <a:t> (1975)</a:t>
            </a:r>
          </a:p>
          <a:p>
            <a:r>
              <a:rPr lang="en-US" sz="1400" dirty="0"/>
              <a:t>S.F. </a:t>
            </a:r>
            <a:r>
              <a:rPr lang="en-US" sz="1400" dirty="0" err="1"/>
              <a:t>Semenko</a:t>
            </a:r>
            <a:r>
              <a:rPr lang="en-US" sz="1400" dirty="0"/>
              <a:t>  (1981)</a:t>
            </a:r>
            <a:endParaRPr lang="ru-RU" sz="1400" dirty="0"/>
          </a:p>
        </p:txBody>
      </p:sp>
      <p:sp>
        <p:nvSpPr>
          <p:cNvPr id="1032" name="TextBox 16"/>
          <p:cNvSpPr txBox="1">
            <a:spLocks noChangeArrowheads="1"/>
          </p:cNvSpPr>
          <p:nvPr/>
        </p:nvSpPr>
        <p:spPr bwMode="auto">
          <a:xfrm>
            <a:off x="5478900" y="1035295"/>
            <a:ext cx="185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M.N. </a:t>
            </a:r>
            <a:r>
              <a:rPr lang="en-US" sz="1400" dirty="0" err="1"/>
              <a:t>Harakeh</a:t>
            </a:r>
            <a:r>
              <a:rPr lang="en-US" sz="1400" dirty="0"/>
              <a:t> (1977)</a:t>
            </a:r>
          </a:p>
          <a:p>
            <a:r>
              <a:rPr lang="en-US" sz="1400" dirty="0"/>
              <a:t>S. </a:t>
            </a:r>
            <a:r>
              <a:rPr lang="en-US" sz="1400" dirty="0" err="1"/>
              <a:t>Stringari</a:t>
            </a:r>
            <a:r>
              <a:rPr lang="en-US" sz="1400" dirty="0"/>
              <a:t> (1982)</a:t>
            </a:r>
          </a:p>
        </p:txBody>
      </p:sp>
      <p:sp>
        <p:nvSpPr>
          <p:cNvPr id="1033" name="TextBox 15"/>
          <p:cNvSpPr txBox="1">
            <a:spLocks noChangeArrowheads="1"/>
          </p:cNvSpPr>
          <p:nvPr/>
        </p:nvSpPr>
        <p:spPr bwMode="auto">
          <a:xfrm>
            <a:off x="3851920" y="4869160"/>
            <a:ext cx="99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vortical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34" name="Прямоугольник 17"/>
          <p:cNvSpPr>
            <a:spLocks noChangeArrowheads="1"/>
          </p:cNvSpPr>
          <p:nvPr/>
        </p:nvSpPr>
        <p:spPr bwMode="auto">
          <a:xfrm>
            <a:off x="765376" y="1112698"/>
            <a:ext cx="1963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R. Mohan et al (1971),</a:t>
            </a:r>
          </a:p>
        </p:txBody>
      </p:sp>
      <p:sp>
        <p:nvSpPr>
          <p:cNvPr id="1035" name="TextBox 18"/>
          <p:cNvSpPr txBox="1">
            <a:spLocks noChangeArrowheads="1"/>
          </p:cNvSpPr>
          <p:nvPr/>
        </p:nvSpPr>
        <p:spPr bwMode="auto">
          <a:xfrm>
            <a:off x="5940152" y="4869160"/>
            <a:ext cx="138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irrotational</a:t>
            </a:r>
            <a:endParaRPr lang="ru-RU" dirty="0"/>
          </a:p>
        </p:txBody>
      </p:sp>
      <p:sp>
        <p:nvSpPr>
          <p:cNvPr id="1036" name="TextBox 19"/>
          <p:cNvSpPr txBox="1">
            <a:spLocks noChangeArrowheads="1"/>
          </p:cNvSpPr>
          <p:nvPr/>
        </p:nvSpPr>
        <p:spPr bwMode="auto">
          <a:xfrm>
            <a:off x="971600" y="4869160"/>
            <a:ext cx="13821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irrotational</a:t>
            </a:r>
            <a:endParaRPr lang="ru-RU" dirty="0"/>
          </a:p>
        </p:txBody>
      </p:sp>
      <p:sp>
        <p:nvSpPr>
          <p:cNvPr id="1040" name="TextBox 15"/>
          <p:cNvSpPr txBox="1">
            <a:spLocks noChangeArrowheads="1"/>
          </p:cNvSpPr>
          <p:nvPr/>
        </p:nvSpPr>
        <p:spPr bwMode="auto">
          <a:xfrm>
            <a:off x="611188" y="260350"/>
            <a:ext cx="3457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addition to GDR,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there are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exotic dipole resonances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805264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Reviews: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Paar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et al, Rep.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Phys. </a:t>
            </a:r>
            <a:r>
              <a:rPr lang="en-US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691 (2007);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Savran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et al,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Part.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Phys. </a:t>
            </a:r>
            <a:r>
              <a:rPr lang="en-US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210 (2013)</a:t>
            </a:r>
          </a:p>
          <a:p>
            <a:r>
              <a:rPr lang="en-US" sz="1400" dirty="0"/>
              <a:t>V.O. </a:t>
            </a:r>
            <a:r>
              <a:rPr lang="en-US" sz="1400" dirty="0" err="1"/>
              <a:t>Nesterenko</a:t>
            </a:r>
            <a:r>
              <a:rPr lang="en-US" sz="1400" dirty="0"/>
              <a:t>, Phys. Atom. </a:t>
            </a:r>
            <a:r>
              <a:rPr lang="en-US" sz="1400" dirty="0" err="1"/>
              <a:t>Nucl</a:t>
            </a:r>
            <a:r>
              <a:rPr lang="en-US" sz="1400" dirty="0"/>
              <a:t>. </a:t>
            </a:r>
            <a:r>
              <a:rPr lang="en-US" sz="1400" u="sng" dirty="0"/>
              <a:t>79</a:t>
            </a:r>
            <a:r>
              <a:rPr lang="en-US" sz="1400" dirty="0"/>
              <a:t>, 842 (2016).</a:t>
            </a:r>
            <a:endParaRPr lang="ru-RU" sz="1400" dirty="0"/>
          </a:p>
        </p:txBody>
      </p:sp>
      <p:graphicFrame>
        <p:nvGraphicFramePr>
          <p:cNvPr id="3073" name="Object 6"/>
          <p:cNvGraphicFramePr>
            <a:graphicFrameLocks noChangeAspect="1"/>
          </p:cNvGraphicFramePr>
          <p:nvPr/>
        </p:nvGraphicFramePr>
        <p:xfrm>
          <a:off x="3275856" y="5373216"/>
          <a:ext cx="24685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228600" progId="Equation.DSMT4">
                  <p:embed/>
                </p:oleObj>
              </mc:Choice>
              <mc:Fallback>
                <p:oleObj name="Equation" r:id="rId4" imgW="14731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373216"/>
                        <a:ext cx="2468562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6156176" y="5373216"/>
          <a:ext cx="20637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560" imgH="228600" progId="Equation.DSMT4">
                  <p:embed/>
                </p:oleObj>
              </mc:Choice>
              <mc:Fallback>
                <p:oleObj name="Equation" r:id="rId6" imgW="123156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373216"/>
                        <a:ext cx="20637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67544" y="5373216"/>
          <a:ext cx="24685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73120" imgH="228600" progId="Equation.DSMT4">
                  <p:embed/>
                </p:oleObj>
              </mc:Choice>
              <mc:Fallback>
                <p:oleObj name="Equation" r:id="rId8" imgW="147312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373216"/>
                        <a:ext cx="246856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380312" y="1916832"/>
            <a:ext cx="18838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Alternative source </a:t>
            </a:r>
          </a:p>
          <a:p>
            <a:r>
              <a:rPr lang="en-US" sz="1600" dirty="0"/>
              <a:t>of information on </a:t>
            </a:r>
          </a:p>
          <a:p>
            <a:r>
              <a:rPr lang="en-US" sz="1600" dirty="0"/>
              <a:t>nuclear </a:t>
            </a:r>
          </a:p>
          <a:p>
            <a:r>
              <a:rPr lang="en-US" sz="1600" dirty="0"/>
              <a:t>incompressibility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932040" y="5805264"/>
            <a:ext cx="4211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/>
              <a:t> Different kinds of dipole  oscillations with  </a:t>
            </a:r>
          </a:p>
          <a:p>
            <a:r>
              <a:rPr lang="en-US" sz="1600" dirty="0"/>
              <a:t>  fixed </a:t>
            </a:r>
            <a:r>
              <a:rPr lang="en-US" sz="1600" dirty="0" err="1"/>
              <a:t>c.m</a:t>
            </a:r>
            <a:r>
              <a:rPr lang="en-US" sz="1600" dirty="0"/>
              <a:t>. </a:t>
            </a:r>
          </a:p>
          <a:p>
            <a:pPr>
              <a:buFontTx/>
              <a:buChar char="-"/>
            </a:pPr>
            <a:r>
              <a:rPr lang="en-US" sz="1600" dirty="0"/>
              <a:t> TR: elastic, at fixed boundaries</a:t>
            </a:r>
          </a:p>
          <a:p>
            <a:pPr>
              <a:buFontTx/>
              <a:buChar char="-"/>
            </a:pPr>
            <a:r>
              <a:rPr lang="en-US" sz="1600" dirty="0"/>
              <a:t>  TR: the only known electric </a:t>
            </a:r>
            <a:r>
              <a:rPr lang="en-US" sz="1600" dirty="0" err="1"/>
              <a:t>vortical</a:t>
            </a:r>
            <a:r>
              <a:rPr lang="en-US" sz="1600" dirty="0"/>
              <a:t> mode</a:t>
            </a:r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8BD376-D268-8DF4-4E2E-C07786BBB9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8933" y="-31680"/>
            <a:ext cx="1677243" cy="103735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7CE-9D59-6B37-0120-6D426C506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D810C9-DD87-9BD7-EA55-5A409A3D78DE}"/>
              </a:ext>
            </a:extLst>
          </p:cNvPr>
          <p:cNvSpPr txBox="1"/>
          <p:nvPr/>
        </p:nvSpPr>
        <p:spPr>
          <a:xfrm>
            <a:off x="1907704" y="908720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Pygmy E1 resonance </a:t>
            </a:r>
          </a:p>
        </p:txBody>
      </p:sp>
    </p:spTree>
    <p:extLst>
      <p:ext uri="{BB962C8B-B14F-4D97-AF65-F5344CB8AC3E}">
        <p14:creationId xmlns:p14="http://schemas.microsoft.com/office/powerpoint/2010/main" val="3812474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4FD3D-8FD4-33D9-8118-373CFAE7A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>
            <a:extLst>
              <a:ext uri="{FF2B5EF4-FFF2-40B4-BE49-F238E27FC236}">
                <a16:creationId xmlns:a16="http://schemas.microsoft.com/office/drawing/2014/main" id="{935F56C1-4928-F1B7-C67D-71A2F91E2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88913"/>
            <a:ext cx="39957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 </a:t>
            </a:r>
            <a:r>
              <a:rPr lang="en-US" sz="1400"/>
              <a:t>A. Repko, P.G. Reinhard, VON, J. Kvasil,</a:t>
            </a:r>
          </a:p>
          <a:p>
            <a:r>
              <a:rPr lang="en-US" sz="1400"/>
              <a:t>  PRC,</a:t>
            </a:r>
            <a:r>
              <a:rPr lang="en-US" sz="1400" u="sng"/>
              <a:t> 87</a:t>
            </a:r>
            <a:r>
              <a:rPr lang="en-US" sz="1400"/>
              <a:t>, 024305 (2013)</a:t>
            </a:r>
            <a:endParaRPr lang="ru-RU" sz="1400"/>
          </a:p>
        </p:txBody>
      </p:sp>
      <p:sp>
        <p:nvSpPr>
          <p:cNvPr id="8196" name="TextBox 10">
            <a:extLst>
              <a:ext uri="{FF2B5EF4-FFF2-40B4-BE49-F238E27FC236}">
                <a16:creationId xmlns:a16="http://schemas.microsoft.com/office/drawing/2014/main" id="{DC719DF6-94B7-6BF9-4D8A-E830618D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200" y="716339"/>
            <a:ext cx="224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Strength functions</a:t>
            </a:r>
            <a:endParaRPr lang="ru-RU" dirty="0"/>
          </a:p>
        </p:txBody>
      </p:sp>
      <p:sp>
        <p:nvSpPr>
          <p:cNvPr id="8202" name="TextBox 11">
            <a:extLst>
              <a:ext uri="{FF2B5EF4-FFF2-40B4-BE49-F238E27FC236}">
                <a16:creationId xmlns:a16="http://schemas.microsoft.com/office/drawing/2014/main" id="{AA9D81E2-B714-663D-FFCC-B493E33DC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581" y="1184156"/>
            <a:ext cx="71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GDR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345B0A-49D2-880E-7BE0-408398BBF377}"/>
              </a:ext>
            </a:extLst>
          </p:cNvPr>
          <p:cNvSpPr txBox="1"/>
          <p:nvPr/>
        </p:nvSpPr>
        <p:spPr>
          <a:xfrm>
            <a:off x="5014189" y="962618"/>
            <a:ext cx="3079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Typical PDR  transition density:</a:t>
            </a:r>
            <a:endParaRPr lang="ru-RU" sz="1600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BECE2F6-3422-3DC1-B636-3BE51E43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189" y="1391899"/>
            <a:ext cx="265577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05D229B8-57B3-B279-BA6A-A7C9AB7BE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501" y="1514880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 n </a:t>
            </a:r>
          </a:p>
          <a:p>
            <a:r>
              <a:rPr lang="en-US" sz="1600" dirty="0"/>
              <a:t>- p  </a:t>
            </a:r>
            <a:endParaRPr lang="ru-RU" sz="1600" dirty="0"/>
          </a:p>
        </p:txBody>
      </p:sp>
      <p:pic>
        <p:nvPicPr>
          <p:cNvPr id="267267" name="Picture 3">
            <a:extLst>
              <a:ext uri="{FF2B5EF4-FFF2-40B4-BE49-F238E27FC236}">
                <a16:creationId xmlns:a16="http://schemas.microsoft.com/office/drawing/2014/main" id="{5A4BE547-7FD6-1D03-F875-6698EB2C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2928" y="3717178"/>
            <a:ext cx="1578296" cy="1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низ 18">
            <a:extLst>
              <a:ext uri="{FF2B5EF4-FFF2-40B4-BE49-F238E27FC236}">
                <a16:creationId xmlns:a16="http://schemas.microsoft.com/office/drawing/2014/main" id="{7A7C930B-DA0C-7828-B0B4-F557F445A302}"/>
              </a:ext>
            </a:extLst>
          </p:cNvPr>
          <p:cNvSpPr/>
          <p:nvPr/>
        </p:nvSpPr>
        <p:spPr>
          <a:xfrm>
            <a:off x="6198060" y="3204958"/>
            <a:ext cx="288032" cy="47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FA12E-8D98-E406-6CA3-F71304FF6CB2}"/>
              </a:ext>
            </a:extLst>
          </p:cNvPr>
          <p:cNvSpPr txBox="1"/>
          <p:nvPr/>
        </p:nvSpPr>
        <p:spPr>
          <a:xfrm>
            <a:off x="164367" y="3128579"/>
            <a:ext cx="5199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PDR: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- is not formally GR since it carries a small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E1 strength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- however, is </a:t>
            </a:r>
            <a:r>
              <a:rPr lang="en-US" sz="1800" dirty="0">
                <a:solidFill>
                  <a:srgbClr val="0000FF"/>
                </a:solidFill>
              </a:rPr>
              <a:t>extremely important  </a:t>
            </a:r>
            <a:r>
              <a:rPr lang="en-US" sz="1800" dirty="0">
                <a:solidFill>
                  <a:srgbClr val="FF0000"/>
                </a:solidFill>
              </a:rPr>
              <a:t>for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astrophysical applications since  it lies near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particle  thresholds and so its E1 strength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affects astrophysics-relevant nuclear reactions.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60863-FB21-A5AC-CCA7-57779CD8E191}"/>
              </a:ext>
            </a:extLst>
          </p:cNvPr>
          <p:cNvSpPr txBox="1"/>
          <p:nvPr/>
        </p:nvSpPr>
        <p:spPr>
          <a:xfrm>
            <a:off x="222052" y="173841"/>
            <a:ext cx="4046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Skyrme</a:t>
            </a:r>
            <a:r>
              <a:rPr lang="en-US" dirty="0">
                <a:solidFill>
                  <a:srgbClr val="FF0000"/>
                </a:solidFill>
              </a:rPr>
              <a:t> QRPA (SLy6) calculations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4103AA-7361-DE97-D154-DA9994B98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74" y="1460815"/>
            <a:ext cx="3739872" cy="15872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9E5B95-5743-16DD-6628-F4F013345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01" y="5085184"/>
            <a:ext cx="4765029" cy="1656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7A169E-741C-93E0-7FF3-FAFD542FD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772" y="3048083"/>
            <a:ext cx="997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E [MeV]</a:t>
            </a:r>
            <a:endParaRPr lang="ru-RU" sz="16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6BAA1B8-119D-ADDD-32B9-7E0C9DEB7C60}"/>
              </a:ext>
            </a:extLst>
          </p:cNvPr>
          <p:cNvSpPr/>
          <p:nvPr/>
        </p:nvSpPr>
        <p:spPr bwMode="auto">
          <a:xfrm>
            <a:off x="1741434" y="6237312"/>
            <a:ext cx="1008112" cy="338554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15D4CD-7818-98E9-D13C-16CF48CDFFAB}"/>
              </a:ext>
            </a:extLst>
          </p:cNvPr>
          <p:cNvSpPr txBox="1"/>
          <p:nvPr/>
        </p:nvSpPr>
        <p:spPr>
          <a:xfrm>
            <a:off x="5451918" y="5667925"/>
            <a:ext cx="33586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See for recent review:</a:t>
            </a:r>
          </a:p>
          <a:p>
            <a:r>
              <a:rPr lang="en-US" sz="1400" dirty="0"/>
              <a:t>A. Bracco, E.G. Lanza, A. </a:t>
            </a:r>
            <a:r>
              <a:rPr lang="en-US" sz="1400" dirty="0" err="1"/>
              <a:t>Tamii</a:t>
            </a:r>
            <a:r>
              <a:rPr lang="en-US" sz="1400" dirty="0"/>
              <a:t>,</a:t>
            </a:r>
          </a:p>
          <a:p>
            <a:r>
              <a:rPr lang="en-US" sz="1400" dirty="0"/>
              <a:t> Prog. Part. </a:t>
            </a:r>
            <a:r>
              <a:rPr lang="en-US" sz="1400" dirty="0" err="1"/>
              <a:t>Nucl</a:t>
            </a:r>
            <a:r>
              <a:rPr lang="en-US" sz="1400" dirty="0"/>
              <a:t>. Phys. </a:t>
            </a:r>
            <a:r>
              <a:rPr lang="en-US" sz="1400" u="sng" dirty="0"/>
              <a:t>106</a:t>
            </a:r>
            <a:r>
              <a:rPr lang="en-US" sz="1400" dirty="0"/>
              <a:t>, 360 (2019)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3073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484784"/>
            <a:ext cx="5034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Toroidal E1 resonance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as a Hill’s vortex ring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FE0E10-B8AA-DC84-CB27-CC387FA61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996952"/>
            <a:ext cx="2686585" cy="16616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311831" y="1372369"/>
            <a:ext cx="8832169" cy="2311564"/>
            <a:chOff x="311831" y="1372369"/>
            <a:chExt cx="8832169" cy="231156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11831" y="1484784"/>
              <a:ext cx="3396073" cy="1899668"/>
              <a:chOff x="243983" y="1053877"/>
              <a:chExt cx="5665734" cy="2600842"/>
            </a:xfrm>
          </p:grpSpPr>
          <p:grpSp>
            <p:nvGrpSpPr>
              <p:cNvPr id="3" name="Group 8"/>
              <p:cNvGrpSpPr>
                <a:grpSpLocks/>
              </p:cNvGrpSpPr>
              <p:nvPr/>
            </p:nvGrpSpPr>
            <p:grpSpPr bwMode="auto">
              <a:xfrm>
                <a:off x="467767" y="1125314"/>
                <a:ext cx="1223963" cy="1201738"/>
                <a:chOff x="2835" y="2931"/>
                <a:chExt cx="771" cy="757"/>
              </a:xfrm>
            </p:grpSpPr>
            <p:sp>
              <p:nvSpPr>
                <p:cNvPr id="14" name="Oval 9"/>
                <p:cNvSpPr>
                  <a:spLocks noChangeArrowheads="1"/>
                </p:cNvSpPr>
                <p:nvPr/>
              </p:nvSpPr>
              <p:spPr bwMode="auto">
                <a:xfrm>
                  <a:off x="2835" y="2931"/>
                  <a:ext cx="771" cy="757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10"/>
                <p:cNvSpPr>
                  <a:spLocks noChangeArrowheads="1"/>
                </p:cNvSpPr>
                <p:nvPr/>
              </p:nvSpPr>
              <p:spPr bwMode="auto">
                <a:xfrm>
                  <a:off x="2925" y="3022"/>
                  <a:ext cx="576" cy="576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" name="Oval 15"/>
              <p:cNvSpPr>
                <a:spLocks noChangeArrowheads="1"/>
              </p:cNvSpPr>
              <p:nvPr/>
            </p:nvSpPr>
            <p:spPr bwMode="auto">
              <a:xfrm>
                <a:off x="4858792" y="1053877"/>
                <a:ext cx="914400" cy="1441450"/>
              </a:xfrm>
              <a:prstGeom prst="ellipse">
                <a:avLst/>
              </a:prstGeom>
              <a:solidFill>
                <a:srgbClr val="E9EAB4">
                  <a:alpha val="70195"/>
                </a:srgbClr>
              </a:solidFill>
              <a:ln w="2857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Oval 16"/>
              <p:cNvSpPr>
                <a:spLocks noChangeArrowheads="1"/>
              </p:cNvSpPr>
              <p:nvPr/>
            </p:nvSpPr>
            <p:spPr bwMode="auto">
              <a:xfrm>
                <a:off x="4757192" y="1198339"/>
                <a:ext cx="1152525" cy="1154113"/>
              </a:xfrm>
              <a:prstGeom prst="ellipse">
                <a:avLst/>
              </a:prstGeom>
              <a:solidFill>
                <a:schemeClr val="accent1">
                  <a:alpha val="45882"/>
                </a:schemeClr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Text Box 18"/>
              <p:cNvSpPr txBox="1">
                <a:spLocks noChangeArrowheads="1"/>
              </p:cNvSpPr>
              <p:nvPr/>
            </p:nvSpPr>
            <p:spPr bwMode="auto">
              <a:xfrm>
                <a:off x="243983" y="2854102"/>
                <a:ext cx="1877907" cy="800617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E0(T=0,1)</a:t>
                </a:r>
              </a:p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    </a:t>
                </a:r>
                <a:r>
                  <a:rPr lang="en-US" sz="1600" b="1" dirty="0">
                    <a:solidFill>
                      <a:srgbClr val="0000FF"/>
                    </a:solidFill>
                  </a:rPr>
                  <a:t>GMR 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2587079" y="1196752"/>
                <a:ext cx="1554163" cy="2457450"/>
                <a:chOff x="1630" y="1207"/>
                <a:chExt cx="979" cy="1548"/>
              </a:xfrm>
            </p:grpSpPr>
            <p:sp>
              <p:nvSpPr>
                <p:cNvPr id="8" name="Oval 22"/>
                <p:cNvSpPr>
                  <a:spLocks noChangeArrowheads="1"/>
                </p:cNvSpPr>
                <p:nvPr/>
              </p:nvSpPr>
              <p:spPr bwMode="auto">
                <a:xfrm>
                  <a:off x="1701" y="1343"/>
                  <a:ext cx="576" cy="576"/>
                </a:xfrm>
                <a:prstGeom prst="ellipse">
                  <a:avLst/>
                </a:prstGeom>
                <a:solidFill>
                  <a:srgbClr val="CC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" name="Oval 23"/>
                <p:cNvSpPr>
                  <a:spLocks noChangeArrowheads="1"/>
                </p:cNvSpPr>
                <p:nvPr/>
              </p:nvSpPr>
              <p:spPr bwMode="auto">
                <a:xfrm>
                  <a:off x="1837" y="1343"/>
                  <a:ext cx="576" cy="576"/>
                </a:xfrm>
                <a:prstGeom prst="ellipse">
                  <a:avLst/>
                </a:prstGeom>
                <a:solidFill>
                  <a:srgbClr val="FFCC99">
                    <a:alpha val="49019"/>
                  </a:srgbClr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" name="Line 24"/>
                <p:cNvSpPr>
                  <a:spLocks noChangeShapeType="1"/>
                </p:cNvSpPr>
                <p:nvPr/>
              </p:nvSpPr>
              <p:spPr bwMode="auto">
                <a:xfrm>
                  <a:off x="1837" y="1207"/>
                  <a:ext cx="36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722" y="1933"/>
                  <a:ext cx="344" cy="345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p</a:t>
                  </a:r>
                  <a:endParaRPr lang="ru-RU" dirty="0"/>
                </a:p>
              </p:txBody>
            </p:sp>
            <p:sp>
              <p:nvSpPr>
                <p:cNvPr id="1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630" y="2251"/>
                  <a:ext cx="979" cy="504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FF3300"/>
                      </a:solidFill>
                    </a:rPr>
                    <a:t>E1(T=1)</a:t>
                  </a:r>
                </a:p>
                <a:p>
                  <a:pPr algn="ctr"/>
                  <a:r>
                    <a:rPr lang="en-US" sz="1600" b="1" dirty="0">
                      <a:solidFill>
                        <a:srgbClr val="0000FF"/>
                      </a:solidFill>
                    </a:rPr>
                    <a:t> GDR </a:t>
                  </a:r>
                  <a:endParaRPr lang="ru-RU" sz="16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109" y="1939"/>
                  <a:ext cx="272" cy="345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dirty="0"/>
                    <a:t>n</a:t>
                  </a:r>
                  <a:endParaRPr lang="ru-RU" dirty="0"/>
                </a:p>
              </p:txBody>
            </p:sp>
          </p:grpSp>
        </p:grp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139952" y="2852936"/>
              <a:ext cx="1074332" cy="5847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3300"/>
                  </a:solidFill>
                </a:rPr>
                <a:t>M1(T=1)</a:t>
              </a:r>
            </a:p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 scissors</a:t>
              </a:r>
              <a:endParaRPr lang="ru-RU" sz="16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5220072" y="1509241"/>
              <a:ext cx="1080120" cy="983655"/>
              <a:chOff x="6599734" y="3929980"/>
              <a:chExt cx="1296988" cy="1274763"/>
            </a:xfrm>
          </p:grpSpPr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6599734" y="3929980"/>
                <a:ext cx="1296988" cy="1274763"/>
              </a:xfrm>
              <a:prstGeom prst="ellipse">
                <a:avLst/>
              </a:prstGeom>
              <a:solidFill>
                <a:schemeClr val="accent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6599734" y="4434805"/>
                <a:ext cx="1295400" cy="288925"/>
              </a:xfrm>
              <a:prstGeom prst="ellipse">
                <a:avLst/>
              </a:prstGeom>
              <a:solidFill>
                <a:schemeClr val="accent1"/>
              </a:solidFill>
              <a:ln w="2857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3"/>
              <p:cNvSpPr>
                <a:spLocks noChangeArrowheads="1"/>
              </p:cNvSpPr>
              <p:nvPr/>
            </p:nvSpPr>
            <p:spPr bwMode="auto">
              <a:xfrm>
                <a:off x="6960097" y="4866605"/>
                <a:ext cx="431800" cy="288925"/>
              </a:xfrm>
              <a:prstGeom prst="curvedRightArrow">
                <a:avLst>
                  <a:gd name="adj1" fmla="val 20000"/>
                  <a:gd name="adj2" fmla="val 40000"/>
                  <a:gd name="adj3" fmla="val 49817"/>
                </a:avLst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14"/>
              <p:cNvSpPr>
                <a:spLocks noChangeArrowheads="1"/>
              </p:cNvSpPr>
              <p:nvPr/>
            </p:nvSpPr>
            <p:spPr bwMode="auto">
              <a:xfrm>
                <a:off x="7104559" y="4074443"/>
                <a:ext cx="433388" cy="287337"/>
              </a:xfrm>
              <a:prstGeom prst="curvedLeftArrow">
                <a:avLst>
                  <a:gd name="adj1" fmla="val 20000"/>
                  <a:gd name="adj2" fmla="val 40000"/>
                  <a:gd name="adj3" fmla="val 50276"/>
                </a:avLst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364088" y="2852936"/>
              <a:ext cx="1138452" cy="5847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3300"/>
                  </a:solidFill>
                </a:rPr>
                <a:t>M2(T=0,1)</a:t>
              </a:r>
            </a:p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twist</a:t>
              </a:r>
              <a:endParaRPr lang="ru-RU" sz="16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23" name="Group 28"/>
            <p:cNvGrpSpPr>
              <a:grpSpLocks/>
            </p:cNvGrpSpPr>
            <p:nvPr/>
          </p:nvGrpSpPr>
          <p:grpSpPr bwMode="auto">
            <a:xfrm>
              <a:off x="4200945" y="1484784"/>
              <a:ext cx="646948" cy="1397300"/>
              <a:chOff x="377" y="2386"/>
              <a:chExt cx="826" cy="1526"/>
            </a:xfrm>
          </p:grpSpPr>
          <p:grpSp>
            <p:nvGrpSpPr>
              <p:cNvPr id="24" name="Group 29"/>
              <p:cNvGrpSpPr>
                <a:grpSpLocks/>
              </p:cNvGrpSpPr>
              <p:nvPr/>
            </p:nvGrpSpPr>
            <p:grpSpPr bwMode="auto">
              <a:xfrm>
                <a:off x="483" y="2386"/>
                <a:ext cx="570" cy="1094"/>
                <a:chOff x="3521" y="2653"/>
                <a:chExt cx="570" cy="1094"/>
              </a:xfrm>
            </p:grpSpPr>
            <p:sp>
              <p:nvSpPr>
                <p:cNvPr id="27" name="Oval 30"/>
                <p:cNvSpPr>
                  <a:spLocks noChangeArrowheads="1"/>
                </p:cNvSpPr>
                <p:nvPr/>
              </p:nvSpPr>
              <p:spPr bwMode="auto">
                <a:xfrm rot="3921637">
                  <a:off x="3282" y="2937"/>
                  <a:ext cx="1088" cy="531"/>
                </a:xfrm>
                <a:prstGeom prst="ellipse">
                  <a:avLst/>
                </a:prstGeom>
                <a:solidFill>
                  <a:srgbClr val="FFCC99">
                    <a:alpha val="54901"/>
                  </a:srgbClr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31"/>
                <p:cNvSpPr>
                  <a:spLocks noChangeArrowheads="1"/>
                </p:cNvSpPr>
                <p:nvPr/>
              </p:nvSpPr>
              <p:spPr bwMode="auto">
                <a:xfrm rot="-4147010">
                  <a:off x="3243" y="2931"/>
                  <a:ext cx="1088" cy="531"/>
                </a:xfrm>
                <a:prstGeom prst="ellipse">
                  <a:avLst/>
                </a:prstGeom>
                <a:solidFill>
                  <a:schemeClr val="accent1">
                    <a:alpha val="67058"/>
                  </a:schemeClr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785" y="3475"/>
                <a:ext cx="418" cy="437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n</a:t>
                </a:r>
                <a:endParaRPr lang="ru-RU" dirty="0"/>
              </a:p>
            </p:txBody>
          </p:sp>
          <p:sp>
            <p:nvSpPr>
              <p:cNvPr id="26" name="Text Box 33"/>
              <p:cNvSpPr txBox="1">
                <a:spLocks noChangeArrowheads="1"/>
              </p:cNvSpPr>
              <p:nvPr/>
            </p:nvSpPr>
            <p:spPr bwMode="auto">
              <a:xfrm>
                <a:off x="377" y="3475"/>
                <a:ext cx="418" cy="437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p</a:t>
                </a:r>
                <a:endParaRPr lang="ru-RU" dirty="0"/>
              </a:p>
            </p:txBody>
          </p: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5575" y="1372369"/>
              <a:ext cx="2638425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2902064" y="2844225"/>
              <a:ext cx="1103187" cy="5847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3300"/>
                  </a:solidFill>
                </a:rPr>
                <a:t>E2(T=0,1)</a:t>
              </a:r>
            </a:p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 GQR </a:t>
              </a:r>
              <a:endParaRPr lang="ru-RU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6588224" y="2852936"/>
              <a:ext cx="1103186" cy="83099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3300"/>
                  </a:solidFill>
                </a:rPr>
                <a:t>E1(T=0,1)</a:t>
              </a:r>
            </a:p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toroidal 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vortical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7625635" y="2852936"/>
              <a:ext cx="1518365" cy="5847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3300"/>
                  </a:solidFill>
                </a:rPr>
                <a:t>E1(T=0,1)</a:t>
              </a:r>
            </a:p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compression </a:t>
              </a:r>
              <a:endParaRPr lang="ru-RU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39552" y="620688"/>
            <a:ext cx="1702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Variety of GR</a:t>
            </a:r>
            <a:endParaRPr lang="ru-RU" dirty="0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67544" y="3501008"/>
            <a:ext cx="6811865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isoscalar</a:t>
            </a:r>
            <a:r>
              <a:rPr lang="en-US" sz="1600" b="1" dirty="0">
                <a:solidFill>
                  <a:srgbClr val="FF0000"/>
                </a:solidFill>
              </a:rPr>
              <a:t> (IS,T=0</a:t>
            </a:r>
            <a:r>
              <a:rPr lang="en-US" sz="1600" b="1" dirty="0">
                <a:solidFill>
                  <a:srgbClr val="0000FF"/>
                </a:solidFill>
              </a:rPr>
              <a:t>): protons and neutrons oscillate </a:t>
            </a:r>
            <a:r>
              <a:rPr lang="en-US" sz="1600" b="1" dirty="0">
                <a:solidFill>
                  <a:srgbClr val="FF0000"/>
                </a:solidFill>
              </a:rPr>
              <a:t>in phase</a:t>
            </a:r>
          </a:p>
          <a:p>
            <a:r>
              <a:rPr lang="en-US" sz="1600" b="1" dirty="0" err="1">
                <a:solidFill>
                  <a:srgbClr val="FF0000"/>
                </a:solidFill>
              </a:rPr>
              <a:t>isovector</a:t>
            </a:r>
            <a:r>
              <a:rPr lang="en-US" sz="1600" b="1" dirty="0">
                <a:solidFill>
                  <a:srgbClr val="FF0000"/>
                </a:solidFill>
              </a:rPr>
              <a:t> (IV,T=1): </a:t>
            </a:r>
            <a:r>
              <a:rPr lang="en-US" sz="1600" b="1" dirty="0">
                <a:solidFill>
                  <a:srgbClr val="0000FF"/>
                </a:solidFill>
              </a:rPr>
              <a:t>protons and neutrons oscillate </a:t>
            </a:r>
            <a:r>
              <a:rPr lang="en-US" sz="1600" b="1" dirty="0">
                <a:solidFill>
                  <a:srgbClr val="FF0000"/>
                </a:solidFill>
              </a:rPr>
              <a:t>in opposite phase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3224" y="5204403"/>
            <a:ext cx="4968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800" dirty="0">
                <a:solidFill>
                  <a:srgbClr val="FF0000"/>
                </a:solidFill>
              </a:rPr>
              <a:t> spin-flip M1 GR(T=1),  …..</a:t>
            </a:r>
          </a:p>
          <a:p>
            <a:pPr>
              <a:buFontTx/>
              <a:buChar char="-"/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1800" dirty="0"/>
              <a:t> charge-exchange GR:  Gamow-Teller GR, … </a:t>
            </a:r>
            <a:endParaRPr lang="ru-RU" sz="1800" dirty="0"/>
          </a:p>
        </p:txBody>
      </p:sp>
      <p:cxnSp>
        <p:nvCxnSpPr>
          <p:cNvPr id="42" name="Прямая со стрелкой 41"/>
          <p:cNvCxnSpPr/>
          <p:nvPr/>
        </p:nvCxnSpPr>
        <p:spPr bwMode="auto">
          <a:xfrm flipH="1">
            <a:off x="5076056" y="5943182"/>
            <a:ext cx="648072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796136" y="5748644"/>
            <a:ext cx="2536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omitted in the present talk</a:t>
            </a:r>
            <a:endParaRPr lang="ru-RU" sz="16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03E2909-79F4-2C91-C06A-F56E6CEA2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870" y="199694"/>
            <a:ext cx="1793699" cy="1109378"/>
          </a:xfrm>
          <a:prstGeom prst="rect">
            <a:avLst/>
          </a:prstGeom>
        </p:spPr>
      </p:pic>
      <p:sp>
        <p:nvSpPr>
          <p:cNvPr id="38" name="AutoShape 12">
            <a:extLst>
              <a:ext uri="{FF2B5EF4-FFF2-40B4-BE49-F238E27FC236}">
                <a16:creationId xmlns:a16="http://schemas.microsoft.com/office/drawing/2014/main" id="{69CADD28-51E1-D7FA-1D5D-4F14373D224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084080" y="324058"/>
            <a:ext cx="111473" cy="1985149"/>
          </a:xfrm>
          <a:prstGeom prst="rightBrace">
            <a:avLst>
              <a:gd name="adj1" fmla="val 50000"/>
              <a:gd name="adj2" fmla="val 492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4618FC-6F38-1F29-C421-B8D45F440AB9}"/>
              </a:ext>
            </a:extLst>
          </p:cNvPr>
          <p:cNvSpPr txBox="1"/>
          <p:nvPr/>
        </p:nvSpPr>
        <p:spPr>
          <a:xfrm>
            <a:off x="467544" y="4149080"/>
            <a:ext cx="6755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For each GR there is the optimal reaction where it can be well observed </a:t>
            </a:r>
          </a:p>
          <a:p>
            <a:r>
              <a:rPr lang="en-US" sz="1600" dirty="0"/>
              <a:t>and discriminated.</a:t>
            </a:r>
          </a:p>
          <a:p>
            <a:r>
              <a:rPr lang="en-US" sz="1600" dirty="0"/>
              <a:t>Each GR describe some particular nuclear properties</a:t>
            </a:r>
            <a:endParaRPr lang="ru-RU" sz="1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9D3E31-88B3-CC0C-BDE3-A704AD68D64E}"/>
              </a:ext>
            </a:extLst>
          </p:cNvPr>
          <p:cNvSpPr txBox="1"/>
          <p:nvPr/>
        </p:nvSpPr>
        <p:spPr>
          <a:xfrm>
            <a:off x="467544" y="260648"/>
            <a:ext cx="517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Nuclear toroidal flow as a vortical ring (VR)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D118F99-5D42-E0BE-37FD-59F2AB4E9B17}"/>
              </a:ext>
            </a:extLst>
          </p:cNvPr>
          <p:cNvGrpSpPr/>
          <p:nvPr/>
        </p:nvGrpSpPr>
        <p:grpSpPr>
          <a:xfrm>
            <a:off x="423206" y="3892660"/>
            <a:ext cx="8297588" cy="2018796"/>
            <a:chOff x="409308" y="714729"/>
            <a:chExt cx="8297588" cy="201879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D214A10-1563-2A34-366F-4F695864E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308" y="714729"/>
              <a:ext cx="4320480" cy="20187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7059FF-F5E5-59E8-A320-9556F6F94FD0}"/>
                </a:ext>
              </a:extLst>
            </p:cNvPr>
            <p:cNvSpPr txBox="1"/>
            <p:nvPr/>
          </p:nvSpPr>
          <p:spPr>
            <a:xfrm>
              <a:off x="4913357" y="2103018"/>
              <a:ext cx="3793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0000CC"/>
                  </a:solidFill>
                </a:rPr>
                <a:t>Yu.B</a:t>
              </a:r>
              <a:r>
                <a:rPr lang="en-US" sz="1400" dirty="0">
                  <a:solidFill>
                    <a:srgbClr val="0000CC"/>
                  </a:solidFill>
                </a:rPr>
                <a:t>. Ivanov, V.D. </a:t>
              </a:r>
              <a:r>
                <a:rPr lang="en-US" sz="1400" dirty="0" err="1">
                  <a:solidFill>
                    <a:srgbClr val="0000CC"/>
                  </a:solidFill>
                </a:rPr>
                <a:t>Toneev</a:t>
              </a:r>
              <a:r>
                <a:rPr lang="en-US" sz="1400" dirty="0">
                  <a:solidFill>
                    <a:srgbClr val="0000CC"/>
                  </a:solidFill>
                </a:rPr>
                <a:t> and  A.A. Soldatov,</a:t>
              </a:r>
            </a:p>
            <a:p>
              <a:r>
                <a:rPr lang="en-US" sz="1400" dirty="0">
                  <a:solidFill>
                    <a:srgbClr val="0000CC"/>
                  </a:solidFill>
                </a:rPr>
                <a:t> Phys. At. </a:t>
              </a:r>
              <a:r>
                <a:rPr lang="en-US" sz="1400" dirty="0" err="1">
                  <a:solidFill>
                    <a:srgbClr val="0000CC"/>
                  </a:solidFill>
                </a:rPr>
                <a:t>Nucl</a:t>
              </a:r>
              <a:r>
                <a:rPr lang="en-US" sz="1400" dirty="0">
                  <a:solidFill>
                    <a:srgbClr val="0000CC"/>
                  </a:solidFill>
                </a:rPr>
                <a:t>. </a:t>
              </a:r>
              <a:r>
                <a:rPr lang="en-US" sz="1400" b="1" dirty="0">
                  <a:solidFill>
                    <a:srgbClr val="0000CC"/>
                  </a:solidFill>
                </a:rPr>
                <a:t>83</a:t>
              </a:r>
              <a:r>
                <a:rPr lang="en-US" sz="1400" dirty="0">
                  <a:solidFill>
                    <a:srgbClr val="0000CC"/>
                  </a:solidFill>
                </a:rPr>
                <a:t>, 179 (2020)</a:t>
              </a:r>
              <a:endParaRPr lang="ru-RU" sz="1400" dirty="0">
                <a:solidFill>
                  <a:srgbClr val="0000CC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5EA3D6-34F4-8D97-9614-F880B7124912}"/>
                </a:ext>
              </a:extLst>
            </p:cNvPr>
            <p:cNvSpPr txBox="1"/>
            <p:nvPr/>
          </p:nvSpPr>
          <p:spPr>
            <a:xfrm>
              <a:off x="5057276" y="798426"/>
              <a:ext cx="3365024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Central heavy ion collisions:</a:t>
              </a:r>
            </a:p>
            <a:p>
              <a:r>
                <a:rPr lang="en-US" dirty="0"/>
                <a:t> </a:t>
              </a:r>
              <a:r>
                <a:rPr lang="en-US" sz="1800" dirty="0"/>
                <a:t>- collision energies 4-30 GeV</a:t>
              </a:r>
            </a:p>
            <a:p>
              <a:r>
                <a:rPr lang="en-US" sz="1800" dirty="0"/>
                <a:t> - two vortex rings</a:t>
              </a:r>
            </a:p>
            <a:p>
              <a:r>
                <a:rPr lang="en-US" sz="1800" dirty="0"/>
                <a:t> - spinning of nucleons</a:t>
              </a:r>
              <a:endParaRPr lang="ru-RU" sz="18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C082321-58CE-CCD7-B615-C9AB2ACD45F5}"/>
              </a:ext>
            </a:extLst>
          </p:cNvPr>
          <p:cNvSpPr txBox="1"/>
          <p:nvPr/>
        </p:nvSpPr>
        <p:spPr>
          <a:xfrm>
            <a:off x="1366731" y="6148113"/>
            <a:ext cx="5332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Both vortical flows are Hill’s vortex rings 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077D876-2D23-3277-D123-ED42F812B9DB}"/>
              </a:ext>
            </a:extLst>
          </p:cNvPr>
          <p:cNvGrpSpPr/>
          <p:nvPr/>
        </p:nvGrpSpPr>
        <p:grpSpPr>
          <a:xfrm>
            <a:off x="166232" y="792578"/>
            <a:ext cx="8849041" cy="2981754"/>
            <a:chOff x="404169" y="2931769"/>
            <a:chExt cx="8849041" cy="298175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A90507F-AD30-A156-CF03-7E169BA6E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169" y="3016989"/>
              <a:ext cx="4405768" cy="24576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33589B-0211-1EED-3104-101C79C342B6}"/>
                </a:ext>
              </a:extLst>
            </p:cNvPr>
            <p:cNvSpPr txBox="1"/>
            <p:nvPr/>
          </p:nvSpPr>
          <p:spPr>
            <a:xfrm>
              <a:off x="4772432" y="2949424"/>
              <a:ext cx="4480778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Toroidal dipole resonance (TDR)</a:t>
              </a:r>
              <a:r>
                <a:rPr lang="en-US" sz="1800" dirty="0"/>
                <a:t> in nuclei:</a:t>
              </a:r>
            </a:p>
            <a:p>
              <a:r>
                <a:rPr lang="en-US" dirty="0"/>
                <a:t> </a:t>
              </a:r>
              <a:r>
                <a:rPr lang="en-US" sz="1800" dirty="0"/>
                <a:t>- confined vortical flow</a:t>
              </a:r>
            </a:p>
            <a:p>
              <a:r>
                <a:rPr lang="en-US" sz="1800" dirty="0"/>
                <a:t> -  spinning-like oscillations on </a:t>
              </a:r>
            </a:p>
            <a:p>
              <a:r>
                <a:rPr lang="en-US" sz="1800" dirty="0"/>
                <a:t>   the torus surface</a:t>
              </a:r>
            </a:p>
            <a:p>
              <a:r>
                <a:rPr lang="en-US" sz="1800" dirty="0"/>
                <a:t>-  vortex ring at each oscillation step </a:t>
              </a:r>
            </a:p>
            <a:p>
              <a:r>
                <a:rPr lang="en-US" sz="1800" dirty="0"/>
                <a:t> - unique example of </a:t>
              </a:r>
              <a:r>
                <a:rPr lang="en-US" sz="1800" dirty="0">
                  <a:solidFill>
                    <a:srgbClr val="FF0000"/>
                  </a:solidFill>
                </a:rPr>
                <a:t>intrinsic</a:t>
              </a:r>
              <a:r>
                <a:rPr lang="en-US" sz="1800" dirty="0"/>
                <a:t> E1 </a:t>
              </a:r>
            </a:p>
            <a:p>
              <a:r>
                <a:rPr lang="en-US" sz="1800" dirty="0"/>
                <a:t>    </a:t>
              </a:r>
              <a:r>
                <a:rPr lang="en-US" sz="1800" dirty="0">
                  <a:solidFill>
                    <a:srgbClr val="FF0000"/>
                  </a:solidFill>
                </a:rPr>
                <a:t>vortical </a:t>
              </a:r>
              <a:r>
                <a:rPr lang="en-US" sz="1800" dirty="0"/>
                <a:t>excitation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0152C9-9F34-1846-B9E5-89E2AC3E0CD7}"/>
                </a:ext>
              </a:extLst>
            </p:cNvPr>
            <p:cNvSpPr txBox="1"/>
            <p:nvPr/>
          </p:nvSpPr>
          <p:spPr>
            <a:xfrm>
              <a:off x="4935377" y="4959416"/>
              <a:ext cx="4029677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S.F. </a:t>
              </a: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Semenko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, </a:t>
              </a: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Sov.J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. </a:t>
              </a:r>
              <a:r>
                <a:rPr kumimoji="0" lang="en-US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Nucl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. Phys. </a:t>
              </a:r>
              <a:r>
                <a:rPr kumimoji="0" lang="en-US" sz="1400" i="0" u="sng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34</a:t>
              </a: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Arial" pitchFamily="34" charset="0"/>
                </a:rPr>
                <a:t> 356 (1981)</a:t>
              </a:r>
              <a:endParaRPr lang="en-US" sz="1400" dirty="0"/>
            </a:p>
            <a:p>
              <a:r>
                <a:rPr lang="en-US" sz="1400" dirty="0">
                  <a:solidFill>
                    <a:srgbClr val="0000CC"/>
                  </a:solidFill>
                </a:rPr>
                <a:t>………..</a:t>
              </a:r>
            </a:p>
            <a:p>
              <a:r>
                <a:rPr lang="en-US" sz="1400" dirty="0">
                  <a:solidFill>
                    <a:srgbClr val="0000CC"/>
                  </a:solidFill>
                </a:rPr>
                <a:t>VON, J. </a:t>
              </a:r>
              <a:r>
                <a:rPr lang="en-US" sz="1400" dirty="0" err="1">
                  <a:solidFill>
                    <a:srgbClr val="0000CC"/>
                  </a:solidFill>
                </a:rPr>
                <a:t>Kvasil</a:t>
              </a:r>
              <a:r>
                <a:rPr lang="en-US" sz="1400" dirty="0">
                  <a:solidFill>
                    <a:srgbClr val="0000CC"/>
                  </a:solidFill>
                </a:rPr>
                <a:t>, A. </a:t>
              </a:r>
              <a:r>
                <a:rPr lang="en-US" sz="1400" dirty="0" err="1">
                  <a:solidFill>
                    <a:srgbClr val="0000CC"/>
                  </a:solidFill>
                </a:rPr>
                <a:t>Repko,W</a:t>
              </a:r>
              <a:r>
                <a:rPr lang="en-US" sz="1400" dirty="0">
                  <a:solidFill>
                    <a:srgbClr val="0000CC"/>
                  </a:solidFill>
                </a:rPr>
                <a:t>. Kleinig, and P.-G. Reinhard, Phys. Atom. </a:t>
              </a:r>
              <a:r>
                <a:rPr lang="en-US" sz="1400" dirty="0" err="1">
                  <a:solidFill>
                    <a:srgbClr val="0000CC"/>
                  </a:solidFill>
                </a:rPr>
                <a:t>Nucl</a:t>
              </a:r>
              <a:r>
                <a:rPr lang="en-US" sz="1400" dirty="0">
                  <a:solidFill>
                    <a:srgbClr val="0000CC"/>
                  </a:solidFill>
                </a:rPr>
                <a:t>. </a:t>
              </a:r>
              <a:r>
                <a:rPr lang="en-US" sz="1400" u="sng" dirty="0">
                  <a:solidFill>
                    <a:srgbClr val="0000CC"/>
                  </a:solidFill>
                </a:rPr>
                <a:t>79</a:t>
              </a:r>
              <a:r>
                <a:rPr lang="en-US" sz="1400" dirty="0">
                  <a:solidFill>
                    <a:srgbClr val="0000CC"/>
                  </a:solidFill>
                </a:rPr>
                <a:t>, 842 (2016).</a:t>
              </a:r>
              <a:endParaRPr lang="ru-RU" sz="1400" dirty="0">
                <a:solidFill>
                  <a:srgbClr val="0000CC"/>
                </a:solidFill>
              </a:endParaRPr>
            </a:p>
          </p:txBody>
        </p:sp>
        <p:graphicFrame>
          <p:nvGraphicFramePr>
            <p:cNvPr id="2" name="Object 5">
              <a:extLst>
                <a:ext uri="{FF2B5EF4-FFF2-40B4-BE49-F238E27FC236}">
                  <a16:creationId xmlns:a16="http://schemas.microsoft.com/office/drawing/2014/main" id="{C434468A-BD5E-A6B3-FBC2-D4649B1C74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5856" y="2931769"/>
            <a:ext cx="712667" cy="367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44240" imgH="228600" progId="Equation.DSMT4">
                    <p:embed/>
                  </p:oleObj>
                </mc:Choice>
                <mc:Fallback>
                  <p:oleObj name="Equation" r:id="rId5" imgW="444240" imgH="228600" progId="Equation.DSMT4">
                    <p:embed/>
                    <p:pic>
                      <p:nvPicPr>
                        <p:cNvPr id="2" name="Object 5">
                          <a:extLst>
                            <a:ext uri="{FF2B5EF4-FFF2-40B4-BE49-F238E27FC236}">
                              <a16:creationId xmlns:a16="http://schemas.microsoft.com/office/drawing/2014/main" id="{C434468A-BD5E-A6B3-FBC2-D4649B1C74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856" y="2931769"/>
                          <a:ext cx="712667" cy="3679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36446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66B7A4-0909-8CC2-3FB8-06A4EB701422}"/>
              </a:ext>
            </a:extLst>
          </p:cNvPr>
          <p:cNvSpPr txBox="1"/>
          <p:nvPr/>
        </p:nvSpPr>
        <p:spPr>
          <a:xfrm>
            <a:off x="539552" y="287377"/>
            <a:ext cx="267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Hill’s vortex ring (HIR)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003542-8CD8-F1ED-3181-460F207D1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72" y="3063444"/>
            <a:ext cx="3888432" cy="2169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FFEB9D-8B8B-0F3B-DA48-21945F65491A}"/>
              </a:ext>
            </a:extLst>
          </p:cNvPr>
          <p:cNvSpPr txBox="1"/>
          <p:nvPr/>
        </p:nvSpPr>
        <p:spPr>
          <a:xfrm>
            <a:off x="173064" y="667436"/>
            <a:ext cx="8790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suggested by Hill in 1894 as one of the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exact solutions of Euler equations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of the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simple cases of a vortical flo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 caused by nuclear turbulence</a:t>
            </a:r>
          </a:p>
          <a:p>
            <a:pPr marL="342900" indent="-34290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this is a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vortex ring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 stable, may not consume the external energy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1800" dirty="0">
                <a:solidFill>
                  <a:srgbClr val="202122"/>
                </a:solidFill>
                <a:latin typeface="+mn-lt"/>
              </a:rPr>
              <a:t>is 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+mn-lt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very common  in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+mn-lt"/>
              </a:rPr>
              <a:t> liquids and gases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+mn-lt"/>
              </a:rPr>
              <a:t> but rarely noticed unless the motion of the fluid is revealed by suspended particles (smoke rings)</a:t>
            </a:r>
            <a:endParaRPr lang="en-US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90847B-D9AA-502C-02B0-75649D27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32807"/>
            <a:ext cx="2956044" cy="18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DB21C8-21FD-ECAB-6FA0-80AE7691BFCA}"/>
              </a:ext>
            </a:extLst>
          </p:cNvPr>
          <p:cNvSpPr txBox="1"/>
          <p:nvPr/>
        </p:nvSpPr>
        <p:spPr>
          <a:xfrm>
            <a:off x="539552" y="5373216"/>
            <a:ext cx="857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j-lt"/>
              </a:rPr>
              <a:t>Each  listener of my talk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j-lt"/>
              </a:rPr>
              <a:t>permanently produces (invisible) Hill’s vortex rings  in the surrounding air when breathing out!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98263D0-06A2-FB8F-23CA-E94C4F39526E}"/>
              </a:ext>
            </a:extLst>
          </p:cNvPr>
          <p:cNvCxnSpPr/>
          <p:nvPr/>
        </p:nvCxnSpPr>
        <p:spPr>
          <a:xfrm>
            <a:off x="4355976" y="2421762"/>
            <a:ext cx="1008112" cy="503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1FE06A-38D1-6CBB-B44B-DA5AE9ECACB3}"/>
              </a:ext>
            </a:extLst>
          </p:cNvPr>
          <p:cNvSpPr txBox="1"/>
          <p:nvPr/>
        </p:nvSpPr>
        <p:spPr>
          <a:xfrm>
            <a:off x="5356314" y="2369745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colored by tobacco particles</a:t>
            </a:r>
          </a:p>
          <a:p>
            <a:r>
              <a:rPr lang="en-US" sz="1600" dirty="0"/>
              <a:t>and so are visible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83587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B3DC492-E7B9-1C05-D0D9-AA676E921B98}"/>
              </a:ext>
            </a:extLst>
          </p:cNvPr>
          <p:cNvGrpSpPr/>
          <p:nvPr/>
        </p:nvGrpSpPr>
        <p:grpSpPr>
          <a:xfrm>
            <a:off x="431540" y="335845"/>
            <a:ext cx="8280920" cy="6186309"/>
            <a:chOff x="431540" y="620688"/>
            <a:chExt cx="8280920" cy="61863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0AAA92-7E86-A549-F63F-E0D6CFD4F95D}"/>
                </a:ext>
              </a:extLst>
            </p:cNvPr>
            <p:cNvSpPr txBox="1"/>
            <p:nvPr/>
          </p:nvSpPr>
          <p:spPr>
            <a:xfrm>
              <a:off x="431540" y="620688"/>
              <a:ext cx="8280920" cy="618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    Hill’s  vortex is very </a:t>
              </a:r>
              <a:r>
                <a:rPr lang="en-US" sz="1800" dirty="0">
                  <a:solidFill>
                    <a:srgbClr val="FF0000"/>
                  </a:solidFill>
                </a:rPr>
                <a:t>general phenomenon</a:t>
              </a:r>
              <a:r>
                <a:rPr lang="en-US" sz="1800" dirty="0"/>
                <a:t>. It</a:t>
              </a:r>
              <a:r>
                <a:rPr lang="ru-RU" sz="1800" dirty="0"/>
                <a:t> </a:t>
              </a:r>
              <a:r>
                <a:rPr lang="en-US" sz="1800" dirty="0"/>
                <a:t>must exist in nuclei as TDR but still was not safely observed. TDR is a general phenomenon in atomic nuclei, </a:t>
              </a:r>
              <a:r>
                <a:rPr lang="en-US" sz="1800" dirty="0">
                  <a:solidFill>
                    <a:srgbClr val="FF0000"/>
                  </a:solidFill>
                </a:rPr>
                <a:t> independently on nuclear size, Z/A ratio and nuclear shape.</a:t>
              </a:r>
            </a:p>
            <a:p>
              <a:r>
                <a:rPr lang="en-US" sz="1800" dirty="0"/>
                <a:t>     Unlike a conventional hydrodynamics, nuclear TDR  is </a:t>
              </a:r>
              <a:r>
                <a:rPr lang="en-US" sz="1800" dirty="0">
                  <a:solidFill>
                    <a:srgbClr val="FF0000"/>
                  </a:solidFill>
                </a:rPr>
                <a:t>caused</a:t>
              </a:r>
              <a:r>
                <a:rPr lang="en-US" sz="1800" dirty="0"/>
                <a:t> not by turbulence but </a:t>
              </a:r>
              <a:r>
                <a:rPr lang="en-US" sz="1800" dirty="0">
                  <a:solidFill>
                    <a:srgbClr val="FF0000"/>
                  </a:solidFill>
                </a:rPr>
                <a:t>by mean-field </a:t>
              </a:r>
              <a:r>
                <a:rPr lang="en-US" sz="1800" dirty="0"/>
                <a:t>vortical flow of nucleons.</a:t>
              </a:r>
            </a:p>
            <a:p>
              <a:endParaRPr lang="en-US" sz="1800" dirty="0"/>
            </a:p>
            <a:p>
              <a:r>
                <a:rPr lang="en-US" sz="1800" dirty="0"/>
                <a:t>Being vortical, TDR </a:t>
              </a:r>
              <a:r>
                <a:rPr lang="en-US" sz="1800" dirty="0">
                  <a:solidFill>
                    <a:srgbClr val="FF0000"/>
                  </a:solidFill>
                </a:rPr>
                <a:t>does not contribute to the continuity equation </a:t>
              </a:r>
              <a:r>
                <a:rPr lang="en-US" sz="1800" dirty="0"/>
                <a:t>(CE) </a:t>
              </a:r>
            </a:p>
            <a:p>
              <a:endParaRPr lang="en-US" sz="1800" dirty="0"/>
            </a:p>
            <a:p>
              <a:r>
                <a:rPr lang="en-US" sz="1800" dirty="0"/>
                <a:t>So TDR is a remarkable example of nuclear dynamics </a:t>
              </a:r>
              <a:r>
                <a:rPr lang="en-US" sz="1800" dirty="0">
                  <a:solidFill>
                    <a:srgbClr val="FF0000"/>
                  </a:solidFill>
                </a:rPr>
                <a:t>beyond CE</a:t>
              </a:r>
              <a:r>
                <a:rPr lang="en-US" sz="1800" dirty="0"/>
                <a:t>. </a:t>
              </a:r>
            </a:p>
            <a:p>
              <a:endParaRPr lang="en-US" sz="1800" dirty="0"/>
            </a:p>
            <a:p>
              <a:r>
                <a:rPr lang="en-US" sz="1800" dirty="0"/>
                <a:t>This is </a:t>
              </a:r>
              <a:r>
                <a:rPr lang="en-US" sz="1800" dirty="0">
                  <a:solidFill>
                    <a:srgbClr val="FF0000"/>
                  </a:solidFill>
                </a:rPr>
                <a:t>still a challenge to observe vortical excitations in general and TDR in particular in nuclei  </a:t>
              </a:r>
              <a:r>
                <a:rPr lang="en-US" sz="1800" dirty="0"/>
                <a:t>So the experimental search of TDR is a useful first step in solution of this general experimental problem. </a:t>
              </a:r>
            </a:p>
            <a:p>
              <a:endParaRPr lang="en-US" sz="1800" dirty="0"/>
            </a:p>
            <a:p>
              <a:r>
                <a:rPr lang="en-US" sz="1800" dirty="0"/>
                <a:t>TDR should </a:t>
              </a:r>
              <a:r>
                <a:rPr lang="en-US" sz="1800" dirty="0">
                  <a:solidFill>
                    <a:srgbClr val="FF0000"/>
                  </a:solidFill>
                </a:rPr>
                <a:t>exist in PDR energy region near nuclear thresholds</a:t>
              </a:r>
              <a:r>
                <a:rPr lang="en-US" sz="1800" dirty="0"/>
                <a:t>. It can affect E1 strength in this energy range. So it can be </a:t>
              </a:r>
              <a:r>
                <a:rPr lang="en-US" sz="1800" dirty="0">
                  <a:solidFill>
                    <a:srgbClr val="FF0000"/>
                  </a:solidFill>
                </a:rPr>
                <a:t>important for nucleosynthesis and astrophysical problems</a:t>
              </a:r>
              <a:r>
                <a:rPr lang="en-US" sz="1800" dirty="0"/>
                <a:t>.</a:t>
              </a:r>
            </a:p>
            <a:p>
              <a:endParaRPr lang="en-US" sz="1800" dirty="0"/>
            </a:p>
            <a:p>
              <a:r>
                <a:rPr lang="en-US" sz="1800" dirty="0"/>
                <a:t>Interesting </a:t>
              </a:r>
              <a:r>
                <a:rPr lang="en-US" sz="1800" dirty="0">
                  <a:solidFill>
                    <a:srgbClr val="FF0000"/>
                  </a:solidFill>
                </a:rPr>
                <a:t>crossover with other areas of physics </a:t>
              </a:r>
              <a:r>
                <a:rPr lang="en-US" sz="1800" dirty="0"/>
                <a:t>(neutron stars, heavy-ion collisions, metamaterials, …).</a:t>
              </a:r>
            </a:p>
            <a:p>
              <a:endParaRPr lang="en-US" sz="1800" dirty="0"/>
            </a:p>
            <a:p>
              <a:r>
                <a:rPr lang="en-US" sz="1800" dirty="0">
                  <a:solidFill>
                    <a:srgbClr val="FF0000"/>
                  </a:solidFill>
                </a:rPr>
                <a:t>Individual toroidal states </a:t>
              </a:r>
              <a:r>
                <a:rPr lang="en-US" sz="1800" dirty="0"/>
                <a:t>can affect  </a:t>
              </a:r>
              <a:r>
                <a:rPr lang="en-US" sz="1800" dirty="0">
                  <a:solidFill>
                    <a:srgbClr val="FF0000"/>
                  </a:solidFill>
                </a:rPr>
                <a:t>manifestations of clustering </a:t>
              </a:r>
              <a:r>
                <a:rPr lang="en-US" sz="1800" dirty="0"/>
                <a:t>in light nuclei.</a:t>
              </a:r>
            </a:p>
          </p:txBody>
        </p:sp>
        <p:graphicFrame>
          <p:nvGraphicFramePr>
            <p:cNvPr id="2" name="Object 16">
              <a:extLst>
                <a:ext uri="{FF2B5EF4-FFF2-40B4-BE49-F238E27FC236}">
                  <a16:creationId xmlns:a16="http://schemas.microsoft.com/office/drawing/2014/main" id="{FDDD83B0-7AF0-1F19-5A5E-FAD4139BB7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63888" y="2549216"/>
            <a:ext cx="1511300" cy="390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52200" imgH="253800" progId="Equation.DSMT4">
                    <p:embed/>
                  </p:oleObj>
                </mc:Choice>
                <mc:Fallback>
                  <p:oleObj name="Equation" r:id="rId3" imgW="952200" imgH="253800" progId="Equation.DSMT4">
                    <p:embed/>
                    <p:pic>
                      <p:nvPicPr>
                        <p:cNvPr id="2" name="Object 16">
                          <a:extLst>
                            <a:ext uri="{FF2B5EF4-FFF2-40B4-BE49-F238E27FC236}">
                              <a16:creationId xmlns:a16="http://schemas.microsoft.com/office/drawing/2014/main" id="{FDDD83B0-7AF0-1F19-5A5E-FAD4139BB70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888" y="2549216"/>
                          <a:ext cx="1511300" cy="390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45509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314" y="266625"/>
            <a:ext cx="4160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Toroidal vortical </a:t>
            </a:r>
            <a:r>
              <a:rPr lang="en-US" dirty="0">
                <a:solidFill>
                  <a:prstClr val="black"/>
                </a:solidFill>
              </a:rPr>
              <a:t>mode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appears in: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nuclear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current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density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0621" y="1394041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V.M.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Dubovik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 and A.A.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Cheshkov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Sov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. J. Part.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Nucl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. v.5, 318 (1975).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46114" name="Object 9"/>
          <p:cNvGraphicFramePr>
            <a:graphicFrameLocks noChangeAspect="1"/>
          </p:cNvGraphicFramePr>
          <p:nvPr/>
        </p:nvGraphicFramePr>
        <p:xfrm>
          <a:off x="1403648" y="2060848"/>
          <a:ext cx="57642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55800" imgH="241200" progId="Equation.DSMT4">
                  <p:embed/>
                </p:oleObj>
              </mc:Choice>
              <mc:Fallback>
                <p:oleObj name="Equation" r:id="rId3" imgW="2755800" imgH="241200" progId="Equation.DSMT4">
                  <p:embed/>
                  <p:pic>
                    <p:nvPicPr>
                      <p:cNvPr id="3461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60848"/>
                        <a:ext cx="57642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0534" y="1384905"/>
            <a:ext cx="5700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Following theorems of Helmholtz and Chandrasekhar/Moffat,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 current distribution can be decomposed as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636912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electric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moments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636912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magnetic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moments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2636912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electric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toroidal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moments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E0D75E6-9AA6-4F31-BC57-8976AF0AA1D0}"/>
              </a:ext>
            </a:extLst>
          </p:cNvPr>
          <p:cNvGrpSpPr/>
          <p:nvPr/>
        </p:nvGrpSpPr>
        <p:grpSpPr>
          <a:xfrm>
            <a:off x="495575" y="3615914"/>
            <a:ext cx="8368784" cy="2956518"/>
            <a:chOff x="152888" y="3586507"/>
            <a:chExt cx="8368784" cy="2956518"/>
          </a:xfrm>
        </p:grpSpPr>
        <p:graphicFrame>
          <p:nvGraphicFramePr>
            <p:cNvPr id="14" name="Object 15"/>
            <p:cNvGraphicFramePr>
              <a:graphicFrameLocks noChangeAspect="1"/>
            </p:cNvGraphicFramePr>
            <p:nvPr/>
          </p:nvGraphicFramePr>
          <p:xfrm>
            <a:off x="467544" y="4676332"/>
            <a:ext cx="3549745" cy="665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361960" imgH="444240" progId="Equation.DSMT4">
                    <p:embed/>
                  </p:oleObj>
                </mc:Choice>
                <mc:Fallback>
                  <p:oleObj name="Equation" r:id="rId5" imgW="2361960" imgH="444240" progId="Equation.DSMT4">
                    <p:embed/>
                    <p:pic>
                      <p:nvPicPr>
                        <p:cNvPr id="1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4676332"/>
                          <a:ext cx="3549745" cy="6657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23"/>
            <p:cNvSpPr txBox="1">
              <a:spLocks noChangeArrowheads="1"/>
            </p:cNvSpPr>
            <p:nvPr/>
          </p:nvSpPr>
          <p:spPr bwMode="auto">
            <a:xfrm>
              <a:off x="467544" y="3586507"/>
              <a:ext cx="51988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Multipole electric operator (probe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external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field) :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539552" y="5454194"/>
            <a:ext cx="381635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22280" imgH="253800" progId="Equation.DSMT4">
                    <p:embed/>
                  </p:oleObj>
                </mc:Choice>
                <mc:Fallback>
                  <p:oleObj name="Equation" r:id="rId7" imgW="2222280" imgH="253800" progId="Equation.DSMT4">
                    <p:embed/>
                    <p:pic>
                      <p:nvPicPr>
                        <p:cNvPr id="1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52" y="5454194"/>
                          <a:ext cx="3816350" cy="436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467544" y="6030258"/>
            <a:ext cx="26638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12800" imgH="279360" progId="Equation.DSMT4">
                    <p:embed/>
                  </p:oleObj>
                </mc:Choice>
                <mc:Fallback>
                  <p:oleObj name="Equation" r:id="rId9" imgW="1612800" imgH="279360" progId="Equation.DSMT4">
                    <p:embed/>
                    <p:pic>
                      <p:nvPicPr>
                        <p:cNvPr id="17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6030258"/>
                          <a:ext cx="2663825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152888" y="3942907"/>
            <a:ext cx="6894513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178160" imgH="444240" progId="Equation.DSMT4">
                    <p:embed/>
                  </p:oleObj>
                </mc:Choice>
                <mc:Fallback>
                  <p:oleObj name="Equation" r:id="rId11" imgW="4178160" imgH="444240" progId="Equation.DSMT4">
                    <p:embed/>
                    <p:pic>
                      <p:nvPicPr>
                        <p:cNvPr id="1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888" y="3942907"/>
                          <a:ext cx="6894513" cy="733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5012378" y="4607233"/>
              <a:ext cx="3509294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So, the t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oroidal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operator is  </a:t>
              </a:r>
              <a:r>
                <a:rPr lang="en-US" sz="1600" b="1" dirty="0">
                  <a:solidFill>
                    <a:prstClr val="black"/>
                  </a:solidFill>
                </a:rPr>
                <a:t>t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second order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term in long-wave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expansion of the electric operator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63888" y="5958250"/>
              <a:ext cx="27382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standard electric operator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long wave approximation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flipH="1">
              <a:off x="3131840" y="624628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авая фигурная скобка 20"/>
          <p:cNvSpPr/>
          <p:nvPr/>
        </p:nvSpPr>
        <p:spPr>
          <a:xfrm rot="5400000">
            <a:off x="5322368" y="1454496"/>
            <a:ext cx="102876" cy="36198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8024" y="3284984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transversal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Звезда: 5 точек 23">
            <a:extLst>
              <a:ext uri="{FF2B5EF4-FFF2-40B4-BE49-F238E27FC236}">
                <a16:creationId xmlns:a16="http://schemas.microsoft.com/office/drawing/2014/main" id="{3F662B32-795A-4AAD-B8A8-459F30431F6C}"/>
              </a:ext>
            </a:extLst>
          </p:cNvPr>
          <p:cNvSpPr/>
          <p:nvPr/>
        </p:nvSpPr>
        <p:spPr>
          <a:xfrm>
            <a:off x="342169" y="936855"/>
            <a:ext cx="288000" cy="28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везда: 5 точек 24">
            <a:extLst>
              <a:ext uri="{FF2B5EF4-FFF2-40B4-BE49-F238E27FC236}">
                <a16:creationId xmlns:a16="http://schemas.microsoft.com/office/drawing/2014/main" id="{A8F75507-822E-48BC-B468-EF703542ABF0}"/>
              </a:ext>
            </a:extLst>
          </p:cNvPr>
          <p:cNvSpPr/>
          <p:nvPr/>
        </p:nvSpPr>
        <p:spPr>
          <a:xfrm>
            <a:off x="342169" y="3619679"/>
            <a:ext cx="288000" cy="28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704EF-1186-5002-EFF9-0D7634A25171}"/>
              </a:ext>
            </a:extLst>
          </p:cNvPr>
          <p:cNvSpPr txBox="1"/>
          <p:nvPr/>
        </p:nvSpPr>
        <p:spPr>
          <a:xfrm>
            <a:off x="1465262" y="3268434"/>
            <a:ext cx="222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66FF"/>
                </a:solidFill>
              </a:rPr>
              <a:t>E1 GDR, compression</a:t>
            </a:r>
            <a:endParaRPr lang="ru-RU" sz="1600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6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TextBox 24"/>
          <p:cNvSpPr txBox="1">
            <a:spLocks noChangeArrowheads="1"/>
          </p:cNvSpPr>
          <p:nvPr/>
        </p:nvSpPr>
        <p:spPr bwMode="auto">
          <a:xfrm>
            <a:off x="140700" y="764082"/>
            <a:ext cx="2813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Toroidal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E1 operator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3" name="Прямоугольник 5"/>
          <p:cNvSpPr>
            <a:spLocks noChangeArrowheads="1"/>
          </p:cNvSpPr>
          <p:nvPr/>
        </p:nvSpPr>
        <p:spPr bwMode="auto">
          <a:xfrm>
            <a:off x="5823556" y="295299"/>
            <a:ext cx="3206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Kvasil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VON, W. Kleinig,  P.-G. Reinhard,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Vesely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 PRC,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034303 (2011)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85BBF5E-EA8E-4F13-9792-71C5C96A5E09}"/>
              </a:ext>
            </a:extLst>
          </p:cNvPr>
          <p:cNvGrpSpPr/>
          <p:nvPr/>
        </p:nvGrpSpPr>
        <p:grpSpPr>
          <a:xfrm>
            <a:off x="160071" y="1096369"/>
            <a:ext cx="8319343" cy="2825240"/>
            <a:chOff x="714917" y="986069"/>
            <a:chExt cx="8319343" cy="2919098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861971" y="986069"/>
            <a:ext cx="6807200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924000" imgH="419040" progId="Equation.DSMT4">
                    <p:embed/>
                  </p:oleObj>
                </mc:Choice>
                <mc:Fallback>
                  <p:oleObj name="Equation" r:id="rId3" imgW="3924000" imgH="419040" progId="Equation.DSMT4">
                    <p:embed/>
                    <p:pic>
                      <p:nvPicPr>
                        <p:cNvPr id="409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971" y="986069"/>
                          <a:ext cx="6807200" cy="727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755576" y="2302325"/>
            <a:ext cx="6405563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30520" imgH="393480" progId="Equation.DSMT4">
                    <p:embed/>
                  </p:oleObj>
                </mc:Choice>
                <mc:Fallback>
                  <p:oleObj name="Equation" r:id="rId5" imgW="3530520" imgH="393480" progId="Equation.DSMT4">
                    <p:embed/>
                    <p:pic>
                      <p:nvPicPr>
                        <p:cNvPr id="409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2302325"/>
                          <a:ext cx="6405563" cy="714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Правая фигурная скобка 7"/>
            <p:cNvSpPr/>
            <p:nvPr/>
          </p:nvSpPr>
          <p:spPr>
            <a:xfrm rot="5400000">
              <a:off x="6792913" y="1135063"/>
              <a:ext cx="215900" cy="914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5" name="TextBox 8"/>
            <p:cNvSpPr txBox="1">
              <a:spLocks noChangeArrowheads="1"/>
            </p:cNvSpPr>
            <p:nvPr/>
          </p:nvSpPr>
          <p:spPr bwMode="auto">
            <a:xfrm>
              <a:off x="6372225" y="1651000"/>
              <a:ext cx="2093843" cy="349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m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ainly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vortical flow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Правая фигурная скобка 9"/>
            <p:cNvSpPr/>
            <p:nvPr/>
          </p:nvSpPr>
          <p:spPr>
            <a:xfrm rot="5400000">
              <a:off x="6365875" y="2546694"/>
              <a:ext cx="155575" cy="914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7" name="TextBox 10"/>
            <p:cNvSpPr txBox="1">
              <a:spLocks noChangeArrowheads="1"/>
            </p:cNvSpPr>
            <p:nvPr/>
          </p:nvSpPr>
          <p:spPr bwMode="auto">
            <a:xfrm>
              <a:off x="5803809" y="3036876"/>
              <a:ext cx="17860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irrotational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flow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4106" name="Object 5"/>
            <p:cNvGraphicFramePr>
              <a:graphicFrameLocks noChangeAspect="1"/>
            </p:cNvGraphicFramePr>
            <p:nvPr/>
          </p:nvGraphicFramePr>
          <p:xfrm>
            <a:off x="755576" y="3209233"/>
            <a:ext cx="4896544" cy="695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781000" imgH="393480" progId="Equation.DSMT4">
                    <p:embed/>
                  </p:oleObj>
                </mc:Choice>
                <mc:Fallback>
                  <p:oleObj name="Equation" r:id="rId7" imgW="2781000" imgH="393480" progId="Equation.DSMT4">
                    <p:embed/>
                    <p:pic>
                      <p:nvPicPr>
                        <p:cNvPr id="410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3209233"/>
                          <a:ext cx="4896544" cy="6959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16"/>
            <p:cNvGraphicFramePr>
              <a:graphicFrameLocks noChangeAspect="1"/>
            </p:cNvGraphicFramePr>
            <p:nvPr/>
          </p:nvGraphicFramePr>
          <p:xfrm>
            <a:off x="7522960" y="2613475"/>
            <a:ext cx="15113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52200" imgH="253800" progId="Equation.DSMT4">
                    <p:embed/>
                  </p:oleObj>
                </mc:Choice>
                <mc:Fallback>
                  <p:oleObj name="Equation" r:id="rId9" imgW="952200" imgH="253800" progId="Equation.DSMT4">
                    <p:embed/>
                    <p:pic>
                      <p:nvPicPr>
                        <p:cNvPr id="410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2960" y="2613475"/>
                          <a:ext cx="1511300" cy="40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Прямоугольник 23"/>
            <p:cNvSpPr/>
            <p:nvPr/>
          </p:nvSpPr>
          <p:spPr>
            <a:xfrm>
              <a:off x="714917" y="1832244"/>
              <a:ext cx="34756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Compression  E1 operator: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1072786" y="2914607"/>
              <a:ext cx="288032" cy="2915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9B67FE9-3F91-4818-936D-3F709EC0A148}"/>
              </a:ext>
            </a:extLst>
          </p:cNvPr>
          <p:cNvSpPr txBox="1"/>
          <p:nvPr/>
        </p:nvSpPr>
        <p:spPr>
          <a:xfrm>
            <a:off x="208797" y="4075357"/>
            <a:ext cx="6290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Toroidal and compression operators are coupled: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7CA1CE0E-DB67-453C-A198-29F0599880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566" y="4672551"/>
          <a:ext cx="73580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241520" imgH="419040" progId="Equation.DSMT4">
                  <p:embed/>
                </p:oleObj>
              </mc:Choice>
              <mc:Fallback>
                <p:oleObj name="Equation" r:id="rId11" imgW="4241520" imgH="419040" progId="Equation.DSMT4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7CA1CE0E-DB67-453C-A198-29F0599880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66" y="4672551"/>
                        <a:ext cx="7358062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51196DAE-F4E1-7A9F-D879-72E9D944D50A}"/>
              </a:ext>
            </a:extLst>
          </p:cNvPr>
          <p:cNvSpPr/>
          <p:nvPr/>
        </p:nvSpPr>
        <p:spPr>
          <a:xfrm rot="5400000">
            <a:off x="4006749" y="1281541"/>
            <a:ext cx="287259" cy="1152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752A9-AABD-0070-0563-D2F4DAE41CD8}"/>
              </a:ext>
            </a:extLst>
          </p:cNvPr>
          <p:cNvSpPr txBox="1"/>
          <p:nvPr/>
        </p:nvSpPr>
        <p:spPr>
          <a:xfrm>
            <a:off x="3853948" y="1927919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cmc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669043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FDA0AA8-C339-4576-9BCA-D116B52EDB80}"/>
              </a:ext>
            </a:extLst>
          </p:cNvPr>
          <p:cNvGrpSpPr/>
          <p:nvPr/>
        </p:nvGrpSpPr>
        <p:grpSpPr>
          <a:xfrm>
            <a:off x="542809" y="1507737"/>
            <a:ext cx="8582689" cy="4415281"/>
            <a:chOff x="448438" y="1844824"/>
            <a:chExt cx="8582689" cy="4415281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4EDDA5E9-052D-4E8E-9FBA-F0EEEAC962D1}"/>
                </a:ext>
              </a:extLst>
            </p:cNvPr>
            <p:cNvGrpSpPr/>
            <p:nvPr/>
          </p:nvGrpSpPr>
          <p:grpSpPr>
            <a:xfrm>
              <a:off x="448438" y="1844824"/>
              <a:ext cx="8582689" cy="4415281"/>
              <a:chOff x="398240" y="2196285"/>
              <a:chExt cx="8582689" cy="4415281"/>
            </a:xfrm>
          </p:grpSpPr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FF72D3C8-33B9-48CA-852E-C15990F5E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2602" y="2536010"/>
                <a:ext cx="0" cy="12969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FD12D4B0-54DD-4811-8C98-C42F3013B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02" y="3832997"/>
                <a:ext cx="43211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aphicFrame>
            <p:nvGraphicFramePr>
              <p:cNvPr id="9" name="Object 2">
                <a:extLst>
                  <a:ext uri="{FF2B5EF4-FFF2-40B4-BE49-F238E27FC236}">
                    <a16:creationId xmlns:a16="http://schemas.microsoft.com/office/drawing/2014/main" id="{C8E66DBD-A30F-45A5-B2EC-A4A19DC7453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34315" y="3961541"/>
              <a:ext cx="1008063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583920" imgH="203040" progId="Equation.DSMT4">
                      <p:embed/>
                    </p:oleObj>
                  </mc:Choice>
                  <mc:Fallback>
                    <p:oleObj name="Equation" r:id="rId3" imgW="583920" imgH="203040" progId="Equation.DSMT4">
                      <p:embed/>
                      <p:pic>
                        <p:nvPicPr>
                          <p:cNvPr id="9" name="Object 2">
                            <a:extLst>
                              <a:ext uri="{FF2B5EF4-FFF2-40B4-BE49-F238E27FC236}">
                                <a16:creationId xmlns:a16="http://schemas.microsoft.com/office/drawing/2014/main" id="{C8E66DBD-A30F-45A5-B2EC-A4A19DC7453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4315" y="3961541"/>
                            <a:ext cx="1008063" cy="349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F591C4A2-0538-4E0C-9350-FD84079E7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027" y="3088460"/>
                <a:ext cx="1121437" cy="768350"/>
              </a:xfrm>
              <a:custGeom>
                <a:avLst/>
                <a:gdLst>
                  <a:gd name="T0" fmla="*/ 0 w 1807"/>
                  <a:gd name="T1" fmla="*/ 2147483647 h 484"/>
                  <a:gd name="T2" fmla="*/ 2147483647 w 1807"/>
                  <a:gd name="T3" fmla="*/ 2147483647 h 484"/>
                  <a:gd name="T4" fmla="*/ 2147483647 w 1807"/>
                  <a:gd name="T5" fmla="*/ 2147483647 h 484"/>
                  <a:gd name="T6" fmla="*/ 2147483647 w 1807"/>
                  <a:gd name="T7" fmla="*/ 2147483647 h 484"/>
                  <a:gd name="T8" fmla="*/ 2147483647 w 1807"/>
                  <a:gd name="T9" fmla="*/ 2147483647 h 484"/>
                  <a:gd name="T10" fmla="*/ 2147483647 w 1807"/>
                  <a:gd name="T11" fmla="*/ 2147483647 h 484"/>
                  <a:gd name="T12" fmla="*/ 2147483647 w 1807"/>
                  <a:gd name="T13" fmla="*/ 2147483647 h 484"/>
                  <a:gd name="T14" fmla="*/ 2147483647 w 1807"/>
                  <a:gd name="T15" fmla="*/ 2147483647 h 484"/>
                  <a:gd name="T16" fmla="*/ 2147483647 w 1807"/>
                  <a:gd name="T17" fmla="*/ 2147483647 h 484"/>
                  <a:gd name="T18" fmla="*/ 2147483647 w 1807"/>
                  <a:gd name="T19" fmla="*/ 2147483647 h 4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7"/>
                  <a:gd name="T31" fmla="*/ 0 h 484"/>
                  <a:gd name="T32" fmla="*/ 1807 w 1807"/>
                  <a:gd name="T33" fmla="*/ 484 h 4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7" h="484">
                    <a:moveTo>
                      <a:pt x="0" y="469"/>
                    </a:moveTo>
                    <a:cubicBezTo>
                      <a:pt x="98" y="431"/>
                      <a:pt x="197" y="393"/>
                      <a:pt x="272" y="333"/>
                    </a:cubicBezTo>
                    <a:cubicBezTo>
                      <a:pt x="347" y="273"/>
                      <a:pt x="393" y="159"/>
                      <a:pt x="453" y="106"/>
                    </a:cubicBezTo>
                    <a:cubicBezTo>
                      <a:pt x="513" y="53"/>
                      <a:pt x="567" y="30"/>
                      <a:pt x="635" y="15"/>
                    </a:cubicBezTo>
                    <a:cubicBezTo>
                      <a:pt x="703" y="0"/>
                      <a:pt x="787" y="0"/>
                      <a:pt x="862" y="15"/>
                    </a:cubicBezTo>
                    <a:cubicBezTo>
                      <a:pt x="937" y="30"/>
                      <a:pt x="1028" y="61"/>
                      <a:pt x="1088" y="106"/>
                    </a:cubicBezTo>
                    <a:cubicBezTo>
                      <a:pt x="1148" y="151"/>
                      <a:pt x="1165" y="242"/>
                      <a:pt x="1225" y="287"/>
                    </a:cubicBezTo>
                    <a:cubicBezTo>
                      <a:pt x="1285" y="332"/>
                      <a:pt x="1360" y="348"/>
                      <a:pt x="1451" y="378"/>
                    </a:cubicBezTo>
                    <a:cubicBezTo>
                      <a:pt x="1542" y="408"/>
                      <a:pt x="1731" y="454"/>
                      <a:pt x="1769" y="469"/>
                    </a:cubicBezTo>
                    <a:cubicBezTo>
                      <a:pt x="1807" y="484"/>
                      <a:pt x="1742" y="476"/>
                      <a:pt x="1678" y="469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TextBox 22">
                <a:extLst>
                  <a:ext uri="{FF2B5EF4-FFF2-40B4-BE49-F238E27FC236}">
                    <a16:creationId xmlns:a16="http://schemas.microsoft.com/office/drawing/2014/main" id="{973CEDF0-AD9F-486D-A86D-73FEB9DE6D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240" y="2196285"/>
                <a:ext cx="109998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E1 strength</a:t>
                </a:r>
              </a:p>
            </p:txBody>
          </p:sp>
          <p:sp>
            <p:nvSpPr>
              <p:cNvPr id="17" name="Line 5">
                <a:extLst>
                  <a:ext uri="{FF2B5EF4-FFF2-40B4-BE49-F238E27FC236}">
                    <a16:creationId xmlns:a16="http://schemas.microsoft.com/office/drawing/2014/main" id="{ECF8774E-64E2-4FC9-AEA8-D55FE05ED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2602" y="4879925"/>
                <a:ext cx="0" cy="12969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Line 6">
                <a:extLst>
                  <a:ext uri="{FF2B5EF4-FFF2-40B4-BE49-F238E27FC236}">
                    <a16:creationId xmlns:a16="http://schemas.microsoft.com/office/drawing/2014/main" id="{848C17BC-E8AB-4C89-9010-7598E1834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02" y="6176912"/>
                <a:ext cx="43211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aphicFrame>
            <p:nvGraphicFramePr>
              <p:cNvPr id="19" name="Object 2">
                <a:extLst>
                  <a:ext uri="{FF2B5EF4-FFF2-40B4-BE49-F238E27FC236}">
                    <a16:creationId xmlns:a16="http://schemas.microsoft.com/office/drawing/2014/main" id="{E80849C0-1E05-4475-B25C-1DA89B02EEA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19195" y="6237312"/>
              <a:ext cx="1008063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583920" imgH="203040" progId="Equation.DSMT4">
                      <p:embed/>
                    </p:oleObj>
                  </mc:Choice>
                  <mc:Fallback>
                    <p:oleObj name="Equation" r:id="rId3" imgW="583920" imgH="203040" progId="Equation.DSMT4">
                      <p:embed/>
                      <p:pic>
                        <p:nvPicPr>
                          <p:cNvPr id="19" name="Object 2">
                            <a:extLst>
                              <a:ext uri="{FF2B5EF4-FFF2-40B4-BE49-F238E27FC236}">
                                <a16:creationId xmlns:a16="http://schemas.microsoft.com/office/drawing/2014/main" id="{E80849C0-1E05-4475-B25C-1DA89B02EEA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9195" y="6237312"/>
                            <a:ext cx="1008063" cy="349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8A95538B-EB99-41C5-847D-2AADD7E52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692" y="5787975"/>
                <a:ext cx="84138" cy="388937"/>
              </a:xfrm>
              <a:custGeom>
                <a:avLst/>
                <a:gdLst>
                  <a:gd name="T0" fmla="*/ 0 w 53"/>
                  <a:gd name="T1" fmla="*/ 2147483647 h 245"/>
                  <a:gd name="T2" fmla="*/ 2147483647 w 53"/>
                  <a:gd name="T3" fmla="*/ 2147483647 h 245"/>
                  <a:gd name="T4" fmla="*/ 2147483647 w 53"/>
                  <a:gd name="T5" fmla="*/ 2147483647 h 245"/>
                  <a:gd name="T6" fmla="*/ 2147483647 w 53"/>
                  <a:gd name="T7" fmla="*/ 2147483647 h 2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245"/>
                  <a:gd name="T14" fmla="*/ 53 w 53"/>
                  <a:gd name="T15" fmla="*/ 245 h 2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245">
                    <a:moveTo>
                      <a:pt x="0" y="221"/>
                    </a:moveTo>
                    <a:cubicBezTo>
                      <a:pt x="8" y="218"/>
                      <a:pt x="19" y="220"/>
                      <a:pt x="24" y="213"/>
                    </a:cubicBezTo>
                    <a:cubicBezTo>
                      <a:pt x="34" y="199"/>
                      <a:pt x="40" y="165"/>
                      <a:pt x="40" y="165"/>
                    </a:cubicBezTo>
                    <a:cubicBezTo>
                      <a:pt x="53" y="0"/>
                      <a:pt x="48" y="26"/>
                      <a:pt x="48" y="245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3CD50036-8D54-4C36-BAD2-563C55B34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792" y="6049912"/>
                <a:ext cx="127000" cy="127000"/>
              </a:xfrm>
              <a:custGeom>
                <a:avLst/>
                <a:gdLst>
                  <a:gd name="T0" fmla="*/ 0 w 80"/>
                  <a:gd name="T1" fmla="*/ 2147483647 h 80"/>
                  <a:gd name="T2" fmla="*/ 2147483647 w 80"/>
                  <a:gd name="T3" fmla="*/ 0 h 80"/>
                  <a:gd name="T4" fmla="*/ 2147483647 w 80"/>
                  <a:gd name="T5" fmla="*/ 2147483647 h 8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80"/>
                  <a:gd name="T11" fmla="*/ 80 w 80"/>
                  <a:gd name="T12" fmla="*/ 80 h 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80">
                    <a:moveTo>
                      <a:pt x="0" y="56"/>
                    </a:moveTo>
                    <a:cubicBezTo>
                      <a:pt x="55" y="19"/>
                      <a:pt x="42" y="42"/>
                      <a:pt x="56" y="0"/>
                    </a:cubicBezTo>
                    <a:cubicBezTo>
                      <a:pt x="74" y="27"/>
                      <a:pt x="80" y="47"/>
                      <a:pt x="80" y="8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D2D18D5D-DFEC-4BBD-B43A-425372D75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291" y="5385870"/>
                <a:ext cx="2179928" cy="768350"/>
              </a:xfrm>
              <a:custGeom>
                <a:avLst/>
                <a:gdLst>
                  <a:gd name="T0" fmla="*/ 0 w 1807"/>
                  <a:gd name="T1" fmla="*/ 2147483647 h 484"/>
                  <a:gd name="T2" fmla="*/ 2147483647 w 1807"/>
                  <a:gd name="T3" fmla="*/ 2147483647 h 484"/>
                  <a:gd name="T4" fmla="*/ 2147483647 w 1807"/>
                  <a:gd name="T5" fmla="*/ 2147483647 h 484"/>
                  <a:gd name="T6" fmla="*/ 2147483647 w 1807"/>
                  <a:gd name="T7" fmla="*/ 2147483647 h 484"/>
                  <a:gd name="T8" fmla="*/ 2147483647 w 1807"/>
                  <a:gd name="T9" fmla="*/ 2147483647 h 484"/>
                  <a:gd name="T10" fmla="*/ 2147483647 w 1807"/>
                  <a:gd name="T11" fmla="*/ 2147483647 h 484"/>
                  <a:gd name="T12" fmla="*/ 2147483647 w 1807"/>
                  <a:gd name="T13" fmla="*/ 2147483647 h 484"/>
                  <a:gd name="T14" fmla="*/ 2147483647 w 1807"/>
                  <a:gd name="T15" fmla="*/ 2147483647 h 484"/>
                  <a:gd name="T16" fmla="*/ 2147483647 w 1807"/>
                  <a:gd name="T17" fmla="*/ 2147483647 h 484"/>
                  <a:gd name="T18" fmla="*/ 2147483647 w 1807"/>
                  <a:gd name="T19" fmla="*/ 2147483647 h 4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7"/>
                  <a:gd name="T31" fmla="*/ 0 h 484"/>
                  <a:gd name="T32" fmla="*/ 1807 w 1807"/>
                  <a:gd name="T33" fmla="*/ 484 h 4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7" h="484">
                    <a:moveTo>
                      <a:pt x="0" y="469"/>
                    </a:moveTo>
                    <a:cubicBezTo>
                      <a:pt x="98" y="431"/>
                      <a:pt x="197" y="393"/>
                      <a:pt x="272" y="333"/>
                    </a:cubicBezTo>
                    <a:cubicBezTo>
                      <a:pt x="347" y="273"/>
                      <a:pt x="393" y="159"/>
                      <a:pt x="453" y="106"/>
                    </a:cubicBezTo>
                    <a:cubicBezTo>
                      <a:pt x="513" y="53"/>
                      <a:pt x="567" y="30"/>
                      <a:pt x="635" y="15"/>
                    </a:cubicBezTo>
                    <a:cubicBezTo>
                      <a:pt x="703" y="0"/>
                      <a:pt x="787" y="0"/>
                      <a:pt x="862" y="15"/>
                    </a:cubicBezTo>
                    <a:cubicBezTo>
                      <a:pt x="937" y="30"/>
                      <a:pt x="1028" y="61"/>
                      <a:pt x="1088" y="106"/>
                    </a:cubicBezTo>
                    <a:cubicBezTo>
                      <a:pt x="1148" y="151"/>
                      <a:pt x="1165" y="242"/>
                      <a:pt x="1225" y="287"/>
                    </a:cubicBezTo>
                    <a:cubicBezTo>
                      <a:pt x="1285" y="332"/>
                      <a:pt x="1360" y="348"/>
                      <a:pt x="1451" y="378"/>
                    </a:cubicBezTo>
                    <a:cubicBezTo>
                      <a:pt x="1542" y="408"/>
                      <a:pt x="1731" y="454"/>
                      <a:pt x="1769" y="469"/>
                    </a:cubicBezTo>
                    <a:cubicBezTo>
                      <a:pt x="1807" y="484"/>
                      <a:pt x="1742" y="476"/>
                      <a:pt x="1678" y="469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TextBox 22">
                <a:extLst>
                  <a:ext uri="{FF2B5EF4-FFF2-40B4-BE49-F238E27FC236}">
                    <a16:creationId xmlns:a16="http://schemas.microsoft.com/office/drawing/2014/main" id="{2B432267-77C0-484E-9E15-E5C57F4A3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240" y="4540200"/>
                <a:ext cx="109998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E1 strength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A79E16-B8AA-4473-AB0B-DFB77DDAC670}"/>
                  </a:ext>
                </a:extLst>
              </p:cNvPr>
              <p:cNvSpPr txBox="1"/>
              <p:nvPr/>
            </p:nvSpPr>
            <p:spPr>
              <a:xfrm>
                <a:off x="3653401" y="5023558"/>
                <a:ext cx="10681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IV-GDR</a:t>
                </a:r>
                <a:endParaRPr lang="ru-RU" dirty="0"/>
              </a:p>
            </p:txBody>
          </p:sp>
          <p:graphicFrame>
            <p:nvGraphicFramePr>
              <p:cNvPr id="26" name="Object 5">
                <a:extLst>
                  <a:ext uri="{FF2B5EF4-FFF2-40B4-BE49-F238E27FC236}">
                    <a16:creationId xmlns:a16="http://schemas.microsoft.com/office/drawing/2014/main" id="{231B2EB2-71A4-4F4B-A23E-2E7142005CB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523227" y="2278637"/>
              <a:ext cx="827087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444240" imgH="241200" progId="Equation.DSMT4">
                      <p:embed/>
                    </p:oleObj>
                  </mc:Choice>
                  <mc:Fallback>
                    <p:oleObj name="Equation" r:id="rId5" imgW="444240" imgH="241200" progId="Equation.DSMT4">
                      <p:embed/>
                      <p:pic>
                        <p:nvPicPr>
                          <p:cNvPr id="26" name="Object 5">
                            <a:extLst>
                              <a:ext uri="{FF2B5EF4-FFF2-40B4-BE49-F238E27FC236}">
                                <a16:creationId xmlns:a16="http://schemas.microsoft.com/office/drawing/2014/main" id="{231B2EB2-71A4-4F4B-A23E-2E7142005CB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23227" y="2278637"/>
                            <a:ext cx="827087" cy="4508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5">
                <a:extLst>
                  <a:ext uri="{FF2B5EF4-FFF2-40B4-BE49-F238E27FC236}">
                    <a16:creationId xmlns:a16="http://schemas.microsoft.com/office/drawing/2014/main" id="{498EDA27-7DD8-4E91-BDD8-494D35BD392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306533" y="4393412"/>
              <a:ext cx="1441450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774360" imgH="241200" progId="Equation.DSMT4">
                      <p:embed/>
                    </p:oleObj>
                  </mc:Choice>
                  <mc:Fallback>
                    <p:oleObj name="Equation" r:id="rId7" imgW="774360" imgH="241200" progId="Equation.DSMT4">
                      <p:embed/>
                      <p:pic>
                        <p:nvPicPr>
                          <p:cNvPr id="27" name="Object 5">
                            <a:extLst>
                              <a:ext uri="{FF2B5EF4-FFF2-40B4-BE49-F238E27FC236}">
                                <a16:creationId xmlns:a16="http://schemas.microsoft.com/office/drawing/2014/main" id="{498EDA27-7DD8-4E91-BDD8-494D35BD392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6533" y="4393412"/>
                            <a:ext cx="1441450" cy="4508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0DE580-B35A-4C95-9039-9E9653687DF2}"/>
                  </a:ext>
                </a:extLst>
              </p:cNvPr>
              <p:cNvSpPr txBox="1"/>
              <p:nvPr/>
            </p:nvSpPr>
            <p:spPr>
              <a:xfrm>
                <a:off x="5466288" y="2743599"/>
                <a:ext cx="315983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1ph E1 strength from</a:t>
                </a:r>
              </a:p>
              <a:p>
                <a:r>
                  <a:rPr lang="en-US" sz="1800" dirty="0"/>
                  <a:t>             dipole transitions    </a:t>
                </a:r>
              </a:p>
              <a:p>
                <a:r>
                  <a:rPr lang="en-US" sz="1800" dirty="0"/>
                  <a:t>Strength is mainly irrotational</a:t>
                </a:r>
              </a:p>
              <a:p>
                <a:r>
                  <a:rPr lang="en-US" sz="1800" dirty="0"/>
                  <a:t>Vortical fraction is small   </a:t>
                </a:r>
                <a:endParaRPr lang="ru-RU" sz="1800" dirty="0"/>
              </a:p>
            </p:txBody>
          </p:sp>
          <p:graphicFrame>
            <p:nvGraphicFramePr>
              <p:cNvPr id="29" name="Object 5">
                <a:extLst>
                  <a:ext uri="{FF2B5EF4-FFF2-40B4-BE49-F238E27FC236}">
                    <a16:creationId xmlns:a16="http://schemas.microsoft.com/office/drawing/2014/main" id="{31F97FCD-A138-44CF-A442-ABB48569A51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602742" y="3117615"/>
              <a:ext cx="668055" cy="235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469800" imgH="164880" progId="Equation.DSMT4">
                      <p:embed/>
                    </p:oleObj>
                  </mc:Choice>
                  <mc:Fallback>
                    <p:oleObj name="Equation" r:id="rId9" imgW="469800" imgH="164880" progId="Equation.DSMT4">
                      <p:embed/>
                      <p:pic>
                        <p:nvPicPr>
                          <p:cNvPr id="29" name="Object 5">
                            <a:extLst>
                              <a:ext uri="{FF2B5EF4-FFF2-40B4-BE49-F238E27FC236}">
                                <a16:creationId xmlns:a16="http://schemas.microsoft.com/office/drawing/2014/main" id="{31F97FCD-A138-44CF-A442-ABB48569A51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02742" y="3117615"/>
                            <a:ext cx="668055" cy="23521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1F5A9B-1653-458F-9403-D24D2409FB4B}"/>
                  </a:ext>
                </a:extLst>
              </p:cNvPr>
              <p:cNvSpPr txBox="1"/>
              <p:nvPr/>
            </p:nvSpPr>
            <p:spPr>
              <a:xfrm>
                <a:off x="2285436" y="3966889"/>
                <a:ext cx="9557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~ 7 MeV</a:t>
                </a:r>
                <a:endParaRPr lang="ru-RU" sz="16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AC2648-7696-40FF-83E6-98FAC03DAD5A}"/>
                  </a:ext>
                </a:extLst>
              </p:cNvPr>
              <p:cNvSpPr txBox="1"/>
              <p:nvPr/>
            </p:nvSpPr>
            <p:spPr>
              <a:xfrm>
                <a:off x="3186096" y="6273012"/>
                <a:ext cx="10695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~ 14 MeV</a:t>
                </a:r>
                <a:endParaRPr lang="ru-RU" sz="16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A469B3-836C-4CBF-92CE-BDEF250D8038}"/>
                  </a:ext>
                </a:extLst>
              </p:cNvPr>
              <p:cNvSpPr txBox="1"/>
              <p:nvPr/>
            </p:nvSpPr>
            <p:spPr>
              <a:xfrm>
                <a:off x="5333777" y="4802123"/>
                <a:ext cx="364715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IV residual interaction upshifts </a:t>
                </a:r>
              </a:p>
              <a:p>
                <a:r>
                  <a:rPr lang="en-US" sz="1800" dirty="0"/>
                  <a:t>the irrotational E1 strength </a:t>
                </a:r>
              </a:p>
              <a:p>
                <a:r>
                  <a:rPr lang="en-US" sz="1800" dirty="0"/>
                  <a:t>to form GDR but leaves at 7 MeV </a:t>
                </a:r>
              </a:p>
              <a:p>
                <a:r>
                  <a:rPr lang="en-US" sz="1800" dirty="0"/>
                  <a:t>the vortical (toroidal) strength.  </a:t>
                </a:r>
                <a:endParaRPr lang="ru-RU" sz="1800" dirty="0"/>
              </a:p>
            </p:txBody>
          </p:sp>
          <p:cxnSp>
            <p:nvCxnSpPr>
              <p:cNvPr id="34" name="Прямая со стрелкой 33">
                <a:extLst>
                  <a:ext uri="{FF2B5EF4-FFF2-40B4-BE49-F238E27FC236}">
                    <a16:creationId xmlns:a16="http://schemas.microsoft.com/office/drawing/2014/main" id="{F6A345C1-1B44-4510-85DA-124009D18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1471" y="5451777"/>
                <a:ext cx="803221" cy="5306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C5F9E39-EDD6-4B2E-9058-1926A7E6A22B}"/>
                  </a:ext>
                </a:extLst>
              </p:cNvPr>
              <p:cNvSpPr txBox="1"/>
              <p:nvPr/>
            </p:nvSpPr>
            <p:spPr>
              <a:xfrm>
                <a:off x="1422996" y="4975304"/>
                <a:ext cx="14478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remaining </a:t>
                </a:r>
              </a:p>
              <a:p>
                <a:r>
                  <a:rPr lang="en-US" sz="1400" dirty="0" err="1"/>
                  <a:t>vortical</a:t>
                </a:r>
                <a:r>
                  <a:rPr lang="en-US" sz="1400" dirty="0"/>
                  <a:t> strength</a:t>
                </a:r>
                <a:endParaRPr lang="ru-RU" sz="1400" dirty="0"/>
              </a:p>
            </p:txBody>
          </p:sp>
          <p:sp>
            <p:nvSpPr>
              <p:cNvPr id="38" name="Стрелка: вправо 37">
                <a:extLst>
                  <a:ext uri="{FF2B5EF4-FFF2-40B4-BE49-F238E27FC236}">
                    <a16:creationId xmlns:a16="http://schemas.microsoft.com/office/drawing/2014/main" id="{AC993492-A644-4C8C-823F-E14B2B612408}"/>
                  </a:ext>
                </a:extLst>
              </p:cNvPr>
              <p:cNvSpPr/>
              <p:nvPr/>
            </p:nvSpPr>
            <p:spPr>
              <a:xfrm>
                <a:off x="2681773" y="5623108"/>
                <a:ext cx="334735" cy="1159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06E7C79-5F97-43E0-83CF-BEF710202AD5}"/>
                </a:ext>
              </a:extLst>
            </p:cNvPr>
            <p:cNvSpPr txBox="1"/>
            <p:nvPr/>
          </p:nvSpPr>
          <p:spPr>
            <a:xfrm>
              <a:off x="2195006" y="5918272"/>
              <a:ext cx="955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~ 7 MeV</a:t>
              </a:r>
              <a:endParaRPr lang="ru-RU" sz="1600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8626820-7D90-4FA7-BEA2-8132DA8AF488}"/>
              </a:ext>
            </a:extLst>
          </p:cNvPr>
          <p:cNvSpPr txBox="1"/>
          <p:nvPr/>
        </p:nvSpPr>
        <p:spPr>
          <a:xfrm>
            <a:off x="251520" y="730594"/>
            <a:ext cx="801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E1 toroidal strength must exist in all nuclei at the energy ~ E(          ). </a:t>
            </a:r>
            <a:endParaRPr lang="ru-RU" dirty="0"/>
          </a:p>
        </p:txBody>
      </p:sp>
      <p:graphicFrame>
        <p:nvGraphicFramePr>
          <p:cNvPr id="43" name="Object 5">
            <a:extLst>
              <a:ext uri="{FF2B5EF4-FFF2-40B4-BE49-F238E27FC236}">
                <a16:creationId xmlns:a16="http://schemas.microsoft.com/office/drawing/2014/main" id="{274BB63D-E290-4C3F-ADC1-AF3E6CB2A3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0777" y="1095665"/>
          <a:ext cx="668055" cy="2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800" imgH="164880" progId="Equation.DSMT4">
                  <p:embed/>
                </p:oleObj>
              </mc:Choice>
              <mc:Fallback>
                <p:oleObj name="Equation" r:id="rId11" imgW="469800" imgH="164880" progId="Equation.DSMT4">
                  <p:embed/>
                  <p:pic>
                    <p:nvPicPr>
                      <p:cNvPr id="43" name="Object 5">
                        <a:extLst>
                          <a:ext uri="{FF2B5EF4-FFF2-40B4-BE49-F238E27FC236}">
                            <a16:creationId xmlns:a16="http://schemas.microsoft.com/office/drawing/2014/main" id="{274BB63D-E290-4C3F-ADC1-AF3E6CB2A3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0777" y="1095665"/>
                        <a:ext cx="668055" cy="235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C35D65-D370-4981-A2B0-A75E774DD1F0}"/>
              </a:ext>
            </a:extLst>
          </p:cNvPr>
          <p:cNvSpPr/>
          <p:nvPr/>
        </p:nvSpPr>
        <p:spPr>
          <a:xfrm>
            <a:off x="456718" y="330484"/>
            <a:ext cx="6101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Origin of E1 </a:t>
            </a:r>
            <a:r>
              <a:rPr lang="en-US" b="1" dirty="0" err="1">
                <a:solidFill>
                  <a:srgbClr val="FF0000"/>
                </a:solidFill>
              </a:rPr>
              <a:t>vortial</a:t>
            </a:r>
            <a:r>
              <a:rPr lang="en-US" b="1" dirty="0">
                <a:solidFill>
                  <a:srgbClr val="FF0000"/>
                </a:solidFill>
              </a:rPr>
              <a:t> toroidal strength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26D3E33-5D1E-4449-8A6B-3631CC734B54}"/>
              </a:ext>
            </a:extLst>
          </p:cNvPr>
          <p:cNvSpPr/>
          <p:nvPr/>
        </p:nvSpPr>
        <p:spPr>
          <a:xfrm>
            <a:off x="5526673" y="111558"/>
            <a:ext cx="3491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Repko, VON, J. </a:t>
            </a:r>
            <a:r>
              <a:rPr lang="en-US" sz="1200" dirty="0" err="1"/>
              <a:t>Kvasil</a:t>
            </a:r>
            <a:r>
              <a:rPr lang="en-US" sz="1200" dirty="0"/>
              <a:t> and P.-G. Reinhard, </a:t>
            </a:r>
          </a:p>
          <a:p>
            <a:r>
              <a:rPr lang="en-US" sz="1200" dirty="0"/>
              <a:t>EPJA, </a:t>
            </a:r>
            <a:r>
              <a:rPr lang="ru-RU" sz="1200" b="0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ru-RU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242 (2019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6C8FD-CE0B-C558-AC10-4EC611D0D1C5}"/>
              </a:ext>
            </a:extLst>
          </p:cNvPr>
          <p:cNvSpPr txBox="1"/>
          <p:nvPr/>
        </p:nvSpPr>
        <p:spPr>
          <a:xfrm flipH="1">
            <a:off x="502435" y="6165304"/>
            <a:ext cx="6877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 TDR is indeed a general feature of atomic nuclei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28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357188" y="115888"/>
            <a:ext cx="8446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TDR and CDR constitute low- and high-energy  ISGDR branches (?)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123728" y="692696"/>
          <a:ext cx="911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203040" progId="Equation.DSMT4">
                  <p:embed/>
                </p:oleObj>
              </mc:Choice>
              <mc:Fallback>
                <p:oleObj name="Equation" r:id="rId3" imgW="431640" imgH="203040" progId="Equation.DSMT4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692696"/>
                        <a:ext cx="9112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043608" y="1124744"/>
            <a:ext cx="27004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D.Y. Youngblood et al, 1977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H.P.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Morsch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al, 1980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G.S. Adams et al, 1986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B.A.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Devis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al, 1997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H.L. Clark et al,  2001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D.Y. Youngblood et al, 2004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971600" y="2628201"/>
            <a:ext cx="42354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M.Uchida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al, PRC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69,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051301(R) (2004)</a:t>
            </a:r>
          </a:p>
        </p:txBody>
      </p:sp>
      <p:cxnSp>
        <p:nvCxnSpPr>
          <p:cNvPr id="12" name="Прямая со стрелкой 11"/>
          <p:cNvCxnSpPr>
            <a:cxnSpLocks/>
          </p:cNvCxnSpPr>
          <p:nvPr/>
        </p:nvCxnSpPr>
        <p:spPr>
          <a:xfrm>
            <a:off x="7668870" y="1237085"/>
            <a:ext cx="0" cy="25199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6011912" y="837035"/>
            <a:ext cx="119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(toroidal)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7091412" y="837035"/>
            <a:ext cx="180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(compression)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9" name="TextBox 12"/>
          <p:cNvSpPr txBox="1">
            <a:spLocks noChangeArrowheads="1"/>
          </p:cNvSpPr>
          <p:nvPr/>
        </p:nvSpPr>
        <p:spPr bwMode="auto">
          <a:xfrm>
            <a:off x="6372275" y="476672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0" name="TextBox 13"/>
          <p:cNvSpPr txBox="1">
            <a:spLocks noChangeArrowheads="1"/>
          </p:cNvSpPr>
          <p:nvPr/>
        </p:nvSpPr>
        <p:spPr bwMode="auto">
          <a:xfrm>
            <a:off x="7380337" y="476672"/>
            <a:ext cx="54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692696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Experiment: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60040" y="3380219"/>
          <a:ext cx="4392488" cy="449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34880" imgH="228600" progId="Equation.DSMT4">
                  <p:embed/>
                </p:oleObj>
              </mc:Choice>
              <mc:Fallback>
                <p:oleObj name="Equation" r:id="rId5" imgW="2234880" imgH="22860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0" y="3380219"/>
                        <a:ext cx="4392488" cy="449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23528" y="3793086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Theory: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92080" y="4466629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A.Repko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P.-G. Reinhard, V.O.N. and J.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Kvasil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PRC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87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024305 (2013).</a:t>
            </a:r>
          </a:p>
        </p:txBody>
      </p:sp>
      <p:sp>
        <p:nvSpPr>
          <p:cNvPr id="25" name="Стрелка вправо 24"/>
          <p:cNvSpPr/>
          <p:nvPr/>
        </p:nvSpPr>
        <p:spPr>
          <a:xfrm rot="16260000">
            <a:off x="6109956" y="4240795"/>
            <a:ext cx="330963" cy="150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076056" y="2636912"/>
            <a:ext cx="432048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024" y="3020179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are also exp ISGDR data in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79512" y="1340768"/>
          <a:ext cx="8731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240" imgH="228600" progId="Equation.DSMT4">
                  <p:embed/>
                </p:oleObj>
              </mc:Choice>
              <mc:Fallback>
                <p:oleObj name="Equation" r:id="rId7" imgW="444240" imgH="228600" progId="Equation.DSMT4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40768"/>
                        <a:ext cx="8731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387745" y="5013176"/>
            <a:ext cx="6648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Perhaps Uchida observed  at 10-17 MeV not TDR but CDR fraction coupled to TDR. Main TDR peak </a:t>
            </a:r>
            <a:r>
              <a:rPr lang="en-US" sz="1600" b="1" dirty="0">
                <a:solidFill>
                  <a:srgbClr val="FF0000"/>
                </a:solidFill>
              </a:rPr>
              <a:t>should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lie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lower </a:t>
            </a:r>
            <a:r>
              <a:rPr lang="en-US" sz="1600" b="1" dirty="0">
                <a:solidFill>
                  <a:srgbClr val="FF0000"/>
                </a:solidFill>
              </a:rPr>
              <a:t>at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~ 7-9 MeV.  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0000"/>
                </a:solidFill>
              </a:rPr>
              <a:t>The </a:t>
            </a:r>
            <a:r>
              <a:rPr lang="en-US" sz="1600" b="1" u="sng" dirty="0">
                <a:solidFill>
                  <a:srgbClr val="FF0000"/>
                </a:solidFill>
              </a:rPr>
              <a:t>direct</a:t>
            </a:r>
            <a:r>
              <a:rPr lang="en-US" sz="1600" b="1" dirty="0">
                <a:solidFill>
                  <a:srgbClr val="FF0000"/>
                </a:solidFill>
              </a:rPr>
              <a:t> observation of TDR in             can be disputed in general since        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is mainly determined by </a:t>
            </a:r>
            <a:r>
              <a:rPr lang="en-US" sz="1600" b="1" dirty="0">
                <a:solidFill>
                  <a:srgbClr val="FF0000"/>
                </a:solidFill>
              </a:rPr>
              <a:t>transition density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while toroid mainly </a:t>
            </a:r>
            <a:r>
              <a:rPr lang="en-US" sz="1600" b="1" dirty="0">
                <a:solidFill>
                  <a:srgbClr val="FF0000"/>
                </a:solidFill>
              </a:rPr>
              <a:t>depends 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the </a:t>
            </a:r>
            <a:r>
              <a:rPr kumimoji="0" lang="en-US" sz="1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vortical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transition c</a:t>
            </a:r>
            <a:r>
              <a:rPr lang="en-US" sz="1600" b="1" dirty="0" err="1">
                <a:solidFill>
                  <a:srgbClr val="FF0000"/>
                </a:solidFill>
              </a:rPr>
              <a:t>urrent</a:t>
            </a:r>
            <a:r>
              <a:rPr lang="en-US" sz="1600" b="1" dirty="0">
                <a:solidFill>
                  <a:srgbClr val="FF0000"/>
                </a:solidFill>
              </a:rPr>
              <a:t>.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0000"/>
                </a:solidFill>
              </a:rPr>
              <a:t>                        NEED IN NEW EXPERIMENTS!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888" y="548680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Familiar treatment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436096" y="69269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5404" y="1540227"/>
            <a:ext cx="33478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7091412" y="3993141"/>
            <a:ext cx="742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CDR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2" name="Прямая со стрелкой 31"/>
          <p:cNvCxnSpPr>
            <a:cxnSpLocks/>
          </p:cNvCxnSpPr>
          <p:nvPr/>
        </p:nvCxnSpPr>
        <p:spPr>
          <a:xfrm flipV="1">
            <a:off x="6213339" y="3339914"/>
            <a:ext cx="0" cy="31275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5933622" y="3748970"/>
            <a:ext cx="71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TDR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Правая фигурная скобка 36"/>
          <p:cNvSpPr/>
          <p:nvPr/>
        </p:nvSpPr>
        <p:spPr>
          <a:xfrm rot="5400000">
            <a:off x="7267803" y="3212976"/>
            <a:ext cx="216024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489" y="4186535"/>
            <a:ext cx="39397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al, PLB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485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362 (2000)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Vretenar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al, PRC,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021301(R)  (2002)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Paar</a:t>
            </a:r>
            <a:r>
              <a:rPr lang="en-US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et 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Rep.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Phys.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691 (2007);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A47C5A-EA31-4F2E-9B53-65FF0BDA3B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011" y="4973602"/>
            <a:ext cx="2030759" cy="1800328"/>
          </a:xfrm>
          <a:prstGeom prst="rect">
            <a:avLst/>
          </a:prstGeom>
        </p:spPr>
      </p:pic>
      <p:sp>
        <p:nvSpPr>
          <p:cNvPr id="6" name="Стрелка: изогнутая вправо 5">
            <a:extLst>
              <a:ext uri="{FF2B5EF4-FFF2-40B4-BE49-F238E27FC236}">
                <a16:creationId xmlns:a16="http://schemas.microsoft.com/office/drawing/2014/main" id="{34012172-8898-4FBE-97D3-56710961FBFD}"/>
              </a:ext>
            </a:extLst>
          </p:cNvPr>
          <p:cNvSpPr/>
          <p:nvPr/>
        </p:nvSpPr>
        <p:spPr>
          <a:xfrm>
            <a:off x="107504" y="4342190"/>
            <a:ext cx="220927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0CC03616-3646-4EB5-8E27-200A6B2D9CC3}"/>
              </a:ext>
            </a:extLst>
          </p:cNvPr>
          <p:cNvCxnSpPr>
            <a:cxnSpLocks/>
          </p:cNvCxnSpPr>
          <p:nvPr/>
        </p:nvCxnSpPr>
        <p:spPr>
          <a:xfrm>
            <a:off x="6680144" y="1237085"/>
            <a:ext cx="0" cy="25199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19F799F7-A701-4312-8123-0F6FA5B3BBDC}"/>
              </a:ext>
            </a:extLst>
          </p:cNvPr>
          <p:cNvCxnSpPr>
            <a:cxnSpLocks/>
          </p:cNvCxnSpPr>
          <p:nvPr/>
        </p:nvCxnSpPr>
        <p:spPr>
          <a:xfrm flipV="1">
            <a:off x="6858626" y="3356992"/>
            <a:ext cx="0" cy="31275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DDA47FB0-59E6-4CF7-8A6F-941E47574DA2}"/>
              </a:ext>
            </a:extLst>
          </p:cNvPr>
          <p:cNvCxnSpPr>
            <a:cxnSpLocks/>
          </p:cNvCxnSpPr>
          <p:nvPr/>
        </p:nvCxnSpPr>
        <p:spPr>
          <a:xfrm flipV="1">
            <a:off x="7785186" y="3332270"/>
            <a:ext cx="0" cy="31275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">
            <a:extLst>
              <a:ext uri="{FF2B5EF4-FFF2-40B4-BE49-F238E27FC236}">
                <a16:creationId xmlns:a16="http://schemas.microsoft.com/office/drawing/2014/main" id="{3121EA56-6F1C-4291-9A60-BA5D03D96E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6670" y="5825918"/>
          <a:ext cx="587697" cy="27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203040" progId="Equation.DSMT4">
                  <p:embed/>
                </p:oleObj>
              </mc:Choice>
              <mc:Fallback>
                <p:oleObj name="Equation" r:id="rId3" imgW="431640" imgH="203040" progId="Equation.DSMT4">
                  <p:embed/>
                  <p:pic>
                    <p:nvPicPr>
                      <p:cNvPr id="34" name="Object 3">
                        <a:extLst>
                          <a:ext uri="{FF2B5EF4-FFF2-40B4-BE49-F238E27FC236}">
                            <a16:creationId xmlns:a16="http://schemas.microsoft.com/office/drawing/2014/main" id="{3121EA56-6F1C-4291-9A60-BA5D03D96E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670" y="5825918"/>
                        <a:ext cx="587697" cy="276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>
            <a:extLst>
              <a:ext uri="{FF2B5EF4-FFF2-40B4-BE49-F238E27FC236}">
                <a16:creationId xmlns:a16="http://schemas.microsoft.com/office/drawing/2014/main" id="{B0CF9317-76B7-4106-999A-40A38AB5C3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9773" y="5542601"/>
          <a:ext cx="587697" cy="27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203040" progId="Equation.DSMT4">
                  <p:embed/>
                </p:oleObj>
              </mc:Choice>
              <mc:Fallback>
                <p:oleObj name="Equation" r:id="rId3" imgW="431640" imgH="203040" progId="Equation.DSMT4">
                  <p:embed/>
                  <p:pic>
                    <p:nvPicPr>
                      <p:cNvPr id="39" name="Object 3">
                        <a:extLst>
                          <a:ext uri="{FF2B5EF4-FFF2-40B4-BE49-F238E27FC236}">
                            <a16:creationId xmlns:a16="http://schemas.microsoft.com/office/drawing/2014/main" id="{B0CF9317-76B7-4106-999A-40A38AB5C3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773" y="5542601"/>
                        <a:ext cx="587697" cy="276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2358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4932363" y="188913"/>
            <a:ext cx="39957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 </a:t>
            </a:r>
            <a:r>
              <a:rPr lang="en-US" sz="1400" dirty="0"/>
              <a:t>A. Repko, P.G. Reinhard, VON, J. </a:t>
            </a:r>
            <a:r>
              <a:rPr lang="en-US" sz="1400" dirty="0" err="1"/>
              <a:t>Kvasil</a:t>
            </a:r>
            <a:r>
              <a:rPr lang="en-US" sz="1400" dirty="0"/>
              <a:t>,</a:t>
            </a:r>
          </a:p>
          <a:p>
            <a:r>
              <a:rPr lang="en-US" sz="1400" dirty="0"/>
              <a:t>  PRC,</a:t>
            </a:r>
            <a:r>
              <a:rPr lang="en-US" sz="1400" u="sng" dirty="0"/>
              <a:t> 87</a:t>
            </a:r>
            <a:r>
              <a:rPr lang="en-US" sz="1400" dirty="0"/>
              <a:t>, 024305 (2013)</a:t>
            </a:r>
            <a:endParaRPr lang="ru-RU" sz="1400" dirty="0"/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134224" y="516255"/>
            <a:ext cx="224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Strength functions</a:t>
            </a:r>
            <a:endParaRPr lang="ru-RU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019" y="908496"/>
            <a:ext cx="40846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17"/>
          <p:cNvSpPr txBox="1">
            <a:spLocks noChangeArrowheads="1"/>
          </p:cNvSpPr>
          <p:nvPr/>
        </p:nvSpPr>
        <p:spPr bwMode="auto">
          <a:xfrm>
            <a:off x="4532609" y="873488"/>
            <a:ext cx="46113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PDR region hosts TDR and CR!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3298164" y="550113"/>
            <a:ext cx="760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SLy6</a:t>
            </a:r>
            <a:endParaRPr lang="ru-RU" dirty="0"/>
          </a:p>
        </p:txBody>
      </p:sp>
      <p:sp>
        <p:nvSpPr>
          <p:cNvPr id="8202" name="TextBox 11"/>
          <p:cNvSpPr txBox="1">
            <a:spLocks noChangeArrowheads="1"/>
          </p:cNvSpPr>
          <p:nvPr/>
        </p:nvSpPr>
        <p:spPr bwMode="auto">
          <a:xfrm>
            <a:off x="2124075" y="1412875"/>
            <a:ext cx="71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GDR</a:t>
            </a:r>
            <a:endParaRPr lang="ru-RU" sz="1600"/>
          </a:p>
        </p:txBody>
      </p:sp>
      <p:sp>
        <p:nvSpPr>
          <p:cNvPr id="14" name="TextBox 13"/>
          <p:cNvSpPr txBox="1"/>
          <p:nvPr/>
        </p:nvSpPr>
        <p:spPr>
          <a:xfrm>
            <a:off x="5314749" y="1406312"/>
            <a:ext cx="3079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Typical PDR  transition density:</a:t>
            </a:r>
            <a:endParaRPr lang="ru-RU" sz="16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8765" y="1766352"/>
            <a:ext cx="265577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8123061" y="1982376"/>
            <a:ext cx="576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 n </a:t>
            </a:r>
          </a:p>
          <a:p>
            <a:r>
              <a:rPr lang="en-US" sz="1600" dirty="0"/>
              <a:t>- p  </a:t>
            </a:r>
            <a:endParaRPr lang="ru-RU" sz="1600" dirty="0"/>
          </a:p>
        </p:txBody>
      </p:sp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7991" y="4181523"/>
            <a:ext cx="1224136" cy="13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низ 18"/>
          <p:cNvSpPr/>
          <p:nvPr/>
        </p:nvSpPr>
        <p:spPr>
          <a:xfrm>
            <a:off x="7412027" y="3564853"/>
            <a:ext cx="288032" cy="47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F99FF-840E-477D-BC66-2BC8FBFC139A}"/>
              </a:ext>
            </a:extLst>
          </p:cNvPr>
          <p:cNvSpPr txBox="1"/>
          <p:nvPr/>
        </p:nvSpPr>
        <p:spPr>
          <a:xfrm>
            <a:off x="107504" y="5714416"/>
            <a:ext cx="3376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Nucleon current in the PDR </a:t>
            </a:r>
          </a:p>
          <a:p>
            <a:r>
              <a:rPr lang="en-US" dirty="0">
                <a:solidFill>
                  <a:srgbClr val="FF0000"/>
                </a:solidFill>
              </a:rPr>
              <a:t>region is mainly toroidal!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4D467C-83A9-4E03-86C4-4DFD31F1C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723" y="4581128"/>
            <a:ext cx="2541667" cy="2189357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FB31BE2D-C357-4736-9534-DE02D1D390A5}"/>
              </a:ext>
            </a:extLst>
          </p:cNvPr>
          <p:cNvSpPr/>
          <p:nvPr/>
        </p:nvSpPr>
        <p:spPr>
          <a:xfrm>
            <a:off x="3448261" y="6105903"/>
            <a:ext cx="613333" cy="268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AFFFF-7BDB-4DDA-8418-ECA517B36E46}"/>
              </a:ext>
            </a:extLst>
          </p:cNvPr>
          <p:cNvSpPr txBox="1"/>
          <p:nvPr/>
        </p:nvSpPr>
        <p:spPr>
          <a:xfrm>
            <a:off x="222052" y="173841"/>
            <a:ext cx="323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Skyrme</a:t>
            </a:r>
            <a:r>
              <a:rPr lang="en-US" dirty="0">
                <a:solidFill>
                  <a:srgbClr val="FF0000"/>
                </a:solidFill>
              </a:rPr>
              <a:t> QRPA calculations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1C47E5-F69A-4BAC-AE4A-F6685F1FADC0}"/>
              </a:ext>
            </a:extLst>
          </p:cNvPr>
          <p:cNvSpPr txBox="1"/>
          <p:nvPr/>
        </p:nvSpPr>
        <p:spPr>
          <a:xfrm>
            <a:off x="314141" y="4704738"/>
            <a:ext cx="3132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results in  Ca, Ni, </a:t>
            </a:r>
          </a:p>
          <a:p>
            <a:r>
              <a:rPr lang="en-US" dirty="0" err="1"/>
              <a:t>Zr</a:t>
            </a:r>
            <a:r>
              <a:rPr lang="en-US" dirty="0"/>
              <a:t>, Sn, </a:t>
            </a:r>
            <a:r>
              <a:rPr lang="en-US" dirty="0" err="1"/>
              <a:t>Sm</a:t>
            </a:r>
            <a:r>
              <a:rPr lang="en-US" dirty="0"/>
              <a:t>, </a:t>
            </a:r>
            <a:r>
              <a:rPr lang="en-US" dirty="0" err="1"/>
              <a:t>Yb</a:t>
            </a:r>
            <a:r>
              <a:rPr lang="en-US" dirty="0"/>
              <a:t>, U, ..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F83E71-99BE-4355-A32F-AFF5E7373AC6}"/>
              </a:ext>
            </a:extLst>
          </p:cNvPr>
          <p:cNvGrpSpPr/>
          <p:nvPr/>
        </p:nvGrpSpPr>
        <p:grpSpPr>
          <a:xfrm>
            <a:off x="293141" y="1395736"/>
            <a:ext cx="8516581" cy="3215351"/>
            <a:chOff x="185272" y="3571490"/>
            <a:chExt cx="8516581" cy="3215351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54423EE-C67A-4E60-99E4-B0FE609A9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272" y="4410577"/>
              <a:ext cx="2758652" cy="2376264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21535E5-8374-45A1-9827-E9569FC62E59}"/>
                </a:ext>
              </a:extLst>
            </p:cNvPr>
            <p:cNvSpPr/>
            <p:nvPr/>
          </p:nvSpPr>
          <p:spPr>
            <a:xfrm>
              <a:off x="388957" y="3571490"/>
              <a:ext cx="32936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400" b="1" dirty="0" err="1">
                  <a:solidFill>
                    <a:srgbClr val="FF0000"/>
                  </a:solidFill>
                </a:rPr>
                <a:t>Skyrme</a:t>
              </a:r>
              <a:r>
                <a:rPr lang="en-US" sz="1400" b="1" dirty="0">
                  <a:solidFill>
                    <a:srgbClr val="FF0000"/>
                  </a:solidFill>
                </a:rPr>
                <a:t> RPA</a:t>
              </a:r>
              <a:r>
                <a:rPr lang="en-US" sz="1400" dirty="0">
                  <a:solidFill>
                    <a:prstClr val="black"/>
                  </a:solidFill>
                </a:rPr>
                <a:t>: 208Pb</a:t>
              </a:r>
            </a:p>
            <a:p>
              <a:pPr lvl="0"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Repko, P.-G. Reinhard, VON, J. </a:t>
              </a:r>
              <a:r>
                <a:rPr lang="en-US" sz="1200" dirty="0" err="1">
                  <a:solidFill>
                    <a:prstClr val="black"/>
                  </a:solidFill>
                </a:rPr>
                <a:t>Kvasil</a:t>
              </a:r>
              <a:r>
                <a:rPr lang="en-US" sz="1200" dirty="0">
                  <a:solidFill>
                    <a:prstClr val="black"/>
                  </a:solidFill>
                </a:rPr>
                <a:t>,  </a:t>
              </a:r>
            </a:p>
            <a:p>
              <a:pPr lvl="0"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PRC, </a:t>
              </a:r>
              <a:r>
                <a:rPr lang="en-US" sz="1200" u="sng" dirty="0">
                  <a:solidFill>
                    <a:prstClr val="black"/>
                  </a:solidFill>
                </a:rPr>
                <a:t>87</a:t>
              </a:r>
              <a:r>
                <a:rPr lang="en-US" sz="1200" dirty="0">
                  <a:solidFill>
                    <a:prstClr val="black"/>
                  </a:solidFill>
                </a:rPr>
                <a:t>, 024305 (2013).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548642F-CB86-4254-8D20-23BBCC539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6939" y="4410577"/>
              <a:ext cx="2310122" cy="2250908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3335533-353D-4486-ACF3-2DF4A887B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0688" y="4509481"/>
              <a:ext cx="1872208" cy="2152004"/>
            </a:xfrm>
            <a:prstGeom prst="rect">
              <a:avLst/>
            </a:prstGeom>
          </p:spPr>
        </p:pic>
        <p:sp>
          <p:nvSpPr>
            <p:cNvPr id="9" name="Прямоугольник 10">
              <a:extLst>
                <a:ext uri="{FF2B5EF4-FFF2-40B4-BE49-F238E27FC236}">
                  <a16:creationId xmlns:a16="http://schemas.microsoft.com/office/drawing/2014/main" id="{D4350761-7D97-4DC8-BCBC-E6603A259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765" y="3584065"/>
              <a:ext cx="4264094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cs typeface="Arial" charset="0"/>
                </a:rPr>
                <a:t>QPM</a:t>
              </a:r>
              <a:r>
                <a:rPr lang="en-US" sz="1400" dirty="0">
                  <a:cs typeface="Arial" charset="0"/>
                </a:rPr>
                <a:t>: 208Pb</a:t>
              </a:r>
            </a:p>
            <a:p>
              <a:r>
                <a:rPr lang="en-US" sz="1200" dirty="0" err="1">
                  <a:cs typeface="Arial" charset="0"/>
                </a:rPr>
                <a:t>N.Ryezayeva</a:t>
              </a:r>
              <a:r>
                <a:rPr lang="en-US" sz="1200" dirty="0">
                  <a:cs typeface="Arial" charset="0"/>
                </a:rPr>
                <a:t> et al, </a:t>
              </a:r>
            </a:p>
            <a:p>
              <a:r>
                <a:rPr lang="en-US" sz="1200" dirty="0">
                  <a:cs typeface="Arial" charset="0"/>
                </a:rPr>
                <a:t>PRL </a:t>
              </a:r>
              <a:r>
                <a:rPr lang="en-US" sz="1200" u="sng" dirty="0">
                  <a:cs typeface="Arial" charset="0"/>
                </a:rPr>
                <a:t>89</a:t>
              </a:r>
              <a:r>
                <a:rPr lang="en-US" sz="1200" dirty="0">
                  <a:cs typeface="Arial" charset="0"/>
                </a:rPr>
                <a:t>, 272502 (2002). </a:t>
              </a:r>
            </a:p>
          </p:txBody>
        </p:sp>
        <p:sp>
          <p:nvSpPr>
            <p:cNvPr id="10" name="Прямоугольник 10">
              <a:extLst>
                <a:ext uri="{FF2B5EF4-FFF2-40B4-BE49-F238E27FC236}">
                  <a16:creationId xmlns:a16="http://schemas.microsoft.com/office/drawing/2014/main" id="{3E67E51B-4B87-4C2A-9D86-93AC433A2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1730" y="3647587"/>
              <a:ext cx="2310123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cs typeface="Arial" charset="0"/>
                </a:rPr>
                <a:t>Relativistic RPA</a:t>
              </a:r>
              <a:r>
                <a:rPr lang="en-US" sz="1400" dirty="0">
                  <a:cs typeface="Arial" charset="0"/>
                </a:rPr>
                <a:t>: 116Sn</a:t>
              </a:r>
            </a:p>
            <a:p>
              <a:r>
                <a:rPr lang="en-US" sz="1200" dirty="0">
                  <a:cs typeface="Arial" charset="0"/>
                </a:rPr>
                <a:t>D. </a:t>
              </a:r>
              <a:r>
                <a:rPr lang="en-US" sz="1200" dirty="0" err="1">
                  <a:cs typeface="Arial" charset="0"/>
                </a:rPr>
                <a:t>Vretenar</a:t>
              </a:r>
              <a:r>
                <a:rPr lang="en-US" sz="1200" dirty="0">
                  <a:cs typeface="Arial" charset="0"/>
                </a:rPr>
                <a:t> et al, </a:t>
              </a:r>
            </a:p>
            <a:p>
              <a:r>
                <a:rPr lang="en-US" sz="1200" dirty="0">
                  <a:cs typeface="Arial" charset="0"/>
                </a:rPr>
                <a:t>PRC </a:t>
              </a:r>
              <a:r>
                <a:rPr lang="en-US" sz="1200" u="sng" dirty="0">
                  <a:cs typeface="Arial" charset="0"/>
                </a:rPr>
                <a:t>65</a:t>
              </a:r>
              <a:r>
                <a:rPr lang="en-US" sz="1200" dirty="0">
                  <a:cs typeface="Arial" charset="0"/>
                </a:rPr>
                <a:t>, 021301R (2002).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BBCA5B-1253-4F44-B805-E13D914112D8}"/>
              </a:ext>
            </a:extLst>
          </p:cNvPr>
          <p:cNvSpPr txBox="1"/>
          <p:nvPr/>
        </p:nvSpPr>
        <p:spPr>
          <a:xfrm>
            <a:off x="313709" y="305052"/>
            <a:ext cx="8297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Toroidal flow in PDR energy region  is obtained in various nuclei and within  different models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551122-FAE6-4E43-9E15-5FE82242F653}"/>
              </a:ext>
            </a:extLst>
          </p:cNvPr>
          <p:cNvSpPr/>
          <p:nvPr/>
        </p:nvSpPr>
        <p:spPr>
          <a:xfrm>
            <a:off x="3684522" y="4552863"/>
            <a:ext cx="217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MR9"/>
              </a:rPr>
              <a:t>P. </a:t>
            </a:r>
            <a:r>
              <a:rPr lang="en-US" sz="1400" dirty="0" err="1">
                <a:latin typeface="CMR9"/>
              </a:rPr>
              <a:t>Papakonstantinou</a:t>
            </a:r>
            <a:r>
              <a:rPr lang="en-US" sz="1400" dirty="0">
                <a:latin typeface="CMR9"/>
              </a:rPr>
              <a:t> et al, </a:t>
            </a:r>
          </a:p>
          <a:p>
            <a:r>
              <a:rPr lang="en-US" sz="1400" dirty="0">
                <a:latin typeface="CMR9"/>
              </a:rPr>
              <a:t>EPJA </a:t>
            </a:r>
            <a:r>
              <a:rPr lang="en-US" sz="1400" u="sng" dirty="0">
                <a:latin typeface="CMBX9"/>
              </a:rPr>
              <a:t>47</a:t>
            </a:r>
            <a:r>
              <a:rPr lang="en-US" sz="1400" dirty="0">
                <a:latin typeface="CMR9"/>
              </a:rPr>
              <a:t>, 14 (2011).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076FB-B7ED-46CA-9E18-0C2CA0956094}"/>
              </a:ext>
            </a:extLst>
          </p:cNvPr>
          <p:cNvSpPr txBox="1"/>
          <p:nvPr/>
        </p:nvSpPr>
        <p:spPr>
          <a:xfrm>
            <a:off x="293141" y="5553758"/>
            <a:ext cx="77640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Nuclear vorticity was also earlier discussed in:</a:t>
            </a:r>
            <a:endParaRPr lang="en-US" sz="1600" dirty="0"/>
          </a:p>
          <a:p>
            <a:r>
              <a:rPr lang="en-US" sz="1600" dirty="0"/>
              <a:t>      F.E. </a:t>
            </a:r>
            <a:r>
              <a:rPr lang="en-US" sz="1600" dirty="0" err="1"/>
              <a:t>Serr</a:t>
            </a:r>
            <a:r>
              <a:rPr lang="en-US" sz="1600" dirty="0"/>
              <a:t>, T.S. </a:t>
            </a:r>
            <a:r>
              <a:rPr lang="en-US" sz="1600" dirty="0" err="1"/>
              <a:t>Dumitrescu</a:t>
            </a:r>
            <a:r>
              <a:rPr lang="en-US" sz="1600" dirty="0"/>
              <a:t>, T. Suzuki, C.H. </a:t>
            </a:r>
            <a:r>
              <a:rPr lang="en-US" sz="1600" dirty="0" err="1"/>
              <a:t>Dasso</a:t>
            </a:r>
            <a:r>
              <a:rPr lang="en-US" sz="1600" dirty="0"/>
              <a:t>, NPA 404, 359 (1983),</a:t>
            </a:r>
          </a:p>
          <a:p>
            <a:r>
              <a:rPr lang="en-US" sz="1600" dirty="0"/>
              <a:t>      D.G. </a:t>
            </a:r>
            <a:r>
              <a:rPr lang="en-US" sz="1600" dirty="0" err="1"/>
              <a:t>Raventhall</a:t>
            </a:r>
            <a:r>
              <a:rPr lang="en-US" sz="1600" dirty="0"/>
              <a:t> and J. Wambach, NPA </a:t>
            </a:r>
            <a:r>
              <a:rPr lang="en-US" sz="1600" u="sng" dirty="0"/>
              <a:t>475</a:t>
            </a:r>
            <a:r>
              <a:rPr lang="en-US" sz="1600" dirty="0"/>
              <a:t>, 468 (1987).</a:t>
            </a:r>
          </a:p>
        </p:txBody>
      </p:sp>
    </p:spTree>
    <p:extLst>
      <p:ext uri="{BB962C8B-B14F-4D97-AF65-F5344CB8AC3E}">
        <p14:creationId xmlns:p14="http://schemas.microsoft.com/office/powerpoint/2010/main" val="1806287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FEF88D0-FD05-43F5-97B2-E8ED07B7C1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026" y="555549"/>
          <a:ext cx="8130303" cy="413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3515710" imgH="6867191" progId="AcroExch.Document.DC">
                  <p:embed/>
                </p:oleObj>
              </mc:Choice>
              <mc:Fallback>
                <p:oleObj name="Acrobat Document" r:id="rId3" imgW="13515710" imgH="6867191" progId="AcroExch.Document.DC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0FEF88D0-FD05-43F5-97B2-E8ED07B7C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026" y="555549"/>
                        <a:ext cx="8130303" cy="413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A8E46F8-C700-4B34-A322-4EAD7B43859C}"/>
              </a:ext>
            </a:extLst>
          </p:cNvPr>
          <p:cNvSpPr txBox="1"/>
          <p:nvPr/>
        </p:nvSpPr>
        <p:spPr>
          <a:xfrm>
            <a:off x="611560" y="11663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120Sn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81DD9-5B7D-4183-9D63-F43E750DD612}"/>
              </a:ext>
            </a:extLst>
          </p:cNvPr>
          <p:cNvSpPr txBox="1"/>
          <p:nvPr/>
        </p:nvSpPr>
        <p:spPr>
          <a:xfrm>
            <a:off x="258121" y="4725144"/>
            <a:ext cx="8516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Strengths: TDR shares the same energy region with PDR and 2qp dipole strength</a:t>
            </a:r>
          </a:p>
          <a:p>
            <a:r>
              <a:rPr lang="en-US" sz="1800" dirty="0"/>
              <a:t>RPA transition densities: typical for PDR</a:t>
            </a:r>
          </a:p>
          <a:p>
            <a:r>
              <a:rPr lang="en-US" sz="1800" dirty="0"/>
              <a:t>RPA currents:  clear IS toroidal flow with dominant neutron contribution</a:t>
            </a:r>
            <a:endParaRPr lang="ru-RU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34F7F-2C7C-4EC6-8027-DEA4D893C76D}"/>
              </a:ext>
            </a:extLst>
          </p:cNvPr>
          <p:cNvSpPr txBox="1"/>
          <p:nvPr/>
        </p:nvSpPr>
        <p:spPr>
          <a:xfrm>
            <a:off x="258121" y="5694927"/>
            <a:ext cx="8885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Is there one-to-one correspondence between transition densities and currents? </a:t>
            </a:r>
          </a:p>
          <a:p>
            <a:r>
              <a:rPr lang="en-US" sz="1800" dirty="0"/>
              <a:t>This can be checked through the continuity equation (CE):</a:t>
            </a:r>
          </a:p>
          <a:p>
            <a:r>
              <a:rPr lang="en-US" sz="1800" dirty="0"/>
              <a:t>Only irrotational part of the current with non-zero divergence contributes to CE.</a:t>
            </a:r>
            <a:endParaRPr lang="ru-RU" sz="1800" dirty="0"/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73C13DD2-D97E-40A2-89E8-484FB3003C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192" y="5942279"/>
          <a:ext cx="23193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200" imgH="253800" progId="Equation.DSMT4">
                  <p:embed/>
                </p:oleObj>
              </mc:Choice>
              <mc:Fallback>
                <p:oleObj name="Equation" r:id="rId5" imgW="1384200" imgH="25380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73C13DD2-D97E-40A2-89E8-484FB3003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5942279"/>
                        <a:ext cx="231933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04CA80-14DF-4F1B-A4DB-1B268184ECF7}"/>
              </a:ext>
            </a:extLst>
          </p:cNvPr>
          <p:cNvSpPr/>
          <p:nvPr/>
        </p:nvSpPr>
        <p:spPr>
          <a:xfrm>
            <a:off x="5183559" y="97468"/>
            <a:ext cx="3960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A. Repko, VON, J. </a:t>
            </a:r>
            <a:r>
              <a:rPr lang="en-US" sz="1400" dirty="0" err="1"/>
              <a:t>Kvasil</a:t>
            </a:r>
            <a:r>
              <a:rPr lang="en-US" sz="1400" dirty="0"/>
              <a:t> and P.-G. Reinhard, </a:t>
            </a:r>
          </a:p>
          <a:p>
            <a:r>
              <a:rPr lang="en-US" sz="1400" dirty="0"/>
              <a:t>EPJA, </a:t>
            </a:r>
            <a:r>
              <a:rPr lang="ru-RU" sz="1400" b="0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242 (2019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2FC3D-A951-4B14-90BD-C5B6CD9CEC32}"/>
              </a:ext>
            </a:extLst>
          </p:cNvPr>
          <p:cNvSpPr txBox="1"/>
          <p:nvPr/>
        </p:nvSpPr>
        <p:spPr>
          <a:xfrm>
            <a:off x="1907704" y="155439"/>
            <a:ext cx="760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SLy6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4E06B-0844-F423-D109-4BB5FB6AB625}"/>
              </a:ext>
            </a:extLst>
          </p:cNvPr>
          <p:cNvSpPr txBox="1"/>
          <p:nvPr/>
        </p:nvSpPr>
        <p:spPr>
          <a:xfrm>
            <a:off x="8384529" y="63709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16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560612-095C-8514-2787-546521D15D7D}"/>
              </a:ext>
            </a:extLst>
          </p:cNvPr>
          <p:cNvSpPr/>
          <p:nvPr/>
        </p:nvSpPr>
        <p:spPr>
          <a:xfrm>
            <a:off x="899592" y="1556792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As a rule, the origin and main properties of GR are already well known.</a:t>
            </a:r>
          </a:p>
          <a:p>
            <a:endParaRPr lang="en-US" sz="2800" dirty="0"/>
          </a:p>
          <a:p>
            <a:r>
              <a:rPr lang="en-US" sz="2800" dirty="0"/>
              <a:t>         </a:t>
            </a:r>
            <a:r>
              <a:rPr lang="en-US" sz="2800" dirty="0">
                <a:solidFill>
                  <a:srgbClr val="FF0000"/>
                </a:solidFill>
              </a:rPr>
              <a:t>Why then the study of GR  is still actual? 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93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B81889C-F288-4F02-B4C6-41C2AAEB6A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345004"/>
          <a:ext cx="609600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3629936" imgH="6867191" progId="AcroExch.Document.DC">
                  <p:embed/>
                </p:oleObj>
              </mc:Choice>
              <mc:Fallback>
                <p:oleObj name="Acrobat Document" r:id="rId3" imgW="13629936" imgH="6867191" progId="AcroExch.Document.DC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2B81889C-F288-4F02-B4C6-41C2AAEB6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345004"/>
                        <a:ext cx="6096000" cy="307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3372819-1B04-427E-B2D6-33F838FA5E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856" y="3645024"/>
          <a:ext cx="6096000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3629936" imgH="6800483" progId="AcroExch.Document.DC">
                  <p:embed/>
                </p:oleObj>
              </mc:Choice>
              <mc:Fallback>
                <p:oleObj name="Acrobat Document" r:id="rId5" imgW="13629936" imgH="6800483" progId="AcroExch.Document.DC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3372819-1B04-427E-B2D6-33F838FA5E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856" y="3645024"/>
                        <a:ext cx="6096000" cy="304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DC9B83-E68A-49AE-86F3-2BE9D94BC2A9}"/>
              </a:ext>
            </a:extLst>
          </p:cNvPr>
          <p:cNvSpPr txBox="1"/>
          <p:nvPr/>
        </p:nvSpPr>
        <p:spPr>
          <a:xfrm>
            <a:off x="6492304" y="661186"/>
            <a:ext cx="1515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40Ca, SLy6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4336F-4FD2-41E3-B9B7-CFFFD0D1702D}"/>
              </a:ext>
            </a:extLst>
          </p:cNvPr>
          <p:cNvSpPr txBox="1"/>
          <p:nvPr/>
        </p:nvSpPr>
        <p:spPr>
          <a:xfrm>
            <a:off x="6401504" y="3628296"/>
            <a:ext cx="1515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48Ca, SLy6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2ED93-3F75-4371-AB53-26ED24E1F57D}"/>
              </a:ext>
            </a:extLst>
          </p:cNvPr>
          <p:cNvSpPr txBox="1"/>
          <p:nvPr/>
        </p:nvSpPr>
        <p:spPr>
          <a:xfrm>
            <a:off x="6297960" y="1268760"/>
            <a:ext cx="26212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- no PDR but clear TDR</a:t>
            </a:r>
          </a:p>
          <a:p>
            <a:r>
              <a:rPr lang="en-US" sz="1800" dirty="0"/>
              <a:t>- residual interaction </a:t>
            </a:r>
          </a:p>
          <a:p>
            <a:r>
              <a:rPr lang="en-US" sz="1800" dirty="0"/>
              <a:t>    enforces toroidal flow</a:t>
            </a:r>
          </a:p>
          <a:p>
            <a:r>
              <a:rPr lang="en-US" sz="1800" dirty="0"/>
              <a:t>- protons and neutrons</a:t>
            </a:r>
          </a:p>
          <a:p>
            <a:r>
              <a:rPr lang="en-US" sz="1800" dirty="0"/>
              <a:t> equally contribute</a:t>
            </a:r>
          </a:p>
          <a:p>
            <a:r>
              <a:rPr lang="en-US" sz="1800" dirty="0"/>
              <a:t>- squeezed toroidal flow</a:t>
            </a:r>
            <a:endParaRPr lang="ru-RU" sz="1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5DC4FE-ADDD-4629-81A7-CC6B64C84845}"/>
              </a:ext>
            </a:extLst>
          </p:cNvPr>
          <p:cNvSpPr/>
          <p:nvPr/>
        </p:nvSpPr>
        <p:spPr>
          <a:xfrm>
            <a:off x="6244288" y="42318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Basically the same results</a:t>
            </a:r>
          </a:p>
          <a:p>
            <a:r>
              <a:rPr lang="en-US" sz="1800" dirty="0"/>
              <a:t>as for 120Sn, SLy6.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C5CA1-98CE-4BC9-A8F7-83562AA4B6CB}"/>
              </a:ext>
            </a:extLst>
          </p:cNvPr>
          <p:cNvSpPr txBox="1"/>
          <p:nvPr/>
        </p:nvSpPr>
        <p:spPr>
          <a:xfrm>
            <a:off x="6188308" y="4957183"/>
            <a:ext cx="3103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Toroidal mode persists </a:t>
            </a:r>
          </a:p>
          <a:p>
            <a:r>
              <a:rPr lang="en-US" b="1" dirty="0">
                <a:solidFill>
                  <a:srgbClr val="FF0000"/>
                </a:solidFill>
              </a:rPr>
              <a:t>In nuclei independently </a:t>
            </a:r>
          </a:p>
          <a:p>
            <a:r>
              <a:rPr lang="en-US" b="1" dirty="0">
                <a:solidFill>
                  <a:srgbClr val="FF0000"/>
                </a:solidFill>
              </a:rPr>
              <a:t>on the neutron excess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1AC07B-E9E3-4894-BC98-3DC646294E6F}"/>
              </a:ext>
            </a:extLst>
          </p:cNvPr>
          <p:cNvSpPr/>
          <p:nvPr/>
        </p:nvSpPr>
        <p:spPr>
          <a:xfrm>
            <a:off x="5936570" y="22835"/>
            <a:ext cx="3960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Repko, VON, J. </a:t>
            </a:r>
            <a:r>
              <a:rPr lang="en-US" sz="1200" dirty="0" err="1"/>
              <a:t>Kvasil</a:t>
            </a:r>
            <a:r>
              <a:rPr lang="en-US" sz="1200" dirty="0"/>
              <a:t> and P.-G. Reinhard, </a:t>
            </a:r>
          </a:p>
          <a:p>
            <a:r>
              <a:rPr lang="en-US" sz="1200" dirty="0"/>
              <a:t>EPJA, </a:t>
            </a:r>
            <a:r>
              <a:rPr lang="ru-RU" sz="1200" b="0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ru-RU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242 (2019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28199-6392-6C23-728C-BA6F9734899D}"/>
              </a:ext>
            </a:extLst>
          </p:cNvPr>
          <p:cNvSpPr txBox="1"/>
          <p:nvPr/>
        </p:nvSpPr>
        <p:spPr>
          <a:xfrm>
            <a:off x="8244408" y="63813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0023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5BCF2A9-A69E-481B-81CB-BFB8D31F9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20" y="260648"/>
          <a:ext cx="609600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3629936" imgH="6867191" progId="AcroExch.Document.DC">
                  <p:embed/>
                </p:oleObj>
              </mc:Choice>
              <mc:Fallback>
                <p:oleObj name="Acrobat Document" r:id="rId3" imgW="13629936" imgH="6867191" progId="AcroExch.Document.DC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5BCF2A9-A69E-481B-81CB-BFB8D31F9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60648"/>
                        <a:ext cx="6096000" cy="307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A585742-BD7F-468D-B9D3-20995EDA90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20" y="3536981"/>
          <a:ext cx="609600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3629936" imgH="6867191" progId="AcroExch.Document.DC">
                  <p:embed/>
                </p:oleObj>
              </mc:Choice>
              <mc:Fallback>
                <p:oleObj name="Acrobat Document" r:id="rId5" imgW="13629936" imgH="6867191" progId="AcroExch.Document.DC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A585742-BD7F-468D-B9D3-20995EDA90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536981"/>
                        <a:ext cx="6096000" cy="307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C569F1-4F7A-427E-AF38-EA9482BAD1C5}"/>
              </a:ext>
            </a:extLst>
          </p:cNvPr>
          <p:cNvSpPr txBox="1"/>
          <p:nvPr/>
        </p:nvSpPr>
        <p:spPr>
          <a:xfrm>
            <a:off x="6588224" y="578529"/>
            <a:ext cx="1430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58Ni, SLy6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AA77A-D1BF-4AED-8D94-A362591DB5AB}"/>
              </a:ext>
            </a:extLst>
          </p:cNvPr>
          <p:cNvSpPr txBox="1"/>
          <p:nvPr/>
        </p:nvSpPr>
        <p:spPr>
          <a:xfrm>
            <a:off x="6427712" y="3464848"/>
            <a:ext cx="1430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72Ni, SLy6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5DBDB-C111-4BDA-A348-73084237477D}"/>
              </a:ext>
            </a:extLst>
          </p:cNvPr>
          <p:cNvSpPr txBox="1"/>
          <p:nvPr/>
        </p:nvSpPr>
        <p:spPr>
          <a:xfrm>
            <a:off x="6316040" y="964915"/>
            <a:ext cx="2888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small neutron excess, </a:t>
            </a:r>
          </a:p>
          <a:p>
            <a:r>
              <a:rPr lang="en-US" dirty="0"/>
              <a:t>  almost no PDR </a:t>
            </a:r>
          </a:p>
          <a:p>
            <a:r>
              <a:rPr lang="en-US" dirty="0"/>
              <a:t>  but strong TDR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C929E-D38B-49FA-92CA-4AC4DD4211DD}"/>
              </a:ext>
            </a:extLst>
          </p:cNvPr>
          <p:cNvSpPr txBox="1"/>
          <p:nvPr/>
        </p:nvSpPr>
        <p:spPr>
          <a:xfrm>
            <a:off x="6347520" y="3874196"/>
            <a:ext cx="29674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- large neutron excess</a:t>
            </a:r>
          </a:p>
          <a:p>
            <a:r>
              <a:rPr lang="en-US" sz="1800" dirty="0"/>
              <a:t>- dominant  neutron, </a:t>
            </a:r>
          </a:p>
          <a:p>
            <a:r>
              <a:rPr lang="en-US" sz="1800" dirty="0"/>
              <a:t>  contribution to toroidal</a:t>
            </a:r>
          </a:p>
          <a:p>
            <a:r>
              <a:rPr lang="en-US" sz="1800" dirty="0"/>
              <a:t>  current,</a:t>
            </a:r>
          </a:p>
          <a:p>
            <a:r>
              <a:rPr lang="en-US" sz="1800" dirty="0"/>
              <a:t>- RPA enforces the flow</a:t>
            </a:r>
          </a:p>
          <a:p>
            <a:r>
              <a:rPr lang="en-US" sz="1800" dirty="0"/>
              <a:t>- basically the same results</a:t>
            </a:r>
          </a:p>
          <a:p>
            <a:r>
              <a:rPr lang="en-US" sz="1800" dirty="0"/>
              <a:t>  as for 120Sn, SLy6.</a:t>
            </a:r>
          </a:p>
          <a:p>
            <a:endParaRPr lang="ru-RU" sz="1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994D0E-3FCC-47E4-8675-15879820B43C}"/>
              </a:ext>
            </a:extLst>
          </p:cNvPr>
          <p:cNvSpPr/>
          <p:nvPr/>
        </p:nvSpPr>
        <p:spPr>
          <a:xfrm>
            <a:off x="5815558" y="29815"/>
            <a:ext cx="3491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Repko, VON, J. </a:t>
            </a:r>
            <a:r>
              <a:rPr lang="en-US" sz="1200" dirty="0" err="1"/>
              <a:t>Kvasil</a:t>
            </a:r>
            <a:r>
              <a:rPr lang="en-US" sz="1200" dirty="0"/>
              <a:t> and P.-G. Reinhard, </a:t>
            </a:r>
          </a:p>
          <a:p>
            <a:r>
              <a:rPr lang="en-US" sz="1200" dirty="0"/>
              <a:t>EPJA, </a:t>
            </a:r>
            <a:r>
              <a:rPr lang="ru-RU" sz="1200" b="0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ru-RU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242 (2019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6F58D-D2FE-626A-3FBE-06EC8FA0A925}"/>
              </a:ext>
            </a:extLst>
          </p:cNvPr>
          <p:cNvSpPr txBox="1"/>
          <p:nvPr/>
        </p:nvSpPr>
        <p:spPr>
          <a:xfrm>
            <a:off x="8244408" y="63813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703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F812D98-DF0E-4DFF-8699-D7EE493CB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034" y="229731"/>
          <a:ext cx="6096000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3515710" imgH="6867191" progId="AcroExch.Document.DC">
                  <p:embed/>
                </p:oleObj>
              </mc:Choice>
              <mc:Fallback>
                <p:oleObj name="Acrobat Document" r:id="rId3" imgW="13515710" imgH="6867191" progId="AcroExch.Document.DC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CF812D98-DF0E-4DFF-8699-D7EE493CB5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034" y="229731"/>
                        <a:ext cx="6096000" cy="309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0C3A9A4-6119-4BFB-9215-11ABB7C29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504" y="3429000"/>
          <a:ext cx="6096000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3515710" imgH="6867191" progId="AcroExch.Document.DC">
                  <p:embed/>
                </p:oleObj>
              </mc:Choice>
              <mc:Fallback>
                <p:oleObj name="Acrobat Document" r:id="rId5" imgW="13515710" imgH="6867191" progId="AcroExch.Document.DC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0C3A9A4-6119-4BFB-9215-11ABB7C29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3429000"/>
                        <a:ext cx="6096000" cy="309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058EC1-57E6-4CD3-9103-5D4BFA0D4D72}"/>
              </a:ext>
            </a:extLst>
          </p:cNvPr>
          <p:cNvSpPr txBox="1"/>
          <p:nvPr/>
        </p:nvSpPr>
        <p:spPr>
          <a:xfrm>
            <a:off x="6516216" y="764704"/>
            <a:ext cx="1414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90Zr, SLy6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AA090-F6B0-48A3-892D-1CFC7632EB9B}"/>
              </a:ext>
            </a:extLst>
          </p:cNvPr>
          <p:cNvSpPr txBox="1"/>
          <p:nvPr/>
        </p:nvSpPr>
        <p:spPr>
          <a:xfrm>
            <a:off x="6660232" y="3429000"/>
            <a:ext cx="1557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100Zr, SLy6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6C9B50-396F-41B2-8921-36CDC1A7B269}"/>
              </a:ext>
            </a:extLst>
          </p:cNvPr>
          <p:cNvSpPr/>
          <p:nvPr/>
        </p:nvSpPr>
        <p:spPr>
          <a:xfrm>
            <a:off x="6203504" y="4654440"/>
            <a:ext cx="283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Basically the same results</a:t>
            </a:r>
          </a:p>
          <a:p>
            <a:r>
              <a:rPr lang="en-US" sz="1800" dirty="0"/>
              <a:t> as for 120Sn, SLy6.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F0C671-CC3B-479C-A26D-88CAFDBDD5F5}"/>
              </a:ext>
            </a:extLst>
          </p:cNvPr>
          <p:cNvSpPr/>
          <p:nvPr/>
        </p:nvSpPr>
        <p:spPr>
          <a:xfrm>
            <a:off x="5937615" y="73492"/>
            <a:ext cx="3364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Repko, VON, J. </a:t>
            </a:r>
            <a:r>
              <a:rPr lang="en-US" sz="1200" dirty="0" err="1"/>
              <a:t>Kvasil</a:t>
            </a:r>
            <a:r>
              <a:rPr lang="en-US" sz="1200" dirty="0"/>
              <a:t> and P.-G. Reinhard, </a:t>
            </a:r>
          </a:p>
          <a:p>
            <a:r>
              <a:rPr lang="en-US" sz="1200" dirty="0"/>
              <a:t>EPJA, </a:t>
            </a:r>
            <a:r>
              <a:rPr lang="ru-RU" sz="1200" b="0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ru-RU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242 (2019</a:t>
            </a:r>
            <a:r>
              <a:rPr lang="en-US" sz="1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2880D-CD66-F39C-F492-1CF09BB9E279}"/>
              </a:ext>
            </a:extLst>
          </p:cNvPr>
          <p:cNvSpPr txBox="1"/>
          <p:nvPr/>
        </p:nvSpPr>
        <p:spPr>
          <a:xfrm>
            <a:off x="8244408" y="638132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6070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A86382-1F8D-6987-63EA-B702AC566F5C}"/>
              </a:ext>
            </a:extLst>
          </p:cNvPr>
          <p:cNvSpPr txBox="1"/>
          <p:nvPr/>
        </p:nvSpPr>
        <p:spPr>
          <a:xfrm flipH="1">
            <a:off x="552275" y="404664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Altogether,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- TDR  as a Hill’s vortex is a general feature of atomic nuclei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- PDR scheme is a rough oversimplification of the actual toroidal nuclear flow.  Consequences for astrophysical applications?</a:t>
            </a: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6DC97-B75D-CC1B-676A-54FADA907514}"/>
              </a:ext>
            </a:extLst>
          </p:cNvPr>
          <p:cNvSpPr txBox="1"/>
          <p:nvPr/>
        </p:nvSpPr>
        <p:spPr>
          <a:xfrm>
            <a:off x="552275" y="3429000"/>
            <a:ext cx="7743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unlike GDR, TDR can be both IS and IV</a:t>
            </a:r>
          </a:p>
          <a:p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IS TDR is more suitable for the analysis</a:t>
            </a:r>
          </a:p>
          <a:p>
            <a:r>
              <a:rPr lang="en-US" dirty="0">
                <a:solidFill>
                  <a:srgbClr val="FF0000"/>
                </a:solidFill>
              </a:rPr>
              <a:t>- one can look for  not TDR but individual low-energy toroidal state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0B6CF35-461A-E5FE-A87D-61EC239E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388282"/>
            <a:ext cx="1224136" cy="13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1A16A1A-ACE7-1A73-E566-4A23BD94889B}"/>
              </a:ext>
            </a:extLst>
          </p:cNvPr>
          <p:cNvCxnSpPr/>
          <p:nvPr/>
        </p:nvCxnSpPr>
        <p:spPr bwMode="auto">
          <a:xfrm flipH="1">
            <a:off x="6444208" y="2060848"/>
            <a:ext cx="2160240" cy="194421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D4D1F19-9EA8-0BCF-EC22-86A68119B236}"/>
              </a:ext>
            </a:extLst>
          </p:cNvPr>
          <p:cNvSpPr txBox="1"/>
          <p:nvPr/>
        </p:nvSpPr>
        <p:spPr>
          <a:xfrm>
            <a:off x="249500" y="4782631"/>
            <a:ext cx="8584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Modern experiment can discriminate </a:t>
            </a:r>
            <a:r>
              <a:rPr lang="en-US" sz="1800" dirty="0">
                <a:solidFill>
                  <a:srgbClr val="FF0000"/>
                </a:solidFill>
              </a:rPr>
              <a:t>irrotational</a:t>
            </a:r>
            <a:r>
              <a:rPr lang="en-US" sz="1800" dirty="0"/>
              <a:t> E1 states (GDR, PDR,CDR).</a:t>
            </a:r>
          </a:p>
          <a:p>
            <a:r>
              <a:rPr lang="en-US" sz="1800" dirty="0"/>
              <a:t>However, we still do not know how to discriminate in experiment </a:t>
            </a:r>
            <a:r>
              <a:rPr lang="en-US" sz="1800" dirty="0">
                <a:solidFill>
                  <a:srgbClr val="FF0000"/>
                </a:solidFill>
              </a:rPr>
              <a:t>vortical</a:t>
            </a:r>
            <a:r>
              <a:rPr lang="en-US" sz="1800" dirty="0"/>
              <a:t> E1 states. </a:t>
            </a:r>
          </a:p>
          <a:p>
            <a:r>
              <a:rPr lang="en-US" sz="1800" dirty="0"/>
              <a:t>This is a </a:t>
            </a:r>
            <a:r>
              <a:rPr lang="en-US" sz="1800" dirty="0">
                <a:solidFill>
                  <a:srgbClr val="FF0000"/>
                </a:solidFill>
              </a:rPr>
              <a:t>challenge for the modern theory and experiment. </a:t>
            </a:r>
          </a:p>
          <a:p>
            <a:r>
              <a:rPr lang="en-US" sz="1800" dirty="0"/>
              <a:t>The search of TDR can help in solution of the fundamental problem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80882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A05632-9B8A-C1C5-F2E9-D1A9FBD9D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09" y="2204864"/>
            <a:ext cx="4171713" cy="33741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731973-4B97-889E-85C5-1C80006A4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918" y="1583341"/>
            <a:ext cx="3964778" cy="5198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2BBEEC-56D7-EC5C-F3BC-E3AEDEA158BB}"/>
              </a:ext>
            </a:extLst>
          </p:cNvPr>
          <p:cNvSpPr txBox="1"/>
          <p:nvPr/>
        </p:nvSpPr>
        <p:spPr>
          <a:xfrm>
            <a:off x="395536" y="207057"/>
            <a:ext cx="672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Recent results: Toroidal  E1 states in spherical 58Ni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9537B-3C7A-BB22-441A-72CFF58B36F4}"/>
              </a:ext>
            </a:extLst>
          </p:cNvPr>
          <p:cNvSpPr txBox="1"/>
          <p:nvPr/>
        </p:nvSpPr>
        <p:spPr>
          <a:xfrm>
            <a:off x="160509" y="667085"/>
            <a:ext cx="81687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(</a:t>
            </a:r>
            <a:r>
              <a:rPr lang="en-US" sz="1800" dirty="0" err="1"/>
              <a:t>e,e</a:t>
            </a:r>
            <a:r>
              <a:rPr lang="en-US" sz="1800" dirty="0"/>
              <a:t>’) experiments:  </a:t>
            </a:r>
            <a:r>
              <a:rPr lang="en-US" sz="1600" dirty="0">
                <a:solidFill>
                  <a:srgbClr val="0000CC"/>
                </a:solidFill>
              </a:rPr>
              <a:t>W. </a:t>
            </a:r>
            <a:r>
              <a:rPr lang="en-US" sz="1600" dirty="0" err="1">
                <a:solidFill>
                  <a:srgbClr val="0000CC"/>
                </a:solidFill>
              </a:rPr>
              <a:t>Mettner</a:t>
            </a:r>
            <a:r>
              <a:rPr lang="en-US" sz="1600" dirty="0">
                <a:solidFill>
                  <a:srgbClr val="0000CC"/>
                </a:solidFill>
              </a:rPr>
              <a:t>, A. Richter et al, </a:t>
            </a:r>
            <a:r>
              <a:rPr lang="en-US" sz="1600" dirty="0" err="1">
                <a:solidFill>
                  <a:srgbClr val="0000CC"/>
                </a:solidFill>
              </a:rPr>
              <a:t>Nucl</a:t>
            </a:r>
            <a:r>
              <a:rPr lang="en-US" sz="1600" dirty="0">
                <a:solidFill>
                  <a:srgbClr val="0000CC"/>
                </a:solidFill>
              </a:rPr>
              <a:t>. Phys. A473, 160 (1987</a:t>
            </a:r>
            <a:r>
              <a:rPr lang="en-US" sz="1800" dirty="0"/>
              <a:t>), Reitz</a:t>
            </a:r>
          </a:p>
          <a:p>
            <a:r>
              <a:rPr lang="en-US" sz="1800" dirty="0"/>
              <a:t> P. von Neumann </a:t>
            </a:r>
            <a:r>
              <a:rPr lang="en-US" sz="1800" dirty="0" err="1"/>
              <a:t>Cosel</a:t>
            </a:r>
            <a:r>
              <a:rPr lang="en-US" sz="1800" dirty="0"/>
              <a:t> (TU, Darmstadt) :</a:t>
            </a:r>
          </a:p>
          <a:p>
            <a:r>
              <a:rPr lang="en-US" sz="1800" dirty="0"/>
              <a:t>  - large transversal form factors for  some  low-energy E1 states. </a:t>
            </a:r>
          </a:p>
          <a:p>
            <a:r>
              <a:rPr lang="en-US" sz="1800" dirty="0"/>
              <a:t>  - exp. data from (</a:t>
            </a:r>
            <a:r>
              <a:rPr lang="en-US" sz="1800" dirty="0" err="1"/>
              <a:t>g,g</a:t>
            </a:r>
            <a:r>
              <a:rPr lang="en-US" sz="1800" dirty="0"/>
              <a:t>’), (</a:t>
            </a:r>
            <a:r>
              <a:rPr lang="en-US" sz="1800" dirty="0" err="1"/>
              <a:t>p,p</a:t>
            </a:r>
            <a:r>
              <a:rPr lang="en-US" sz="1800" dirty="0"/>
              <a:t>’), </a:t>
            </a:r>
          </a:p>
          <a:p>
            <a:r>
              <a:rPr lang="en-US" sz="1800" dirty="0"/>
              <a:t> -  to check if these states are toroidal?</a:t>
            </a:r>
            <a:endParaRPr lang="ru-RU" sz="1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61259BD-865C-D99E-7F5D-60B98136F1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9103" y="1566461"/>
          <a:ext cx="680387" cy="320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1640" imgH="203040" progId="Equation.DSMT4">
                  <p:embed/>
                </p:oleObj>
              </mc:Choice>
              <mc:Fallback>
                <p:oleObj name="Equation" r:id="rId5" imgW="43164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61259BD-865C-D99E-7F5D-60B98136F1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103" y="1566461"/>
                        <a:ext cx="680387" cy="320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C50132-49B6-E2B5-2CF2-5D0B3CA5A975}"/>
              </a:ext>
            </a:extLst>
          </p:cNvPr>
          <p:cNvSpPr txBox="1"/>
          <p:nvPr/>
        </p:nvSpPr>
        <p:spPr>
          <a:xfrm>
            <a:off x="768960" y="2274282"/>
            <a:ext cx="79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exp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1318F-821E-7B5A-D88A-1814682CDA55}"/>
              </a:ext>
            </a:extLst>
          </p:cNvPr>
          <p:cNvSpPr txBox="1"/>
          <p:nvPr/>
        </p:nvSpPr>
        <p:spPr>
          <a:xfrm>
            <a:off x="1965918" y="2412781"/>
            <a:ext cx="79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exp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E0ECEB-D37D-827C-7EFB-2A9E8F2C98EB}"/>
              </a:ext>
            </a:extLst>
          </p:cNvPr>
          <p:cNvSpPr txBox="1"/>
          <p:nvPr/>
        </p:nvSpPr>
        <p:spPr>
          <a:xfrm>
            <a:off x="2763890" y="2412781"/>
            <a:ext cx="79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exp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FD91A-2A17-DF72-4957-CEAA0444F4FA}"/>
              </a:ext>
            </a:extLst>
          </p:cNvPr>
          <p:cNvSpPr txBox="1"/>
          <p:nvPr/>
        </p:nvSpPr>
        <p:spPr>
          <a:xfrm>
            <a:off x="3561862" y="2412780"/>
            <a:ext cx="79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exp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CB546-3D46-6B82-2210-E7630B85579D}"/>
              </a:ext>
            </a:extLst>
          </p:cNvPr>
          <p:cNvSpPr txBox="1"/>
          <p:nvPr/>
        </p:nvSpPr>
        <p:spPr>
          <a:xfrm>
            <a:off x="-33140" y="5786960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FF0000"/>
                </a:solidFill>
              </a:rPr>
              <a:t>large E1 toroidal strength</a:t>
            </a:r>
          </a:p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FF0000"/>
                </a:solidFill>
              </a:rPr>
              <a:t>typical toroidal proton and neutron currents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6E46B-B921-C410-827F-53F540760473}"/>
              </a:ext>
            </a:extLst>
          </p:cNvPr>
          <p:cNvSpPr txBox="1"/>
          <p:nvPr/>
        </p:nvSpPr>
        <p:spPr>
          <a:xfrm>
            <a:off x="8476696" y="637173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3865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AE7AA4-3F00-D070-68E0-ACFB1BF28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34" y="246909"/>
            <a:ext cx="4608512" cy="48139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B36958-97A2-8CC8-BE44-9A71F8E9C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629" y="2168777"/>
            <a:ext cx="3874465" cy="29058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E35077-593E-65C9-3D97-604703AF6366}"/>
              </a:ext>
            </a:extLst>
          </p:cNvPr>
          <p:cNvSpPr txBox="1"/>
          <p:nvPr/>
        </p:nvSpPr>
        <p:spPr>
          <a:xfrm>
            <a:off x="149413" y="5127232"/>
            <a:ext cx="600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calculations well describe </a:t>
            </a:r>
            <a:r>
              <a:rPr lang="en-US" sz="1600" dirty="0" err="1"/>
              <a:t>Mettner’s</a:t>
            </a:r>
            <a:r>
              <a:rPr lang="en-US" sz="1600" dirty="0"/>
              <a:t>  </a:t>
            </a:r>
          </a:p>
          <a:p>
            <a:r>
              <a:rPr lang="en-US" sz="1600" dirty="0"/>
              <a:t>and Reitz’s (</a:t>
            </a:r>
            <a:r>
              <a:rPr lang="en-US" sz="1600" dirty="0" err="1"/>
              <a:t>e,e</a:t>
            </a:r>
            <a:r>
              <a:rPr lang="en-US" sz="1600" dirty="0"/>
              <a:t>’) data</a:t>
            </a:r>
            <a:endParaRPr lang="ru-R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F0DB0-F504-6750-BFDA-49540C01020E}"/>
              </a:ext>
            </a:extLst>
          </p:cNvPr>
          <p:cNvSpPr txBox="1"/>
          <p:nvPr/>
        </p:nvSpPr>
        <p:spPr>
          <a:xfrm>
            <a:off x="4827008" y="5150689"/>
            <a:ext cx="4350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Just toroidal states (not GDR or compression)</a:t>
            </a:r>
          </a:p>
          <a:p>
            <a:r>
              <a:rPr lang="en-US" sz="1600" dirty="0"/>
              <a:t>describe the slope in </a:t>
            </a:r>
            <a:r>
              <a:rPr lang="en-US" sz="1600" dirty="0" err="1"/>
              <a:t>Mettner’s</a:t>
            </a:r>
            <a:r>
              <a:rPr lang="en-US" sz="1600" dirty="0"/>
              <a:t> data</a:t>
            </a:r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0C7C3-6085-AF8C-2323-3D424389C643}"/>
              </a:ext>
            </a:extLst>
          </p:cNvPr>
          <p:cNvSpPr txBox="1"/>
          <p:nvPr/>
        </p:nvSpPr>
        <p:spPr>
          <a:xfrm>
            <a:off x="331755" y="5626861"/>
            <a:ext cx="867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This is the first (</a:t>
            </a:r>
            <a:r>
              <a:rPr lang="en-US" sz="1800" b="1" dirty="0" err="1">
                <a:solidFill>
                  <a:srgbClr val="FF0000"/>
                </a:solidFill>
              </a:rPr>
              <a:t>e,e</a:t>
            </a:r>
            <a:r>
              <a:rPr lang="en-US" sz="1800" b="1" dirty="0">
                <a:solidFill>
                  <a:srgbClr val="FF0000"/>
                </a:solidFill>
              </a:rPr>
              <a:t>’)-based indication of E1 toroidal states  in nuclei.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A63B72-DBFB-7F76-6F52-A42ED8A56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856" y="241858"/>
            <a:ext cx="4229503" cy="1846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D5D4BE-D120-ADD0-1B4F-40379B432718}"/>
              </a:ext>
            </a:extLst>
          </p:cNvPr>
          <p:cNvSpPr txBox="1"/>
          <p:nvPr/>
        </p:nvSpPr>
        <p:spPr>
          <a:xfrm>
            <a:off x="467323" y="181111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Mettner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E42152-356C-0E6E-63CF-423FDAB82F40}"/>
              </a:ext>
            </a:extLst>
          </p:cNvPr>
          <p:cNvSpPr txBox="1"/>
          <p:nvPr/>
        </p:nvSpPr>
        <p:spPr>
          <a:xfrm>
            <a:off x="5700144" y="17615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Reitz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F9AF-534E-1FD1-9929-028DC3ED2902}"/>
              </a:ext>
            </a:extLst>
          </p:cNvPr>
          <p:cNvSpPr txBox="1"/>
          <p:nvPr/>
        </p:nvSpPr>
        <p:spPr>
          <a:xfrm>
            <a:off x="355954" y="5996193"/>
            <a:ext cx="89063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SFRM1000"/>
              </a:rPr>
              <a:t>Combined (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SFRM1000"/>
              </a:rPr>
              <a:t>e,e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FRM1000"/>
              </a:rPr>
              <a:t>’), (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SFRM1000"/>
              </a:rPr>
              <a:t>p,p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FRM1000"/>
              </a:rPr>
              <a:t>’), (</a:t>
            </a:r>
            <a:r>
              <a:rPr lang="en-US" sz="1600" dirty="0" err="1">
                <a:solidFill>
                  <a:srgbClr val="000000"/>
                </a:solidFill>
                <a:latin typeface="Symbol" panose="05050102010706020507" pitchFamily="18" charset="2"/>
              </a:rPr>
              <a:t>g,g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1600" dirty="0">
                <a:solidFill>
                  <a:srgbClr val="000000"/>
                </a:solidFill>
                <a:latin typeface="Symbol" panose="05050102010706020507" pitchFamily="18" charset="2"/>
              </a:rPr>
              <a:t>)  </a:t>
            </a:r>
            <a:r>
              <a:rPr lang="en-US" sz="1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analysis: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 P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n-lt"/>
              </a:rPr>
              <a:t>. von Neumann-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+mn-lt"/>
              </a:rPr>
              <a:t>Cosel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n-lt"/>
              </a:rPr>
              <a:t>,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n-lt"/>
              </a:rPr>
              <a:t>V.O. Nesterenko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n-lt"/>
              </a:rPr>
              <a:t> I.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+mn-lt"/>
              </a:rPr>
              <a:t>Brandherm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n-lt"/>
              </a:rPr>
              <a:t>, 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n-lt"/>
              </a:rPr>
              <a:t>P.I.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+mn-lt"/>
              </a:rPr>
              <a:t>Vishnevskiy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n-lt"/>
              </a:rPr>
              <a:t>, P.-G. Reinhard,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n-lt"/>
              </a:rPr>
              <a:t>J.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+mn-lt"/>
              </a:rPr>
              <a:t>Kvasil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+mn-lt"/>
              </a:rPr>
              <a:t>, H. Matsubara, A. Repko, A. Richter, M. Scheck and A.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+mn-lt"/>
              </a:rPr>
              <a:t>Tamii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,  submitted  to Nature Communications.</a:t>
            </a:r>
            <a:endParaRPr lang="ru-RU" sz="1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D3039-5929-A630-AAA5-AA4D9A82951B}"/>
              </a:ext>
            </a:extLst>
          </p:cNvPr>
          <p:cNvSpPr txBox="1"/>
          <p:nvPr/>
        </p:nvSpPr>
        <p:spPr>
          <a:xfrm>
            <a:off x="8532436" y="64116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1748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A9603-4800-99A5-055D-634B4183A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C68B5-45CD-42D1-9B9C-1B477681DD8B}"/>
              </a:ext>
            </a:extLst>
          </p:cNvPr>
          <p:cNvSpPr txBox="1"/>
          <p:nvPr/>
        </p:nvSpPr>
        <p:spPr>
          <a:xfrm>
            <a:off x="2555776" y="698885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M1 giant resonances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44A96-F570-C476-B749-0970A1FAB29C}"/>
              </a:ext>
            </a:extLst>
          </p:cNvPr>
          <p:cNvSpPr txBox="1"/>
          <p:nvPr/>
        </p:nvSpPr>
        <p:spPr>
          <a:xfrm>
            <a:off x="1115616" y="1484784"/>
            <a:ext cx="61879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M1 </a:t>
            </a:r>
            <a:r>
              <a:rPr lang="en-US" sz="2400" dirty="0">
                <a:solidFill>
                  <a:srgbClr val="FF0000"/>
                </a:solidFill>
              </a:rPr>
              <a:t>orbital </a:t>
            </a:r>
            <a:r>
              <a:rPr lang="en-US" sz="2400" dirty="0"/>
              <a:t>scissors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(exists only in deformed nuclei)</a:t>
            </a:r>
          </a:p>
          <a:p>
            <a:endParaRPr lang="en-US" sz="1800" dirty="0"/>
          </a:p>
          <a:p>
            <a:r>
              <a:rPr lang="en-US" sz="2400" dirty="0"/>
              <a:t>- M1 </a:t>
            </a:r>
            <a:r>
              <a:rPr lang="en-US" sz="2400" dirty="0">
                <a:solidFill>
                  <a:srgbClr val="FF0000"/>
                </a:solidFill>
              </a:rPr>
              <a:t>spin-flip </a:t>
            </a:r>
            <a:r>
              <a:rPr lang="en-US" sz="1800" dirty="0"/>
              <a:t>(exists only in both spherical and </a:t>
            </a:r>
          </a:p>
          <a:p>
            <a:r>
              <a:rPr lang="en-US" sz="1800" dirty="0"/>
              <a:t>           deformed nuclei)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9084B1-9FC3-6F24-F168-675A8465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707" y="5138479"/>
            <a:ext cx="5377730" cy="976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1FBC7E-40D4-8C2F-71C0-89E558ABD4FF}"/>
              </a:ext>
            </a:extLst>
          </p:cNvPr>
          <p:cNvSpPr txBox="1"/>
          <p:nvPr/>
        </p:nvSpPr>
        <p:spPr>
          <a:xfrm>
            <a:off x="1259632" y="3173569"/>
            <a:ext cx="4820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Operator of M1 transition has two terms: </a:t>
            </a:r>
          </a:p>
          <a:p>
            <a:r>
              <a:rPr lang="en-US" dirty="0"/>
              <a:t>    - </a:t>
            </a:r>
            <a:r>
              <a:rPr lang="en-US" dirty="0">
                <a:solidFill>
                  <a:srgbClr val="FF0000"/>
                </a:solidFill>
              </a:rPr>
              <a:t>orbital</a:t>
            </a:r>
            <a:r>
              <a:rPr lang="en-US" dirty="0"/>
              <a:t> with gyromagnetic factors </a:t>
            </a:r>
          </a:p>
          <a:p>
            <a:r>
              <a:rPr lang="en-US" dirty="0"/>
              <a:t>    - </a:t>
            </a:r>
            <a:r>
              <a:rPr lang="en-US" dirty="0">
                <a:solidFill>
                  <a:srgbClr val="FF0000"/>
                </a:solidFill>
              </a:rPr>
              <a:t>spin</a:t>
            </a:r>
            <a:r>
              <a:rPr lang="en-US" dirty="0"/>
              <a:t> with gyromagnetic factors </a:t>
            </a:r>
            <a:endParaRPr lang="ru-RU" dirty="0"/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02F07C02-FCE3-F0EA-23F7-02C720A13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68344"/>
              </p:ext>
            </p:extLst>
          </p:nvPr>
        </p:nvGraphicFramePr>
        <p:xfrm>
          <a:off x="5652120" y="3470853"/>
          <a:ext cx="1584176" cy="413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241200" progId="Equation.DSMT4">
                  <p:embed/>
                </p:oleObj>
              </mc:Choice>
              <mc:Fallback>
                <p:oleObj name="Equation" r:id="rId3" imgW="927000" imgH="241200" progId="Equation.DSMT4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470853"/>
                        <a:ext cx="1584176" cy="4139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47EFFE40-18CA-CBD1-1838-F2A1D3FE3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993045"/>
              </p:ext>
            </p:extLst>
          </p:nvPr>
        </p:nvGraphicFramePr>
        <p:xfrm>
          <a:off x="4221505" y="4128815"/>
          <a:ext cx="41005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0" imgH="241200" progId="Equation.DSMT4">
                  <p:embed/>
                </p:oleObj>
              </mc:Choice>
              <mc:Fallback>
                <p:oleObj name="Equation" r:id="rId5" imgW="2286000" imgH="241200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02F07C02-FCE3-F0EA-23F7-02C720A13D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505" y="4128815"/>
                        <a:ext cx="4100512" cy="436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57E570-7E37-418C-3F5E-64B6A48D7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5421" y="890035"/>
            <a:ext cx="1512168" cy="22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0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ADBC5-D6B8-E547-2BFF-C5E7108D6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>
            <a:extLst>
              <a:ext uri="{FF2B5EF4-FFF2-40B4-BE49-F238E27FC236}">
                <a16:creationId xmlns:a16="http://schemas.microsoft.com/office/drawing/2014/main" id="{7D1164D8-7BC0-BB02-C2D6-E47E3A2EC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60350"/>
            <a:ext cx="2944812" cy="4000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Ножничный резонанс</a:t>
            </a:r>
          </a:p>
        </p:txBody>
      </p:sp>
      <p:grpSp>
        <p:nvGrpSpPr>
          <p:cNvPr id="3077" name="Group 3">
            <a:extLst>
              <a:ext uri="{FF2B5EF4-FFF2-40B4-BE49-F238E27FC236}">
                <a16:creationId xmlns:a16="http://schemas.microsoft.com/office/drawing/2014/main" id="{C2F0E833-6629-305F-4B73-500ECBCDEF6C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765175"/>
            <a:ext cx="1079500" cy="2339975"/>
            <a:chOff x="431" y="2251"/>
            <a:chExt cx="680" cy="1474"/>
          </a:xfrm>
        </p:grpSpPr>
        <p:grpSp>
          <p:nvGrpSpPr>
            <p:cNvPr id="3098" name="Group 4">
              <a:extLst>
                <a:ext uri="{FF2B5EF4-FFF2-40B4-BE49-F238E27FC236}">
                  <a16:creationId xmlns:a16="http://schemas.microsoft.com/office/drawing/2014/main" id="{ACC14B70-3E99-6AA1-CF0D-393584FC4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" y="2386"/>
              <a:ext cx="613" cy="1339"/>
              <a:chOff x="483" y="2386"/>
              <a:chExt cx="613" cy="1339"/>
            </a:xfrm>
          </p:grpSpPr>
          <p:grpSp>
            <p:nvGrpSpPr>
              <p:cNvPr id="3103" name="Group 5">
                <a:extLst>
                  <a:ext uri="{FF2B5EF4-FFF2-40B4-BE49-F238E27FC236}">
                    <a16:creationId xmlns:a16="http://schemas.microsoft.com/office/drawing/2014/main" id="{0637A53E-EFDE-036E-FEEE-3B93F7EB35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3" y="2386"/>
                <a:ext cx="570" cy="1094"/>
                <a:chOff x="3521" y="2653"/>
                <a:chExt cx="570" cy="1094"/>
              </a:xfrm>
            </p:grpSpPr>
            <p:sp>
              <p:nvSpPr>
                <p:cNvPr id="3106" name="Oval 6">
                  <a:extLst>
                    <a:ext uri="{FF2B5EF4-FFF2-40B4-BE49-F238E27FC236}">
                      <a16:creationId xmlns:a16="http://schemas.microsoft.com/office/drawing/2014/main" id="{42FFE9B0-E346-53C3-92C6-6AF5FB772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921637">
                  <a:off x="3282" y="2937"/>
                  <a:ext cx="1088" cy="531"/>
                </a:xfrm>
                <a:prstGeom prst="ellipse">
                  <a:avLst/>
                </a:prstGeom>
                <a:solidFill>
                  <a:srgbClr val="FFCC99">
                    <a:alpha val="54901"/>
                  </a:srgbClr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7" name="Oval 7">
                  <a:extLst>
                    <a:ext uri="{FF2B5EF4-FFF2-40B4-BE49-F238E27FC236}">
                      <a16:creationId xmlns:a16="http://schemas.microsoft.com/office/drawing/2014/main" id="{460F1312-A731-812A-5681-1F01BD68B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147010">
                  <a:off x="3243" y="2931"/>
                  <a:ext cx="1088" cy="531"/>
                </a:xfrm>
                <a:prstGeom prst="ellipse">
                  <a:avLst/>
                </a:prstGeom>
                <a:solidFill>
                  <a:schemeClr val="accent1">
                    <a:alpha val="67058"/>
                  </a:schemeClr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04" name="Text Box 8">
                <a:extLst>
                  <a:ext uri="{FF2B5EF4-FFF2-40B4-BE49-F238E27FC236}">
                    <a16:creationId xmlns:a16="http://schemas.microsoft.com/office/drawing/2014/main" id="{7CFE0812-12B6-CD1C-4009-2F5F8FAB74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" y="3475"/>
                <a:ext cx="205" cy="25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BB739E"/>
                    </a:solidFill>
                  </a:rPr>
                  <a:t>b</a:t>
                </a:r>
                <a:endParaRPr lang="ru-RU">
                  <a:solidFill>
                    <a:srgbClr val="BB739E"/>
                  </a:solidFill>
                </a:endParaRPr>
              </a:p>
            </p:txBody>
          </p:sp>
          <p:sp>
            <p:nvSpPr>
              <p:cNvPr id="3105" name="Text Box 9">
                <a:extLst>
                  <a:ext uri="{FF2B5EF4-FFF2-40B4-BE49-F238E27FC236}">
                    <a16:creationId xmlns:a16="http://schemas.microsoft.com/office/drawing/2014/main" id="{1CBCEAB2-EDA4-0F55-6A1F-045C134146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" y="3475"/>
                <a:ext cx="205" cy="25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chemeClr val="accent1"/>
                    </a:solidFill>
                  </a:rPr>
                  <a:t>a</a:t>
                </a:r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099" name="Line 10">
              <a:extLst>
                <a:ext uri="{FF2B5EF4-FFF2-40B4-BE49-F238E27FC236}">
                  <a16:creationId xmlns:a16="http://schemas.microsoft.com/office/drawing/2014/main" id="{6C98EA4F-FDDD-F475-E404-58F019FD9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2251"/>
              <a:ext cx="680" cy="1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3100" name="Line 11">
              <a:extLst>
                <a:ext uri="{FF2B5EF4-FFF2-40B4-BE49-F238E27FC236}">
                  <a16:creationId xmlns:a16="http://schemas.microsoft.com/office/drawing/2014/main" id="{0F032A14-AB3A-67AD-7892-BEFD371B8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296"/>
              <a:ext cx="544" cy="1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3101" name="Line 12">
              <a:extLst>
                <a:ext uri="{FF2B5EF4-FFF2-40B4-BE49-F238E27FC236}">
                  <a16:creationId xmlns:a16="http://schemas.microsoft.com/office/drawing/2014/main" id="{836969DE-47C6-9CF1-2843-09871F85F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" y="2614"/>
              <a:ext cx="91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3102" name="Line 13">
              <a:extLst>
                <a:ext uri="{FF2B5EF4-FFF2-40B4-BE49-F238E27FC236}">
                  <a16:creationId xmlns:a16="http://schemas.microsoft.com/office/drawing/2014/main" id="{AC4C1D48-B0DC-EB47-BAE5-7F35C5EFF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8" y="3067"/>
              <a:ext cx="91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ru-RU"/>
            </a:p>
          </p:txBody>
        </p:sp>
      </p:grpSp>
      <p:sp>
        <p:nvSpPr>
          <p:cNvPr id="3078" name="Text Box 14">
            <a:extLst>
              <a:ext uri="{FF2B5EF4-FFF2-40B4-BE49-F238E27FC236}">
                <a16:creationId xmlns:a16="http://schemas.microsoft.com/office/drawing/2014/main" id="{E70A97C9-59EB-B077-EA10-02096437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13100"/>
            <a:ext cx="1914525" cy="401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1800" b="1">
                <a:solidFill>
                  <a:srgbClr val="0000FF"/>
                </a:solidFill>
              </a:rPr>
              <a:t>Атомные ядра</a:t>
            </a:r>
            <a:r>
              <a:rPr lang="en-US"/>
              <a:t> </a:t>
            </a:r>
            <a:endParaRPr lang="ru-RU"/>
          </a:p>
        </p:txBody>
      </p:sp>
      <p:sp>
        <p:nvSpPr>
          <p:cNvPr id="3079" name="Text Box 15">
            <a:extLst>
              <a:ext uri="{FF2B5EF4-FFF2-40B4-BE49-F238E27FC236}">
                <a16:creationId xmlns:a16="http://schemas.microsoft.com/office/drawing/2014/main" id="{AE0B77DA-8AA4-5783-AC39-CBF9E1C3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00438"/>
            <a:ext cx="4354512" cy="517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 b="1"/>
              <a:t>N. Lo Iudice and F. Palumbo, PRL, </a:t>
            </a:r>
            <a:r>
              <a:rPr lang="en-US" sz="1400" b="1" u="sng"/>
              <a:t>41,</a:t>
            </a:r>
            <a:r>
              <a:rPr lang="en-US" sz="1400" b="1"/>
              <a:t> 1532 (1978)</a:t>
            </a:r>
          </a:p>
          <a:p>
            <a:r>
              <a:rPr lang="en-US" sz="1400" b="1"/>
              <a:t>E. Lipparini and S. Stringari, PL, </a:t>
            </a:r>
            <a:r>
              <a:rPr lang="en-US" sz="1400" b="1" u="sng"/>
              <a:t>130B</a:t>
            </a:r>
            <a:r>
              <a:rPr lang="en-US" sz="1400" b="1"/>
              <a:t>, 139 (1983)</a:t>
            </a:r>
            <a:endParaRPr lang="ru-RU" sz="1400" b="1" u="sng"/>
          </a:p>
        </p:txBody>
      </p:sp>
      <p:grpSp>
        <p:nvGrpSpPr>
          <p:cNvPr id="3080" name="Group 16">
            <a:extLst>
              <a:ext uri="{FF2B5EF4-FFF2-40B4-BE49-F238E27FC236}">
                <a16:creationId xmlns:a16="http://schemas.microsoft.com/office/drawing/2014/main" id="{5DC19B98-36D0-6603-8EAC-D48234E8939B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076700"/>
            <a:ext cx="7215187" cy="885825"/>
            <a:chOff x="383" y="2659"/>
            <a:chExt cx="4545" cy="558"/>
          </a:xfrm>
        </p:grpSpPr>
        <p:sp>
          <p:nvSpPr>
            <p:cNvPr id="3096" name="Text Box 17">
              <a:extLst>
                <a:ext uri="{FF2B5EF4-FFF2-40B4-BE49-F238E27FC236}">
                  <a16:creationId xmlns:a16="http://schemas.microsoft.com/office/drawing/2014/main" id="{550B4EB1-4043-AD79-6EC7-B63D777BA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659"/>
              <a:ext cx="1554" cy="25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sz="1800" b="1">
                  <a:solidFill>
                    <a:srgbClr val="0000FF"/>
                  </a:solidFill>
                </a:rPr>
                <a:t>Атомные кластеры</a:t>
              </a:r>
              <a:r>
                <a:rPr lang="en-US"/>
                <a:t> </a:t>
              </a:r>
              <a:endParaRPr lang="ru-RU"/>
            </a:p>
          </p:txBody>
        </p:sp>
        <p:sp>
          <p:nvSpPr>
            <p:cNvPr id="3097" name="Text Box 18">
              <a:extLst>
                <a:ext uri="{FF2B5EF4-FFF2-40B4-BE49-F238E27FC236}">
                  <a16:creationId xmlns:a16="http://schemas.microsoft.com/office/drawing/2014/main" id="{1CEA1A6A-2879-8E19-555E-4E766F752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" y="2886"/>
              <a:ext cx="4545" cy="3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400" b="1"/>
                <a:t>E. Lipparini and S. Stringari, PRL, </a:t>
              </a:r>
              <a:r>
                <a:rPr lang="en-US" sz="1400" b="1" u="sng"/>
                <a:t>63</a:t>
              </a:r>
              <a:r>
                <a:rPr lang="en-US" sz="1400" b="1"/>
                <a:t>, 570 (1989)</a:t>
              </a:r>
            </a:p>
            <a:p>
              <a:r>
                <a:rPr lang="en-US" sz="1400" b="1"/>
                <a:t>V.O. Nesterenko, W. Kleinig, F.F. de Souza Cruz and N. Lo Iudice, PRL, </a:t>
              </a:r>
              <a:r>
                <a:rPr lang="en-US" sz="1400" b="1" u="sng"/>
                <a:t>83</a:t>
              </a:r>
              <a:r>
                <a:rPr lang="en-US" sz="1400" b="1"/>
                <a:t>, 57 (1999)</a:t>
              </a:r>
              <a:endParaRPr lang="ru-RU" sz="1400" b="1"/>
            </a:p>
          </p:txBody>
        </p:sp>
      </p:grpSp>
      <p:grpSp>
        <p:nvGrpSpPr>
          <p:cNvPr id="3081" name="Group 19">
            <a:extLst>
              <a:ext uri="{FF2B5EF4-FFF2-40B4-BE49-F238E27FC236}">
                <a16:creationId xmlns:a16="http://schemas.microsoft.com/office/drawing/2014/main" id="{EC5C451E-2920-558E-F855-48567825D49C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5157788"/>
            <a:ext cx="4033837" cy="592137"/>
            <a:chOff x="385" y="3385"/>
            <a:chExt cx="2541" cy="373"/>
          </a:xfrm>
        </p:grpSpPr>
        <p:sp>
          <p:nvSpPr>
            <p:cNvPr id="3094" name="Text Box 20">
              <a:extLst>
                <a:ext uri="{FF2B5EF4-FFF2-40B4-BE49-F238E27FC236}">
                  <a16:creationId xmlns:a16="http://schemas.microsoft.com/office/drawing/2014/main" id="{852DF585-A4FE-B130-1FBC-81D12780C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385"/>
              <a:ext cx="2165" cy="25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sz="1800" b="1">
                  <a:solidFill>
                    <a:srgbClr val="0000FF"/>
                  </a:solidFill>
                </a:rPr>
                <a:t>Конденсат Бозе-Эйнштейна</a:t>
              </a:r>
              <a:r>
                <a:rPr lang="en-US"/>
                <a:t> </a:t>
              </a:r>
              <a:endParaRPr lang="ru-RU"/>
            </a:p>
          </p:txBody>
        </p:sp>
        <p:sp>
          <p:nvSpPr>
            <p:cNvPr id="3095" name="Text Box 21">
              <a:extLst>
                <a:ext uri="{FF2B5EF4-FFF2-40B4-BE49-F238E27FC236}">
                  <a16:creationId xmlns:a16="http://schemas.microsoft.com/office/drawing/2014/main" id="{123F27BE-2EB8-A522-D25E-AB766FA60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566"/>
              <a:ext cx="2541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400" b="1"/>
                <a:t>D. Gueri and S. Stringari, PRL, </a:t>
              </a:r>
              <a:r>
                <a:rPr lang="en-US" sz="1400" b="1" u="sng"/>
                <a:t>83</a:t>
              </a:r>
              <a:r>
                <a:rPr lang="en-US" sz="1400" b="1"/>
                <a:t>, 4452 (1999)</a:t>
              </a:r>
              <a:endParaRPr lang="ru-RU" sz="1400" b="1"/>
            </a:p>
          </p:txBody>
        </p:sp>
      </p:grpSp>
      <p:grpSp>
        <p:nvGrpSpPr>
          <p:cNvPr id="3082" name="Group 22">
            <a:extLst>
              <a:ext uri="{FF2B5EF4-FFF2-40B4-BE49-F238E27FC236}">
                <a16:creationId xmlns:a16="http://schemas.microsoft.com/office/drawing/2014/main" id="{3F10D43F-B23F-0EC8-3FBD-9E9F36C631B2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5805488"/>
            <a:ext cx="5375275" cy="612775"/>
            <a:chOff x="385" y="3793"/>
            <a:chExt cx="3386" cy="386"/>
          </a:xfrm>
        </p:grpSpPr>
        <p:sp>
          <p:nvSpPr>
            <p:cNvPr id="3092" name="Text Box 23">
              <a:extLst>
                <a:ext uri="{FF2B5EF4-FFF2-40B4-BE49-F238E27FC236}">
                  <a16:creationId xmlns:a16="http://schemas.microsoft.com/office/drawing/2014/main" id="{6F0BFA87-44CD-B916-A241-57C997BE8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793"/>
              <a:ext cx="1356" cy="23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sz="1800" b="1">
                  <a:solidFill>
                    <a:srgbClr val="0000FF"/>
                  </a:solidFill>
                </a:rPr>
                <a:t>Квантовые точки</a:t>
              </a:r>
              <a:endParaRPr lang="ru-RU"/>
            </a:p>
          </p:txBody>
        </p:sp>
        <p:sp>
          <p:nvSpPr>
            <p:cNvPr id="3093" name="Text Box 24">
              <a:extLst>
                <a:ext uri="{FF2B5EF4-FFF2-40B4-BE49-F238E27FC236}">
                  <a16:creationId xmlns:a16="http://schemas.microsoft.com/office/drawing/2014/main" id="{759D90FE-4365-1054-5BA2-B1F3F7C28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929"/>
              <a:ext cx="3386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400" b="1"/>
                <a:t>Ll. Serra, A. Puente, and E. Lipparini,</a:t>
              </a:r>
              <a:r>
                <a:rPr lang="en-US"/>
                <a:t> </a:t>
              </a:r>
              <a:r>
                <a:rPr lang="en-US" sz="1400" b="1"/>
                <a:t>PRB, </a:t>
              </a:r>
              <a:r>
                <a:rPr lang="en-US" sz="1400" b="1" u="sng"/>
                <a:t>20</a:t>
              </a:r>
              <a:r>
                <a:rPr lang="en-US" sz="1400" b="1"/>
                <a:t>, R13966 (1999)</a:t>
              </a:r>
              <a:r>
                <a:rPr lang="en-US"/>
                <a:t> </a:t>
              </a:r>
              <a:endParaRPr lang="ru-RU"/>
            </a:p>
          </p:txBody>
        </p:sp>
      </p:grpSp>
      <p:grpSp>
        <p:nvGrpSpPr>
          <p:cNvPr id="3083" name="Group 25">
            <a:extLst>
              <a:ext uri="{FF2B5EF4-FFF2-40B4-BE49-F238E27FC236}">
                <a16:creationId xmlns:a16="http://schemas.microsoft.com/office/drawing/2014/main" id="{1E3CC355-0276-64E7-1484-BB72E24A8052}"/>
              </a:ext>
            </a:extLst>
          </p:cNvPr>
          <p:cNvGrpSpPr>
            <a:grpSpLocks/>
          </p:cNvGrpSpPr>
          <p:nvPr/>
        </p:nvGrpSpPr>
        <p:grpSpPr bwMode="auto">
          <a:xfrm>
            <a:off x="2714625" y="571500"/>
            <a:ext cx="6300788" cy="2843213"/>
            <a:chOff x="1879" y="360"/>
            <a:chExt cx="3969" cy="1791"/>
          </a:xfrm>
        </p:grpSpPr>
        <p:sp>
          <p:nvSpPr>
            <p:cNvPr id="3087" name="Text Box 26">
              <a:extLst>
                <a:ext uri="{FF2B5EF4-FFF2-40B4-BE49-F238E27FC236}">
                  <a16:creationId xmlns:a16="http://schemas.microsoft.com/office/drawing/2014/main" id="{405CE28E-2AC0-2E4C-C8B1-92BC49688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4" y="360"/>
              <a:ext cx="3870" cy="40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FontTx/>
                <a:buChar char="-"/>
              </a:pPr>
              <a:r>
                <a:rPr lang="en-US" sz="1800" b="1" dirty="0">
                  <a:solidFill>
                    <a:srgbClr val="0000FF"/>
                  </a:solidFill>
                </a:rPr>
                <a:t> </a:t>
              </a:r>
              <a:r>
                <a:rPr lang="ru-RU" sz="1800" b="1" dirty="0">
                  <a:solidFill>
                    <a:srgbClr val="0000FF"/>
                  </a:solidFill>
                </a:rPr>
                <a:t>общее свойство  </a:t>
              </a:r>
              <a:r>
                <a:rPr lang="ru-RU" sz="1800" b="1" dirty="0">
                  <a:solidFill>
                    <a:srgbClr val="00B050"/>
                  </a:solidFill>
                </a:rPr>
                <a:t>деформированных</a:t>
              </a:r>
              <a:r>
                <a:rPr lang="ru-RU" sz="1800" b="1" dirty="0">
                  <a:solidFill>
                    <a:srgbClr val="0000FF"/>
                  </a:solidFill>
                </a:rPr>
                <a:t> </a:t>
              </a:r>
              <a:r>
                <a:rPr lang="ru-RU" sz="1800" b="1" dirty="0">
                  <a:solidFill>
                    <a:srgbClr val="00B050"/>
                  </a:solidFill>
                </a:rPr>
                <a:t>двух-компонентных</a:t>
              </a:r>
              <a:r>
                <a:rPr lang="ru-RU" sz="1800" b="1" dirty="0">
                  <a:solidFill>
                    <a:srgbClr val="0000FF"/>
                  </a:solidFill>
                </a:rPr>
                <a:t> ферми-и бозе-систем</a:t>
              </a:r>
              <a:r>
                <a:rPr lang="en-US" sz="1800" b="1" dirty="0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3088" name="Text Box 27">
              <a:extLst>
                <a:ext uri="{FF2B5EF4-FFF2-40B4-BE49-F238E27FC236}">
                  <a16:creationId xmlns:a16="http://schemas.microsoft.com/office/drawing/2014/main" id="{74D43491-CDC3-A102-A1BE-B5C1E7D4A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" y="765"/>
              <a:ext cx="3969" cy="25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- </a:t>
              </a:r>
              <a:r>
                <a:rPr lang="ru-RU" sz="1800" b="1">
                  <a:solidFill>
                    <a:srgbClr val="0000FF"/>
                  </a:solidFill>
                </a:rPr>
                <a:t>уже обнаружен (предсказан) в различных системах</a:t>
              </a:r>
              <a:endParaRPr lang="ru-RU" sz="1800" b="1"/>
            </a:p>
          </p:txBody>
        </p:sp>
        <p:sp>
          <p:nvSpPr>
            <p:cNvPr id="3089" name="Text Box 28">
              <a:extLst>
                <a:ext uri="{FF2B5EF4-FFF2-40B4-BE49-F238E27FC236}">
                  <a16:creationId xmlns:a16="http://schemas.microsoft.com/office/drawing/2014/main" id="{E1459373-9881-24BA-7635-8D7E536FD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" y="1035"/>
              <a:ext cx="3805" cy="40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FontTx/>
                <a:buChar char="-"/>
              </a:pPr>
              <a:r>
                <a:rPr lang="en-US" sz="1800" b="1">
                  <a:solidFill>
                    <a:srgbClr val="0000FF"/>
                  </a:solidFill>
                </a:rPr>
                <a:t> </a:t>
              </a:r>
              <a:r>
                <a:rPr lang="ru-RU" sz="1800" b="1">
                  <a:solidFill>
                    <a:srgbClr val="0000FF"/>
                  </a:solidFill>
                </a:rPr>
                <a:t>низкая энергия и сильные </a:t>
              </a:r>
              <a:r>
                <a:rPr lang="en-US" sz="1800" b="1">
                  <a:solidFill>
                    <a:srgbClr val="00CC00"/>
                  </a:solidFill>
                </a:rPr>
                <a:t>M1( </a:t>
              </a:r>
              <a:r>
                <a:rPr lang="en-US" sz="1800" b="1">
                  <a:solidFill>
                    <a:srgbClr val="00CC00"/>
                  </a:solidFill>
                  <a:latin typeface="Symbol" pitchFamily="18" charset="2"/>
                </a:rPr>
                <a:t>D</a:t>
              </a:r>
              <a:r>
                <a:rPr lang="en-US" sz="1800" b="1">
                  <a:solidFill>
                    <a:srgbClr val="00CC00"/>
                  </a:solidFill>
                </a:rPr>
                <a:t>K=1) - </a:t>
              </a:r>
              <a:r>
                <a:rPr lang="ru-RU" sz="1800" b="1">
                  <a:solidFill>
                    <a:srgbClr val="0070C0"/>
                  </a:solidFill>
                </a:rPr>
                <a:t>переходы</a:t>
              </a:r>
              <a:endParaRPr lang="en-US" sz="1800" b="1">
                <a:solidFill>
                  <a:srgbClr val="00CC00"/>
                </a:solidFill>
              </a:endParaRPr>
            </a:p>
            <a:p>
              <a:r>
                <a:rPr lang="en-US" sz="1800" b="1">
                  <a:solidFill>
                    <a:srgbClr val="0000FF"/>
                  </a:solidFill>
                </a:rPr>
                <a:t>  </a:t>
              </a:r>
              <a:r>
                <a:rPr lang="ru-RU" sz="1800" b="1">
                  <a:solidFill>
                    <a:srgbClr val="0000FF"/>
                  </a:solidFill>
                </a:rPr>
                <a:t>на основное состояние</a:t>
              </a:r>
            </a:p>
          </p:txBody>
        </p:sp>
        <p:sp>
          <p:nvSpPr>
            <p:cNvPr id="3090" name="Text Box 29">
              <a:extLst>
                <a:ext uri="{FF2B5EF4-FFF2-40B4-BE49-F238E27FC236}">
                  <a16:creationId xmlns:a16="http://schemas.microsoft.com/office/drawing/2014/main" id="{566763C3-04A3-876D-B1C1-4A9403677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" y="1440"/>
              <a:ext cx="2304" cy="40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FontTx/>
                <a:buChar char="-"/>
              </a:pPr>
              <a:r>
                <a:rPr lang="ru-RU" sz="1800" b="1">
                  <a:solidFill>
                    <a:srgbClr val="0000FF"/>
                  </a:solidFill>
                </a:rPr>
                <a:t> существует только в </a:t>
              </a:r>
            </a:p>
            <a:p>
              <a:r>
                <a:rPr lang="ru-RU" sz="1800" b="1">
                  <a:solidFill>
                    <a:srgbClr val="0000FF"/>
                  </a:solidFill>
                </a:rPr>
                <a:t>  деформированных системах</a:t>
              </a:r>
            </a:p>
          </p:txBody>
        </p:sp>
        <p:graphicFrame>
          <p:nvGraphicFramePr>
            <p:cNvPr id="3074" name="Object 4">
              <a:extLst>
                <a:ext uri="{FF2B5EF4-FFF2-40B4-BE49-F238E27FC236}">
                  <a16:creationId xmlns:a16="http://schemas.microsoft.com/office/drawing/2014/main" id="{D33902F0-D571-92FF-3AF3-E68B47F3CF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20" y="1842"/>
            <a:ext cx="2504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955520" imgH="241200" progId="Equation.DSMT4">
                    <p:embed/>
                  </p:oleObj>
                </mc:Choice>
                <mc:Fallback>
                  <p:oleObj name="Equation" r:id="rId3" imgW="1955520" imgH="241200" progId="Equation.DSMT4">
                    <p:embed/>
                    <p:pic>
                      <p:nvPicPr>
                        <p:cNvPr id="307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0" y="1842"/>
                          <a:ext cx="2504" cy="3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5">
              <a:extLst>
                <a:ext uri="{FF2B5EF4-FFF2-40B4-BE49-F238E27FC236}">
                  <a16:creationId xmlns:a16="http://schemas.microsoft.com/office/drawing/2014/main" id="{933C05E8-E3E0-3872-273A-8B51629E2C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77" y="1586"/>
            <a:ext cx="45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31640" imgH="228600" progId="Equation.DSMT4">
                    <p:embed/>
                  </p:oleObj>
                </mc:Choice>
                <mc:Fallback>
                  <p:oleObj name="Equation" r:id="rId5" imgW="431640" imgH="228600" progId="Equation.DSMT4">
                    <p:embed/>
                    <p:pic>
                      <p:nvPicPr>
                        <p:cNvPr id="307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7" y="1586"/>
                          <a:ext cx="454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Rectangle 32">
              <a:extLst>
                <a:ext uri="{FF2B5EF4-FFF2-40B4-BE49-F238E27FC236}">
                  <a16:creationId xmlns:a16="http://schemas.microsoft.com/office/drawing/2014/main" id="{6663F78E-365F-E0EE-A8F8-12475F492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570"/>
              <a:ext cx="544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84" name="Text Box 33">
            <a:extLst>
              <a:ext uri="{FF2B5EF4-FFF2-40B4-BE49-F238E27FC236}">
                <a16:creationId xmlns:a16="http://schemas.microsoft.com/office/drawing/2014/main" id="{814A8B18-DA6A-A0FF-7A8D-6091D7A60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373688"/>
            <a:ext cx="3295650" cy="401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sz="1800" b="1">
                <a:solidFill>
                  <a:srgbClr val="00CC00"/>
                </a:solidFill>
              </a:rPr>
              <a:t>один из индикаторов КБЭ</a:t>
            </a:r>
            <a:r>
              <a:rPr lang="en-US"/>
              <a:t> </a:t>
            </a:r>
            <a:r>
              <a:rPr lang="en-US">
                <a:solidFill>
                  <a:srgbClr val="00CC00"/>
                </a:solidFill>
              </a:rPr>
              <a:t>!</a:t>
            </a:r>
            <a:endParaRPr lang="ru-RU">
              <a:solidFill>
                <a:srgbClr val="00CC00"/>
              </a:solidFill>
            </a:endParaRPr>
          </a:p>
        </p:txBody>
      </p:sp>
      <p:sp>
        <p:nvSpPr>
          <p:cNvPr id="3085" name="Rectangle 47">
            <a:extLst>
              <a:ext uri="{FF2B5EF4-FFF2-40B4-BE49-F238E27FC236}">
                <a16:creationId xmlns:a16="http://schemas.microsoft.com/office/drawing/2014/main" id="{46CA95C6-C6DF-CA8D-F572-999E162C4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445125"/>
            <a:ext cx="3671888" cy="2889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066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C0A3345-1557-1194-CF69-48B547EA8789}"/>
              </a:ext>
            </a:extLst>
          </p:cNvPr>
          <p:cNvGrpSpPr/>
          <p:nvPr/>
        </p:nvGrpSpPr>
        <p:grpSpPr>
          <a:xfrm>
            <a:off x="539552" y="1124744"/>
            <a:ext cx="5457660" cy="3506688"/>
            <a:chOff x="1187624" y="1628800"/>
            <a:chExt cx="5457660" cy="350668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ED648CA-76C7-F3B9-9453-8BB414A2B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1628800"/>
              <a:ext cx="5457660" cy="3225141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AB64919-64BA-D2F1-3E1F-3A7390292FFB}"/>
                </a:ext>
              </a:extLst>
            </p:cNvPr>
            <p:cNvSpPr/>
            <p:nvPr/>
          </p:nvSpPr>
          <p:spPr bwMode="auto">
            <a:xfrm>
              <a:off x="3563888" y="2784170"/>
              <a:ext cx="914400" cy="914400"/>
            </a:xfrm>
            <a:prstGeom prst="rect">
              <a:avLst/>
            </a:prstGeom>
            <a:noFill/>
            <a:ln w="3175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F27521A-A978-3E58-7C40-7EE79A264F6C}"/>
                </a:ext>
              </a:extLst>
            </p:cNvPr>
            <p:cNvSpPr/>
            <p:nvPr/>
          </p:nvSpPr>
          <p:spPr bwMode="auto">
            <a:xfrm>
              <a:off x="4478288" y="4221088"/>
              <a:ext cx="914400" cy="914400"/>
            </a:xfrm>
            <a:prstGeom prst="rect">
              <a:avLst/>
            </a:prstGeom>
            <a:noFill/>
            <a:ln w="3175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476B17F-16E9-8C29-2E00-BBF3554A4183}"/>
              </a:ext>
            </a:extLst>
          </p:cNvPr>
          <p:cNvSpPr txBox="1"/>
          <p:nvPr/>
        </p:nvSpPr>
        <p:spPr>
          <a:xfrm flipH="1">
            <a:off x="827584" y="27337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Origin of orbital (scissors) and spin-flip excitations 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2DC55-F6E7-E286-0CFF-DF9436B64E0A}"/>
              </a:ext>
            </a:extLst>
          </p:cNvPr>
          <p:cNvSpPr txBox="1"/>
          <p:nvPr/>
        </p:nvSpPr>
        <p:spPr>
          <a:xfrm>
            <a:off x="5292080" y="681199"/>
            <a:ext cx="3499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VON, P.I. </a:t>
            </a:r>
            <a:r>
              <a:rPr lang="en-US" sz="1200" dirty="0" err="1"/>
              <a:t>Vishnevskiy</a:t>
            </a:r>
            <a:r>
              <a:rPr lang="en-US" sz="1200" dirty="0"/>
              <a:t>, P.G. Reinhard, </a:t>
            </a:r>
          </a:p>
          <a:p>
            <a:r>
              <a:rPr lang="en-US" sz="1200" dirty="0"/>
              <a:t>A. Repko, J. </a:t>
            </a:r>
            <a:r>
              <a:rPr lang="en-US" sz="1200" dirty="0" err="1"/>
              <a:t>Kvasil,PRC</a:t>
            </a:r>
            <a:r>
              <a:rPr lang="en-US" sz="1200" dirty="0"/>
              <a:t>,</a:t>
            </a:r>
            <a:r>
              <a:rPr lang="en-US" sz="1200" u="sng" dirty="0"/>
              <a:t> 103</a:t>
            </a:r>
            <a:r>
              <a:rPr lang="en-US" sz="1200" dirty="0"/>
              <a:t>, 064313 (2021)</a:t>
            </a:r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6D56E-5606-14DD-D085-886BA71956F7}"/>
              </a:ext>
            </a:extLst>
          </p:cNvPr>
          <p:cNvSpPr txBox="1"/>
          <p:nvPr/>
        </p:nvSpPr>
        <p:spPr>
          <a:xfrm>
            <a:off x="395536" y="5153609"/>
            <a:ext cx="56685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M1 modes are valuable tests for:</a:t>
            </a:r>
          </a:p>
          <a:p>
            <a:r>
              <a:rPr lang="en-US" dirty="0"/>
              <a:t>   - orbital magnetism in nuclei,</a:t>
            </a:r>
          </a:p>
          <a:p>
            <a:r>
              <a:rPr lang="en-US" dirty="0"/>
              <a:t>   - spin-dependent channel in </a:t>
            </a:r>
            <a:r>
              <a:rPr lang="en-US" dirty="0" err="1"/>
              <a:t>Skyrme</a:t>
            </a:r>
            <a:r>
              <a:rPr lang="en-US" dirty="0"/>
              <a:t> functional</a:t>
            </a:r>
          </a:p>
          <a:p>
            <a:r>
              <a:rPr lang="en-US" dirty="0"/>
              <a:t>   - impact  of tensor non-central nuclear forces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5767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120BA-F3F3-316C-8512-E2C0509E103F}"/>
              </a:ext>
            </a:extLst>
          </p:cNvPr>
          <p:cNvSpPr txBox="1"/>
          <p:nvPr/>
        </p:nvSpPr>
        <p:spPr>
          <a:xfrm>
            <a:off x="395536" y="1059073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**In medium/heavy nuclei, N&gt;Z and so we should have two well separated </a:t>
            </a:r>
          </a:p>
          <a:p>
            <a:r>
              <a:rPr lang="en-US" sz="1800" dirty="0"/>
              <a:t>   peaks (proton and neutron) arising from spin-orbit splitting </a:t>
            </a:r>
            <a:endParaRPr lang="ru-RU" sz="1800" dirty="0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EEADCDE5-9DFF-BC79-2BCF-0BDBB5D5FB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409280"/>
              </p:ext>
            </p:extLst>
          </p:nvPr>
        </p:nvGraphicFramePr>
        <p:xfrm>
          <a:off x="2915816" y="1705404"/>
          <a:ext cx="14541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228600" progId="Equation.DSMT4">
                  <p:embed/>
                </p:oleObj>
              </mc:Choice>
              <mc:Fallback>
                <p:oleObj name="Equation" r:id="rId2" imgW="850680" imgH="228600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02F07C02-FCE3-F0EA-23F7-02C720A13D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705404"/>
                        <a:ext cx="1454150" cy="392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B367AE7-1FBE-20F2-F678-3F3EFDB0F369}"/>
              </a:ext>
            </a:extLst>
          </p:cNvPr>
          <p:cNvSpPr txBox="1"/>
          <p:nvPr/>
        </p:nvSpPr>
        <p:spPr>
          <a:xfrm>
            <a:off x="323528" y="2097516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**The proton peak should lie at a lower energy than neutron one </a:t>
            </a:r>
            <a:endParaRPr 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C09D4-011A-972A-130F-9E2829BE2CE8}"/>
              </a:ext>
            </a:extLst>
          </p:cNvPr>
          <p:cNvSpPr txBox="1"/>
          <p:nvPr/>
        </p:nvSpPr>
        <p:spPr>
          <a:xfrm>
            <a:off x="683568" y="404664"/>
            <a:ext cx="6138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Production of Spin-Flip Giant Resonance (SFGR)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C5319-57EA-3436-7C2E-ED4D9E839F53}"/>
              </a:ext>
            </a:extLst>
          </p:cNvPr>
          <p:cNvSpPr txBox="1"/>
          <p:nvPr/>
        </p:nvSpPr>
        <p:spPr>
          <a:xfrm>
            <a:off x="223473" y="2489628"/>
            <a:ext cx="70584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**However, the strong residual interaction                  can mix these </a:t>
            </a:r>
          </a:p>
          <a:p>
            <a:r>
              <a:rPr lang="en-US" sz="1800" dirty="0"/>
              <a:t>   two peak and  thus  provide one-hump SFGR structure</a:t>
            </a:r>
            <a:r>
              <a:rPr lang="en-US" dirty="0"/>
              <a:t>.</a:t>
            </a:r>
            <a:endParaRPr lang="ru-RU" dirty="0"/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D78B6EF8-D96B-E5DA-F5F1-26CCC97C89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87379"/>
              </p:ext>
            </p:extLst>
          </p:nvPr>
        </p:nvGraphicFramePr>
        <p:xfrm>
          <a:off x="4644008" y="2481347"/>
          <a:ext cx="1041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228600" progId="Equation.DSMT4">
                  <p:embed/>
                </p:oleObj>
              </mc:Choice>
              <mc:Fallback>
                <p:oleObj name="Equation" r:id="rId4" imgW="609480" imgH="228600" progId="Equation.DSMT4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EEADCDE5-9DFF-BC79-2BCF-0BDBB5D5FB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481347"/>
                        <a:ext cx="1041400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C6FA8D0-FB52-7B38-A720-90513010755B}"/>
              </a:ext>
            </a:extLst>
          </p:cNvPr>
          <p:cNvSpPr txBox="1"/>
          <p:nvPr/>
        </p:nvSpPr>
        <p:spPr>
          <a:xfrm>
            <a:off x="241526" y="3119133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**Different </a:t>
            </a:r>
            <a:r>
              <a:rPr lang="en-US" sz="1800" dirty="0" err="1"/>
              <a:t>Skyrme</a:t>
            </a:r>
            <a:r>
              <a:rPr lang="en-US" sz="1800" dirty="0"/>
              <a:t> parameterizations have different relations </a:t>
            </a:r>
            <a:endParaRPr lang="ru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D50E1-4E1A-9A5A-5200-D31729CD6D54}"/>
              </a:ext>
            </a:extLst>
          </p:cNvPr>
          <p:cNvSpPr txBox="1"/>
          <p:nvPr/>
        </p:nvSpPr>
        <p:spPr>
          <a:xfrm>
            <a:off x="395536" y="3400617"/>
            <a:ext cx="534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and so provide a different gross-structure of SFGR</a:t>
            </a:r>
            <a:endParaRPr lang="ru-RU" sz="1800" dirty="0"/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F2CB69D0-AF50-BFEC-C3BD-66119638A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41362"/>
              </p:ext>
            </p:extLst>
          </p:nvPr>
        </p:nvGraphicFramePr>
        <p:xfrm>
          <a:off x="6526778" y="3104633"/>
          <a:ext cx="11715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228600" progId="Equation.DSMT4">
                  <p:embed/>
                </p:oleObj>
              </mc:Choice>
              <mc:Fallback>
                <p:oleObj name="Equation" r:id="rId6" imgW="685800" imgH="228600" progId="Equation.DSMT4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D78B6EF8-D96B-E5DA-F5F1-26CCC97C8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778" y="3104633"/>
                        <a:ext cx="1171575" cy="392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C86B4F-890C-5CFA-A46D-4E0518DD4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30" y="3841938"/>
            <a:ext cx="5165150" cy="27887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DD54D2-069C-7F63-514B-5AEF1A8D38C3}"/>
              </a:ext>
            </a:extLst>
          </p:cNvPr>
          <p:cNvSpPr txBox="1"/>
          <p:nvPr/>
        </p:nvSpPr>
        <p:spPr>
          <a:xfrm>
            <a:off x="5312317" y="5236329"/>
            <a:ext cx="3307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 SFGR is the robust test</a:t>
            </a:r>
          </a:p>
          <a:p>
            <a:r>
              <a:rPr lang="en-US" dirty="0" err="1">
                <a:solidFill>
                  <a:srgbClr val="FF0000"/>
                </a:solidFill>
              </a:rPr>
              <a:t>ror</a:t>
            </a:r>
            <a:r>
              <a:rPr lang="en-US" dirty="0">
                <a:solidFill>
                  <a:srgbClr val="FF0000"/>
                </a:solidFill>
              </a:rPr>
              <a:t> spin-isospin channel in </a:t>
            </a:r>
          </a:p>
          <a:p>
            <a:r>
              <a:rPr lang="en-US" dirty="0">
                <a:solidFill>
                  <a:srgbClr val="FF0000"/>
                </a:solidFill>
              </a:rPr>
              <a:t>DFT </a:t>
            </a:r>
            <a:r>
              <a:rPr lang="en-US" dirty="0" err="1">
                <a:solidFill>
                  <a:srgbClr val="FF0000"/>
                </a:solidFill>
              </a:rPr>
              <a:t>Skyrme</a:t>
            </a:r>
            <a:r>
              <a:rPr lang="en-US" dirty="0">
                <a:solidFill>
                  <a:srgbClr val="FF0000"/>
                </a:solidFill>
              </a:rPr>
              <a:t> functional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88D5C5-43A8-2863-0DBD-F84E5833DD78}"/>
              </a:ext>
            </a:extLst>
          </p:cNvPr>
          <p:cNvSpPr txBox="1"/>
          <p:nvPr/>
        </p:nvSpPr>
        <p:spPr>
          <a:xfrm>
            <a:off x="4861594" y="3831723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The final SFGR gross-structure is 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determined by competition between 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spin-orbit splitting and value of 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residual interaction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25733C-1781-D062-A710-9011CDAD79BC}"/>
              </a:ext>
            </a:extLst>
          </p:cNvPr>
          <p:cNvSpPr txBox="1"/>
          <p:nvPr/>
        </p:nvSpPr>
        <p:spPr>
          <a:xfrm>
            <a:off x="5308444" y="6353722"/>
            <a:ext cx="34997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P. Vesely et al, PRC,</a:t>
            </a:r>
            <a:r>
              <a:rPr lang="en-US" sz="1200" u="sng" dirty="0"/>
              <a:t> 80</a:t>
            </a:r>
            <a:r>
              <a:rPr lang="en-US" sz="1200" dirty="0"/>
              <a:t>, 031302(R) (2009)</a:t>
            </a:r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237557-F271-A67E-A2CF-2359303934D1}"/>
              </a:ext>
            </a:extLst>
          </p:cNvPr>
          <p:cNvSpPr txBox="1"/>
          <p:nvPr/>
        </p:nvSpPr>
        <p:spPr>
          <a:xfrm>
            <a:off x="6965975" y="40466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12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9446"/>
            <a:ext cx="8404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  </a:t>
            </a:r>
            <a:r>
              <a:rPr lang="en-US" sz="1800" b="1" dirty="0"/>
              <a:t>GR are the robust test for </a:t>
            </a:r>
            <a:r>
              <a:rPr lang="en-US" sz="1800" b="1" dirty="0">
                <a:solidFill>
                  <a:srgbClr val="FF0000"/>
                </a:solidFill>
              </a:rPr>
              <a:t>modern self-consistent mean field approaches</a:t>
            </a:r>
          </a:p>
          <a:p>
            <a:r>
              <a:rPr lang="en-US" sz="1800" dirty="0"/>
              <a:t>    (</a:t>
            </a:r>
            <a:r>
              <a:rPr lang="en-US" sz="1800" dirty="0" err="1">
                <a:solidFill>
                  <a:srgbClr val="0000FF"/>
                </a:solidFill>
              </a:rPr>
              <a:t>Skyrme</a:t>
            </a:r>
            <a:r>
              <a:rPr lang="en-US" sz="1800" dirty="0">
                <a:solidFill>
                  <a:srgbClr val="0000FF"/>
                </a:solidFill>
              </a:rPr>
              <a:t>, </a:t>
            </a:r>
            <a:r>
              <a:rPr lang="en-US" sz="1800" dirty="0" err="1">
                <a:solidFill>
                  <a:srgbClr val="0000FF"/>
                </a:solidFill>
              </a:rPr>
              <a:t>Gogni</a:t>
            </a:r>
            <a:r>
              <a:rPr lang="en-US" sz="1800" dirty="0">
                <a:solidFill>
                  <a:srgbClr val="0000FF"/>
                </a:solidFill>
              </a:rPr>
              <a:t>, relativistic,</a:t>
            </a:r>
            <a:r>
              <a:rPr lang="en-US" sz="1800" dirty="0"/>
              <a:t> …) based on </a:t>
            </a:r>
            <a:endParaRPr lang="ru-RU" sz="1800" dirty="0"/>
          </a:p>
          <a:p>
            <a:r>
              <a:rPr lang="ru-RU" sz="2400" b="1" dirty="0">
                <a:solidFill>
                  <a:srgbClr val="FF0000"/>
                </a:solidFill>
              </a:rPr>
              <a:t>                   </a:t>
            </a:r>
            <a:r>
              <a:rPr lang="en-US" sz="2400" b="1" dirty="0">
                <a:solidFill>
                  <a:srgbClr val="FF0000"/>
                </a:solidFill>
              </a:rPr>
              <a:t>density functional theory (DFT)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798" y="1367185"/>
            <a:ext cx="858440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These approaches:</a:t>
            </a:r>
          </a:p>
          <a:p>
            <a:endParaRPr lang="en-US" sz="1800" dirty="0"/>
          </a:p>
          <a:p>
            <a:r>
              <a:rPr lang="en-US" sz="1800" dirty="0"/>
              <a:t>    - are </a:t>
            </a:r>
            <a:r>
              <a:rPr lang="en-US" sz="1800" b="1" dirty="0">
                <a:solidFill>
                  <a:srgbClr val="FF3300"/>
                </a:solidFill>
              </a:rPr>
              <a:t>main theoretical tools (work horses) </a:t>
            </a:r>
            <a:r>
              <a:rPr lang="en-US" sz="1800" dirty="0"/>
              <a:t>to describe GR </a:t>
            </a:r>
          </a:p>
          <a:p>
            <a:r>
              <a:rPr lang="en-US" sz="1800" dirty="0"/>
              <a:t>       and other nuclear excitations</a:t>
            </a:r>
          </a:p>
          <a:p>
            <a:endParaRPr lang="en-US" sz="1800" dirty="0"/>
          </a:p>
          <a:p>
            <a:r>
              <a:rPr lang="en-US" sz="1800" dirty="0"/>
              <a:t>    - are </a:t>
            </a:r>
            <a:r>
              <a:rPr lang="en-US" sz="1800" b="1" dirty="0">
                <a:solidFill>
                  <a:srgbClr val="FF3300"/>
                </a:solidFill>
              </a:rPr>
              <a:t>self-consistent</a:t>
            </a:r>
            <a:r>
              <a:rPr lang="en-US" sz="1800" dirty="0"/>
              <a:t>: </a:t>
            </a:r>
            <a:r>
              <a:rPr lang="en-US" sz="1800" dirty="0">
                <a:solidFill>
                  <a:srgbClr val="FF0000"/>
                </a:solidFill>
              </a:rPr>
              <a:t>both mean field and residual interaction are obtained 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from the same initial functional</a:t>
            </a:r>
            <a:r>
              <a:rPr lang="en-US" sz="1800" dirty="0"/>
              <a:t> (no additional free parameters), high predictive </a:t>
            </a:r>
          </a:p>
          <a:p>
            <a:r>
              <a:rPr lang="en-US" sz="1800" dirty="0"/>
              <a:t>      power. </a:t>
            </a:r>
          </a:p>
          <a:p>
            <a:r>
              <a:rPr lang="en-US" sz="1800" dirty="0"/>
              <a:t> 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800" dirty="0"/>
              <a:t>pretend to be </a:t>
            </a:r>
            <a:r>
              <a:rPr lang="en-US" sz="1800" b="1" dirty="0">
                <a:solidFill>
                  <a:srgbClr val="FF3300"/>
                </a:solidFill>
              </a:rPr>
              <a:t>universal</a:t>
            </a:r>
            <a:r>
              <a:rPr lang="en-US" sz="1800" dirty="0"/>
              <a:t>: description of </a:t>
            </a:r>
            <a:r>
              <a:rPr lang="en-US" sz="1800" b="1" dirty="0">
                <a:solidFill>
                  <a:srgbClr val="FF3300"/>
                </a:solidFill>
              </a:rPr>
              <a:t>astrophysical problems</a:t>
            </a:r>
            <a:r>
              <a:rPr lang="en-US" sz="1800" dirty="0"/>
              <a:t>, </a:t>
            </a:r>
          </a:p>
          <a:p>
            <a:r>
              <a:rPr lang="en-US" sz="1800" b="1" dirty="0">
                <a:solidFill>
                  <a:srgbClr val="FF3300"/>
                </a:solidFill>
              </a:rPr>
              <a:t>    nuclear matter </a:t>
            </a:r>
            <a:r>
              <a:rPr lang="en-US" sz="1800" dirty="0"/>
              <a:t>(symmetric, neutron),  and </a:t>
            </a:r>
            <a:r>
              <a:rPr lang="en-US" sz="1800" b="1" dirty="0">
                <a:solidFill>
                  <a:srgbClr val="FF3300"/>
                </a:solidFill>
              </a:rPr>
              <a:t>finite nuclei </a:t>
            </a:r>
            <a:r>
              <a:rPr lang="en-US" sz="1800" dirty="0"/>
              <a:t>of a different shape </a:t>
            </a:r>
          </a:p>
          <a:p>
            <a:r>
              <a:rPr lang="en-US" sz="1800" dirty="0"/>
              <a:t>   (spherical, deformed) through  the full periodic table, </a:t>
            </a:r>
          </a:p>
          <a:p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dirty="0"/>
              <a:t>pretend to describe both </a:t>
            </a:r>
            <a:r>
              <a:rPr lang="en-US" sz="1800" b="1" dirty="0">
                <a:solidFill>
                  <a:srgbClr val="FF3300"/>
                </a:solidFill>
              </a:rPr>
              <a:t>static nuclear properties </a:t>
            </a:r>
            <a:r>
              <a:rPr lang="en-US" sz="1800" dirty="0"/>
              <a:t>and  </a:t>
            </a:r>
            <a:r>
              <a:rPr lang="en-US" sz="1800" b="1" dirty="0">
                <a:solidFill>
                  <a:srgbClr val="FF3300"/>
                </a:solidFill>
              </a:rPr>
              <a:t>nuclear dynamics </a:t>
            </a:r>
          </a:p>
          <a:p>
            <a:r>
              <a:rPr lang="en-US" sz="1800" b="1" dirty="0">
                <a:solidFill>
                  <a:srgbClr val="FF3300"/>
                </a:solidFill>
              </a:rPr>
              <a:t> </a:t>
            </a:r>
          </a:p>
          <a:p>
            <a:r>
              <a:rPr lang="en-US" sz="1800" b="1" dirty="0"/>
              <a:t>-</a:t>
            </a:r>
            <a:r>
              <a:rPr lang="en-US" sz="1800" b="1" dirty="0">
                <a:solidFill>
                  <a:srgbClr val="FF0000"/>
                </a:solidFill>
              </a:rPr>
              <a:t>  parameter</a:t>
            </a:r>
            <a:r>
              <a:rPr lang="en-US" sz="1800" b="1" dirty="0">
                <a:solidFill>
                  <a:srgbClr val="C00000"/>
                </a:solidFill>
              </a:rPr>
              <a:t>s</a:t>
            </a:r>
            <a:r>
              <a:rPr lang="en-US" sz="1800" dirty="0"/>
              <a:t> of the initial functional are fitted to describe both finite  nuclei </a:t>
            </a:r>
          </a:p>
          <a:p>
            <a:r>
              <a:rPr lang="en-US" sz="1800" dirty="0"/>
              <a:t>   (statics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dynamics</a:t>
            </a:r>
            <a:r>
              <a:rPr lang="en-US" sz="1800" dirty="0"/>
              <a:t>) and nuclear matter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798" y="6168499"/>
            <a:ext cx="8866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</a:t>
            </a:r>
            <a:r>
              <a:rPr lang="en-US" sz="1800" b="1" dirty="0">
                <a:solidFill>
                  <a:srgbClr val="0000FF"/>
                </a:solidFill>
              </a:rPr>
              <a:t>GR provide the robust check of the accuracy  of the self-consistent models. 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251520" y="620688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CD6BD9-6A28-8540-1DAA-DF62281E2EDC}"/>
              </a:ext>
            </a:extLst>
          </p:cNvPr>
          <p:cNvSpPr txBox="1"/>
          <p:nvPr/>
        </p:nvSpPr>
        <p:spPr>
          <a:xfrm>
            <a:off x="442198" y="276617"/>
            <a:ext cx="5586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Particular example why we should know SFGR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04E95E-4996-2874-4BCD-E83293DA1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44113"/>
            <a:ext cx="2376264" cy="28600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CA458D-C152-4DD0-543C-9EFA56307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91" y="1268760"/>
            <a:ext cx="5325768" cy="4013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999A9C-4573-FD4F-DCD9-C3E3BC6B2E85}"/>
              </a:ext>
            </a:extLst>
          </p:cNvPr>
          <p:cNvSpPr txBox="1"/>
          <p:nvPr/>
        </p:nvSpPr>
        <p:spPr>
          <a:xfrm>
            <a:off x="216976" y="5546607"/>
            <a:ext cx="845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New NRF data for 2-6 MeV energy range in 156Gd  </a:t>
            </a:r>
            <a:r>
              <a:rPr lang="en-US" sz="1800" dirty="0">
                <a:solidFill>
                  <a:srgbClr val="FF0000"/>
                </a:solidFill>
              </a:rPr>
              <a:t>do not give any M1 strength at 4-6 MeV</a:t>
            </a:r>
            <a:r>
              <a:rPr lang="en-US" sz="1800" dirty="0"/>
              <a:t> despite this range </a:t>
            </a:r>
            <a:r>
              <a:rPr lang="en-US" sz="1800" dirty="0">
                <a:solidFill>
                  <a:srgbClr val="FF0000"/>
                </a:solidFill>
              </a:rPr>
              <a:t>must host the proton branch of SFGR </a:t>
            </a:r>
            <a:r>
              <a:rPr lang="en-US" sz="1800" dirty="0"/>
              <a:t>!!??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Questionable experimental result ….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43664A0-EBA0-8A67-2D2E-64E3FD72F7E1}"/>
              </a:ext>
            </a:extLst>
          </p:cNvPr>
          <p:cNvSpPr/>
          <p:nvPr/>
        </p:nvSpPr>
        <p:spPr bwMode="auto">
          <a:xfrm>
            <a:off x="4114800" y="4247689"/>
            <a:ext cx="9144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F4BBB0F-3325-E20A-846B-72716BDA43AD}"/>
              </a:ext>
            </a:extLst>
          </p:cNvPr>
          <p:cNvSpPr/>
          <p:nvPr/>
        </p:nvSpPr>
        <p:spPr bwMode="auto">
          <a:xfrm>
            <a:off x="582641" y="3429000"/>
            <a:ext cx="914400" cy="914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73FCA-27B0-8998-B68A-68E6FCBEA146}"/>
              </a:ext>
            </a:extLst>
          </p:cNvPr>
          <p:cNvSpPr txBox="1"/>
          <p:nvPr/>
        </p:nvSpPr>
        <p:spPr>
          <a:xfrm flipH="1">
            <a:off x="1763688" y="2132856"/>
            <a:ext cx="602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p,p</a:t>
            </a:r>
            <a:r>
              <a:rPr lang="en-US" sz="1200" dirty="0"/>
              <a:t>’)</a:t>
            </a:r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9CBBA8-3D52-2B41-48DA-C529BF4BD1F8}"/>
              </a:ext>
            </a:extLst>
          </p:cNvPr>
          <p:cNvSpPr txBox="1"/>
          <p:nvPr/>
        </p:nvSpPr>
        <p:spPr>
          <a:xfrm>
            <a:off x="4275151" y="435878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NRF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9F2D56-4D71-D9F0-BD0E-840EB719602F}"/>
              </a:ext>
            </a:extLst>
          </p:cNvPr>
          <p:cNvSpPr txBox="1"/>
          <p:nvPr/>
        </p:nvSpPr>
        <p:spPr>
          <a:xfrm>
            <a:off x="467544" y="695624"/>
            <a:ext cx="804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NRF experiment: M. </a:t>
            </a:r>
            <a:r>
              <a:rPr lang="en-US" sz="1200" dirty="0" err="1"/>
              <a:t>Tamkas</a:t>
            </a:r>
            <a:r>
              <a:rPr lang="en-US" sz="1200" dirty="0"/>
              <a:t> et al, </a:t>
            </a:r>
            <a:r>
              <a:rPr lang="en-US" sz="1200" dirty="0" err="1"/>
              <a:t>Nucl</a:t>
            </a:r>
            <a:r>
              <a:rPr lang="en-US" sz="1200" dirty="0"/>
              <a:t>. </a:t>
            </a:r>
            <a:r>
              <a:rPr lang="en-US" sz="1200" dirty="0" err="1"/>
              <a:t>Phys.A</a:t>
            </a:r>
            <a:r>
              <a:rPr lang="en-US" sz="1200" dirty="0"/>
              <a:t> </a:t>
            </a:r>
            <a:r>
              <a:rPr lang="en-US" sz="1200" u="sng" dirty="0"/>
              <a:t>987</a:t>
            </a:r>
            <a:r>
              <a:rPr lang="en-US" sz="1200" dirty="0"/>
              <a:t>, 79 (2019) </a:t>
            </a:r>
          </a:p>
          <a:p>
            <a:r>
              <a:rPr lang="en-US" sz="1200" dirty="0"/>
              <a:t>Calculations: VO. Nesterenko, P.I. </a:t>
            </a:r>
            <a:r>
              <a:rPr lang="en-US" sz="1200" dirty="0" err="1"/>
              <a:t>Vishnevskiy</a:t>
            </a:r>
            <a:r>
              <a:rPr lang="en-US" sz="1200" dirty="0"/>
              <a:t>, A. Repko, P.-G. Reinhard and J. </a:t>
            </a:r>
            <a:r>
              <a:rPr lang="en-US" sz="1200" dirty="0" err="1"/>
              <a:t>Kvasil</a:t>
            </a:r>
            <a:r>
              <a:rPr lang="en-US" sz="1200" dirty="0"/>
              <a:t>, EPJA </a:t>
            </a:r>
            <a:r>
              <a:rPr lang="en-US" sz="1200" u="sng" dirty="0"/>
              <a:t>60</a:t>
            </a:r>
            <a:r>
              <a:rPr lang="en-US" sz="1200" dirty="0"/>
              <a:t>, 28 (2024)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58426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40C5EC-DEDC-B330-0B5D-AB7FF8E68346}"/>
              </a:ext>
            </a:extLst>
          </p:cNvPr>
          <p:cNvSpPr txBox="1"/>
          <p:nvPr/>
        </p:nvSpPr>
        <p:spPr>
          <a:xfrm>
            <a:off x="971334" y="404664"/>
            <a:ext cx="6651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are still absent universal </a:t>
            </a:r>
            <a:r>
              <a:rPr lang="en-US" dirty="0" err="1">
                <a:solidFill>
                  <a:srgbClr val="FF0000"/>
                </a:solidFill>
              </a:rPr>
              <a:t>Skyrme</a:t>
            </a:r>
            <a:r>
              <a:rPr lang="en-US" dirty="0">
                <a:solidFill>
                  <a:srgbClr val="FF0000"/>
                </a:solidFill>
              </a:rPr>
              <a:t> parametrizations </a:t>
            </a:r>
          </a:p>
          <a:p>
            <a:r>
              <a:rPr lang="en-US" dirty="0">
                <a:solidFill>
                  <a:srgbClr val="FF0000"/>
                </a:solidFill>
              </a:rPr>
              <a:t>suitable for description of all GR in all finite nuclei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4227B-FABD-C9B2-844F-080D728367A3}"/>
              </a:ext>
            </a:extLst>
          </p:cNvPr>
          <p:cNvSpPr txBox="1"/>
          <p:nvPr/>
        </p:nvSpPr>
        <p:spPr>
          <a:xfrm>
            <a:off x="583182" y="1628800"/>
            <a:ext cx="8453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IV-GDR prefers </a:t>
            </a:r>
            <a:r>
              <a:rPr lang="en-US" dirty="0" err="1"/>
              <a:t>Skyrme</a:t>
            </a:r>
            <a:r>
              <a:rPr lang="en-US" dirty="0"/>
              <a:t> forces (SLy4, …)  with a low IS effective mass    </a:t>
            </a:r>
          </a:p>
          <a:p>
            <a:r>
              <a:rPr lang="en-US" dirty="0"/>
              <a:t>                           m*/m=0.7-0.9               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4C363-334F-98EA-7952-ACA247A70A5F}"/>
              </a:ext>
            </a:extLst>
          </p:cNvPr>
          <p:cNvSpPr txBox="1"/>
          <p:nvPr/>
        </p:nvSpPr>
        <p:spPr>
          <a:xfrm>
            <a:off x="612566" y="2498993"/>
            <a:ext cx="7919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IS-GQR prefers </a:t>
            </a:r>
            <a:r>
              <a:rPr lang="en-US" dirty="0" err="1"/>
              <a:t>Skyrme</a:t>
            </a:r>
            <a:r>
              <a:rPr lang="en-US" dirty="0"/>
              <a:t> forces (SkT6, …) with a high IS effective mass    </a:t>
            </a:r>
          </a:p>
          <a:p>
            <a:r>
              <a:rPr lang="en-US" dirty="0"/>
              <a:t>                           m*/m=0.9-1.0               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C90B3-E659-A411-3141-3423739B5490}"/>
              </a:ext>
            </a:extLst>
          </p:cNvPr>
          <p:cNvSpPr txBox="1"/>
          <p:nvPr/>
        </p:nvSpPr>
        <p:spPr>
          <a:xfrm>
            <a:off x="551214" y="3501474"/>
            <a:ext cx="822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Nuclear masses and low-energy states are well described with m*/m=1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B3CB2-F3FC-3345-951E-CDB83530C348}"/>
              </a:ext>
            </a:extLst>
          </p:cNvPr>
          <p:cNvSpPr txBox="1"/>
          <p:nvPr/>
        </p:nvSpPr>
        <p:spPr>
          <a:xfrm>
            <a:off x="580990" y="4003574"/>
            <a:ext cx="7901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IS-GMR gives different values of nuclear incompressibility in doubly </a:t>
            </a:r>
          </a:p>
          <a:p>
            <a:r>
              <a:rPr lang="en-US" dirty="0"/>
              <a:t>magic and open-shell nuclei: Pb-Sn problem, Mo isotopes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32323-DF5C-1243-1A76-9819313A251C}"/>
              </a:ext>
            </a:extLst>
          </p:cNvPr>
          <p:cNvSpPr txBox="1"/>
          <p:nvPr/>
        </p:nvSpPr>
        <p:spPr>
          <a:xfrm flipH="1">
            <a:off x="612566" y="5661248"/>
            <a:ext cx="7467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So, for the quantitative description of the particular GR, we should chose  the proper </a:t>
            </a:r>
            <a:r>
              <a:rPr lang="en-US" dirty="0" err="1">
                <a:solidFill>
                  <a:srgbClr val="FF0000"/>
                </a:solidFill>
              </a:rPr>
              <a:t>Skyrme</a:t>
            </a:r>
            <a:r>
              <a:rPr lang="en-US" dirty="0">
                <a:solidFill>
                  <a:srgbClr val="FF0000"/>
                </a:solidFill>
              </a:rPr>
              <a:t> parametrization. </a:t>
            </a:r>
          </a:p>
          <a:p>
            <a:r>
              <a:rPr lang="en-US" dirty="0">
                <a:solidFill>
                  <a:srgbClr val="FF0000"/>
                </a:solidFill>
              </a:rPr>
              <a:t>Unfortunately, this is still a common practice.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57611D-26A4-539B-EECB-4E952B821352}"/>
              </a:ext>
            </a:extLst>
          </p:cNvPr>
          <p:cNvSpPr txBox="1"/>
          <p:nvPr/>
        </p:nvSpPr>
        <p:spPr>
          <a:xfrm>
            <a:off x="580990" y="4759182"/>
            <a:ext cx="8182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Depending on the </a:t>
            </a:r>
            <a:r>
              <a:rPr lang="en-US" dirty="0" err="1"/>
              <a:t>Skyrme</a:t>
            </a:r>
            <a:r>
              <a:rPr lang="en-US" dirty="0"/>
              <a:t> force, we get one- or two-hump structure of </a:t>
            </a:r>
          </a:p>
          <a:p>
            <a:r>
              <a:rPr lang="en-US" dirty="0"/>
              <a:t>spin-flip M1 GR.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9554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94" y="821611"/>
            <a:ext cx="88537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3300"/>
                </a:solidFill>
              </a:rPr>
              <a:t>Features of different GR have been studied for many years </a:t>
            </a:r>
          </a:p>
          <a:p>
            <a:r>
              <a:rPr lang="en-US" sz="1800" b="1" dirty="0">
                <a:solidFill>
                  <a:srgbClr val="FF3300"/>
                </a:solidFill>
              </a:rPr>
              <a:t>and now, as a rule,  are basically known.</a:t>
            </a:r>
          </a:p>
          <a:p>
            <a:endParaRPr lang="en-US" sz="1800" b="1" dirty="0">
              <a:solidFill>
                <a:srgbClr val="FF3300"/>
              </a:solidFill>
            </a:endParaRPr>
          </a:p>
          <a:p>
            <a:r>
              <a:rPr lang="en-US" sz="1800" b="1" dirty="0">
                <a:solidFill>
                  <a:srgbClr val="FF3300"/>
                </a:solidFill>
              </a:rPr>
              <a:t>However investigation of GR remains to be very important  because:</a:t>
            </a:r>
          </a:p>
          <a:p>
            <a:r>
              <a:rPr lang="en-US" sz="1800" b="1" dirty="0">
                <a:solidFill>
                  <a:srgbClr val="FF3300"/>
                </a:solidFill>
              </a:rPr>
              <a:t>   - GR are used for fitting modern self-consistent models to nuclear dynamics  </a:t>
            </a:r>
          </a:p>
          <a:p>
            <a:r>
              <a:rPr lang="en-US" sz="1800" b="1" dirty="0">
                <a:solidFill>
                  <a:srgbClr val="FF3300"/>
                </a:solidFill>
              </a:rPr>
              <a:t>   - provide valuable information on nuclear matter characteristics </a:t>
            </a:r>
          </a:p>
          <a:p>
            <a:r>
              <a:rPr lang="en-US" sz="1800" b="1" dirty="0">
                <a:solidFill>
                  <a:srgbClr val="FF3300"/>
                </a:solidFill>
              </a:rPr>
              <a:t>   - have many open problems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5088" y="2852936"/>
            <a:ext cx="75253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                - fine structure of GDR and GQR, wavelet analysis,</a:t>
            </a:r>
          </a:p>
          <a:p>
            <a:r>
              <a:rPr lang="en-US" sz="1600" dirty="0"/>
              <a:t>                 - double hump structure of GMR in deformed nuclei, different </a:t>
            </a:r>
          </a:p>
          <a:p>
            <a:r>
              <a:rPr lang="en-US" sz="1600" dirty="0"/>
              <a:t>                 - toroidal E1(T=0): still should be found experimentally</a:t>
            </a:r>
          </a:p>
          <a:p>
            <a:r>
              <a:rPr lang="en-US" sz="1600" dirty="0"/>
              <a:t>                 - impact of tensor forces</a:t>
            </a:r>
          </a:p>
          <a:p>
            <a:r>
              <a:rPr lang="en-US" sz="1600" dirty="0"/>
              <a:t>                 - ……. </a:t>
            </a:r>
          </a:p>
          <a:p>
            <a:r>
              <a:rPr lang="en-US" sz="1600" dirty="0"/>
              <a:t>                   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Still very hot topic!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Conclusions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7400FB5B-B6B8-7376-9546-3053C3C62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88771"/>
              </p:ext>
            </p:extLst>
          </p:nvPr>
        </p:nvGraphicFramePr>
        <p:xfrm>
          <a:off x="7524328" y="3080080"/>
          <a:ext cx="329536" cy="34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A7758F69-BFCC-406C-A8E0-6E2FDF5CEF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080080"/>
                        <a:ext cx="329536" cy="34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857250" y="2071688"/>
            <a:ext cx="73741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Thank you for your attention!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BAEC7-9141-7BC5-7688-A1E070EE6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BC1E08-1551-7711-35EF-3998F6C89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45" y="1476415"/>
            <a:ext cx="7706405" cy="51201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933AA5-425B-D808-36AB-0A13A74F9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40" y="253440"/>
            <a:ext cx="8148119" cy="11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74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C3E56-DF38-3AD1-1F38-C6DB2FD02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extLst>
              <a:ext uri="{FF2B5EF4-FFF2-40B4-BE49-F238E27FC236}">
                <a16:creationId xmlns:a16="http://schemas.microsoft.com/office/drawing/2014/main" id="{E4EE0C4E-159F-038A-0C5E-B50CC4EC5B04}"/>
              </a:ext>
            </a:extLst>
          </p:cNvPr>
          <p:cNvSpPr/>
          <p:nvPr/>
        </p:nvSpPr>
        <p:spPr>
          <a:xfrm>
            <a:off x="179512" y="4653136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C6645-BB41-9369-A750-00B408A58F67}"/>
              </a:ext>
            </a:extLst>
          </p:cNvPr>
          <p:cNvSpPr txBox="1"/>
          <p:nvPr/>
        </p:nvSpPr>
        <p:spPr>
          <a:xfrm>
            <a:off x="467544" y="4581128"/>
            <a:ext cx="830868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GR still have many open problems themselves: </a:t>
            </a:r>
          </a:p>
          <a:p>
            <a:r>
              <a:rPr lang="en-US" sz="1800" dirty="0"/>
              <a:t>    - troubles to describe simultaneously:</a:t>
            </a:r>
          </a:p>
          <a:p>
            <a:r>
              <a:rPr lang="en-US" sz="1800" dirty="0"/>
              <a:t>                            -  GDR(T=1) and GQR(T=0),</a:t>
            </a:r>
          </a:p>
          <a:p>
            <a:r>
              <a:rPr lang="en-US" sz="1800" dirty="0"/>
              <a:t>                            - one-hump and two-hump structures in spin-flip M1 GR </a:t>
            </a:r>
          </a:p>
          <a:p>
            <a:r>
              <a:rPr lang="en-US" sz="1800" dirty="0"/>
              <a:t>                            - different        from  ISGMR in Pb and Sn isotopes</a:t>
            </a:r>
          </a:p>
          <a:p>
            <a:r>
              <a:rPr lang="en-US" sz="1800" dirty="0"/>
              <a:t>    -  exotic vortical GR (toroidal) : how to measure and identify vortical states?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6BA41-03A0-AADB-8CB5-266108E2F83F}"/>
              </a:ext>
            </a:extLst>
          </p:cNvPr>
          <p:cNvSpPr txBox="1"/>
          <p:nvPr/>
        </p:nvSpPr>
        <p:spPr>
          <a:xfrm>
            <a:off x="4932040" y="6237312"/>
            <a:ext cx="401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GR are still very hot topic!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B8E1EC-3C68-67C2-AC45-2A57C4412121}"/>
              </a:ext>
            </a:extLst>
          </p:cNvPr>
          <p:cNvSpPr txBox="1"/>
          <p:nvPr/>
        </p:nvSpPr>
        <p:spPr>
          <a:xfrm>
            <a:off x="673204" y="407875"/>
            <a:ext cx="7460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Besides GR   provide a useful information on particular features </a:t>
            </a:r>
          </a:p>
          <a:p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finite nuclei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nuclear matter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5-конечная звезда 37">
            <a:extLst>
              <a:ext uri="{FF2B5EF4-FFF2-40B4-BE49-F238E27FC236}">
                <a16:creationId xmlns:a16="http://schemas.microsoft.com/office/drawing/2014/main" id="{D86E5BC2-0877-8881-3835-7ECDEE16730B}"/>
              </a:ext>
            </a:extLst>
          </p:cNvPr>
          <p:cNvSpPr/>
          <p:nvPr/>
        </p:nvSpPr>
        <p:spPr>
          <a:xfrm>
            <a:off x="294493" y="512738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56EEE6-8909-CAE7-DAF5-B152D3E3137F}"/>
              </a:ext>
            </a:extLst>
          </p:cNvPr>
          <p:cNvGrpSpPr/>
          <p:nvPr/>
        </p:nvGrpSpPr>
        <p:grpSpPr>
          <a:xfrm>
            <a:off x="311831" y="1412776"/>
            <a:ext cx="8832169" cy="2376264"/>
            <a:chOff x="311831" y="1772816"/>
            <a:chExt cx="8832169" cy="237626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9B8FA90E-6BDD-0B5C-4B1B-7D2A4BBC645C}"/>
                </a:ext>
              </a:extLst>
            </p:cNvPr>
            <p:cNvGrpSpPr/>
            <p:nvPr/>
          </p:nvGrpSpPr>
          <p:grpSpPr>
            <a:xfrm>
              <a:off x="311831" y="1772816"/>
              <a:ext cx="8832169" cy="2065342"/>
              <a:chOff x="311831" y="1372369"/>
              <a:chExt cx="8832169" cy="2065342"/>
            </a:xfrm>
          </p:grpSpPr>
          <p:grpSp>
            <p:nvGrpSpPr>
              <p:cNvPr id="6" name="Группа 1">
                <a:extLst>
                  <a:ext uri="{FF2B5EF4-FFF2-40B4-BE49-F238E27FC236}">
                    <a16:creationId xmlns:a16="http://schemas.microsoft.com/office/drawing/2014/main" id="{0DEB90A9-3A6A-72A4-21C2-5EDE056627EB}"/>
                  </a:ext>
                </a:extLst>
              </p:cNvPr>
              <p:cNvGrpSpPr/>
              <p:nvPr/>
            </p:nvGrpSpPr>
            <p:grpSpPr>
              <a:xfrm>
                <a:off x="311831" y="1484784"/>
                <a:ext cx="3396073" cy="1899668"/>
                <a:chOff x="243983" y="1053877"/>
                <a:chExt cx="5665734" cy="2600842"/>
              </a:xfrm>
            </p:grpSpPr>
            <p:grpSp>
              <p:nvGrpSpPr>
                <p:cNvPr id="24" name="Group 8">
                  <a:extLst>
                    <a:ext uri="{FF2B5EF4-FFF2-40B4-BE49-F238E27FC236}">
                      <a16:creationId xmlns:a16="http://schemas.microsoft.com/office/drawing/2014/main" id="{F464A15D-8C8B-9381-78DE-88F8632D97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7767" y="1125314"/>
                  <a:ext cx="1223963" cy="1201738"/>
                  <a:chOff x="2835" y="2931"/>
                  <a:chExt cx="771" cy="757"/>
                </a:xfrm>
              </p:grpSpPr>
              <p:sp>
                <p:nvSpPr>
                  <p:cNvPr id="35" name="Oval 9">
                    <a:extLst>
                      <a:ext uri="{FF2B5EF4-FFF2-40B4-BE49-F238E27FC236}">
                        <a16:creationId xmlns:a16="http://schemas.microsoft.com/office/drawing/2014/main" id="{764234DA-2A2A-269C-F792-CA1E3E8418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5" y="2931"/>
                    <a:ext cx="771" cy="75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Oval 10">
                    <a:extLst>
                      <a:ext uri="{FF2B5EF4-FFF2-40B4-BE49-F238E27FC236}">
                        <a16:creationId xmlns:a16="http://schemas.microsoft.com/office/drawing/2014/main" id="{1DFD2275-2D46-6C82-81E3-709708C8EA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3022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 algn="ctr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Oval 15">
                  <a:extLst>
                    <a:ext uri="{FF2B5EF4-FFF2-40B4-BE49-F238E27FC236}">
                      <a16:creationId xmlns:a16="http://schemas.microsoft.com/office/drawing/2014/main" id="{E27F206F-52A3-4ED9-1818-754D3E19B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8792" y="1053877"/>
                  <a:ext cx="914400" cy="1441450"/>
                </a:xfrm>
                <a:prstGeom prst="ellipse">
                  <a:avLst/>
                </a:prstGeom>
                <a:solidFill>
                  <a:srgbClr val="E9EAB4">
                    <a:alpha val="70195"/>
                  </a:srgbClr>
                </a:solidFill>
                <a:ln w="28575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16">
                  <a:extLst>
                    <a:ext uri="{FF2B5EF4-FFF2-40B4-BE49-F238E27FC236}">
                      <a16:creationId xmlns:a16="http://schemas.microsoft.com/office/drawing/2014/main" id="{72DDBE0E-4F19-7093-0BC2-0692D040C6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57192" y="1198339"/>
                  <a:ext cx="1152525" cy="1154113"/>
                </a:xfrm>
                <a:prstGeom prst="ellipse">
                  <a:avLst/>
                </a:prstGeom>
                <a:solidFill>
                  <a:schemeClr val="accent1">
                    <a:alpha val="45882"/>
                  </a:schemeClr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Text Box 18">
                  <a:extLst>
                    <a:ext uri="{FF2B5EF4-FFF2-40B4-BE49-F238E27FC236}">
                      <a16:creationId xmlns:a16="http://schemas.microsoft.com/office/drawing/2014/main" id="{82480534-EF0C-F328-9E4F-F9CAE1328D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983" y="2854102"/>
                  <a:ext cx="1877907" cy="800617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FF3300"/>
                      </a:solidFill>
                    </a:rPr>
                    <a:t>E0(T=0,1)</a:t>
                  </a:r>
                </a:p>
                <a:p>
                  <a:pPr algn="ctr"/>
                  <a:r>
                    <a:rPr lang="en-US" sz="1600" b="1" dirty="0">
                      <a:solidFill>
                        <a:srgbClr val="FF3300"/>
                      </a:solidFill>
                    </a:rPr>
                    <a:t>    </a:t>
                  </a:r>
                  <a:r>
                    <a:rPr lang="en-US" sz="1600" b="1" dirty="0">
                      <a:solidFill>
                        <a:srgbClr val="0000FF"/>
                      </a:solidFill>
                    </a:rPr>
                    <a:t>GMR </a:t>
                  </a:r>
                  <a:endParaRPr lang="ru-RU" sz="1600" b="1" dirty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28" name="Group 21">
                  <a:extLst>
                    <a:ext uri="{FF2B5EF4-FFF2-40B4-BE49-F238E27FC236}">
                      <a16:creationId xmlns:a16="http://schemas.microsoft.com/office/drawing/2014/main" id="{BD643059-3A48-A0D1-2713-9CE67997BC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87079" y="1196752"/>
                  <a:ext cx="1554163" cy="2457450"/>
                  <a:chOff x="1630" y="1207"/>
                  <a:chExt cx="979" cy="1548"/>
                </a:xfrm>
              </p:grpSpPr>
              <p:sp>
                <p:nvSpPr>
                  <p:cNvPr id="29" name="Oval 22">
                    <a:extLst>
                      <a:ext uri="{FF2B5EF4-FFF2-40B4-BE49-F238E27FC236}">
                        <a16:creationId xmlns:a16="http://schemas.microsoft.com/office/drawing/2014/main" id="{58A5010F-1145-3A2A-F4D8-CB881FD043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1343"/>
                    <a:ext cx="576" cy="576"/>
                  </a:xfrm>
                  <a:prstGeom prst="ellipse">
                    <a:avLst/>
                  </a:prstGeom>
                  <a:solidFill>
                    <a:srgbClr val="CCFFFF"/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Oval 23">
                    <a:extLst>
                      <a:ext uri="{FF2B5EF4-FFF2-40B4-BE49-F238E27FC236}">
                        <a16:creationId xmlns:a16="http://schemas.microsoft.com/office/drawing/2014/main" id="{A0080EEE-0F32-C76C-69FC-71D4BCD4E9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1343"/>
                    <a:ext cx="576" cy="576"/>
                  </a:xfrm>
                  <a:prstGeom prst="ellipse">
                    <a:avLst/>
                  </a:prstGeom>
                  <a:solidFill>
                    <a:srgbClr val="FFCC99">
                      <a:alpha val="49019"/>
                    </a:srgbClr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4">
                    <a:extLst>
                      <a:ext uri="{FF2B5EF4-FFF2-40B4-BE49-F238E27FC236}">
                        <a16:creationId xmlns:a16="http://schemas.microsoft.com/office/drawing/2014/main" id="{B03EA2C1-D584-107A-DCA0-A62051004B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37" y="1207"/>
                    <a:ext cx="36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Text Box 25">
                    <a:extLst>
                      <a:ext uri="{FF2B5EF4-FFF2-40B4-BE49-F238E27FC236}">
                        <a16:creationId xmlns:a16="http://schemas.microsoft.com/office/drawing/2014/main" id="{431F28D5-6E91-589E-52AB-10EA1C4A01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2" y="1933"/>
                    <a:ext cx="344" cy="345"/>
                  </a:xfrm>
                  <a:prstGeom prst="rect">
                    <a:avLst/>
                  </a:prstGeom>
                  <a:noFill/>
                  <a:ln w="2857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/>
                      <a:t>p</a:t>
                    </a:r>
                    <a:endParaRPr lang="ru-RU" dirty="0"/>
                  </a:p>
                </p:txBody>
              </p:sp>
              <p:sp>
                <p:nvSpPr>
                  <p:cNvPr id="33" name="Text Box 26">
                    <a:extLst>
                      <a:ext uri="{FF2B5EF4-FFF2-40B4-BE49-F238E27FC236}">
                        <a16:creationId xmlns:a16="http://schemas.microsoft.com/office/drawing/2014/main" id="{346BBF28-ED1A-FE16-99BB-E5ABC7080DD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0" y="2251"/>
                    <a:ext cx="979" cy="504"/>
                  </a:xfrm>
                  <a:prstGeom prst="rect">
                    <a:avLst/>
                  </a:prstGeom>
                  <a:noFill/>
                  <a:ln w="2857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rgbClr val="FF3300"/>
                        </a:solidFill>
                      </a:rPr>
                      <a:t>E1(T=1)</a:t>
                    </a:r>
                  </a:p>
                  <a:p>
                    <a:pPr algn="ctr"/>
                    <a:r>
                      <a:rPr lang="en-US" sz="1600" b="1" dirty="0">
                        <a:solidFill>
                          <a:srgbClr val="0000FF"/>
                        </a:solidFill>
                      </a:rPr>
                      <a:t> GDR </a:t>
                    </a:r>
                    <a:endParaRPr lang="ru-RU" sz="1600" b="1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34" name="Text Box 27">
                    <a:extLst>
                      <a:ext uri="{FF2B5EF4-FFF2-40B4-BE49-F238E27FC236}">
                        <a16:creationId xmlns:a16="http://schemas.microsoft.com/office/drawing/2014/main" id="{59B5890F-FB46-7A46-9C03-87B083FB6E3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9" y="1939"/>
                    <a:ext cx="272" cy="345"/>
                  </a:xfrm>
                  <a:prstGeom prst="rect">
                    <a:avLst/>
                  </a:prstGeom>
                  <a:noFill/>
                  <a:ln w="28575" algn="ctr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dirty="0"/>
                      <a:t>n</a:t>
                    </a:r>
                    <a:endParaRPr lang="ru-RU" dirty="0"/>
                  </a:p>
                </p:txBody>
              </p:sp>
            </p:grpSp>
          </p:grp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13013956-ACAC-3211-F8C0-125F4B980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9952" y="2852936"/>
                <a:ext cx="1074332" cy="5847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M1(T=1)</a:t>
                </a:r>
              </a:p>
              <a:p>
                <a:pPr algn="ctr"/>
                <a:r>
                  <a:rPr lang="en-US" sz="1600" b="1" dirty="0">
                    <a:solidFill>
                      <a:srgbClr val="0000FF"/>
                    </a:solidFill>
                  </a:rPr>
                  <a:t> scissors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8" name="Группа 16">
                <a:extLst>
                  <a:ext uri="{FF2B5EF4-FFF2-40B4-BE49-F238E27FC236}">
                    <a16:creationId xmlns:a16="http://schemas.microsoft.com/office/drawing/2014/main" id="{D8E80451-5860-B307-2242-619F0A2590CF}"/>
                  </a:ext>
                </a:extLst>
              </p:cNvPr>
              <p:cNvGrpSpPr/>
              <p:nvPr/>
            </p:nvGrpSpPr>
            <p:grpSpPr>
              <a:xfrm>
                <a:off x="5220072" y="1509241"/>
                <a:ext cx="1080120" cy="983655"/>
                <a:chOff x="6599734" y="3929980"/>
                <a:chExt cx="1296988" cy="1274763"/>
              </a:xfrm>
            </p:grpSpPr>
            <p:sp>
              <p:nvSpPr>
                <p:cNvPr id="20" name="Oval 11">
                  <a:extLst>
                    <a:ext uri="{FF2B5EF4-FFF2-40B4-BE49-F238E27FC236}">
                      <a16:creationId xmlns:a16="http://schemas.microsoft.com/office/drawing/2014/main" id="{99685514-ECE7-8227-5246-BF928CE81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99734" y="3929980"/>
                  <a:ext cx="1296988" cy="1274763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2">
                  <a:extLst>
                    <a:ext uri="{FF2B5EF4-FFF2-40B4-BE49-F238E27FC236}">
                      <a16:creationId xmlns:a16="http://schemas.microsoft.com/office/drawing/2014/main" id="{40BAE081-1F80-28DE-E671-C9FB7CA81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99734" y="4434805"/>
                  <a:ext cx="1295400" cy="288925"/>
                </a:xfrm>
                <a:prstGeom prst="ellipse">
                  <a:avLst/>
                </a:prstGeom>
                <a:solidFill>
                  <a:schemeClr val="accent1"/>
                </a:solidFill>
                <a:ln w="28575" algn="ctr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AutoShape 13">
                  <a:extLst>
                    <a:ext uri="{FF2B5EF4-FFF2-40B4-BE49-F238E27FC236}">
                      <a16:creationId xmlns:a16="http://schemas.microsoft.com/office/drawing/2014/main" id="{E77B1FBE-7E00-ED0D-A6A8-BA6F921A4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0097" y="4866605"/>
                  <a:ext cx="431800" cy="288925"/>
                </a:xfrm>
                <a:prstGeom prst="curvedRightArrow">
                  <a:avLst>
                    <a:gd name="adj1" fmla="val 20000"/>
                    <a:gd name="adj2" fmla="val 40000"/>
                    <a:gd name="adj3" fmla="val 49817"/>
                  </a:avLst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utoShape 14">
                  <a:extLst>
                    <a:ext uri="{FF2B5EF4-FFF2-40B4-BE49-F238E27FC236}">
                      <a16:creationId xmlns:a16="http://schemas.microsoft.com/office/drawing/2014/main" id="{0CEEE093-11C1-3BD1-16F5-68E2D60561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04559" y="4074443"/>
                  <a:ext cx="433388" cy="287337"/>
                </a:xfrm>
                <a:prstGeom prst="curvedLeftArrow">
                  <a:avLst>
                    <a:gd name="adj1" fmla="val 20000"/>
                    <a:gd name="adj2" fmla="val 40000"/>
                    <a:gd name="adj3" fmla="val 50276"/>
                  </a:avLst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Text Box 20">
                <a:extLst>
                  <a:ext uri="{FF2B5EF4-FFF2-40B4-BE49-F238E27FC236}">
                    <a16:creationId xmlns:a16="http://schemas.microsoft.com/office/drawing/2014/main" id="{AA767153-A8F8-4465-58CE-EBDD39A016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4088" y="2852936"/>
                <a:ext cx="1138452" cy="5847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M2(T=0,1)</a:t>
                </a:r>
              </a:p>
              <a:p>
                <a:pPr algn="ctr"/>
                <a:r>
                  <a:rPr lang="en-US" sz="1600" b="1" dirty="0">
                    <a:solidFill>
                      <a:srgbClr val="0000FF"/>
                    </a:solidFill>
                  </a:rPr>
                  <a:t>twist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0" name="Group 28">
                <a:extLst>
                  <a:ext uri="{FF2B5EF4-FFF2-40B4-BE49-F238E27FC236}">
                    <a16:creationId xmlns:a16="http://schemas.microsoft.com/office/drawing/2014/main" id="{7822E518-BA72-70C3-04E2-9A4BA0490E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00945" y="1484784"/>
                <a:ext cx="646948" cy="1397300"/>
                <a:chOff x="377" y="2386"/>
                <a:chExt cx="826" cy="1526"/>
              </a:xfrm>
            </p:grpSpPr>
            <p:grpSp>
              <p:nvGrpSpPr>
                <p:cNvPr id="15" name="Group 29">
                  <a:extLst>
                    <a:ext uri="{FF2B5EF4-FFF2-40B4-BE49-F238E27FC236}">
                      <a16:creationId xmlns:a16="http://schemas.microsoft.com/office/drawing/2014/main" id="{478D6594-3387-7725-D8BE-520EB3FAE1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3" y="2386"/>
                  <a:ext cx="570" cy="1094"/>
                  <a:chOff x="3521" y="2653"/>
                  <a:chExt cx="570" cy="1094"/>
                </a:xfrm>
              </p:grpSpPr>
              <p:sp>
                <p:nvSpPr>
                  <p:cNvPr id="18" name="Oval 30">
                    <a:extLst>
                      <a:ext uri="{FF2B5EF4-FFF2-40B4-BE49-F238E27FC236}">
                        <a16:creationId xmlns:a16="http://schemas.microsoft.com/office/drawing/2014/main" id="{378D8F88-1075-CF2B-0702-58D46A6069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921637">
                    <a:off x="3282" y="2937"/>
                    <a:ext cx="1088" cy="531"/>
                  </a:xfrm>
                  <a:prstGeom prst="ellipse">
                    <a:avLst/>
                  </a:prstGeom>
                  <a:solidFill>
                    <a:srgbClr val="FFCC99">
                      <a:alpha val="54901"/>
                    </a:srgbClr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Oval 31">
                    <a:extLst>
                      <a:ext uri="{FF2B5EF4-FFF2-40B4-BE49-F238E27FC236}">
                        <a16:creationId xmlns:a16="http://schemas.microsoft.com/office/drawing/2014/main" id="{109B5D73-9393-B1B0-6268-A006020671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4147010">
                    <a:off x="3243" y="2931"/>
                    <a:ext cx="1088" cy="531"/>
                  </a:xfrm>
                  <a:prstGeom prst="ellipse">
                    <a:avLst/>
                  </a:prstGeom>
                  <a:solidFill>
                    <a:schemeClr val="accent1">
                      <a:alpha val="67058"/>
                    </a:schemeClr>
                  </a:solidFill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" name="Text Box 32">
                  <a:extLst>
                    <a:ext uri="{FF2B5EF4-FFF2-40B4-BE49-F238E27FC236}">
                      <a16:creationId xmlns:a16="http://schemas.microsoft.com/office/drawing/2014/main" id="{4C5C2024-9EB3-2A33-6D1B-878E9CB433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5" y="3475"/>
                  <a:ext cx="418" cy="437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n</a:t>
                  </a:r>
                  <a:endParaRPr lang="ru-RU" dirty="0"/>
                </a:p>
              </p:txBody>
            </p:sp>
            <p:sp>
              <p:nvSpPr>
                <p:cNvPr id="17" name="Text Box 33">
                  <a:extLst>
                    <a:ext uri="{FF2B5EF4-FFF2-40B4-BE49-F238E27FC236}">
                      <a16:creationId xmlns:a16="http://schemas.microsoft.com/office/drawing/2014/main" id="{CB4FBB96-DF50-0391-5FCD-76826E2EFB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" y="3475"/>
                  <a:ext cx="418" cy="437"/>
                </a:xfrm>
                <a:prstGeom prst="rect">
                  <a:avLst/>
                </a:prstGeom>
                <a:noFill/>
                <a:ln w="2857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dirty="0"/>
                    <a:t>p</a:t>
                  </a:r>
                  <a:endParaRPr lang="ru-RU" dirty="0"/>
                </a:p>
              </p:txBody>
            </p:sp>
          </p:grpSp>
          <p:pic>
            <p:nvPicPr>
              <p:cNvPr id="11" name="Picture 3">
                <a:extLst>
                  <a:ext uri="{FF2B5EF4-FFF2-40B4-BE49-F238E27FC236}">
                    <a16:creationId xmlns:a16="http://schemas.microsoft.com/office/drawing/2014/main" id="{5FF9694D-982A-AC97-194F-49400B8A96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05575" y="1372369"/>
                <a:ext cx="2638425" cy="1552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26">
                <a:extLst>
                  <a:ext uri="{FF2B5EF4-FFF2-40B4-BE49-F238E27FC236}">
                    <a16:creationId xmlns:a16="http://schemas.microsoft.com/office/drawing/2014/main" id="{AE5A299C-8DD1-17FD-CA89-7C4FFD0488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2064" y="2844225"/>
                <a:ext cx="1103187" cy="5847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E2(T=0,1)</a:t>
                </a:r>
              </a:p>
              <a:p>
                <a:pPr algn="ctr"/>
                <a:r>
                  <a:rPr lang="en-US" sz="1600" b="1" dirty="0">
                    <a:solidFill>
                      <a:srgbClr val="0000FF"/>
                    </a:solidFill>
                  </a:rPr>
                  <a:t> GQR 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Text Box 26">
                <a:extLst>
                  <a:ext uri="{FF2B5EF4-FFF2-40B4-BE49-F238E27FC236}">
                    <a16:creationId xmlns:a16="http://schemas.microsoft.com/office/drawing/2014/main" id="{7060D523-A322-E36C-0B8C-F01724A39E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8224" y="2852936"/>
                <a:ext cx="1103187" cy="5847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E1(T=0,1)</a:t>
                </a:r>
              </a:p>
              <a:p>
                <a:pPr algn="ctr"/>
                <a:r>
                  <a:rPr lang="en-US" sz="1600" b="1" dirty="0" err="1">
                    <a:solidFill>
                      <a:srgbClr val="0000FF"/>
                    </a:solidFill>
                  </a:rPr>
                  <a:t>toroidal</a:t>
                </a:r>
                <a:r>
                  <a:rPr lang="en-US" sz="1600" b="1" dirty="0">
                    <a:solidFill>
                      <a:srgbClr val="0000FF"/>
                    </a:solidFill>
                  </a:rPr>
                  <a:t> 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Text Box 26">
                <a:extLst>
                  <a:ext uri="{FF2B5EF4-FFF2-40B4-BE49-F238E27FC236}">
                    <a16:creationId xmlns:a16="http://schemas.microsoft.com/office/drawing/2014/main" id="{240F9684-5FF8-0822-0DD9-363427C93A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5635" y="2852936"/>
                <a:ext cx="1518365" cy="58477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3300"/>
                    </a:solidFill>
                  </a:rPr>
                  <a:t>E1(T=0,1)</a:t>
                </a:r>
              </a:p>
              <a:p>
                <a:pPr algn="ctr"/>
                <a:r>
                  <a:rPr lang="en-US" sz="1600" b="1" dirty="0">
                    <a:solidFill>
                      <a:srgbClr val="0000FF"/>
                    </a:solidFill>
                  </a:rPr>
                  <a:t>compression 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8E9B0FD8-94CE-8A16-5B88-875CCEBE740D}"/>
                </a:ext>
              </a:extLst>
            </p:cNvPr>
            <p:cNvCxnSpPr/>
            <p:nvPr/>
          </p:nvCxnSpPr>
          <p:spPr bwMode="auto">
            <a:xfrm>
              <a:off x="899592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6FF01966-5E80-D1A6-30B2-7A090DD3D3F6}"/>
                </a:ext>
              </a:extLst>
            </p:cNvPr>
            <p:cNvCxnSpPr/>
            <p:nvPr/>
          </p:nvCxnSpPr>
          <p:spPr bwMode="auto">
            <a:xfrm>
              <a:off x="7092280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ED235B59-0ABE-C6BF-B3D6-5EFA157851E0}"/>
                </a:ext>
              </a:extLst>
            </p:cNvPr>
            <p:cNvCxnSpPr/>
            <p:nvPr/>
          </p:nvCxnSpPr>
          <p:spPr bwMode="auto">
            <a:xfrm>
              <a:off x="5796136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2530E214-158B-845E-6DEE-EA5E327D8888}"/>
                </a:ext>
              </a:extLst>
            </p:cNvPr>
            <p:cNvCxnSpPr/>
            <p:nvPr/>
          </p:nvCxnSpPr>
          <p:spPr bwMode="auto">
            <a:xfrm>
              <a:off x="4572000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9F58FF2E-2365-749A-74C3-53D8BE72F0B6}"/>
                </a:ext>
              </a:extLst>
            </p:cNvPr>
            <p:cNvCxnSpPr/>
            <p:nvPr/>
          </p:nvCxnSpPr>
          <p:spPr bwMode="auto">
            <a:xfrm>
              <a:off x="3491880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3AFA287A-7324-228A-736B-EBCD095866DB}"/>
                </a:ext>
              </a:extLst>
            </p:cNvPr>
            <p:cNvCxnSpPr/>
            <p:nvPr/>
          </p:nvCxnSpPr>
          <p:spPr bwMode="auto">
            <a:xfrm>
              <a:off x="2123728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CD1FF28D-AD27-42E3-718C-A3594A521FBA}"/>
                </a:ext>
              </a:extLst>
            </p:cNvPr>
            <p:cNvCxnSpPr/>
            <p:nvPr/>
          </p:nvCxnSpPr>
          <p:spPr bwMode="auto">
            <a:xfrm>
              <a:off x="8316416" y="3861048"/>
              <a:ext cx="0" cy="288032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7FBEEC0-B012-E72E-7121-EB9E9C914BEE}"/>
              </a:ext>
            </a:extLst>
          </p:cNvPr>
          <p:cNvSpPr txBox="1"/>
          <p:nvPr/>
        </p:nvSpPr>
        <p:spPr>
          <a:xfrm>
            <a:off x="323528" y="3861048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nuclear  </a:t>
            </a:r>
          </a:p>
          <a:p>
            <a:r>
              <a:rPr lang="en-US" sz="1400" dirty="0" err="1"/>
              <a:t>incomp</a:t>
            </a:r>
            <a:r>
              <a:rPr lang="en-US" sz="1400" dirty="0"/>
              <a:t>.</a:t>
            </a:r>
            <a:endParaRPr lang="ru-RU" sz="1400" dirty="0"/>
          </a:p>
        </p:txBody>
      </p:sp>
      <p:graphicFrame>
        <p:nvGraphicFramePr>
          <p:cNvPr id="553986" name="Object 2">
            <a:extLst>
              <a:ext uri="{FF2B5EF4-FFF2-40B4-BE49-F238E27FC236}">
                <a16:creationId xmlns:a16="http://schemas.microsoft.com/office/drawing/2014/main" id="{B9DF6F50-8585-EF39-EFF3-F90271444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712" y="3933056"/>
          <a:ext cx="3508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41200" progId="Equation.DSMT4">
                  <p:embed/>
                </p:oleObj>
              </mc:Choice>
              <mc:Fallback>
                <p:oleObj name="Equation" r:id="rId4" imgW="203040" imgH="241200" progId="Equation.DSMT4">
                  <p:embed/>
                  <p:pic>
                    <p:nvPicPr>
                      <p:cNvPr id="553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933056"/>
                        <a:ext cx="350837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87" name="Object 2">
            <a:extLst>
              <a:ext uri="{FF2B5EF4-FFF2-40B4-BE49-F238E27FC236}">
                <a16:creationId xmlns:a16="http://schemas.microsoft.com/office/drawing/2014/main" id="{10178591-32FB-F904-AC98-5C5FB8A567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925" y="3933825"/>
          <a:ext cx="3730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41200" progId="Equation.DSMT4">
                  <p:embed/>
                </p:oleObj>
              </mc:Choice>
              <mc:Fallback>
                <p:oleObj name="Equation" r:id="rId6" imgW="215640" imgH="241200" progId="Equation.DSMT4">
                  <p:embed/>
                  <p:pic>
                    <p:nvPicPr>
                      <p:cNvPr id="553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933825"/>
                        <a:ext cx="373063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92B37D35-4F80-2942-598E-C750A38B3C47}"/>
              </a:ext>
            </a:extLst>
          </p:cNvPr>
          <p:cNvSpPr txBox="1"/>
          <p:nvPr/>
        </p:nvSpPr>
        <p:spPr>
          <a:xfrm>
            <a:off x="4283968" y="3861048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orbital </a:t>
            </a:r>
          </a:p>
          <a:p>
            <a:r>
              <a:rPr lang="en-US" sz="1400" dirty="0"/>
              <a:t>magnetism</a:t>
            </a:r>
            <a:endParaRPr lang="ru-RU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4FB379-699D-96C0-DCB5-97EB3F99CF11}"/>
              </a:ext>
            </a:extLst>
          </p:cNvPr>
          <p:cNvSpPr txBox="1"/>
          <p:nvPr/>
        </p:nvSpPr>
        <p:spPr>
          <a:xfrm>
            <a:off x="5436096" y="3861048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orbital </a:t>
            </a:r>
          </a:p>
          <a:p>
            <a:r>
              <a:rPr lang="en-US" sz="1400" dirty="0"/>
              <a:t>magnetism</a:t>
            </a:r>
            <a:endParaRPr lang="ru-RU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14562E-162D-C792-46FC-B2AED8D5F2FB}"/>
              </a:ext>
            </a:extLst>
          </p:cNvPr>
          <p:cNvSpPr txBox="1"/>
          <p:nvPr/>
        </p:nvSpPr>
        <p:spPr>
          <a:xfrm>
            <a:off x="6804248" y="3861048"/>
            <a:ext cx="8226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electric </a:t>
            </a:r>
          </a:p>
          <a:p>
            <a:r>
              <a:rPr lang="en-US" sz="1400" dirty="0"/>
              <a:t>vortical </a:t>
            </a:r>
          </a:p>
          <a:p>
            <a:r>
              <a:rPr lang="en-US" sz="1400" dirty="0"/>
              <a:t>motion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6EEFA7-A6EA-AAAD-52C8-2B47D4F10AED}"/>
              </a:ext>
            </a:extLst>
          </p:cNvPr>
          <p:cNvSpPr txBox="1"/>
          <p:nvPr/>
        </p:nvSpPr>
        <p:spPr>
          <a:xfrm>
            <a:off x="7805196" y="3861048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nuclear  </a:t>
            </a:r>
          </a:p>
          <a:p>
            <a:r>
              <a:rPr lang="en-US" sz="1400" dirty="0" err="1"/>
              <a:t>incomp</a:t>
            </a:r>
            <a:r>
              <a:rPr lang="en-US" sz="1400" dirty="0"/>
              <a:t>.</a:t>
            </a:r>
            <a:endParaRPr lang="ru-RU" sz="1400" dirty="0"/>
          </a:p>
        </p:txBody>
      </p:sp>
      <p:graphicFrame>
        <p:nvGraphicFramePr>
          <p:cNvPr id="41" name="Object 2">
            <a:extLst>
              <a:ext uri="{FF2B5EF4-FFF2-40B4-BE49-F238E27FC236}">
                <a16:creationId xmlns:a16="http://schemas.microsoft.com/office/drawing/2014/main" id="{F4AC59E2-3487-DF19-ABDD-555BD4B343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4397" y="3971698"/>
          <a:ext cx="3730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228600" progId="Equation.DSMT4">
                  <p:embed/>
                </p:oleObj>
              </mc:Choice>
              <mc:Fallback>
                <p:oleObj name="Equation" r:id="rId8" imgW="215640" imgH="228600" progId="Equation.DSMT4">
                  <p:embed/>
                  <p:pic>
                    <p:nvPicPr>
                      <p:cNvPr id="41" name="Object 2">
                        <a:extLst>
                          <a:ext uri="{FF2B5EF4-FFF2-40B4-BE49-F238E27FC236}">
                            <a16:creationId xmlns:a16="http://schemas.microsoft.com/office/drawing/2014/main" id="{5889B300-8031-3C96-8518-B0F337ECA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397" y="3971698"/>
                        <a:ext cx="3730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">
            <a:extLst>
              <a:ext uri="{FF2B5EF4-FFF2-40B4-BE49-F238E27FC236}">
                <a16:creationId xmlns:a16="http://schemas.microsoft.com/office/drawing/2014/main" id="{D1B7D5C3-8391-BB0F-F32A-E73D6BF5A3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1615" y="4012526"/>
          <a:ext cx="3730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28600" progId="Equation.DSMT4">
                  <p:embed/>
                </p:oleObj>
              </mc:Choice>
              <mc:Fallback>
                <p:oleObj name="Equation" r:id="rId10" imgW="215640" imgH="228600" progId="Equation.DSMT4">
                  <p:embed/>
                  <p:pic>
                    <p:nvPicPr>
                      <p:cNvPr id="51" name="Object 2">
                        <a:extLst>
                          <a:ext uri="{FF2B5EF4-FFF2-40B4-BE49-F238E27FC236}">
                            <a16:creationId xmlns:a16="http://schemas.microsoft.com/office/drawing/2014/main" id="{24922D3F-09E8-27F4-5C19-486FD5ED3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615" y="4012526"/>
                        <a:ext cx="3730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">
            <a:extLst>
              <a:ext uri="{FF2B5EF4-FFF2-40B4-BE49-F238E27FC236}">
                <a16:creationId xmlns:a16="http://schemas.microsoft.com/office/drawing/2014/main" id="{0ECD36E3-9AA4-2135-05CC-127CB1214F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8161" y="5654274"/>
          <a:ext cx="3730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52" name="Object 2">
                        <a:extLst>
                          <a:ext uri="{FF2B5EF4-FFF2-40B4-BE49-F238E27FC236}">
                            <a16:creationId xmlns:a16="http://schemas.microsoft.com/office/drawing/2014/main" id="{10EFBD76-786D-5391-D869-0675CE0282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161" y="5654274"/>
                        <a:ext cx="3730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0999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2A6AA-EB6F-E8E4-26FF-4E5B98602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EFB4DF-FDC3-3898-BD33-C758F35CBEE7}"/>
              </a:ext>
            </a:extLst>
          </p:cNvPr>
          <p:cNvSpPr txBox="1"/>
          <p:nvPr/>
        </p:nvSpPr>
        <p:spPr>
          <a:xfrm>
            <a:off x="251520" y="489446"/>
            <a:ext cx="8404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  </a:t>
            </a:r>
            <a:r>
              <a:rPr lang="en-US" sz="1800" b="1" dirty="0"/>
              <a:t>GR are the robust test for </a:t>
            </a:r>
            <a:r>
              <a:rPr lang="en-US" sz="1800" b="1" dirty="0">
                <a:solidFill>
                  <a:srgbClr val="FF0000"/>
                </a:solidFill>
              </a:rPr>
              <a:t>modern self-consistent mean field approaches</a:t>
            </a:r>
          </a:p>
          <a:p>
            <a:r>
              <a:rPr lang="en-US" sz="1800" dirty="0"/>
              <a:t>    (</a:t>
            </a:r>
            <a:r>
              <a:rPr lang="en-US" sz="1800" dirty="0" err="1">
                <a:solidFill>
                  <a:srgbClr val="0000FF"/>
                </a:solidFill>
              </a:rPr>
              <a:t>Skyrme</a:t>
            </a:r>
            <a:r>
              <a:rPr lang="en-US" sz="1800" dirty="0">
                <a:solidFill>
                  <a:srgbClr val="0000FF"/>
                </a:solidFill>
              </a:rPr>
              <a:t>, </a:t>
            </a:r>
            <a:r>
              <a:rPr lang="en-US" sz="1800" dirty="0" err="1">
                <a:solidFill>
                  <a:srgbClr val="0000FF"/>
                </a:solidFill>
              </a:rPr>
              <a:t>Gogni</a:t>
            </a:r>
            <a:r>
              <a:rPr lang="en-US" sz="1800" dirty="0">
                <a:solidFill>
                  <a:srgbClr val="0000FF"/>
                </a:solidFill>
              </a:rPr>
              <a:t>, relativistic,</a:t>
            </a:r>
            <a:r>
              <a:rPr lang="en-US" sz="1800" dirty="0"/>
              <a:t> …) based on </a:t>
            </a:r>
            <a:endParaRPr lang="ru-RU" sz="1800" dirty="0"/>
          </a:p>
          <a:p>
            <a:r>
              <a:rPr lang="ru-RU" sz="2400" b="1" dirty="0">
                <a:solidFill>
                  <a:srgbClr val="FF0000"/>
                </a:solidFill>
              </a:rPr>
              <a:t>                   </a:t>
            </a:r>
            <a:r>
              <a:rPr lang="en-US" sz="2400" b="1" dirty="0">
                <a:solidFill>
                  <a:srgbClr val="FF0000"/>
                </a:solidFill>
              </a:rPr>
              <a:t>density functional theory (DFT)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1794E-2FCA-DC36-9627-132CCE55CD09}"/>
              </a:ext>
            </a:extLst>
          </p:cNvPr>
          <p:cNvSpPr txBox="1"/>
          <p:nvPr/>
        </p:nvSpPr>
        <p:spPr>
          <a:xfrm>
            <a:off x="345798" y="1367185"/>
            <a:ext cx="858440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These approaches:</a:t>
            </a:r>
          </a:p>
          <a:p>
            <a:endParaRPr lang="en-US" sz="1800" dirty="0"/>
          </a:p>
          <a:p>
            <a:r>
              <a:rPr lang="en-US" sz="1800" dirty="0"/>
              <a:t>    - are </a:t>
            </a:r>
            <a:r>
              <a:rPr lang="en-US" sz="1800" b="1" dirty="0">
                <a:solidFill>
                  <a:srgbClr val="FF3300"/>
                </a:solidFill>
              </a:rPr>
              <a:t>main theoretical tools (work horses) </a:t>
            </a:r>
            <a:r>
              <a:rPr lang="en-US" sz="1800" dirty="0"/>
              <a:t>to describe GR </a:t>
            </a:r>
          </a:p>
          <a:p>
            <a:r>
              <a:rPr lang="en-US" sz="1800" dirty="0"/>
              <a:t>       and other nuclear excitations</a:t>
            </a:r>
          </a:p>
          <a:p>
            <a:endParaRPr lang="en-US" sz="1800" dirty="0"/>
          </a:p>
          <a:p>
            <a:r>
              <a:rPr lang="en-US" sz="1800" dirty="0"/>
              <a:t>    - are </a:t>
            </a:r>
            <a:r>
              <a:rPr lang="en-US" sz="1800" b="1" dirty="0">
                <a:solidFill>
                  <a:srgbClr val="FF3300"/>
                </a:solidFill>
              </a:rPr>
              <a:t>self-consistent</a:t>
            </a:r>
            <a:r>
              <a:rPr lang="en-US" sz="1800" dirty="0"/>
              <a:t>: </a:t>
            </a:r>
            <a:r>
              <a:rPr lang="en-US" sz="1800" dirty="0">
                <a:solidFill>
                  <a:srgbClr val="FF0000"/>
                </a:solidFill>
              </a:rPr>
              <a:t>both mean field and residual interaction are obtained 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      from the same initial functional</a:t>
            </a:r>
            <a:r>
              <a:rPr lang="en-US" sz="1800" dirty="0"/>
              <a:t> (no additional free parameters), high predictive </a:t>
            </a:r>
          </a:p>
          <a:p>
            <a:r>
              <a:rPr lang="en-US" sz="1800" dirty="0"/>
              <a:t>      power. </a:t>
            </a:r>
          </a:p>
          <a:p>
            <a:r>
              <a:rPr lang="en-US" sz="1800" dirty="0"/>
              <a:t> 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800" dirty="0"/>
              <a:t>pretend to be </a:t>
            </a:r>
            <a:r>
              <a:rPr lang="en-US" sz="1800" b="1" dirty="0">
                <a:solidFill>
                  <a:srgbClr val="FF3300"/>
                </a:solidFill>
              </a:rPr>
              <a:t>universal</a:t>
            </a:r>
            <a:r>
              <a:rPr lang="en-US" sz="1800" dirty="0"/>
              <a:t>: description of </a:t>
            </a:r>
            <a:r>
              <a:rPr lang="en-US" sz="1800" b="1" dirty="0">
                <a:solidFill>
                  <a:srgbClr val="FF3300"/>
                </a:solidFill>
              </a:rPr>
              <a:t>astrophysical problems</a:t>
            </a:r>
            <a:r>
              <a:rPr lang="en-US" sz="1800" dirty="0"/>
              <a:t>, </a:t>
            </a:r>
          </a:p>
          <a:p>
            <a:r>
              <a:rPr lang="en-US" sz="1800" b="1" dirty="0">
                <a:solidFill>
                  <a:srgbClr val="FF3300"/>
                </a:solidFill>
              </a:rPr>
              <a:t>    nuclear matter </a:t>
            </a:r>
            <a:r>
              <a:rPr lang="en-US" sz="1800" dirty="0"/>
              <a:t>(symmetric, neutron),  and </a:t>
            </a:r>
            <a:r>
              <a:rPr lang="en-US" sz="1800" b="1" dirty="0">
                <a:solidFill>
                  <a:srgbClr val="FF3300"/>
                </a:solidFill>
              </a:rPr>
              <a:t>finite nuclei </a:t>
            </a:r>
            <a:r>
              <a:rPr lang="en-US" sz="1800" dirty="0"/>
              <a:t>of a different shape </a:t>
            </a:r>
          </a:p>
          <a:p>
            <a:r>
              <a:rPr lang="en-US" sz="1800" dirty="0"/>
              <a:t>   (spherical, deformed) through  the full periodic table, </a:t>
            </a:r>
          </a:p>
          <a:p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1800" dirty="0"/>
              <a:t>pretend to describe both </a:t>
            </a:r>
            <a:r>
              <a:rPr lang="en-US" sz="1800" b="1" dirty="0">
                <a:solidFill>
                  <a:srgbClr val="FF3300"/>
                </a:solidFill>
              </a:rPr>
              <a:t>static nuclear properties </a:t>
            </a:r>
            <a:r>
              <a:rPr lang="en-US" sz="1800" dirty="0"/>
              <a:t>and  </a:t>
            </a:r>
            <a:r>
              <a:rPr lang="en-US" sz="1800" b="1" dirty="0">
                <a:solidFill>
                  <a:srgbClr val="FF3300"/>
                </a:solidFill>
              </a:rPr>
              <a:t>nuclear dynamics </a:t>
            </a:r>
          </a:p>
          <a:p>
            <a:r>
              <a:rPr lang="en-US" sz="1800" b="1" dirty="0">
                <a:solidFill>
                  <a:srgbClr val="FF3300"/>
                </a:solidFill>
              </a:rPr>
              <a:t> </a:t>
            </a:r>
          </a:p>
          <a:p>
            <a:r>
              <a:rPr lang="en-US" sz="1800" b="1" dirty="0"/>
              <a:t>-</a:t>
            </a:r>
            <a:r>
              <a:rPr lang="en-US" sz="1800" b="1" dirty="0">
                <a:solidFill>
                  <a:srgbClr val="FF0000"/>
                </a:solidFill>
              </a:rPr>
              <a:t>  parameter</a:t>
            </a:r>
            <a:r>
              <a:rPr lang="en-US" sz="1800" b="1" dirty="0">
                <a:solidFill>
                  <a:srgbClr val="C00000"/>
                </a:solidFill>
              </a:rPr>
              <a:t>s</a:t>
            </a:r>
            <a:r>
              <a:rPr lang="en-US" sz="1800" dirty="0"/>
              <a:t> of the initial functional are fitted to describe both finite  nuclei </a:t>
            </a:r>
          </a:p>
          <a:p>
            <a:r>
              <a:rPr lang="en-US" sz="1800" dirty="0"/>
              <a:t>   (statics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dynamics</a:t>
            </a:r>
            <a:r>
              <a:rPr lang="en-US" sz="1800" dirty="0"/>
              <a:t>) and nuclear matter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04EA4E-63AF-1309-F726-C64D5FB321E8}"/>
              </a:ext>
            </a:extLst>
          </p:cNvPr>
          <p:cNvSpPr/>
          <p:nvPr/>
        </p:nvSpPr>
        <p:spPr>
          <a:xfrm>
            <a:off x="345798" y="6168499"/>
            <a:ext cx="8866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</a:t>
            </a:r>
            <a:r>
              <a:rPr lang="en-US" sz="1800" b="1" dirty="0">
                <a:solidFill>
                  <a:srgbClr val="0000FF"/>
                </a:solidFill>
              </a:rPr>
              <a:t>GR provide the robust check of the accuracy  of the self-consistent models. </a:t>
            </a:r>
            <a:endParaRPr lang="ru-RU" sz="1800" b="1" dirty="0">
              <a:solidFill>
                <a:srgbClr val="0000FF"/>
              </a:solidFill>
            </a:endParaRPr>
          </a:p>
        </p:txBody>
      </p:sp>
      <p:sp>
        <p:nvSpPr>
          <p:cNvPr id="7" name="5-конечная звезда 6">
            <a:extLst>
              <a:ext uri="{FF2B5EF4-FFF2-40B4-BE49-F238E27FC236}">
                <a16:creationId xmlns:a16="http://schemas.microsoft.com/office/drawing/2014/main" id="{D76D8920-C6B0-4F22-6E74-00D52140C4F4}"/>
              </a:ext>
            </a:extLst>
          </p:cNvPr>
          <p:cNvSpPr/>
          <p:nvPr/>
        </p:nvSpPr>
        <p:spPr>
          <a:xfrm>
            <a:off x="251520" y="620688"/>
            <a:ext cx="215900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44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8F064-FA86-33B4-E8FA-AB751976E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18">
            <a:extLst>
              <a:ext uri="{FF2B5EF4-FFF2-40B4-BE49-F238E27FC236}">
                <a16:creationId xmlns:a16="http://schemas.microsoft.com/office/drawing/2014/main" id="{F702A944-A35A-769A-6E61-941825B1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700213"/>
            <a:ext cx="2951162" cy="576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8201" name="Rectangle 17">
            <a:extLst>
              <a:ext uri="{FF2B5EF4-FFF2-40B4-BE49-F238E27FC236}">
                <a16:creationId xmlns:a16="http://schemas.microsoft.com/office/drawing/2014/main" id="{98B5129C-3E33-4129-D1B2-B7F634C9A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0213"/>
            <a:ext cx="1944688" cy="576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8202" name="Rectangle 4">
            <a:extLst>
              <a:ext uri="{FF2B5EF4-FFF2-40B4-BE49-F238E27FC236}">
                <a16:creationId xmlns:a16="http://schemas.microsoft.com/office/drawing/2014/main" id="{18069B0B-FC62-318C-DF3A-2819E30D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84163"/>
            <a:ext cx="404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3300"/>
                </a:solidFill>
              </a:rPr>
              <a:t>Силы Скирма в ядерной физике</a:t>
            </a:r>
          </a:p>
        </p:txBody>
      </p:sp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A8390E40-BC74-1431-2BD8-7E869E2FCB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836613"/>
          <a:ext cx="4679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560" imgH="457200" progId="Equation.DSMT4">
                  <p:embed/>
                </p:oleObj>
              </mc:Choice>
              <mc:Fallback>
                <p:oleObj name="Equation" r:id="rId3" imgW="2806560" imgH="457200" progId="Equation.DSMT4">
                  <p:embed/>
                  <p:pic>
                    <p:nvPicPr>
                      <p:cNvPr id="8194" name="Object 2">
                        <a:extLst>
                          <a:ext uri="{FF2B5EF4-FFF2-40B4-BE49-F238E27FC236}">
                            <a16:creationId xmlns:a16="http://schemas.microsoft.com/office/drawing/2014/main" id="{5F310E28-44B7-4A5B-50B5-3F8B7299DF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36613"/>
                        <a:ext cx="46799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B273623A-273E-A956-A0D7-43D46C143D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773238"/>
          <a:ext cx="48974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81000" imgH="228600" progId="Equation.DSMT4">
                  <p:embed/>
                </p:oleObj>
              </mc:Choice>
              <mc:Fallback>
                <p:oleObj name="Equation" r:id="rId5" imgW="2781000" imgH="228600" progId="Equation.DSMT4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C97B27DF-4F00-1F47-C1E6-AAA88A89BB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48974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D1EF7072-3BB7-5033-7BC1-7B767C8D5B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455863"/>
          <a:ext cx="396081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25680" imgH="1574640" progId="Equation.DSMT4">
                  <p:embed/>
                </p:oleObj>
              </mc:Choice>
              <mc:Fallback>
                <p:oleObj name="Equation" r:id="rId7" imgW="2425680" imgH="1574640" progId="Equation.DSMT4">
                  <p:embed/>
                  <p:pic>
                    <p:nvPicPr>
                      <p:cNvPr id="8196" name="Object 4">
                        <a:extLst>
                          <a:ext uri="{FF2B5EF4-FFF2-40B4-BE49-F238E27FC236}">
                            <a16:creationId xmlns:a16="http://schemas.microsoft.com/office/drawing/2014/main" id="{DF259B9F-C97C-F66C-2738-A525DA0B2A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455863"/>
                        <a:ext cx="3960812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8">
            <a:extLst>
              <a:ext uri="{FF2B5EF4-FFF2-40B4-BE49-F238E27FC236}">
                <a16:creationId xmlns:a16="http://schemas.microsoft.com/office/drawing/2014/main" id="{53126CF3-EBFB-B76E-CAF2-892C5831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732088"/>
            <a:ext cx="2557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- </a:t>
            </a:r>
            <a:r>
              <a:rPr lang="ru-RU" altLang="ru-RU"/>
              <a:t>центральный член</a:t>
            </a:r>
          </a:p>
        </p:txBody>
      </p:sp>
      <p:sp>
        <p:nvSpPr>
          <p:cNvPr id="8204" name="Text Box 9">
            <a:extLst>
              <a:ext uri="{FF2B5EF4-FFF2-40B4-BE49-F238E27FC236}">
                <a16:creationId xmlns:a16="http://schemas.microsoft.com/office/drawing/2014/main" id="{54CDB1AF-1F59-8F94-82FA-64BB97666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00438"/>
            <a:ext cx="2557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- </a:t>
            </a:r>
            <a:r>
              <a:rPr lang="ru-RU" altLang="ru-RU"/>
              <a:t>нелокальный член</a:t>
            </a:r>
          </a:p>
        </p:txBody>
      </p:sp>
      <p:sp>
        <p:nvSpPr>
          <p:cNvPr id="8205" name="Text Box 10">
            <a:extLst>
              <a:ext uri="{FF2B5EF4-FFF2-40B4-BE49-F238E27FC236}">
                <a16:creationId xmlns:a16="http://schemas.microsoft.com/office/drawing/2014/main" id="{9FD03D1F-984B-1158-D6B8-A7204AA2E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767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- </a:t>
            </a:r>
            <a:r>
              <a:rPr lang="ru-RU" altLang="ru-RU"/>
              <a:t>член, зависящий от плотности</a:t>
            </a:r>
          </a:p>
        </p:txBody>
      </p:sp>
      <p:sp>
        <p:nvSpPr>
          <p:cNvPr id="8206" name="Text Box 11">
            <a:extLst>
              <a:ext uri="{FF2B5EF4-FFF2-40B4-BE49-F238E27FC236}">
                <a16:creationId xmlns:a16="http://schemas.microsoft.com/office/drawing/2014/main" id="{0CC7C18E-A88E-C977-8034-AA6DD132D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52963"/>
            <a:ext cx="319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- </a:t>
            </a:r>
            <a:r>
              <a:rPr lang="ru-RU" altLang="ru-RU"/>
              <a:t>спин-орбитальный член</a:t>
            </a:r>
          </a:p>
        </p:txBody>
      </p:sp>
      <p:sp>
        <p:nvSpPr>
          <p:cNvPr id="8207" name="AutoShape 12">
            <a:extLst>
              <a:ext uri="{FF2B5EF4-FFF2-40B4-BE49-F238E27FC236}">
                <a16:creationId xmlns:a16="http://schemas.microsoft.com/office/drawing/2014/main" id="{32BA20CF-EEB6-2777-2647-622FE9AC0942}"/>
              </a:ext>
            </a:extLst>
          </p:cNvPr>
          <p:cNvSpPr>
            <a:spLocks/>
          </p:cNvSpPr>
          <p:nvPr/>
        </p:nvSpPr>
        <p:spPr bwMode="auto">
          <a:xfrm>
            <a:off x="4427538" y="242093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100422A1-5916-286B-429B-840D2B6BD1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188" y="5367338"/>
          <a:ext cx="28511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320" imgH="228600" progId="Equation.DSMT4">
                  <p:embed/>
                </p:oleObj>
              </mc:Choice>
              <mc:Fallback>
                <p:oleObj name="Equation" r:id="rId9" imgW="1714320" imgH="228600" progId="Equation.DSMT4">
                  <p:embed/>
                  <p:pic>
                    <p:nvPicPr>
                      <p:cNvPr id="8197" name="Object 5">
                        <a:extLst>
                          <a:ext uri="{FF2B5EF4-FFF2-40B4-BE49-F238E27FC236}">
                            <a16:creationId xmlns:a16="http://schemas.microsoft.com/office/drawing/2014/main" id="{9EFB9DF3-C95D-9AE5-7E49-A5B23B0BD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5367338"/>
                        <a:ext cx="285115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>
            <a:extLst>
              <a:ext uri="{FF2B5EF4-FFF2-40B4-BE49-F238E27FC236}">
                <a16:creationId xmlns:a16="http://schemas.microsoft.com/office/drawing/2014/main" id="{94A7B3EE-086D-0826-1276-4A9E199A46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750" y="6010275"/>
          <a:ext cx="39306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720" imgH="253800" progId="Equation.DSMT4">
                  <p:embed/>
                </p:oleObj>
              </mc:Choice>
              <mc:Fallback>
                <p:oleObj name="Equation" r:id="rId11" imgW="2412720" imgH="253800" progId="Equation.DSMT4">
                  <p:embed/>
                  <p:pic>
                    <p:nvPicPr>
                      <p:cNvPr id="8198" name="Object 6">
                        <a:extLst>
                          <a:ext uri="{FF2B5EF4-FFF2-40B4-BE49-F238E27FC236}">
                            <a16:creationId xmlns:a16="http://schemas.microsoft.com/office/drawing/2014/main" id="{37A95BDF-346B-0BBC-C7A5-02C4B814F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6010275"/>
                        <a:ext cx="393065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>
            <a:extLst>
              <a:ext uri="{FF2B5EF4-FFF2-40B4-BE49-F238E27FC236}">
                <a16:creationId xmlns:a16="http://schemas.microsoft.com/office/drawing/2014/main" id="{DB382A77-6BD7-63D6-4F12-867BAF78A4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5445125"/>
          <a:ext cx="33131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33360" imgH="228600" progId="Equation.DSMT4">
                  <p:embed/>
                </p:oleObj>
              </mc:Choice>
              <mc:Fallback>
                <p:oleObj name="Equation" r:id="rId13" imgW="2133360" imgH="228600" progId="Equation.DSMT4">
                  <p:embed/>
                  <p:pic>
                    <p:nvPicPr>
                      <p:cNvPr id="8199" name="Object 7">
                        <a:extLst>
                          <a:ext uri="{FF2B5EF4-FFF2-40B4-BE49-F238E27FC236}">
                            <a16:creationId xmlns:a16="http://schemas.microsoft.com/office/drawing/2014/main" id="{0182A6AE-CA82-F045-3EA3-2AA6ACA6F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445125"/>
                        <a:ext cx="331311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098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AEE5A-144C-1455-9195-2B302B878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Rectangle 3">
            <a:extLst>
              <a:ext uri="{FF2B5EF4-FFF2-40B4-BE49-F238E27FC236}">
                <a16:creationId xmlns:a16="http://schemas.microsoft.com/office/drawing/2014/main" id="{C16EFF3B-8526-02CF-875E-F4D70B7A2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" y="1179151"/>
            <a:ext cx="8497888" cy="2305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9232" name="Rectangle 6">
            <a:extLst>
              <a:ext uri="{FF2B5EF4-FFF2-40B4-BE49-F238E27FC236}">
                <a16:creationId xmlns:a16="http://schemas.microsoft.com/office/drawing/2014/main" id="{E3EF33EB-C0A9-6DE0-FECB-AB16E5B1767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0" y="130175"/>
            <a:ext cx="5400675" cy="561975"/>
          </a:xfrm>
        </p:spPr>
        <p:txBody>
          <a:bodyPr/>
          <a:lstStyle/>
          <a:p>
            <a:r>
              <a:rPr lang="ru-RU" altLang="ru-RU" sz="2000" b="1">
                <a:solidFill>
                  <a:srgbClr val="FF0066"/>
                </a:solidFill>
              </a:rPr>
              <a:t>Функционал Скирма для атомных ядер</a:t>
            </a: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09C2AA1B-5616-CE77-4C78-677F1B5E0E3D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3850" y="692150"/>
          <a:ext cx="50403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68400" imgH="304560" progId="Equation.DSMT4">
                  <p:embed/>
                </p:oleObj>
              </mc:Choice>
              <mc:Fallback>
                <p:oleObj name="Equation" r:id="rId3" imgW="2768400" imgH="304560" progId="Equation.DSMT4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DEA9C5C8-17D7-566F-8E2D-0EDAB4755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92150"/>
                        <a:ext cx="5040313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6AB400E8-991C-56D3-1E05-9DFB5CEA7C79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5288" y="1268413"/>
          <a:ext cx="619283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89240" imgH="609480" progId="Equation.DSMT4">
                  <p:embed/>
                </p:oleObj>
              </mc:Choice>
              <mc:Fallback>
                <p:oleObj name="Equation" r:id="rId5" imgW="4089240" imgH="609480" progId="Equation.DSMT4">
                  <p:embed/>
                  <p:pic>
                    <p:nvPicPr>
                      <p:cNvPr id="9220" name="Object 4">
                        <a:extLst>
                          <a:ext uri="{FF2B5EF4-FFF2-40B4-BE49-F238E27FC236}">
                            <a16:creationId xmlns:a16="http://schemas.microsoft.com/office/drawing/2014/main" id="{D866BCE6-32A0-8720-9308-DEA5DD10A0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6192837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>
            <a:extLst>
              <a:ext uri="{FF2B5EF4-FFF2-40B4-BE49-F238E27FC236}">
                <a16:creationId xmlns:a16="http://schemas.microsoft.com/office/drawing/2014/main" id="{D8AB8EC0-BD6C-7AB0-AFF1-374868FEC0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852738"/>
          <a:ext cx="619283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5720" imgH="368280" progId="Equation.DSMT4">
                  <p:embed/>
                </p:oleObj>
              </mc:Choice>
              <mc:Fallback>
                <p:oleObj name="Equation" r:id="rId7" imgW="3555720" imgH="368280" progId="Equation.DSMT4">
                  <p:embed/>
                  <p:pic>
                    <p:nvPicPr>
                      <p:cNvPr id="9221" name="Object 5">
                        <a:extLst>
                          <a:ext uri="{FF2B5EF4-FFF2-40B4-BE49-F238E27FC236}">
                            <a16:creationId xmlns:a16="http://schemas.microsoft.com/office/drawing/2014/main" id="{DD213AF6-45E6-12E9-943E-0582AFD3AE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52738"/>
                        <a:ext cx="6192837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Rectangle 18">
            <a:extLst>
              <a:ext uri="{FF2B5EF4-FFF2-40B4-BE49-F238E27FC236}">
                <a16:creationId xmlns:a16="http://schemas.microsoft.com/office/drawing/2014/main" id="{65C41E67-4A49-A15D-FD25-C233F5DAA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341438"/>
            <a:ext cx="568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200"/>
              <a:t>q=p,n</a:t>
            </a:r>
            <a:endParaRPr lang="ru-RU" altLang="ru-RU" sz="1200"/>
          </a:p>
        </p:txBody>
      </p:sp>
      <p:graphicFrame>
        <p:nvGraphicFramePr>
          <p:cNvPr id="9222" name="Object 6">
            <a:extLst>
              <a:ext uri="{FF2B5EF4-FFF2-40B4-BE49-F238E27FC236}">
                <a16:creationId xmlns:a16="http://schemas.microsoft.com/office/drawing/2014/main" id="{832852C6-A989-216C-C75A-872E0A8E75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916113"/>
          <a:ext cx="61785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5720" imgH="609480" progId="Equation.DSMT4">
                  <p:embed/>
                </p:oleObj>
              </mc:Choice>
              <mc:Fallback>
                <p:oleObj name="Equation" r:id="rId9" imgW="3555720" imgH="609480" progId="Equation.DSMT4">
                  <p:embed/>
                  <p:pic>
                    <p:nvPicPr>
                      <p:cNvPr id="9222" name="Object 6">
                        <a:extLst>
                          <a:ext uri="{FF2B5EF4-FFF2-40B4-BE49-F238E27FC236}">
                            <a16:creationId xmlns:a16="http://schemas.microsoft.com/office/drawing/2014/main" id="{79E4E0B7-814D-E1C3-E4DB-99501C83C9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16113"/>
                        <a:ext cx="6178550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4" name="Group 29">
            <a:extLst>
              <a:ext uri="{FF2B5EF4-FFF2-40B4-BE49-F238E27FC236}">
                <a16:creationId xmlns:a16="http://schemas.microsoft.com/office/drawing/2014/main" id="{0C126548-FF6D-8716-E91E-CD8AAD61164B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142875"/>
            <a:ext cx="3527425" cy="792163"/>
            <a:chOff x="3198" y="164"/>
            <a:chExt cx="2222" cy="499"/>
          </a:xfrm>
        </p:grpSpPr>
        <p:sp>
          <p:nvSpPr>
            <p:cNvPr id="9246" name="Rectangle 30">
              <a:extLst>
                <a:ext uri="{FF2B5EF4-FFF2-40B4-BE49-F238E27FC236}">
                  <a16:creationId xmlns:a16="http://schemas.microsoft.com/office/drawing/2014/main" id="{D5783199-088F-164B-BAE8-29404855F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64"/>
              <a:ext cx="2222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9247" name="Text Box 31">
              <a:extLst>
                <a:ext uri="{FF2B5EF4-FFF2-40B4-BE49-F238E27FC236}">
                  <a16:creationId xmlns:a16="http://schemas.microsoft.com/office/drawing/2014/main" id="{ABF6FE74-8F3A-6402-1482-C10DD0DFF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164"/>
              <a:ext cx="221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 </a:t>
              </a:r>
              <a:r>
                <a:rPr lang="ru-RU" altLang="ru-RU" sz="1400"/>
                <a:t>Y.M. Engel</a:t>
              </a:r>
              <a:r>
                <a:rPr lang="en-US" altLang="ru-RU" sz="1400"/>
                <a:t> et al, </a:t>
              </a:r>
              <a:r>
                <a:rPr lang="ru-RU" altLang="ru-RU" sz="1400"/>
                <a:t>  NPA</a:t>
              </a:r>
              <a:r>
                <a:rPr lang="en-US" altLang="ru-RU" sz="1400"/>
                <a:t>  </a:t>
              </a:r>
              <a:r>
                <a:rPr lang="en-US" altLang="ru-RU" sz="1400" u="sng"/>
                <a:t>249</a:t>
              </a:r>
              <a:r>
                <a:rPr lang="ru-RU" altLang="ru-RU" sz="1400"/>
                <a:t>, 215 (1975).</a:t>
              </a:r>
              <a:endParaRPr lang="en-US" altLang="ru-RU" sz="1400"/>
            </a:p>
            <a:p>
              <a:pPr eaLnBrk="1" hangingPunct="1"/>
              <a:r>
                <a:rPr lang="en-US" altLang="ru-RU" sz="1400"/>
                <a:t> </a:t>
              </a:r>
              <a:r>
                <a:rPr lang="ru-RU" altLang="ru-RU" sz="1400"/>
                <a:t>J. Dobaczewski and J. Dudek, </a:t>
              </a:r>
              <a:endParaRPr lang="en-US" altLang="ru-RU" sz="1400"/>
            </a:p>
            <a:p>
              <a:pPr eaLnBrk="1" hangingPunct="1"/>
              <a:r>
                <a:rPr lang="en-US" altLang="ru-RU" sz="1400"/>
                <a:t>                                </a:t>
              </a:r>
              <a:r>
                <a:rPr lang="ru-RU" altLang="ru-RU" sz="1400"/>
                <a:t>P</a:t>
              </a:r>
              <a:r>
                <a:rPr lang="en-US" altLang="ru-RU" sz="1400"/>
                <a:t>R</a:t>
              </a:r>
              <a:r>
                <a:rPr lang="ru-RU" altLang="ru-RU" sz="1400"/>
                <a:t>C</a:t>
              </a:r>
              <a:r>
                <a:rPr lang="en-US" altLang="ru-RU" sz="1400"/>
                <a:t>, </a:t>
              </a:r>
              <a:r>
                <a:rPr lang="en-US" altLang="ru-RU" sz="1400" u="sng"/>
                <a:t>52</a:t>
              </a:r>
              <a:r>
                <a:rPr lang="ru-RU" altLang="ru-RU" sz="1400"/>
                <a:t> 1827 (1995).</a:t>
              </a:r>
            </a:p>
          </p:txBody>
        </p:sp>
      </p:grpSp>
      <p:graphicFrame>
        <p:nvGraphicFramePr>
          <p:cNvPr id="9223" name="Object 7">
            <a:extLst>
              <a:ext uri="{FF2B5EF4-FFF2-40B4-BE49-F238E27FC236}">
                <a16:creationId xmlns:a16="http://schemas.microsoft.com/office/drawing/2014/main" id="{0D964474-B66B-2ADE-221C-2E31DE681E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25" y="5000625"/>
          <a:ext cx="38163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41320" imgH="368280" progId="Equation.DSMT4">
                  <p:embed/>
                </p:oleObj>
              </mc:Choice>
              <mc:Fallback>
                <p:oleObj name="Equation" r:id="rId11" imgW="2641320" imgH="368280" progId="Equation.DSMT4">
                  <p:embed/>
                  <p:pic>
                    <p:nvPicPr>
                      <p:cNvPr id="9223" name="Object 7">
                        <a:extLst>
                          <a:ext uri="{FF2B5EF4-FFF2-40B4-BE49-F238E27FC236}">
                            <a16:creationId xmlns:a16="http://schemas.microsoft.com/office/drawing/2014/main" id="{03797546-92B4-5D3C-ED50-92252C6062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5000625"/>
                        <a:ext cx="38163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>
            <a:extLst>
              <a:ext uri="{FF2B5EF4-FFF2-40B4-BE49-F238E27FC236}">
                <a16:creationId xmlns:a16="http://schemas.microsoft.com/office/drawing/2014/main" id="{629CF3B9-1D4B-BA0A-FEF9-631B75C7A5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500688"/>
          <a:ext cx="22653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3880" imgH="355320" progId="Equation.DSMT4">
                  <p:embed/>
                </p:oleObj>
              </mc:Choice>
              <mc:Fallback>
                <p:oleObj name="Equation" r:id="rId13" imgW="1523880" imgH="355320" progId="Equation.DSMT4">
                  <p:embed/>
                  <p:pic>
                    <p:nvPicPr>
                      <p:cNvPr id="9224" name="Object 8">
                        <a:extLst>
                          <a:ext uri="{FF2B5EF4-FFF2-40B4-BE49-F238E27FC236}">
                            <a16:creationId xmlns:a16="http://schemas.microsoft.com/office/drawing/2014/main" id="{6C739A31-F97A-77ED-FE32-9FCD262EA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500688"/>
                        <a:ext cx="2265363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Text Box 17">
            <a:extLst>
              <a:ext uri="{FF2B5EF4-FFF2-40B4-BE49-F238E27FC236}">
                <a16:creationId xmlns:a16="http://schemas.microsoft.com/office/drawing/2014/main" id="{0E860885-64E2-D404-E331-1DE39D3D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2063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/>
              <a:t>(-)   </a:t>
            </a:r>
            <a:r>
              <a:rPr lang="ru-RU" altLang="ru-RU" sz="1400" b="1"/>
              <a:t>плот. тока</a:t>
            </a:r>
          </a:p>
        </p:txBody>
      </p:sp>
      <p:sp>
        <p:nvSpPr>
          <p:cNvPr id="9236" name="Rectangle 32">
            <a:extLst>
              <a:ext uri="{FF2B5EF4-FFF2-40B4-BE49-F238E27FC236}">
                <a16:creationId xmlns:a16="http://schemas.microsoft.com/office/drawing/2014/main" id="{B89CB4A0-BDD3-BA43-AE34-772768B4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29313"/>
            <a:ext cx="2795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/>
              <a:t>(-) </a:t>
            </a:r>
            <a:r>
              <a:rPr lang="ru-RU" altLang="ru-RU" sz="1400" b="1"/>
              <a:t>плот. спин. кинет. энергии</a:t>
            </a:r>
            <a:endParaRPr lang="en-US" altLang="ru-RU" sz="1400" b="1"/>
          </a:p>
        </p:txBody>
      </p:sp>
      <p:graphicFrame>
        <p:nvGraphicFramePr>
          <p:cNvPr id="9225" name="Object 9">
            <a:extLst>
              <a:ext uri="{FF2B5EF4-FFF2-40B4-BE49-F238E27FC236}">
                <a16:creationId xmlns:a16="http://schemas.microsoft.com/office/drawing/2014/main" id="{E2467259-9F11-165E-80D6-E1552D8BBB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6063" y="5929313"/>
          <a:ext cx="25193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14320" imgH="368280" progId="Equation.DSMT4">
                  <p:embed/>
                </p:oleObj>
              </mc:Choice>
              <mc:Fallback>
                <p:oleObj name="Equation" r:id="rId15" imgW="1714320" imgH="368280" progId="Equation.DSMT4">
                  <p:embed/>
                  <p:pic>
                    <p:nvPicPr>
                      <p:cNvPr id="9225" name="Object 9">
                        <a:extLst>
                          <a:ext uri="{FF2B5EF4-FFF2-40B4-BE49-F238E27FC236}">
                            <a16:creationId xmlns:a16="http://schemas.microsoft.com/office/drawing/2014/main" id="{F7B26414-4553-2C81-0704-5E69B2897E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5929313"/>
                        <a:ext cx="25193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7" name="Group 46">
            <a:extLst>
              <a:ext uri="{FF2B5EF4-FFF2-40B4-BE49-F238E27FC236}">
                <a16:creationId xmlns:a16="http://schemas.microsoft.com/office/drawing/2014/main" id="{D0FD82A6-0548-51C3-C934-3D5A00A8D985}"/>
              </a:ext>
            </a:extLst>
          </p:cNvPr>
          <p:cNvGrpSpPr>
            <a:grpSpLocks/>
          </p:cNvGrpSpPr>
          <p:nvPr/>
        </p:nvGrpSpPr>
        <p:grpSpPr bwMode="auto">
          <a:xfrm>
            <a:off x="-16946" y="3625850"/>
            <a:ext cx="5219700" cy="1724025"/>
            <a:chOff x="0" y="2250"/>
            <a:chExt cx="3288" cy="1086"/>
          </a:xfrm>
        </p:grpSpPr>
        <p:sp>
          <p:nvSpPr>
            <p:cNvPr id="9244" name="Text Box 11">
              <a:extLst>
                <a:ext uri="{FF2B5EF4-FFF2-40B4-BE49-F238E27FC236}">
                  <a16:creationId xmlns:a16="http://schemas.microsoft.com/office/drawing/2014/main" id="{98ACEF71-1E48-5578-0433-B4D5E1903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50"/>
              <a:ext cx="1597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/>
                <a:t>(+)  </a:t>
              </a:r>
              <a:r>
                <a:rPr lang="ru-RU" altLang="ru-RU" sz="1400" b="1"/>
                <a:t>плотность нуклонов</a:t>
              </a:r>
              <a:r>
                <a:rPr lang="en-US" altLang="ru-RU" sz="1800"/>
                <a:t>.</a:t>
              </a:r>
            </a:p>
            <a:p>
              <a:pPr eaLnBrk="1" hangingPunct="1"/>
              <a:endParaRPr lang="en-US" altLang="ru-RU" sz="1800"/>
            </a:p>
            <a:p>
              <a:pPr eaLnBrk="1" hangingPunct="1"/>
              <a:r>
                <a:rPr lang="en-US" altLang="ru-RU" sz="1800"/>
                <a:t>(+)  </a:t>
              </a:r>
              <a:r>
                <a:rPr lang="ru-RU" altLang="ru-RU" sz="1400" b="1"/>
                <a:t>плот. кин. энергии</a:t>
              </a:r>
              <a:endParaRPr lang="en-US" altLang="ru-RU" sz="1400" b="1"/>
            </a:p>
            <a:p>
              <a:pPr eaLnBrk="1" hangingPunct="1"/>
              <a:endParaRPr lang="en-US" altLang="ru-RU" sz="1800"/>
            </a:p>
            <a:p>
              <a:pPr eaLnBrk="1" hangingPunct="1"/>
              <a:r>
                <a:rPr lang="en-US" altLang="ru-RU" sz="1800"/>
                <a:t>(+)  </a:t>
              </a:r>
              <a:r>
                <a:rPr lang="ru-RU" altLang="ru-RU" sz="1400" b="1"/>
                <a:t>спин-орбит. плот.</a:t>
              </a:r>
              <a:endParaRPr lang="en-US" altLang="ru-RU" sz="1400" b="1"/>
            </a:p>
            <a:p>
              <a:pPr eaLnBrk="1" hangingPunct="1"/>
              <a:endParaRPr lang="en-US" altLang="ru-RU" sz="1400"/>
            </a:p>
          </p:txBody>
        </p:sp>
        <p:graphicFrame>
          <p:nvGraphicFramePr>
            <p:cNvPr id="9228" name="Object 12">
              <a:extLst>
                <a:ext uri="{FF2B5EF4-FFF2-40B4-BE49-F238E27FC236}">
                  <a16:creationId xmlns:a16="http://schemas.microsoft.com/office/drawing/2014/main" id="{EA7A6ECD-9E6A-F7B5-E250-BBB4C319C2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75" y="2250"/>
            <a:ext cx="1134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30040" imgH="355320" progId="Equation.DSMT4">
                    <p:embed/>
                  </p:oleObj>
                </mc:Choice>
                <mc:Fallback>
                  <p:oleObj name="Equation" r:id="rId17" imgW="1130040" imgH="355320" progId="Equation.DSMT4">
                    <p:embed/>
                    <p:pic>
                      <p:nvPicPr>
                        <p:cNvPr id="9228" name="Object 12">
                          <a:extLst>
                            <a:ext uri="{FF2B5EF4-FFF2-40B4-BE49-F238E27FC236}">
                              <a16:creationId xmlns:a16="http://schemas.microsoft.com/office/drawing/2014/main" id="{84FCC036-8168-FAF7-6D4B-81FE1ABDDD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5" y="2250"/>
                          <a:ext cx="1134" cy="3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13">
              <a:extLst>
                <a:ext uri="{FF2B5EF4-FFF2-40B4-BE49-F238E27FC236}">
                  <a16:creationId xmlns:a16="http://schemas.microsoft.com/office/drawing/2014/main" id="{87D6D35D-42C8-938F-74B2-D97851C32D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8" y="2511"/>
            <a:ext cx="1406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18960" imgH="368280" progId="Equation.DSMT4">
                    <p:embed/>
                  </p:oleObj>
                </mc:Choice>
                <mc:Fallback>
                  <p:oleObj name="Equation" r:id="rId19" imgW="1218960" imgH="368280" progId="Equation.DSMT4">
                    <p:embed/>
                    <p:pic>
                      <p:nvPicPr>
                        <p:cNvPr id="9229" name="Object 13">
                          <a:extLst>
                            <a:ext uri="{FF2B5EF4-FFF2-40B4-BE49-F238E27FC236}">
                              <a16:creationId xmlns:a16="http://schemas.microsoft.com/office/drawing/2014/main" id="{8DB6FD9C-A92F-6F48-1C10-EF19DF6A2C4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2511"/>
                          <a:ext cx="1406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14">
              <a:extLst>
                <a:ext uri="{FF2B5EF4-FFF2-40B4-BE49-F238E27FC236}">
                  <a16:creationId xmlns:a16="http://schemas.microsoft.com/office/drawing/2014/main" id="{EDEE32E2-FCA9-B694-3623-DDC57DCEDD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83" y="2795"/>
            <a:ext cx="1769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90640" imgH="368280" progId="Equation.DSMT4">
                    <p:embed/>
                  </p:oleObj>
                </mc:Choice>
                <mc:Fallback>
                  <p:oleObj name="Equation" r:id="rId21" imgW="1790640" imgH="368280" progId="Equation.DSMT4">
                    <p:embed/>
                    <p:pic>
                      <p:nvPicPr>
                        <p:cNvPr id="9230" name="Object 14">
                          <a:extLst>
                            <a:ext uri="{FF2B5EF4-FFF2-40B4-BE49-F238E27FC236}">
                              <a16:creationId xmlns:a16="http://schemas.microsoft.com/office/drawing/2014/main" id="{1CE0C792-0066-83CB-3A93-3E95E36D8B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2795"/>
                          <a:ext cx="1769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5" name="AutoShape 38">
              <a:extLst>
                <a:ext uri="{FF2B5EF4-FFF2-40B4-BE49-F238E27FC236}">
                  <a16:creationId xmlns:a16="http://schemas.microsoft.com/office/drawing/2014/main" id="{7F89E6AB-5AC9-C0E0-0A15-0CD3F079C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2296"/>
              <a:ext cx="45" cy="712"/>
            </a:xfrm>
            <a:prstGeom prst="rightBrace">
              <a:avLst>
                <a:gd name="adj1" fmla="val 1318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</p:grpSp>
      <p:sp>
        <p:nvSpPr>
          <p:cNvPr id="9238" name="AutoShape 39">
            <a:extLst>
              <a:ext uri="{FF2B5EF4-FFF2-40B4-BE49-F238E27FC236}">
                <a16:creationId xmlns:a16="http://schemas.microsoft.com/office/drawing/2014/main" id="{3A70B277-5527-84FE-7A64-E4E38B849A77}"/>
              </a:ext>
            </a:extLst>
          </p:cNvPr>
          <p:cNvSpPr>
            <a:spLocks/>
          </p:cNvSpPr>
          <p:nvPr/>
        </p:nvSpPr>
        <p:spPr bwMode="auto">
          <a:xfrm>
            <a:off x="6011863" y="5013325"/>
            <a:ext cx="144462" cy="1223963"/>
          </a:xfrm>
          <a:prstGeom prst="rightBrace">
            <a:avLst>
              <a:gd name="adj1" fmla="val 706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9239" name="Text Box 40">
            <a:extLst>
              <a:ext uri="{FF2B5EF4-FFF2-40B4-BE49-F238E27FC236}">
                <a16:creationId xmlns:a16="http://schemas.microsoft.com/office/drawing/2014/main" id="{651669F6-E545-52C1-7FE0-35B3A4208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716338"/>
            <a:ext cx="126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Т-четные</a:t>
            </a:r>
            <a:r>
              <a:rPr lang="en-US" altLang="ru-RU"/>
              <a:t>: </a:t>
            </a:r>
            <a:endParaRPr lang="ru-RU" altLang="ru-RU"/>
          </a:p>
        </p:txBody>
      </p:sp>
      <p:sp>
        <p:nvSpPr>
          <p:cNvPr id="9240" name="Text Box 41">
            <a:extLst>
              <a:ext uri="{FF2B5EF4-FFF2-40B4-BE49-F238E27FC236}">
                <a16:creationId xmlns:a16="http://schemas.microsoft.com/office/drawing/2014/main" id="{98D11219-2F2D-00E1-4A3A-A4F635065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013325"/>
            <a:ext cx="1223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Time-odd: </a:t>
            </a:r>
            <a:endParaRPr lang="ru-RU" altLang="ru-RU"/>
          </a:p>
        </p:txBody>
      </p:sp>
      <p:graphicFrame>
        <p:nvGraphicFramePr>
          <p:cNvPr id="9226" name="Object 10">
            <a:extLst>
              <a:ext uri="{FF2B5EF4-FFF2-40B4-BE49-F238E27FC236}">
                <a16:creationId xmlns:a16="http://schemas.microsoft.com/office/drawing/2014/main" id="{C2BE955E-0546-8935-DDD3-F02D651EB3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3667125"/>
          <a:ext cx="12255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11000" imgH="241200" progId="Equation.DSMT4">
                  <p:embed/>
                </p:oleObj>
              </mc:Choice>
              <mc:Fallback>
                <p:oleObj name="Equation" r:id="rId23" imgW="711000" imgH="241200" progId="Equation.DSMT4">
                  <p:embed/>
                  <p:pic>
                    <p:nvPicPr>
                      <p:cNvPr id="9226" name="Object 10">
                        <a:extLst>
                          <a:ext uri="{FF2B5EF4-FFF2-40B4-BE49-F238E27FC236}">
                            <a16:creationId xmlns:a16="http://schemas.microsoft.com/office/drawing/2014/main" id="{5C16AFD5-6670-BB8E-B029-00CA5D8D38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667125"/>
                        <a:ext cx="122555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>
            <a:extLst>
              <a:ext uri="{FF2B5EF4-FFF2-40B4-BE49-F238E27FC236}">
                <a16:creationId xmlns:a16="http://schemas.microsoft.com/office/drawing/2014/main" id="{69C2E8A9-F26F-BE07-340E-F7528980C8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75525" y="4941888"/>
          <a:ext cx="1400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12520" imgH="241200" progId="Equation.DSMT4">
                  <p:embed/>
                </p:oleObj>
              </mc:Choice>
              <mc:Fallback>
                <p:oleObj name="Equation" r:id="rId25" imgW="812520" imgH="241200" progId="Equation.DSMT4">
                  <p:embed/>
                  <p:pic>
                    <p:nvPicPr>
                      <p:cNvPr id="9227" name="Object 11">
                        <a:extLst>
                          <a:ext uri="{FF2B5EF4-FFF2-40B4-BE49-F238E27FC236}">
                            <a16:creationId xmlns:a16="http://schemas.microsoft.com/office/drawing/2014/main" id="{1034DCC0-5E8E-48BD-DD88-AAC2482384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4941888"/>
                        <a:ext cx="14001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1" name="Text Box 44">
            <a:extLst>
              <a:ext uri="{FF2B5EF4-FFF2-40B4-BE49-F238E27FC236}">
                <a16:creationId xmlns:a16="http://schemas.microsoft.com/office/drawing/2014/main" id="{9B6D49E2-03F1-EB09-474E-BFF84DEA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516563"/>
            <a:ext cx="2592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Contribute only to </a:t>
            </a:r>
          </a:p>
          <a:p>
            <a:pPr eaLnBrk="1" hangingPunct="1"/>
            <a:r>
              <a:rPr lang="en-US" altLang="ru-RU"/>
              <a:t>excitations.</a:t>
            </a:r>
            <a:endParaRPr lang="ru-RU" altLang="ru-RU"/>
          </a:p>
        </p:txBody>
      </p:sp>
      <p:sp>
        <p:nvSpPr>
          <p:cNvPr id="9242" name="Rectangle 45">
            <a:extLst>
              <a:ext uri="{FF2B5EF4-FFF2-40B4-BE49-F238E27FC236}">
                <a16:creationId xmlns:a16="http://schemas.microsoft.com/office/drawing/2014/main" id="{695B49D4-65EC-C565-37B6-ABA96DC5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4071938"/>
            <a:ext cx="3384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Contribute both  to the ground state and excitations.</a:t>
            </a:r>
            <a:endParaRPr lang="ru-RU" altLang="ru-RU"/>
          </a:p>
        </p:txBody>
      </p:sp>
      <p:sp>
        <p:nvSpPr>
          <p:cNvPr id="9243" name="Rectangle 30">
            <a:extLst>
              <a:ext uri="{FF2B5EF4-FFF2-40B4-BE49-F238E27FC236}">
                <a16:creationId xmlns:a16="http://schemas.microsoft.com/office/drawing/2014/main" id="{6D830A55-6727-D0EA-E4BE-3D2CFBF7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29250"/>
            <a:ext cx="186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b="1"/>
              <a:t>(-)</a:t>
            </a:r>
            <a:r>
              <a:rPr lang="en-US" altLang="ru-RU" sz="1400" b="1"/>
              <a:t> </a:t>
            </a:r>
            <a:r>
              <a:rPr lang="en-US" altLang="ru-RU" sz="1400"/>
              <a:t> </a:t>
            </a:r>
            <a:r>
              <a:rPr lang="ru-RU" altLang="ru-RU" sz="1400" b="1"/>
              <a:t>спиновая плот.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9099750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9966E-B37D-73A8-AF34-0CE3675A3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">
            <a:extLst>
              <a:ext uri="{FF2B5EF4-FFF2-40B4-BE49-F238E27FC236}">
                <a16:creationId xmlns:a16="http://schemas.microsoft.com/office/drawing/2014/main" id="{9F364FF1-03C1-435C-DD92-17E7A3184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44" y="333375"/>
            <a:ext cx="1508746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Sum rules:</a:t>
            </a:r>
            <a:endParaRPr lang="ru-RU" b="1" dirty="0">
              <a:solidFill>
                <a:srgbClr val="FF3300"/>
              </a:solidFill>
            </a:endParaRPr>
          </a:p>
        </p:txBody>
      </p:sp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7C1010DB-D44A-D2B9-158C-616A1A2CEF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8" y="857250"/>
          <a:ext cx="5227637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19160" imgH="1143000" progId="Equation.DSMT4">
                  <p:embed/>
                </p:oleObj>
              </mc:Choice>
              <mc:Fallback>
                <p:oleObj name="Equation" r:id="rId3" imgW="2819160" imgH="1143000" progId="Equation.DSMT4">
                  <p:embed/>
                  <p:pic>
                    <p:nvPicPr>
                      <p:cNvPr id="6146" name="Object 2">
                        <a:extLst>
                          <a:ext uri="{FF2B5EF4-FFF2-40B4-BE49-F238E27FC236}">
                            <a16:creationId xmlns:a16="http://schemas.microsoft.com/office/drawing/2014/main" id="{FBA56F66-BC75-2865-1873-F11D9A6785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857250"/>
                        <a:ext cx="5227637" cy="211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7FC47D75-E61B-B04E-8AA3-1C64B716ABEE}"/>
              </a:ext>
            </a:extLst>
          </p:cNvPr>
          <p:cNvGrpSpPr>
            <a:grpSpLocks/>
          </p:cNvGrpSpPr>
          <p:nvPr/>
        </p:nvGrpSpPr>
        <p:grpSpPr bwMode="auto">
          <a:xfrm>
            <a:off x="4140203" y="1628775"/>
            <a:ext cx="4752979" cy="1233488"/>
            <a:chOff x="2653" y="1344"/>
            <a:chExt cx="2994" cy="777"/>
          </a:xfrm>
        </p:grpSpPr>
        <p:sp>
          <p:nvSpPr>
            <p:cNvPr id="6179" name="Rectangle 6">
              <a:extLst>
                <a:ext uri="{FF2B5EF4-FFF2-40B4-BE49-F238E27FC236}">
                  <a16:creationId xmlns:a16="http://schemas.microsoft.com/office/drawing/2014/main" id="{B2690D6F-4193-A4A7-D9A4-9F53A2F4B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344"/>
              <a:ext cx="2994" cy="453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Text Box 7">
              <a:extLst>
                <a:ext uri="{FF2B5EF4-FFF2-40B4-BE49-F238E27FC236}">
                  <a16:creationId xmlns:a16="http://schemas.microsoft.com/office/drawing/2014/main" id="{4ADAE4CD-549F-B928-FDBB-251E3CF17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5" y="1888"/>
              <a:ext cx="1538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FF"/>
                  </a:solidFill>
                </a:rPr>
                <a:t>model independent !</a:t>
              </a:r>
              <a:endParaRPr lang="ru-RU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6181" name="Text Box 8">
              <a:extLst>
                <a:ext uri="{FF2B5EF4-FFF2-40B4-BE49-F238E27FC236}">
                  <a16:creationId xmlns:a16="http://schemas.microsoft.com/office/drawing/2014/main" id="{3738AB4B-685D-01F1-2C7C-87A8225D9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1344"/>
              <a:ext cx="2455" cy="34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FF"/>
                  </a:solidFill>
                </a:rPr>
                <a:t>If V and F depend only on coordinates, then</a:t>
              </a:r>
            </a:p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[ F,H ] = [ F,T ] + [ F,V ] = [ F,T ]</a:t>
              </a:r>
              <a:endParaRPr lang="ru-RU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159" name="AutoShape 28">
            <a:extLst>
              <a:ext uri="{FF2B5EF4-FFF2-40B4-BE49-F238E27FC236}">
                <a16:creationId xmlns:a16="http://schemas.microsoft.com/office/drawing/2014/main" id="{D4608AFF-EDE2-4573-75FB-64D32993D882}"/>
              </a:ext>
            </a:extLst>
          </p:cNvPr>
          <p:cNvSpPr>
            <a:spLocks/>
          </p:cNvSpPr>
          <p:nvPr/>
        </p:nvSpPr>
        <p:spPr bwMode="auto">
          <a:xfrm rot="-5400000">
            <a:off x="3297238" y="25431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160" name="Text Box 29">
            <a:extLst>
              <a:ext uri="{FF2B5EF4-FFF2-40B4-BE49-F238E27FC236}">
                <a16:creationId xmlns:a16="http://schemas.microsoft.com/office/drawing/2014/main" id="{6298628E-5938-C25C-19C8-052B0B4D3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068638"/>
            <a:ext cx="1439862" cy="3413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600" b="1"/>
              <a:t>= 1 </a:t>
            </a:r>
            <a:r>
              <a:rPr lang="ru-RU" sz="1600" b="1"/>
              <a:t>для</a:t>
            </a:r>
            <a:r>
              <a:rPr lang="en-US" sz="1600" b="1"/>
              <a:t> </a:t>
            </a:r>
            <a:r>
              <a:rPr lang="en-US" sz="1600" b="1">
                <a:latin typeface="Euclid Symbol" pitchFamily="18" charset="2"/>
              </a:rPr>
              <a:t>l </a:t>
            </a:r>
            <a:r>
              <a:rPr lang="en-US" sz="1600" b="1"/>
              <a:t>=1</a:t>
            </a:r>
            <a:endParaRPr lang="ru-RU" sz="1600" b="1"/>
          </a:p>
        </p:txBody>
      </p:sp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71A32B90-905D-1DF3-BFBA-3CB56B14F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7550" y="809625"/>
          <a:ext cx="25193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9080" imgH="431640" progId="Equation.DSMT4">
                  <p:embed/>
                </p:oleObj>
              </mc:Choice>
              <mc:Fallback>
                <p:oleObj name="Equation" r:id="rId5" imgW="1549080" imgH="431640" progId="Equation.DSMT4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5F93D165-B532-92ED-77CC-407B655D3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809625"/>
                        <a:ext cx="2519363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65" name="Straight Arrow Connector 35">
            <a:extLst>
              <a:ext uri="{FF2B5EF4-FFF2-40B4-BE49-F238E27FC236}">
                <a16:creationId xmlns:a16="http://schemas.microsoft.com/office/drawing/2014/main" id="{EC425ED2-5C33-BFF9-8BFD-ADE706FF744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357688" y="2643188"/>
            <a:ext cx="5715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71686" name="Object 2">
            <a:extLst>
              <a:ext uri="{FF2B5EF4-FFF2-40B4-BE49-F238E27FC236}">
                <a16:creationId xmlns:a16="http://schemas.microsoft.com/office/drawing/2014/main" id="{926F5ADF-CD25-C4F6-ADE0-37A424559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544" y="3501008"/>
          <a:ext cx="3168352" cy="1542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00120" imgH="1168200" progId="Equation.DSMT4">
                  <p:embed/>
                </p:oleObj>
              </mc:Choice>
              <mc:Fallback>
                <p:oleObj name="Equation" r:id="rId7" imgW="2400120" imgH="1168200" progId="Equation.DSMT4">
                  <p:embed/>
                  <p:pic>
                    <p:nvPicPr>
                      <p:cNvPr id="71686" name="Object 2">
                        <a:extLst>
                          <a:ext uri="{FF2B5EF4-FFF2-40B4-BE49-F238E27FC236}">
                            <a16:creationId xmlns:a16="http://schemas.microsoft.com/office/drawing/2014/main" id="{8E11C56C-3EF7-9B84-AF27-498058942D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501008"/>
                        <a:ext cx="3168352" cy="15421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7">
            <a:extLst>
              <a:ext uri="{FF2B5EF4-FFF2-40B4-BE49-F238E27FC236}">
                <a16:creationId xmlns:a16="http://schemas.microsoft.com/office/drawing/2014/main" id="{45C2104F-95C3-1FDA-3A4D-EE4B2EFCFA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28" y="4941168"/>
          <a:ext cx="5976664" cy="175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08280" imgH="1320480" progId="Equation.DSMT4">
                  <p:embed/>
                </p:oleObj>
              </mc:Choice>
              <mc:Fallback>
                <p:oleObj name="Equation" r:id="rId9" imgW="4508280" imgH="1320480" progId="Equation.DSMT4">
                  <p:embed/>
                  <p:pic>
                    <p:nvPicPr>
                      <p:cNvPr id="71687" name="Object 7">
                        <a:extLst>
                          <a:ext uri="{FF2B5EF4-FFF2-40B4-BE49-F238E27FC236}">
                            <a16:creationId xmlns:a16="http://schemas.microsoft.com/office/drawing/2014/main" id="{A26573DA-ECFD-BCEE-0734-4298F89F5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941168"/>
                        <a:ext cx="5976664" cy="1750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8">
            <a:extLst>
              <a:ext uri="{FF2B5EF4-FFF2-40B4-BE49-F238E27FC236}">
                <a16:creationId xmlns:a16="http://schemas.microsoft.com/office/drawing/2014/main" id="{43894F6F-B5F0-D24B-7FB8-B3BE6B292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6256" y="5373216"/>
          <a:ext cx="1152127" cy="33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87320" imgH="228600" progId="Equation.DSMT4">
                  <p:embed/>
                </p:oleObj>
              </mc:Choice>
              <mc:Fallback>
                <p:oleObj name="Equation" r:id="rId11" imgW="787320" imgH="228600" progId="Equation.DSMT4">
                  <p:embed/>
                  <p:pic>
                    <p:nvPicPr>
                      <p:cNvPr id="71688" name="Object 8">
                        <a:extLst>
                          <a:ext uri="{FF2B5EF4-FFF2-40B4-BE49-F238E27FC236}">
                            <a16:creationId xmlns:a16="http://schemas.microsoft.com/office/drawing/2014/main" id="{A4E5CE5B-7A15-FD51-B51F-ECB12FD3D4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5373216"/>
                        <a:ext cx="1152127" cy="334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5">
            <a:extLst>
              <a:ext uri="{FF2B5EF4-FFF2-40B4-BE49-F238E27FC236}">
                <a16:creationId xmlns:a16="http://schemas.microsoft.com/office/drawing/2014/main" id="{C4C8653A-6265-6E04-1BDC-18625A9F4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216" y="3501008"/>
          <a:ext cx="986061" cy="45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560" imgH="342720" progId="Equation.DSMT4">
                  <p:embed/>
                </p:oleObj>
              </mc:Choice>
              <mc:Fallback>
                <p:oleObj name="Equation" r:id="rId13" imgW="736560" imgH="342720" progId="Equation.DSMT4">
                  <p:embed/>
                  <p:pic>
                    <p:nvPicPr>
                      <p:cNvPr id="71689" name="Object 5">
                        <a:extLst>
                          <a:ext uri="{FF2B5EF4-FFF2-40B4-BE49-F238E27FC236}">
                            <a16:creationId xmlns:a16="http://schemas.microsoft.com/office/drawing/2014/main" id="{59BF4999-BE55-A054-997E-C0815B6BF3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501008"/>
                        <a:ext cx="986061" cy="45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0">
            <a:extLst>
              <a:ext uri="{FF2B5EF4-FFF2-40B4-BE49-F238E27FC236}">
                <a16:creationId xmlns:a16="http://schemas.microsoft.com/office/drawing/2014/main" id="{6744C996-74A6-FC2B-A09D-5CE5CFD898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216" y="4005064"/>
          <a:ext cx="1492971" cy="34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06360" imgH="279360" progId="Equation.DSMT4">
                  <p:embed/>
                </p:oleObj>
              </mc:Choice>
              <mc:Fallback>
                <p:oleObj name="Equation" r:id="rId15" imgW="1206360" imgH="279360" progId="Equation.DSMT4">
                  <p:embed/>
                  <p:pic>
                    <p:nvPicPr>
                      <p:cNvPr id="71690" name="Object 10">
                        <a:extLst>
                          <a:ext uri="{FF2B5EF4-FFF2-40B4-BE49-F238E27FC236}">
                            <a16:creationId xmlns:a16="http://schemas.microsoft.com/office/drawing/2014/main" id="{A2E006C3-0774-09CD-EFC5-BB48493BDE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005064"/>
                        <a:ext cx="1492971" cy="34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Object 11">
            <a:extLst>
              <a:ext uri="{FF2B5EF4-FFF2-40B4-BE49-F238E27FC236}">
                <a16:creationId xmlns:a16="http://schemas.microsoft.com/office/drawing/2014/main" id="{2BDA6CF2-08EA-B0E3-E77B-82054E3D2A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6528" y="4437767"/>
          <a:ext cx="2199357" cy="34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7680" imgH="279360" progId="Equation.DSMT4">
                  <p:embed/>
                </p:oleObj>
              </mc:Choice>
              <mc:Fallback>
                <p:oleObj name="Equation" r:id="rId17" imgW="1777680" imgH="279360" progId="Equation.DSMT4">
                  <p:embed/>
                  <p:pic>
                    <p:nvPicPr>
                      <p:cNvPr id="71691" name="Object 11">
                        <a:extLst>
                          <a:ext uri="{FF2B5EF4-FFF2-40B4-BE49-F238E27FC236}">
                            <a16:creationId xmlns:a16="http://schemas.microsoft.com/office/drawing/2014/main" id="{FA30EFB4-93EC-57E8-700A-2332829AAE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6528" y="4437767"/>
                        <a:ext cx="2199357" cy="346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17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FE80BD-6E6B-17F2-5B4C-17B8E5EFFD91}"/>
              </a:ext>
            </a:extLst>
          </p:cNvPr>
          <p:cNvSpPr txBox="1"/>
          <p:nvPr/>
        </p:nvSpPr>
        <p:spPr>
          <a:xfrm>
            <a:off x="899592" y="189716"/>
            <a:ext cx="5216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Skyrme</a:t>
            </a:r>
            <a:r>
              <a:rPr lang="en-US" dirty="0">
                <a:solidFill>
                  <a:srgbClr val="FF0000"/>
                </a:solidFill>
              </a:rPr>
              <a:t> functional with spin-isospin channel 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9347245-43EB-D3E6-126C-22087F44AD76}"/>
              </a:ext>
            </a:extLst>
          </p:cNvPr>
          <p:cNvGrpSpPr/>
          <p:nvPr/>
        </p:nvGrpSpPr>
        <p:grpSpPr>
          <a:xfrm>
            <a:off x="107504" y="672356"/>
            <a:ext cx="9164201" cy="3816424"/>
            <a:chOff x="-36512" y="1208142"/>
            <a:chExt cx="9164201" cy="38164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5A74964-1605-2D5B-559F-16C288295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512" y="1208142"/>
              <a:ext cx="7853985" cy="3816424"/>
            </a:xfrm>
            <a:prstGeom prst="rect">
              <a:avLst/>
            </a:prstGeom>
          </p:spPr>
        </p:pic>
        <p:sp>
          <p:nvSpPr>
            <p:cNvPr id="11" name="AutoShape 12">
              <a:extLst>
                <a:ext uri="{FF2B5EF4-FFF2-40B4-BE49-F238E27FC236}">
                  <a16:creationId xmlns:a16="http://schemas.microsoft.com/office/drawing/2014/main" id="{EB323E9E-5B8D-ADB1-CFC0-0584CABA9E83}"/>
                </a:ext>
              </a:extLst>
            </p:cNvPr>
            <p:cNvSpPr>
              <a:spLocks/>
            </p:cNvSpPr>
            <p:nvPr/>
          </p:nvSpPr>
          <p:spPr bwMode="auto">
            <a:xfrm rot="10646921" flipH="1">
              <a:off x="6399072" y="1274075"/>
              <a:ext cx="265825" cy="1213284"/>
            </a:xfrm>
            <a:prstGeom prst="rightBrace">
              <a:avLst>
                <a:gd name="adj1" fmla="val 50000"/>
                <a:gd name="adj2" fmla="val 4923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D5FA39-638B-D923-8CB4-86B685D3B716}"/>
                </a:ext>
              </a:extLst>
            </p:cNvPr>
            <p:cNvSpPr txBox="1"/>
            <p:nvPr/>
          </p:nvSpPr>
          <p:spPr>
            <a:xfrm flipH="1">
              <a:off x="6701349" y="1340768"/>
              <a:ext cx="180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spin-independent </a:t>
              </a:r>
            </a:p>
            <a:p>
              <a:r>
                <a:rPr lang="en-US" sz="1400" dirty="0"/>
                <a:t>IS-IV channel </a:t>
              </a:r>
            </a:p>
            <a:p>
              <a:r>
                <a:rPr lang="en-US" sz="1400" dirty="0"/>
                <a:t>(</a:t>
              </a:r>
              <a:r>
                <a:rPr lang="en-US" sz="1400" dirty="0" err="1"/>
                <a:t>gs</a:t>
              </a:r>
              <a:r>
                <a:rPr lang="en-US" sz="1400" dirty="0"/>
                <a:t> properties, EL excitations)</a:t>
              </a:r>
              <a:endParaRPr lang="ru-RU" sz="1400" dirty="0"/>
            </a:p>
          </p:txBody>
        </p:sp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906078C6-2273-5C9F-FF6F-1BEE0169EFB4}"/>
                </a:ext>
              </a:extLst>
            </p:cNvPr>
            <p:cNvSpPr>
              <a:spLocks/>
            </p:cNvSpPr>
            <p:nvPr/>
          </p:nvSpPr>
          <p:spPr bwMode="auto">
            <a:xfrm rot="10646921" flipH="1">
              <a:off x="6959644" y="2784793"/>
              <a:ext cx="185145" cy="515490"/>
            </a:xfrm>
            <a:prstGeom prst="rightBrace">
              <a:avLst>
                <a:gd name="adj1" fmla="val 50000"/>
                <a:gd name="adj2" fmla="val 4923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BD79CA-C179-14DC-26FC-B864AA95288B}"/>
                </a:ext>
              </a:extLst>
            </p:cNvPr>
            <p:cNvSpPr txBox="1"/>
            <p:nvPr/>
          </p:nvSpPr>
          <p:spPr>
            <a:xfrm flipH="1">
              <a:off x="7210576" y="2599745"/>
              <a:ext cx="180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spin-orbit</a:t>
              </a:r>
            </a:p>
            <a:p>
              <a:r>
                <a:rPr lang="en-US" sz="1400" dirty="0"/>
                <a:t> IS-IV channel</a:t>
              </a:r>
            </a:p>
            <a:p>
              <a:r>
                <a:rPr lang="en-US" sz="1400" dirty="0"/>
                <a:t>(</a:t>
              </a:r>
              <a:r>
                <a:rPr lang="en-US" sz="1400" dirty="0" err="1"/>
                <a:t>gs</a:t>
              </a:r>
              <a:r>
                <a:rPr lang="en-US" sz="1400" dirty="0"/>
                <a:t> properties, </a:t>
              </a:r>
            </a:p>
            <a:p>
              <a:r>
                <a:rPr lang="en-US" sz="1400" dirty="0"/>
                <a:t>EL-ML excitations)</a:t>
              </a:r>
              <a:endParaRPr lang="ru-RU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E82B54-FAFE-0B94-A329-A9BD897D1EC7}"/>
                </a:ext>
              </a:extLst>
            </p:cNvPr>
            <p:cNvSpPr txBox="1"/>
            <p:nvPr/>
          </p:nvSpPr>
          <p:spPr>
            <a:xfrm flipH="1">
              <a:off x="7327489" y="3959477"/>
              <a:ext cx="180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spin-dependent </a:t>
              </a:r>
            </a:p>
            <a:p>
              <a:r>
                <a:rPr lang="en-US" sz="1400" dirty="0"/>
                <a:t>IS-IV channel </a:t>
              </a:r>
            </a:p>
            <a:p>
              <a:r>
                <a:rPr lang="en-US" sz="1400" dirty="0"/>
                <a:t>(ML excitations)</a:t>
              </a:r>
            </a:p>
            <a:p>
              <a:endParaRPr lang="ru-RU" sz="1400" dirty="0"/>
            </a:p>
          </p:txBody>
        </p:sp>
        <p:sp>
          <p:nvSpPr>
            <p:cNvPr id="16" name="AutoShape 12">
              <a:extLst>
                <a:ext uri="{FF2B5EF4-FFF2-40B4-BE49-F238E27FC236}">
                  <a16:creationId xmlns:a16="http://schemas.microsoft.com/office/drawing/2014/main" id="{A25102AE-85CD-3528-7EF1-A4E65B2B8D29}"/>
                </a:ext>
              </a:extLst>
            </p:cNvPr>
            <p:cNvSpPr>
              <a:spLocks/>
            </p:cNvSpPr>
            <p:nvPr/>
          </p:nvSpPr>
          <p:spPr bwMode="auto">
            <a:xfrm rot="10646921" flipH="1">
              <a:off x="7079089" y="3614445"/>
              <a:ext cx="265825" cy="1213284"/>
            </a:xfrm>
            <a:prstGeom prst="rightBrace">
              <a:avLst>
                <a:gd name="adj1" fmla="val 50000"/>
                <a:gd name="adj2" fmla="val 4923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2BE5691-FE0F-8166-FC04-2047A5D21FC3}"/>
              </a:ext>
            </a:extLst>
          </p:cNvPr>
          <p:cNvSpPr txBox="1"/>
          <p:nvPr/>
        </p:nvSpPr>
        <p:spPr>
          <a:xfrm>
            <a:off x="266268" y="4908713"/>
            <a:ext cx="67185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Spin-independent and spin-orbit channels </a:t>
            </a:r>
            <a:r>
              <a:rPr lang="en-US" sz="1600" dirty="0"/>
              <a:t>can be fitted by </a:t>
            </a:r>
            <a:r>
              <a:rPr lang="en-US" sz="1600" dirty="0" err="1"/>
              <a:t>gs</a:t>
            </a:r>
            <a:r>
              <a:rPr lang="en-US" sz="1600" dirty="0"/>
              <a:t> properties </a:t>
            </a:r>
          </a:p>
          <a:p>
            <a:r>
              <a:rPr lang="en-US" sz="1600" dirty="0"/>
              <a:t>of even-even nuclei. So these channels are rather well fitted.</a:t>
            </a:r>
          </a:p>
          <a:p>
            <a:endParaRPr lang="en-US" sz="1600" dirty="0"/>
          </a:p>
          <a:p>
            <a:r>
              <a:rPr lang="en-US" sz="1600" dirty="0"/>
              <a:t>Instead, </a:t>
            </a:r>
            <a:r>
              <a:rPr lang="en-US" sz="1600" dirty="0">
                <a:solidFill>
                  <a:srgbClr val="FF0000"/>
                </a:solidFill>
              </a:rPr>
              <a:t>spin-dependen</a:t>
            </a:r>
            <a:r>
              <a:rPr lang="en-US" sz="1600" dirty="0"/>
              <a:t>t channels cannot be fitted by </a:t>
            </a:r>
            <a:r>
              <a:rPr lang="en-US" sz="1600" dirty="0" err="1"/>
              <a:t>gs</a:t>
            </a:r>
            <a:r>
              <a:rPr lang="en-US" sz="1600" dirty="0"/>
              <a:t> properties of </a:t>
            </a:r>
          </a:p>
          <a:p>
            <a:r>
              <a:rPr lang="en-US" sz="1600" dirty="0"/>
              <a:t>even-even nuclei. So this channel is still rather vague.</a:t>
            </a:r>
          </a:p>
          <a:p>
            <a:endParaRPr lang="en-US" sz="1600" dirty="0"/>
          </a:p>
          <a:p>
            <a:r>
              <a:rPr lang="en-US" sz="1600" dirty="0"/>
              <a:t>The impact of </a:t>
            </a:r>
            <a:r>
              <a:rPr lang="en-US" sz="1600" dirty="0">
                <a:solidFill>
                  <a:srgbClr val="FF0000"/>
                </a:solidFill>
              </a:rPr>
              <a:t>tensor contribution </a:t>
            </a:r>
            <a:r>
              <a:rPr lang="en-US" sz="1600" dirty="0"/>
              <a:t>is also not yet well understood. </a:t>
            </a:r>
            <a:endParaRPr lang="ru-RU" sz="1600" dirty="0"/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A9874E99-379E-226B-DE83-E9696C2CDE5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5136066" y="2971088"/>
            <a:ext cx="264157" cy="3035383"/>
          </a:xfrm>
          <a:prstGeom prst="rightBrace">
            <a:avLst>
              <a:gd name="adj1" fmla="val 50000"/>
              <a:gd name="adj2" fmla="val 492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51246-FBDF-1E5F-F169-CCFB48283441}"/>
              </a:ext>
            </a:extLst>
          </p:cNvPr>
          <p:cNvSpPr txBox="1"/>
          <p:nvPr/>
        </p:nvSpPr>
        <p:spPr>
          <a:xfrm>
            <a:off x="4644336" y="4544858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tensor contribution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691596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7EF77-3D8D-6920-5318-C9583CC01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2">
            <a:extLst>
              <a:ext uri="{FF2B5EF4-FFF2-40B4-BE49-F238E27FC236}">
                <a16:creationId xmlns:a16="http://schemas.microsoft.com/office/drawing/2014/main" id="{BABE09C7-FF05-E7BC-E779-DCF68D286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54594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3300"/>
                </a:solidFill>
              </a:rPr>
              <a:t>Which densities do we need?</a:t>
            </a:r>
            <a:endParaRPr lang="ru-RU" altLang="ru-RU" sz="3200">
              <a:solidFill>
                <a:srgbClr val="FF3300"/>
              </a:solidFill>
            </a:endParaRPr>
          </a:p>
        </p:txBody>
      </p:sp>
      <p:sp>
        <p:nvSpPr>
          <p:cNvPr id="10249" name="Text Box 3">
            <a:extLst>
              <a:ext uri="{FF2B5EF4-FFF2-40B4-BE49-F238E27FC236}">
                <a16:creationId xmlns:a16="http://schemas.microsoft.com/office/drawing/2014/main" id="{7991BF89-6B03-A730-D5C1-B3D3B038A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316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>
                <a:solidFill>
                  <a:srgbClr val="0000FF"/>
                </a:solidFill>
              </a:rPr>
              <a:t>Single-particle density matrix:</a:t>
            </a:r>
            <a:endParaRPr lang="ru-RU" altLang="ru-RU" sz="1800">
              <a:solidFill>
                <a:srgbClr val="0000FF"/>
              </a:solidFill>
            </a:endParaRPr>
          </a:p>
        </p:txBody>
      </p:sp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7B01D919-40BC-5811-CD16-8043D75383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557338"/>
          <a:ext cx="40322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787320" progId="Equation.DSMT4">
                  <p:embed/>
                </p:oleObj>
              </mc:Choice>
              <mc:Fallback>
                <p:oleObj name="Equation" r:id="rId3" imgW="2616120" imgH="787320" progId="Equation.DSMT4">
                  <p:embed/>
                  <p:pic>
                    <p:nvPicPr>
                      <p:cNvPr id="10242" name="Object 2">
                        <a:extLst>
                          <a:ext uri="{FF2B5EF4-FFF2-40B4-BE49-F238E27FC236}">
                            <a16:creationId xmlns:a16="http://schemas.microsoft.com/office/drawing/2014/main" id="{D2A78498-768E-65B1-731E-BBBAAA0C21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403225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7764F9D8-50A2-9E79-66B1-F5930ECCE0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1557338"/>
          <a:ext cx="36544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36760" imgH="685800" progId="Equation.DSMT4">
                  <p:embed/>
                </p:oleObj>
              </mc:Choice>
              <mc:Fallback>
                <p:oleObj name="Equation" r:id="rId5" imgW="2336760" imgH="685800" progId="Equation.DSMT4">
                  <p:embed/>
                  <p:pic>
                    <p:nvPicPr>
                      <p:cNvPr id="10243" name="Object 3">
                        <a:extLst>
                          <a:ext uri="{FF2B5EF4-FFF2-40B4-BE49-F238E27FC236}">
                            <a16:creationId xmlns:a16="http://schemas.microsoft.com/office/drawing/2014/main" id="{3B36AAAF-E6F8-DABF-7543-8642EF4AB0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557338"/>
                        <a:ext cx="3654425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8068C0CE-B140-681B-C9EC-B0D098A8EC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3284538"/>
          <a:ext cx="698500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228920" imgH="901440" progId="Equation.DSMT4">
                  <p:embed/>
                </p:oleObj>
              </mc:Choice>
              <mc:Fallback>
                <p:oleObj name="Equation" r:id="rId7" imgW="4228920" imgH="901440" progId="Equation.DSMT4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id="{D9E7B843-74F7-9BCB-CDC3-35E36DB821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284538"/>
                        <a:ext cx="6985000" cy="151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3">
            <a:extLst>
              <a:ext uri="{FF2B5EF4-FFF2-40B4-BE49-F238E27FC236}">
                <a16:creationId xmlns:a16="http://schemas.microsoft.com/office/drawing/2014/main" id="{9B748813-A7F1-3201-2828-F063939B6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667375"/>
            <a:ext cx="8004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ru-RU" sz="1800"/>
              <a:t> Some kind of gradient expansion  (important for non-uniform systems)</a:t>
            </a:r>
          </a:p>
          <a:p>
            <a:pPr eaLnBrk="1" hangingPunct="1"/>
            <a:r>
              <a:rPr lang="en-US" altLang="ru-RU" sz="1800"/>
              <a:t>- Combinations of densities in the functional must:</a:t>
            </a:r>
          </a:p>
          <a:p>
            <a:pPr eaLnBrk="1" hangingPunct="1"/>
            <a:r>
              <a:rPr lang="en-US" altLang="ru-RU" sz="1800"/>
              <a:t>     a) be</a:t>
            </a:r>
            <a:r>
              <a:rPr lang="en-US" altLang="ru-RU" sz="1800">
                <a:solidFill>
                  <a:srgbClr val="FF3300"/>
                </a:solidFill>
              </a:rPr>
              <a:t> time-even</a:t>
            </a:r>
            <a:r>
              <a:rPr lang="en-US" altLang="ru-RU" sz="1800"/>
              <a:t>, </a:t>
            </a:r>
          </a:p>
          <a:p>
            <a:pPr eaLnBrk="1" hangingPunct="1"/>
            <a:r>
              <a:rPr lang="en-US" altLang="ru-RU" sz="1800"/>
              <a:t>     b) fulfill </a:t>
            </a:r>
            <a:r>
              <a:rPr lang="en-US" altLang="ru-RU" sz="1800">
                <a:solidFill>
                  <a:srgbClr val="FF3300"/>
                </a:solidFill>
              </a:rPr>
              <a:t>local gauge</a:t>
            </a:r>
            <a:r>
              <a:rPr lang="en-US" altLang="ru-RU" sz="1800"/>
              <a:t> (Galilean) invariance </a:t>
            </a:r>
            <a:endParaRPr lang="ru-RU" altLang="ru-RU" sz="2400">
              <a:solidFill>
                <a:srgbClr val="FF3300"/>
              </a:solidFill>
            </a:endParaRPr>
          </a:p>
        </p:txBody>
      </p:sp>
      <p:sp>
        <p:nvSpPr>
          <p:cNvPr id="10251" name="Text Box 20">
            <a:extLst>
              <a:ext uri="{FF2B5EF4-FFF2-40B4-BE49-F238E27FC236}">
                <a16:creationId xmlns:a16="http://schemas.microsoft.com/office/drawing/2014/main" id="{60ACC959-381D-0108-E484-E4A57E3EE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65175"/>
            <a:ext cx="2309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u="sng">
                <a:solidFill>
                  <a:srgbClr val="DA54CD"/>
                </a:solidFill>
              </a:rPr>
              <a:t>Formal arguments:</a:t>
            </a:r>
            <a:endParaRPr lang="ru-RU" altLang="ru-RU" u="sng">
              <a:solidFill>
                <a:srgbClr val="DA54CD"/>
              </a:solidFill>
            </a:endParaRPr>
          </a:p>
        </p:txBody>
      </p:sp>
      <p:sp>
        <p:nvSpPr>
          <p:cNvPr id="10252" name="Text Box 21">
            <a:extLst>
              <a:ext uri="{FF2B5EF4-FFF2-40B4-BE49-F238E27FC236}">
                <a16:creationId xmlns:a16="http://schemas.microsoft.com/office/drawing/2014/main" id="{3EFD4712-5774-69CF-2A67-FCC5F5624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781300"/>
            <a:ext cx="8640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Other densities are</a:t>
            </a:r>
            <a:r>
              <a:rPr lang="en-US" altLang="ru-RU">
                <a:solidFill>
                  <a:srgbClr val="0000FF"/>
                </a:solidFill>
              </a:rPr>
              <a:t> </a:t>
            </a:r>
            <a:r>
              <a:rPr lang="en-US" altLang="ru-RU">
                <a:solidFill>
                  <a:srgbClr val="FF3300"/>
                </a:solidFill>
              </a:rPr>
              <a:t>first</a:t>
            </a:r>
            <a:r>
              <a:rPr lang="en-US" altLang="ru-RU">
                <a:solidFill>
                  <a:srgbClr val="0000FF"/>
                </a:solidFill>
              </a:rPr>
              <a:t> </a:t>
            </a:r>
            <a:r>
              <a:rPr lang="en-US" altLang="ru-RU"/>
              <a:t>and</a:t>
            </a:r>
            <a:r>
              <a:rPr lang="en-US" altLang="ru-RU">
                <a:solidFill>
                  <a:srgbClr val="0000FF"/>
                </a:solidFill>
              </a:rPr>
              <a:t> </a:t>
            </a:r>
            <a:r>
              <a:rPr lang="en-US" altLang="ru-RU">
                <a:solidFill>
                  <a:srgbClr val="FF3300"/>
                </a:solidFill>
              </a:rPr>
              <a:t>second</a:t>
            </a:r>
            <a:r>
              <a:rPr lang="en-US" altLang="ru-RU">
                <a:solidFill>
                  <a:srgbClr val="0000FF"/>
                </a:solidFill>
              </a:rPr>
              <a:t> </a:t>
            </a:r>
            <a:r>
              <a:rPr lang="en-US" altLang="ru-RU"/>
              <a:t>derivatives of basic densities      :</a:t>
            </a:r>
            <a:endParaRPr lang="ru-RU" altLang="ru-RU" sz="1800"/>
          </a:p>
        </p:txBody>
      </p:sp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F471A19C-89D8-0338-133E-D733EDAC51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72450" y="2781300"/>
          <a:ext cx="5048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1960" imgH="215640" progId="Equation.DSMT4">
                  <p:embed/>
                </p:oleObj>
              </mc:Choice>
              <mc:Fallback>
                <p:oleObj name="Equation" r:id="rId9" imgW="291960" imgH="215640" progId="Equation.DSMT4">
                  <p:embed/>
                  <p:pic>
                    <p:nvPicPr>
                      <p:cNvPr id="10245" name="Object 5">
                        <a:extLst>
                          <a:ext uri="{FF2B5EF4-FFF2-40B4-BE49-F238E27FC236}">
                            <a16:creationId xmlns:a16="http://schemas.microsoft.com/office/drawing/2014/main" id="{F880D0EC-3451-0608-2D01-6ADAAABB07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781300"/>
                        <a:ext cx="5048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53" name="Group 33">
            <a:extLst>
              <a:ext uri="{FF2B5EF4-FFF2-40B4-BE49-F238E27FC236}">
                <a16:creationId xmlns:a16="http://schemas.microsoft.com/office/drawing/2014/main" id="{3C89E253-9EF3-EA5C-1898-E05FC62BF4C3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3249613"/>
            <a:ext cx="2185987" cy="1619250"/>
            <a:chOff x="4286" y="2160"/>
            <a:chExt cx="1377" cy="1020"/>
          </a:xfrm>
        </p:grpSpPr>
        <p:sp>
          <p:nvSpPr>
            <p:cNvPr id="10256" name="Rectangle 29">
              <a:extLst>
                <a:ext uri="{FF2B5EF4-FFF2-40B4-BE49-F238E27FC236}">
                  <a16:creationId xmlns:a16="http://schemas.microsoft.com/office/drawing/2014/main" id="{98DB6F69-3DB3-EE5C-1A9C-EB06C1A74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160"/>
              <a:ext cx="11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00FF"/>
                  </a:solidFill>
                </a:rPr>
                <a:t>basic densities</a:t>
              </a:r>
              <a:endParaRPr lang="ru-RU" altLang="ru-RU" sz="1800">
                <a:solidFill>
                  <a:srgbClr val="0000FF"/>
                </a:solidFill>
              </a:endParaRPr>
            </a:p>
          </p:txBody>
        </p:sp>
        <p:sp>
          <p:nvSpPr>
            <p:cNvPr id="10257" name="Rectangle 30">
              <a:extLst>
                <a:ext uri="{FF2B5EF4-FFF2-40B4-BE49-F238E27FC236}">
                  <a16:creationId xmlns:a16="http://schemas.microsoft.com/office/drawing/2014/main" id="{4BEB10B3-92A0-C879-38B1-6A6190CFD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432"/>
              <a:ext cx="115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00FF"/>
                  </a:solidFill>
                </a:rPr>
                <a:t>their momenta</a:t>
              </a:r>
            </a:p>
            <a:p>
              <a:pPr eaLnBrk="1" hangingPunct="1"/>
              <a:r>
                <a:rPr lang="en-US" altLang="ru-RU"/>
                <a:t>(first derivatives)</a:t>
              </a:r>
              <a:endParaRPr lang="ru-RU" altLang="ru-RU"/>
            </a:p>
          </p:txBody>
        </p:sp>
        <p:sp>
          <p:nvSpPr>
            <p:cNvPr id="10258" name="Rectangle 31">
              <a:extLst>
                <a:ext uri="{FF2B5EF4-FFF2-40B4-BE49-F238E27FC236}">
                  <a16:creationId xmlns:a16="http://schemas.microsoft.com/office/drawing/2014/main" id="{F3CBC950-0B7D-96AF-9653-CA6634E54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2795"/>
              <a:ext cx="1354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00FF"/>
                  </a:solidFill>
                </a:rPr>
                <a:t>their kin. energies</a:t>
              </a:r>
            </a:p>
            <a:p>
              <a:pPr eaLnBrk="1" hangingPunct="1"/>
              <a:r>
                <a:rPr lang="en-US" altLang="ru-RU"/>
                <a:t>(second derivatives)</a:t>
              </a:r>
              <a:endParaRPr lang="ru-RU" altLang="ru-RU"/>
            </a:p>
          </p:txBody>
        </p:sp>
      </p:grpSp>
      <p:grpSp>
        <p:nvGrpSpPr>
          <p:cNvPr id="10254" name="Group 34">
            <a:extLst>
              <a:ext uri="{FF2B5EF4-FFF2-40B4-BE49-F238E27FC236}">
                <a16:creationId xmlns:a16="http://schemas.microsoft.com/office/drawing/2014/main" id="{A354E5C5-2805-6273-440A-30214CF92DBD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868863"/>
            <a:ext cx="7561262" cy="695325"/>
            <a:chOff x="204" y="3022"/>
            <a:chExt cx="4763" cy="438"/>
          </a:xfrm>
        </p:grpSpPr>
        <p:graphicFrame>
          <p:nvGraphicFramePr>
            <p:cNvPr id="10246" name="Object 6">
              <a:extLst>
                <a:ext uri="{FF2B5EF4-FFF2-40B4-BE49-F238E27FC236}">
                  <a16:creationId xmlns:a16="http://schemas.microsoft.com/office/drawing/2014/main" id="{DBADBA87-977C-31D1-93EF-9D934348A0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08" y="3265"/>
            <a:ext cx="72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4120" imgH="177480" progId="Equation.DSMT4">
                    <p:embed/>
                  </p:oleObj>
                </mc:Choice>
                <mc:Fallback>
                  <p:oleObj name="Equation" r:id="rId11" imgW="114120" imgH="177480" progId="Equation.DSMT4">
                    <p:embed/>
                    <p:pic>
                      <p:nvPicPr>
                        <p:cNvPr id="10246" name="Object 6">
                          <a:extLst>
                            <a:ext uri="{FF2B5EF4-FFF2-40B4-BE49-F238E27FC236}">
                              <a16:creationId xmlns:a16="http://schemas.microsoft.com/office/drawing/2014/main" id="{0BA03592-C59A-318C-25BB-E77666F576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8" y="3265"/>
                          <a:ext cx="72" cy="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5" name="Text Box 36">
              <a:extLst>
                <a:ext uri="{FF2B5EF4-FFF2-40B4-BE49-F238E27FC236}">
                  <a16:creationId xmlns:a16="http://schemas.microsoft.com/office/drawing/2014/main" id="{F7071B51-8104-496E-245F-396C00D1C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3022"/>
              <a:ext cx="476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800">
                  <a:solidFill>
                    <a:srgbClr val="0000FF"/>
                  </a:solidFill>
                </a:rPr>
                <a:t>Functional involves all possible  bilinear combinations of the </a:t>
              </a:r>
              <a:r>
                <a:rPr lang="en-US" altLang="ru-RU" sz="1800">
                  <a:solidFill>
                    <a:schemeClr val="folHlink"/>
                  </a:solidFill>
                </a:rPr>
                <a:t>basic</a:t>
              </a:r>
              <a:r>
                <a:rPr lang="en-US" altLang="ru-RU" sz="1800">
                  <a:solidFill>
                    <a:srgbClr val="00CC00"/>
                  </a:solidFill>
                </a:rPr>
                <a:t> </a:t>
              </a:r>
            </a:p>
            <a:p>
              <a:pPr eaLnBrk="1" hangingPunct="1"/>
              <a:r>
                <a:rPr lang="en-US" altLang="ru-RU" sz="1800">
                  <a:solidFill>
                    <a:srgbClr val="00CC00"/>
                  </a:solidFill>
                </a:rPr>
                <a:t>densities</a:t>
              </a:r>
              <a:r>
                <a:rPr lang="en-US" altLang="ru-RU" sz="1800">
                  <a:solidFill>
                    <a:srgbClr val="0000FF"/>
                  </a:solidFill>
                </a:rPr>
                <a:t>             and their </a:t>
              </a:r>
              <a:r>
                <a:rPr lang="en-US" altLang="ru-RU" sz="1800">
                  <a:solidFill>
                    <a:srgbClr val="00CC00"/>
                  </a:solidFill>
                </a:rPr>
                <a:t>first </a:t>
              </a:r>
              <a:r>
                <a:rPr lang="en-US" altLang="ru-RU" sz="1800">
                  <a:solidFill>
                    <a:srgbClr val="0000FF"/>
                  </a:solidFill>
                </a:rPr>
                <a:t>and </a:t>
              </a:r>
              <a:r>
                <a:rPr lang="en-US" altLang="ru-RU" sz="1800">
                  <a:solidFill>
                    <a:srgbClr val="00CC00"/>
                  </a:solidFill>
                </a:rPr>
                <a:t>second</a:t>
              </a:r>
              <a:r>
                <a:rPr lang="en-US" altLang="ru-RU" sz="1800">
                  <a:solidFill>
                    <a:srgbClr val="0000FF"/>
                  </a:solidFill>
                </a:rPr>
                <a:t> </a:t>
              </a:r>
              <a:r>
                <a:rPr lang="en-US" altLang="ru-RU" sz="1800">
                  <a:solidFill>
                    <a:srgbClr val="00CC00"/>
                  </a:solidFill>
                </a:rPr>
                <a:t>derivatives</a:t>
              </a:r>
              <a:r>
                <a:rPr lang="en-US" altLang="ru-RU" sz="1800">
                  <a:solidFill>
                    <a:srgbClr val="0000FF"/>
                  </a:solidFill>
                </a:rPr>
                <a:t>.</a:t>
              </a:r>
              <a:endParaRPr lang="ru-RU" altLang="ru-RU" sz="1800">
                <a:solidFill>
                  <a:srgbClr val="0000FF"/>
                </a:solidFill>
              </a:endParaRPr>
            </a:p>
          </p:txBody>
        </p:sp>
        <p:graphicFrame>
          <p:nvGraphicFramePr>
            <p:cNvPr id="10247" name="Object 7">
              <a:extLst>
                <a:ext uri="{FF2B5EF4-FFF2-40B4-BE49-F238E27FC236}">
                  <a16:creationId xmlns:a16="http://schemas.microsoft.com/office/drawing/2014/main" id="{9DCDA0F0-6842-F940-ACBC-8059192037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9" y="3203"/>
            <a:ext cx="317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91960" imgH="215640" progId="Equation.DSMT4">
                    <p:embed/>
                  </p:oleObj>
                </mc:Choice>
                <mc:Fallback>
                  <p:oleObj name="Equation" r:id="rId13" imgW="291960" imgH="215640" progId="Equation.DSMT4">
                    <p:embed/>
                    <p:pic>
                      <p:nvPicPr>
                        <p:cNvPr id="10247" name="Object 7">
                          <a:extLst>
                            <a:ext uri="{FF2B5EF4-FFF2-40B4-BE49-F238E27FC236}">
                              <a16:creationId xmlns:a16="http://schemas.microsoft.com/office/drawing/2014/main" id="{4BF19CC9-4F75-55F2-FC2A-F6E0AE2603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9" y="3203"/>
                          <a:ext cx="317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01121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0A672-3E0C-EE27-494E-A64277F4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B49A43D6-D6A8-A1F9-45CD-F89AD403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794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u="sng">
                <a:solidFill>
                  <a:srgbClr val="FF3300"/>
                </a:solidFill>
              </a:rPr>
              <a:t>Сравнение ядерного (Скирм) и электронного (Кон-Шам) функционалов</a:t>
            </a:r>
          </a:p>
        </p:txBody>
      </p:sp>
      <p:grpSp>
        <p:nvGrpSpPr>
          <p:cNvPr id="27651" name="Group 3">
            <a:extLst>
              <a:ext uri="{FF2B5EF4-FFF2-40B4-BE49-F238E27FC236}">
                <a16:creationId xmlns:a16="http://schemas.microsoft.com/office/drawing/2014/main" id="{1FF98D30-04B3-DC19-8083-65A05F79E7F9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429000"/>
            <a:ext cx="7759700" cy="2882900"/>
            <a:chOff x="464" y="981"/>
            <a:chExt cx="4888" cy="1816"/>
          </a:xfrm>
        </p:grpSpPr>
        <p:sp>
          <p:nvSpPr>
            <p:cNvPr id="27654" name="Text Box 4">
              <a:extLst>
                <a:ext uri="{FF2B5EF4-FFF2-40B4-BE49-F238E27FC236}">
                  <a16:creationId xmlns:a16="http://schemas.microsoft.com/office/drawing/2014/main" id="{1312168D-C687-AD62-BAFE-7F6093ACD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" y="993"/>
              <a:ext cx="2340" cy="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800" b="1" u="sng">
                  <a:solidFill>
                    <a:srgbClr val="FF3300"/>
                  </a:solidFill>
                </a:rPr>
                <a:t>Skyrme functional:</a:t>
              </a:r>
            </a:p>
            <a:p>
              <a:pPr eaLnBrk="1" hangingPunct="1"/>
              <a:endParaRPr lang="en-US" altLang="ru-RU" sz="1800" b="1" u="sng">
                <a:solidFill>
                  <a:srgbClr val="FF3300"/>
                </a:solidFill>
              </a:endParaRPr>
            </a:p>
            <a:p>
              <a:pPr eaLnBrk="1" hangingPunct="1"/>
              <a:r>
                <a:rPr lang="ru-RU" altLang="ru-RU" sz="1800" b="1">
                  <a:solidFill>
                    <a:srgbClr val="0000FF"/>
                  </a:solidFill>
                </a:rPr>
                <a:t>-  система ц.м.</a:t>
              </a:r>
            </a:p>
            <a:p>
              <a:pPr eaLnBrk="1" hangingPunct="1"/>
              <a:r>
                <a:rPr lang="en-US" altLang="ru-RU" sz="1800" b="1">
                  <a:solidFill>
                    <a:srgbClr val="0000FF"/>
                  </a:solidFill>
                </a:rPr>
                <a:t> </a:t>
              </a:r>
              <a:endParaRPr lang="ru-RU" altLang="ru-RU" sz="1800" b="1">
                <a:solidFill>
                  <a:srgbClr val="0000FF"/>
                </a:solidFill>
              </a:endParaRPr>
            </a:p>
            <a:p>
              <a:pPr eaLnBrk="1" hangingPunct="1"/>
              <a:r>
                <a:rPr lang="en-US" altLang="ru-RU" sz="1800" b="1">
                  <a:solidFill>
                    <a:srgbClr val="0000FF"/>
                  </a:solidFill>
                </a:rPr>
                <a:t> - </a:t>
              </a:r>
              <a:r>
                <a:rPr lang="ru-RU" altLang="ru-RU" sz="1800" b="1">
                  <a:solidFill>
                    <a:srgbClr val="00CC00"/>
                  </a:solidFill>
                </a:rPr>
                <a:t>нет</a:t>
              </a:r>
              <a:r>
                <a:rPr lang="en-US" altLang="ru-RU" sz="1800" b="1">
                  <a:solidFill>
                    <a:srgbClr val="0000FF"/>
                  </a:solidFill>
                </a:rPr>
                <a:t> xc-</a:t>
              </a:r>
              <a:r>
                <a:rPr lang="ru-RU" altLang="ru-RU" sz="1800" b="1">
                  <a:solidFill>
                    <a:srgbClr val="0000FF"/>
                  </a:solidFill>
                </a:rPr>
                <a:t>члена</a:t>
              </a:r>
              <a:r>
                <a:rPr lang="en-US" altLang="ru-RU" sz="1800" b="1">
                  <a:solidFill>
                    <a:srgbClr val="0000FF"/>
                  </a:solidFill>
                </a:rPr>
                <a:t>,</a:t>
              </a:r>
            </a:p>
            <a:p>
              <a:pPr eaLnBrk="1" hangingPunct="1"/>
              <a:endParaRPr lang="en-US" altLang="ru-RU" sz="1800" b="1">
                <a:solidFill>
                  <a:srgbClr val="0000FF"/>
                </a:solidFill>
              </a:endParaRPr>
            </a:p>
            <a:p>
              <a:pPr eaLnBrk="1" hangingPunct="1"/>
              <a:r>
                <a:rPr lang="en-US" altLang="ru-RU" sz="1800" b="1">
                  <a:solidFill>
                    <a:srgbClr val="0000FF"/>
                  </a:solidFill>
                </a:rPr>
                <a:t> - </a:t>
              </a:r>
              <a:r>
                <a:rPr lang="ru-RU" altLang="ru-RU" sz="1800" b="1">
                  <a:solidFill>
                    <a:srgbClr val="0000FF"/>
                  </a:solidFill>
                </a:rPr>
                <a:t>точная форма </a:t>
              </a:r>
              <a:r>
                <a:rPr lang="ru-RU" altLang="ru-RU" sz="1800" b="1">
                  <a:solidFill>
                    <a:srgbClr val="00B050"/>
                  </a:solidFill>
                </a:rPr>
                <a:t>основного</a:t>
              </a:r>
              <a:r>
                <a:rPr lang="ru-RU" altLang="ru-RU" sz="1800" b="1">
                  <a:solidFill>
                    <a:srgbClr val="0000FF"/>
                  </a:solidFill>
                </a:rPr>
                <a:t> </a:t>
              </a:r>
            </a:p>
            <a:p>
              <a:pPr eaLnBrk="1" hangingPunct="1"/>
              <a:r>
                <a:rPr lang="ru-RU" altLang="ru-RU" sz="1800" b="1">
                  <a:solidFill>
                    <a:srgbClr val="0000FF"/>
                  </a:solidFill>
                </a:rPr>
                <a:t>   взаимодействия</a:t>
              </a:r>
              <a:r>
                <a:rPr lang="en-US" altLang="ru-RU" sz="1800" b="1">
                  <a:solidFill>
                    <a:srgbClr val="0000FF"/>
                  </a:solidFill>
                </a:rPr>
                <a:t>  </a:t>
              </a:r>
              <a:r>
                <a:rPr lang="ru-RU" altLang="ru-RU" sz="1800" b="1">
                  <a:solidFill>
                    <a:srgbClr val="00B050"/>
                  </a:solidFill>
                </a:rPr>
                <a:t>неизвестна</a:t>
              </a:r>
              <a:endParaRPr lang="en-US" altLang="ru-RU" sz="1800" b="1">
                <a:solidFill>
                  <a:srgbClr val="00B050"/>
                </a:solidFill>
              </a:endParaRPr>
            </a:p>
            <a:p>
              <a:pPr eaLnBrk="1" hangingPunct="1"/>
              <a:endParaRPr lang="en-US" altLang="ru-RU" sz="1800" b="1">
                <a:solidFill>
                  <a:srgbClr val="0000FF"/>
                </a:solidFill>
              </a:endParaRPr>
            </a:p>
            <a:p>
              <a:pPr eaLnBrk="1" hangingPunct="1"/>
              <a:r>
                <a:rPr lang="en-US" altLang="ru-RU" sz="1800" b="1">
                  <a:solidFill>
                    <a:srgbClr val="0000FF"/>
                  </a:solidFill>
                </a:rPr>
                <a:t>  </a:t>
              </a:r>
              <a:endParaRPr lang="ru-RU" altLang="ru-RU" sz="1800" b="1">
                <a:solidFill>
                  <a:srgbClr val="0000FF"/>
                </a:solidFill>
              </a:endParaRPr>
            </a:p>
          </p:txBody>
        </p:sp>
        <p:sp>
          <p:nvSpPr>
            <p:cNvPr id="27655" name="Text Box 5">
              <a:extLst>
                <a:ext uri="{FF2B5EF4-FFF2-40B4-BE49-F238E27FC236}">
                  <a16:creationId xmlns:a16="http://schemas.microsoft.com/office/drawing/2014/main" id="{78E1D20B-91EC-B18B-CA00-D4954EFAA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981"/>
              <a:ext cx="2245" cy="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800" b="1" u="sng">
                  <a:solidFill>
                    <a:srgbClr val="FF3300"/>
                  </a:solidFill>
                </a:rPr>
                <a:t>Kohn-Sham functional:</a:t>
              </a:r>
            </a:p>
            <a:p>
              <a:pPr eaLnBrk="1" hangingPunct="1"/>
              <a:endParaRPr lang="en-US" altLang="ru-RU" sz="1800" b="1" u="sng">
                <a:solidFill>
                  <a:srgbClr val="FF3300"/>
                </a:solidFill>
              </a:endParaRPr>
            </a:p>
            <a:p>
              <a:pPr eaLnBrk="1" hangingPunct="1"/>
              <a:r>
                <a:rPr lang="ru-RU" altLang="ru-RU" sz="1800" b="1">
                  <a:solidFill>
                    <a:srgbClr val="0000FF"/>
                  </a:solidFill>
                </a:rPr>
                <a:t>- лабор. система координат</a:t>
              </a:r>
              <a:r>
                <a:rPr lang="en-US" altLang="ru-RU" sz="1800" b="1">
                  <a:solidFill>
                    <a:srgbClr val="0000FF"/>
                  </a:solidFill>
                </a:rPr>
                <a:t>  </a:t>
              </a:r>
              <a:endParaRPr lang="ru-RU" altLang="ru-RU" sz="1800" b="1">
                <a:solidFill>
                  <a:srgbClr val="0000FF"/>
                </a:solidFill>
              </a:endParaRPr>
            </a:p>
            <a:p>
              <a:pPr eaLnBrk="1" hangingPunct="1"/>
              <a:endParaRPr lang="ru-RU" altLang="ru-RU" sz="1800" b="1">
                <a:solidFill>
                  <a:srgbClr val="0000FF"/>
                </a:solidFill>
              </a:endParaRPr>
            </a:p>
            <a:p>
              <a:pPr eaLnBrk="1" hangingPunct="1"/>
              <a:r>
                <a:rPr lang="en-US" altLang="ru-RU" sz="1800" b="1">
                  <a:solidFill>
                    <a:srgbClr val="0000FF"/>
                  </a:solidFill>
                </a:rPr>
                <a:t>- </a:t>
              </a:r>
              <a:r>
                <a:rPr lang="ru-RU" altLang="ru-RU" sz="1800" b="1">
                  <a:solidFill>
                    <a:srgbClr val="0000FF"/>
                  </a:solidFill>
                </a:rPr>
                <a:t>имеется</a:t>
              </a:r>
              <a:r>
                <a:rPr lang="en-US" altLang="ru-RU" sz="1800" b="1">
                  <a:solidFill>
                    <a:srgbClr val="0000FF"/>
                  </a:solidFill>
                </a:rPr>
                <a:t> xc-</a:t>
              </a:r>
              <a:r>
                <a:rPr lang="ru-RU" altLang="ru-RU" sz="1800" b="1">
                  <a:solidFill>
                    <a:srgbClr val="0000FF"/>
                  </a:solidFill>
                </a:rPr>
                <a:t>член</a:t>
              </a:r>
              <a:r>
                <a:rPr lang="en-US" altLang="ru-RU" sz="1800" b="1">
                  <a:solidFill>
                    <a:srgbClr val="0000FF"/>
                  </a:solidFill>
                </a:rPr>
                <a:t>,</a:t>
              </a:r>
            </a:p>
            <a:p>
              <a:pPr eaLnBrk="1" hangingPunct="1"/>
              <a:endParaRPr lang="en-US" altLang="ru-RU" sz="1800" b="1">
                <a:solidFill>
                  <a:srgbClr val="0000FF"/>
                </a:solidFill>
              </a:endParaRPr>
            </a:p>
            <a:p>
              <a:pPr eaLnBrk="1" hangingPunct="1">
                <a:buFontTx/>
                <a:buChar char="-"/>
              </a:pPr>
              <a:r>
                <a:rPr lang="ru-RU" altLang="ru-RU" sz="1800" b="1">
                  <a:solidFill>
                    <a:srgbClr val="00B050"/>
                  </a:solidFill>
                </a:rPr>
                <a:t>Основное</a:t>
              </a:r>
              <a:r>
                <a:rPr lang="ru-RU" altLang="ru-RU" sz="1800" b="1">
                  <a:solidFill>
                    <a:srgbClr val="0000FF"/>
                  </a:solidFill>
                </a:rPr>
                <a:t> взаимодействие </a:t>
              </a:r>
            </a:p>
            <a:p>
              <a:pPr eaLnBrk="1" hangingPunct="1"/>
              <a:r>
                <a:rPr lang="ru-RU" altLang="ru-RU" sz="1800" b="1">
                  <a:solidFill>
                    <a:srgbClr val="0000FF"/>
                  </a:solidFill>
                </a:rPr>
                <a:t>  (кулоновское) </a:t>
              </a:r>
              <a:r>
                <a:rPr lang="ru-RU" altLang="ru-RU" sz="1800" b="1">
                  <a:solidFill>
                    <a:srgbClr val="00B050"/>
                  </a:solidFill>
                </a:rPr>
                <a:t>известно</a:t>
              </a:r>
              <a:endParaRPr lang="en-US" altLang="ru-RU" sz="1800" b="1">
                <a:solidFill>
                  <a:srgbClr val="00B050"/>
                </a:solidFill>
              </a:endParaRPr>
            </a:p>
            <a:p>
              <a:pPr eaLnBrk="1" hangingPunct="1"/>
              <a:endParaRPr lang="en-US" altLang="ru-RU" sz="1800" b="1">
                <a:solidFill>
                  <a:srgbClr val="0000FF"/>
                </a:solidFill>
              </a:endParaRPr>
            </a:p>
            <a:p>
              <a:pPr eaLnBrk="1" hangingPunct="1"/>
              <a:r>
                <a:rPr lang="en-US" altLang="ru-RU" sz="1800" b="1">
                  <a:solidFill>
                    <a:srgbClr val="0000FF"/>
                  </a:solidFill>
                </a:rPr>
                <a:t>   </a:t>
              </a:r>
              <a:endParaRPr lang="ru-RU" altLang="ru-RU" sz="1800" b="1">
                <a:solidFill>
                  <a:srgbClr val="0000FF"/>
                </a:solidFill>
              </a:endParaRPr>
            </a:p>
          </p:txBody>
        </p:sp>
      </p:grpSp>
      <p:sp>
        <p:nvSpPr>
          <p:cNvPr id="27652" name="Text Box 6">
            <a:extLst>
              <a:ext uri="{FF2B5EF4-FFF2-40B4-BE49-F238E27FC236}">
                <a16:creationId xmlns:a16="http://schemas.microsoft.com/office/drawing/2014/main" id="{03CFD43B-C308-D7F7-DA3F-EA44C02CB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286000"/>
            <a:ext cx="75866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Функционал Скирма строился следуя логике Кш.</a:t>
            </a:r>
          </a:p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Почему тогда он так сильно внешне отличается от КШ?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5FE0DEB9-8E68-1CE2-F8BB-7196FAE2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8094662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Можно ли доказать теорему ХК и получить аналог УКШ для ядер</a:t>
            </a:r>
            <a:r>
              <a:rPr lang="en-US" altLang="ru-RU"/>
              <a:t>? </a:t>
            </a:r>
          </a:p>
          <a:p>
            <a:pPr eaLnBrk="1" hangingPunct="1"/>
            <a:r>
              <a:rPr lang="en-US" altLang="ru-RU"/>
              <a:t>                                           </a:t>
            </a:r>
          </a:p>
          <a:p>
            <a:pPr eaLnBrk="1" hangingPunct="1"/>
            <a:r>
              <a:rPr lang="ru-RU" altLang="ru-RU"/>
              <a:t>Да, но надо решить проблему выделения движения центра масс.</a:t>
            </a:r>
          </a:p>
        </p:txBody>
      </p:sp>
    </p:spTree>
    <p:extLst>
      <p:ext uri="{BB962C8B-B14F-4D97-AF65-F5344CB8AC3E}">
        <p14:creationId xmlns:p14="http://schemas.microsoft.com/office/powerpoint/2010/main" val="31273258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AC93B-4771-FA69-36CA-4C7AFD7F0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905FC096-1C92-6B93-C28A-AE045EBE5FA0}"/>
              </a:ext>
            </a:extLst>
          </p:cNvPr>
          <p:cNvGrpSpPr>
            <a:grpSpLocks/>
          </p:cNvGrpSpPr>
          <p:nvPr/>
        </p:nvGrpSpPr>
        <p:grpSpPr bwMode="auto">
          <a:xfrm>
            <a:off x="410639" y="1556792"/>
            <a:ext cx="3214688" cy="3500437"/>
            <a:chOff x="5643570" y="428604"/>
            <a:chExt cx="3214710" cy="3500462"/>
          </a:xfrm>
        </p:grpSpPr>
        <p:graphicFrame>
          <p:nvGraphicFramePr>
            <p:cNvPr id="3" name="Object 7">
              <a:extLst>
                <a:ext uri="{FF2B5EF4-FFF2-40B4-BE49-F238E27FC236}">
                  <a16:creationId xmlns:a16="http://schemas.microsoft.com/office/drawing/2014/main" id="{CF71248B-F2E8-D5E2-97AF-BBD22BE712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29322" y="2928934"/>
            <a:ext cx="2260600" cy="776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57120" imgH="431640" progId="Equation.DSMT4">
                    <p:embed/>
                  </p:oleObj>
                </mc:Choice>
                <mc:Fallback>
                  <p:oleObj name="Equation" r:id="rId3" imgW="1257120" imgH="431640" progId="Equation.DSMT4">
                    <p:embed/>
                    <p:pic>
                      <p:nvPicPr>
                        <p:cNvPr id="3" name="Object 7">
                          <a:extLst>
                            <a:ext uri="{FF2B5EF4-FFF2-40B4-BE49-F238E27FC236}">
                              <a16:creationId xmlns:a16="http://schemas.microsoft.com/office/drawing/2014/main" id="{2860971F-0DC3-F8BE-690B-277E0423DE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9322" y="2928934"/>
                          <a:ext cx="2260600" cy="776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6">
              <a:extLst>
                <a:ext uri="{FF2B5EF4-FFF2-40B4-BE49-F238E27FC236}">
                  <a16:creationId xmlns:a16="http://schemas.microsoft.com/office/drawing/2014/main" id="{2FB9EDBA-EFB2-2893-3F99-C1AE180FBE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90014" y="512863"/>
            <a:ext cx="1306521" cy="636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45760" imgH="266400" progId="Equation.DSMT4">
                    <p:embed/>
                  </p:oleObj>
                </mc:Choice>
                <mc:Fallback>
                  <p:oleObj name="Equation" r:id="rId5" imgW="545760" imgH="266400" progId="Equation.DSMT4">
                    <p:embed/>
                    <p:pic>
                      <p:nvPicPr>
                        <p:cNvPr id="4" name="Object 6">
                          <a:extLst>
                            <a:ext uri="{FF2B5EF4-FFF2-40B4-BE49-F238E27FC236}">
                              <a16:creationId xmlns:a16="http://schemas.microsoft.com/office/drawing/2014/main" id="{8E46056E-CBE3-7FDC-202F-E900B48E696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014" y="512863"/>
                          <a:ext cx="1306521" cy="636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829070B4-1E8B-1490-1058-CA47B26B1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6446" y="1071546"/>
              <a:ext cx="2718777" cy="923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n – </a:t>
              </a:r>
              <a:r>
                <a:rPr lang="ru-RU" sz="1800" dirty="0"/>
                <a:t>число узлов</a:t>
              </a:r>
              <a:r>
                <a:rPr lang="en-US" sz="1800" dirty="0"/>
                <a:t> </a:t>
              </a:r>
            </a:p>
            <a:p>
              <a:r>
                <a:rPr lang="en-US" sz="1800" dirty="0"/>
                <a:t>l  - </a:t>
              </a:r>
              <a:r>
                <a:rPr lang="ru-RU" sz="1800" dirty="0"/>
                <a:t>орбит. момент</a:t>
              </a:r>
              <a:endParaRPr lang="en-US" sz="1800" dirty="0"/>
            </a:p>
            <a:p>
              <a:r>
                <a:rPr lang="en-US" sz="1800" dirty="0"/>
                <a:t>                - </a:t>
              </a:r>
              <a:r>
                <a:rPr lang="ru-RU" sz="1800" dirty="0"/>
                <a:t>полный спин</a:t>
              </a:r>
              <a:endParaRPr lang="en-US" sz="1800" dirty="0"/>
            </a:p>
          </p:txBody>
        </p:sp>
        <p:graphicFrame>
          <p:nvGraphicFramePr>
            <p:cNvPr id="6" name="Object 4">
              <a:extLst>
                <a:ext uri="{FF2B5EF4-FFF2-40B4-BE49-F238E27FC236}">
                  <a16:creationId xmlns:a16="http://schemas.microsoft.com/office/drawing/2014/main" id="{4614A3F5-03E5-CA2A-FC99-2DD221D389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45593" y="1950581"/>
            <a:ext cx="1258897" cy="392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74360" imgH="241200" progId="Equation.DSMT4">
                    <p:embed/>
                  </p:oleObj>
                </mc:Choice>
                <mc:Fallback>
                  <p:oleObj name="Equation" r:id="rId7" imgW="774360" imgH="241200" progId="Equation.DSMT4">
                    <p:embed/>
                    <p:pic>
                      <p:nvPicPr>
                        <p:cNvPr id="6" name="Object 4">
                          <a:extLst>
                            <a:ext uri="{FF2B5EF4-FFF2-40B4-BE49-F238E27FC236}">
                              <a16:creationId xmlns:a16="http://schemas.microsoft.com/office/drawing/2014/main" id="{EB0E8EDF-8C07-86BC-3EC2-67635E1234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5593" y="1950581"/>
                          <a:ext cx="1258897" cy="392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8">
              <a:extLst>
                <a:ext uri="{FF2B5EF4-FFF2-40B4-BE49-F238E27FC236}">
                  <a16:creationId xmlns:a16="http://schemas.microsoft.com/office/drawing/2014/main" id="{68E85400-DF4F-AF41-5ED7-A07B461F70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87009" y="2297650"/>
            <a:ext cx="673105" cy="633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19040" imgH="393480" progId="Equation.DSMT4">
                    <p:embed/>
                  </p:oleObj>
                </mc:Choice>
                <mc:Fallback>
                  <p:oleObj name="Equation" r:id="rId9" imgW="419040" imgH="393480" progId="Equation.DSMT4">
                    <p:embed/>
                    <p:pic>
                      <p:nvPicPr>
                        <p:cNvPr id="7" name="Object 8">
                          <a:extLst>
                            <a:ext uri="{FF2B5EF4-FFF2-40B4-BE49-F238E27FC236}">
                              <a16:creationId xmlns:a16="http://schemas.microsoft.com/office/drawing/2014/main" id="{D40C96AA-3876-330A-C981-D8FB754F147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7009" y="2297650"/>
                          <a:ext cx="673105" cy="6334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9">
              <a:extLst>
                <a:ext uri="{FF2B5EF4-FFF2-40B4-BE49-F238E27FC236}">
                  <a16:creationId xmlns:a16="http://schemas.microsoft.com/office/drawing/2014/main" id="{8DF09CDB-4C1B-6A31-6AC0-6BA8FFE49F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29586" y="1142984"/>
            <a:ext cx="808038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95000" imgH="203040" progId="Equation.DSMT4">
                    <p:embed/>
                  </p:oleObj>
                </mc:Choice>
                <mc:Fallback>
                  <p:oleObj name="Equation" r:id="rId11" imgW="495000" imgH="203040" progId="Equation.DSMT4">
                    <p:embed/>
                    <p:pic>
                      <p:nvPicPr>
                        <p:cNvPr id="8" name="Object 9">
                          <a:extLst>
                            <a:ext uri="{FF2B5EF4-FFF2-40B4-BE49-F238E27FC236}">
                              <a16:creationId xmlns:a16="http://schemas.microsoft.com/office/drawing/2014/main" id="{CD4B7AE7-E842-89E8-FC7E-D76BCAB963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9586" y="1142984"/>
                          <a:ext cx="808038" cy="331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2AF4D3E0-3329-A829-70AA-E0B1AC8E2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570" y="428604"/>
              <a:ext cx="3214710" cy="350046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45E1B3-1D8C-CCFE-E961-4F2AE14D2DCF}"/>
              </a:ext>
            </a:extLst>
          </p:cNvPr>
          <p:cNvSpPr txBox="1"/>
          <p:nvPr/>
        </p:nvSpPr>
        <p:spPr>
          <a:xfrm>
            <a:off x="251520" y="908720"/>
            <a:ext cx="5619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Волновая функция </a:t>
            </a:r>
            <a:r>
              <a:rPr lang="ru-RU" sz="1600" dirty="0" err="1"/>
              <a:t>одночастичного</a:t>
            </a:r>
            <a:r>
              <a:rPr lang="ru-RU" sz="1600" dirty="0"/>
              <a:t> состояния </a:t>
            </a:r>
          </a:p>
          <a:p>
            <a:r>
              <a:rPr lang="ru-RU" sz="1600" dirty="0"/>
              <a:t>в сферически симметричном потенциале среднего поля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565F57-29B6-E680-E546-8011AC2074FF}"/>
              </a:ext>
            </a:extLst>
          </p:cNvPr>
          <p:cNvSpPr txBox="1"/>
          <p:nvPr/>
        </p:nvSpPr>
        <p:spPr>
          <a:xfrm>
            <a:off x="4427984" y="1556792"/>
            <a:ext cx="2924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Пространственная четность:</a:t>
            </a:r>
          </a:p>
        </p:txBody>
      </p:sp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4EA1F30A-80F1-493A-C9F9-2D59360E6A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312" y="1484784"/>
          <a:ext cx="1207673" cy="47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3920" imgH="228600" progId="Equation.DSMT4">
                  <p:embed/>
                </p:oleObj>
              </mc:Choice>
              <mc:Fallback>
                <p:oleObj name="Equation" r:id="rId13" imgW="583920" imgH="22860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BE625D13-D97A-A295-F448-20A94FC78E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484784"/>
                        <a:ext cx="1207673" cy="472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Группа 18">
            <a:extLst>
              <a:ext uri="{FF2B5EF4-FFF2-40B4-BE49-F238E27FC236}">
                <a16:creationId xmlns:a16="http://schemas.microsoft.com/office/drawing/2014/main" id="{6F28FD60-7D72-4AA8-82BA-E0662FF265B3}"/>
              </a:ext>
            </a:extLst>
          </p:cNvPr>
          <p:cNvGrpSpPr/>
          <p:nvPr/>
        </p:nvGrpSpPr>
        <p:grpSpPr>
          <a:xfrm>
            <a:off x="3869351" y="2060848"/>
            <a:ext cx="5274649" cy="2062103"/>
            <a:chOff x="3779912" y="2636912"/>
            <a:chExt cx="5274649" cy="206210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53D11A-DAF7-5EB1-4B74-F59A646B28FA}"/>
                </a:ext>
              </a:extLst>
            </p:cNvPr>
            <p:cNvSpPr txBox="1"/>
            <p:nvPr/>
          </p:nvSpPr>
          <p:spPr>
            <a:xfrm>
              <a:off x="3779912" y="2636912"/>
              <a:ext cx="5274649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FF0000"/>
                  </a:solidFill>
                </a:rPr>
                <a:t>Правила отбора </a:t>
              </a:r>
              <a:r>
                <a:rPr lang="ru-RU" sz="1600" dirty="0"/>
                <a:t>для </a:t>
              </a:r>
              <a:r>
                <a:rPr lang="ru-RU" sz="1600" dirty="0" err="1"/>
                <a:t>мультипольных</a:t>
              </a:r>
              <a:r>
                <a:rPr lang="ru-RU" sz="1600" dirty="0"/>
                <a:t>  электрических</a:t>
              </a:r>
            </a:p>
            <a:p>
              <a:r>
                <a:rPr lang="ru-RU" sz="1600" dirty="0"/>
                <a:t>                                    </a:t>
              </a:r>
            </a:p>
            <a:p>
              <a:r>
                <a:rPr lang="ru-RU" sz="1600" dirty="0"/>
                <a:t>                                     (нормальной четности)</a:t>
              </a:r>
            </a:p>
            <a:p>
              <a:r>
                <a:rPr lang="ru-RU" sz="1600" dirty="0"/>
                <a:t> </a:t>
              </a:r>
            </a:p>
            <a:p>
              <a:r>
                <a:rPr lang="ru-RU" sz="1600" dirty="0"/>
                <a:t>и магнитных</a:t>
              </a:r>
            </a:p>
            <a:p>
              <a:r>
                <a:rPr lang="ru-RU" sz="1600" dirty="0"/>
                <a:t>                                         (аномальной четности)</a:t>
              </a:r>
            </a:p>
            <a:p>
              <a:endParaRPr lang="ru-RU" sz="1600" dirty="0"/>
            </a:p>
            <a:p>
              <a:r>
                <a:rPr lang="ru-RU" sz="1600" dirty="0"/>
                <a:t>переходов между </a:t>
              </a:r>
              <a:r>
                <a:rPr lang="ru-RU" sz="1600" dirty="0" err="1"/>
                <a:t>одночастичными</a:t>
              </a:r>
              <a:r>
                <a:rPr lang="ru-RU" sz="1600" dirty="0"/>
                <a:t> состояниями:</a:t>
              </a:r>
            </a:p>
          </p:txBody>
        </p:sp>
        <p:graphicFrame>
          <p:nvGraphicFramePr>
            <p:cNvPr id="41992" name="Object 5">
              <a:extLst>
                <a:ext uri="{FF2B5EF4-FFF2-40B4-BE49-F238E27FC236}">
                  <a16:creationId xmlns:a16="http://schemas.microsoft.com/office/drawing/2014/main" id="{B5ED550B-C223-7F0E-AC0F-E0FE15D692A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51920" y="3068960"/>
            <a:ext cx="2063750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091880" imgH="228600" progId="Equation.DSMT4">
                    <p:embed/>
                  </p:oleObj>
                </mc:Choice>
                <mc:Fallback>
                  <p:oleObj name="Equation" r:id="rId15" imgW="1091880" imgH="228600" progId="Equation.DSMT4">
                    <p:embed/>
                    <p:pic>
                      <p:nvPicPr>
                        <p:cNvPr id="41992" name="Object 5">
                          <a:extLst>
                            <a:ext uri="{FF2B5EF4-FFF2-40B4-BE49-F238E27FC236}">
                              <a16:creationId xmlns:a16="http://schemas.microsoft.com/office/drawing/2014/main" id="{36ADCA84-D3D0-D3E9-FDC7-1F9004FAEA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920" y="3068960"/>
                          <a:ext cx="2063750" cy="433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3" name="Object 5">
              <a:extLst>
                <a:ext uri="{FF2B5EF4-FFF2-40B4-BE49-F238E27FC236}">
                  <a16:creationId xmlns:a16="http://schemas.microsoft.com/office/drawing/2014/main" id="{745C2421-3529-3E56-C13B-8D956E3ED6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79912" y="3861048"/>
            <a:ext cx="2255167" cy="429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06360" imgH="228600" progId="Equation.DSMT4">
                    <p:embed/>
                  </p:oleObj>
                </mc:Choice>
                <mc:Fallback>
                  <p:oleObj name="Equation" r:id="rId17" imgW="1206360" imgH="228600" progId="Equation.DSMT4">
                    <p:embed/>
                    <p:pic>
                      <p:nvPicPr>
                        <p:cNvPr id="41993" name="Object 5">
                          <a:extLst>
                            <a:ext uri="{FF2B5EF4-FFF2-40B4-BE49-F238E27FC236}">
                              <a16:creationId xmlns:a16="http://schemas.microsoft.com/office/drawing/2014/main" id="{CE13456B-6552-8D59-A167-88A76D137F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3861048"/>
                          <a:ext cx="2255167" cy="4290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994" name="Object 5">
            <a:extLst>
              <a:ext uri="{FF2B5EF4-FFF2-40B4-BE49-F238E27FC236}">
                <a16:creationId xmlns:a16="http://schemas.microsoft.com/office/drawing/2014/main" id="{F4D55E9D-AF17-526C-0323-0C6FFA3D29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2829" y="4404270"/>
          <a:ext cx="2295395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46040" imgH="939600" progId="Equation.DSMT4">
                  <p:embed/>
                </p:oleObj>
              </mc:Choice>
              <mc:Fallback>
                <p:oleObj name="Equation" r:id="rId19" imgW="1346040" imgH="939600" progId="Equation.DSMT4">
                  <p:embed/>
                  <p:pic>
                    <p:nvPicPr>
                      <p:cNvPr id="41994" name="Object 5">
                        <a:extLst>
                          <a:ext uri="{FF2B5EF4-FFF2-40B4-BE49-F238E27FC236}">
                            <a16:creationId xmlns:a16="http://schemas.microsoft.com/office/drawing/2014/main" id="{8A001FCB-D5FC-9DDA-BFB1-0212D7514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829" y="4404270"/>
                        <a:ext cx="2295395" cy="179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5">
            <a:extLst>
              <a:ext uri="{FF2B5EF4-FFF2-40B4-BE49-F238E27FC236}">
                <a16:creationId xmlns:a16="http://schemas.microsoft.com/office/drawing/2014/main" id="{1C5C4F40-A329-4BB9-62E3-EBD46BF14E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7071" y="4427476"/>
          <a:ext cx="2525713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33440" imgH="914400" progId="Equation.DSMT4">
                  <p:embed/>
                </p:oleObj>
              </mc:Choice>
              <mc:Fallback>
                <p:oleObj name="Equation" r:id="rId21" imgW="1333440" imgH="914400" progId="Equation.DSMT4">
                  <p:embed/>
                  <p:pic>
                    <p:nvPicPr>
                      <p:cNvPr id="41995" name="Object 5">
                        <a:extLst>
                          <a:ext uri="{FF2B5EF4-FFF2-40B4-BE49-F238E27FC236}">
                            <a16:creationId xmlns:a16="http://schemas.microsoft.com/office/drawing/2014/main" id="{81627B48-1359-A386-1528-714C6EE70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7071" y="4427476"/>
                        <a:ext cx="2525713" cy="172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01680468-902D-C5C2-CED8-F42B69BB3D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461" y="5271342"/>
          <a:ext cx="158908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38080" imgH="698400" progId="Equation.DSMT4">
                  <p:embed/>
                </p:oleObj>
              </mc:Choice>
              <mc:Fallback>
                <p:oleObj name="Equation" r:id="rId23" imgW="838080" imgH="698400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F0A1BEDD-9F90-12D4-18F0-F6397109C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61" y="5271342"/>
                        <a:ext cx="1589088" cy="1439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E41F1F92-CF36-64E4-485D-8AC462ACB8AF}"/>
              </a:ext>
            </a:extLst>
          </p:cNvPr>
          <p:cNvSpPr txBox="1"/>
          <p:nvPr/>
        </p:nvSpPr>
        <p:spPr>
          <a:xfrm>
            <a:off x="293040" y="256583"/>
            <a:ext cx="7303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Правила отбора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для электромагнитных переходов</a:t>
            </a:r>
            <a:r>
              <a:rPr lang="ru-RU" b="1" dirty="0">
                <a:solidFill>
                  <a:srgbClr val="FF0000"/>
                </a:solidFill>
              </a:rPr>
              <a:t> в сферических  атомных ядрах и  </a:t>
            </a:r>
            <a:r>
              <a:rPr lang="ru-RU" b="1" dirty="0" err="1">
                <a:solidFill>
                  <a:srgbClr val="FF0000"/>
                </a:solidFill>
              </a:rPr>
              <a:t>наносистемах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AFC0C6A3-CB85-D384-EF44-19B065A902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146" y="2815714"/>
          <a:ext cx="9493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83920" imgH="203040" progId="Equation.DSMT4">
                  <p:embed/>
                </p:oleObj>
              </mc:Choice>
              <mc:Fallback>
                <p:oleObj name="Equation" r:id="rId25" imgW="583920" imgH="203040" progId="Equation.DSMT4">
                  <p:embed/>
                  <p:pic>
                    <p:nvPicPr>
                      <p:cNvPr id="16" name="Object 4">
                        <a:extLst>
                          <a:ext uri="{FF2B5EF4-FFF2-40B4-BE49-F238E27FC236}">
                            <a16:creationId xmlns:a16="http://schemas.microsoft.com/office/drawing/2014/main" id="{59DCD215-0391-201C-64B6-ADA81EE2A2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46" y="2815714"/>
                        <a:ext cx="9493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1F31C160-1276-6DFE-1629-92373D714C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1797" y="5879192"/>
          <a:ext cx="19732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41120" imgH="203040" progId="Equation.DSMT4">
                  <p:embed/>
                </p:oleObj>
              </mc:Choice>
              <mc:Fallback>
                <p:oleObj name="Equation" r:id="rId27" imgW="1041120" imgH="20304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80B96DC3-CA3A-D8D0-03F8-AA1F6EB7AB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797" y="5879192"/>
                        <a:ext cx="1973263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id="{F9B3D673-AA5C-4392-CD9D-6F91D3EFB6CD}"/>
              </a:ext>
            </a:extLst>
          </p:cNvPr>
          <p:cNvSpPr/>
          <p:nvPr/>
        </p:nvSpPr>
        <p:spPr bwMode="auto">
          <a:xfrm>
            <a:off x="1847653" y="5535631"/>
            <a:ext cx="264144" cy="1028856"/>
          </a:xfrm>
          <a:prstGeom prst="rightBrace">
            <a:avLst>
              <a:gd name="adj1" fmla="val 8333"/>
              <a:gd name="adj2" fmla="val 5140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E1A7E4-CA73-DAE6-BB2F-6D5582DE356D}"/>
              </a:ext>
            </a:extLst>
          </p:cNvPr>
          <p:cNvSpPr txBox="1"/>
          <p:nvPr/>
        </p:nvSpPr>
        <p:spPr>
          <a:xfrm>
            <a:off x="2195296" y="6211669"/>
            <a:ext cx="697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Правила отбора позволяют определить, какие матричные 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элементы перехода отличны от нуля. </a:t>
            </a:r>
          </a:p>
        </p:txBody>
      </p:sp>
    </p:spTree>
    <p:extLst>
      <p:ext uri="{BB962C8B-B14F-4D97-AF65-F5344CB8AC3E}">
        <p14:creationId xmlns:p14="http://schemas.microsoft.com/office/powerpoint/2010/main" val="9700346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D4B5D-7802-0550-F3C9-2E1D356E6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E58640B1-F727-7CED-05D3-3A358100AC6E}"/>
              </a:ext>
            </a:extLst>
          </p:cNvPr>
          <p:cNvGrpSpPr>
            <a:grpSpLocks/>
          </p:cNvGrpSpPr>
          <p:nvPr/>
        </p:nvGrpSpPr>
        <p:grpSpPr bwMode="auto">
          <a:xfrm>
            <a:off x="410639" y="1556792"/>
            <a:ext cx="3214688" cy="3500437"/>
            <a:chOff x="5643570" y="428604"/>
            <a:chExt cx="3214710" cy="3500462"/>
          </a:xfrm>
        </p:grpSpPr>
        <p:graphicFrame>
          <p:nvGraphicFramePr>
            <p:cNvPr id="3" name="Object 7">
              <a:extLst>
                <a:ext uri="{FF2B5EF4-FFF2-40B4-BE49-F238E27FC236}">
                  <a16:creationId xmlns:a16="http://schemas.microsoft.com/office/drawing/2014/main" id="{905264D9-AF7B-3F14-4F30-89F17B81FC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29322" y="2928934"/>
            <a:ext cx="2260600" cy="776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57120" imgH="431640" progId="Equation.DSMT4">
                    <p:embed/>
                  </p:oleObj>
                </mc:Choice>
                <mc:Fallback>
                  <p:oleObj name="Equation" r:id="rId3" imgW="1257120" imgH="431640" progId="Equation.DSMT4">
                    <p:embed/>
                    <p:pic>
                      <p:nvPicPr>
                        <p:cNvPr id="3" name="Object 7">
                          <a:extLst>
                            <a:ext uri="{FF2B5EF4-FFF2-40B4-BE49-F238E27FC236}">
                              <a16:creationId xmlns:a16="http://schemas.microsoft.com/office/drawing/2014/main" id="{CC4A7F9B-9AB6-F87F-966A-718705134A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9322" y="2928934"/>
                          <a:ext cx="2260600" cy="776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6">
              <a:extLst>
                <a:ext uri="{FF2B5EF4-FFF2-40B4-BE49-F238E27FC236}">
                  <a16:creationId xmlns:a16="http://schemas.microsoft.com/office/drawing/2014/main" id="{9532E8B8-E873-DF14-CF99-669BEFC4358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90014" y="512863"/>
            <a:ext cx="1306521" cy="636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45760" imgH="266400" progId="Equation.DSMT4">
                    <p:embed/>
                  </p:oleObj>
                </mc:Choice>
                <mc:Fallback>
                  <p:oleObj name="Equation" r:id="rId5" imgW="545760" imgH="266400" progId="Equation.DSMT4">
                    <p:embed/>
                    <p:pic>
                      <p:nvPicPr>
                        <p:cNvPr id="4" name="Object 6">
                          <a:extLst>
                            <a:ext uri="{FF2B5EF4-FFF2-40B4-BE49-F238E27FC236}">
                              <a16:creationId xmlns:a16="http://schemas.microsoft.com/office/drawing/2014/main" id="{180A3F36-210D-8076-0DC8-9154E867992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0014" y="512863"/>
                          <a:ext cx="1306521" cy="6365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FA5EB1D5-8191-EEB0-2017-655F18613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6446" y="1071546"/>
              <a:ext cx="2718777" cy="923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n – </a:t>
              </a:r>
              <a:r>
                <a:rPr lang="ru-RU" sz="1800" dirty="0"/>
                <a:t>число узлов</a:t>
              </a:r>
              <a:r>
                <a:rPr lang="en-US" sz="1800" dirty="0"/>
                <a:t> </a:t>
              </a:r>
            </a:p>
            <a:p>
              <a:r>
                <a:rPr lang="en-US" sz="1800" dirty="0"/>
                <a:t>l  - </a:t>
              </a:r>
              <a:r>
                <a:rPr lang="ru-RU" sz="1800" dirty="0"/>
                <a:t>орбит. момент</a:t>
              </a:r>
              <a:endParaRPr lang="en-US" sz="1800" dirty="0"/>
            </a:p>
            <a:p>
              <a:r>
                <a:rPr lang="en-US" sz="1800" dirty="0"/>
                <a:t>                - </a:t>
              </a:r>
              <a:r>
                <a:rPr lang="ru-RU" sz="1800" dirty="0"/>
                <a:t>полный спин</a:t>
              </a:r>
              <a:endParaRPr lang="en-US" sz="1800" dirty="0"/>
            </a:p>
          </p:txBody>
        </p:sp>
        <p:graphicFrame>
          <p:nvGraphicFramePr>
            <p:cNvPr id="6" name="Object 4">
              <a:extLst>
                <a:ext uri="{FF2B5EF4-FFF2-40B4-BE49-F238E27FC236}">
                  <a16:creationId xmlns:a16="http://schemas.microsoft.com/office/drawing/2014/main" id="{7F4580B4-1A52-DA6A-99AB-FA4B2E66CE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45593" y="1950581"/>
            <a:ext cx="1258897" cy="392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74360" imgH="241200" progId="Equation.DSMT4">
                    <p:embed/>
                  </p:oleObj>
                </mc:Choice>
                <mc:Fallback>
                  <p:oleObj name="Equation" r:id="rId7" imgW="774360" imgH="241200" progId="Equation.DSMT4">
                    <p:embed/>
                    <p:pic>
                      <p:nvPicPr>
                        <p:cNvPr id="6" name="Object 4">
                          <a:extLst>
                            <a:ext uri="{FF2B5EF4-FFF2-40B4-BE49-F238E27FC236}">
                              <a16:creationId xmlns:a16="http://schemas.microsoft.com/office/drawing/2014/main" id="{D451CCA4-82BE-555D-E787-6939C42B8F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5593" y="1950581"/>
                          <a:ext cx="1258897" cy="3921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8">
              <a:extLst>
                <a:ext uri="{FF2B5EF4-FFF2-40B4-BE49-F238E27FC236}">
                  <a16:creationId xmlns:a16="http://schemas.microsoft.com/office/drawing/2014/main" id="{755413D9-F934-B21F-AC23-94FF150040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51593" y="2297062"/>
            <a:ext cx="1143008" cy="633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711000" imgH="393480" progId="Equation.DSMT4">
                    <p:embed/>
                  </p:oleObj>
                </mc:Choice>
                <mc:Fallback>
                  <p:oleObj name="Equation" r:id="rId9" imgW="711000" imgH="393480" progId="Equation.DSMT4">
                    <p:embed/>
                    <p:pic>
                      <p:nvPicPr>
                        <p:cNvPr id="7" name="Object 8">
                          <a:extLst>
                            <a:ext uri="{FF2B5EF4-FFF2-40B4-BE49-F238E27FC236}">
                              <a16:creationId xmlns:a16="http://schemas.microsoft.com/office/drawing/2014/main" id="{04C85CE7-C455-8D7F-A928-66BA4D71D0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1593" y="2297062"/>
                          <a:ext cx="1143008" cy="6334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9">
              <a:extLst>
                <a:ext uri="{FF2B5EF4-FFF2-40B4-BE49-F238E27FC236}">
                  <a16:creationId xmlns:a16="http://schemas.microsoft.com/office/drawing/2014/main" id="{7A0102E7-4D84-4A66-FF54-D93019838E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29586" y="1142984"/>
            <a:ext cx="808038" cy="33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95000" imgH="203040" progId="Equation.DSMT4">
                    <p:embed/>
                  </p:oleObj>
                </mc:Choice>
                <mc:Fallback>
                  <p:oleObj name="Equation" r:id="rId11" imgW="495000" imgH="203040" progId="Equation.DSMT4">
                    <p:embed/>
                    <p:pic>
                      <p:nvPicPr>
                        <p:cNvPr id="8" name="Object 9">
                          <a:extLst>
                            <a:ext uri="{FF2B5EF4-FFF2-40B4-BE49-F238E27FC236}">
                              <a16:creationId xmlns:a16="http://schemas.microsoft.com/office/drawing/2014/main" id="{312BD269-CD0D-3E95-063D-8DB18DA69E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9586" y="1142984"/>
                          <a:ext cx="808038" cy="331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34D2E8E4-F504-1653-BF8D-D48D12A90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570" y="428604"/>
              <a:ext cx="3214710" cy="350046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36EAEA8-4D5F-3D14-E98F-548D81134FE3}"/>
              </a:ext>
            </a:extLst>
          </p:cNvPr>
          <p:cNvSpPr txBox="1"/>
          <p:nvPr/>
        </p:nvSpPr>
        <p:spPr>
          <a:xfrm>
            <a:off x="251520" y="908720"/>
            <a:ext cx="5619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Волновая функция </a:t>
            </a:r>
            <a:r>
              <a:rPr lang="ru-RU" sz="1600" dirty="0" err="1"/>
              <a:t>одночастичного</a:t>
            </a:r>
            <a:r>
              <a:rPr lang="ru-RU" sz="1600" dirty="0"/>
              <a:t> состояния </a:t>
            </a:r>
          </a:p>
          <a:p>
            <a:r>
              <a:rPr lang="ru-RU" sz="1600" dirty="0"/>
              <a:t>в сферически симметричном потенциале среднего поля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C4642-C8A3-9056-FB44-4101A67D97CB}"/>
              </a:ext>
            </a:extLst>
          </p:cNvPr>
          <p:cNvSpPr txBox="1"/>
          <p:nvPr/>
        </p:nvSpPr>
        <p:spPr>
          <a:xfrm>
            <a:off x="4427984" y="1556792"/>
            <a:ext cx="2924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Пространственная четность:</a:t>
            </a:r>
          </a:p>
        </p:txBody>
      </p:sp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FEE85962-082D-A79B-20E3-15061F4FF9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312" y="1484784"/>
          <a:ext cx="1207673" cy="47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3920" imgH="228600" progId="Equation.DSMT4">
                  <p:embed/>
                </p:oleObj>
              </mc:Choice>
              <mc:Fallback>
                <p:oleObj name="Equation" r:id="rId13" imgW="583920" imgH="22860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616038F1-FAA2-7161-3D24-1346181AB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484784"/>
                        <a:ext cx="1207673" cy="472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Группа 18">
            <a:extLst>
              <a:ext uri="{FF2B5EF4-FFF2-40B4-BE49-F238E27FC236}">
                <a16:creationId xmlns:a16="http://schemas.microsoft.com/office/drawing/2014/main" id="{BC82C4FE-40E2-9C87-C2E5-CFBB3792571D}"/>
              </a:ext>
            </a:extLst>
          </p:cNvPr>
          <p:cNvGrpSpPr/>
          <p:nvPr/>
        </p:nvGrpSpPr>
        <p:grpSpPr>
          <a:xfrm>
            <a:off x="3869351" y="2060848"/>
            <a:ext cx="5274649" cy="2062103"/>
            <a:chOff x="3779912" y="2636912"/>
            <a:chExt cx="5274649" cy="206210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066742-8DF9-D2AE-B6C8-771BE67FD4A8}"/>
                </a:ext>
              </a:extLst>
            </p:cNvPr>
            <p:cNvSpPr txBox="1"/>
            <p:nvPr/>
          </p:nvSpPr>
          <p:spPr>
            <a:xfrm>
              <a:off x="3779912" y="2636912"/>
              <a:ext cx="5274649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FF0000"/>
                  </a:solidFill>
                </a:rPr>
                <a:t>Правила отбора </a:t>
              </a:r>
              <a:r>
                <a:rPr lang="ru-RU" sz="1600" dirty="0"/>
                <a:t>для </a:t>
              </a:r>
              <a:r>
                <a:rPr lang="ru-RU" sz="1600" dirty="0" err="1"/>
                <a:t>мультипольных</a:t>
              </a:r>
              <a:r>
                <a:rPr lang="ru-RU" sz="1600" dirty="0"/>
                <a:t>  электрических</a:t>
              </a:r>
            </a:p>
            <a:p>
              <a:r>
                <a:rPr lang="ru-RU" sz="1600" dirty="0"/>
                <a:t>                                    </a:t>
              </a:r>
            </a:p>
            <a:p>
              <a:r>
                <a:rPr lang="ru-RU" sz="1600" dirty="0"/>
                <a:t>                                     (нормальной четности)</a:t>
              </a:r>
            </a:p>
            <a:p>
              <a:r>
                <a:rPr lang="ru-RU" sz="1600" dirty="0"/>
                <a:t> </a:t>
              </a:r>
            </a:p>
            <a:p>
              <a:r>
                <a:rPr lang="ru-RU" sz="1600" dirty="0"/>
                <a:t>и магнитных</a:t>
              </a:r>
            </a:p>
            <a:p>
              <a:r>
                <a:rPr lang="ru-RU" sz="1600" dirty="0"/>
                <a:t>                                         (аномальной четности)</a:t>
              </a:r>
            </a:p>
            <a:p>
              <a:endParaRPr lang="ru-RU" sz="1600" dirty="0"/>
            </a:p>
            <a:p>
              <a:r>
                <a:rPr lang="ru-RU" sz="1600" dirty="0"/>
                <a:t>переходов между </a:t>
              </a:r>
              <a:r>
                <a:rPr lang="ru-RU" sz="1600" dirty="0" err="1"/>
                <a:t>одночастичными</a:t>
              </a:r>
              <a:r>
                <a:rPr lang="ru-RU" sz="1600" dirty="0"/>
                <a:t> состояниями:</a:t>
              </a:r>
            </a:p>
          </p:txBody>
        </p:sp>
        <p:graphicFrame>
          <p:nvGraphicFramePr>
            <p:cNvPr id="41992" name="Object 5">
              <a:extLst>
                <a:ext uri="{FF2B5EF4-FFF2-40B4-BE49-F238E27FC236}">
                  <a16:creationId xmlns:a16="http://schemas.microsoft.com/office/drawing/2014/main" id="{C0F6DF3E-C10C-0794-8F48-0D41E74AC4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51920" y="3068960"/>
            <a:ext cx="2063750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091880" imgH="228600" progId="Equation.DSMT4">
                    <p:embed/>
                  </p:oleObj>
                </mc:Choice>
                <mc:Fallback>
                  <p:oleObj name="Equation" r:id="rId15" imgW="1091880" imgH="228600" progId="Equation.DSMT4">
                    <p:embed/>
                    <p:pic>
                      <p:nvPicPr>
                        <p:cNvPr id="41992" name="Object 5">
                          <a:extLst>
                            <a:ext uri="{FF2B5EF4-FFF2-40B4-BE49-F238E27FC236}">
                              <a16:creationId xmlns:a16="http://schemas.microsoft.com/office/drawing/2014/main" id="{4E1971DE-E6CA-60E2-201B-436B81E020C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920" y="3068960"/>
                          <a:ext cx="2063750" cy="433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3" name="Object 5">
              <a:extLst>
                <a:ext uri="{FF2B5EF4-FFF2-40B4-BE49-F238E27FC236}">
                  <a16:creationId xmlns:a16="http://schemas.microsoft.com/office/drawing/2014/main" id="{F93476BC-07CB-459F-2F8E-239328CC12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79912" y="3861048"/>
            <a:ext cx="2255167" cy="429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06360" imgH="228600" progId="Equation.DSMT4">
                    <p:embed/>
                  </p:oleObj>
                </mc:Choice>
                <mc:Fallback>
                  <p:oleObj name="Equation" r:id="rId17" imgW="1206360" imgH="228600" progId="Equation.DSMT4">
                    <p:embed/>
                    <p:pic>
                      <p:nvPicPr>
                        <p:cNvPr id="41993" name="Object 5">
                          <a:extLst>
                            <a:ext uri="{FF2B5EF4-FFF2-40B4-BE49-F238E27FC236}">
                              <a16:creationId xmlns:a16="http://schemas.microsoft.com/office/drawing/2014/main" id="{004D57DC-5B6F-0E94-BC90-AF9567D16C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912" y="3861048"/>
                          <a:ext cx="2255167" cy="4290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994" name="Object 5">
            <a:extLst>
              <a:ext uri="{FF2B5EF4-FFF2-40B4-BE49-F238E27FC236}">
                <a16:creationId xmlns:a16="http://schemas.microsoft.com/office/drawing/2014/main" id="{E72DDF0A-E356-7E61-349F-C8FC2F1D5C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5575" y="4365625"/>
          <a:ext cx="2385087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46040" imgH="939600" progId="Equation.DSMT4">
                  <p:embed/>
                </p:oleObj>
              </mc:Choice>
              <mc:Fallback>
                <p:oleObj name="Equation" r:id="rId19" imgW="1346040" imgH="939600" progId="Equation.DSMT4">
                  <p:embed/>
                  <p:pic>
                    <p:nvPicPr>
                      <p:cNvPr id="41994" name="Object 5">
                        <a:extLst>
                          <a:ext uri="{FF2B5EF4-FFF2-40B4-BE49-F238E27FC236}">
                            <a16:creationId xmlns:a16="http://schemas.microsoft.com/office/drawing/2014/main" id="{5FF8F332-81B1-1931-FE69-08F063C4DD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4365625"/>
                        <a:ext cx="2385087" cy="179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5">
            <a:extLst>
              <a:ext uri="{FF2B5EF4-FFF2-40B4-BE49-F238E27FC236}">
                <a16:creationId xmlns:a16="http://schemas.microsoft.com/office/drawing/2014/main" id="{399B47A6-B82B-E99F-1B50-B5300A3529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389438"/>
          <a:ext cx="2525713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33440" imgH="914400" progId="Equation.DSMT4">
                  <p:embed/>
                </p:oleObj>
              </mc:Choice>
              <mc:Fallback>
                <p:oleObj name="Equation" r:id="rId21" imgW="1333440" imgH="914400" progId="Equation.DSMT4">
                  <p:embed/>
                  <p:pic>
                    <p:nvPicPr>
                      <p:cNvPr id="41995" name="Object 5">
                        <a:extLst>
                          <a:ext uri="{FF2B5EF4-FFF2-40B4-BE49-F238E27FC236}">
                            <a16:creationId xmlns:a16="http://schemas.microsoft.com/office/drawing/2014/main" id="{E28D41A1-684B-2CD5-9B0A-569054253D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389438"/>
                        <a:ext cx="2525713" cy="172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F62BD84E-1BBC-F64D-59EB-52D6A67C3B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478" y="5266808"/>
          <a:ext cx="259939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71600" imgH="698400" progId="Equation.DSMT4">
                  <p:embed/>
                </p:oleObj>
              </mc:Choice>
              <mc:Fallback>
                <p:oleObj name="Equation" r:id="rId23" imgW="1371600" imgH="698400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1A1A8C40-8676-90AE-A1C1-A8C946C65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78" y="5266808"/>
                        <a:ext cx="2599393" cy="1439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0026681-145E-3C2D-9B4B-8CC2E0483DF8}"/>
              </a:ext>
            </a:extLst>
          </p:cNvPr>
          <p:cNvSpPr txBox="1"/>
          <p:nvPr/>
        </p:nvSpPr>
        <p:spPr>
          <a:xfrm>
            <a:off x="2911107" y="5281661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E2,M1</a:t>
            </a:r>
            <a:endParaRPr lang="ru-RU" strike="sngStrike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EFE7E0-96E2-439C-8BA3-4C8A79372070}"/>
              </a:ext>
            </a:extLst>
          </p:cNvPr>
          <p:cNvSpPr txBox="1"/>
          <p:nvPr/>
        </p:nvSpPr>
        <p:spPr>
          <a:xfrm>
            <a:off x="2671989" y="5753485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E1,E2,M1</a:t>
            </a:r>
            <a:endParaRPr lang="ru-RU" strike="sngStrike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3290B0-216F-4EFD-B5F6-A9F4F919E252}"/>
              </a:ext>
            </a:extLst>
          </p:cNvPr>
          <p:cNvSpPr txBox="1"/>
          <p:nvPr/>
        </p:nvSpPr>
        <p:spPr>
          <a:xfrm>
            <a:off x="2911107" y="6225642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E1,E3</a:t>
            </a:r>
            <a:endParaRPr lang="ru-RU" strike="sngStrike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9C744B-EDB6-F9C8-261A-B88C48BD8477}"/>
              </a:ext>
            </a:extLst>
          </p:cNvPr>
          <p:cNvSpPr txBox="1"/>
          <p:nvPr/>
        </p:nvSpPr>
        <p:spPr>
          <a:xfrm>
            <a:off x="293040" y="256583"/>
            <a:ext cx="7303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Правила отбора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для электромагнитных переходов</a:t>
            </a:r>
            <a:r>
              <a:rPr lang="ru-RU" b="1" dirty="0">
                <a:solidFill>
                  <a:srgbClr val="FF0000"/>
                </a:solidFill>
              </a:rPr>
              <a:t> в атомном ядре и  </a:t>
            </a:r>
            <a:r>
              <a:rPr lang="ru-RU" b="1" dirty="0" err="1">
                <a:solidFill>
                  <a:srgbClr val="FF0000"/>
                </a:solidFill>
              </a:rPr>
              <a:t>наносистемах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62FC6D4F-1D05-BB09-B4ED-43A246B0E2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146" y="2815714"/>
          <a:ext cx="9493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83920" imgH="203040" progId="Equation.DSMT4">
                  <p:embed/>
                </p:oleObj>
              </mc:Choice>
              <mc:Fallback>
                <p:oleObj name="Equation" r:id="rId25" imgW="583920" imgH="203040" progId="Equation.DSMT4">
                  <p:embed/>
                  <p:pic>
                    <p:nvPicPr>
                      <p:cNvPr id="16" name="Object 4">
                        <a:extLst>
                          <a:ext uri="{FF2B5EF4-FFF2-40B4-BE49-F238E27FC236}">
                            <a16:creationId xmlns:a16="http://schemas.microsoft.com/office/drawing/2014/main" id="{39FD9FF0-DDF4-4C0D-BCB2-17C0CE80D4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46" y="2815714"/>
                        <a:ext cx="9493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0689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FDB98-09D0-4A33-34A2-75082B358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A8E5E3-157B-7EA2-EDA6-4281A8B55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90" y="1412776"/>
            <a:ext cx="8908610" cy="3548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8356E7-4AC3-B685-F9E7-436DC33DBA0A}"/>
              </a:ext>
            </a:extLst>
          </p:cNvPr>
          <p:cNvSpPr txBox="1"/>
          <p:nvPr/>
        </p:nvSpPr>
        <p:spPr>
          <a:xfrm>
            <a:off x="395536" y="260648"/>
            <a:ext cx="5508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Very recent example of the wavelet analysis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370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1D496-3D89-E59D-21A4-09B18EFB8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39A9B24-7E2B-8135-2013-C4575F568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68413"/>
            <a:ext cx="71437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>
            <a:extLst>
              <a:ext uri="{FF2B5EF4-FFF2-40B4-BE49-F238E27FC236}">
                <a16:creationId xmlns:a16="http://schemas.microsoft.com/office/drawing/2014/main" id="{B2BD0ECD-D6FD-F116-55F7-331D9CF1F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708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JINR is located at Dubna city 120 km north from Moscow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F4B9723A-CBD9-DD77-090A-D482D1738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6563"/>
            <a:ext cx="77109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Dubna</a:t>
            </a:r>
            <a:r>
              <a:rPr lang="en-US" sz="2000" b="1" dirty="0">
                <a:solidFill>
                  <a:srgbClr val="FF0000"/>
                </a:solidFill>
              </a:rPr>
              <a:t> :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- scientific/education/innovation town, population: ~75 000 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- JINR,  </a:t>
            </a:r>
            <a:r>
              <a:rPr lang="en-US" sz="2000" b="1" dirty="0" err="1">
                <a:solidFill>
                  <a:srgbClr val="FF0000"/>
                </a:solidFill>
              </a:rPr>
              <a:t>Dubna</a:t>
            </a:r>
            <a:r>
              <a:rPr lang="en-US" sz="2000" b="1" dirty="0">
                <a:solidFill>
                  <a:srgbClr val="FF0000"/>
                </a:solidFill>
              </a:rPr>
              <a:t> university,  special innovation economic zone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773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242E-B606-7B63-B6A7-4933D63AF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BCEC461A-21F0-3F51-57EB-C41AF20AA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20713"/>
            <a:ext cx="873760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5">
            <a:extLst>
              <a:ext uri="{FF2B5EF4-FFF2-40B4-BE49-F238E27FC236}">
                <a16:creationId xmlns:a16="http://schemas.microsoft.com/office/drawing/2014/main" id="{E994E317-2404-FFC7-0A2B-52160DC7A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252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At present JINR has 18 members</a:t>
            </a:r>
            <a:r>
              <a:rPr lang="en-US"/>
              <a:t>:</a:t>
            </a:r>
            <a:endParaRPr lang="ru-RU"/>
          </a:p>
        </p:txBody>
      </p:sp>
      <p:sp>
        <p:nvSpPr>
          <p:cNvPr id="5124" name="TextBox 6">
            <a:extLst>
              <a:ext uri="{FF2B5EF4-FFF2-40B4-BE49-F238E27FC236}">
                <a16:creationId xmlns:a16="http://schemas.microsoft.com/office/drawing/2014/main" id="{42781F99-076E-35E7-0277-BBEDB8DD9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5157788"/>
            <a:ext cx="88931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- Egypt, Germany, Italy, Hungary, Serbia, South Africa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                                                                              – associated members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 International (not Russian) organization supported by JINR members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- Budget ~ </a:t>
            </a:r>
            <a:r>
              <a:rPr lang="en-US" b="1" dirty="0">
                <a:solidFill>
                  <a:srgbClr val="FF0000"/>
                </a:solidFill>
              </a:rPr>
              <a:t>200</a:t>
            </a:r>
            <a:r>
              <a:rPr lang="en-US" sz="2000" b="1" dirty="0">
                <a:solidFill>
                  <a:srgbClr val="FF0000"/>
                </a:solidFill>
              </a:rPr>
              <a:t> M $ (2021),  ~ 4500 staff members, ~ 1500 </a:t>
            </a:r>
            <a:r>
              <a:rPr lang="en-US" sz="2000" b="1" dirty="0" err="1">
                <a:solidFill>
                  <a:srgbClr val="FF0000"/>
                </a:solidFill>
              </a:rPr>
              <a:t>publ</a:t>
            </a:r>
            <a:r>
              <a:rPr lang="en-US" sz="2000" b="1" dirty="0">
                <a:solidFill>
                  <a:srgbClr val="FF0000"/>
                </a:solidFill>
              </a:rPr>
              <a:t> /year </a:t>
            </a:r>
          </a:p>
        </p:txBody>
      </p:sp>
    </p:spTree>
    <p:extLst>
      <p:ext uri="{BB962C8B-B14F-4D97-AF65-F5344CB8AC3E}">
        <p14:creationId xmlns:p14="http://schemas.microsoft.com/office/powerpoint/2010/main" val="18265147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A2F8B-38BD-63F0-7991-D16FF9897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7BDCB45-6232-DE02-7D02-D259929DC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7696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>
            <a:extLst>
              <a:ext uri="{FF2B5EF4-FFF2-40B4-BE49-F238E27FC236}">
                <a16:creationId xmlns:a16="http://schemas.microsoft.com/office/drawing/2014/main" id="{1F0E2D7A-4332-F511-16E0-2ABEFA0B3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2676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7  JINR laboratories:</a:t>
            </a:r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8196" name="TextBox 5">
            <a:extLst>
              <a:ext uri="{FF2B5EF4-FFF2-40B4-BE49-F238E27FC236}">
                <a16:creationId xmlns:a16="http://schemas.microsoft.com/office/drawing/2014/main" id="{36E62798-1CEB-1D89-B0E6-23AA80417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92150"/>
            <a:ext cx="26130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Collaboration with CERN</a:t>
            </a:r>
            <a:endParaRPr lang="ru-RU" sz="1600" b="1"/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id="{186AE6B6-ED75-4FD9-5595-DE3E15562EF3}"/>
              </a:ext>
            </a:extLst>
          </p:cNvPr>
          <p:cNvSpPr/>
          <p:nvPr/>
        </p:nvSpPr>
        <p:spPr>
          <a:xfrm>
            <a:off x="1619250" y="981075"/>
            <a:ext cx="215900" cy="4016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8" name="TextBox 12">
            <a:extLst>
              <a:ext uri="{FF2B5EF4-FFF2-40B4-BE49-F238E27FC236}">
                <a16:creationId xmlns:a16="http://schemas.microsoft.com/office/drawing/2014/main" id="{316BC8B1-4730-E836-1943-16CCDBF6E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92150"/>
            <a:ext cx="1387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NICA facility</a:t>
            </a:r>
            <a:endParaRPr lang="ru-RU" sz="1600" b="1"/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0DB5FE29-0343-8E36-2FE7-5B1995F78B46}"/>
              </a:ext>
            </a:extLst>
          </p:cNvPr>
          <p:cNvSpPr/>
          <p:nvPr/>
        </p:nvSpPr>
        <p:spPr>
          <a:xfrm>
            <a:off x="4211638" y="1009650"/>
            <a:ext cx="215900" cy="4032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TextBox 14">
            <a:extLst>
              <a:ext uri="{FF2B5EF4-FFF2-40B4-BE49-F238E27FC236}">
                <a16:creationId xmlns:a16="http://schemas.microsoft.com/office/drawing/2014/main" id="{9F67F6BA-6EC4-B561-539D-E9822FCA9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04813"/>
            <a:ext cx="2935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Perhaps largest in the world</a:t>
            </a:r>
          </a:p>
          <a:p>
            <a:r>
              <a:rPr lang="en-US" sz="1600" b="1"/>
              <a:t>theoretical lab  ~ 250 stuff </a:t>
            </a:r>
          </a:p>
          <a:p>
            <a:r>
              <a:rPr lang="en-US" sz="1600" b="1"/>
              <a:t>members </a:t>
            </a:r>
            <a:endParaRPr lang="ru-RU" sz="1600" b="1"/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61D2F910-C1AB-7BF2-6E2D-38EC43B3F961}"/>
              </a:ext>
            </a:extLst>
          </p:cNvPr>
          <p:cNvSpPr/>
          <p:nvPr/>
        </p:nvSpPr>
        <p:spPr>
          <a:xfrm>
            <a:off x="7451725" y="981075"/>
            <a:ext cx="215900" cy="40163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2" name="TextBox 16">
            <a:extLst>
              <a:ext uri="{FF2B5EF4-FFF2-40B4-BE49-F238E27FC236}">
                <a16:creationId xmlns:a16="http://schemas.microsoft.com/office/drawing/2014/main" id="{1DE2BBF7-7352-04AB-BFF2-390400876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237288"/>
            <a:ext cx="309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Discovery of superheavy </a:t>
            </a:r>
          </a:p>
          <a:p>
            <a:r>
              <a:rPr lang="en-US" sz="1600" b="1"/>
              <a:t>elements!</a:t>
            </a:r>
            <a:endParaRPr lang="ru-RU" sz="1600" b="1"/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B525331A-CD9F-CF7E-758E-22D4FA58E00E}"/>
              </a:ext>
            </a:extLst>
          </p:cNvPr>
          <p:cNvSpPr/>
          <p:nvPr/>
        </p:nvSpPr>
        <p:spPr>
          <a:xfrm rot="10800000">
            <a:off x="1763713" y="5876925"/>
            <a:ext cx="215900" cy="4032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4" name="TextBox 19">
            <a:extLst>
              <a:ext uri="{FF2B5EF4-FFF2-40B4-BE49-F238E27FC236}">
                <a16:creationId xmlns:a16="http://schemas.microsoft.com/office/drawing/2014/main" id="{5F69F11B-6436-0C00-E659-83C27BC7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237288"/>
            <a:ext cx="1906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The most new lab</a:t>
            </a:r>
            <a:endParaRPr lang="ru-RU" sz="1600" b="1"/>
          </a:p>
        </p:txBody>
      </p:sp>
      <p:sp>
        <p:nvSpPr>
          <p:cNvPr id="8205" name="TextBox 20">
            <a:extLst>
              <a:ext uri="{FF2B5EF4-FFF2-40B4-BE49-F238E27FC236}">
                <a16:creationId xmlns:a16="http://schemas.microsoft.com/office/drawing/2014/main" id="{755FE8D8-50B5-F319-28CD-153467F45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6273800"/>
            <a:ext cx="2682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Various neutron physics, </a:t>
            </a:r>
          </a:p>
          <a:p>
            <a:r>
              <a:rPr lang="en-US" sz="1600" b="1"/>
              <a:t>unique  pulse reactor</a:t>
            </a:r>
            <a:endParaRPr lang="ru-RU" sz="1600" b="1"/>
          </a:p>
        </p:txBody>
      </p:sp>
      <p:sp>
        <p:nvSpPr>
          <p:cNvPr id="8206" name="TextBox 21">
            <a:extLst>
              <a:ext uri="{FF2B5EF4-FFF2-40B4-BE49-F238E27FC236}">
                <a16:creationId xmlns:a16="http://schemas.microsoft.com/office/drawing/2014/main" id="{B46CB875-1FE2-06DD-410E-0B4FE602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6237288"/>
            <a:ext cx="1233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Network,</a:t>
            </a:r>
          </a:p>
          <a:p>
            <a:r>
              <a:rPr lang="en-US" sz="1600" b="1"/>
              <a:t>computing</a:t>
            </a:r>
            <a:endParaRPr lang="ru-RU" sz="1600" b="1"/>
          </a:p>
        </p:txBody>
      </p:sp>
      <p:sp>
        <p:nvSpPr>
          <p:cNvPr id="23" name="Стрелка вниз 22">
            <a:extLst>
              <a:ext uri="{FF2B5EF4-FFF2-40B4-BE49-F238E27FC236}">
                <a16:creationId xmlns:a16="http://schemas.microsoft.com/office/drawing/2014/main" id="{70E6A163-D935-4DB9-2FC1-B0E0020B834A}"/>
              </a:ext>
            </a:extLst>
          </p:cNvPr>
          <p:cNvSpPr/>
          <p:nvPr/>
        </p:nvSpPr>
        <p:spPr>
          <a:xfrm rot="10800000">
            <a:off x="3924300" y="5876925"/>
            <a:ext cx="215900" cy="4032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>
            <a:extLst>
              <a:ext uri="{FF2B5EF4-FFF2-40B4-BE49-F238E27FC236}">
                <a16:creationId xmlns:a16="http://schemas.microsoft.com/office/drawing/2014/main" id="{015C6664-7E32-A922-198F-E36060AFAB83}"/>
              </a:ext>
            </a:extLst>
          </p:cNvPr>
          <p:cNvSpPr/>
          <p:nvPr/>
        </p:nvSpPr>
        <p:spPr>
          <a:xfrm rot="10800000">
            <a:off x="7956550" y="5876925"/>
            <a:ext cx="215900" cy="4032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106E532-C7B3-AA5E-0E49-8449E5653304}"/>
              </a:ext>
            </a:extLst>
          </p:cNvPr>
          <p:cNvCxnSpPr/>
          <p:nvPr/>
        </p:nvCxnSpPr>
        <p:spPr>
          <a:xfrm flipH="1" flipV="1">
            <a:off x="5364163" y="3500438"/>
            <a:ext cx="576262" cy="2736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010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D019E-CBDA-DEB7-ABF1-FEF75B98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7DE4D44-B4AB-FB89-0F9C-3559D8C26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0350"/>
            <a:ext cx="76771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78AC55E4-8043-A5ED-F4AC-4DE47ABEE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6925" y="2319338"/>
            <a:ext cx="50101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C442129-C810-4B1D-84B4-8BD2C45D659F}"/>
              </a:ext>
            </a:extLst>
          </p:cNvPr>
          <p:cNvSpPr/>
          <p:nvPr/>
        </p:nvSpPr>
        <p:spPr>
          <a:xfrm>
            <a:off x="4067175" y="2276475"/>
            <a:ext cx="1225550" cy="1203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94B6B9D-FADE-7DD8-D913-720052D46978}"/>
              </a:ext>
            </a:extLst>
          </p:cNvPr>
          <p:cNvSpPr/>
          <p:nvPr/>
        </p:nvSpPr>
        <p:spPr>
          <a:xfrm>
            <a:off x="2627313" y="3284538"/>
            <a:ext cx="1223962" cy="1203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4" name="TextBox 9">
            <a:extLst>
              <a:ext uri="{FF2B5EF4-FFF2-40B4-BE49-F238E27FC236}">
                <a16:creationId xmlns:a16="http://schemas.microsoft.com/office/drawing/2014/main" id="{3C3A38CD-5276-03EA-DA30-F4601BEB2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76475"/>
            <a:ext cx="527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</a:rPr>
              <a:t>!</a:t>
            </a:r>
            <a:endParaRPr lang="ru-RU" sz="8000" b="1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D7490-23CE-8F0F-B9C4-E334E2335E9D}"/>
              </a:ext>
            </a:extLst>
          </p:cNvPr>
          <p:cNvSpPr txBox="1"/>
          <p:nvPr/>
        </p:nvSpPr>
        <p:spPr>
          <a:xfrm>
            <a:off x="733449" y="5979258"/>
            <a:ext cx="7406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Several chemical elements have titles related to Dubna: </a:t>
            </a:r>
            <a:r>
              <a:rPr lang="en-US" dirty="0">
                <a:solidFill>
                  <a:srgbClr val="FF0000"/>
                </a:solidFill>
              </a:rPr>
              <a:t>Db, Fl, </a:t>
            </a:r>
          </a:p>
          <a:p>
            <a:r>
              <a:rPr lang="en-US" dirty="0" err="1">
                <a:solidFill>
                  <a:srgbClr val="FF0000"/>
                </a:solidFill>
              </a:rPr>
              <a:t>Og</a:t>
            </a:r>
            <a:r>
              <a:rPr lang="en-US" dirty="0">
                <a:solidFill>
                  <a:srgbClr val="FF0000"/>
                </a:solidFill>
              </a:rPr>
              <a:t> (Z=118)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144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8BAA6-0B72-23CD-1F4B-C8BF51FF0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25732-CE87-5AD4-DA01-B989696BAD51}"/>
              </a:ext>
            </a:extLst>
          </p:cNvPr>
          <p:cNvSpPr txBox="1"/>
          <p:nvPr/>
        </p:nvSpPr>
        <p:spPr>
          <a:xfrm>
            <a:off x="335936" y="764704"/>
            <a:ext cx="871418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Long-time collaboration between </a:t>
            </a:r>
            <a:r>
              <a:rPr lang="en-US" b="1" dirty="0" err="1">
                <a:solidFill>
                  <a:srgbClr val="FF0000"/>
                </a:solidFill>
              </a:rPr>
              <a:t>iThemba</a:t>
            </a:r>
            <a:r>
              <a:rPr lang="en-US" b="1" dirty="0">
                <a:solidFill>
                  <a:srgbClr val="FF0000"/>
                </a:solidFill>
              </a:rPr>
              <a:t>/Wits Univ.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  I. Usman, J. Carter,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L.M. Donaldson, P. </a:t>
            </a:r>
            <a:r>
              <a:rPr lang="en-US" dirty="0" err="1"/>
              <a:t>Adsley</a:t>
            </a:r>
            <a:r>
              <a:rPr lang="en-US" dirty="0"/>
              <a:t>, A. </a:t>
            </a:r>
            <a:r>
              <a:rPr lang="en-US" dirty="0" err="1"/>
              <a:t>Bahini</a:t>
            </a:r>
            <a:r>
              <a:rPr lang="en-US" dirty="0"/>
              <a:t>, R. </a:t>
            </a:r>
            <a:r>
              <a:rPr lang="en-US" dirty="0" err="1"/>
              <a:t>Neveling</a:t>
            </a:r>
            <a:r>
              <a:rPr lang="en-US" dirty="0"/>
              <a:t>, … </a:t>
            </a:r>
            <a:endParaRPr lang="en-US" dirty="0">
              <a:latin typeface="+mj-lt"/>
            </a:endParaRPr>
          </a:p>
          <a:p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 and  our group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       Dubna- Darmstadt –Erlangen-Prague –Bratislava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  </a:t>
            </a:r>
            <a:r>
              <a:rPr lang="en-US" dirty="0"/>
              <a:t>- V.O. Nesterenko  - </a:t>
            </a:r>
            <a:r>
              <a:rPr lang="en-US" sz="1800" i="1" dirty="0"/>
              <a:t>JINR, Dubna, Moscow Region, Russia</a:t>
            </a:r>
            <a:endParaRPr lang="en-US" sz="1800" dirty="0"/>
          </a:p>
          <a:p>
            <a:r>
              <a:rPr lang="en-US" dirty="0"/>
              <a:t>  - P. von Neuman </a:t>
            </a:r>
            <a:r>
              <a:rPr lang="en-US" dirty="0" err="1"/>
              <a:t>Cosel</a:t>
            </a:r>
            <a:r>
              <a:rPr lang="en-US" dirty="0"/>
              <a:t> – </a:t>
            </a:r>
            <a:r>
              <a:rPr lang="en-US" sz="1800" i="1" dirty="0"/>
              <a:t>TU Darmstadt, Germany</a:t>
            </a:r>
          </a:p>
          <a:p>
            <a:r>
              <a:rPr lang="en-US" dirty="0"/>
              <a:t>  - P.-G. Reinhard – </a:t>
            </a:r>
            <a:r>
              <a:rPr lang="en-US" sz="1800" i="1" dirty="0"/>
              <a:t>Erlangen University, Germany</a:t>
            </a:r>
          </a:p>
          <a:p>
            <a:r>
              <a:rPr lang="en-US" dirty="0"/>
              <a:t>  - J. </a:t>
            </a:r>
            <a:r>
              <a:rPr lang="en-US" dirty="0" err="1"/>
              <a:t>Kvasil</a:t>
            </a:r>
            <a:r>
              <a:rPr lang="en-US" dirty="0"/>
              <a:t> – </a:t>
            </a:r>
            <a:r>
              <a:rPr lang="en-US" sz="1800" i="1" dirty="0"/>
              <a:t>Charles University, Prague, Czech Republic</a:t>
            </a:r>
          </a:p>
          <a:p>
            <a:r>
              <a:rPr lang="en-US" dirty="0"/>
              <a:t>  -  A. Repko - </a:t>
            </a:r>
            <a:r>
              <a:rPr lang="en-US" sz="1800" b="0" i="1" u="none" strike="noStrike" baseline="0" dirty="0">
                <a:latin typeface="+mj-lt"/>
              </a:rPr>
              <a:t>Institute of Physics, Bratislava, Slovakia</a:t>
            </a:r>
            <a:endParaRPr lang="ru-RU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26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04C6A-C533-F6E1-B01E-825559AF9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Rectangle 3">
            <a:extLst>
              <a:ext uri="{FF2B5EF4-FFF2-40B4-BE49-F238E27FC236}">
                <a16:creationId xmlns:a16="http://schemas.microsoft.com/office/drawing/2014/main" id="{55DACBEA-117D-48E0-D9DF-219217B64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" y="1179151"/>
            <a:ext cx="8497888" cy="2305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9232" name="Rectangle 6">
            <a:extLst>
              <a:ext uri="{FF2B5EF4-FFF2-40B4-BE49-F238E27FC236}">
                <a16:creationId xmlns:a16="http://schemas.microsoft.com/office/drawing/2014/main" id="{C21F0073-B92F-3775-6E76-D2D70336DCD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0" y="130175"/>
            <a:ext cx="5400675" cy="561975"/>
          </a:xfrm>
        </p:spPr>
        <p:txBody>
          <a:bodyPr/>
          <a:lstStyle/>
          <a:p>
            <a:r>
              <a:rPr lang="ru-RU" altLang="ru-RU" sz="2000" b="1">
                <a:solidFill>
                  <a:srgbClr val="FF0066"/>
                </a:solidFill>
              </a:rPr>
              <a:t>Функционал Скирма для атомных ядер</a:t>
            </a: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8FE6926-5864-D550-0725-10239B662A04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3850" y="692150"/>
          <a:ext cx="50403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68400" imgH="304560" progId="Equation.DSMT4">
                  <p:embed/>
                </p:oleObj>
              </mc:Choice>
              <mc:Fallback>
                <p:oleObj name="Equation" r:id="rId3" imgW="2768400" imgH="304560" progId="Equation.DSMT4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09C2AA1B-5616-CE77-4C78-677F1B5E0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92150"/>
                        <a:ext cx="5040313" cy="59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FFC55E97-791E-1833-B330-94B458D83557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5288" y="1268413"/>
          <a:ext cx="619283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89240" imgH="609480" progId="Equation.DSMT4">
                  <p:embed/>
                </p:oleObj>
              </mc:Choice>
              <mc:Fallback>
                <p:oleObj name="Equation" r:id="rId5" imgW="4089240" imgH="609480" progId="Equation.DSMT4">
                  <p:embed/>
                  <p:pic>
                    <p:nvPicPr>
                      <p:cNvPr id="9220" name="Object 4">
                        <a:extLst>
                          <a:ext uri="{FF2B5EF4-FFF2-40B4-BE49-F238E27FC236}">
                            <a16:creationId xmlns:a16="http://schemas.microsoft.com/office/drawing/2014/main" id="{6AB400E8-991C-56D3-1E05-9DFB5CEA7C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6192837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>
            <a:extLst>
              <a:ext uri="{FF2B5EF4-FFF2-40B4-BE49-F238E27FC236}">
                <a16:creationId xmlns:a16="http://schemas.microsoft.com/office/drawing/2014/main" id="{5ADAFD10-FB87-9B00-C82E-421DAE42A3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852738"/>
          <a:ext cx="619283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5720" imgH="368280" progId="Equation.DSMT4">
                  <p:embed/>
                </p:oleObj>
              </mc:Choice>
              <mc:Fallback>
                <p:oleObj name="Equation" r:id="rId7" imgW="3555720" imgH="368280" progId="Equation.DSMT4">
                  <p:embed/>
                  <p:pic>
                    <p:nvPicPr>
                      <p:cNvPr id="9221" name="Object 5">
                        <a:extLst>
                          <a:ext uri="{FF2B5EF4-FFF2-40B4-BE49-F238E27FC236}">
                            <a16:creationId xmlns:a16="http://schemas.microsoft.com/office/drawing/2014/main" id="{D8AB8EC0-BD6C-7AB0-AFF1-374868FEC0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52738"/>
                        <a:ext cx="6192837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Rectangle 18">
            <a:extLst>
              <a:ext uri="{FF2B5EF4-FFF2-40B4-BE49-F238E27FC236}">
                <a16:creationId xmlns:a16="http://schemas.microsoft.com/office/drawing/2014/main" id="{B9F53A95-4E40-48EE-D2D5-C8372D9A3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341438"/>
            <a:ext cx="568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200"/>
              <a:t>q=p,n</a:t>
            </a:r>
            <a:endParaRPr lang="ru-RU" altLang="ru-RU" sz="1200"/>
          </a:p>
        </p:txBody>
      </p:sp>
      <p:graphicFrame>
        <p:nvGraphicFramePr>
          <p:cNvPr id="9222" name="Object 6">
            <a:extLst>
              <a:ext uri="{FF2B5EF4-FFF2-40B4-BE49-F238E27FC236}">
                <a16:creationId xmlns:a16="http://schemas.microsoft.com/office/drawing/2014/main" id="{27E8DB7D-25BD-2CC6-ADEF-518206ADBB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916113"/>
          <a:ext cx="617855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5720" imgH="609480" progId="Equation.DSMT4">
                  <p:embed/>
                </p:oleObj>
              </mc:Choice>
              <mc:Fallback>
                <p:oleObj name="Equation" r:id="rId9" imgW="3555720" imgH="609480" progId="Equation.DSMT4">
                  <p:embed/>
                  <p:pic>
                    <p:nvPicPr>
                      <p:cNvPr id="9222" name="Object 6">
                        <a:extLst>
                          <a:ext uri="{FF2B5EF4-FFF2-40B4-BE49-F238E27FC236}">
                            <a16:creationId xmlns:a16="http://schemas.microsoft.com/office/drawing/2014/main" id="{832852C6-A989-216C-C75A-872E0A8E75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16113"/>
                        <a:ext cx="6178550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4" name="Group 29">
            <a:extLst>
              <a:ext uri="{FF2B5EF4-FFF2-40B4-BE49-F238E27FC236}">
                <a16:creationId xmlns:a16="http://schemas.microsoft.com/office/drawing/2014/main" id="{30D0C8D1-398D-3174-C84B-407D58F0A7A2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142875"/>
            <a:ext cx="3527425" cy="792163"/>
            <a:chOff x="3198" y="164"/>
            <a:chExt cx="2222" cy="499"/>
          </a:xfrm>
        </p:grpSpPr>
        <p:sp>
          <p:nvSpPr>
            <p:cNvPr id="9246" name="Rectangle 30">
              <a:extLst>
                <a:ext uri="{FF2B5EF4-FFF2-40B4-BE49-F238E27FC236}">
                  <a16:creationId xmlns:a16="http://schemas.microsoft.com/office/drawing/2014/main" id="{9560A11C-F012-1862-01E0-8F8E1DDD0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64"/>
              <a:ext cx="2222" cy="4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  <p:sp>
          <p:nvSpPr>
            <p:cNvPr id="9247" name="Text Box 31">
              <a:extLst>
                <a:ext uri="{FF2B5EF4-FFF2-40B4-BE49-F238E27FC236}">
                  <a16:creationId xmlns:a16="http://schemas.microsoft.com/office/drawing/2014/main" id="{4E75732F-CD81-B01B-6371-815A23D7E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164"/>
              <a:ext cx="221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/>
                <a:t> </a:t>
              </a:r>
              <a:r>
                <a:rPr lang="ru-RU" altLang="ru-RU" sz="1400"/>
                <a:t>Y.M. Engel</a:t>
              </a:r>
              <a:r>
                <a:rPr lang="en-US" altLang="ru-RU" sz="1400"/>
                <a:t> et al, </a:t>
              </a:r>
              <a:r>
                <a:rPr lang="ru-RU" altLang="ru-RU" sz="1400"/>
                <a:t>  NPA</a:t>
              </a:r>
              <a:r>
                <a:rPr lang="en-US" altLang="ru-RU" sz="1400"/>
                <a:t>  </a:t>
              </a:r>
              <a:r>
                <a:rPr lang="en-US" altLang="ru-RU" sz="1400" u="sng"/>
                <a:t>249</a:t>
              </a:r>
              <a:r>
                <a:rPr lang="ru-RU" altLang="ru-RU" sz="1400"/>
                <a:t>, 215 (1975).</a:t>
              </a:r>
              <a:endParaRPr lang="en-US" altLang="ru-RU" sz="1400"/>
            </a:p>
            <a:p>
              <a:pPr eaLnBrk="1" hangingPunct="1"/>
              <a:r>
                <a:rPr lang="en-US" altLang="ru-RU" sz="1400"/>
                <a:t> </a:t>
              </a:r>
              <a:r>
                <a:rPr lang="ru-RU" altLang="ru-RU" sz="1400"/>
                <a:t>J. Dobaczewski and J. Dudek, </a:t>
              </a:r>
              <a:endParaRPr lang="en-US" altLang="ru-RU" sz="1400"/>
            </a:p>
            <a:p>
              <a:pPr eaLnBrk="1" hangingPunct="1"/>
              <a:r>
                <a:rPr lang="en-US" altLang="ru-RU" sz="1400"/>
                <a:t>                                </a:t>
              </a:r>
              <a:r>
                <a:rPr lang="ru-RU" altLang="ru-RU" sz="1400"/>
                <a:t>P</a:t>
              </a:r>
              <a:r>
                <a:rPr lang="en-US" altLang="ru-RU" sz="1400"/>
                <a:t>R</a:t>
              </a:r>
              <a:r>
                <a:rPr lang="ru-RU" altLang="ru-RU" sz="1400"/>
                <a:t>C</a:t>
              </a:r>
              <a:r>
                <a:rPr lang="en-US" altLang="ru-RU" sz="1400"/>
                <a:t>, </a:t>
              </a:r>
              <a:r>
                <a:rPr lang="en-US" altLang="ru-RU" sz="1400" u="sng"/>
                <a:t>52</a:t>
              </a:r>
              <a:r>
                <a:rPr lang="ru-RU" altLang="ru-RU" sz="1400"/>
                <a:t> 1827 (1995).</a:t>
              </a:r>
            </a:p>
          </p:txBody>
        </p:sp>
      </p:grpSp>
      <p:graphicFrame>
        <p:nvGraphicFramePr>
          <p:cNvPr id="9223" name="Object 7">
            <a:extLst>
              <a:ext uri="{FF2B5EF4-FFF2-40B4-BE49-F238E27FC236}">
                <a16:creationId xmlns:a16="http://schemas.microsoft.com/office/drawing/2014/main" id="{663A9335-1815-6A4D-6DF4-4B9EB55511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25" y="5000625"/>
          <a:ext cx="38163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41320" imgH="368280" progId="Equation.DSMT4">
                  <p:embed/>
                </p:oleObj>
              </mc:Choice>
              <mc:Fallback>
                <p:oleObj name="Equation" r:id="rId11" imgW="2641320" imgH="368280" progId="Equation.DSMT4">
                  <p:embed/>
                  <p:pic>
                    <p:nvPicPr>
                      <p:cNvPr id="9223" name="Object 7">
                        <a:extLst>
                          <a:ext uri="{FF2B5EF4-FFF2-40B4-BE49-F238E27FC236}">
                            <a16:creationId xmlns:a16="http://schemas.microsoft.com/office/drawing/2014/main" id="{0D964474-B66B-2ADE-221C-2E31DE681E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5000625"/>
                        <a:ext cx="38163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>
            <a:extLst>
              <a:ext uri="{FF2B5EF4-FFF2-40B4-BE49-F238E27FC236}">
                <a16:creationId xmlns:a16="http://schemas.microsoft.com/office/drawing/2014/main" id="{8B35B280-C626-EAE1-C3FE-B8B71EFCBD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500688"/>
          <a:ext cx="22653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3880" imgH="355320" progId="Equation.DSMT4">
                  <p:embed/>
                </p:oleObj>
              </mc:Choice>
              <mc:Fallback>
                <p:oleObj name="Equation" r:id="rId13" imgW="1523880" imgH="355320" progId="Equation.DSMT4">
                  <p:embed/>
                  <p:pic>
                    <p:nvPicPr>
                      <p:cNvPr id="9224" name="Object 8">
                        <a:extLst>
                          <a:ext uri="{FF2B5EF4-FFF2-40B4-BE49-F238E27FC236}">
                            <a16:creationId xmlns:a16="http://schemas.microsoft.com/office/drawing/2014/main" id="{629CF3B9-1D4B-BA0A-FEF9-631B75C7A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500688"/>
                        <a:ext cx="2265363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Text Box 17">
            <a:extLst>
              <a:ext uri="{FF2B5EF4-FFF2-40B4-BE49-F238E27FC236}">
                <a16:creationId xmlns:a16="http://schemas.microsoft.com/office/drawing/2014/main" id="{FF7AD509-B52B-AE8E-B753-71DBA7624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2063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/>
              <a:t>(-)   </a:t>
            </a:r>
            <a:r>
              <a:rPr lang="ru-RU" altLang="ru-RU" sz="1400" b="1"/>
              <a:t>плот. тока</a:t>
            </a:r>
          </a:p>
        </p:txBody>
      </p:sp>
      <p:sp>
        <p:nvSpPr>
          <p:cNvPr id="9236" name="Rectangle 32">
            <a:extLst>
              <a:ext uri="{FF2B5EF4-FFF2-40B4-BE49-F238E27FC236}">
                <a16:creationId xmlns:a16="http://schemas.microsoft.com/office/drawing/2014/main" id="{0EF79841-DAC8-1C2F-BC68-0CC4E6999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29313"/>
            <a:ext cx="2795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/>
              <a:t>(-) </a:t>
            </a:r>
            <a:r>
              <a:rPr lang="ru-RU" altLang="ru-RU" sz="1400" b="1"/>
              <a:t>плот. спин. кинет. энергии</a:t>
            </a:r>
            <a:endParaRPr lang="en-US" altLang="ru-RU" sz="1400" b="1"/>
          </a:p>
        </p:txBody>
      </p:sp>
      <p:graphicFrame>
        <p:nvGraphicFramePr>
          <p:cNvPr id="9225" name="Object 9">
            <a:extLst>
              <a:ext uri="{FF2B5EF4-FFF2-40B4-BE49-F238E27FC236}">
                <a16:creationId xmlns:a16="http://schemas.microsoft.com/office/drawing/2014/main" id="{5B231FC2-DCBE-0311-61DD-B9046E51F9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6063" y="5929313"/>
          <a:ext cx="25193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14320" imgH="368280" progId="Equation.DSMT4">
                  <p:embed/>
                </p:oleObj>
              </mc:Choice>
              <mc:Fallback>
                <p:oleObj name="Equation" r:id="rId15" imgW="1714320" imgH="368280" progId="Equation.DSMT4">
                  <p:embed/>
                  <p:pic>
                    <p:nvPicPr>
                      <p:cNvPr id="9225" name="Object 9">
                        <a:extLst>
                          <a:ext uri="{FF2B5EF4-FFF2-40B4-BE49-F238E27FC236}">
                            <a16:creationId xmlns:a16="http://schemas.microsoft.com/office/drawing/2014/main" id="{E2467259-9F11-165E-80D6-E1552D8BBB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5929313"/>
                        <a:ext cx="25193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7" name="Group 46">
            <a:extLst>
              <a:ext uri="{FF2B5EF4-FFF2-40B4-BE49-F238E27FC236}">
                <a16:creationId xmlns:a16="http://schemas.microsoft.com/office/drawing/2014/main" id="{BFEAB863-25BB-EAB5-8F3A-2B8145B43DB4}"/>
              </a:ext>
            </a:extLst>
          </p:cNvPr>
          <p:cNvGrpSpPr>
            <a:grpSpLocks/>
          </p:cNvGrpSpPr>
          <p:nvPr/>
        </p:nvGrpSpPr>
        <p:grpSpPr bwMode="auto">
          <a:xfrm>
            <a:off x="-16946" y="3625850"/>
            <a:ext cx="5219700" cy="1724025"/>
            <a:chOff x="0" y="2250"/>
            <a:chExt cx="3288" cy="1086"/>
          </a:xfrm>
        </p:grpSpPr>
        <p:sp>
          <p:nvSpPr>
            <p:cNvPr id="9244" name="Text Box 11">
              <a:extLst>
                <a:ext uri="{FF2B5EF4-FFF2-40B4-BE49-F238E27FC236}">
                  <a16:creationId xmlns:a16="http://schemas.microsoft.com/office/drawing/2014/main" id="{F5CEE6C9-DBB0-1526-F681-CD06029C9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50"/>
              <a:ext cx="1597" cy="1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/>
                <a:t>(+)  </a:t>
              </a:r>
              <a:r>
                <a:rPr lang="ru-RU" altLang="ru-RU" sz="1400" b="1"/>
                <a:t>плотность нуклонов</a:t>
              </a:r>
              <a:r>
                <a:rPr lang="en-US" altLang="ru-RU" sz="1800"/>
                <a:t>.</a:t>
              </a:r>
            </a:p>
            <a:p>
              <a:pPr eaLnBrk="1" hangingPunct="1"/>
              <a:endParaRPr lang="en-US" altLang="ru-RU" sz="1800"/>
            </a:p>
            <a:p>
              <a:pPr eaLnBrk="1" hangingPunct="1"/>
              <a:r>
                <a:rPr lang="en-US" altLang="ru-RU" sz="1800"/>
                <a:t>(+)  </a:t>
              </a:r>
              <a:r>
                <a:rPr lang="ru-RU" altLang="ru-RU" sz="1400" b="1"/>
                <a:t>плот. кин. энергии</a:t>
              </a:r>
              <a:endParaRPr lang="en-US" altLang="ru-RU" sz="1400" b="1"/>
            </a:p>
            <a:p>
              <a:pPr eaLnBrk="1" hangingPunct="1"/>
              <a:endParaRPr lang="en-US" altLang="ru-RU" sz="1800"/>
            </a:p>
            <a:p>
              <a:pPr eaLnBrk="1" hangingPunct="1"/>
              <a:r>
                <a:rPr lang="en-US" altLang="ru-RU" sz="1800"/>
                <a:t>(+)  </a:t>
              </a:r>
              <a:r>
                <a:rPr lang="ru-RU" altLang="ru-RU" sz="1400" b="1"/>
                <a:t>спин-орбит. плот.</a:t>
              </a:r>
              <a:endParaRPr lang="en-US" altLang="ru-RU" sz="1400" b="1"/>
            </a:p>
            <a:p>
              <a:pPr eaLnBrk="1" hangingPunct="1"/>
              <a:endParaRPr lang="en-US" altLang="ru-RU" sz="1400"/>
            </a:p>
          </p:txBody>
        </p:sp>
        <p:graphicFrame>
          <p:nvGraphicFramePr>
            <p:cNvPr id="9228" name="Object 12">
              <a:extLst>
                <a:ext uri="{FF2B5EF4-FFF2-40B4-BE49-F238E27FC236}">
                  <a16:creationId xmlns:a16="http://schemas.microsoft.com/office/drawing/2014/main" id="{BA56DA46-1AF7-6100-122C-FC5692DBF16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75" y="2250"/>
            <a:ext cx="1134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30040" imgH="355320" progId="Equation.DSMT4">
                    <p:embed/>
                  </p:oleObj>
                </mc:Choice>
                <mc:Fallback>
                  <p:oleObj name="Equation" r:id="rId17" imgW="1130040" imgH="355320" progId="Equation.DSMT4">
                    <p:embed/>
                    <p:pic>
                      <p:nvPicPr>
                        <p:cNvPr id="9228" name="Object 12">
                          <a:extLst>
                            <a:ext uri="{FF2B5EF4-FFF2-40B4-BE49-F238E27FC236}">
                              <a16:creationId xmlns:a16="http://schemas.microsoft.com/office/drawing/2014/main" id="{EA7A6ECD-9E6A-F7B5-E250-BBB4C319C21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5" y="2250"/>
                          <a:ext cx="1134" cy="3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13">
              <a:extLst>
                <a:ext uri="{FF2B5EF4-FFF2-40B4-BE49-F238E27FC236}">
                  <a16:creationId xmlns:a16="http://schemas.microsoft.com/office/drawing/2014/main" id="{C07AEE23-E919-7062-E96F-1067C450B4A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8" y="2511"/>
            <a:ext cx="1406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218960" imgH="368280" progId="Equation.DSMT4">
                    <p:embed/>
                  </p:oleObj>
                </mc:Choice>
                <mc:Fallback>
                  <p:oleObj name="Equation" r:id="rId19" imgW="1218960" imgH="368280" progId="Equation.DSMT4">
                    <p:embed/>
                    <p:pic>
                      <p:nvPicPr>
                        <p:cNvPr id="9229" name="Object 13">
                          <a:extLst>
                            <a:ext uri="{FF2B5EF4-FFF2-40B4-BE49-F238E27FC236}">
                              <a16:creationId xmlns:a16="http://schemas.microsoft.com/office/drawing/2014/main" id="{87D6D35D-42C8-938F-74B2-D97851C32D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2511"/>
                          <a:ext cx="1406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14">
              <a:extLst>
                <a:ext uri="{FF2B5EF4-FFF2-40B4-BE49-F238E27FC236}">
                  <a16:creationId xmlns:a16="http://schemas.microsoft.com/office/drawing/2014/main" id="{8367B516-8688-C0B8-732E-D81823B47F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83" y="2795"/>
            <a:ext cx="1769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790640" imgH="368280" progId="Equation.DSMT4">
                    <p:embed/>
                  </p:oleObj>
                </mc:Choice>
                <mc:Fallback>
                  <p:oleObj name="Equation" r:id="rId21" imgW="1790640" imgH="368280" progId="Equation.DSMT4">
                    <p:embed/>
                    <p:pic>
                      <p:nvPicPr>
                        <p:cNvPr id="9230" name="Object 14">
                          <a:extLst>
                            <a:ext uri="{FF2B5EF4-FFF2-40B4-BE49-F238E27FC236}">
                              <a16:creationId xmlns:a16="http://schemas.microsoft.com/office/drawing/2014/main" id="{EDEE32E2-FCA9-B694-3623-DDC57DCEDD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2795"/>
                          <a:ext cx="1769" cy="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5" name="AutoShape 38">
              <a:extLst>
                <a:ext uri="{FF2B5EF4-FFF2-40B4-BE49-F238E27FC236}">
                  <a16:creationId xmlns:a16="http://schemas.microsoft.com/office/drawing/2014/main" id="{170A3D4D-F145-809C-4AD1-C5A367B07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2296"/>
              <a:ext cx="45" cy="712"/>
            </a:xfrm>
            <a:prstGeom prst="rightBrace">
              <a:avLst>
                <a:gd name="adj1" fmla="val 1318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ru-RU"/>
            </a:p>
          </p:txBody>
        </p:sp>
      </p:grpSp>
      <p:sp>
        <p:nvSpPr>
          <p:cNvPr id="9238" name="AutoShape 39">
            <a:extLst>
              <a:ext uri="{FF2B5EF4-FFF2-40B4-BE49-F238E27FC236}">
                <a16:creationId xmlns:a16="http://schemas.microsoft.com/office/drawing/2014/main" id="{AF79E302-0FBF-3174-3B6A-C06D0E2D0C3A}"/>
              </a:ext>
            </a:extLst>
          </p:cNvPr>
          <p:cNvSpPr>
            <a:spLocks/>
          </p:cNvSpPr>
          <p:nvPr/>
        </p:nvSpPr>
        <p:spPr bwMode="auto">
          <a:xfrm>
            <a:off x="6011863" y="5013325"/>
            <a:ext cx="144462" cy="1223963"/>
          </a:xfrm>
          <a:prstGeom prst="rightBrace">
            <a:avLst>
              <a:gd name="adj1" fmla="val 706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9239" name="Text Box 40">
            <a:extLst>
              <a:ext uri="{FF2B5EF4-FFF2-40B4-BE49-F238E27FC236}">
                <a16:creationId xmlns:a16="http://schemas.microsoft.com/office/drawing/2014/main" id="{3E5DE7B3-6692-5D29-F758-3693EDD8A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716338"/>
            <a:ext cx="126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Т-четные</a:t>
            </a:r>
            <a:r>
              <a:rPr lang="en-US" altLang="ru-RU"/>
              <a:t>: </a:t>
            </a:r>
            <a:endParaRPr lang="ru-RU" altLang="ru-RU"/>
          </a:p>
        </p:txBody>
      </p:sp>
      <p:sp>
        <p:nvSpPr>
          <p:cNvPr id="9240" name="Text Box 41">
            <a:extLst>
              <a:ext uri="{FF2B5EF4-FFF2-40B4-BE49-F238E27FC236}">
                <a16:creationId xmlns:a16="http://schemas.microsoft.com/office/drawing/2014/main" id="{32C2F700-9657-D2EC-5F78-DF4852E77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5013325"/>
            <a:ext cx="1223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Time-odd: </a:t>
            </a:r>
            <a:endParaRPr lang="ru-RU" altLang="ru-RU"/>
          </a:p>
        </p:txBody>
      </p:sp>
      <p:graphicFrame>
        <p:nvGraphicFramePr>
          <p:cNvPr id="9226" name="Object 10">
            <a:extLst>
              <a:ext uri="{FF2B5EF4-FFF2-40B4-BE49-F238E27FC236}">
                <a16:creationId xmlns:a16="http://schemas.microsoft.com/office/drawing/2014/main" id="{9C5F8542-7E66-AB9B-D84D-5DD5527BDB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3667125"/>
          <a:ext cx="12255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11000" imgH="241200" progId="Equation.DSMT4">
                  <p:embed/>
                </p:oleObj>
              </mc:Choice>
              <mc:Fallback>
                <p:oleObj name="Equation" r:id="rId23" imgW="711000" imgH="241200" progId="Equation.DSMT4">
                  <p:embed/>
                  <p:pic>
                    <p:nvPicPr>
                      <p:cNvPr id="9226" name="Object 10">
                        <a:extLst>
                          <a:ext uri="{FF2B5EF4-FFF2-40B4-BE49-F238E27FC236}">
                            <a16:creationId xmlns:a16="http://schemas.microsoft.com/office/drawing/2014/main" id="{C2BE955E-0546-8935-DDD3-F02D651EB3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667125"/>
                        <a:ext cx="122555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>
            <a:extLst>
              <a:ext uri="{FF2B5EF4-FFF2-40B4-BE49-F238E27FC236}">
                <a16:creationId xmlns:a16="http://schemas.microsoft.com/office/drawing/2014/main" id="{C41956F3-1C8E-5757-503A-BA0744291A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75525" y="4941888"/>
          <a:ext cx="14001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12520" imgH="241200" progId="Equation.DSMT4">
                  <p:embed/>
                </p:oleObj>
              </mc:Choice>
              <mc:Fallback>
                <p:oleObj name="Equation" r:id="rId25" imgW="812520" imgH="241200" progId="Equation.DSMT4">
                  <p:embed/>
                  <p:pic>
                    <p:nvPicPr>
                      <p:cNvPr id="9227" name="Object 11">
                        <a:extLst>
                          <a:ext uri="{FF2B5EF4-FFF2-40B4-BE49-F238E27FC236}">
                            <a16:creationId xmlns:a16="http://schemas.microsoft.com/office/drawing/2014/main" id="{69C2E8A9-F26F-BE07-340E-F7528980C8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4941888"/>
                        <a:ext cx="14001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1" name="Text Box 44">
            <a:extLst>
              <a:ext uri="{FF2B5EF4-FFF2-40B4-BE49-F238E27FC236}">
                <a16:creationId xmlns:a16="http://schemas.microsoft.com/office/drawing/2014/main" id="{D8671806-D221-FD34-E634-83AD98BEC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516563"/>
            <a:ext cx="2592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Contribute only to </a:t>
            </a:r>
          </a:p>
          <a:p>
            <a:pPr eaLnBrk="1" hangingPunct="1"/>
            <a:r>
              <a:rPr lang="en-US" altLang="ru-RU"/>
              <a:t>excitations.</a:t>
            </a:r>
            <a:endParaRPr lang="ru-RU" altLang="ru-RU"/>
          </a:p>
        </p:txBody>
      </p:sp>
      <p:sp>
        <p:nvSpPr>
          <p:cNvPr id="9242" name="Rectangle 45">
            <a:extLst>
              <a:ext uri="{FF2B5EF4-FFF2-40B4-BE49-F238E27FC236}">
                <a16:creationId xmlns:a16="http://schemas.microsoft.com/office/drawing/2014/main" id="{3C223B5C-7997-17EC-A6EA-C0DBA2979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4071938"/>
            <a:ext cx="3384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Contribute both  to the ground state and excitations.</a:t>
            </a:r>
            <a:endParaRPr lang="ru-RU" altLang="ru-RU"/>
          </a:p>
        </p:txBody>
      </p:sp>
      <p:sp>
        <p:nvSpPr>
          <p:cNvPr id="9243" name="Rectangle 30">
            <a:extLst>
              <a:ext uri="{FF2B5EF4-FFF2-40B4-BE49-F238E27FC236}">
                <a16:creationId xmlns:a16="http://schemas.microsoft.com/office/drawing/2014/main" id="{8C957D10-C591-132B-8B0B-0571AE091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29250"/>
            <a:ext cx="186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b="1"/>
              <a:t>(-)</a:t>
            </a:r>
            <a:r>
              <a:rPr lang="en-US" altLang="ru-RU" sz="1400" b="1"/>
              <a:t> </a:t>
            </a:r>
            <a:r>
              <a:rPr lang="en-US" altLang="ru-RU" sz="1400"/>
              <a:t> </a:t>
            </a:r>
            <a:r>
              <a:rPr lang="ru-RU" altLang="ru-RU" sz="1400" b="1"/>
              <a:t>спиновая плот.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1824276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AA4CC-16DA-D482-70FD-41252A112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B834312-BCEE-2776-A7EE-93DD64BF82EB}"/>
              </a:ext>
            </a:extLst>
          </p:cNvPr>
          <p:cNvGrpSpPr/>
          <p:nvPr/>
        </p:nvGrpSpPr>
        <p:grpSpPr>
          <a:xfrm>
            <a:off x="389234" y="548680"/>
            <a:ext cx="8754766" cy="5421904"/>
            <a:chOff x="308071" y="1311824"/>
            <a:chExt cx="8754766" cy="54219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F9BBCA-BBB2-566D-8045-E2F827EADBA2}"/>
                </a:ext>
              </a:extLst>
            </p:cNvPr>
            <p:cNvSpPr txBox="1"/>
            <p:nvPr/>
          </p:nvSpPr>
          <p:spPr>
            <a:xfrm>
              <a:off x="2865160" y="3019704"/>
              <a:ext cx="2993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Phys. Lett. B </a:t>
              </a:r>
              <a:r>
                <a:rPr lang="en-US" sz="1600" b="1" u="sng" dirty="0"/>
                <a:t>779</a:t>
              </a:r>
              <a:r>
                <a:rPr lang="en-US" sz="1600" b="1" dirty="0"/>
                <a:t>, 269 (2018) </a:t>
              </a:r>
              <a:endParaRPr lang="ru-RU" sz="1600" b="1" dirty="0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1BF032F-420C-B7D3-AA67-D0CCAFA8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076" y="1565719"/>
              <a:ext cx="8648965" cy="142665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80013C-3471-7019-5A5E-7364EF554676}"/>
                </a:ext>
              </a:extLst>
            </p:cNvPr>
            <p:cNvSpPr txBox="1"/>
            <p:nvPr/>
          </p:nvSpPr>
          <p:spPr>
            <a:xfrm>
              <a:off x="2843808" y="1311824"/>
              <a:ext cx="2984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Phys. Lett. B </a:t>
              </a:r>
              <a:r>
                <a:rPr lang="en-US" sz="1600" b="1" u="sng" dirty="0"/>
                <a:t>776</a:t>
              </a:r>
              <a:r>
                <a:rPr lang="en-US" sz="1600" b="1" dirty="0"/>
                <a:t>, 133 (2018) </a:t>
              </a:r>
              <a:endParaRPr lang="ru-RU" sz="1600" b="1" dirty="0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CCA47B1-D780-2489-513F-C5CB0F347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071" y="3429000"/>
              <a:ext cx="8754766" cy="150336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621DC86-3D5F-C40B-DA3C-E90D91283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36" y="5207622"/>
              <a:ext cx="8439726" cy="152610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FA6F20-338C-9691-8C33-A35821FEAA99}"/>
                </a:ext>
              </a:extLst>
            </p:cNvPr>
            <p:cNvSpPr txBox="1"/>
            <p:nvPr/>
          </p:nvSpPr>
          <p:spPr>
            <a:xfrm>
              <a:off x="3052759" y="4869068"/>
              <a:ext cx="33177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Phys. Rev. C</a:t>
              </a:r>
              <a:r>
                <a:rPr lang="en-US" sz="1600" b="1" u="sng" dirty="0"/>
                <a:t>102,</a:t>
              </a:r>
              <a:r>
                <a:rPr lang="en-US" sz="1600" b="1" dirty="0"/>
                <a:t> 064327 (2020) </a:t>
              </a:r>
              <a:endParaRPr lang="ru-RU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829669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D99C4-B731-ECA2-4AC9-DF32B34E7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F592B-79C1-489D-CBC8-1F4077ECC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79" y="732427"/>
            <a:ext cx="7794236" cy="1218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62483A-56DF-B236-D791-38217F4DC1FE}"/>
              </a:ext>
            </a:extLst>
          </p:cNvPr>
          <p:cNvSpPr txBox="1"/>
          <p:nvPr/>
        </p:nvSpPr>
        <p:spPr>
          <a:xfrm>
            <a:off x="2771800" y="302172"/>
            <a:ext cx="337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Phys. Rev. C, </a:t>
            </a:r>
            <a:r>
              <a:rPr lang="en-US" sz="1600" b="1" u="sng" dirty="0"/>
              <a:t>103, </a:t>
            </a:r>
            <a:r>
              <a:rPr lang="en-US" sz="1600" b="1" dirty="0"/>
              <a:t>044315 (2021) </a:t>
            </a:r>
            <a:endParaRPr lang="ru-RU" sz="16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E48346-2FDD-0F3C-F904-A9695BF11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24" y="2472406"/>
            <a:ext cx="8634156" cy="160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A5506-8120-536D-07C4-F88BEC00119D}"/>
              </a:ext>
            </a:extLst>
          </p:cNvPr>
          <p:cNvSpPr txBox="1"/>
          <p:nvPr/>
        </p:nvSpPr>
        <p:spPr>
          <a:xfrm>
            <a:off x="2884294" y="2007242"/>
            <a:ext cx="337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Phys. Rev. C</a:t>
            </a:r>
            <a:r>
              <a:rPr lang="en-US" sz="1600" b="1" u="sng" dirty="0"/>
              <a:t>105</a:t>
            </a:r>
            <a:r>
              <a:rPr lang="en-US" sz="1600" b="1" dirty="0"/>
              <a:t>, 024311 (2022) </a:t>
            </a:r>
            <a:endParaRPr lang="ru-RU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5CEF7-FB95-C1C1-0DC3-5AAF8BE39644}"/>
              </a:ext>
            </a:extLst>
          </p:cNvPr>
          <p:cNvSpPr txBox="1"/>
          <p:nvPr/>
        </p:nvSpPr>
        <p:spPr>
          <a:xfrm>
            <a:off x="254922" y="4325826"/>
            <a:ext cx="8634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 </a:t>
            </a:r>
            <a:r>
              <a:rPr lang="en-US" dirty="0" err="1"/>
              <a:t>iThembda</a:t>
            </a:r>
            <a:r>
              <a:rPr lang="en-US" dirty="0"/>
              <a:t>: (</a:t>
            </a:r>
            <a:r>
              <a:rPr lang="en-US" dirty="0" err="1"/>
              <a:t>p,p</a:t>
            </a:r>
            <a:r>
              <a:rPr lang="en-US" dirty="0"/>
              <a:t>’) and ( </a:t>
            </a:r>
            <a:r>
              <a:rPr lang="en-US" dirty="0" err="1">
                <a:latin typeface="Euclid Symbol" panose="05050102010706020507" pitchFamily="18" charset="2"/>
              </a:rPr>
              <a:t>a,a</a:t>
            </a:r>
            <a:r>
              <a:rPr lang="en-US" dirty="0">
                <a:latin typeface="+mj-lt"/>
              </a:rPr>
              <a:t>’</a:t>
            </a:r>
            <a:r>
              <a:rPr lang="en-US" dirty="0">
                <a:latin typeface="Euclid Symbol" panose="05050102010706020507" pitchFamily="18" charset="2"/>
              </a:rPr>
              <a:t>)</a:t>
            </a:r>
            <a:r>
              <a:rPr lang="en-US" dirty="0"/>
              <a:t> data for IV-E1, IS-E2, IS-E0 giant resonances </a:t>
            </a:r>
          </a:p>
          <a:p>
            <a:endParaRPr lang="en-US" dirty="0"/>
          </a:p>
          <a:p>
            <a:r>
              <a:rPr lang="en-US" dirty="0"/>
              <a:t>- Dubna: theoretical analysis within fully self-consistent </a:t>
            </a:r>
            <a:r>
              <a:rPr lang="en-US" dirty="0" err="1"/>
              <a:t>Skyrme</a:t>
            </a:r>
            <a:r>
              <a:rPr lang="en-US" dirty="0"/>
              <a:t> QRPA for </a:t>
            </a:r>
          </a:p>
          <a:p>
            <a:r>
              <a:rPr lang="en-US" dirty="0"/>
              <a:t> spherical and deformed nuclei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BLTP/JINR – SA grant, mutual research visits, </a:t>
            </a:r>
          </a:p>
          <a:p>
            <a:pPr marL="342900" indent="-342900">
              <a:buFontTx/>
              <a:buChar char="-"/>
            </a:pPr>
            <a:r>
              <a:rPr lang="en-US" dirty="0"/>
              <a:t>visit of A. </a:t>
            </a:r>
            <a:r>
              <a:rPr lang="en-US" dirty="0" err="1"/>
              <a:t>Bahini</a:t>
            </a:r>
            <a:r>
              <a:rPr lang="en-US" dirty="0"/>
              <a:t> to Dubna in October 2022.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622A94-5AFE-9A9A-506B-D255A7867496}"/>
              </a:ext>
            </a:extLst>
          </p:cNvPr>
          <p:cNvSpPr/>
          <p:nvPr/>
        </p:nvSpPr>
        <p:spPr bwMode="auto">
          <a:xfrm>
            <a:off x="186316" y="4325826"/>
            <a:ext cx="8702762" cy="234353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517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622" y="143699"/>
            <a:ext cx="6141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Modern self-consistent mean field methods:</a:t>
            </a:r>
          </a:p>
          <a:p>
            <a:r>
              <a:rPr lang="en-US" sz="2400" dirty="0"/>
              <a:t>  - relativistic </a:t>
            </a:r>
          </a:p>
          <a:p>
            <a:r>
              <a:rPr lang="en-US" sz="2400" dirty="0"/>
              <a:t>  - </a:t>
            </a:r>
            <a:r>
              <a:rPr lang="en-US" sz="2400" dirty="0" err="1"/>
              <a:t>Skyrme</a:t>
            </a:r>
            <a:r>
              <a:rPr lang="en-US" sz="2400" dirty="0"/>
              <a:t> contact interaction</a:t>
            </a:r>
          </a:p>
          <a:p>
            <a:r>
              <a:rPr lang="en-US" sz="2400" dirty="0"/>
              <a:t>  - </a:t>
            </a:r>
            <a:r>
              <a:rPr lang="en-US" sz="2400" dirty="0" err="1"/>
              <a:t>Gogny</a:t>
            </a:r>
            <a:r>
              <a:rPr lang="en-US" sz="2400" dirty="0"/>
              <a:t> finite-range forces</a:t>
            </a:r>
            <a:endParaRPr lang="ru-RU" sz="24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D901BD7-512F-FA21-D04F-F19CA7B0C223}"/>
              </a:ext>
            </a:extLst>
          </p:cNvPr>
          <p:cNvGrpSpPr/>
          <p:nvPr/>
        </p:nvGrpSpPr>
        <p:grpSpPr>
          <a:xfrm>
            <a:off x="321911" y="1838146"/>
            <a:ext cx="8500177" cy="3693319"/>
            <a:chOff x="190908" y="2492896"/>
            <a:chExt cx="8500177" cy="3693319"/>
          </a:xfrm>
        </p:grpSpPr>
        <p:sp>
          <p:nvSpPr>
            <p:cNvPr id="3" name="TextBox 2"/>
            <p:cNvSpPr txBox="1"/>
            <p:nvPr/>
          </p:nvSpPr>
          <p:spPr>
            <a:xfrm>
              <a:off x="190908" y="2492896"/>
              <a:ext cx="8392041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These approaches</a:t>
              </a:r>
            </a:p>
            <a:p>
              <a:r>
                <a:rPr lang="en-US" sz="1800" dirty="0"/>
                <a:t>    - are main theoretical tools to describe GR and other excitations,</a:t>
              </a:r>
            </a:p>
            <a:p>
              <a:r>
                <a:rPr lang="en-US" sz="1800" dirty="0"/>
                <a:t>    - are self-consistent: both mean field and residual interaction are obtained  </a:t>
              </a:r>
            </a:p>
            <a:p>
              <a:r>
                <a:rPr lang="en-US" sz="1800" dirty="0"/>
                <a:t>      from the same energy functional (no additional free parameters) </a:t>
              </a:r>
            </a:p>
            <a:p>
              <a:endParaRPr lang="en-US" sz="1800" dirty="0"/>
            </a:p>
            <a:p>
              <a:r>
                <a:rPr lang="en-US" sz="1800" dirty="0"/>
                <a:t>    </a:t>
              </a:r>
            </a:p>
            <a:p>
              <a:r>
                <a:rPr lang="en-US" sz="1800" dirty="0"/>
                <a:t>   </a:t>
              </a:r>
            </a:p>
            <a:p>
              <a:endParaRPr lang="en-US" sz="1800" dirty="0"/>
            </a:p>
            <a:p>
              <a:endParaRPr lang="en-US" sz="1800" dirty="0"/>
            </a:p>
            <a:p>
              <a:r>
                <a:rPr lang="en-US" sz="1800" dirty="0"/>
                <a:t> -  parameters of the initial functional are fitted to describe both finite </a:t>
              </a:r>
            </a:p>
            <a:p>
              <a:r>
                <a:rPr lang="en-US" sz="1800" dirty="0"/>
                <a:t>       nuclei (almost all the periodic table), nuclear matter (symmetric, neutron, …)</a:t>
              </a:r>
            </a:p>
            <a:p>
              <a:r>
                <a:rPr lang="en-US" sz="1800" dirty="0"/>
                <a:t>       and astrophysical constraints </a:t>
              </a:r>
            </a:p>
            <a:p>
              <a:r>
                <a:rPr lang="en-US" sz="1800" dirty="0"/>
                <a:t>   - </a:t>
              </a:r>
              <a:r>
                <a:rPr lang="en-US" sz="1800" dirty="0">
                  <a:solidFill>
                    <a:srgbClr val="FF0000"/>
                  </a:solidFill>
                </a:rPr>
                <a:t>many various parameterizations, a universal parameterization is absent</a:t>
              </a:r>
              <a:endParaRPr lang="ru-RU" sz="18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01058" name="Object 2"/>
            <p:cNvGraphicFramePr>
              <a:graphicFrameLocks noChangeAspect="1"/>
            </p:cNvGraphicFramePr>
            <p:nvPr/>
          </p:nvGraphicFramePr>
          <p:xfrm>
            <a:off x="661988" y="3716338"/>
            <a:ext cx="4341812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171520" imgH="253800" progId="Equation.DSMT4">
                    <p:embed/>
                  </p:oleObj>
                </mc:Choice>
                <mc:Fallback>
                  <p:oleObj name="Equation" r:id="rId3" imgW="2171520" imgH="253800" progId="Equation.DSMT4">
                    <p:embed/>
                    <p:pic>
                      <p:nvPicPr>
                        <p:cNvPr id="30105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988" y="3716338"/>
                          <a:ext cx="4341812" cy="433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1059" name="Object 4"/>
            <p:cNvGraphicFramePr>
              <a:graphicFrameLocks noChangeAspect="1"/>
            </p:cNvGraphicFramePr>
            <p:nvPr/>
          </p:nvGraphicFramePr>
          <p:xfrm>
            <a:off x="611560" y="4221088"/>
            <a:ext cx="7591426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902120" imgH="457200" progId="Equation.DSMT4">
                    <p:embed/>
                  </p:oleObj>
                </mc:Choice>
                <mc:Fallback>
                  <p:oleObj name="Equation" r:id="rId5" imgW="4902120" imgH="457200" progId="Equation.DSMT4">
                    <p:embed/>
                    <p:pic>
                      <p:nvPicPr>
                        <p:cNvPr id="30105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" y="4221088"/>
                          <a:ext cx="7591426" cy="708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F4537213-0D20-4086-4010-3709BF4CE89F}"/>
                </a:ext>
              </a:extLst>
            </p:cNvPr>
            <p:cNvCxnSpPr/>
            <p:nvPr/>
          </p:nvCxnSpPr>
          <p:spPr bwMode="auto">
            <a:xfrm flipH="1">
              <a:off x="3995936" y="3933056"/>
              <a:ext cx="1224136" cy="43204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A3E6E9-F584-F7D8-DE33-92DF93CAB385}"/>
                </a:ext>
              </a:extLst>
            </p:cNvPr>
            <p:cNvSpPr txBox="1"/>
            <p:nvPr/>
          </p:nvSpPr>
          <p:spPr>
            <a:xfrm>
              <a:off x="5205853" y="3716338"/>
              <a:ext cx="1130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mean field</a:t>
              </a:r>
              <a:endParaRPr lang="ru-RU" sz="1600" dirty="0"/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47742CBF-F44F-703C-6700-3C00F851B3C9}"/>
                </a:ext>
              </a:extLst>
            </p:cNvPr>
            <p:cNvCxnSpPr/>
            <p:nvPr/>
          </p:nvCxnSpPr>
          <p:spPr bwMode="auto">
            <a:xfrm flipH="1">
              <a:off x="6235484" y="3969383"/>
              <a:ext cx="1224136" cy="43204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D89AF2-C035-8F9F-7EC9-E591938F7C5E}"/>
                </a:ext>
              </a:extLst>
            </p:cNvPr>
            <p:cNvSpPr txBox="1"/>
            <p:nvPr/>
          </p:nvSpPr>
          <p:spPr>
            <a:xfrm>
              <a:off x="6786396" y="3677576"/>
              <a:ext cx="19046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residual interaction</a:t>
              </a:r>
              <a:endParaRPr lang="ru-RU" sz="1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8ECF44-35D7-0A0B-F23B-0D8B6A662A25}"/>
              </a:ext>
            </a:extLst>
          </p:cNvPr>
          <p:cNvSpPr txBox="1"/>
          <p:nvPr/>
        </p:nvSpPr>
        <p:spPr>
          <a:xfrm>
            <a:off x="623829" y="5505942"/>
            <a:ext cx="81441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400" b="1" i="0" u="none" strike="noStrike" baseline="0" dirty="0">
                <a:solidFill>
                  <a:srgbClr val="0000FF"/>
                </a:solidFill>
                <a:latin typeface="Times-Roman"/>
              </a:rPr>
              <a:t>See e.g. </a:t>
            </a:r>
            <a:r>
              <a:rPr lang="de-DE" sz="1400" b="1" i="0" u="none" strike="noStrike" baseline="0" dirty="0" err="1">
                <a:solidFill>
                  <a:srgbClr val="0000FF"/>
                </a:solidFill>
                <a:latin typeface="Times-Roman"/>
              </a:rPr>
              <a:t>reviews</a:t>
            </a:r>
            <a:r>
              <a:rPr lang="de-DE" sz="1400" b="1" i="0" u="none" strike="noStrike" baseline="0" dirty="0">
                <a:solidFill>
                  <a:srgbClr val="0000FF"/>
                </a:solidFill>
                <a:latin typeface="Times-Roman"/>
              </a:rPr>
              <a:t>:</a:t>
            </a:r>
          </a:p>
          <a:p>
            <a:pPr algn="l"/>
            <a:r>
              <a:rPr lang="de-DE" sz="1400" b="1" i="0" u="none" strike="noStrike" baseline="0" dirty="0">
                <a:solidFill>
                  <a:srgbClr val="0000FF"/>
                </a:solidFill>
                <a:latin typeface="Times-Roman"/>
              </a:rPr>
              <a:t>M. Bender, P.-H. </a:t>
            </a:r>
            <a:r>
              <a:rPr lang="de-DE" sz="1400" b="1" i="0" u="none" strike="noStrike" baseline="0" dirty="0" err="1">
                <a:solidFill>
                  <a:srgbClr val="0000FF"/>
                </a:solidFill>
                <a:latin typeface="Times-Roman"/>
              </a:rPr>
              <a:t>Heenen</a:t>
            </a:r>
            <a:r>
              <a:rPr lang="de-DE" sz="1400" b="1" i="0" u="none" strike="noStrike" baseline="0" dirty="0">
                <a:solidFill>
                  <a:srgbClr val="0000FF"/>
                </a:solidFill>
                <a:latin typeface="Times-Roman"/>
              </a:rPr>
              <a:t>, and P.-G. Reinhard, Rev. Mod. Phys. </a:t>
            </a:r>
            <a:r>
              <a:rPr lang="ru-RU" sz="1400" b="1" i="0" u="sng" strike="noStrike" baseline="0" dirty="0">
                <a:solidFill>
                  <a:srgbClr val="0000FF"/>
                </a:solidFill>
                <a:latin typeface="Times-Bold"/>
              </a:rPr>
              <a:t>75</a:t>
            </a:r>
            <a:r>
              <a:rPr lang="ru-RU" sz="1400" b="1" i="0" u="none" strike="noStrike" baseline="0" dirty="0">
                <a:solidFill>
                  <a:srgbClr val="0000FF"/>
                </a:solidFill>
                <a:latin typeface="Times-Roman"/>
              </a:rPr>
              <a:t>, 121 (2003)</a:t>
            </a:r>
            <a:r>
              <a:rPr lang="en-US" sz="1400" b="1" i="0" u="none" strike="noStrike" baseline="0" dirty="0">
                <a:solidFill>
                  <a:srgbClr val="0000FF"/>
                </a:solidFill>
                <a:latin typeface="Times-Roman"/>
              </a:rPr>
              <a:t> </a:t>
            </a:r>
          </a:p>
          <a:p>
            <a:pPr algn="l"/>
            <a:r>
              <a:rPr lang="en-US" sz="1400" b="1" i="0" u="none" strike="noStrike" baseline="0" dirty="0">
                <a:solidFill>
                  <a:srgbClr val="0000FF"/>
                </a:solidFill>
                <a:latin typeface="Times-Roman"/>
              </a:rPr>
              <a:t>D. </a:t>
            </a:r>
            <a:r>
              <a:rPr lang="en-US" sz="1400" b="1" i="0" u="none" strike="noStrike" baseline="0" dirty="0" err="1">
                <a:solidFill>
                  <a:srgbClr val="0000FF"/>
                </a:solidFill>
                <a:latin typeface="Times-Roman"/>
              </a:rPr>
              <a:t>Vretenar</a:t>
            </a:r>
            <a:r>
              <a:rPr lang="en-US" sz="1400" b="1" i="0" u="none" strike="noStrike" baseline="0" dirty="0">
                <a:solidFill>
                  <a:srgbClr val="0000FF"/>
                </a:solidFill>
                <a:latin typeface="Times-Roman"/>
              </a:rPr>
              <a:t>, A. V. </a:t>
            </a:r>
            <a:r>
              <a:rPr lang="en-US" sz="1400" b="1" i="0" u="none" strike="noStrike" baseline="0" dirty="0" err="1">
                <a:solidFill>
                  <a:srgbClr val="0000FF"/>
                </a:solidFill>
                <a:latin typeface="Times-Roman"/>
              </a:rPr>
              <a:t>Afanasjev</a:t>
            </a:r>
            <a:r>
              <a:rPr lang="en-US" sz="1400" b="1" i="0" u="none" strike="noStrike" baseline="0" dirty="0">
                <a:solidFill>
                  <a:srgbClr val="0000FF"/>
                </a:solidFill>
                <a:latin typeface="Times-Roman"/>
              </a:rPr>
              <a:t>, G. A. </a:t>
            </a:r>
            <a:r>
              <a:rPr lang="en-US" sz="1400" b="1" i="0" u="none" strike="noStrike" baseline="0" dirty="0" err="1">
                <a:solidFill>
                  <a:srgbClr val="0000FF"/>
                </a:solidFill>
                <a:latin typeface="Times-Roman"/>
              </a:rPr>
              <a:t>Lalazissis</a:t>
            </a:r>
            <a:r>
              <a:rPr lang="en-US" sz="1400" b="1" i="0" u="none" strike="noStrike" baseline="0" dirty="0">
                <a:solidFill>
                  <a:srgbClr val="0000FF"/>
                </a:solidFill>
                <a:latin typeface="Times-Roman"/>
              </a:rPr>
              <a:t>, and P. Ring, Phys. Rep. </a:t>
            </a:r>
            <a:r>
              <a:rPr lang="en-US" sz="1400" b="1" i="0" u="sng" strike="noStrike" baseline="0" dirty="0">
                <a:solidFill>
                  <a:srgbClr val="0000FF"/>
                </a:solidFill>
                <a:latin typeface="Times-Bold"/>
              </a:rPr>
              <a:t>409</a:t>
            </a:r>
            <a:r>
              <a:rPr lang="en-US" sz="1400" b="1" i="0" u="none" strike="noStrike" baseline="0" dirty="0">
                <a:solidFill>
                  <a:srgbClr val="0000FF"/>
                </a:solidFill>
                <a:latin typeface="Times-Roman"/>
              </a:rPr>
              <a:t>, 101 (2005).</a:t>
            </a:r>
          </a:p>
          <a:p>
            <a:pPr algn="l"/>
            <a:r>
              <a:rPr lang="en-US" sz="1400" b="1" i="0" u="none" strike="noStrike" baseline="0" dirty="0">
                <a:solidFill>
                  <a:srgbClr val="0000FF"/>
                </a:solidFill>
                <a:latin typeface="Times-Roman"/>
              </a:rPr>
              <a:t>J. R. Stone and P.-G. Reinhard, Prog. Part. </a:t>
            </a:r>
            <a:r>
              <a:rPr lang="en-US" sz="1400" b="1" i="0" u="none" strike="noStrike" baseline="0" dirty="0" err="1">
                <a:solidFill>
                  <a:srgbClr val="0000FF"/>
                </a:solidFill>
                <a:latin typeface="Times-Roman"/>
              </a:rPr>
              <a:t>Nucl</a:t>
            </a:r>
            <a:r>
              <a:rPr lang="en-US" sz="1400" b="1" i="0" u="none" strike="noStrike" baseline="0" dirty="0">
                <a:solidFill>
                  <a:srgbClr val="0000FF"/>
                </a:solidFill>
                <a:latin typeface="Times-Roman"/>
              </a:rPr>
              <a:t>. Phys. </a:t>
            </a:r>
            <a:r>
              <a:rPr lang="en-US" sz="1400" b="1" i="0" u="sng" strike="noStrike" baseline="0" dirty="0">
                <a:solidFill>
                  <a:srgbClr val="0000FF"/>
                </a:solidFill>
                <a:latin typeface="Times-Bold"/>
              </a:rPr>
              <a:t>58</a:t>
            </a:r>
            <a:r>
              <a:rPr lang="en-US" sz="1400" b="1" i="0" u="none" strike="noStrike" baseline="0" dirty="0">
                <a:solidFill>
                  <a:srgbClr val="0000FF"/>
                </a:solidFill>
                <a:latin typeface="Times-Roman"/>
              </a:rPr>
              <a:t>, 587 </a:t>
            </a:r>
            <a:r>
              <a:rPr lang="ru-RU" sz="1400" b="1" i="0" u="none" strike="noStrike" baseline="0" dirty="0">
                <a:solidFill>
                  <a:srgbClr val="0000FF"/>
                </a:solidFill>
                <a:latin typeface="Times-Roman"/>
              </a:rPr>
              <a:t>(2007)..</a:t>
            </a:r>
            <a:endParaRPr lang="en-US" sz="1400" b="1" i="0" u="none" strike="noStrike" baseline="0" dirty="0">
              <a:solidFill>
                <a:srgbClr val="0000FF"/>
              </a:solidFill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25340980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34C3FD-9087-454C-A1B2-3CB4E0C9A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86" y="3763628"/>
            <a:ext cx="5080372" cy="29513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AB6472-E7CF-4B73-B965-60363FEADC9C}"/>
              </a:ext>
            </a:extLst>
          </p:cNvPr>
          <p:cNvSpPr txBox="1"/>
          <p:nvPr/>
        </p:nvSpPr>
        <p:spPr>
          <a:xfrm>
            <a:off x="5045846" y="188531"/>
            <a:ext cx="47279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L.M. Donaldson, et al,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1400" b="0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064327 (2020)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24185BE-8D26-4AE1-ACE9-B631BE517DCE}"/>
              </a:ext>
            </a:extLst>
          </p:cNvPr>
          <p:cNvGrpSpPr/>
          <p:nvPr/>
        </p:nvGrpSpPr>
        <p:grpSpPr>
          <a:xfrm>
            <a:off x="125297" y="1052268"/>
            <a:ext cx="5508772" cy="2824005"/>
            <a:chOff x="172604" y="1158236"/>
            <a:chExt cx="5508772" cy="2824005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EAA9A868-963C-4BB8-8487-1797F1DD80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604" y="1521135"/>
            <a:ext cx="4370156" cy="24611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527200" imgH="1384200" progId="Equation.DSMT4">
                    <p:embed/>
                  </p:oleObj>
                </mc:Choice>
                <mc:Fallback>
                  <p:oleObj name="Equation" r:id="rId4" imgW="2527200" imgH="138420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EAA9A868-963C-4BB8-8487-1797F1DD80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04" y="1521135"/>
                          <a:ext cx="4370156" cy="24611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1FE149-6A9A-41E5-8EB4-496E58886CA4}"/>
                </a:ext>
              </a:extLst>
            </p:cNvPr>
            <p:cNvSpPr txBox="1"/>
            <p:nvPr/>
          </p:nvSpPr>
          <p:spPr>
            <a:xfrm>
              <a:off x="2101823" y="1158236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spectrum</a:t>
              </a:r>
              <a:endParaRPr lang="ru-RU" sz="1400" dirty="0"/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5AACA7B1-55F4-4A0F-A527-8AB43F666157}"/>
                </a:ext>
              </a:extLst>
            </p:cNvPr>
            <p:cNvCxnSpPr/>
            <p:nvPr/>
          </p:nvCxnSpPr>
          <p:spPr>
            <a:xfrm>
              <a:off x="2694319" y="1466013"/>
              <a:ext cx="260176" cy="2005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99D350-C658-4FF0-A6A7-F7A6074D4796}"/>
                </a:ext>
              </a:extLst>
            </p:cNvPr>
            <p:cNvSpPr txBox="1"/>
            <p:nvPr/>
          </p:nvSpPr>
          <p:spPr>
            <a:xfrm>
              <a:off x="3617991" y="2461677"/>
              <a:ext cx="206338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400" dirty="0" err="1"/>
                <a:t>Morlet</a:t>
              </a:r>
              <a:r>
                <a:rPr lang="en-US" sz="1400" dirty="0"/>
                <a:t> mother </a:t>
              </a:r>
              <a:r>
                <a:rPr lang="en-US" sz="1400" dirty="0" err="1"/>
                <a:t>func</a:t>
              </a:r>
              <a:r>
                <a:rPr lang="en-US" sz="1400" dirty="0"/>
                <a:t>. </a:t>
              </a:r>
            </a:p>
            <a:p>
              <a:r>
                <a:rPr lang="en-US" sz="1400" dirty="0"/>
                <a:t>     (with Gaussian) </a:t>
              </a:r>
            </a:p>
            <a:p>
              <a:r>
                <a:rPr lang="en-US" sz="1400" dirty="0"/>
                <a:t>      in nuclear physics</a:t>
              </a:r>
              <a:endParaRPr lang="ru-RU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663914-9E4F-44B2-B83B-16F4BA268176}"/>
                </a:ext>
              </a:extLst>
            </p:cNvPr>
            <p:cNvSpPr txBox="1"/>
            <p:nvPr/>
          </p:nvSpPr>
          <p:spPr>
            <a:xfrm>
              <a:off x="3235549" y="3154946"/>
              <a:ext cx="17556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400" dirty="0"/>
                <a:t>power (integral </a:t>
              </a:r>
            </a:p>
            <a:p>
              <a:r>
                <a:rPr lang="en-US" sz="1400" dirty="0"/>
                <a:t>      contribution </a:t>
              </a:r>
            </a:p>
            <a:p>
              <a:r>
                <a:rPr lang="en-US" sz="1400" dirty="0"/>
                <a:t>      of the width     ) </a:t>
              </a:r>
              <a:endParaRPr lang="ru-RU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1A479B-A503-4787-8697-71F72EF6C4EF}"/>
                </a:ext>
              </a:extLst>
            </p:cNvPr>
            <p:cNvSpPr txBox="1"/>
            <p:nvPr/>
          </p:nvSpPr>
          <p:spPr>
            <a:xfrm>
              <a:off x="4377071" y="1635445"/>
              <a:ext cx="1053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  <a:r>
                <a:rPr lang="en-US" sz="1600" dirty="0"/>
                <a:t>wavelet </a:t>
              </a:r>
            </a:p>
            <a:p>
              <a:r>
                <a:rPr lang="en-US" sz="1600" dirty="0"/>
                <a:t>transform</a:t>
              </a:r>
              <a:endParaRPr lang="ru-RU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332660-A16C-4246-A485-EB9246FDE578}"/>
                </a:ext>
              </a:extLst>
            </p:cNvPr>
            <p:cNvSpPr txBox="1"/>
            <p:nvPr/>
          </p:nvSpPr>
          <p:spPr>
            <a:xfrm>
              <a:off x="3254246" y="1158236"/>
              <a:ext cx="1417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mother function</a:t>
              </a:r>
              <a:endParaRPr lang="ru-RU" sz="1400" dirty="0"/>
            </a:p>
          </p:txBody>
        </p:sp>
        <p:graphicFrame>
          <p:nvGraphicFramePr>
            <p:cNvPr id="17" name="Object 6">
              <a:extLst>
                <a:ext uri="{FF2B5EF4-FFF2-40B4-BE49-F238E27FC236}">
                  <a16:creationId xmlns:a16="http://schemas.microsoft.com/office/drawing/2014/main" id="{67B9072D-E6BF-4627-809E-36B1822A63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46298" y="3555906"/>
            <a:ext cx="233363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680" imgH="177480" progId="Equation.DSMT4">
                    <p:embed/>
                  </p:oleObj>
                </mc:Choice>
                <mc:Fallback>
                  <p:oleObj name="Equation" r:id="rId6" imgW="139680" imgH="177480" progId="Equation.DSMT4">
                    <p:embed/>
                    <p:pic>
                      <p:nvPicPr>
                        <p:cNvPr id="17" name="Object 6">
                          <a:extLst>
                            <a:ext uri="{FF2B5EF4-FFF2-40B4-BE49-F238E27FC236}">
                              <a16:creationId xmlns:a16="http://schemas.microsoft.com/office/drawing/2014/main" id="{67B9072D-E6BF-4627-809E-36B1822A63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298" y="3555906"/>
                          <a:ext cx="233363" cy="29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7F3FB66-04C2-4454-A6AF-E3B456B8DC0C}"/>
              </a:ext>
            </a:extLst>
          </p:cNvPr>
          <p:cNvSpPr txBox="1"/>
          <p:nvPr/>
        </p:nvSpPr>
        <p:spPr>
          <a:xfrm>
            <a:off x="5605469" y="1206864"/>
            <a:ext cx="36086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method may be viewed as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 local (by excitation energy)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Fourier analysis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The main aim is to  determine the</a:t>
            </a:r>
          </a:p>
          <a:p>
            <a:r>
              <a:rPr lang="en-US" sz="1800" dirty="0"/>
              <a:t> contribution (local or integral) </a:t>
            </a:r>
          </a:p>
          <a:p>
            <a:r>
              <a:rPr lang="en-US" sz="1800" dirty="0"/>
              <a:t>of various spectral widths.</a:t>
            </a:r>
          </a:p>
          <a:p>
            <a:endParaRPr lang="en-US" sz="1800" dirty="0"/>
          </a:p>
          <a:p>
            <a:r>
              <a:rPr lang="en-US" sz="1800" dirty="0"/>
              <a:t>As a rule, both experimental and </a:t>
            </a:r>
          </a:p>
          <a:p>
            <a:r>
              <a:rPr lang="en-US" sz="1800" dirty="0"/>
              <a:t>theoretical wavelet results are </a:t>
            </a:r>
          </a:p>
          <a:p>
            <a:r>
              <a:rPr lang="en-US" sz="1800" dirty="0"/>
              <a:t>compared.</a:t>
            </a:r>
            <a:endParaRPr lang="ru-RU" sz="1800" dirty="0"/>
          </a:p>
        </p:txBody>
      </p:sp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1C9EFBA7-2B90-43F3-853F-F770BEDFAE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513" y="5373211"/>
          <a:ext cx="382559" cy="489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77480" progId="Equation.DSMT4">
                  <p:embed/>
                </p:oleObj>
              </mc:Choice>
              <mc:Fallback>
                <p:oleObj name="Equation" r:id="rId8" imgW="139680" imgH="177480" progId="Equation.DSMT4">
                  <p:embed/>
                  <p:pic>
                    <p:nvPicPr>
                      <p:cNvPr id="19" name="Object 6">
                        <a:extLst>
                          <a:ext uri="{FF2B5EF4-FFF2-40B4-BE49-F238E27FC236}">
                            <a16:creationId xmlns:a16="http://schemas.microsoft.com/office/drawing/2014/main" id="{1C9EFBA7-2B90-43F3-853F-F770BEDFAE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513" y="5373211"/>
                        <a:ext cx="382559" cy="4892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B296BB-5A82-4CC1-B2EF-5B0097AFE288}"/>
              </a:ext>
            </a:extLst>
          </p:cNvPr>
          <p:cNvSpPr txBox="1"/>
          <p:nvPr/>
        </p:nvSpPr>
        <p:spPr>
          <a:xfrm>
            <a:off x="1043608" y="634569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power</a:t>
            </a: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3F76F-4F16-535F-E4BA-14E3BE4567AB}"/>
              </a:ext>
            </a:extLst>
          </p:cNvPr>
          <p:cNvSpPr txBox="1"/>
          <p:nvPr/>
        </p:nvSpPr>
        <p:spPr>
          <a:xfrm>
            <a:off x="125297" y="121205"/>
            <a:ext cx="4993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Modern studies of GDR:</a:t>
            </a:r>
          </a:p>
          <a:p>
            <a:r>
              <a:rPr lang="en-US" b="1" dirty="0">
                <a:solidFill>
                  <a:srgbClr val="FF0000"/>
                </a:solidFill>
              </a:rPr>
              <a:t>wavelet analysis of GDR fine structure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77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4554F2-44F2-498B-B1EE-2D51B769A596}"/>
              </a:ext>
            </a:extLst>
          </p:cNvPr>
          <p:cNvSpPr txBox="1"/>
          <p:nvPr/>
        </p:nvSpPr>
        <p:spPr>
          <a:xfrm>
            <a:off x="395968" y="159723"/>
            <a:ext cx="41394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model: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 fully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self-consistent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Skyrme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QRPA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F6337-5AA7-45AB-9B73-AB617F6FEB4A}"/>
              </a:ext>
            </a:extLst>
          </p:cNvPr>
          <p:cNvSpPr txBox="1"/>
          <p:nvPr/>
        </p:nvSpPr>
        <p:spPr>
          <a:xfrm>
            <a:off x="429697" y="2632227"/>
            <a:ext cx="451277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field (SKYAX)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- 2D mesh in cylindrical coordinates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- calculation box: 3R, mesh step 0.4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levels up to +55 MeV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C2920-5001-4FF5-B20A-C77A1688468A}"/>
              </a:ext>
            </a:extLst>
          </p:cNvPr>
          <p:cNvSpPr txBox="1"/>
          <p:nvPr/>
        </p:nvSpPr>
        <p:spPr>
          <a:xfrm>
            <a:off x="282675" y="3970509"/>
            <a:ext cx="489108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2qp basis (SLy6):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- 2qp states until ~ 100 MeV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-  EWSR(E1,T=1), EWSR(E1,T=0): 97-100%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4AC59-7EC6-44C5-B3EC-DE65697FFFD7}"/>
              </a:ext>
            </a:extLst>
          </p:cNvPr>
          <p:cNvSpPr txBox="1"/>
          <p:nvPr/>
        </p:nvSpPr>
        <p:spPr>
          <a:xfrm>
            <a:off x="429750" y="1220352"/>
            <a:ext cx="405181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CC"/>
                </a:solidFill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d, 2d QRPA (codes of A.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fully self-consistent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matrix RPA,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and pp-channels, </a:t>
            </a:r>
            <a:endParaRPr lang="en-US" sz="18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cmc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58881-CF4F-4F1B-A28A-424ED78E8B07}"/>
              </a:ext>
            </a:extLst>
          </p:cNvPr>
          <p:cNvSpPr txBox="1"/>
          <p:nvPr/>
        </p:nvSpPr>
        <p:spPr>
          <a:xfrm>
            <a:off x="302539" y="5129904"/>
            <a:ext cx="30315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Pairing: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- volume monopole pairing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- BCS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B9600F-E684-44D8-AB4F-26BD24334BED}"/>
              </a:ext>
            </a:extLst>
          </p:cNvPr>
          <p:cNvSpPr/>
          <p:nvPr/>
        </p:nvSpPr>
        <p:spPr>
          <a:xfrm>
            <a:off x="4535435" y="103668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Repko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J.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Kvasil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VON., and P.-G. Reinhard,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arXiv:1510.01248[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nucl-th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CC"/>
                </a:solidFill>
              </a:rPr>
              <a:t>A. Repko 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Kvasil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b="0" i="0" u="none" strike="noStrike" baseline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VON, W. </a:t>
            </a:r>
            <a:r>
              <a:rPr lang="de-DE" sz="1400" b="0" i="0" u="none" strike="noStrike" baseline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Kleinig</a:t>
            </a:r>
            <a:r>
              <a:rPr lang="de-DE" sz="1400" b="0" i="0" u="none" strike="noStrike" baseline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P.-G. Reinhard </a:t>
            </a:r>
            <a:r>
              <a:rPr lang="en-US" sz="1400" dirty="0">
                <a:solidFill>
                  <a:srgbClr val="0000CC"/>
                </a:solidFill>
              </a:rPr>
              <a:t>EPJA, 53, 221 (2017)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CBC7402-87B8-46AB-BF7C-CBE12C42635A}"/>
              </a:ext>
            </a:extLst>
          </p:cNvPr>
          <p:cNvCxnSpPr/>
          <p:nvPr/>
        </p:nvCxnSpPr>
        <p:spPr>
          <a:xfrm>
            <a:off x="1442513" y="2276872"/>
            <a:ext cx="25714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6BE72D-185B-4C6C-BAA8-0AE1D1604DD0}"/>
              </a:ext>
            </a:extLst>
          </p:cNvPr>
          <p:cNvSpPr txBox="1"/>
          <p:nvPr/>
        </p:nvSpPr>
        <p:spPr>
          <a:xfrm>
            <a:off x="4342563" y="2015262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A. Repko, J. </a:t>
            </a:r>
            <a:r>
              <a:rPr lang="en-US" sz="1400" dirty="0" err="1">
                <a:solidFill>
                  <a:srgbClr val="0000CC"/>
                </a:solidFill>
              </a:rPr>
              <a:t>Kvasil</a:t>
            </a:r>
            <a:r>
              <a:rPr lang="en-US" sz="1400" dirty="0">
                <a:solidFill>
                  <a:srgbClr val="0000CC"/>
                </a:solidFill>
              </a:rPr>
              <a:t>, VON, PRC, </a:t>
            </a:r>
            <a:r>
              <a:rPr lang="en-US" sz="1400" u="sng" dirty="0">
                <a:solidFill>
                  <a:srgbClr val="0000CC"/>
                </a:solidFill>
              </a:rPr>
              <a:t>99</a:t>
            </a:r>
            <a:r>
              <a:rPr lang="en-US" sz="1400" dirty="0">
                <a:solidFill>
                  <a:srgbClr val="0000CC"/>
                </a:solidFill>
              </a:rPr>
              <a:t>, 044307 (2019) </a:t>
            </a:r>
          </a:p>
          <a:p>
            <a:r>
              <a:rPr lang="en-US" sz="1400" dirty="0">
                <a:solidFill>
                  <a:srgbClr val="0000CC"/>
                </a:solidFill>
              </a:rPr>
              <a:t>J. </a:t>
            </a:r>
            <a:r>
              <a:rPr lang="en-US" sz="1400" dirty="0" err="1">
                <a:solidFill>
                  <a:srgbClr val="0000CC"/>
                </a:solidFill>
              </a:rPr>
              <a:t>Kvasil</a:t>
            </a:r>
            <a:r>
              <a:rPr lang="en-US" sz="1400" dirty="0">
                <a:solidFill>
                  <a:srgbClr val="0000CC"/>
                </a:solidFill>
              </a:rPr>
              <a:t>, A. Repko, VON, EPJA, </a:t>
            </a:r>
            <a:r>
              <a:rPr lang="en-US" sz="1400" u="sng" dirty="0">
                <a:solidFill>
                  <a:srgbClr val="0000CC"/>
                </a:solidFill>
              </a:rPr>
              <a:t>55</a:t>
            </a:r>
            <a:r>
              <a:rPr lang="en-US" sz="1400" dirty="0">
                <a:solidFill>
                  <a:srgbClr val="0000CC"/>
                </a:solidFill>
              </a:rPr>
              <a:t>, 213 (2019) 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13" name="Левая фигурная скобка 12">
            <a:extLst>
              <a:ext uri="{FF2B5EF4-FFF2-40B4-BE49-F238E27FC236}">
                <a16:creationId xmlns:a16="http://schemas.microsoft.com/office/drawing/2014/main" id="{E1F4E01B-79E7-4C14-AA90-354D7FF1F836}"/>
              </a:ext>
            </a:extLst>
          </p:cNvPr>
          <p:cNvSpPr/>
          <p:nvPr/>
        </p:nvSpPr>
        <p:spPr>
          <a:xfrm>
            <a:off x="4117166" y="2015262"/>
            <a:ext cx="131036" cy="5232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94E40-9DC5-46E7-9D63-93D0F21E139D}"/>
              </a:ext>
            </a:extLst>
          </p:cNvPr>
          <p:cNvSpPr txBox="1"/>
          <p:nvPr/>
        </p:nvSpPr>
        <p:spPr>
          <a:xfrm>
            <a:off x="5396143" y="3429000"/>
            <a:ext cx="36744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Numerous calculations for:</a:t>
            </a:r>
          </a:p>
          <a:p>
            <a:r>
              <a:rPr lang="en-US" dirty="0"/>
              <a:t>GDR, PDR, GQR, GMR,</a:t>
            </a:r>
          </a:p>
          <a:p>
            <a:r>
              <a:rPr lang="en-US" dirty="0"/>
              <a:t>orbital and spin-flip M1,</a:t>
            </a:r>
          </a:p>
          <a:p>
            <a:r>
              <a:rPr lang="en-US" dirty="0"/>
              <a:t>low-energy states(      , …)  </a:t>
            </a:r>
          </a:p>
          <a:p>
            <a:endParaRPr lang="en-US" dirty="0"/>
          </a:p>
          <a:p>
            <a:r>
              <a:rPr lang="en-US" dirty="0"/>
              <a:t>Nuclei: </a:t>
            </a:r>
          </a:p>
          <a:p>
            <a:r>
              <a:rPr lang="en-US" dirty="0"/>
              <a:t>spherical and axial deformed,  </a:t>
            </a:r>
          </a:p>
          <a:p>
            <a:r>
              <a:rPr lang="en-US" dirty="0"/>
              <a:t>from light to </a:t>
            </a:r>
            <a:r>
              <a:rPr lang="en-US" dirty="0" err="1"/>
              <a:t>superheavy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B37D68-C14D-4656-9A4C-6AC41490A440}"/>
              </a:ext>
            </a:extLst>
          </p:cNvPr>
          <p:cNvSpPr/>
          <p:nvPr/>
        </p:nvSpPr>
        <p:spPr>
          <a:xfrm>
            <a:off x="5396143" y="3429000"/>
            <a:ext cx="3541344" cy="27348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D5661BAE-83F7-49E8-8B61-42926E149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335" y="4341416"/>
          <a:ext cx="3746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40" imgH="253800" progId="Equation.DSMT4">
                  <p:embed/>
                </p:oleObj>
              </mc:Choice>
              <mc:Fallback>
                <p:oleObj name="Equation" r:id="rId3" imgW="190440" imgH="25380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D5661BAE-83F7-49E8-8B61-42926E149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335" y="4341416"/>
                        <a:ext cx="3746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69DCBE2-7FEB-4C5F-BBD1-9E6D19F3A2A4}"/>
              </a:ext>
            </a:extLst>
          </p:cNvPr>
          <p:cNvSpPr txBox="1"/>
          <p:nvPr/>
        </p:nvSpPr>
        <p:spPr>
          <a:xfrm flipH="1">
            <a:off x="5364088" y="3010929"/>
            <a:ext cx="437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Matrix and separable QRPA: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6263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Box 3"/>
          <p:cNvSpPr txBox="1">
            <a:spLocks noChangeArrowheads="1"/>
          </p:cNvSpPr>
          <p:nvPr/>
        </p:nvSpPr>
        <p:spPr bwMode="auto">
          <a:xfrm>
            <a:off x="285750" y="357188"/>
            <a:ext cx="6701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hree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conceptions of nuclear vorticity:  HD, RW,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torooidal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157" name="TextBox 5"/>
          <p:cNvSpPr txBox="1">
            <a:spLocks noChangeArrowheads="1"/>
          </p:cNvSpPr>
          <p:nvPr/>
        </p:nvSpPr>
        <p:spPr bwMode="auto">
          <a:xfrm>
            <a:off x="250825" y="836613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1. Hydrodynamical vorticity:    </a:t>
            </a:r>
          </a:p>
        </p:txBody>
      </p:sp>
      <p:graphicFrame>
        <p:nvGraphicFramePr>
          <p:cNvPr id="6146" name="Object 24"/>
          <p:cNvGraphicFramePr>
            <a:graphicFrameLocks noChangeAspect="1"/>
          </p:cNvGraphicFramePr>
          <p:nvPr/>
        </p:nvGraphicFramePr>
        <p:xfrm>
          <a:off x="2195513" y="1412875"/>
          <a:ext cx="1727200" cy="410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920" imgH="241200" progId="Equation.DSMT4">
                  <p:embed/>
                </p:oleObj>
              </mc:Choice>
              <mc:Fallback>
                <p:oleObj name="Equation" r:id="rId3" imgW="1015920" imgH="241200" progId="Equation.DSMT4">
                  <p:embed/>
                  <p:pic>
                    <p:nvPicPr>
                      <p:cNvPr id="614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12875"/>
                        <a:ext cx="1727200" cy="410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7"/>
          <p:cNvGraphicFramePr>
            <a:graphicFrameLocks noChangeAspect="1"/>
          </p:cNvGraphicFramePr>
          <p:nvPr/>
        </p:nvGraphicFramePr>
        <p:xfrm>
          <a:off x="4140199" y="1269941"/>
          <a:ext cx="1727201" cy="74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469800" progId="Equation.DSMT4">
                  <p:embed/>
                </p:oleObj>
              </mc:Choice>
              <mc:Fallback>
                <p:oleObj name="Equation" r:id="rId5" imgW="1091880" imgH="469800" progId="Equation.DSMT4">
                  <p:embed/>
                  <p:pic>
                    <p:nvPicPr>
                      <p:cNvPr id="614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199" y="1269941"/>
                        <a:ext cx="1727201" cy="743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28"/>
          <p:cNvGraphicFramePr>
            <a:graphicFrameLocks noChangeAspect="1"/>
          </p:cNvGraphicFramePr>
          <p:nvPr/>
        </p:nvGraphicFramePr>
        <p:xfrm>
          <a:off x="250825" y="1916828"/>
          <a:ext cx="4052862" cy="90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23800" imgH="469800" progId="Equation.DSMT4">
                  <p:embed/>
                </p:oleObj>
              </mc:Choice>
              <mc:Fallback>
                <p:oleObj name="Equation" r:id="rId7" imgW="2323800" imgH="469800" progId="Equation.DSMT4">
                  <p:embed/>
                  <p:pic>
                    <p:nvPicPr>
                      <p:cNvPr id="614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828"/>
                        <a:ext cx="4052862" cy="901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5" name="TextBox 5"/>
          <p:cNvSpPr txBox="1">
            <a:spLocks noChangeArrowheads="1"/>
          </p:cNvSpPr>
          <p:nvPr/>
        </p:nvSpPr>
        <p:spPr bwMode="auto">
          <a:xfrm>
            <a:off x="309381" y="2926912"/>
            <a:ext cx="3511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2. RW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vorticity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</a:t>
            </a:r>
          </a:p>
        </p:txBody>
      </p:sp>
      <p:graphicFrame>
        <p:nvGraphicFramePr>
          <p:cNvPr id="6151" name="Object 2"/>
          <p:cNvGraphicFramePr>
            <a:graphicFrameLocks noChangeAspect="1"/>
          </p:cNvGraphicFramePr>
          <p:nvPr/>
        </p:nvGraphicFramePr>
        <p:xfrm>
          <a:off x="449089" y="4173028"/>
          <a:ext cx="6048094" cy="724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04960" imgH="419040" progId="Equation.DSMT4">
                  <p:embed/>
                </p:oleObj>
              </mc:Choice>
              <mc:Fallback>
                <p:oleObj name="Equation" r:id="rId9" imgW="3504960" imgH="419040" progId="Equation.DSMT4">
                  <p:embed/>
                  <p:pic>
                    <p:nvPicPr>
                      <p:cNvPr id="61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89" y="4173028"/>
                        <a:ext cx="6048094" cy="724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TextBox 14"/>
          <p:cNvSpPr txBox="1">
            <a:spLocks noChangeArrowheads="1"/>
          </p:cNvSpPr>
          <p:nvPr/>
        </p:nvSpPr>
        <p:spPr bwMode="auto">
          <a:xfrm>
            <a:off x="6628040" y="4312691"/>
            <a:ext cx="2069887" cy="5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current transition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density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701885" y="3553092"/>
            <a:ext cx="4220858" cy="495186"/>
            <a:chOff x="827584" y="4005064"/>
            <a:chExt cx="4220674" cy="495300"/>
          </a:xfrm>
        </p:grpSpPr>
        <p:graphicFrame>
          <p:nvGraphicFramePr>
            <p:cNvPr id="6155" name="Object 11"/>
            <p:cNvGraphicFramePr>
              <a:graphicFrameLocks noChangeAspect="1"/>
            </p:cNvGraphicFramePr>
            <p:nvPr/>
          </p:nvGraphicFramePr>
          <p:xfrm>
            <a:off x="827584" y="4005064"/>
            <a:ext cx="185737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52200" imgH="253800" progId="Equation.DSMT4">
                    <p:embed/>
                  </p:oleObj>
                </mc:Choice>
                <mc:Fallback>
                  <p:oleObj name="Equation" r:id="rId11" imgW="952200" imgH="253800" progId="Equation.DSMT4">
                    <p:embed/>
                    <p:pic>
                      <p:nvPicPr>
                        <p:cNvPr id="615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584" y="4005064"/>
                          <a:ext cx="1857375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1" name="TextBox 14"/>
            <p:cNvSpPr txBox="1">
              <a:spLocks noChangeArrowheads="1"/>
            </p:cNvSpPr>
            <p:nvPr/>
          </p:nvSpPr>
          <p:spPr bwMode="auto">
            <a:xfrm>
              <a:off x="2843808" y="4077072"/>
              <a:ext cx="22044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continuity equation</a:t>
              </a:r>
            </a:p>
          </p:txBody>
        </p:sp>
      </p:grpSp>
      <p:graphicFrame>
        <p:nvGraphicFramePr>
          <p:cNvPr id="6152" name="Object 7"/>
          <p:cNvGraphicFramePr>
            <a:graphicFrameLocks noChangeAspect="1"/>
          </p:cNvGraphicFramePr>
          <p:nvPr/>
        </p:nvGraphicFramePr>
        <p:xfrm>
          <a:off x="550249" y="5304757"/>
          <a:ext cx="715994" cy="45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0880" imgH="241200" progId="Equation.DSMT4">
                  <p:embed/>
                </p:oleObj>
              </mc:Choice>
              <mc:Fallback>
                <p:oleObj name="Equation" r:id="rId13" imgW="380880" imgH="241200" progId="Equation.DSMT4">
                  <p:embed/>
                  <p:pic>
                    <p:nvPicPr>
                      <p:cNvPr id="61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49" y="5304757"/>
                        <a:ext cx="715994" cy="453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авая фигурная скобка 15"/>
          <p:cNvSpPr/>
          <p:nvPr/>
        </p:nvSpPr>
        <p:spPr bwMode="auto">
          <a:xfrm rot="5400000">
            <a:off x="4160564" y="4644069"/>
            <a:ext cx="174625" cy="3794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авая фигурная скобка 16"/>
          <p:cNvSpPr/>
          <p:nvPr/>
        </p:nvSpPr>
        <p:spPr bwMode="auto">
          <a:xfrm rot="5400000">
            <a:off x="5457552" y="4644068"/>
            <a:ext cx="174625" cy="3794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153" name="Object 5"/>
          <p:cNvGraphicFramePr>
            <a:graphicFrameLocks noChangeAspect="1"/>
          </p:cNvGraphicFramePr>
          <p:nvPr/>
        </p:nvGraphicFramePr>
        <p:xfrm>
          <a:off x="4058278" y="4889673"/>
          <a:ext cx="377841" cy="38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61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278" y="4889673"/>
                        <a:ext cx="377841" cy="388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5"/>
          <p:cNvGraphicFramePr>
            <a:graphicFrameLocks noChangeAspect="1"/>
          </p:cNvGraphicFramePr>
          <p:nvPr/>
        </p:nvGraphicFramePr>
        <p:xfrm>
          <a:off x="5354478" y="4889673"/>
          <a:ext cx="377841" cy="388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615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478" y="4889673"/>
                        <a:ext cx="377841" cy="3888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Прямоугольник 20"/>
          <p:cNvSpPr>
            <a:spLocks noChangeArrowheads="1"/>
          </p:cNvSpPr>
          <p:nvPr/>
        </p:nvSpPr>
        <p:spPr bwMode="auto">
          <a:xfrm>
            <a:off x="1438143" y="5180102"/>
            <a:ext cx="52566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independent  part of charge-current distribution,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decoupled from CE in the integral sense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 </a:t>
            </a:r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measure of  vorticity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2" name="Прямоугольник 27"/>
          <p:cNvSpPr>
            <a:spLocks noChangeArrowheads="1"/>
          </p:cNvSpPr>
          <p:nvPr/>
        </p:nvSpPr>
        <p:spPr bwMode="auto">
          <a:xfrm>
            <a:off x="2291712" y="2980771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D.G.Raventhall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J.Wambach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NPA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475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468 (1987).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5652" y="5161101"/>
            <a:ext cx="865188" cy="720725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64" name="Picture 2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08850" y="1125538"/>
            <a:ext cx="1362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5">
            <a:extLst>
              <a:ext uri="{FF2B5EF4-FFF2-40B4-BE49-F238E27FC236}">
                <a16:creationId xmlns:a16="http://schemas.microsoft.com/office/drawing/2014/main" id="{E9BCBDAB-03E6-4856-B78D-2A47FB68D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24" y="6093801"/>
            <a:ext cx="682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CC"/>
                </a:solidFill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Toroidal strength as a measure of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vorticity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</a:t>
            </a:r>
          </a:p>
        </p:txBody>
      </p:sp>
      <p:sp>
        <p:nvSpPr>
          <p:cNvPr id="25" name="Прямоугольник 27">
            <a:extLst>
              <a:ext uri="{FF2B5EF4-FFF2-40B4-BE49-F238E27FC236}">
                <a16:creationId xmlns:a16="http://schemas.microsoft.com/office/drawing/2014/main" id="{1D4C445A-FA95-4936-BB27-57367ACA4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319" y="6128109"/>
            <a:ext cx="32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P.-G. Reinhard et al,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PRC </a:t>
            </a:r>
            <a:r>
              <a:rPr lang="en-US" sz="1400" b="0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89,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024321 (2014</a:t>
            </a:r>
            <a:r>
              <a:rPr lang="en-US" sz="1800" b="0" i="0" u="none" strike="noStrike" baseline="0" dirty="0">
                <a:latin typeface="CMR12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8C293-8885-4815-A967-BBE699305FC7}"/>
              </a:ext>
            </a:extLst>
          </p:cNvPr>
          <p:cNvSpPr txBox="1"/>
          <p:nvPr/>
        </p:nvSpPr>
        <p:spPr>
          <a:xfrm>
            <a:off x="6497183" y="5177774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However sometimes</a:t>
            </a:r>
          </a:p>
          <a:p>
            <a:endParaRPr lang="ru-RU" dirty="0"/>
          </a:p>
        </p:txBody>
      </p:sp>
      <p:graphicFrame>
        <p:nvGraphicFramePr>
          <p:cNvPr id="28" name="Object 7">
            <a:extLst>
              <a:ext uri="{FF2B5EF4-FFF2-40B4-BE49-F238E27FC236}">
                <a16:creationId xmlns:a16="http://schemas.microsoft.com/office/drawing/2014/main" id="{BC55C2C5-615C-459C-8E65-4C0D6C2D88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7307" y="5438148"/>
          <a:ext cx="21971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68200" imgH="266400" progId="Equation.DSMT4">
                  <p:embed/>
                </p:oleObj>
              </mc:Choice>
              <mc:Fallback>
                <p:oleObj name="Equation" r:id="rId20" imgW="1168200" imgH="266400" progId="Equation.DSMT4">
                  <p:embed/>
                  <p:pic>
                    <p:nvPicPr>
                      <p:cNvPr id="28" name="Object 7">
                        <a:extLst>
                          <a:ext uri="{FF2B5EF4-FFF2-40B4-BE49-F238E27FC236}">
                            <a16:creationId xmlns:a16="http://schemas.microsoft.com/office/drawing/2014/main" id="{BC55C2C5-615C-459C-8E65-4C0D6C2D88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307" y="5438148"/>
                        <a:ext cx="21971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A219CC-121B-419C-B344-ECC4733AD658}"/>
              </a:ext>
            </a:extLst>
          </p:cNvPr>
          <p:cNvSpPr/>
          <p:nvPr/>
        </p:nvSpPr>
        <p:spPr>
          <a:xfrm>
            <a:off x="6497183" y="5177774"/>
            <a:ext cx="2436192" cy="762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343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314" y="266625"/>
            <a:ext cx="4160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Toroidal vortical </a:t>
            </a:r>
            <a:r>
              <a:rPr lang="en-US" dirty="0">
                <a:solidFill>
                  <a:prstClr val="black"/>
                </a:solidFill>
              </a:rPr>
              <a:t>mode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appears in: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nuclear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current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density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0621" y="1394041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V.M.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Dubovik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 and A.A.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Cheshkov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Sov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. J. Part.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Nucl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Calibri" pitchFamily="34" charset="0"/>
              </a:rPr>
              <a:t>. v.5, 318 (1975).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46114" name="Object 9"/>
          <p:cNvGraphicFramePr>
            <a:graphicFrameLocks noChangeAspect="1"/>
          </p:cNvGraphicFramePr>
          <p:nvPr/>
        </p:nvGraphicFramePr>
        <p:xfrm>
          <a:off x="1403648" y="2060848"/>
          <a:ext cx="57642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55800" imgH="241200" progId="Equation.DSMT4">
                  <p:embed/>
                </p:oleObj>
              </mc:Choice>
              <mc:Fallback>
                <p:oleObj name="Equation" r:id="rId3" imgW="2755800" imgH="241200" progId="Equation.DSMT4">
                  <p:embed/>
                  <p:pic>
                    <p:nvPicPr>
                      <p:cNvPr id="3461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60848"/>
                        <a:ext cx="576421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0534" y="1384905"/>
            <a:ext cx="5700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Following theorems of Helmholtz and Chandrasekhar/Moffat,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the current distribution can be decomposed as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636912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electric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moments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2636912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magnetic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moments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2636912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electric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toroidal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moments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E0D75E6-9AA6-4F31-BC57-8976AF0AA1D0}"/>
              </a:ext>
            </a:extLst>
          </p:cNvPr>
          <p:cNvGrpSpPr/>
          <p:nvPr/>
        </p:nvGrpSpPr>
        <p:grpSpPr>
          <a:xfrm>
            <a:off x="495575" y="3615914"/>
            <a:ext cx="8368784" cy="2956518"/>
            <a:chOff x="152888" y="3586507"/>
            <a:chExt cx="8368784" cy="2956518"/>
          </a:xfrm>
        </p:grpSpPr>
        <p:graphicFrame>
          <p:nvGraphicFramePr>
            <p:cNvPr id="14" name="Object 15"/>
            <p:cNvGraphicFramePr>
              <a:graphicFrameLocks noChangeAspect="1"/>
            </p:cNvGraphicFramePr>
            <p:nvPr/>
          </p:nvGraphicFramePr>
          <p:xfrm>
            <a:off x="467544" y="4676332"/>
            <a:ext cx="3549745" cy="665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361960" imgH="444240" progId="Equation.DSMT4">
                    <p:embed/>
                  </p:oleObj>
                </mc:Choice>
                <mc:Fallback>
                  <p:oleObj name="Equation" r:id="rId5" imgW="2361960" imgH="444240" progId="Equation.DSMT4">
                    <p:embed/>
                    <p:pic>
                      <p:nvPicPr>
                        <p:cNvPr id="1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4676332"/>
                          <a:ext cx="3549745" cy="6657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23"/>
            <p:cNvSpPr txBox="1">
              <a:spLocks noChangeArrowheads="1"/>
            </p:cNvSpPr>
            <p:nvPr/>
          </p:nvSpPr>
          <p:spPr bwMode="auto">
            <a:xfrm>
              <a:off x="467544" y="3586507"/>
              <a:ext cx="45448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Multipole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electric operator (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external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field) :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539552" y="5454194"/>
            <a:ext cx="381635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22280" imgH="253800" progId="Equation.DSMT4">
                    <p:embed/>
                  </p:oleObj>
                </mc:Choice>
                <mc:Fallback>
                  <p:oleObj name="Equation" r:id="rId7" imgW="2222280" imgH="253800" progId="Equation.DSMT4">
                    <p:embed/>
                    <p:pic>
                      <p:nvPicPr>
                        <p:cNvPr id="1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52" y="5454194"/>
                          <a:ext cx="3816350" cy="436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467544" y="6030258"/>
            <a:ext cx="26638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12800" imgH="279360" progId="Equation.DSMT4">
                    <p:embed/>
                  </p:oleObj>
                </mc:Choice>
                <mc:Fallback>
                  <p:oleObj name="Equation" r:id="rId9" imgW="1612800" imgH="279360" progId="Equation.DSMT4">
                    <p:embed/>
                    <p:pic>
                      <p:nvPicPr>
                        <p:cNvPr id="17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6030258"/>
                          <a:ext cx="2663825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152888" y="3942907"/>
            <a:ext cx="6894513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178160" imgH="444240" progId="Equation.DSMT4">
                    <p:embed/>
                  </p:oleObj>
                </mc:Choice>
                <mc:Fallback>
                  <p:oleObj name="Equation" r:id="rId11" imgW="4178160" imgH="444240" progId="Equation.DSMT4">
                    <p:embed/>
                    <p:pic>
                      <p:nvPicPr>
                        <p:cNvPr id="1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888" y="3942907"/>
                          <a:ext cx="6894513" cy="733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5012378" y="4607233"/>
              <a:ext cx="3509294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So, the t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oroidal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operator is  </a:t>
              </a:r>
              <a:r>
                <a:rPr lang="en-US" sz="1600" b="1" dirty="0">
                  <a:solidFill>
                    <a:prstClr val="black"/>
                  </a:solidFill>
                </a:rPr>
                <a:t>t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second order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term in long-wave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expansion of the electric operator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63888" y="5958250"/>
              <a:ext cx="27382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standard electric operator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long wave approximation 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 flipH="1">
              <a:off x="3131840" y="624628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авая фигурная скобка 20"/>
          <p:cNvSpPr/>
          <p:nvPr/>
        </p:nvSpPr>
        <p:spPr>
          <a:xfrm rot="5400000">
            <a:off x="5322368" y="1454496"/>
            <a:ext cx="102876" cy="36198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8024" y="3284984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transversal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Звезда: 5 точек 23">
            <a:extLst>
              <a:ext uri="{FF2B5EF4-FFF2-40B4-BE49-F238E27FC236}">
                <a16:creationId xmlns:a16="http://schemas.microsoft.com/office/drawing/2014/main" id="{3F662B32-795A-4AAD-B8A8-459F30431F6C}"/>
              </a:ext>
            </a:extLst>
          </p:cNvPr>
          <p:cNvSpPr/>
          <p:nvPr/>
        </p:nvSpPr>
        <p:spPr>
          <a:xfrm>
            <a:off x="342169" y="936855"/>
            <a:ext cx="288000" cy="28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везда: 5 точек 24">
            <a:extLst>
              <a:ext uri="{FF2B5EF4-FFF2-40B4-BE49-F238E27FC236}">
                <a16:creationId xmlns:a16="http://schemas.microsoft.com/office/drawing/2014/main" id="{A8F75507-822E-48BC-B468-EF703542ABF0}"/>
              </a:ext>
            </a:extLst>
          </p:cNvPr>
          <p:cNvSpPr/>
          <p:nvPr/>
        </p:nvSpPr>
        <p:spPr>
          <a:xfrm>
            <a:off x="342169" y="3619679"/>
            <a:ext cx="288000" cy="288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854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TextBox 24"/>
          <p:cNvSpPr txBox="1">
            <a:spLocks noChangeArrowheads="1"/>
          </p:cNvSpPr>
          <p:nvPr/>
        </p:nvSpPr>
        <p:spPr bwMode="auto">
          <a:xfrm>
            <a:off x="140700" y="764082"/>
            <a:ext cx="2813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Toroidal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E1 operator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3" name="Прямоугольник 5"/>
          <p:cNvSpPr>
            <a:spLocks noChangeArrowheads="1"/>
          </p:cNvSpPr>
          <p:nvPr/>
        </p:nvSpPr>
        <p:spPr bwMode="auto">
          <a:xfrm>
            <a:off x="5823556" y="295299"/>
            <a:ext cx="3206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Kvasil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VON, W. Kleinig,  P.-G. Reinhard,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Vesely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 PRC,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034303 (2011)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85BBF5E-EA8E-4F13-9792-71C5C96A5E09}"/>
              </a:ext>
            </a:extLst>
          </p:cNvPr>
          <p:cNvGrpSpPr/>
          <p:nvPr/>
        </p:nvGrpSpPr>
        <p:grpSpPr>
          <a:xfrm>
            <a:off x="160071" y="1096369"/>
            <a:ext cx="8319343" cy="2825240"/>
            <a:chOff x="714917" y="986069"/>
            <a:chExt cx="8319343" cy="2919098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861971" y="986069"/>
            <a:ext cx="6807200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924000" imgH="419040" progId="Equation.DSMT4">
                    <p:embed/>
                  </p:oleObj>
                </mc:Choice>
                <mc:Fallback>
                  <p:oleObj name="Equation" r:id="rId3" imgW="3924000" imgH="419040" progId="Equation.DSMT4">
                    <p:embed/>
                    <p:pic>
                      <p:nvPicPr>
                        <p:cNvPr id="409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971" y="986069"/>
                          <a:ext cx="6807200" cy="727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755576" y="2302325"/>
            <a:ext cx="6405563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30520" imgH="393480" progId="Equation.DSMT4">
                    <p:embed/>
                  </p:oleObj>
                </mc:Choice>
                <mc:Fallback>
                  <p:oleObj name="Equation" r:id="rId5" imgW="3530520" imgH="393480" progId="Equation.DSMT4">
                    <p:embed/>
                    <p:pic>
                      <p:nvPicPr>
                        <p:cNvPr id="409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2302325"/>
                          <a:ext cx="6405563" cy="714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Правая фигурная скобка 7"/>
            <p:cNvSpPr/>
            <p:nvPr/>
          </p:nvSpPr>
          <p:spPr>
            <a:xfrm rot="5400000">
              <a:off x="6792913" y="1135063"/>
              <a:ext cx="215900" cy="914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5" name="TextBox 8"/>
            <p:cNvSpPr txBox="1">
              <a:spLocks noChangeArrowheads="1"/>
            </p:cNvSpPr>
            <p:nvPr/>
          </p:nvSpPr>
          <p:spPr bwMode="auto">
            <a:xfrm>
              <a:off x="6372225" y="1651000"/>
              <a:ext cx="2093843" cy="349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</a:rPr>
                <a:t>m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ainly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vortical flow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Правая фигурная скобка 9"/>
            <p:cNvSpPr/>
            <p:nvPr/>
          </p:nvSpPr>
          <p:spPr>
            <a:xfrm rot="5400000">
              <a:off x="6365875" y="2546694"/>
              <a:ext cx="155575" cy="914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7" name="TextBox 10"/>
            <p:cNvSpPr txBox="1">
              <a:spLocks noChangeArrowheads="1"/>
            </p:cNvSpPr>
            <p:nvPr/>
          </p:nvSpPr>
          <p:spPr bwMode="auto">
            <a:xfrm>
              <a:off x="5803809" y="3036876"/>
              <a:ext cx="17860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irrotational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flow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aphicFrame>
          <p:nvGraphicFramePr>
            <p:cNvPr id="4106" name="Object 5"/>
            <p:cNvGraphicFramePr>
              <a:graphicFrameLocks noChangeAspect="1"/>
            </p:cNvGraphicFramePr>
            <p:nvPr/>
          </p:nvGraphicFramePr>
          <p:xfrm>
            <a:off x="755576" y="3209233"/>
            <a:ext cx="4896544" cy="695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781000" imgH="393480" progId="Equation.DSMT4">
                    <p:embed/>
                  </p:oleObj>
                </mc:Choice>
                <mc:Fallback>
                  <p:oleObj name="Equation" r:id="rId7" imgW="2781000" imgH="393480" progId="Equation.DSMT4">
                    <p:embed/>
                    <p:pic>
                      <p:nvPicPr>
                        <p:cNvPr id="410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3209233"/>
                          <a:ext cx="4896544" cy="6959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16"/>
            <p:cNvGraphicFramePr>
              <a:graphicFrameLocks noChangeAspect="1"/>
            </p:cNvGraphicFramePr>
            <p:nvPr/>
          </p:nvGraphicFramePr>
          <p:xfrm>
            <a:off x="7522960" y="2613475"/>
            <a:ext cx="15113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952200" imgH="253800" progId="Equation.DSMT4">
                    <p:embed/>
                  </p:oleObj>
                </mc:Choice>
                <mc:Fallback>
                  <p:oleObj name="Equation" r:id="rId9" imgW="952200" imgH="253800" progId="Equation.DSMT4">
                    <p:embed/>
                    <p:pic>
                      <p:nvPicPr>
                        <p:cNvPr id="410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2960" y="2613475"/>
                          <a:ext cx="1511300" cy="40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Прямоугольник 23"/>
            <p:cNvSpPr/>
            <p:nvPr/>
          </p:nvSpPr>
          <p:spPr>
            <a:xfrm>
              <a:off x="714917" y="1832244"/>
              <a:ext cx="34756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Compression  E1 operator: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1072786" y="2914607"/>
              <a:ext cx="288032" cy="2915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9B67FE9-3F91-4818-936D-3F709EC0A148}"/>
              </a:ext>
            </a:extLst>
          </p:cNvPr>
          <p:cNvSpPr txBox="1"/>
          <p:nvPr/>
        </p:nvSpPr>
        <p:spPr>
          <a:xfrm>
            <a:off x="208797" y="4075357"/>
            <a:ext cx="6290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Toroidal and compression operators are coupled: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7CA1CE0E-DB67-453C-A198-29F0599880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566" y="4672551"/>
          <a:ext cx="73580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241520" imgH="419040" progId="Equation.DSMT4">
                  <p:embed/>
                </p:oleObj>
              </mc:Choice>
              <mc:Fallback>
                <p:oleObj name="Equation" r:id="rId11" imgW="4241520" imgH="419040" progId="Equation.DSMT4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7CA1CE0E-DB67-453C-A198-29F0599880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66" y="4672551"/>
                        <a:ext cx="7358062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7EFF39C1-ECE3-4F15-B914-7653C41D37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7886" y="5739114"/>
          <a:ext cx="4618319" cy="561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387520" imgH="253800" progId="Equation.DSMT4">
                  <p:embed/>
                </p:oleObj>
              </mc:Choice>
              <mc:Fallback>
                <p:oleObj name="Equation" r:id="rId13" imgW="2387520" imgH="25380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7EFF39C1-ECE3-4F15-B914-7653C41D3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886" y="5739114"/>
                        <a:ext cx="4618319" cy="561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482E4B-C52F-4A16-A2B7-CF0840C41A2C}"/>
              </a:ext>
            </a:extLst>
          </p:cNvPr>
          <p:cNvSpPr/>
          <p:nvPr/>
        </p:nvSpPr>
        <p:spPr>
          <a:xfrm>
            <a:off x="1691680" y="5739114"/>
            <a:ext cx="4914613" cy="704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279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41E8B73-8B7F-4991-B750-03F244778E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360" y="366558"/>
          <a:ext cx="6096000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3515710" imgH="6867191" progId="AcroExch.Document.DC">
                  <p:embed/>
                </p:oleObj>
              </mc:Choice>
              <mc:Fallback>
                <p:oleObj name="Acrobat Document" r:id="rId3" imgW="13515710" imgH="6867191" progId="AcroExch.Document.DC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041E8B73-8B7F-4991-B750-03F244778E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60" y="366558"/>
                        <a:ext cx="6096000" cy="309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3677CBE-5A83-40E9-A147-5AC7B251DE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736" y="3645024"/>
          <a:ext cx="609600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3515710" imgH="6867191" progId="AcroExch.Document.DC">
                  <p:embed/>
                </p:oleObj>
              </mc:Choice>
              <mc:Fallback>
                <p:oleObj name="Acrobat Document" r:id="rId5" imgW="13515710" imgH="6867191" progId="AcroExch.Document.DC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3677CBE-5A83-40E9-A147-5AC7B251D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736" y="3645024"/>
                        <a:ext cx="6096000" cy="309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2B6055-4208-45FC-ADB0-3384B2EDB98A}"/>
              </a:ext>
            </a:extLst>
          </p:cNvPr>
          <p:cNvSpPr txBox="1"/>
          <p:nvPr/>
        </p:nvSpPr>
        <p:spPr>
          <a:xfrm>
            <a:off x="6357759" y="974226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120Sn, </a:t>
            </a:r>
            <a:r>
              <a:rPr lang="en-US" b="1" dirty="0" err="1">
                <a:solidFill>
                  <a:srgbClr val="FF0000"/>
                </a:solidFill>
              </a:rPr>
              <a:t>SVbas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2DD04-DA14-482E-A549-72A792FE2641}"/>
              </a:ext>
            </a:extLst>
          </p:cNvPr>
          <p:cNvSpPr txBox="1"/>
          <p:nvPr/>
        </p:nvSpPr>
        <p:spPr>
          <a:xfrm>
            <a:off x="6372200" y="3643536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120Sn, </a:t>
            </a:r>
            <a:r>
              <a:rPr lang="en-US" b="1" dirty="0" err="1">
                <a:solidFill>
                  <a:srgbClr val="FF0000"/>
                </a:solidFill>
              </a:rPr>
              <a:t>SkM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8A141-4D4B-4A88-9867-5C047398B0B2}"/>
              </a:ext>
            </a:extLst>
          </p:cNvPr>
          <p:cNvSpPr txBox="1"/>
          <p:nvPr/>
        </p:nvSpPr>
        <p:spPr>
          <a:xfrm>
            <a:off x="6245736" y="4972749"/>
            <a:ext cx="3027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Basically the same results</a:t>
            </a:r>
          </a:p>
          <a:p>
            <a:r>
              <a:rPr lang="en-US" sz="1800" dirty="0"/>
              <a:t>as for 120Sn, SLy6.</a:t>
            </a:r>
          </a:p>
          <a:p>
            <a:r>
              <a:rPr lang="en-US" sz="1800" dirty="0"/>
              <a:t>Stability of the conclusions </a:t>
            </a:r>
          </a:p>
          <a:p>
            <a:r>
              <a:rPr lang="en-US" sz="1800" dirty="0"/>
              <a:t>for different </a:t>
            </a:r>
            <a:r>
              <a:rPr lang="en-US" sz="1800" dirty="0" err="1"/>
              <a:t>Skyrme</a:t>
            </a:r>
            <a:r>
              <a:rPr lang="en-US" sz="1800" dirty="0"/>
              <a:t> forces.</a:t>
            </a:r>
            <a:endParaRPr lang="ru-RU" sz="1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DCA34A-16FE-4F1D-B2B1-3B2E6DDCE54A}"/>
              </a:ext>
            </a:extLst>
          </p:cNvPr>
          <p:cNvSpPr/>
          <p:nvPr/>
        </p:nvSpPr>
        <p:spPr>
          <a:xfrm>
            <a:off x="6245736" y="1506394"/>
            <a:ext cx="26212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 </a:t>
            </a:r>
            <a:r>
              <a:rPr lang="en-US" sz="1800" dirty="0"/>
              <a:t>no first hump</a:t>
            </a:r>
          </a:p>
          <a:p>
            <a:r>
              <a:rPr lang="en-US" sz="1800" dirty="0"/>
              <a:t>- squeezed toroidal flow</a:t>
            </a:r>
            <a:endParaRPr lang="ru-RU" sz="1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A9BF8A-9147-49EC-B1E5-5A01D3729577}"/>
              </a:ext>
            </a:extLst>
          </p:cNvPr>
          <p:cNvSpPr/>
          <p:nvPr/>
        </p:nvSpPr>
        <p:spPr>
          <a:xfrm>
            <a:off x="5779231" y="31278"/>
            <a:ext cx="3960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Repko, VON, J. </a:t>
            </a:r>
            <a:r>
              <a:rPr lang="en-US" sz="1200" dirty="0" err="1"/>
              <a:t>Kvasil</a:t>
            </a:r>
            <a:r>
              <a:rPr lang="en-US" sz="1200" dirty="0"/>
              <a:t> and P.-G. Reinhard, </a:t>
            </a:r>
          </a:p>
          <a:p>
            <a:r>
              <a:rPr lang="en-US" sz="1200" dirty="0"/>
              <a:t>arXiv:1903.013482 [</a:t>
            </a:r>
            <a:r>
              <a:rPr lang="en-US" sz="1200" dirty="0" err="1"/>
              <a:t>nucl-th</a:t>
            </a:r>
            <a:r>
              <a:rPr lang="en-US" sz="1200" dirty="0"/>
              <a:t>], </a:t>
            </a:r>
            <a:r>
              <a:rPr lang="en-US" sz="1200" dirty="0" err="1"/>
              <a:t>subm</a:t>
            </a:r>
            <a:r>
              <a:rPr lang="en-US" sz="1200" dirty="0"/>
              <a:t>. to EPJA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611433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B81889C-F288-4F02-B4C6-41C2AAEB6A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345004"/>
          <a:ext cx="609600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3629936" imgH="6867191" progId="AcroExch.Document.DC">
                  <p:embed/>
                </p:oleObj>
              </mc:Choice>
              <mc:Fallback>
                <p:oleObj name="Acrobat Document" r:id="rId3" imgW="13629936" imgH="6867191" progId="AcroExch.Document.DC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2B81889C-F288-4F02-B4C6-41C2AAEB6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345004"/>
                        <a:ext cx="6096000" cy="307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3372819-1B04-427E-B2D6-33F838FA5E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856" y="3645024"/>
          <a:ext cx="6096000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3629936" imgH="6800483" progId="AcroExch.Document.DC">
                  <p:embed/>
                </p:oleObj>
              </mc:Choice>
              <mc:Fallback>
                <p:oleObj name="Acrobat Document" r:id="rId5" imgW="13629936" imgH="6800483" progId="AcroExch.Document.DC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3372819-1B04-427E-B2D6-33F838FA5E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856" y="3645024"/>
                        <a:ext cx="6096000" cy="304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DC9B83-E68A-49AE-86F3-2BE9D94BC2A9}"/>
              </a:ext>
            </a:extLst>
          </p:cNvPr>
          <p:cNvSpPr txBox="1"/>
          <p:nvPr/>
        </p:nvSpPr>
        <p:spPr>
          <a:xfrm>
            <a:off x="6492304" y="661186"/>
            <a:ext cx="1515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40Ca, SLy6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4336F-4FD2-41E3-B9B7-CFFFD0D1702D}"/>
              </a:ext>
            </a:extLst>
          </p:cNvPr>
          <p:cNvSpPr txBox="1"/>
          <p:nvPr/>
        </p:nvSpPr>
        <p:spPr>
          <a:xfrm>
            <a:off x="6401504" y="3628296"/>
            <a:ext cx="1515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48Ca, SLy6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2ED93-3F75-4371-AB53-26ED24E1F57D}"/>
              </a:ext>
            </a:extLst>
          </p:cNvPr>
          <p:cNvSpPr txBox="1"/>
          <p:nvPr/>
        </p:nvSpPr>
        <p:spPr>
          <a:xfrm>
            <a:off x="6297960" y="1268760"/>
            <a:ext cx="26212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- no PDR but clear TDR</a:t>
            </a:r>
          </a:p>
          <a:p>
            <a:r>
              <a:rPr lang="en-US" sz="1800" dirty="0"/>
              <a:t>- residual interaction </a:t>
            </a:r>
          </a:p>
          <a:p>
            <a:r>
              <a:rPr lang="en-US" sz="1800" dirty="0"/>
              <a:t>    enforces toroidal flow</a:t>
            </a:r>
          </a:p>
          <a:p>
            <a:r>
              <a:rPr lang="en-US" sz="1800" dirty="0"/>
              <a:t>- protons and neutrons</a:t>
            </a:r>
          </a:p>
          <a:p>
            <a:r>
              <a:rPr lang="en-US" sz="1800" dirty="0"/>
              <a:t> equally contribute</a:t>
            </a:r>
          </a:p>
          <a:p>
            <a:r>
              <a:rPr lang="en-US" sz="1800" dirty="0"/>
              <a:t>- squeezed toroidal flow</a:t>
            </a:r>
            <a:endParaRPr lang="ru-RU" sz="1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5DC4FE-ADDD-4629-81A7-CC6B64C84845}"/>
              </a:ext>
            </a:extLst>
          </p:cNvPr>
          <p:cNvSpPr/>
          <p:nvPr/>
        </p:nvSpPr>
        <p:spPr>
          <a:xfrm>
            <a:off x="6244288" y="42318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Basically the same results</a:t>
            </a:r>
          </a:p>
          <a:p>
            <a:r>
              <a:rPr lang="en-US" sz="1800" dirty="0"/>
              <a:t>as for 120Sn, SLy6.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58F092-8AC5-46A5-9CBF-11B47536DAC5}"/>
              </a:ext>
            </a:extLst>
          </p:cNvPr>
          <p:cNvSpPr/>
          <p:nvPr/>
        </p:nvSpPr>
        <p:spPr>
          <a:xfrm>
            <a:off x="5779231" y="31278"/>
            <a:ext cx="3364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Repko, VON, J. </a:t>
            </a:r>
            <a:r>
              <a:rPr lang="en-US" sz="1200" dirty="0" err="1"/>
              <a:t>Kvasil</a:t>
            </a:r>
            <a:r>
              <a:rPr lang="en-US" sz="1200" dirty="0"/>
              <a:t> and P.-G. Reinhard, </a:t>
            </a:r>
          </a:p>
          <a:p>
            <a:r>
              <a:rPr lang="en-US" sz="1200" dirty="0"/>
              <a:t>arXiv:1903.013482 [</a:t>
            </a:r>
            <a:r>
              <a:rPr lang="en-US" sz="1200" dirty="0" err="1"/>
              <a:t>nucl-th</a:t>
            </a:r>
            <a:r>
              <a:rPr lang="en-US" sz="1200" dirty="0"/>
              <a:t>], </a:t>
            </a:r>
            <a:r>
              <a:rPr lang="en-US" sz="1200" dirty="0" err="1"/>
              <a:t>subm</a:t>
            </a:r>
            <a:r>
              <a:rPr lang="en-US" sz="1200" dirty="0"/>
              <a:t>. to EPJA </a:t>
            </a: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C5CA1-98CE-4BC9-A8F7-83562AA4B6CB}"/>
              </a:ext>
            </a:extLst>
          </p:cNvPr>
          <p:cNvSpPr txBox="1"/>
          <p:nvPr/>
        </p:nvSpPr>
        <p:spPr>
          <a:xfrm>
            <a:off x="6056707" y="4957183"/>
            <a:ext cx="3103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Toroidal mode persists </a:t>
            </a:r>
          </a:p>
          <a:p>
            <a:r>
              <a:rPr lang="en-US" b="1" dirty="0">
                <a:solidFill>
                  <a:srgbClr val="FF0000"/>
                </a:solidFill>
              </a:rPr>
              <a:t>In nuclei independently </a:t>
            </a:r>
          </a:p>
          <a:p>
            <a:r>
              <a:rPr lang="en-US" b="1" dirty="0">
                <a:solidFill>
                  <a:srgbClr val="FF0000"/>
                </a:solidFill>
              </a:rPr>
              <a:t>on the neutron excess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8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25">
            <a:extLst>
              <a:ext uri="{FF2B5EF4-FFF2-40B4-BE49-F238E27FC236}">
                <a16:creationId xmlns:a16="http://schemas.microsoft.com/office/drawing/2014/main" id="{48BEE7E7-0CF7-E7EA-BC6F-0C60C8970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933825"/>
            <a:ext cx="5545137" cy="7191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1275" name="Text Box 4">
            <a:extLst>
              <a:ext uri="{FF2B5EF4-FFF2-40B4-BE49-F238E27FC236}">
                <a16:creationId xmlns:a16="http://schemas.microsoft.com/office/drawing/2014/main" id="{47AA08F6-6D7B-F6DB-EE05-530C30925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1112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3300"/>
                </a:solidFill>
              </a:rPr>
              <a:t>TD-DFT</a:t>
            </a:r>
            <a:endParaRPr lang="ru-RU" altLang="ru-RU" b="1">
              <a:solidFill>
                <a:srgbClr val="FF3300"/>
              </a:solidFill>
            </a:endParaRPr>
          </a:p>
        </p:txBody>
      </p:sp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AD137974-CAC6-2F73-8999-E0FC1D2D7E2E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9750" y="1268413"/>
          <a:ext cx="3641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253800" progId="Equation.DSMT4">
                  <p:embed/>
                </p:oleObj>
              </mc:Choice>
              <mc:Fallback>
                <p:oleObj name="Equation" r:id="rId3" imgW="1562040" imgH="253800" progId="Equation.DSMT4">
                  <p:embed/>
                  <p:pic>
                    <p:nvPicPr>
                      <p:cNvPr id="11266" name="Object 2">
                        <a:extLst>
                          <a:ext uri="{FF2B5EF4-FFF2-40B4-BE49-F238E27FC236}">
                            <a16:creationId xmlns:a16="http://schemas.microsoft.com/office/drawing/2014/main" id="{AD137974-CAC6-2F73-8999-E0FC1D2D7E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68413"/>
                        <a:ext cx="36417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5DCCAAB0-F952-0BDF-5675-CC773FAAEE06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11188" y="1916113"/>
          <a:ext cx="28495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000" imgH="241200" progId="Equation.DSMT4">
                  <p:embed/>
                </p:oleObj>
              </mc:Choice>
              <mc:Fallback>
                <p:oleObj name="Equation" r:id="rId5" imgW="1854000" imgH="241200" progId="Equation.DSMT4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5DCCAAB0-F952-0BDF-5675-CC773FAAEE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16113"/>
                        <a:ext cx="2849562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40D9CF3A-6BAD-4655-2BD7-50AE31C79DE5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9750" y="3532188"/>
          <a:ext cx="5802313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46160" imgH="685800" progId="Equation.DSMT4">
                  <p:embed/>
                </p:oleObj>
              </mc:Choice>
              <mc:Fallback>
                <p:oleObj name="Equation" r:id="rId7" imgW="3746160" imgH="685800" progId="Equation.DSMT4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40D9CF3A-6BAD-4655-2BD7-50AE31C79D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32188"/>
                        <a:ext cx="5802313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>
            <a:extLst>
              <a:ext uri="{FF2B5EF4-FFF2-40B4-BE49-F238E27FC236}">
                <a16:creationId xmlns:a16="http://schemas.microsoft.com/office/drawing/2014/main" id="{64C37A2F-0AD1-E6CB-05C3-08D61D22D9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2565400"/>
          <a:ext cx="24606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39880" imgH="241200" progId="Equation.DSMT4">
                  <p:embed/>
                </p:oleObj>
              </mc:Choice>
              <mc:Fallback>
                <p:oleObj name="Equation" r:id="rId9" imgW="1739880" imgH="241200" progId="Equation.DSMT4">
                  <p:embed/>
                  <p:pic>
                    <p:nvPicPr>
                      <p:cNvPr id="11269" name="Object 5">
                        <a:extLst>
                          <a:ext uri="{FF2B5EF4-FFF2-40B4-BE49-F238E27FC236}">
                            <a16:creationId xmlns:a16="http://schemas.microsoft.com/office/drawing/2014/main" id="{64C37A2F-0AD1-E6CB-05C3-08D61D22D9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565400"/>
                        <a:ext cx="24606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Text Box 10">
            <a:extLst>
              <a:ext uri="{FF2B5EF4-FFF2-40B4-BE49-F238E27FC236}">
                <a16:creationId xmlns:a16="http://schemas.microsoft.com/office/drawing/2014/main" id="{1E0AFF39-1B85-0895-60F9-623B626F2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346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b="1">
                <a:solidFill>
                  <a:srgbClr val="0000FF"/>
                </a:solidFill>
              </a:rPr>
              <a:t>Time-dependent formulation:</a:t>
            </a:r>
            <a:endParaRPr lang="ru-RU" altLang="ru-RU" sz="1800" b="1">
              <a:solidFill>
                <a:srgbClr val="0000FF"/>
              </a:solidFill>
            </a:endParaRPr>
          </a:p>
        </p:txBody>
      </p:sp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0529F880-8D19-EFFA-AAC5-1D44AB4DB1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3274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11270" name="Object 6">
                        <a:extLst>
                          <a:ext uri="{FF2B5EF4-FFF2-40B4-BE49-F238E27FC236}">
                            <a16:creationId xmlns:a16="http://schemas.microsoft.com/office/drawing/2014/main" id="{0529F880-8D19-EFFA-AAC5-1D44AB4DB1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7400"/>
                        <a:ext cx="9144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>
            <a:extLst>
              <a:ext uri="{FF2B5EF4-FFF2-40B4-BE49-F238E27FC236}">
                <a16:creationId xmlns:a16="http://schemas.microsoft.com/office/drawing/2014/main" id="{7B26E9D1-B6BB-9ABB-5C2C-56CD2E878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1916113"/>
          <a:ext cx="25892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34960" imgH="253800" progId="Equation.DSMT4">
                  <p:embed/>
                </p:oleObj>
              </mc:Choice>
              <mc:Fallback>
                <p:oleObj name="Equation" r:id="rId13" imgW="1434960" imgH="253800" progId="Equation.DSMT4">
                  <p:embed/>
                  <p:pic>
                    <p:nvPicPr>
                      <p:cNvPr id="11271" name="Object 7">
                        <a:extLst>
                          <a:ext uri="{FF2B5EF4-FFF2-40B4-BE49-F238E27FC236}">
                            <a16:creationId xmlns:a16="http://schemas.microsoft.com/office/drawing/2014/main" id="{7B26E9D1-B6BB-9ABB-5C2C-56CD2E878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916113"/>
                        <a:ext cx="258921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Text Box 13">
            <a:extLst>
              <a:ext uri="{FF2B5EF4-FFF2-40B4-BE49-F238E27FC236}">
                <a16:creationId xmlns:a16="http://schemas.microsoft.com/office/drawing/2014/main" id="{41954EFC-DC83-7D86-1699-6DC119BF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1916113"/>
            <a:ext cx="206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>
                <a:solidFill>
                  <a:srgbClr val="0000CC"/>
                </a:solidFill>
              </a:rPr>
              <a:t>T-even and T-odd </a:t>
            </a:r>
          </a:p>
          <a:p>
            <a:pPr eaLnBrk="1" hangingPunct="1"/>
            <a:r>
              <a:rPr lang="en-US" altLang="ru-RU" sz="1800">
                <a:solidFill>
                  <a:srgbClr val="0000CC"/>
                </a:solidFill>
              </a:rPr>
              <a:t>densities</a:t>
            </a:r>
            <a:endParaRPr lang="ru-RU" altLang="ru-RU" sz="1800">
              <a:solidFill>
                <a:srgbClr val="0000CC"/>
              </a:solidFill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C8D5E147-DD6C-D704-6817-25D672957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2565400"/>
            <a:ext cx="395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>
                <a:solidFill>
                  <a:srgbClr val="0000CC"/>
                </a:solidFill>
              </a:rPr>
              <a:t>Linear regime: small time-dependent </a:t>
            </a:r>
          </a:p>
          <a:p>
            <a:pPr eaLnBrk="1" hangingPunct="1"/>
            <a:r>
              <a:rPr lang="en-US" altLang="ru-RU" sz="1800">
                <a:solidFill>
                  <a:srgbClr val="0000CC"/>
                </a:solidFill>
              </a:rPr>
              <a:t>                        perturbation</a:t>
            </a:r>
            <a:endParaRPr lang="ru-RU" altLang="ru-RU" sz="1800">
              <a:solidFill>
                <a:srgbClr val="0000CC"/>
              </a:solidFill>
            </a:endParaRPr>
          </a:p>
        </p:txBody>
      </p:sp>
      <p:sp>
        <p:nvSpPr>
          <p:cNvPr id="11279" name="Line 15">
            <a:extLst>
              <a:ext uri="{FF2B5EF4-FFF2-40B4-BE49-F238E27FC236}">
                <a16:creationId xmlns:a16="http://schemas.microsoft.com/office/drawing/2014/main" id="{787DA5C6-53E7-0C81-82B4-E9DE1E6585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22050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Line 16">
            <a:extLst>
              <a:ext uri="{FF2B5EF4-FFF2-40B4-BE49-F238E27FC236}">
                <a16:creationId xmlns:a16="http://schemas.microsoft.com/office/drawing/2014/main" id="{0DE8CAD3-80F8-64C3-E993-368FF00AC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27813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Text Box 19">
            <a:extLst>
              <a:ext uri="{FF2B5EF4-FFF2-40B4-BE49-F238E27FC236}">
                <a16:creationId xmlns:a16="http://schemas.microsoft.com/office/drawing/2014/main" id="{F6FC7EBE-BC54-9688-9947-E8E29E418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3305175"/>
            <a:ext cx="406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>
                <a:solidFill>
                  <a:srgbClr val="0000CC"/>
                </a:solidFill>
              </a:rPr>
              <a:t>Mean field hamiltonian: </a:t>
            </a:r>
          </a:p>
          <a:p>
            <a:pPr eaLnBrk="1" hangingPunct="1"/>
            <a:r>
              <a:rPr lang="en-US" altLang="ru-RU" sz="1800">
                <a:solidFill>
                  <a:srgbClr val="0000CC"/>
                </a:solidFill>
              </a:rPr>
              <a:t>static g.s. + time-dependent response </a:t>
            </a:r>
            <a:endParaRPr lang="ru-RU" altLang="ru-RU" sz="1800">
              <a:solidFill>
                <a:srgbClr val="0000CC"/>
              </a:solidFill>
            </a:endParaRPr>
          </a:p>
        </p:txBody>
      </p:sp>
      <p:sp>
        <p:nvSpPr>
          <p:cNvPr id="11282" name="Line 20">
            <a:extLst>
              <a:ext uri="{FF2B5EF4-FFF2-40B4-BE49-F238E27FC236}">
                <a16:creationId xmlns:a16="http://schemas.microsoft.com/office/drawing/2014/main" id="{C486CA4D-235D-09C5-E2D7-F18E5E421A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35004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3" name="Text Box 22">
            <a:extLst>
              <a:ext uri="{FF2B5EF4-FFF2-40B4-BE49-F238E27FC236}">
                <a16:creationId xmlns:a16="http://schemas.microsoft.com/office/drawing/2014/main" id="{4E23EDB0-93D5-0044-E836-960AE16E0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805488"/>
            <a:ext cx="721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b="1">
                <a:solidFill>
                  <a:schemeClr val="folHlink"/>
                </a:solidFill>
              </a:rPr>
              <a:t>Now we have to specify the perturbed many-body wave function</a:t>
            </a:r>
            <a:r>
              <a:rPr lang="en-US" altLang="ru-RU" sz="1800" b="1">
                <a:solidFill>
                  <a:srgbClr val="0000CC"/>
                </a:solidFill>
              </a:rPr>
              <a:t> </a:t>
            </a:r>
            <a:endParaRPr lang="ru-RU" altLang="ru-RU" sz="1800" b="1">
              <a:solidFill>
                <a:srgbClr val="0000CC"/>
              </a:solidFill>
            </a:endParaRPr>
          </a:p>
        </p:txBody>
      </p:sp>
      <p:graphicFrame>
        <p:nvGraphicFramePr>
          <p:cNvPr id="11272" name="Object 8">
            <a:extLst>
              <a:ext uri="{FF2B5EF4-FFF2-40B4-BE49-F238E27FC236}">
                <a16:creationId xmlns:a16="http://schemas.microsoft.com/office/drawing/2014/main" id="{C3A42285-B4C0-17D6-0CAD-F1F01FEE2F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7625" y="5734050"/>
          <a:ext cx="6699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03040" progId="Equation.DSMT4">
                  <p:embed/>
                </p:oleObj>
              </mc:Choice>
              <mc:Fallback>
                <p:oleObj name="Equation" r:id="rId15" imgW="330120" imgH="203040" progId="Equation.DSMT4">
                  <p:embed/>
                  <p:pic>
                    <p:nvPicPr>
                      <p:cNvPr id="11272" name="Object 8">
                        <a:extLst>
                          <a:ext uri="{FF2B5EF4-FFF2-40B4-BE49-F238E27FC236}">
                            <a16:creationId xmlns:a16="http://schemas.microsoft.com/office/drawing/2014/main" id="{C3A42285-B4C0-17D6-0CAD-F1F01FEE2F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5734050"/>
                        <a:ext cx="6699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>
            <a:extLst>
              <a:ext uri="{FF2B5EF4-FFF2-40B4-BE49-F238E27FC236}">
                <a16:creationId xmlns:a16="http://schemas.microsoft.com/office/drawing/2014/main" id="{91199C2D-ED56-A48D-6208-FE8CDD7431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5084763"/>
          <a:ext cx="36718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311200" imgH="253800" progId="Equation.DSMT4">
                  <p:embed/>
                </p:oleObj>
              </mc:Choice>
              <mc:Fallback>
                <p:oleObj name="Equation" r:id="rId17" imgW="2311200" imgH="253800" progId="Equation.DSMT4">
                  <p:embed/>
                  <p:pic>
                    <p:nvPicPr>
                      <p:cNvPr id="11273" name="Object 9">
                        <a:extLst>
                          <a:ext uri="{FF2B5EF4-FFF2-40B4-BE49-F238E27FC236}">
                            <a16:creationId xmlns:a16="http://schemas.microsoft.com/office/drawing/2014/main" id="{91199C2D-ED56-A48D-6208-FE8CDD743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084763"/>
                        <a:ext cx="36718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Text Box 27">
            <a:extLst>
              <a:ext uri="{FF2B5EF4-FFF2-40B4-BE49-F238E27FC236}">
                <a16:creationId xmlns:a16="http://schemas.microsoft.com/office/drawing/2014/main" id="{BC0B7EC1-878D-9404-E924-101D034D9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084763"/>
            <a:ext cx="282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            </a:t>
            </a:r>
            <a:r>
              <a:rPr lang="en-US" altLang="ru-RU" b="1">
                <a:solidFill>
                  <a:srgbClr val="0000CC"/>
                </a:solidFill>
              </a:rPr>
              <a:t>The only unknowns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11285" name="Line 28">
            <a:extLst>
              <a:ext uri="{FF2B5EF4-FFF2-40B4-BE49-F238E27FC236}">
                <a16:creationId xmlns:a16="http://schemas.microsoft.com/office/drawing/2014/main" id="{3B33A178-426C-24BF-BF86-2374CC3D00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5300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6" name="Text Box 29">
            <a:extLst>
              <a:ext uri="{FF2B5EF4-FFF2-40B4-BE49-F238E27FC236}">
                <a16:creationId xmlns:a16="http://schemas.microsoft.com/office/drawing/2014/main" id="{FC3047F4-0463-0BBE-8712-5C6D0258A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88913"/>
            <a:ext cx="227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200" b="1"/>
              <a:t>E. Lipparini and S. Stringari, </a:t>
            </a:r>
          </a:p>
          <a:p>
            <a:pPr eaLnBrk="1" hangingPunct="1"/>
            <a:r>
              <a:rPr lang="en-US" altLang="ru-RU" sz="1200" b="1"/>
              <a:t>NPA,</a:t>
            </a:r>
            <a:r>
              <a:rPr lang="en-US" altLang="ru-RU" sz="1200" b="1" u="sng"/>
              <a:t> 371</a:t>
            </a:r>
            <a:r>
              <a:rPr lang="en-US" altLang="ru-RU" sz="1200" b="1"/>
              <a:t>, 430 (1981).</a:t>
            </a:r>
            <a:endParaRPr lang="ru-RU" altLang="ru-RU" sz="1200" b="1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5BCF2A9-A69E-481B-81CB-BFB8D31F9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20" y="260648"/>
          <a:ext cx="609600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3629936" imgH="6867191" progId="AcroExch.Document.DC">
                  <p:embed/>
                </p:oleObj>
              </mc:Choice>
              <mc:Fallback>
                <p:oleObj name="Acrobat Document" r:id="rId3" imgW="13629936" imgH="6867191" progId="AcroExch.Document.DC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45BCF2A9-A69E-481B-81CB-BFB8D31F96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60648"/>
                        <a:ext cx="6096000" cy="307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A585742-BD7F-468D-B9D3-20995EDA90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520" y="3536981"/>
          <a:ext cx="609600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3629936" imgH="6867191" progId="AcroExch.Document.DC">
                  <p:embed/>
                </p:oleObj>
              </mc:Choice>
              <mc:Fallback>
                <p:oleObj name="Acrobat Document" r:id="rId5" imgW="13629936" imgH="6867191" progId="AcroExch.Document.DC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A585742-BD7F-468D-B9D3-20995EDA90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536981"/>
                        <a:ext cx="6096000" cy="307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C569F1-4F7A-427E-AF38-EA9482BAD1C5}"/>
              </a:ext>
            </a:extLst>
          </p:cNvPr>
          <p:cNvSpPr txBox="1"/>
          <p:nvPr/>
        </p:nvSpPr>
        <p:spPr>
          <a:xfrm>
            <a:off x="6588224" y="578529"/>
            <a:ext cx="1430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58Ni, SLy6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AA77A-D1BF-4AED-8D94-A362591DB5AB}"/>
              </a:ext>
            </a:extLst>
          </p:cNvPr>
          <p:cNvSpPr txBox="1"/>
          <p:nvPr/>
        </p:nvSpPr>
        <p:spPr>
          <a:xfrm>
            <a:off x="6427712" y="3464848"/>
            <a:ext cx="1430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72Ni, SLy6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5DBDB-C111-4BDA-A348-73084237477D}"/>
              </a:ext>
            </a:extLst>
          </p:cNvPr>
          <p:cNvSpPr txBox="1"/>
          <p:nvPr/>
        </p:nvSpPr>
        <p:spPr>
          <a:xfrm>
            <a:off x="6316040" y="964915"/>
            <a:ext cx="2888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small neutron excess, </a:t>
            </a:r>
          </a:p>
          <a:p>
            <a:r>
              <a:rPr lang="en-US" dirty="0"/>
              <a:t>  almost no PDR </a:t>
            </a:r>
          </a:p>
          <a:p>
            <a:r>
              <a:rPr lang="en-US" dirty="0"/>
              <a:t>  but strong TDR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C929E-D38B-49FA-92CA-4AC4DD4211DD}"/>
              </a:ext>
            </a:extLst>
          </p:cNvPr>
          <p:cNvSpPr txBox="1"/>
          <p:nvPr/>
        </p:nvSpPr>
        <p:spPr>
          <a:xfrm>
            <a:off x="6347520" y="3874196"/>
            <a:ext cx="29674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- large neutron excess</a:t>
            </a:r>
          </a:p>
          <a:p>
            <a:r>
              <a:rPr lang="en-US" sz="1800" dirty="0"/>
              <a:t>- dominant  neutron, </a:t>
            </a:r>
          </a:p>
          <a:p>
            <a:r>
              <a:rPr lang="en-US" sz="1800" dirty="0"/>
              <a:t>  contribution to toroidal</a:t>
            </a:r>
          </a:p>
          <a:p>
            <a:r>
              <a:rPr lang="en-US" sz="1800" dirty="0"/>
              <a:t>  current,</a:t>
            </a:r>
          </a:p>
          <a:p>
            <a:r>
              <a:rPr lang="en-US" sz="1800" dirty="0"/>
              <a:t>- RPA enforces the flow</a:t>
            </a:r>
          </a:p>
          <a:p>
            <a:r>
              <a:rPr lang="en-US" sz="1800" dirty="0"/>
              <a:t>- basically the same results</a:t>
            </a:r>
          </a:p>
          <a:p>
            <a:r>
              <a:rPr lang="en-US" sz="1800" dirty="0"/>
              <a:t>  as for 120Sn, SLy6.</a:t>
            </a:r>
          </a:p>
          <a:p>
            <a:endParaRPr lang="ru-RU" sz="1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ABEF42-9AB4-428C-8087-20E40EC731AD}"/>
              </a:ext>
            </a:extLst>
          </p:cNvPr>
          <p:cNvSpPr/>
          <p:nvPr/>
        </p:nvSpPr>
        <p:spPr>
          <a:xfrm>
            <a:off x="5779231" y="31278"/>
            <a:ext cx="3364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Repko, VON, J. </a:t>
            </a:r>
            <a:r>
              <a:rPr lang="en-US" sz="1200" dirty="0" err="1"/>
              <a:t>Kvasil</a:t>
            </a:r>
            <a:r>
              <a:rPr lang="en-US" sz="1200" dirty="0"/>
              <a:t> and P.-G. Reinhard, </a:t>
            </a:r>
          </a:p>
          <a:p>
            <a:r>
              <a:rPr lang="en-US" sz="1200" dirty="0"/>
              <a:t>arXiv:1903.013482 [</a:t>
            </a:r>
            <a:r>
              <a:rPr lang="en-US" sz="1200" dirty="0" err="1"/>
              <a:t>nucl-th</a:t>
            </a:r>
            <a:r>
              <a:rPr lang="en-US" sz="1200" dirty="0"/>
              <a:t>], </a:t>
            </a:r>
            <a:r>
              <a:rPr lang="en-US" sz="1200" dirty="0" err="1"/>
              <a:t>subm</a:t>
            </a:r>
            <a:r>
              <a:rPr lang="en-US" sz="1200" dirty="0"/>
              <a:t>. to EPJA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673908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F812D98-DF0E-4DFF-8699-D7EE493CB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034" y="229731"/>
          <a:ext cx="6096000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3515710" imgH="6867191" progId="AcroExch.Document.DC">
                  <p:embed/>
                </p:oleObj>
              </mc:Choice>
              <mc:Fallback>
                <p:oleObj name="Acrobat Document" r:id="rId3" imgW="13515710" imgH="6867191" progId="AcroExch.Document.DC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CF812D98-DF0E-4DFF-8699-D7EE493CB5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034" y="229731"/>
                        <a:ext cx="6096000" cy="309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0C3A9A4-6119-4BFB-9215-11ABB7C29B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504" y="3429000"/>
          <a:ext cx="6096000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3515710" imgH="6867191" progId="AcroExch.Document.DC">
                  <p:embed/>
                </p:oleObj>
              </mc:Choice>
              <mc:Fallback>
                <p:oleObj name="Acrobat Document" r:id="rId5" imgW="13515710" imgH="6867191" progId="AcroExch.Document.DC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0C3A9A4-6119-4BFB-9215-11ABB7C29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3429000"/>
                        <a:ext cx="6096000" cy="309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058EC1-57E6-4CD3-9103-5D4BFA0D4D72}"/>
              </a:ext>
            </a:extLst>
          </p:cNvPr>
          <p:cNvSpPr txBox="1"/>
          <p:nvPr/>
        </p:nvSpPr>
        <p:spPr>
          <a:xfrm>
            <a:off x="6516216" y="764704"/>
            <a:ext cx="1414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90Zr, SLy6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AA090-F6B0-48A3-892D-1CFC7632EB9B}"/>
              </a:ext>
            </a:extLst>
          </p:cNvPr>
          <p:cNvSpPr txBox="1"/>
          <p:nvPr/>
        </p:nvSpPr>
        <p:spPr>
          <a:xfrm>
            <a:off x="6660232" y="3429000"/>
            <a:ext cx="1557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100Zr, SLy6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6C9B50-396F-41B2-8921-36CDC1A7B269}"/>
              </a:ext>
            </a:extLst>
          </p:cNvPr>
          <p:cNvSpPr/>
          <p:nvPr/>
        </p:nvSpPr>
        <p:spPr>
          <a:xfrm>
            <a:off x="6203504" y="4654440"/>
            <a:ext cx="283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Basically the same results</a:t>
            </a:r>
          </a:p>
          <a:p>
            <a:r>
              <a:rPr lang="en-US" sz="1800" dirty="0"/>
              <a:t> as for 120Sn, SLy6.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DD9D1D-032E-4579-B56A-2EA876F58921}"/>
              </a:ext>
            </a:extLst>
          </p:cNvPr>
          <p:cNvSpPr/>
          <p:nvPr/>
        </p:nvSpPr>
        <p:spPr>
          <a:xfrm>
            <a:off x="5779231" y="31278"/>
            <a:ext cx="3364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Repko, VON, J. </a:t>
            </a:r>
            <a:r>
              <a:rPr lang="en-US" sz="1200" dirty="0" err="1"/>
              <a:t>Kvasil</a:t>
            </a:r>
            <a:r>
              <a:rPr lang="en-US" sz="1200" dirty="0"/>
              <a:t> and P.-G. Reinhard, </a:t>
            </a:r>
          </a:p>
          <a:p>
            <a:r>
              <a:rPr lang="en-US" sz="1200" dirty="0"/>
              <a:t>arXiv:1903.013482 [</a:t>
            </a:r>
            <a:r>
              <a:rPr lang="en-US" sz="1200" dirty="0" err="1"/>
              <a:t>nucl-th</a:t>
            </a:r>
            <a:r>
              <a:rPr lang="en-US" sz="1200" dirty="0"/>
              <a:t>], </a:t>
            </a:r>
            <a:r>
              <a:rPr lang="en-US" sz="1200" dirty="0" err="1"/>
              <a:t>subm</a:t>
            </a:r>
            <a:r>
              <a:rPr lang="en-US" sz="1200" dirty="0"/>
              <a:t>. to EPJA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02193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D84E93D-3EC8-4689-9540-BA97ADB36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8" y="3751619"/>
          <a:ext cx="6096000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3515710" imgH="6867191" progId="AcroExch.Document.DC">
                  <p:embed/>
                </p:oleObj>
              </mc:Choice>
              <mc:Fallback>
                <p:oleObj name="Acrobat Document" r:id="rId3" imgW="13515710" imgH="6867191" progId="AcroExch.Document.DC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6D84E93D-3EC8-4689-9540-BA97ADB360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68" y="3751619"/>
                        <a:ext cx="6096000" cy="309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A72410-7F49-4B24-B3FE-CE3953CA7BC3}"/>
              </a:ext>
            </a:extLst>
          </p:cNvPr>
          <p:cNvSpPr/>
          <p:nvPr/>
        </p:nvSpPr>
        <p:spPr>
          <a:xfrm>
            <a:off x="6203504" y="4654440"/>
            <a:ext cx="283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Basically the same results</a:t>
            </a:r>
          </a:p>
          <a:p>
            <a:r>
              <a:rPr lang="en-US" sz="1800" dirty="0"/>
              <a:t> as for 120Sn, SLy6.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F6021-81CA-4BD0-9572-A6F5FAFA51A4}"/>
              </a:ext>
            </a:extLst>
          </p:cNvPr>
          <p:cNvSpPr txBox="1"/>
          <p:nvPr/>
        </p:nvSpPr>
        <p:spPr>
          <a:xfrm>
            <a:off x="6453024" y="692696"/>
            <a:ext cx="1643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100Sn, SLy6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CB5DD-2B3F-4FD8-826E-D6FC01D489C6}"/>
              </a:ext>
            </a:extLst>
          </p:cNvPr>
          <p:cNvSpPr txBox="1"/>
          <p:nvPr/>
        </p:nvSpPr>
        <p:spPr>
          <a:xfrm>
            <a:off x="6419528" y="3751619"/>
            <a:ext cx="1643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132Sn, SLy6</a:t>
            </a:r>
            <a:endParaRPr lang="ru-RU" dirty="0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B0C79A1-11FC-4E6B-99D7-52F31A6DB0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368" y="324703"/>
          <a:ext cx="6096000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3515710" imgH="6867191" progId="AcroExch.Document.DC">
                  <p:embed/>
                </p:oleObj>
              </mc:Choice>
              <mc:Fallback>
                <p:oleObj name="Acrobat Document" r:id="rId5" imgW="13515710" imgH="6867191" progId="AcroExch.Document.DC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FB0C79A1-11FC-4E6B-99D7-52F31A6DB0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368" y="324703"/>
                        <a:ext cx="6096000" cy="309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65401A-62B0-47B8-BAEA-DA99556E58B1}"/>
              </a:ext>
            </a:extLst>
          </p:cNvPr>
          <p:cNvSpPr/>
          <p:nvPr/>
        </p:nvSpPr>
        <p:spPr>
          <a:xfrm>
            <a:off x="5779231" y="31278"/>
            <a:ext cx="3364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A. Repko, VON, J. </a:t>
            </a:r>
            <a:r>
              <a:rPr lang="en-US" sz="1200" dirty="0" err="1"/>
              <a:t>Kvasil</a:t>
            </a:r>
            <a:r>
              <a:rPr lang="en-US" sz="1200" dirty="0"/>
              <a:t> and P.-G. Reinhard, </a:t>
            </a:r>
          </a:p>
          <a:p>
            <a:r>
              <a:rPr lang="en-US" sz="1200" dirty="0"/>
              <a:t>arXiv:1903.013482 [</a:t>
            </a:r>
            <a:r>
              <a:rPr lang="en-US" sz="1200" dirty="0" err="1"/>
              <a:t>nucl-th</a:t>
            </a:r>
            <a:r>
              <a:rPr lang="en-US" sz="1200" dirty="0"/>
              <a:t>], </a:t>
            </a:r>
            <a:r>
              <a:rPr lang="en-US" sz="1200" dirty="0" err="1"/>
              <a:t>subm</a:t>
            </a:r>
            <a:r>
              <a:rPr lang="en-US" sz="1200" dirty="0"/>
              <a:t>. to EPJA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265741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34C3FD-9087-454C-A1B2-3CB4E0C9A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86" y="3763628"/>
            <a:ext cx="5080372" cy="2951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FAE41-7518-47E0-B0FE-62BA5930F1FD}"/>
              </a:ext>
            </a:extLst>
          </p:cNvPr>
          <p:cNvSpPr txBox="1"/>
          <p:nvPr/>
        </p:nvSpPr>
        <p:spPr>
          <a:xfrm>
            <a:off x="207367" y="204937"/>
            <a:ext cx="217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Wavelet analysis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AB6472-E7CF-4B73-B965-60363FEADC9C}"/>
              </a:ext>
            </a:extLst>
          </p:cNvPr>
          <p:cNvSpPr txBox="1"/>
          <p:nvPr/>
        </p:nvSpPr>
        <p:spPr>
          <a:xfrm>
            <a:off x="2508370" y="142978"/>
            <a:ext cx="70867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L.M. Donaldson, et al, </a:t>
            </a:r>
          </a:p>
          <a:p>
            <a:pPr algn="l"/>
            <a:r>
              <a:rPr lang="en-US" sz="1400" b="0" i="0" u="none" strike="noStrike" baseline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"Fine Structure of the </a:t>
            </a:r>
            <a:r>
              <a:rPr lang="en-US" sz="1400" b="0" i="0" u="none" strike="noStrike" baseline="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Isovector</a:t>
            </a:r>
            <a:r>
              <a:rPr lang="en-US" sz="1400" b="0" i="0" u="none" strike="noStrike" baseline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Giant Dipole Resonance in 14-150Nd and 152Sm",</a:t>
            </a:r>
          </a:p>
          <a:p>
            <a:pPr algn="l"/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arXiv:2010.01210 [</a:t>
            </a:r>
            <a:r>
              <a:rPr lang="en-US" sz="1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-ex], to be published in Phys. Rev. C.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24185BE-8D26-4AE1-ACE9-B631BE517DCE}"/>
              </a:ext>
            </a:extLst>
          </p:cNvPr>
          <p:cNvGrpSpPr/>
          <p:nvPr/>
        </p:nvGrpSpPr>
        <p:grpSpPr>
          <a:xfrm>
            <a:off x="125297" y="1052268"/>
            <a:ext cx="5508772" cy="2824005"/>
            <a:chOff x="172604" y="1158236"/>
            <a:chExt cx="5508772" cy="2824005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EAA9A868-963C-4BB8-8487-1797F1DD80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604" y="1521135"/>
            <a:ext cx="4370156" cy="24611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527200" imgH="1384200" progId="Equation.DSMT4">
                    <p:embed/>
                  </p:oleObj>
                </mc:Choice>
                <mc:Fallback>
                  <p:oleObj name="Equation" r:id="rId4" imgW="2527200" imgH="138420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EAA9A868-963C-4BB8-8487-1797F1DD80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04" y="1521135"/>
                          <a:ext cx="4370156" cy="24611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1FE149-6A9A-41E5-8EB4-496E58886CA4}"/>
                </a:ext>
              </a:extLst>
            </p:cNvPr>
            <p:cNvSpPr txBox="1"/>
            <p:nvPr/>
          </p:nvSpPr>
          <p:spPr>
            <a:xfrm>
              <a:off x="2101823" y="1158236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spectrum</a:t>
              </a:r>
              <a:endParaRPr lang="ru-RU" sz="1400" dirty="0"/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5AACA7B1-55F4-4A0F-A527-8AB43F666157}"/>
                </a:ext>
              </a:extLst>
            </p:cNvPr>
            <p:cNvCxnSpPr/>
            <p:nvPr/>
          </p:nvCxnSpPr>
          <p:spPr>
            <a:xfrm>
              <a:off x="2694319" y="1466013"/>
              <a:ext cx="260176" cy="2005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99D350-C658-4FF0-A6A7-F7A6074D4796}"/>
                </a:ext>
              </a:extLst>
            </p:cNvPr>
            <p:cNvSpPr txBox="1"/>
            <p:nvPr/>
          </p:nvSpPr>
          <p:spPr>
            <a:xfrm>
              <a:off x="3617991" y="2461677"/>
              <a:ext cx="206338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400" dirty="0" err="1"/>
                <a:t>Morlet</a:t>
              </a:r>
              <a:r>
                <a:rPr lang="en-US" sz="1400" dirty="0"/>
                <a:t> mother </a:t>
              </a:r>
              <a:r>
                <a:rPr lang="en-US" sz="1400" dirty="0" err="1"/>
                <a:t>func</a:t>
              </a:r>
              <a:r>
                <a:rPr lang="en-US" sz="1400" dirty="0"/>
                <a:t>. </a:t>
              </a:r>
            </a:p>
            <a:p>
              <a:r>
                <a:rPr lang="en-US" sz="1400" dirty="0"/>
                <a:t>     (with Gaussian) </a:t>
              </a:r>
            </a:p>
            <a:p>
              <a:r>
                <a:rPr lang="en-US" sz="1400" dirty="0"/>
                <a:t>      in nuclear physics</a:t>
              </a:r>
              <a:endParaRPr lang="ru-RU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663914-9E4F-44B2-B83B-16F4BA268176}"/>
                </a:ext>
              </a:extLst>
            </p:cNvPr>
            <p:cNvSpPr txBox="1"/>
            <p:nvPr/>
          </p:nvSpPr>
          <p:spPr>
            <a:xfrm>
              <a:off x="3235549" y="3154946"/>
              <a:ext cx="175560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1400" dirty="0"/>
                <a:t>power (integral </a:t>
              </a:r>
            </a:p>
            <a:p>
              <a:r>
                <a:rPr lang="en-US" sz="1400" dirty="0"/>
                <a:t>      contribution </a:t>
              </a:r>
            </a:p>
            <a:p>
              <a:r>
                <a:rPr lang="en-US" sz="1400" dirty="0"/>
                <a:t>      of the width     ) </a:t>
              </a:r>
              <a:endParaRPr lang="ru-RU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1A479B-A503-4787-8697-71F72EF6C4EF}"/>
                </a:ext>
              </a:extLst>
            </p:cNvPr>
            <p:cNvSpPr txBox="1"/>
            <p:nvPr/>
          </p:nvSpPr>
          <p:spPr>
            <a:xfrm>
              <a:off x="4377071" y="1635445"/>
              <a:ext cx="1053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  <a:r>
                <a:rPr lang="en-US" sz="1600" dirty="0"/>
                <a:t>wavelet </a:t>
              </a:r>
            </a:p>
            <a:p>
              <a:r>
                <a:rPr lang="en-US" sz="1600" dirty="0"/>
                <a:t>transform</a:t>
              </a:r>
              <a:endParaRPr lang="ru-RU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332660-A16C-4246-A485-EB9246FDE578}"/>
                </a:ext>
              </a:extLst>
            </p:cNvPr>
            <p:cNvSpPr txBox="1"/>
            <p:nvPr/>
          </p:nvSpPr>
          <p:spPr>
            <a:xfrm>
              <a:off x="3254246" y="1158236"/>
              <a:ext cx="14173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mother function</a:t>
              </a:r>
              <a:endParaRPr lang="ru-RU" sz="1400" dirty="0"/>
            </a:p>
          </p:txBody>
        </p:sp>
        <p:graphicFrame>
          <p:nvGraphicFramePr>
            <p:cNvPr id="17" name="Object 6">
              <a:extLst>
                <a:ext uri="{FF2B5EF4-FFF2-40B4-BE49-F238E27FC236}">
                  <a16:creationId xmlns:a16="http://schemas.microsoft.com/office/drawing/2014/main" id="{67B9072D-E6BF-4627-809E-36B1822A63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46298" y="3555906"/>
            <a:ext cx="233363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680" imgH="177480" progId="Equation.DSMT4">
                    <p:embed/>
                  </p:oleObj>
                </mc:Choice>
                <mc:Fallback>
                  <p:oleObj name="Equation" r:id="rId6" imgW="139680" imgH="177480" progId="Equation.DSMT4">
                    <p:embed/>
                    <p:pic>
                      <p:nvPicPr>
                        <p:cNvPr id="17" name="Object 6">
                          <a:extLst>
                            <a:ext uri="{FF2B5EF4-FFF2-40B4-BE49-F238E27FC236}">
                              <a16:creationId xmlns:a16="http://schemas.microsoft.com/office/drawing/2014/main" id="{67B9072D-E6BF-4627-809E-36B1822A63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298" y="3555906"/>
                          <a:ext cx="233363" cy="29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7F3FB66-04C2-4454-A6AF-E3B456B8DC0C}"/>
              </a:ext>
            </a:extLst>
          </p:cNvPr>
          <p:cNvSpPr txBox="1"/>
          <p:nvPr/>
        </p:nvSpPr>
        <p:spPr>
          <a:xfrm>
            <a:off x="5605469" y="1206864"/>
            <a:ext cx="36086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method may be viewed as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 local (by excitation energy)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Fourier analysis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The main aim is to  determine the</a:t>
            </a:r>
          </a:p>
          <a:p>
            <a:r>
              <a:rPr lang="en-US" sz="1800" dirty="0"/>
              <a:t> contribution (local or integral) </a:t>
            </a:r>
          </a:p>
          <a:p>
            <a:r>
              <a:rPr lang="en-US" sz="1800" dirty="0"/>
              <a:t>of various spectral widths.</a:t>
            </a:r>
          </a:p>
          <a:p>
            <a:endParaRPr lang="en-US" sz="1800" dirty="0"/>
          </a:p>
          <a:p>
            <a:r>
              <a:rPr lang="en-US" sz="1800" dirty="0"/>
              <a:t>As a rule, both experimental and </a:t>
            </a:r>
          </a:p>
          <a:p>
            <a:r>
              <a:rPr lang="en-US" sz="1800" dirty="0"/>
              <a:t>theoretical wavelet results are </a:t>
            </a:r>
          </a:p>
          <a:p>
            <a:r>
              <a:rPr lang="en-US" sz="1800" dirty="0"/>
              <a:t>compared.</a:t>
            </a:r>
            <a:endParaRPr lang="ru-RU" sz="1800" dirty="0"/>
          </a:p>
        </p:txBody>
      </p:sp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1C9EFBA7-2B90-43F3-853F-F770BEDFAE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513" y="5373211"/>
          <a:ext cx="382559" cy="489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77480" progId="Equation.DSMT4">
                  <p:embed/>
                </p:oleObj>
              </mc:Choice>
              <mc:Fallback>
                <p:oleObj name="Equation" r:id="rId8" imgW="139680" imgH="177480" progId="Equation.DSMT4">
                  <p:embed/>
                  <p:pic>
                    <p:nvPicPr>
                      <p:cNvPr id="19" name="Object 6">
                        <a:extLst>
                          <a:ext uri="{FF2B5EF4-FFF2-40B4-BE49-F238E27FC236}">
                            <a16:creationId xmlns:a16="http://schemas.microsoft.com/office/drawing/2014/main" id="{1C9EFBA7-2B90-43F3-853F-F770BEDFAE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513" y="5373211"/>
                        <a:ext cx="382559" cy="4892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B296BB-5A82-4CC1-B2EF-5B0097AFE288}"/>
              </a:ext>
            </a:extLst>
          </p:cNvPr>
          <p:cNvSpPr txBox="1"/>
          <p:nvPr/>
        </p:nvSpPr>
        <p:spPr>
          <a:xfrm>
            <a:off x="1043608" y="634569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power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574305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18"/>
          <p:cNvSpPr>
            <a:spLocks noChangeArrowheads="1"/>
          </p:cNvSpPr>
          <p:nvPr/>
        </p:nvSpPr>
        <p:spPr bwMode="auto">
          <a:xfrm>
            <a:off x="2268538" y="1700213"/>
            <a:ext cx="2951162" cy="576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17"/>
          <p:cNvSpPr>
            <a:spLocks noChangeArrowheads="1"/>
          </p:cNvSpPr>
          <p:nvPr/>
        </p:nvSpPr>
        <p:spPr bwMode="auto">
          <a:xfrm>
            <a:off x="250825" y="1700213"/>
            <a:ext cx="1944688" cy="5762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395288" y="284163"/>
            <a:ext cx="6122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3300"/>
                </a:solidFill>
              </a:rPr>
              <a:t>Skyrme</a:t>
            </a:r>
            <a:r>
              <a:rPr lang="en-US" dirty="0">
                <a:solidFill>
                  <a:srgbClr val="FF3300"/>
                </a:solidFill>
              </a:rPr>
              <a:t> interaction:  the simplest </a:t>
            </a:r>
            <a:r>
              <a:rPr lang="en-US" b="1" dirty="0">
                <a:solidFill>
                  <a:srgbClr val="FF3300"/>
                </a:solidFill>
              </a:rPr>
              <a:t>contact</a:t>
            </a:r>
            <a:r>
              <a:rPr lang="en-US" dirty="0">
                <a:solidFill>
                  <a:srgbClr val="FF3300"/>
                </a:solidFill>
              </a:rPr>
              <a:t> interaction</a:t>
            </a:r>
            <a:endParaRPr lang="ru-RU" dirty="0">
              <a:solidFill>
                <a:srgbClr val="FF3300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23850" y="836613"/>
          <a:ext cx="4679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560" imgH="457200" progId="Equation.DSMT4">
                  <p:embed/>
                </p:oleObj>
              </mc:Choice>
              <mc:Fallback>
                <p:oleObj name="Equation" r:id="rId3" imgW="2806560" imgH="457200" progId="Equation.DSMT4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36613"/>
                        <a:ext cx="46799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23850" y="1773238"/>
          <a:ext cx="48974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81000" imgH="228600" progId="Equation.DSMT4">
                  <p:embed/>
                </p:oleObj>
              </mc:Choice>
              <mc:Fallback>
                <p:oleObj name="Equation" r:id="rId5" imgW="2781000" imgH="228600" progId="Equation.DSMT4">
                  <p:embed/>
                  <p:pic>
                    <p:nvPicPr>
                      <p:cNvPr id="14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48974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95288" y="2455863"/>
          <a:ext cx="396081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25680" imgH="1574640" progId="Equation.DSMT4">
                  <p:embed/>
                </p:oleObj>
              </mc:Choice>
              <mc:Fallback>
                <p:oleObj name="Equation" r:id="rId7" imgW="2425680" imgH="1574640" progId="Equation.DSMT4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455863"/>
                        <a:ext cx="3960812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8"/>
          <p:cNvSpPr txBox="1">
            <a:spLocks noChangeArrowheads="1"/>
          </p:cNvSpPr>
          <p:nvPr/>
        </p:nvSpPr>
        <p:spPr bwMode="auto">
          <a:xfrm>
            <a:off x="4643438" y="2732088"/>
            <a:ext cx="169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 central term</a:t>
            </a:r>
            <a:endParaRPr lang="ru-RU" dirty="0"/>
          </a:p>
        </p:txBody>
      </p:sp>
      <p:sp>
        <p:nvSpPr>
          <p:cNvPr id="14348" name="Text Box 9"/>
          <p:cNvSpPr txBox="1">
            <a:spLocks noChangeArrowheads="1"/>
          </p:cNvSpPr>
          <p:nvPr/>
        </p:nvSpPr>
        <p:spPr bwMode="auto">
          <a:xfrm>
            <a:off x="4572000" y="3500438"/>
            <a:ext cx="1963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 non-local term</a:t>
            </a:r>
            <a:endParaRPr lang="ru-RU" dirty="0"/>
          </a:p>
        </p:txBody>
      </p:sp>
      <p:sp>
        <p:nvSpPr>
          <p:cNvPr id="14349" name="Text Box 10"/>
          <p:cNvSpPr txBox="1">
            <a:spLocks noChangeArrowheads="1"/>
          </p:cNvSpPr>
          <p:nvPr/>
        </p:nvSpPr>
        <p:spPr bwMode="auto">
          <a:xfrm>
            <a:off x="4572000" y="4076700"/>
            <a:ext cx="3031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 density-dependent term</a:t>
            </a:r>
            <a:endParaRPr lang="ru-RU" dirty="0"/>
          </a:p>
        </p:txBody>
      </p:sp>
      <p:sp>
        <p:nvSpPr>
          <p:cNvPr id="14350" name="Text Box 11"/>
          <p:cNvSpPr txBox="1">
            <a:spLocks noChangeArrowheads="1"/>
          </p:cNvSpPr>
          <p:nvPr/>
        </p:nvSpPr>
        <p:spPr bwMode="auto">
          <a:xfrm>
            <a:off x="4572000" y="4652963"/>
            <a:ext cx="1976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 spin-orbit term</a:t>
            </a:r>
            <a:endParaRPr lang="ru-RU" dirty="0"/>
          </a:p>
        </p:txBody>
      </p:sp>
      <p:sp>
        <p:nvSpPr>
          <p:cNvPr id="14351" name="AutoShape 12"/>
          <p:cNvSpPr>
            <a:spLocks/>
          </p:cNvSpPr>
          <p:nvPr/>
        </p:nvSpPr>
        <p:spPr bwMode="auto">
          <a:xfrm>
            <a:off x="4427538" y="242093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30188" y="5367338"/>
          <a:ext cx="28511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320" imgH="228600" progId="Equation.DSMT4">
                  <p:embed/>
                </p:oleObj>
              </mc:Choice>
              <mc:Fallback>
                <p:oleObj name="Equation" r:id="rId9" imgW="1714320" imgH="228600" progId="Equation.DSMT4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5367338"/>
                        <a:ext cx="285115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58750" y="6010275"/>
          <a:ext cx="39306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720" imgH="253800" progId="Equation.DSMT4">
                  <p:embed/>
                </p:oleObj>
              </mc:Choice>
              <mc:Fallback>
                <p:oleObj name="Equation" r:id="rId11" imgW="2412720" imgH="253800" progId="Equation.DSMT4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6010275"/>
                        <a:ext cx="393065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211638" y="5445125"/>
          <a:ext cx="33131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33360" imgH="228600" progId="Equation.DSMT4">
                  <p:embed/>
                </p:oleObj>
              </mc:Choice>
              <mc:Fallback>
                <p:oleObj name="Equation" r:id="rId13" imgW="2133360" imgH="228600" progId="Equation.DSMT4">
                  <p:embed/>
                  <p:pic>
                    <p:nvPicPr>
                      <p:cNvPr id="143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445125"/>
                        <a:ext cx="331311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3809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143500" y="3357563"/>
            <a:ext cx="3786188" cy="2857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77863" y="1643063"/>
          <a:ext cx="352901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240" imgH="368280" progId="Equation.DSMT4">
                  <p:embed/>
                </p:oleObj>
              </mc:Choice>
              <mc:Fallback>
                <p:oleObj name="Equation" r:id="rId3" imgW="2019240" imgH="36828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643063"/>
                        <a:ext cx="3529012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44475" y="4000500"/>
          <a:ext cx="37560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19240" imgH="368280" progId="Equation.DSMT4">
                  <p:embed/>
                </p:oleObj>
              </mc:Choice>
              <mc:Fallback>
                <p:oleObj name="Equation" r:id="rId5" imgW="2019240" imgH="36828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4000500"/>
                        <a:ext cx="3756025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95275" y="828675"/>
          <a:ext cx="61341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68680" imgH="444240" progId="Equation.DSMT4">
                  <p:embed/>
                </p:oleObj>
              </mc:Choice>
              <mc:Fallback>
                <p:oleObj name="Equation" r:id="rId7" imgW="3568680" imgH="444240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828675"/>
                        <a:ext cx="613410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Text Box 7"/>
          <p:cNvSpPr txBox="1">
            <a:spLocks noChangeArrowheads="1"/>
          </p:cNvSpPr>
          <p:nvPr/>
        </p:nvSpPr>
        <p:spPr bwMode="auto">
          <a:xfrm>
            <a:off x="231775" y="115888"/>
            <a:ext cx="307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99"/>
                </a:solidFill>
              </a:rPr>
              <a:t>Skyrme energy density: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71500" y="2833688"/>
          <a:ext cx="335756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93680" imgH="634680" progId="Equation.DSMT4">
                  <p:embed/>
                </p:oleObj>
              </mc:Choice>
              <mc:Fallback>
                <p:oleObj name="Equation" r:id="rId9" imgW="1993680" imgH="634680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833688"/>
                        <a:ext cx="3357563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42875" y="5357813"/>
          <a:ext cx="29749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79560" imgH="457200" progId="Equation.DSMT4">
                  <p:embed/>
                </p:oleObj>
              </mc:Choice>
              <mc:Fallback>
                <p:oleObj name="Equation" r:id="rId11" imgW="1879560" imgH="457200" progId="Equation.DSMT4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5357813"/>
                        <a:ext cx="297497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31775" y="4572000"/>
          <a:ext cx="44164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806560" imgH="469800" progId="Equation.DSMT4">
                  <p:embed/>
                </p:oleObj>
              </mc:Choice>
              <mc:Fallback>
                <p:oleObj name="Equation" r:id="rId13" imgW="2806560" imgH="469800" progId="Equation.DSMT4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4572000"/>
                        <a:ext cx="44164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642938" y="2143125"/>
          <a:ext cx="245586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62040" imgH="444240" progId="Equation.DSMT4">
                  <p:embed/>
                </p:oleObj>
              </mc:Choice>
              <mc:Fallback>
                <p:oleObj name="Equation" r:id="rId15" imgW="1562040" imgH="444240" progId="Equation.DSMT4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143125"/>
                        <a:ext cx="2455862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6"/>
          <p:cNvSpPr>
            <a:spLocks noChangeArrowheads="1"/>
          </p:cNvSpPr>
          <p:nvPr/>
        </p:nvSpPr>
        <p:spPr bwMode="auto">
          <a:xfrm>
            <a:off x="5148064" y="188640"/>
            <a:ext cx="3597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6600"/>
                </a:solidFill>
              </a:rPr>
              <a:t>V.O.Nesterenko</a:t>
            </a:r>
            <a:r>
              <a:rPr lang="en-US" sz="1200" dirty="0">
                <a:solidFill>
                  <a:srgbClr val="006600"/>
                </a:solidFill>
              </a:rPr>
              <a:t>,  et al, PRC 66, 044307 (2002)</a:t>
            </a:r>
          </a:p>
          <a:p>
            <a:r>
              <a:rPr lang="cs-CZ" sz="1200" dirty="0">
                <a:solidFill>
                  <a:srgbClr val="003399"/>
                </a:solidFill>
              </a:rPr>
              <a:t>P. Vesely</a:t>
            </a:r>
            <a:r>
              <a:rPr lang="en-US" sz="1200" dirty="0">
                <a:solidFill>
                  <a:srgbClr val="003399"/>
                </a:solidFill>
              </a:rPr>
              <a:t> et al, </a:t>
            </a:r>
            <a:r>
              <a:rPr lang="en-US" sz="1200" dirty="0"/>
              <a:t>PRC,  </a:t>
            </a:r>
            <a:r>
              <a:rPr lang="en-US" sz="1200" u="sng" dirty="0"/>
              <a:t>80</a:t>
            </a:r>
            <a:r>
              <a:rPr lang="en-US" sz="1200" dirty="0"/>
              <a:t>, 031302(R) (2009)</a:t>
            </a:r>
            <a:r>
              <a:rPr lang="en-US" sz="1200" dirty="0">
                <a:solidFill>
                  <a:srgbClr val="003399"/>
                </a:solidFill>
              </a:rPr>
              <a:t>.</a:t>
            </a:r>
            <a:endParaRPr lang="en-US" sz="1200" dirty="0"/>
          </a:p>
        </p:txBody>
      </p:sp>
      <p:sp>
        <p:nvSpPr>
          <p:cNvPr id="18" name="Right Brace 17"/>
          <p:cNvSpPr/>
          <p:nvPr/>
        </p:nvSpPr>
        <p:spPr>
          <a:xfrm>
            <a:off x="4572000" y="3286125"/>
            <a:ext cx="428625" cy="2714625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6372200" y="1052736"/>
            <a:ext cx="428625" cy="22145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95" name="TextBox 26"/>
          <p:cNvSpPr txBox="1">
            <a:spLocks noChangeArrowheads="1"/>
          </p:cNvSpPr>
          <p:nvPr/>
        </p:nvSpPr>
        <p:spPr bwMode="auto">
          <a:xfrm>
            <a:off x="6876256" y="1988840"/>
            <a:ext cx="1963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conventional terms</a:t>
            </a:r>
          </a:p>
          <a:p>
            <a:r>
              <a:rPr lang="en-US" sz="1600" dirty="0"/>
              <a:t>for  electric modes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072063" y="3357563"/>
            <a:ext cx="3836987" cy="2898775"/>
            <a:chOff x="179388" y="3573464"/>
            <a:chExt cx="3837012" cy="2898791"/>
          </a:xfrm>
        </p:grpSpPr>
        <p:graphicFrame>
          <p:nvGraphicFramePr>
            <p:cNvPr id="3082" name="Object 15"/>
            <p:cNvGraphicFramePr>
              <a:graphicFrameLocks noChangeAspect="1"/>
            </p:cNvGraphicFramePr>
            <p:nvPr/>
          </p:nvGraphicFramePr>
          <p:xfrm>
            <a:off x="1627212" y="4930777"/>
            <a:ext cx="2389188" cy="56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803240" imgH="368280" progId="Equation.DSMT4">
                    <p:embed/>
                  </p:oleObj>
                </mc:Choice>
                <mc:Fallback>
                  <p:oleObj name="Equation" r:id="rId17" imgW="1803240" imgH="368280" progId="Equation.DSMT4">
                    <p:embed/>
                    <p:pic>
                      <p:nvPicPr>
                        <p:cNvPr id="3082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7212" y="4930777"/>
                          <a:ext cx="2389188" cy="566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6"/>
            <p:cNvGraphicFramePr>
              <a:graphicFrameLocks noChangeAspect="1"/>
            </p:cNvGraphicFramePr>
            <p:nvPr/>
          </p:nvGraphicFramePr>
          <p:xfrm>
            <a:off x="1555774" y="5430852"/>
            <a:ext cx="1700212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143000" imgH="355320" progId="Equation.DSMT4">
                    <p:embed/>
                  </p:oleObj>
                </mc:Choice>
                <mc:Fallback>
                  <p:oleObj name="Equation" r:id="rId19" imgW="1143000" imgH="355320" progId="Equation.DSMT4">
                    <p:embed/>
                    <p:pic>
                      <p:nvPicPr>
                        <p:cNvPr id="3083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5774" y="5430852"/>
                          <a:ext cx="1700212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9" name="Text Box 15"/>
            <p:cNvSpPr txBox="1">
              <a:spLocks noChangeArrowheads="1"/>
            </p:cNvSpPr>
            <p:nvPr/>
          </p:nvSpPr>
          <p:spPr bwMode="auto">
            <a:xfrm>
              <a:off x="179388" y="4941888"/>
              <a:ext cx="158432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(-)  current</a:t>
              </a:r>
            </a:p>
            <a:p>
              <a:endParaRPr lang="en-US" b="1"/>
            </a:p>
            <a:p>
              <a:r>
                <a:rPr lang="en-US" sz="1400" b="1"/>
                <a:t>(-)  spin </a:t>
              </a:r>
              <a:endParaRPr lang="ru-RU" sz="1400" b="1"/>
            </a:p>
          </p:txBody>
        </p:sp>
        <p:sp>
          <p:nvSpPr>
            <p:cNvPr id="3100" name="Rectangle 16"/>
            <p:cNvSpPr>
              <a:spLocks noChangeArrowheads="1"/>
            </p:cNvSpPr>
            <p:nvPr/>
          </p:nvSpPr>
          <p:spPr bwMode="auto">
            <a:xfrm>
              <a:off x="179388" y="5949950"/>
              <a:ext cx="15039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(-) spin-kin. en.</a:t>
              </a:r>
            </a:p>
          </p:txBody>
        </p:sp>
        <p:graphicFrame>
          <p:nvGraphicFramePr>
            <p:cNvPr id="3084" name="Object 17"/>
            <p:cNvGraphicFramePr>
              <a:graphicFrameLocks noChangeAspect="1"/>
            </p:cNvGraphicFramePr>
            <p:nvPr/>
          </p:nvGraphicFramePr>
          <p:xfrm>
            <a:off x="1698650" y="5930918"/>
            <a:ext cx="1939925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320480" imgH="368280" progId="Equation.DSMT4">
                    <p:embed/>
                  </p:oleObj>
                </mc:Choice>
                <mc:Fallback>
                  <p:oleObj name="Equation" r:id="rId21" imgW="1320480" imgH="368280" progId="Equation.DSMT4">
                    <p:embed/>
                    <p:pic>
                      <p:nvPicPr>
                        <p:cNvPr id="3084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8650" y="5930918"/>
                          <a:ext cx="1939925" cy="541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79388" y="3573464"/>
              <a:ext cx="3617913" cy="1417638"/>
              <a:chOff x="113" y="2251"/>
              <a:chExt cx="2279" cy="893"/>
            </a:xfrm>
          </p:grpSpPr>
          <p:sp>
            <p:nvSpPr>
              <p:cNvPr id="3102" name="Text Box 19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32" cy="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(+)  nucleon </a:t>
                </a:r>
              </a:p>
              <a:p>
                <a:endParaRPr lang="en-US" sz="1400" b="1"/>
              </a:p>
              <a:p>
                <a:r>
                  <a:rPr lang="en-US" sz="1400" b="1"/>
                  <a:t>(+)  kin. en. </a:t>
                </a:r>
              </a:p>
              <a:p>
                <a:endParaRPr lang="en-US" sz="1400" b="1"/>
              </a:p>
              <a:p>
                <a:r>
                  <a:rPr lang="en-US" sz="1400" b="1"/>
                  <a:t>(+)  spin-orb. </a:t>
                </a:r>
              </a:p>
              <a:p>
                <a:endParaRPr lang="en-US" sz="1400"/>
              </a:p>
            </p:txBody>
          </p:sp>
          <p:graphicFrame>
            <p:nvGraphicFramePr>
              <p:cNvPr id="3085" name="Object 18"/>
              <p:cNvGraphicFramePr>
                <a:graphicFrameLocks noChangeAspect="1"/>
              </p:cNvGraphicFramePr>
              <p:nvPr/>
            </p:nvGraphicFramePr>
            <p:xfrm>
              <a:off x="967" y="2251"/>
              <a:ext cx="956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952200" imgH="355320" progId="Equation.DSMT4">
                      <p:embed/>
                    </p:oleObj>
                  </mc:Choice>
                  <mc:Fallback>
                    <p:oleObj name="Equation" r:id="rId23" imgW="952200" imgH="355320" progId="Equation.DSMT4">
                      <p:embed/>
                      <p:pic>
                        <p:nvPicPr>
                          <p:cNvPr id="3085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7" y="2251"/>
                            <a:ext cx="956" cy="3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6" name="Object 19"/>
              <p:cNvGraphicFramePr>
                <a:graphicFrameLocks noChangeAspect="1"/>
              </p:cNvGraphicFramePr>
              <p:nvPr/>
            </p:nvGraphicFramePr>
            <p:xfrm>
              <a:off x="980" y="2521"/>
              <a:ext cx="1201" cy="3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" imgW="1041120" imgH="368280" progId="Equation.DSMT4">
                      <p:embed/>
                    </p:oleObj>
                  </mc:Choice>
                  <mc:Fallback>
                    <p:oleObj name="Equation" r:id="rId25" imgW="1041120" imgH="368280" progId="Equation.DSMT4">
                      <p:embed/>
                      <p:pic>
                        <p:nvPicPr>
                          <p:cNvPr id="3086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0" y="2521"/>
                            <a:ext cx="1201" cy="3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7" name="Object 20"/>
              <p:cNvGraphicFramePr>
                <a:graphicFrameLocks noChangeAspect="1"/>
              </p:cNvGraphicFramePr>
              <p:nvPr/>
            </p:nvGraphicFramePr>
            <p:xfrm>
              <a:off x="1025" y="2794"/>
              <a:ext cx="1367" cy="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1384200" imgH="355320" progId="Equation.DSMT4">
                      <p:embed/>
                    </p:oleObj>
                  </mc:Choice>
                  <mc:Fallback>
                    <p:oleObj name="Equation" r:id="rId27" imgW="1384200" imgH="355320" progId="Equation.DSMT4">
                      <p:embed/>
                      <p:pic>
                        <p:nvPicPr>
                          <p:cNvPr id="3087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5" y="2794"/>
                            <a:ext cx="1367" cy="3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06192" name="Object 2"/>
          <p:cNvGraphicFramePr>
            <a:graphicFrameLocks noChangeAspect="1"/>
          </p:cNvGraphicFramePr>
          <p:nvPr/>
        </p:nvGraphicFramePr>
        <p:xfrm>
          <a:off x="323528" y="476672"/>
          <a:ext cx="4552951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124080" imgH="279360" progId="Equation.DSMT4">
                  <p:embed/>
                </p:oleObj>
              </mc:Choice>
              <mc:Fallback>
                <p:oleObj name="Equation" r:id="rId29" imgW="3124080" imgH="279360" progId="Equation.DSMT4">
                  <p:embed/>
                  <p:pic>
                    <p:nvPicPr>
                      <p:cNvPr id="3061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76672"/>
                        <a:ext cx="4552951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Прямая со стрелкой 30"/>
          <p:cNvCxnSpPr>
            <a:cxnSpLocks/>
          </p:cNvCxnSpPr>
          <p:nvPr/>
        </p:nvCxnSpPr>
        <p:spPr bwMode="auto">
          <a:xfrm flipH="1">
            <a:off x="4000500" y="2924944"/>
            <a:ext cx="3235796" cy="88558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7164288" y="2708920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spin-</a:t>
            </a:r>
            <a:r>
              <a:rPr lang="en-US" sz="1600" dirty="0" err="1"/>
              <a:t>isospin</a:t>
            </a:r>
            <a:r>
              <a:rPr lang="en-US" sz="1600" dirty="0"/>
              <a:t> terms</a:t>
            </a:r>
            <a:endParaRPr lang="ru-RU" sz="1600" dirty="0"/>
          </a:p>
        </p:txBody>
      </p:sp>
      <p:graphicFrame>
        <p:nvGraphicFramePr>
          <p:cNvPr id="239621" name="Object 19"/>
          <p:cNvGraphicFramePr>
            <a:graphicFrameLocks noChangeAspect="1"/>
          </p:cNvGraphicFramePr>
          <p:nvPr/>
        </p:nvGraphicFramePr>
        <p:xfrm>
          <a:off x="6804248" y="764704"/>
          <a:ext cx="2160240" cy="949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222280" imgH="787320" progId="Equation.DSMT4">
                  <p:embed/>
                </p:oleObj>
              </mc:Choice>
              <mc:Fallback>
                <p:oleObj name="Equation" r:id="rId31" imgW="2222280" imgH="787320" progId="Equation.DSMT4">
                  <p:embed/>
                  <p:pic>
                    <p:nvPicPr>
                      <p:cNvPr id="23962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764704"/>
                        <a:ext cx="2160240" cy="949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9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6013482" cy="5869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Justification of </a:t>
            </a:r>
            <a:r>
              <a:rPr lang="en-US" sz="3200" dirty="0" err="1">
                <a:solidFill>
                  <a:srgbClr val="FF3300"/>
                </a:solidFill>
              </a:rPr>
              <a:t>Skyrme</a:t>
            </a:r>
            <a:r>
              <a:rPr lang="en-US" sz="3200" dirty="0">
                <a:solidFill>
                  <a:srgbClr val="FF3300"/>
                </a:solidFill>
              </a:rPr>
              <a:t> densities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16393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31654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Single-particle density matrix:</a:t>
            </a:r>
            <a:endParaRPr lang="ru-RU" sz="1800">
              <a:solidFill>
                <a:srgbClr val="0000FF"/>
              </a:solidFill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95288" y="1557338"/>
          <a:ext cx="40322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787320" progId="Equation.DSMT4">
                  <p:embed/>
                </p:oleObj>
              </mc:Choice>
              <mc:Fallback>
                <p:oleObj name="Equation" r:id="rId3" imgW="2616120" imgH="787320" progId="Equation.DSMT4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403225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859338" y="1557338"/>
          <a:ext cx="365442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36760" imgH="685800" progId="Equation.DSMT4">
                  <p:embed/>
                </p:oleObj>
              </mc:Choice>
              <mc:Fallback>
                <p:oleObj name="Equation" r:id="rId5" imgW="2336760" imgH="685800" progId="Equation.DSMT4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557338"/>
                        <a:ext cx="3654425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79388" y="3284538"/>
          <a:ext cx="698500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228920" imgH="901440" progId="Equation.DSMT4">
                  <p:embed/>
                </p:oleObj>
              </mc:Choice>
              <mc:Fallback>
                <p:oleObj name="Equation" r:id="rId7" imgW="4228920" imgH="901440" progId="Equation.DSMT4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284538"/>
                        <a:ext cx="6985000" cy="151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311150" y="5578476"/>
            <a:ext cx="8004175" cy="1190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-"/>
            </a:pPr>
            <a:r>
              <a:rPr lang="en-US" sz="1800" dirty="0"/>
              <a:t> Some kind of gradient expansion  (important for non-uniform systems)</a:t>
            </a:r>
          </a:p>
          <a:p>
            <a:r>
              <a:rPr lang="en-US" sz="1800" dirty="0"/>
              <a:t>- Combinations of densities in the functional must:</a:t>
            </a:r>
          </a:p>
          <a:p>
            <a:r>
              <a:rPr lang="en-US" sz="1800" dirty="0"/>
              <a:t>     a) be</a:t>
            </a:r>
            <a:r>
              <a:rPr lang="en-US" sz="1800" dirty="0">
                <a:solidFill>
                  <a:srgbClr val="FF3300"/>
                </a:solidFill>
              </a:rPr>
              <a:t> time-even</a:t>
            </a:r>
            <a:r>
              <a:rPr lang="en-US" sz="1800" dirty="0"/>
              <a:t>, </a:t>
            </a:r>
          </a:p>
          <a:p>
            <a:r>
              <a:rPr lang="en-US" sz="1800" dirty="0"/>
              <a:t>     b) fulfill </a:t>
            </a:r>
            <a:r>
              <a:rPr lang="en-US" sz="1800" dirty="0">
                <a:solidFill>
                  <a:srgbClr val="FF3300"/>
                </a:solidFill>
              </a:rPr>
              <a:t>local gauge</a:t>
            </a:r>
            <a:r>
              <a:rPr lang="en-US" sz="1800" dirty="0"/>
              <a:t> (Galilean) invariance 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395288" y="765175"/>
            <a:ext cx="230981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u="sng">
                <a:solidFill>
                  <a:srgbClr val="DA54CD"/>
                </a:solidFill>
              </a:rPr>
              <a:t>Formal arguments:</a:t>
            </a:r>
            <a:endParaRPr lang="ru-RU" u="sng">
              <a:solidFill>
                <a:srgbClr val="DA54CD"/>
              </a:solidFill>
            </a:endParaRPr>
          </a:p>
        </p:txBody>
      </p:sp>
      <p:sp>
        <p:nvSpPr>
          <p:cNvPr id="16396" name="Text Box 21"/>
          <p:cNvSpPr txBox="1">
            <a:spLocks noChangeArrowheads="1"/>
          </p:cNvSpPr>
          <p:nvPr/>
        </p:nvSpPr>
        <p:spPr bwMode="auto">
          <a:xfrm>
            <a:off x="179388" y="2781300"/>
            <a:ext cx="86407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/>
              <a:t>Other densities are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FF3300"/>
                </a:solidFill>
              </a:rPr>
              <a:t>first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and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FF3300"/>
                </a:solidFill>
              </a:rPr>
              <a:t>second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derivatives of basic densities      :</a:t>
            </a:r>
            <a:endParaRPr lang="ru-RU" sz="1800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8172450" y="2781300"/>
          <a:ext cx="5048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1960" imgH="215640" progId="Equation.DSMT4">
                  <p:embed/>
                </p:oleObj>
              </mc:Choice>
              <mc:Fallback>
                <p:oleObj name="Equation" r:id="rId9" imgW="291960" imgH="215640" progId="Equation.DSMT4">
                  <p:embed/>
                  <p:pic>
                    <p:nvPicPr>
                      <p:cNvPr id="16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781300"/>
                        <a:ext cx="5048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732588" y="3249613"/>
            <a:ext cx="2185987" cy="1619250"/>
            <a:chOff x="4286" y="2160"/>
            <a:chExt cx="1377" cy="1020"/>
          </a:xfrm>
        </p:grpSpPr>
        <p:sp>
          <p:nvSpPr>
            <p:cNvPr id="16400" name="Rectangle 29"/>
            <p:cNvSpPr>
              <a:spLocks noChangeArrowheads="1"/>
            </p:cNvSpPr>
            <p:nvPr/>
          </p:nvSpPr>
          <p:spPr bwMode="auto">
            <a:xfrm>
              <a:off x="4468" y="2160"/>
              <a:ext cx="1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basic densities</a:t>
              </a:r>
              <a:endParaRPr lang="ru-RU" sz="1800">
                <a:solidFill>
                  <a:srgbClr val="0000FF"/>
                </a:solidFill>
              </a:endParaRPr>
            </a:p>
          </p:txBody>
        </p:sp>
        <p:sp>
          <p:nvSpPr>
            <p:cNvPr id="16401" name="Rectangle 30"/>
            <p:cNvSpPr>
              <a:spLocks noChangeArrowheads="1"/>
            </p:cNvSpPr>
            <p:nvPr/>
          </p:nvSpPr>
          <p:spPr bwMode="auto">
            <a:xfrm>
              <a:off x="4513" y="2432"/>
              <a:ext cx="115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their momenta</a:t>
              </a:r>
            </a:p>
            <a:p>
              <a:r>
                <a:rPr lang="en-US"/>
                <a:t>(first derivatives)</a:t>
              </a:r>
              <a:endParaRPr lang="ru-RU"/>
            </a:p>
          </p:txBody>
        </p:sp>
        <p:sp>
          <p:nvSpPr>
            <p:cNvPr id="16402" name="Rectangle 31"/>
            <p:cNvSpPr>
              <a:spLocks noChangeArrowheads="1"/>
            </p:cNvSpPr>
            <p:nvPr/>
          </p:nvSpPr>
          <p:spPr bwMode="auto">
            <a:xfrm>
              <a:off x="4286" y="2795"/>
              <a:ext cx="135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their kin. energies</a:t>
              </a:r>
            </a:p>
            <a:p>
              <a:r>
                <a:rPr lang="en-US"/>
                <a:t>(second derivatives)</a:t>
              </a:r>
              <a:endParaRPr lang="ru-RU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79388" y="4868863"/>
            <a:ext cx="7561262" cy="695325"/>
            <a:chOff x="204" y="3022"/>
            <a:chExt cx="4763" cy="438"/>
          </a:xfrm>
        </p:grpSpPr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2808" y="3265"/>
            <a:ext cx="72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4120" imgH="177480" progId="Equation.DSMT4">
                    <p:embed/>
                  </p:oleObj>
                </mc:Choice>
                <mc:Fallback>
                  <p:oleObj name="Equation" r:id="rId11" imgW="114120" imgH="177480" progId="Equation.DSMT4">
                    <p:embed/>
                    <p:pic>
                      <p:nvPicPr>
                        <p:cNvPr id="1639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8" y="3265"/>
                          <a:ext cx="72" cy="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9" name="Text Box 36"/>
            <p:cNvSpPr txBox="1">
              <a:spLocks noChangeArrowheads="1"/>
            </p:cNvSpPr>
            <p:nvPr/>
          </p:nvSpPr>
          <p:spPr bwMode="auto">
            <a:xfrm>
              <a:off x="204" y="3022"/>
              <a:ext cx="4763" cy="4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Functional involves all possible  bilinear combinations of the </a:t>
              </a:r>
              <a:r>
                <a:rPr lang="en-US" sz="1800">
                  <a:solidFill>
                    <a:schemeClr val="folHlink"/>
                  </a:solidFill>
                </a:rPr>
                <a:t>basic</a:t>
              </a:r>
              <a:r>
                <a:rPr lang="en-US" sz="1800">
                  <a:solidFill>
                    <a:srgbClr val="00CC00"/>
                  </a:solidFill>
                </a:rPr>
                <a:t> </a:t>
              </a:r>
            </a:p>
            <a:p>
              <a:r>
                <a:rPr lang="en-US" sz="1800">
                  <a:solidFill>
                    <a:srgbClr val="00CC00"/>
                  </a:solidFill>
                </a:rPr>
                <a:t>densities</a:t>
              </a:r>
              <a:r>
                <a:rPr lang="en-US" sz="1800">
                  <a:solidFill>
                    <a:srgbClr val="0000FF"/>
                  </a:solidFill>
                </a:rPr>
                <a:t>             and their </a:t>
              </a:r>
              <a:r>
                <a:rPr lang="en-US" sz="1800">
                  <a:solidFill>
                    <a:srgbClr val="00CC00"/>
                  </a:solidFill>
                </a:rPr>
                <a:t>first </a:t>
              </a:r>
              <a:r>
                <a:rPr lang="en-US" sz="1800">
                  <a:solidFill>
                    <a:srgbClr val="0000FF"/>
                  </a:solidFill>
                </a:rPr>
                <a:t>and </a:t>
              </a:r>
              <a:r>
                <a:rPr lang="en-US" sz="1800">
                  <a:solidFill>
                    <a:srgbClr val="00CC00"/>
                  </a:solidFill>
                </a:rPr>
                <a:t>second</a:t>
              </a:r>
              <a:r>
                <a:rPr lang="en-US" sz="1800">
                  <a:solidFill>
                    <a:srgbClr val="0000FF"/>
                  </a:solidFill>
                </a:rPr>
                <a:t> </a:t>
              </a:r>
              <a:r>
                <a:rPr lang="en-US" sz="1800">
                  <a:solidFill>
                    <a:srgbClr val="00CC00"/>
                  </a:solidFill>
                </a:rPr>
                <a:t>derivatives</a:t>
              </a:r>
              <a:r>
                <a:rPr lang="en-US" sz="1800">
                  <a:solidFill>
                    <a:srgbClr val="0000FF"/>
                  </a:solidFill>
                </a:rPr>
                <a:t>.</a:t>
              </a:r>
              <a:endParaRPr lang="ru-RU" sz="1800">
                <a:solidFill>
                  <a:srgbClr val="0000FF"/>
                </a:solidFill>
              </a:endParaRPr>
            </a:p>
          </p:txBody>
        </p:sp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989" y="3203"/>
            <a:ext cx="317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91960" imgH="215640" progId="Equation.DSMT4">
                    <p:embed/>
                  </p:oleObj>
                </mc:Choice>
                <mc:Fallback>
                  <p:oleObj name="Equation" r:id="rId13" imgW="291960" imgH="215640" progId="Equation.DSMT4">
                    <p:embed/>
                    <p:pic>
                      <p:nvPicPr>
                        <p:cNvPr id="1639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9" y="3203"/>
                          <a:ext cx="317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2732747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25"/>
          <p:cNvSpPr>
            <a:spLocks noChangeArrowheads="1"/>
          </p:cNvSpPr>
          <p:nvPr/>
        </p:nvSpPr>
        <p:spPr bwMode="auto">
          <a:xfrm>
            <a:off x="1042988" y="3933825"/>
            <a:ext cx="5545137" cy="7191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1112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TD-DFT</a:t>
            </a:r>
            <a:endParaRPr lang="ru-RU" b="1">
              <a:solidFill>
                <a:srgbClr val="FF3300"/>
              </a:solidFill>
            </a:endParaRPr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9552" y="1268760"/>
          <a:ext cx="3641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253800" progId="Equation.DSMT4">
                  <p:embed/>
                </p:oleObj>
              </mc:Choice>
              <mc:Fallback>
                <p:oleObj name="Equation" r:id="rId3" imgW="1562040" imgH="253800" progId="Equation.DSMT4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68760"/>
                        <a:ext cx="36417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11188" y="1916113"/>
          <a:ext cx="28495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000" imgH="241200" progId="Equation.DSMT4">
                  <p:embed/>
                </p:oleObj>
              </mc:Choice>
              <mc:Fallback>
                <p:oleObj name="Equation" r:id="rId5" imgW="1854000" imgH="241200" progId="Equation.DSMT4">
                  <p:embed/>
                  <p:pic>
                    <p:nvPicPr>
                      <p:cNvPr id="1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16113"/>
                        <a:ext cx="28495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9750" y="3532188"/>
          <a:ext cx="5802313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46160" imgH="685800" progId="Equation.DSMT4">
                  <p:embed/>
                </p:oleObj>
              </mc:Choice>
              <mc:Fallback>
                <p:oleObj name="Equation" r:id="rId7" imgW="3746160" imgH="685800" progId="Equation.DSMT4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32188"/>
                        <a:ext cx="5802313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611188" y="2565400"/>
          <a:ext cx="24606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39880" imgH="241200" progId="Equation.DSMT4">
                  <p:embed/>
                </p:oleObj>
              </mc:Choice>
              <mc:Fallback>
                <p:oleObj name="Equation" r:id="rId9" imgW="1739880" imgH="241200" progId="Equation.DSMT4">
                  <p:embed/>
                  <p:pic>
                    <p:nvPicPr>
                      <p:cNvPr id="1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565400"/>
                        <a:ext cx="24606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10"/>
          <p:cNvSpPr txBox="1">
            <a:spLocks noChangeArrowheads="1"/>
          </p:cNvSpPr>
          <p:nvPr/>
        </p:nvSpPr>
        <p:spPr bwMode="auto">
          <a:xfrm>
            <a:off x="323850" y="836613"/>
            <a:ext cx="346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FF"/>
                </a:solidFill>
              </a:rPr>
              <a:t>Time-dependent formulation:</a:t>
            </a:r>
            <a:endParaRPr lang="ru-RU" sz="1800" b="1">
              <a:solidFill>
                <a:srgbClr val="0000FF"/>
              </a:solidFill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114800" y="33274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203040" progId="Equation.DSMT4">
                  <p:embed/>
                </p:oleObj>
              </mc:Choice>
              <mc:Fallback>
                <p:oleObj name="Equation" r:id="rId11" imgW="914400" imgH="203040" progId="Equation.DSMT4">
                  <p:embed/>
                  <p:pic>
                    <p:nvPicPr>
                      <p:cNvPr id="17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7400"/>
                        <a:ext cx="9144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3851275" y="1916113"/>
          <a:ext cx="25892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34960" imgH="253800" progId="Equation.DSMT4">
                  <p:embed/>
                </p:oleObj>
              </mc:Choice>
              <mc:Fallback>
                <p:oleObj name="Equation" r:id="rId13" imgW="1434960" imgH="253800" progId="Equation.DSMT4">
                  <p:embed/>
                  <p:pic>
                    <p:nvPicPr>
                      <p:cNvPr id="174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916113"/>
                        <a:ext cx="258921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877050" y="1916113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CC"/>
                </a:solidFill>
              </a:rPr>
              <a:t>T-even and T-odd </a:t>
            </a:r>
          </a:p>
          <a:p>
            <a:r>
              <a:rPr lang="en-US" sz="1800">
                <a:solidFill>
                  <a:srgbClr val="0000CC"/>
                </a:solidFill>
              </a:rPr>
              <a:t>densities</a:t>
            </a:r>
            <a:endParaRPr lang="ru-RU" sz="1800">
              <a:solidFill>
                <a:srgbClr val="0000CC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908550" y="2565400"/>
            <a:ext cx="395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CC"/>
                </a:solidFill>
              </a:rPr>
              <a:t>Linear regime: small time-dependent </a:t>
            </a:r>
          </a:p>
          <a:p>
            <a:r>
              <a:rPr lang="en-US" sz="1800">
                <a:solidFill>
                  <a:srgbClr val="0000CC"/>
                </a:solidFill>
              </a:rPr>
              <a:t>                        perturbation</a:t>
            </a:r>
            <a:endParaRPr lang="ru-RU" sz="1800">
              <a:solidFill>
                <a:srgbClr val="0000CC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6588125" y="22050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4427538" y="27813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4911725" y="3305175"/>
            <a:ext cx="406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CC"/>
                </a:solidFill>
              </a:rPr>
              <a:t>Mean field hamiltonian: </a:t>
            </a:r>
          </a:p>
          <a:p>
            <a:r>
              <a:rPr lang="en-US" sz="1800">
                <a:solidFill>
                  <a:srgbClr val="0000CC"/>
                </a:solidFill>
              </a:rPr>
              <a:t>static g.s. + time-dependent response </a:t>
            </a:r>
            <a:endParaRPr lang="ru-RU" sz="1800">
              <a:solidFill>
                <a:srgbClr val="0000CC"/>
              </a:solidFill>
            </a:endParaRPr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H="1">
            <a:off x="4356100" y="35004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539750" y="5805488"/>
            <a:ext cx="721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folHlink"/>
                </a:solidFill>
              </a:rPr>
              <a:t>Now we have to specify the perturbed many-body wave function</a:t>
            </a:r>
            <a:r>
              <a:rPr lang="en-US" sz="1800" b="1">
                <a:solidFill>
                  <a:srgbClr val="0000CC"/>
                </a:solidFill>
              </a:rPr>
              <a:t> </a:t>
            </a:r>
            <a:endParaRPr lang="ru-RU" sz="1800" b="1">
              <a:solidFill>
                <a:srgbClr val="0000CC"/>
              </a:solidFill>
            </a:endParaRP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7667625" y="5734050"/>
          <a:ext cx="6699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03040" progId="Equation.DSMT4">
                  <p:embed/>
                </p:oleObj>
              </mc:Choice>
              <mc:Fallback>
                <p:oleObj name="Equation" r:id="rId15" imgW="330120" imgH="203040" progId="Equation.DSMT4">
                  <p:embed/>
                  <p:pic>
                    <p:nvPicPr>
                      <p:cNvPr id="174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5734050"/>
                        <a:ext cx="6699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1908175" y="5084763"/>
          <a:ext cx="36718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311200" imgH="253800" progId="Equation.DSMT4">
                  <p:embed/>
                </p:oleObj>
              </mc:Choice>
              <mc:Fallback>
                <p:oleObj name="Equation" r:id="rId17" imgW="2311200" imgH="253800" progId="Equation.DSMT4">
                  <p:embed/>
                  <p:pic>
                    <p:nvPicPr>
                      <p:cNvPr id="174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084763"/>
                        <a:ext cx="36718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8" name="Text Box 27"/>
          <p:cNvSpPr txBox="1">
            <a:spLocks noChangeArrowheads="1"/>
          </p:cNvSpPr>
          <p:nvPr/>
        </p:nvSpPr>
        <p:spPr bwMode="auto">
          <a:xfrm>
            <a:off x="5940425" y="5084763"/>
            <a:ext cx="282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 </a:t>
            </a:r>
            <a:r>
              <a:rPr lang="en-US" b="1">
                <a:solidFill>
                  <a:srgbClr val="0000CC"/>
                </a:solidFill>
              </a:rPr>
              <a:t>The only unknowns</a:t>
            </a:r>
            <a:r>
              <a:rPr lang="en-US"/>
              <a:t> </a:t>
            </a:r>
            <a:endParaRPr lang="ru-RU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 flipH="1">
            <a:off x="6011863" y="5300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Text Box 29"/>
          <p:cNvSpPr txBox="1">
            <a:spLocks noChangeArrowheads="1"/>
          </p:cNvSpPr>
          <p:nvPr/>
        </p:nvSpPr>
        <p:spPr bwMode="auto">
          <a:xfrm>
            <a:off x="6227763" y="188913"/>
            <a:ext cx="227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E. Lipparini and S. Stringari, </a:t>
            </a:r>
          </a:p>
          <a:p>
            <a:r>
              <a:rPr lang="en-US" sz="1200" b="1"/>
              <a:t>NPA,</a:t>
            </a:r>
            <a:r>
              <a:rPr lang="en-US" sz="1200" b="1" u="sng"/>
              <a:t> 371</a:t>
            </a:r>
            <a:r>
              <a:rPr lang="en-US" sz="1200" b="1"/>
              <a:t>, 430 (1981).</a:t>
            </a:r>
            <a:endParaRPr lang="ru-RU" sz="1200" b="1"/>
          </a:p>
        </p:txBody>
      </p:sp>
      <p:graphicFrame>
        <p:nvGraphicFramePr>
          <p:cNvPr id="2" name="Object 19">
            <a:extLst>
              <a:ext uri="{FF2B5EF4-FFF2-40B4-BE49-F238E27FC236}">
                <a16:creationId xmlns:a16="http://schemas.microsoft.com/office/drawing/2014/main" id="{9B6BDD86-8591-CFDA-37F2-B6DBEB37C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788195"/>
          <a:ext cx="27781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286000" imgH="787320" progId="Equation.DSMT4">
                  <p:embed/>
                </p:oleObj>
              </mc:Choice>
              <mc:Fallback>
                <p:oleObj name="Equation" r:id="rId19" imgW="2286000" imgH="787320" progId="Equation.DSMT4">
                  <p:embed/>
                  <p:pic>
                    <p:nvPicPr>
                      <p:cNvPr id="2" name="Object 19">
                        <a:extLst>
                          <a:ext uri="{FF2B5EF4-FFF2-40B4-BE49-F238E27FC236}">
                            <a16:creationId xmlns:a16="http://schemas.microsoft.com/office/drawing/2014/main" id="{9B6BDD86-8591-CFDA-37F2-B6DBEB37CD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788195"/>
                        <a:ext cx="2778125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2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70080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Sum rules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"/>
          <p:cNvSpPr txBox="1">
            <a:spLocks noChangeArrowheads="1"/>
          </p:cNvSpPr>
          <p:nvPr/>
        </p:nvSpPr>
        <p:spPr bwMode="auto">
          <a:xfrm>
            <a:off x="766185" y="333375"/>
            <a:ext cx="1891865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Sum rules (1):</a:t>
            </a:r>
            <a:endParaRPr lang="ru-RU" b="1" dirty="0">
              <a:solidFill>
                <a:srgbClr val="FF3300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0038" y="857250"/>
          <a:ext cx="5227637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19160" imgH="1143000" progId="Equation.DSMT4">
                  <p:embed/>
                </p:oleObj>
              </mc:Choice>
              <mc:Fallback>
                <p:oleObj name="Equation" r:id="rId3" imgW="2819160" imgH="114300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857250"/>
                        <a:ext cx="5227637" cy="211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40203" y="1628775"/>
            <a:ext cx="4752979" cy="1233488"/>
            <a:chOff x="2653" y="1344"/>
            <a:chExt cx="2994" cy="777"/>
          </a:xfrm>
        </p:grpSpPr>
        <p:sp>
          <p:nvSpPr>
            <p:cNvPr id="6179" name="Rectangle 6"/>
            <p:cNvSpPr>
              <a:spLocks noChangeArrowheads="1"/>
            </p:cNvSpPr>
            <p:nvPr/>
          </p:nvSpPr>
          <p:spPr bwMode="auto">
            <a:xfrm>
              <a:off x="2653" y="1344"/>
              <a:ext cx="2994" cy="453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Text Box 7"/>
            <p:cNvSpPr txBox="1">
              <a:spLocks noChangeArrowheads="1"/>
            </p:cNvSpPr>
            <p:nvPr/>
          </p:nvSpPr>
          <p:spPr bwMode="auto">
            <a:xfrm>
              <a:off x="3315" y="1888"/>
              <a:ext cx="1538" cy="23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00FF"/>
                  </a:solidFill>
                </a:rPr>
                <a:t>model independent !</a:t>
              </a:r>
              <a:endParaRPr lang="ru-RU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6181" name="Text Box 8"/>
            <p:cNvSpPr txBox="1">
              <a:spLocks noChangeArrowheads="1"/>
            </p:cNvSpPr>
            <p:nvPr/>
          </p:nvSpPr>
          <p:spPr bwMode="auto">
            <a:xfrm>
              <a:off x="2864" y="1344"/>
              <a:ext cx="2455" cy="34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FF"/>
                  </a:solidFill>
                </a:rPr>
                <a:t>If V and F depend only on coordinates, then</a:t>
              </a:r>
            </a:p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[ F,H ] = [ F,T ] + [ F,V ] = [ F,T ]</a:t>
              </a:r>
              <a:endParaRPr lang="ru-RU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159" name="AutoShape 28"/>
          <p:cNvSpPr>
            <a:spLocks/>
          </p:cNvSpPr>
          <p:nvPr/>
        </p:nvSpPr>
        <p:spPr bwMode="auto">
          <a:xfrm rot="-5400000">
            <a:off x="3297238" y="25431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160" name="Text Box 29"/>
          <p:cNvSpPr txBox="1">
            <a:spLocks noChangeArrowheads="1"/>
          </p:cNvSpPr>
          <p:nvPr/>
        </p:nvSpPr>
        <p:spPr bwMode="auto">
          <a:xfrm>
            <a:off x="3132138" y="3068638"/>
            <a:ext cx="1439862" cy="3413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600" b="1"/>
              <a:t>= 1 </a:t>
            </a:r>
            <a:r>
              <a:rPr lang="ru-RU" sz="1600" b="1"/>
              <a:t>для</a:t>
            </a:r>
            <a:r>
              <a:rPr lang="en-US" sz="1600" b="1"/>
              <a:t> </a:t>
            </a:r>
            <a:r>
              <a:rPr lang="en-US" sz="1600" b="1">
                <a:latin typeface="Euclid Symbol" pitchFamily="18" charset="2"/>
              </a:rPr>
              <a:t>l </a:t>
            </a:r>
            <a:r>
              <a:rPr lang="en-US" sz="1600" b="1"/>
              <a:t>=1</a:t>
            </a:r>
            <a:endParaRPr lang="ru-RU" sz="1600" b="1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797550" y="809625"/>
          <a:ext cx="25193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9080" imgH="431640" progId="Equation.DSMT4">
                  <p:embed/>
                </p:oleObj>
              </mc:Choice>
              <mc:Fallback>
                <p:oleObj name="Equation" r:id="rId5" imgW="1549080" imgH="431640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809625"/>
                        <a:ext cx="2519363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65" name="Straight Arrow Connector 35"/>
          <p:cNvCxnSpPr>
            <a:cxnSpLocks noChangeShapeType="1"/>
          </p:cNvCxnSpPr>
          <p:nvPr/>
        </p:nvCxnSpPr>
        <p:spPr bwMode="auto">
          <a:xfrm rot="10800000">
            <a:off x="4357688" y="2643188"/>
            <a:ext cx="5715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71686" name="Object 2"/>
          <p:cNvGraphicFramePr>
            <a:graphicFrameLocks noChangeAspect="1"/>
          </p:cNvGraphicFramePr>
          <p:nvPr/>
        </p:nvGraphicFramePr>
        <p:xfrm>
          <a:off x="467544" y="3501008"/>
          <a:ext cx="3168352" cy="1542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00120" imgH="1168200" progId="Equation.DSMT4">
                  <p:embed/>
                </p:oleObj>
              </mc:Choice>
              <mc:Fallback>
                <p:oleObj name="Equation" r:id="rId7" imgW="2400120" imgH="1168200" progId="Equation.DSMT4">
                  <p:embed/>
                  <p:pic>
                    <p:nvPicPr>
                      <p:cNvPr id="716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501008"/>
                        <a:ext cx="3168352" cy="15421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323528" y="4941168"/>
          <a:ext cx="5976664" cy="175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08280" imgH="1320480" progId="Equation.DSMT4">
                  <p:embed/>
                </p:oleObj>
              </mc:Choice>
              <mc:Fallback>
                <p:oleObj name="Equation" r:id="rId9" imgW="4508280" imgH="1320480" progId="Equation.DSMT4">
                  <p:embed/>
                  <p:pic>
                    <p:nvPicPr>
                      <p:cNvPr id="716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941168"/>
                        <a:ext cx="5976664" cy="1750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6876256" y="5373216"/>
          <a:ext cx="1152127" cy="334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87320" imgH="228600" progId="Equation.DSMT4">
                  <p:embed/>
                </p:oleObj>
              </mc:Choice>
              <mc:Fallback>
                <p:oleObj name="Equation" r:id="rId11" imgW="787320" imgH="228600" progId="Equation.DSMT4">
                  <p:embed/>
                  <p:pic>
                    <p:nvPicPr>
                      <p:cNvPr id="716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5373216"/>
                        <a:ext cx="1152127" cy="3346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5"/>
          <p:cNvGraphicFramePr>
            <a:graphicFrameLocks noChangeAspect="1"/>
          </p:cNvGraphicFramePr>
          <p:nvPr/>
        </p:nvGraphicFramePr>
        <p:xfrm>
          <a:off x="6516216" y="3501008"/>
          <a:ext cx="986061" cy="45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560" imgH="342720" progId="Equation.DSMT4">
                  <p:embed/>
                </p:oleObj>
              </mc:Choice>
              <mc:Fallback>
                <p:oleObj name="Equation" r:id="rId13" imgW="736560" imgH="342720" progId="Equation.DSMT4">
                  <p:embed/>
                  <p:pic>
                    <p:nvPicPr>
                      <p:cNvPr id="716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501008"/>
                        <a:ext cx="986061" cy="45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0"/>
          <p:cNvGraphicFramePr>
            <a:graphicFrameLocks noChangeAspect="1"/>
          </p:cNvGraphicFramePr>
          <p:nvPr/>
        </p:nvGraphicFramePr>
        <p:xfrm>
          <a:off x="6516216" y="4005064"/>
          <a:ext cx="1492971" cy="34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06360" imgH="279360" progId="Equation.DSMT4">
                  <p:embed/>
                </p:oleObj>
              </mc:Choice>
              <mc:Fallback>
                <p:oleObj name="Equation" r:id="rId15" imgW="1206360" imgH="279360" progId="Equation.DSMT4">
                  <p:embed/>
                  <p:pic>
                    <p:nvPicPr>
                      <p:cNvPr id="716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005064"/>
                        <a:ext cx="1492971" cy="34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Object 11"/>
          <p:cNvGraphicFramePr>
            <a:graphicFrameLocks noChangeAspect="1"/>
          </p:cNvGraphicFramePr>
          <p:nvPr/>
        </p:nvGraphicFramePr>
        <p:xfrm>
          <a:off x="6476528" y="4437767"/>
          <a:ext cx="2199357" cy="34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77680" imgH="279360" progId="Equation.DSMT4">
                  <p:embed/>
                </p:oleObj>
              </mc:Choice>
              <mc:Fallback>
                <p:oleObj name="Equation" r:id="rId17" imgW="1777680" imgH="279360" progId="Equation.DSMT4">
                  <p:embed/>
                  <p:pic>
                    <p:nvPicPr>
                      <p:cNvPr id="716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6528" y="4437767"/>
                        <a:ext cx="2199357" cy="3465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23718</TotalTime>
  <Words>9905</Words>
  <Application>Microsoft Office PowerPoint</Application>
  <PresentationFormat>Экран (4:3)</PresentationFormat>
  <Paragraphs>1584</Paragraphs>
  <Slides>111</Slides>
  <Notes>96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111</vt:i4>
      </vt:variant>
    </vt:vector>
  </HeadingPairs>
  <TitlesOfParts>
    <vt:vector size="129" baseType="lpstr">
      <vt:lpstr>Arial</vt:lpstr>
      <vt:lpstr>Calibri</vt:lpstr>
      <vt:lpstr>CMBX12</vt:lpstr>
      <vt:lpstr>CMBX9</vt:lpstr>
      <vt:lpstr>CMR12</vt:lpstr>
      <vt:lpstr>CMR9</vt:lpstr>
      <vt:lpstr>Euclid Symbol</vt:lpstr>
      <vt:lpstr>MTMI</vt:lpstr>
      <vt:lpstr>MTSY</vt:lpstr>
      <vt:lpstr>SFRM1000</vt:lpstr>
      <vt:lpstr>Symbol</vt:lpstr>
      <vt:lpstr>Times-Bold</vt:lpstr>
      <vt:lpstr>Times-Roman</vt:lpstr>
      <vt:lpstr>Wingdings</vt:lpstr>
      <vt:lpstr>Оформление по умолчанию</vt:lpstr>
      <vt:lpstr>Equation</vt:lpstr>
      <vt:lpstr>Acrobat Document</vt:lpstr>
      <vt:lpstr>MathType 7.0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 Скирма для атомных ядер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 Скирма для атомных ядер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Valentin Nesterenko</dc:creator>
  <cp:lastModifiedBy>Valentin Nesterenko</cp:lastModifiedBy>
  <cp:revision>1046</cp:revision>
  <dcterms:created xsi:type="dcterms:W3CDTF">2004-09-06T11:07:34Z</dcterms:created>
  <dcterms:modified xsi:type="dcterms:W3CDTF">2024-02-13T06:28:49Z</dcterms:modified>
</cp:coreProperties>
</file>