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0"/>
  </p:normalViewPr>
  <p:slideViewPr>
    <p:cSldViewPr snapToGrid="0">
      <p:cViewPr varScale="1">
        <p:scale>
          <a:sx n="120" d="100"/>
          <a:sy n="120" d="100"/>
        </p:scale>
        <p:origin x="25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3F0FA-C2E0-435C-177B-96BD18103A5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23CE9F64-E7BE-C0C8-5411-93BF958CD3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DBCDC0FB-801D-9A01-82D1-6264C8F1B67B}"/>
              </a:ext>
            </a:extLst>
          </p:cNvPr>
          <p:cNvSpPr>
            <a:spLocks noGrp="1"/>
          </p:cNvSpPr>
          <p:nvPr>
            <p:ph type="dt" sz="half" idx="10"/>
          </p:nvPr>
        </p:nvSpPr>
        <p:spPr/>
        <p:txBody>
          <a:bodyPr/>
          <a:lstStyle/>
          <a:p>
            <a:fld id="{E1729D19-60C6-E449-B653-244547094F8A}" type="datetimeFigureOut">
              <a:rPr lang="en-US" smtClean="0"/>
              <a:t>12/4/23</a:t>
            </a:fld>
            <a:endParaRPr lang="en-US"/>
          </a:p>
        </p:txBody>
      </p:sp>
      <p:sp>
        <p:nvSpPr>
          <p:cNvPr id="5" name="Footer Placeholder 4">
            <a:extLst>
              <a:ext uri="{FF2B5EF4-FFF2-40B4-BE49-F238E27FC236}">
                <a16:creationId xmlns:a16="http://schemas.microsoft.com/office/drawing/2014/main" id="{C59F4295-28FF-51E1-86C1-70199F37D4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048F2F-D8D9-2A93-14DF-DE09969EC036}"/>
              </a:ext>
            </a:extLst>
          </p:cNvPr>
          <p:cNvSpPr>
            <a:spLocks noGrp="1"/>
          </p:cNvSpPr>
          <p:nvPr>
            <p:ph type="sldNum" sz="quarter" idx="12"/>
          </p:nvPr>
        </p:nvSpPr>
        <p:spPr/>
        <p:txBody>
          <a:bodyPr/>
          <a:lstStyle/>
          <a:p>
            <a:fld id="{09664337-B7C1-1D43-8544-396B8C3C93AF}" type="slidenum">
              <a:rPr lang="en-US" smtClean="0"/>
              <a:t>‹#›</a:t>
            </a:fld>
            <a:endParaRPr lang="en-US"/>
          </a:p>
        </p:txBody>
      </p:sp>
    </p:spTree>
    <p:extLst>
      <p:ext uri="{BB962C8B-B14F-4D97-AF65-F5344CB8AC3E}">
        <p14:creationId xmlns:p14="http://schemas.microsoft.com/office/powerpoint/2010/main" val="3823865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FF206-79AC-72EB-E63C-C3280FC0A52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8F49783-F686-83B4-6E38-8B8822FC335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E25DE4E-B3D6-374E-2997-F9B59B623657}"/>
              </a:ext>
            </a:extLst>
          </p:cNvPr>
          <p:cNvSpPr>
            <a:spLocks noGrp="1"/>
          </p:cNvSpPr>
          <p:nvPr>
            <p:ph type="dt" sz="half" idx="10"/>
          </p:nvPr>
        </p:nvSpPr>
        <p:spPr/>
        <p:txBody>
          <a:bodyPr/>
          <a:lstStyle/>
          <a:p>
            <a:fld id="{E1729D19-60C6-E449-B653-244547094F8A}" type="datetimeFigureOut">
              <a:rPr lang="en-US" smtClean="0"/>
              <a:t>12/4/23</a:t>
            </a:fld>
            <a:endParaRPr lang="en-US"/>
          </a:p>
        </p:txBody>
      </p:sp>
      <p:sp>
        <p:nvSpPr>
          <p:cNvPr id="5" name="Footer Placeholder 4">
            <a:extLst>
              <a:ext uri="{FF2B5EF4-FFF2-40B4-BE49-F238E27FC236}">
                <a16:creationId xmlns:a16="http://schemas.microsoft.com/office/drawing/2014/main" id="{AD88066C-EEE7-81E8-7F1C-26553A9E15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480AF5-08E1-8CE3-C852-7775B722DDB9}"/>
              </a:ext>
            </a:extLst>
          </p:cNvPr>
          <p:cNvSpPr>
            <a:spLocks noGrp="1"/>
          </p:cNvSpPr>
          <p:nvPr>
            <p:ph type="sldNum" sz="quarter" idx="12"/>
          </p:nvPr>
        </p:nvSpPr>
        <p:spPr/>
        <p:txBody>
          <a:bodyPr/>
          <a:lstStyle/>
          <a:p>
            <a:fld id="{09664337-B7C1-1D43-8544-396B8C3C93AF}" type="slidenum">
              <a:rPr lang="en-US" smtClean="0"/>
              <a:t>‹#›</a:t>
            </a:fld>
            <a:endParaRPr lang="en-US"/>
          </a:p>
        </p:txBody>
      </p:sp>
    </p:spTree>
    <p:extLst>
      <p:ext uri="{BB962C8B-B14F-4D97-AF65-F5344CB8AC3E}">
        <p14:creationId xmlns:p14="http://schemas.microsoft.com/office/powerpoint/2010/main" val="3226002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3E61A0-E4E4-B66D-3A38-6290550A4BB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DA56FBE-558D-6381-94B4-F26FF9FEB26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8BC9B59-768D-2A66-37D2-D09F34FA0E55}"/>
              </a:ext>
            </a:extLst>
          </p:cNvPr>
          <p:cNvSpPr>
            <a:spLocks noGrp="1"/>
          </p:cNvSpPr>
          <p:nvPr>
            <p:ph type="dt" sz="half" idx="10"/>
          </p:nvPr>
        </p:nvSpPr>
        <p:spPr/>
        <p:txBody>
          <a:bodyPr/>
          <a:lstStyle/>
          <a:p>
            <a:fld id="{E1729D19-60C6-E449-B653-244547094F8A}" type="datetimeFigureOut">
              <a:rPr lang="en-US" smtClean="0"/>
              <a:t>12/4/23</a:t>
            </a:fld>
            <a:endParaRPr lang="en-US"/>
          </a:p>
        </p:txBody>
      </p:sp>
      <p:sp>
        <p:nvSpPr>
          <p:cNvPr id="5" name="Footer Placeholder 4">
            <a:extLst>
              <a:ext uri="{FF2B5EF4-FFF2-40B4-BE49-F238E27FC236}">
                <a16:creationId xmlns:a16="http://schemas.microsoft.com/office/drawing/2014/main" id="{F04FF074-1696-7CBE-76F3-3AB74D33E0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5FDE72-28F1-8A3D-512D-C0D34EE302E9}"/>
              </a:ext>
            </a:extLst>
          </p:cNvPr>
          <p:cNvSpPr>
            <a:spLocks noGrp="1"/>
          </p:cNvSpPr>
          <p:nvPr>
            <p:ph type="sldNum" sz="quarter" idx="12"/>
          </p:nvPr>
        </p:nvSpPr>
        <p:spPr/>
        <p:txBody>
          <a:bodyPr/>
          <a:lstStyle/>
          <a:p>
            <a:fld id="{09664337-B7C1-1D43-8544-396B8C3C93AF}" type="slidenum">
              <a:rPr lang="en-US" smtClean="0"/>
              <a:t>‹#›</a:t>
            </a:fld>
            <a:endParaRPr lang="en-US"/>
          </a:p>
        </p:txBody>
      </p:sp>
    </p:spTree>
    <p:extLst>
      <p:ext uri="{BB962C8B-B14F-4D97-AF65-F5344CB8AC3E}">
        <p14:creationId xmlns:p14="http://schemas.microsoft.com/office/powerpoint/2010/main" val="3070773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16A5A-F8A1-41AA-37E1-0DAEDDB4A81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E760459-4ABC-484D-B524-3E7C409BB7B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2BC92B4-F90B-A316-97E8-ADB29019D90A}"/>
              </a:ext>
            </a:extLst>
          </p:cNvPr>
          <p:cNvSpPr>
            <a:spLocks noGrp="1"/>
          </p:cNvSpPr>
          <p:nvPr>
            <p:ph type="dt" sz="half" idx="10"/>
          </p:nvPr>
        </p:nvSpPr>
        <p:spPr/>
        <p:txBody>
          <a:bodyPr/>
          <a:lstStyle/>
          <a:p>
            <a:fld id="{E1729D19-60C6-E449-B653-244547094F8A}" type="datetimeFigureOut">
              <a:rPr lang="en-US" smtClean="0"/>
              <a:t>12/4/23</a:t>
            </a:fld>
            <a:endParaRPr lang="en-US"/>
          </a:p>
        </p:txBody>
      </p:sp>
      <p:sp>
        <p:nvSpPr>
          <p:cNvPr id="5" name="Footer Placeholder 4">
            <a:extLst>
              <a:ext uri="{FF2B5EF4-FFF2-40B4-BE49-F238E27FC236}">
                <a16:creationId xmlns:a16="http://schemas.microsoft.com/office/drawing/2014/main" id="{194CCF69-A0F9-A5F7-655E-CC0A63BC2A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F9D518-7178-0170-A93D-F1187A0EA2E6}"/>
              </a:ext>
            </a:extLst>
          </p:cNvPr>
          <p:cNvSpPr>
            <a:spLocks noGrp="1"/>
          </p:cNvSpPr>
          <p:nvPr>
            <p:ph type="sldNum" sz="quarter" idx="12"/>
          </p:nvPr>
        </p:nvSpPr>
        <p:spPr/>
        <p:txBody>
          <a:bodyPr/>
          <a:lstStyle/>
          <a:p>
            <a:fld id="{09664337-B7C1-1D43-8544-396B8C3C93AF}" type="slidenum">
              <a:rPr lang="en-US" smtClean="0"/>
              <a:t>‹#›</a:t>
            </a:fld>
            <a:endParaRPr lang="en-US"/>
          </a:p>
        </p:txBody>
      </p:sp>
    </p:spTree>
    <p:extLst>
      <p:ext uri="{BB962C8B-B14F-4D97-AF65-F5344CB8AC3E}">
        <p14:creationId xmlns:p14="http://schemas.microsoft.com/office/powerpoint/2010/main" val="2135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C6C55-061E-5CB3-87F8-D1904B81C78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A34B77F-19D1-C2AB-E103-1F488829E5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6B2054F-FB68-4AD2-2A96-7A88F37471A4}"/>
              </a:ext>
            </a:extLst>
          </p:cNvPr>
          <p:cNvSpPr>
            <a:spLocks noGrp="1"/>
          </p:cNvSpPr>
          <p:nvPr>
            <p:ph type="dt" sz="half" idx="10"/>
          </p:nvPr>
        </p:nvSpPr>
        <p:spPr/>
        <p:txBody>
          <a:bodyPr/>
          <a:lstStyle/>
          <a:p>
            <a:fld id="{E1729D19-60C6-E449-B653-244547094F8A}" type="datetimeFigureOut">
              <a:rPr lang="en-US" smtClean="0"/>
              <a:t>12/4/23</a:t>
            </a:fld>
            <a:endParaRPr lang="en-US"/>
          </a:p>
        </p:txBody>
      </p:sp>
      <p:sp>
        <p:nvSpPr>
          <p:cNvPr id="5" name="Footer Placeholder 4">
            <a:extLst>
              <a:ext uri="{FF2B5EF4-FFF2-40B4-BE49-F238E27FC236}">
                <a16:creationId xmlns:a16="http://schemas.microsoft.com/office/drawing/2014/main" id="{990081CA-B111-4EBD-71FD-85855B2407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65E0A7-969C-AEC0-3F36-2D69D0748944}"/>
              </a:ext>
            </a:extLst>
          </p:cNvPr>
          <p:cNvSpPr>
            <a:spLocks noGrp="1"/>
          </p:cNvSpPr>
          <p:nvPr>
            <p:ph type="sldNum" sz="quarter" idx="12"/>
          </p:nvPr>
        </p:nvSpPr>
        <p:spPr/>
        <p:txBody>
          <a:bodyPr/>
          <a:lstStyle/>
          <a:p>
            <a:fld id="{09664337-B7C1-1D43-8544-396B8C3C93AF}" type="slidenum">
              <a:rPr lang="en-US" smtClean="0"/>
              <a:t>‹#›</a:t>
            </a:fld>
            <a:endParaRPr lang="en-US"/>
          </a:p>
        </p:txBody>
      </p:sp>
    </p:spTree>
    <p:extLst>
      <p:ext uri="{BB962C8B-B14F-4D97-AF65-F5344CB8AC3E}">
        <p14:creationId xmlns:p14="http://schemas.microsoft.com/office/powerpoint/2010/main" val="3378172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FDE25-8A1B-9D02-A77D-651456AC78C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8FCFF99-50C5-90CF-A60C-A3084E9F44B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1B81BC20-C42F-4313-5F4D-8FDADEAE7C5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A93A059-22FB-95A5-FBAF-974499105723}"/>
              </a:ext>
            </a:extLst>
          </p:cNvPr>
          <p:cNvSpPr>
            <a:spLocks noGrp="1"/>
          </p:cNvSpPr>
          <p:nvPr>
            <p:ph type="dt" sz="half" idx="10"/>
          </p:nvPr>
        </p:nvSpPr>
        <p:spPr/>
        <p:txBody>
          <a:bodyPr/>
          <a:lstStyle/>
          <a:p>
            <a:fld id="{E1729D19-60C6-E449-B653-244547094F8A}" type="datetimeFigureOut">
              <a:rPr lang="en-US" smtClean="0"/>
              <a:t>12/4/23</a:t>
            </a:fld>
            <a:endParaRPr lang="en-US"/>
          </a:p>
        </p:txBody>
      </p:sp>
      <p:sp>
        <p:nvSpPr>
          <p:cNvPr id="6" name="Footer Placeholder 5">
            <a:extLst>
              <a:ext uri="{FF2B5EF4-FFF2-40B4-BE49-F238E27FC236}">
                <a16:creationId xmlns:a16="http://schemas.microsoft.com/office/drawing/2014/main" id="{4FAD60FD-39A0-BBE5-3B61-6CC1A56E63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877559-08A2-56E1-9EFF-B2F5BCA52AFA}"/>
              </a:ext>
            </a:extLst>
          </p:cNvPr>
          <p:cNvSpPr>
            <a:spLocks noGrp="1"/>
          </p:cNvSpPr>
          <p:nvPr>
            <p:ph type="sldNum" sz="quarter" idx="12"/>
          </p:nvPr>
        </p:nvSpPr>
        <p:spPr/>
        <p:txBody>
          <a:bodyPr/>
          <a:lstStyle/>
          <a:p>
            <a:fld id="{09664337-B7C1-1D43-8544-396B8C3C93AF}" type="slidenum">
              <a:rPr lang="en-US" smtClean="0"/>
              <a:t>‹#›</a:t>
            </a:fld>
            <a:endParaRPr lang="en-US"/>
          </a:p>
        </p:txBody>
      </p:sp>
    </p:spTree>
    <p:extLst>
      <p:ext uri="{BB962C8B-B14F-4D97-AF65-F5344CB8AC3E}">
        <p14:creationId xmlns:p14="http://schemas.microsoft.com/office/powerpoint/2010/main" val="2743784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AF116-B40C-CE2A-C543-4EF29D566674}"/>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23D0981-B9C0-4B8E-06DB-9C76A88801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D855D6A-4180-7039-FC7D-3B9A9180357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5E77D09-7871-742C-ECA2-E037ACD862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D232DE8-56BB-FAC6-5C21-D05EA7107EF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ED25E32-7406-F433-82A8-012A922244B4}"/>
              </a:ext>
            </a:extLst>
          </p:cNvPr>
          <p:cNvSpPr>
            <a:spLocks noGrp="1"/>
          </p:cNvSpPr>
          <p:nvPr>
            <p:ph type="dt" sz="half" idx="10"/>
          </p:nvPr>
        </p:nvSpPr>
        <p:spPr/>
        <p:txBody>
          <a:bodyPr/>
          <a:lstStyle/>
          <a:p>
            <a:fld id="{E1729D19-60C6-E449-B653-244547094F8A}" type="datetimeFigureOut">
              <a:rPr lang="en-US" smtClean="0"/>
              <a:t>12/4/23</a:t>
            </a:fld>
            <a:endParaRPr lang="en-US"/>
          </a:p>
        </p:txBody>
      </p:sp>
      <p:sp>
        <p:nvSpPr>
          <p:cNvPr id="8" name="Footer Placeholder 7">
            <a:extLst>
              <a:ext uri="{FF2B5EF4-FFF2-40B4-BE49-F238E27FC236}">
                <a16:creationId xmlns:a16="http://schemas.microsoft.com/office/drawing/2014/main" id="{8A55BF4B-2D04-6ECF-7113-C4CA1F8939F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2EE5349-D9F7-0850-F46D-8EBA5CB6E2C8}"/>
              </a:ext>
            </a:extLst>
          </p:cNvPr>
          <p:cNvSpPr>
            <a:spLocks noGrp="1"/>
          </p:cNvSpPr>
          <p:nvPr>
            <p:ph type="sldNum" sz="quarter" idx="12"/>
          </p:nvPr>
        </p:nvSpPr>
        <p:spPr/>
        <p:txBody>
          <a:bodyPr/>
          <a:lstStyle/>
          <a:p>
            <a:fld id="{09664337-B7C1-1D43-8544-396B8C3C93AF}" type="slidenum">
              <a:rPr lang="en-US" smtClean="0"/>
              <a:t>‹#›</a:t>
            </a:fld>
            <a:endParaRPr lang="en-US"/>
          </a:p>
        </p:txBody>
      </p:sp>
    </p:spTree>
    <p:extLst>
      <p:ext uri="{BB962C8B-B14F-4D97-AF65-F5344CB8AC3E}">
        <p14:creationId xmlns:p14="http://schemas.microsoft.com/office/powerpoint/2010/main" val="1672287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B6146-2DFE-57B2-ADFB-0D6F22EED69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A813DA3-19ED-1BF6-F8AD-3ECC1FCFA646}"/>
              </a:ext>
            </a:extLst>
          </p:cNvPr>
          <p:cNvSpPr>
            <a:spLocks noGrp="1"/>
          </p:cNvSpPr>
          <p:nvPr>
            <p:ph type="dt" sz="half" idx="10"/>
          </p:nvPr>
        </p:nvSpPr>
        <p:spPr/>
        <p:txBody>
          <a:bodyPr/>
          <a:lstStyle/>
          <a:p>
            <a:fld id="{E1729D19-60C6-E449-B653-244547094F8A}" type="datetimeFigureOut">
              <a:rPr lang="en-US" smtClean="0"/>
              <a:t>12/4/23</a:t>
            </a:fld>
            <a:endParaRPr lang="en-US"/>
          </a:p>
        </p:txBody>
      </p:sp>
      <p:sp>
        <p:nvSpPr>
          <p:cNvPr id="4" name="Footer Placeholder 3">
            <a:extLst>
              <a:ext uri="{FF2B5EF4-FFF2-40B4-BE49-F238E27FC236}">
                <a16:creationId xmlns:a16="http://schemas.microsoft.com/office/drawing/2014/main" id="{5CDC3FF5-9FA7-6E42-1785-3399D81813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DA0D7F-3EEE-8A0B-5CD5-D1D96B162F4F}"/>
              </a:ext>
            </a:extLst>
          </p:cNvPr>
          <p:cNvSpPr>
            <a:spLocks noGrp="1"/>
          </p:cNvSpPr>
          <p:nvPr>
            <p:ph type="sldNum" sz="quarter" idx="12"/>
          </p:nvPr>
        </p:nvSpPr>
        <p:spPr/>
        <p:txBody>
          <a:bodyPr/>
          <a:lstStyle/>
          <a:p>
            <a:fld id="{09664337-B7C1-1D43-8544-396B8C3C93AF}" type="slidenum">
              <a:rPr lang="en-US" smtClean="0"/>
              <a:t>‹#›</a:t>
            </a:fld>
            <a:endParaRPr lang="en-US"/>
          </a:p>
        </p:txBody>
      </p:sp>
    </p:spTree>
    <p:extLst>
      <p:ext uri="{BB962C8B-B14F-4D97-AF65-F5344CB8AC3E}">
        <p14:creationId xmlns:p14="http://schemas.microsoft.com/office/powerpoint/2010/main" val="920537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841D41-C3D5-2A94-D472-FA7042F99DFF}"/>
              </a:ext>
            </a:extLst>
          </p:cNvPr>
          <p:cNvSpPr>
            <a:spLocks noGrp="1"/>
          </p:cNvSpPr>
          <p:nvPr>
            <p:ph type="dt" sz="half" idx="10"/>
          </p:nvPr>
        </p:nvSpPr>
        <p:spPr/>
        <p:txBody>
          <a:bodyPr/>
          <a:lstStyle/>
          <a:p>
            <a:fld id="{E1729D19-60C6-E449-B653-244547094F8A}" type="datetimeFigureOut">
              <a:rPr lang="en-US" smtClean="0"/>
              <a:t>12/4/23</a:t>
            </a:fld>
            <a:endParaRPr lang="en-US"/>
          </a:p>
        </p:txBody>
      </p:sp>
      <p:sp>
        <p:nvSpPr>
          <p:cNvPr id="3" name="Footer Placeholder 2">
            <a:extLst>
              <a:ext uri="{FF2B5EF4-FFF2-40B4-BE49-F238E27FC236}">
                <a16:creationId xmlns:a16="http://schemas.microsoft.com/office/drawing/2014/main" id="{3A02D7FC-5AA9-2B7B-755D-87454ED554E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2BC37B-9EA4-C099-B736-F4CBC23E3FA0}"/>
              </a:ext>
            </a:extLst>
          </p:cNvPr>
          <p:cNvSpPr>
            <a:spLocks noGrp="1"/>
          </p:cNvSpPr>
          <p:nvPr>
            <p:ph type="sldNum" sz="quarter" idx="12"/>
          </p:nvPr>
        </p:nvSpPr>
        <p:spPr/>
        <p:txBody>
          <a:bodyPr/>
          <a:lstStyle/>
          <a:p>
            <a:fld id="{09664337-B7C1-1D43-8544-396B8C3C93AF}" type="slidenum">
              <a:rPr lang="en-US" smtClean="0"/>
              <a:t>‹#›</a:t>
            </a:fld>
            <a:endParaRPr lang="en-US"/>
          </a:p>
        </p:txBody>
      </p:sp>
    </p:spTree>
    <p:extLst>
      <p:ext uri="{BB962C8B-B14F-4D97-AF65-F5344CB8AC3E}">
        <p14:creationId xmlns:p14="http://schemas.microsoft.com/office/powerpoint/2010/main" val="2830911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61446-1065-25CE-E906-08F75D3F96A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536E680-CAE3-7BB2-47AE-8DA90B454A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BB1E974-BDF8-B674-B1BC-1E72A4B825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0D8A715-B29D-B483-C570-2F1308A7BF22}"/>
              </a:ext>
            </a:extLst>
          </p:cNvPr>
          <p:cNvSpPr>
            <a:spLocks noGrp="1"/>
          </p:cNvSpPr>
          <p:nvPr>
            <p:ph type="dt" sz="half" idx="10"/>
          </p:nvPr>
        </p:nvSpPr>
        <p:spPr/>
        <p:txBody>
          <a:bodyPr/>
          <a:lstStyle/>
          <a:p>
            <a:fld id="{E1729D19-60C6-E449-B653-244547094F8A}" type="datetimeFigureOut">
              <a:rPr lang="en-US" smtClean="0"/>
              <a:t>12/4/23</a:t>
            </a:fld>
            <a:endParaRPr lang="en-US"/>
          </a:p>
        </p:txBody>
      </p:sp>
      <p:sp>
        <p:nvSpPr>
          <p:cNvPr id="6" name="Footer Placeholder 5">
            <a:extLst>
              <a:ext uri="{FF2B5EF4-FFF2-40B4-BE49-F238E27FC236}">
                <a16:creationId xmlns:a16="http://schemas.microsoft.com/office/drawing/2014/main" id="{2B25446F-4EF4-A71F-A2E8-022D81FC1C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C3B646-C4BB-724E-2930-028CE469FBDE}"/>
              </a:ext>
            </a:extLst>
          </p:cNvPr>
          <p:cNvSpPr>
            <a:spLocks noGrp="1"/>
          </p:cNvSpPr>
          <p:nvPr>
            <p:ph type="sldNum" sz="quarter" idx="12"/>
          </p:nvPr>
        </p:nvSpPr>
        <p:spPr/>
        <p:txBody>
          <a:bodyPr/>
          <a:lstStyle/>
          <a:p>
            <a:fld id="{09664337-B7C1-1D43-8544-396B8C3C93AF}" type="slidenum">
              <a:rPr lang="en-US" smtClean="0"/>
              <a:t>‹#›</a:t>
            </a:fld>
            <a:endParaRPr lang="en-US"/>
          </a:p>
        </p:txBody>
      </p:sp>
    </p:spTree>
    <p:extLst>
      <p:ext uri="{BB962C8B-B14F-4D97-AF65-F5344CB8AC3E}">
        <p14:creationId xmlns:p14="http://schemas.microsoft.com/office/powerpoint/2010/main" val="3133545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15211-650C-9673-E34C-457428411FD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F7FD9382-B99D-795F-3B05-5FB67E2E76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F39118-0FF7-1F04-F09E-0E9AB05809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5C2272-CF4A-B1E3-D67A-A2F03DBDA127}"/>
              </a:ext>
            </a:extLst>
          </p:cNvPr>
          <p:cNvSpPr>
            <a:spLocks noGrp="1"/>
          </p:cNvSpPr>
          <p:nvPr>
            <p:ph type="dt" sz="half" idx="10"/>
          </p:nvPr>
        </p:nvSpPr>
        <p:spPr/>
        <p:txBody>
          <a:bodyPr/>
          <a:lstStyle/>
          <a:p>
            <a:fld id="{E1729D19-60C6-E449-B653-244547094F8A}" type="datetimeFigureOut">
              <a:rPr lang="en-US" smtClean="0"/>
              <a:t>12/4/23</a:t>
            </a:fld>
            <a:endParaRPr lang="en-US"/>
          </a:p>
        </p:txBody>
      </p:sp>
      <p:sp>
        <p:nvSpPr>
          <p:cNvPr id="6" name="Footer Placeholder 5">
            <a:extLst>
              <a:ext uri="{FF2B5EF4-FFF2-40B4-BE49-F238E27FC236}">
                <a16:creationId xmlns:a16="http://schemas.microsoft.com/office/drawing/2014/main" id="{5BFF3B3B-37E5-327F-884B-892C2B38D5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9F0E2D-D4BC-C65D-879C-5EAB198B4E43}"/>
              </a:ext>
            </a:extLst>
          </p:cNvPr>
          <p:cNvSpPr>
            <a:spLocks noGrp="1"/>
          </p:cNvSpPr>
          <p:nvPr>
            <p:ph type="sldNum" sz="quarter" idx="12"/>
          </p:nvPr>
        </p:nvSpPr>
        <p:spPr/>
        <p:txBody>
          <a:bodyPr/>
          <a:lstStyle/>
          <a:p>
            <a:fld id="{09664337-B7C1-1D43-8544-396B8C3C93AF}" type="slidenum">
              <a:rPr lang="en-US" smtClean="0"/>
              <a:t>‹#›</a:t>
            </a:fld>
            <a:endParaRPr lang="en-US"/>
          </a:p>
        </p:txBody>
      </p:sp>
    </p:spTree>
    <p:extLst>
      <p:ext uri="{BB962C8B-B14F-4D97-AF65-F5344CB8AC3E}">
        <p14:creationId xmlns:p14="http://schemas.microsoft.com/office/powerpoint/2010/main" val="462299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93C271-D349-943A-669A-25274CF885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D020D19-8E86-21A9-D7BD-C20D1EB2D5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2EE949D-CBB4-79D3-3AA8-7E1C285413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729D19-60C6-E449-B653-244547094F8A}" type="datetimeFigureOut">
              <a:rPr lang="en-US" smtClean="0"/>
              <a:t>12/4/23</a:t>
            </a:fld>
            <a:endParaRPr lang="en-US"/>
          </a:p>
        </p:txBody>
      </p:sp>
      <p:sp>
        <p:nvSpPr>
          <p:cNvPr id="5" name="Footer Placeholder 4">
            <a:extLst>
              <a:ext uri="{FF2B5EF4-FFF2-40B4-BE49-F238E27FC236}">
                <a16:creationId xmlns:a16="http://schemas.microsoft.com/office/drawing/2014/main" id="{E76A6FC4-8A79-3720-6D9B-72E3EE1900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DC7A0C-7A3D-2F0F-5298-4F3B454E6C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664337-B7C1-1D43-8544-396B8C3C93AF}" type="slidenum">
              <a:rPr lang="en-US" smtClean="0"/>
              <a:t>‹#›</a:t>
            </a:fld>
            <a:endParaRPr lang="en-US"/>
          </a:p>
        </p:txBody>
      </p:sp>
    </p:spTree>
    <p:extLst>
      <p:ext uri="{BB962C8B-B14F-4D97-AF65-F5344CB8AC3E}">
        <p14:creationId xmlns:p14="http://schemas.microsoft.com/office/powerpoint/2010/main" val="3852759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E7EE1-DB08-A867-FA8C-EDD1AD72CA1D}"/>
              </a:ext>
            </a:extLst>
          </p:cNvPr>
          <p:cNvSpPr>
            <a:spLocks noGrp="1"/>
          </p:cNvSpPr>
          <p:nvPr>
            <p:ph type="ctrTitle"/>
          </p:nvPr>
        </p:nvSpPr>
        <p:spPr/>
        <p:txBody>
          <a:bodyPr>
            <a:normAutofit/>
          </a:bodyPr>
          <a:lstStyle/>
          <a:p>
            <a:r>
              <a:rPr lang="en-US" dirty="0"/>
              <a:t>System Standards and Comparison Parameters</a:t>
            </a:r>
          </a:p>
        </p:txBody>
      </p:sp>
    </p:spTree>
    <p:extLst>
      <p:ext uri="{BB962C8B-B14F-4D97-AF65-F5344CB8AC3E}">
        <p14:creationId xmlns:p14="http://schemas.microsoft.com/office/powerpoint/2010/main" val="479757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0650A-DB5C-526F-C5E0-115C4B529D2A}"/>
              </a:ext>
            </a:extLst>
          </p:cNvPr>
          <p:cNvSpPr>
            <a:spLocks noGrp="1"/>
          </p:cNvSpPr>
          <p:nvPr>
            <p:ph type="title"/>
          </p:nvPr>
        </p:nvSpPr>
        <p:spPr/>
        <p:txBody>
          <a:bodyPr>
            <a:normAutofit fontScale="90000"/>
          </a:bodyPr>
          <a:lstStyle/>
          <a:p>
            <a:r>
              <a:rPr lang="en-IN" b="0" i="0" dirty="0">
                <a:effectLst/>
                <a:latin typeface="Roboto" panose="02000000000000000000" pitchFamily="2" charset="0"/>
              </a:rPr>
              <a:t>ISO/IEC 15288 Systems and software engineering System life cycle processes</a:t>
            </a:r>
            <a:br>
              <a:rPr lang="en-IN" dirty="0"/>
            </a:br>
            <a:endParaRPr lang="en-US" dirty="0"/>
          </a:p>
        </p:txBody>
      </p:sp>
      <p:sp>
        <p:nvSpPr>
          <p:cNvPr id="3" name="Content Placeholder 2">
            <a:extLst>
              <a:ext uri="{FF2B5EF4-FFF2-40B4-BE49-F238E27FC236}">
                <a16:creationId xmlns:a16="http://schemas.microsoft.com/office/drawing/2014/main" id="{743DA4FD-B39B-CC95-826A-9DED4F03FC75}"/>
              </a:ext>
            </a:extLst>
          </p:cNvPr>
          <p:cNvSpPr>
            <a:spLocks noGrp="1"/>
          </p:cNvSpPr>
          <p:nvPr>
            <p:ph idx="1"/>
          </p:nvPr>
        </p:nvSpPr>
        <p:spPr>
          <a:xfrm>
            <a:off x="838200" y="1352282"/>
            <a:ext cx="10515600" cy="5505717"/>
          </a:xfrm>
        </p:spPr>
        <p:txBody>
          <a:bodyPr>
            <a:normAutofit fontScale="77500" lnSpcReduction="20000"/>
          </a:bodyPr>
          <a:lstStyle/>
          <a:p>
            <a:pPr marL="0" indent="0" algn="just">
              <a:buNone/>
            </a:pPr>
            <a:r>
              <a:rPr lang="en-IN" b="0" i="0" dirty="0">
                <a:solidFill>
                  <a:srgbClr val="374151"/>
                </a:solidFill>
                <a:effectLst/>
                <a:latin typeface="Söhne"/>
              </a:rPr>
              <a:t>ISO/IEC 15288 is an international standard that provides a framework for describing the life cycle processes of systems and software engineering. When comparing systems based on ISO/IEC 15288, you can consider various parameters to assess their performance, capabilities, and overall adherence to the standard. </a:t>
            </a:r>
          </a:p>
          <a:p>
            <a:pPr marL="0" indent="0" algn="just">
              <a:buNone/>
            </a:pPr>
            <a:r>
              <a:rPr lang="en-IN" b="1" u="sng" dirty="0">
                <a:solidFill>
                  <a:srgbClr val="374151"/>
                </a:solidFill>
                <a:latin typeface="Söhne"/>
              </a:rPr>
              <a:t>Parameters for comparison</a:t>
            </a:r>
          </a:p>
          <a:p>
            <a:pPr marL="0" indent="0" algn="just">
              <a:buNone/>
            </a:pPr>
            <a:r>
              <a:rPr lang="en-IN" dirty="0">
                <a:solidFill>
                  <a:srgbClr val="374151"/>
                </a:solidFill>
                <a:latin typeface="Söhne"/>
              </a:rPr>
              <a:t>Flowsheet for the system</a:t>
            </a:r>
          </a:p>
          <a:p>
            <a:pPr marL="0" indent="0" algn="just">
              <a:buNone/>
            </a:pPr>
            <a:r>
              <a:rPr lang="en-IN" dirty="0">
                <a:solidFill>
                  <a:srgbClr val="374151"/>
                </a:solidFill>
                <a:latin typeface="Söhne"/>
              </a:rPr>
              <a:t>Architectural details for each equipment involved</a:t>
            </a:r>
          </a:p>
          <a:p>
            <a:pPr marL="0" indent="0" algn="just">
              <a:buNone/>
            </a:pPr>
            <a:r>
              <a:rPr lang="en-IN" dirty="0">
                <a:solidFill>
                  <a:srgbClr val="374151"/>
                </a:solidFill>
                <a:latin typeface="Söhne"/>
              </a:rPr>
              <a:t>Efficiency of System Design and its effectiveness</a:t>
            </a:r>
          </a:p>
          <a:p>
            <a:pPr marL="0" indent="0" algn="just">
              <a:buNone/>
            </a:pPr>
            <a:r>
              <a:rPr lang="en-IN" dirty="0">
                <a:solidFill>
                  <a:srgbClr val="374151"/>
                </a:solidFill>
                <a:latin typeface="Söhne"/>
              </a:rPr>
              <a:t>Methodologies used </a:t>
            </a:r>
            <a:r>
              <a:rPr lang="en-US" dirty="0">
                <a:solidFill>
                  <a:srgbClr val="374151"/>
                </a:solidFill>
                <a:latin typeface="Söhne"/>
              </a:rPr>
              <a:t>in the process</a:t>
            </a:r>
          </a:p>
          <a:p>
            <a:pPr marL="0" indent="0" algn="just">
              <a:buNone/>
            </a:pPr>
            <a:r>
              <a:rPr lang="en-US" dirty="0">
                <a:solidFill>
                  <a:srgbClr val="374151"/>
                </a:solidFill>
                <a:latin typeface="Söhne"/>
              </a:rPr>
              <a:t>Version updates</a:t>
            </a:r>
          </a:p>
          <a:p>
            <a:pPr marL="0" indent="0" algn="just">
              <a:buNone/>
            </a:pPr>
            <a:r>
              <a:rPr lang="en-US" dirty="0">
                <a:solidFill>
                  <a:srgbClr val="374151"/>
                </a:solidFill>
                <a:latin typeface="Söhne"/>
              </a:rPr>
              <a:t>Configuration and Setup</a:t>
            </a:r>
          </a:p>
          <a:p>
            <a:pPr marL="0" indent="0" algn="just">
              <a:buNone/>
            </a:pPr>
            <a:r>
              <a:rPr lang="en-US" dirty="0">
                <a:solidFill>
                  <a:srgbClr val="374151"/>
                </a:solidFill>
                <a:latin typeface="Söhne"/>
              </a:rPr>
              <a:t>Risk identification and Crisis assessment</a:t>
            </a:r>
          </a:p>
          <a:p>
            <a:pPr marL="0" indent="0" algn="just">
              <a:buNone/>
            </a:pPr>
            <a:r>
              <a:rPr lang="en-US" dirty="0">
                <a:solidFill>
                  <a:srgbClr val="374151"/>
                </a:solidFill>
                <a:latin typeface="Söhne"/>
              </a:rPr>
              <a:t>Quality Control and Assurance Standards</a:t>
            </a:r>
          </a:p>
          <a:p>
            <a:pPr marL="0" indent="0" algn="just">
              <a:buNone/>
            </a:pPr>
            <a:r>
              <a:rPr lang="en-US" dirty="0">
                <a:solidFill>
                  <a:srgbClr val="374151"/>
                </a:solidFill>
                <a:latin typeface="Söhne"/>
              </a:rPr>
              <a:t>Life Cycle Model assessment</a:t>
            </a:r>
          </a:p>
          <a:p>
            <a:pPr marL="0" indent="0" algn="just">
              <a:buNone/>
            </a:pPr>
            <a:r>
              <a:rPr lang="en-US" dirty="0">
                <a:solidFill>
                  <a:srgbClr val="374151"/>
                </a:solidFill>
                <a:latin typeface="Söhne"/>
              </a:rPr>
              <a:t>Documentation and User Manuals Present</a:t>
            </a:r>
          </a:p>
          <a:p>
            <a:pPr marL="0" indent="0" algn="just">
              <a:buNone/>
            </a:pPr>
            <a:r>
              <a:rPr lang="en-US" dirty="0">
                <a:solidFill>
                  <a:srgbClr val="374151"/>
                </a:solidFill>
                <a:latin typeface="Söhne"/>
              </a:rPr>
              <a:t>System Independence</a:t>
            </a:r>
          </a:p>
          <a:p>
            <a:pPr marL="0" indent="0" algn="just">
              <a:buNone/>
            </a:pPr>
            <a:endParaRPr lang="en-US" dirty="0">
              <a:solidFill>
                <a:srgbClr val="374151"/>
              </a:solidFill>
              <a:latin typeface="Söhne"/>
            </a:endParaRPr>
          </a:p>
          <a:p>
            <a:pPr marL="0" indent="0" algn="just">
              <a:buNone/>
            </a:pPr>
            <a:endParaRPr lang="en-US" dirty="0">
              <a:solidFill>
                <a:srgbClr val="374151"/>
              </a:solidFill>
              <a:latin typeface="Söhne"/>
            </a:endParaRPr>
          </a:p>
          <a:p>
            <a:pPr marL="0" indent="0" algn="just">
              <a:buNone/>
            </a:pPr>
            <a:endParaRPr lang="en-US" dirty="0">
              <a:solidFill>
                <a:srgbClr val="374151"/>
              </a:solidFill>
              <a:latin typeface="Söhne"/>
            </a:endParaRPr>
          </a:p>
          <a:p>
            <a:pPr marL="0" indent="0" algn="just">
              <a:buNone/>
            </a:pPr>
            <a:endParaRPr lang="en-IN" dirty="0">
              <a:solidFill>
                <a:srgbClr val="374151"/>
              </a:solidFill>
              <a:latin typeface="Söhne"/>
            </a:endParaRPr>
          </a:p>
        </p:txBody>
      </p:sp>
    </p:spTree>
    <p:extLst>
      <p:ext uri="{BB962C8B-B14F-4D97-AF65-F5344CB8AC3E}">
        <p14:creationId xmlns:p14="http://schemas.microsoft.com/office/powerpoint/2010/main" val="2476264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0FBAF-4EEF-614B-C5F3-642AF14FA174}"/>
              </a:ext>
            </a:extLst>
          </p:cNvPr>
          <p:cNvSpPr>
            <a:spLocks noGrp="1"/>
          </p:cNvSpPr>
          <p:nvPr>
            <p:ph type="title"/>
          </p:nvPr>
        </p:nvSpPr>
        <p:spPr/>
        <p:txBody>
          <a:bodyPr>
            <a:normAutofit fontScale="90000"/>
          </a:bodyPr>
          <a:lstStyle/>
          <a:p>
            <a:r>
              <a:rPr lang="en-IN" b="0" i="0" dirty="0">
                <a:effectLst/>
                <a:latin typeface="Roboto" panose="02000000000000000000" pitchFamily="2" charset="0"/>
              </a:rPr>
              <a:t>ISO/IEC 12207 Systems and software engineering Software life cycle processes</a:t>
            </a:r>
            <a:br>
              <a:rPr lang="en-IN" dirty="0"/>
            </a:br>
            <a:endParaRPr lang="en-US" dirty="0"/>
          </a:p>
        </p:txBody>
      </p:sp>
      <p:sp>
        <p:nvSpPr>
          <p:cNvPr id="3" name="Content Placeholder 2">
            <a:extLst>
              <a:ext uri="{FF2B5EF4-FFF2-40B4-BE49-F238E27FC236}">
                <a16:creationId xmlns:a16="http://schemas.microsoft.com/office/drawing/2014/main" id="{8C7D9DDD-18D0-2105-9292-CE73C883543A}"/>
              </a:ext>
            </a:extLst>
          </p:cNvPr>
          <p:cNvSpPr>
            <a:spLocks noGrp="1"/>
          </p:cNvSpPr>
          <p:nvPr>
            <p:ph idx="1"/>
          </p:nvPr>
        </p:nvSpPr>
        <p:spPr>
          <a:xfrm>
            <a:off x="838200" y="1236372"/>
            <a:ext cx="10515600" cy="4940591"/>
          </a:xfrm>
        </p:spPr>
        <p:txBody>
          <a:bodyPr>
            <a:normAutofit fontScale="92500" lnSpcReduction="10000"/>
          </a:bodyPr>
          <a:lstStyle/>
          <a:p>
            <a:pPr marL="0" indent="0" algn="just">
              <a:buNone/>
            </a:pPr>
            <a:r>
              <a:rPr lang="en-IN" b="0" i="0" dirty="0">
                <a:solidFill>
                  <a:srgbClr val="374151"/>
                </a:solidFill>
                <a:effectLst/>
                <a:latin typeface="Söhne"/>
              </a:rPr>
              <a:t>ISO/IEC 12207 is an international standard that defines the processes of the software life cycle. When comparing systems based on ISO/IEC 12207, you can consider various parameters to assess their software development and maintenance processes.</a:t>
            </a:r>
          </a:p>
          <a:p>
            <a:pPr marL="0" indent="0" algn="just">
              <a:buNone/>
            </a:pPr>
            <a:r>
              <a:rPr lang="en-IN" b="1" u="sng" dirty="0">
                <a:solidFill>
                  <a:srgbClr val="374151"/>
                </a:solidFill>
                <a:latin typeface="Söhne"/>
              </a:rPr>
              <a:t>Parameters for comparison</a:t>
            </a:r>
          </a:p>
          <a:p>
            <a:pPr marL="0" indent="0" algn="just">
              <a:buNone/>
            </a:pPr>
            <a:r>
              <a:rPr lang="en-IN" b="0" i="0" dirty="0">
                <a:solidFill>
                  <a:srgbClr val="374151"/>
                </a:solidFill>
                <a:effectLst/>
                <a:latin typeface="Söhne"/>
              </a:rPr>
              <a:t>Experiment Cos</a:t>
            </a:r>
            <a:r>
              <a:rPr lang="en-IN" dirty="0">
                <a:solidFill>
                  <a:srgbClr val="374151"/>
                </a:solidFill>
                <a:latin typeface="Söhne"/>
              </a:rPr>
              <a:t>ts and Schedule </a:t>
            </a:r>
          </a:p>
          <a:p>
            <a:pPr marL="0" indent="0" algn="just">
              <a:buNone/>
            </a:pPr>
            <a:r>
              <a:rPr lang="en-IN" dirty="0">
                <a:solidFill>
                  <a:srgbClr val="374151"/>
                </a:solidFill>
                <a:latin typeface="Söhne"/>
              </a:rPr>
              <a:t>Software used and standards</a:t>
            </a:r>
          </a:p>
          <a:p>
            <a:pPr marL="0" indent="0" algn="just">
              <a:buNone/>
            </a:pPr>
            <a:r>
              <a:rPr lang="en-IN" dirty="0">
                <a:solidFill>
                  <a:srgbClr val="374151"/>
                </a:solidFill>
                <a:latin typeface="Söhne"/>
              </a:rPr>
              <a:t>Coding and standards associated</a:t>
            </a:r>
          </a:p>
          <a:p>
            <a:pPr marL="0" indent="0" algn="just">
              <a:buNone/>
            </a:pPr>
            <a:r>
              <a:rPr lang="en-IN" dirty="0">
                <a:solidFill>
                  <a:srgbClr val="374151"/>
                </a:solidFill>
                <a:latin typeface="Söhne"/>
              </a:rPr>
              <a:t>Software versions</a:t>
            </a:r>
          </a:p>
          <a:p>
            <a:pPr marL="0" indent="0" algn="just">
              <a:buNone/>
            </a:pPr>
            <a:r>
              <a:rPr lang="en-IN" dirty="0">
                <a:solidFill>
                  <a:srgbClr val="374151"/>
                </a:solidFill>
                <a:latin typeface="Söhne"/>
              </a:rPr>
              <a:t>Any improvements or updates like bug fixes</a:t>
            </a:r>
          </a:p>
          <a:p>
            <a:pPr marL="0" indent="0" algn="just">
              <a:buNone/>
            </a:pPr>
            <a:r>
              <a:rPr lang="en-IN" b="0" i="0" dirty="0">
                <a:solidFill>
                  <a:srgbClr val="374151"/>
                </a:solidFill>
                <a:effectLst/>
                <a:latin typeface="Söhne"/>
              </a:rPr>
              <a:t>Data protection, encryption and access control </a:t>
            </a:r>
          </a:p>
          <a:p>
            <a:pPr marL="0" indent="0" algn="just">
              <a:buNone/>
            </a:pPr>
            <a:r>
              <a:rPr lang="en-IN" dirty="0">
                <a:solidFill>
                  <a:srgbClr val="374151"/>
                </a:solidFill>
                <a:latin typeface="Söhne"/>
              </a:rPr>
              <a:t>Changes in the scale of operation of software</a:t>
            </a:r>
            <a:endParaRPr lang="en-IN" b="0" i="0" dirty="0">
              <a:solidFill>
                <a:srgbClr val="374151"/>
              </a:solidFill>
              <a:effectLst/>
              <a:latin typeface="Söhne"/>
            </a:endParaRPr>
          </a:p>
          <a:p>
            <a:pPr marL="0" indent="0" algn="just">
              <a:buNone/>
            </a:pPr>
            <a:endParaRPr lang="en-IN" b="0" i="0" dirty="0">
              <a:solidFill>
                <a:srgbClr val="374151"/>
              </a:solidFill>
              <a:effectLst/>
              <a:latin typeface="Söhne"/>
            </a:endParaRPr>
          </a:p>
          <a:p>
            <a:pPr marL="0" indent="0" algn="just">
              <a:buNone/>
            </a:pPr>
            <a:endParaRPr lang="en-US" dirty="0"/>
          </a:p>
        </p:txBody>
      </p:sp>
    </p:spTree>
    <p:extLst>
      <p:ext uri="{BB962C8B-B14F-4D97-AF65-F5344CB8AC3E}">
        <p14:creationId xmlns:p14="http://schemas.microsoft.com/office/powerpoint/2010/main" val="1449625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291E6-0E09-1C4B-712A-888A2F92AA5E}"/>
              </a:ext>
            </a:extLst>
          </p:cNvPr>
          <p:cNvSpPr>
            <a:spLocks noGrp="1"/>
          </p:cNvSpPr>
          <p:nvPr>
            <p:ph type="title"/>
          </p:nvPr>
        </p:nvSpPr>
        <p:spPr/>
        <p:txBody>
          <a:bodyPr/>
          <a:lstStyle/>
          <a:p>
            <a:r>
              <a:rPr lang="en-IN" b="0" i="0" dirty="0">
                <a:solidFill>
                  <a:srgbClr val="343541"/>
                </a:solidFill>
                <a:effectLst/>
                <a:latin typeface="Söhne"/>
              </a:rPr>
              <a:t>ISO 15745 Industrial automation systems and integration</a:t>
            </a:r>
            <a:endParaRPr lang="en-US" dirty="0"/>
          </a:p>
        </p:txBody>
      </p:sp>
      <p:sp>
        <p:nvSpPr>
          <p:cNvPr id="3" name="Content Placeholder 2">
            <a:extLst>
              <a:ext uri="{FF2B5EF4-FFF2-40B4-BE49-F238E27FC236}">
                <a16:creationId xmlns:a16="http://schemas.microsoft.com/office/drawing/2014/main" id="{BD54835C-92FA-2F1E-6440-A0181E34FC3A}"/>
              </a:ext>
            </a:extLst>
          </p:cNvPr>
          <p:cNvSpPr>
            <a:spLocks noGrp="1"/>
          </p:cNvSpPr>
          <p:nvPr>
            <p:ph idx="1"/>
          </p:nvPr>
        </p:nvSpPr>
        <p:spPr>
          <a:xfrm>
            <a:off x="838200" y="1825625"/>
            <a:ext cx="10515600" cy="5180482"/>
          </a:xfrm>
        </p:spPr>
        <p:txBody>
          <a:bodyPr>
            <a:normAutofit fontScale="62500" lnSpcReduction="20000"/>
          </a:bodyPr>
          <a:lstStyle/>
          <a:p>
            <a:pPr marL="0" indent="0" algn="just">
              <a:buNone/>
            </a:pPr>
            <a:r>
              <a:rPr lang="en-IN" b="0" i="0" dirty="0">
                <a:solidFill>
                  <a:srgbClr val="374151"/>
                </a:solidFill>
                <a:effectLst/>
                <a:latin typeface="Söhne"/>
              </a:rPr>
              <a:t>ISO 15745 addresses industrial automation systems and integration, providing guidelines for developing and representing systems in a standardized manner. When comparing systems based on ISO 15745, you can consider various parameters to assess their performance, interoperability, and overall effectiveness.</a:t>
            </a:r>
          </a:p>
          <a:p>
            <a:pPr marL="0" indent="0" algn="just">
              <a:buNone/>
            </a:pPr>
            <a:r>
              <a:rPr lang="en-IN" b="1" u="sng" dirty="0">
                <a:solidFill>
                  <a:srgbClr val="374151"/>
                </a:solidFill>
                <a:latin typeface="Söhne"/>
              </a:rPr>
              <a:t>Parameters for comparison</a:t>
            </a:r>
            <a:endParaRPr lang="en-IN" b="0" i="0" dirty="0">
              <a:solidFill>
                <a:srgbClr val="374151"/>
              </a:solidFill>
              <a:effectLst/>
              <a:latin typeface="Söhne"/>
            </a:endParaRPr>
          </a:p>
          <a:p>
            <a:pPr marL="0" indent="0" algn="just">
              <a:buNone/>
            </a:pPr>
            <a:r>
              <a:rPr lang="en-IN" dirty="0">
                <a:solidFill>
                  <a:srgbClr val="374151"/>
                </a:solidFill>
                <a:latin typeface="Söhne"/>
              </a:rPr>
              <a:t>System compatibility</a:t>
            </a:r>
          </a:p>
          <a:p>
            <a:pPr marL="0" indent="0" algn="just">
              <a:buNone/>
            </a:pPr>
            <a:r>
              <a:rPr lang="en-IN" dirty="0">
                <a:solidFill>
                  <a:srgbClr val="374151"/>
                </a:solidFill>
                <a:latin typeface="Söhne"/>
              </a:rPr>
              <a:t>Integrated devices</a:t>
            </a:r>
          </a:p>
          <a:p>
            <a:pPr marL="0" indent="0" algn="just">
              <a:buNone/>
            </a:pPr>
            <a:r>
              <a:rPr lang="en-IN" dirty="0">
                <a:solidFill>
                  <a:srgbClr val="374151"/>
                </a:solidFill>
                <a:latin typeface="Söhne"/>
              </a:rPr>
              <a:t>Number of devices independent and integrated</a:t>
            </a:r>
          </a:p>
          <a:p>
            <a:pPr marL="0" indent="0" algn="just">
              <a:buNone/>
            </a:pPr>
            <a:r>
              <a:rPr lang="en-IN" dirty="0">
                <a:solidFill>
                  <a:srgbClr val="374151"/>
                </a:solidFill>
                <a:latin typeface="Söhne"/>
              </a:rPr>
              <a:t>Replaced devices</a:t>
            </a:r>
          </a:p>
          <a:p>
            <a:pPr marL="0" indent="0" algn="just">
              <a:buNone/>
            </a:pPr>
            <a:r>
              <a:rPr lang="en-IN" dirty="0">
                <a:solidFill>
                  <a:srgbClr val="374151"/>
                </a:solidFill>
                <a:latin typeface="Söhne"/>
              </a:rPr>
              <a:t>Data representation formats</a:t>
            </a:r>
          </a:p>
          <a:p>
            <a:pPr marL="0" indent="0" algn="just">
              <a:buNone/>
            </a:pPr>
            <a:r>
              <a:rPr lang="en-IN" dirty="0">
                <a:solidFill>
                  <a:srgbClr val="374151"/>
                </a:solidFill>
                <a:latin typeface="Söhne"/>
              </a:rPr>
              <a:t>Third party apps or systems used</a:t>
            </a:r>
          </a:p>
          <a:p>
            <a:pPr marL="0" indent="0" algn="just">
              <a:buNone/>
            </a:pPr>
            <a:r>
              <a:rPr lang="en-IN" dirty="0">
                <a:solidFill>
                  <a:srgbClr val="374151"/>
                </a:solidFill>
                <a:latin typeface="Söhne"/>
              </a:rPr>
              <a:t>Demands and requirements met</a:t>
            </a:r>
          </a:p>
          <a:p>
            <a:pPr marL="0" indent="0" algn="just">
              <a:buNone/>
            </a:pPr>
            <a:r>
              <a:rPr lang="en-IN" dirty="0">
                <a:solidFill>
                  <a:srgbClr val="374151"/>
                </a:solidFill>
                <a:latin typeface="Söhne"/>
              </a:rPr>
              <a:t>System safety and security</a:t>
            </a:r>
          </a:p>
          <a:p>
            <a:pPr marL="0" indent="0" algn="just">
              <a:buNone/>
            </a:pPr>
            <a:r>
              <a:rPr lang="en-IN" dirty="0">
                <a:solidFill>
                  <a:srgbClr val="374151"/>
                </a:solidFill>
                <a:latin typeface="Söhne"/>
              </a:rPr>
              <a:t>Tools and Interfaces</a:t>
            </a:r>
          </a:p>
          <a:p>
            <a:pPr marL="0" indent="0" algn="just">
              <a:buNone/>
            </a:pPr>
            <a:r>
              <a:rPr lang="en-IN" dirty="0">
                <a:solidFill>
                  <a:srgbClr val="374151"/>
                </a:solidFill>
                <a:latin typeface="Söhne"/>
              </a:rPr>
              <a:t>Lifecycle of automation system – maintenance updates and upgrades</a:t>
            </a:r>
          </a:p>
          <a:p>
            <a:pPr marL="0" indent="0" algn="just">
              <a:buNone/>
            </a:pPr>
            <a:r>
              <a:rPr lang="en-IN" dirty="0">
                <a:solidFill>
                  <a:srgbClr val="374151"/>
                </a:solidFill>
                <a:latin typeface="Söhne"/>
              </a:rPr>
              <a:t>Availability of user manuals, technical documentation, and system architecture documents</a:t>
            </a:r>
          </a:p>
          <a:p>
            <a:pPr marL="0" indent="0" algn="just">
              <a:buNone/>
            </a:pPr>
            <a:r>
              <a:rPr lang="en-IN" dirty="0">
                <a:solidFill>
                  <a:srgbClr val="374151"/>
                </a:solidFill>
                <a:latin typeface="Söhne"/>
              </a:rPr>
              <a:t>Alarms </a:t>
            </a:r>
          </a:p>
          <a:p>
            <a:pPr marL="0" indent="0" algn="just">
              <a:buNone/>
            </a:pPr>
            <a:endParaRPr lang="en-IN" dirty="0">
              <a:solidFill>
                <a:srgbClr val="374151"/>
              </a:solidFill>
              <a:latin typeface="Söhne"/>
            </a:endParaRPr>
          </a:p>
        </p:txBody>
      </p:sp>
    </p:spTree>
    <p:extLst>
      <p:ext uri="{BB962C8B-B14F-4D97-AF65-F5344CB8AC3E}">
        <p14:creationId xmlns:p14="http://schemas.microsoft.com/office/powerpoint/2010/main" val="3228164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FFF0C-60D4-0B42-BE12-9B552BE9F23E}"/>
              </a:ext>
            </a:extLst>
          </p:cNvPr>
          <p:cNvSpPr>
            <a:spLocks noGrp="1"/>
          </p:cNvSpPr>
          <p:nvPr>
            <p:ph type="title"/>
          </p:nvPr>
        </p:nvSpPr>
        <p:spPr/>
        <p:txBody>
          <a:bodyPr/>
          <a:lstStyle/>
          <a:p>
            <a:r>
              <a:rPr lang="en-IN" b="0" i="0" dirty="0">
                <a:solidFill>
                  <a:srgbClr val="343541"/>
                </a:solidFill>
                <a:effectLst/>
                <a:latin typeface="Söhne"/>
              </a:rPr>
              <a:t>IEC 61850 Communication networks and systems for power utility automation</a:t>
            </a:r>
            <a:endParaRPr lang="en-US" dirty="0"/>
          </a:p>
        </p:txBody>
      </p:sp>
      <p:sp>
        <p:nvSpPr>
          <p:cNvPr id="3" name="Content Placeholder 2">
            <a:extLst>
              <a:ext uri="{FF2B5EF4-FFF2-40B4-BE49-F238E27FC236}">
                <a16:creationId xmlns:a16="http://schemas.microsoft.com/office/drawing/2014/main" id="{38634984-9ADD-A4D7-FED5-0DB3E2E3605B}"/>
              </a:ext>
            </a:extLst>
          </p:cNvPr>
          <p:cNvSpPr>
            <a:spLocks noGrp="1"/>
          </p:cNvSpPr>
          <p:nvPr>
            <p:ph idx="1"/>
          </p:nvPr>
        </p:nvSpPr>
        <p:spPr/>
        <p:txBody>
          <a:bodyPr>
            <a:normAutofit fontScale="77500" lnSpcReduction="20000"/>
          </a:bodyPr>
          <a:lstStyle/>
          <a:p>
            <a:pPr marL="0" indent="0" algn="just">
              <a:buNone/>
            </a:pPr>
            <a:r>
              <a:rPr lang="en-IN" b="0" i="0" dirty="0">
                <a:solidFill>
                  <a:srgbClr val="374151"/>
                </a:solidFill>
                <a:effectLst/>
                <a:latin typeface="Söhne"/>
              </a:rPr>
              <a:t>IEC 61850 is an international standard that defines the communication protocols and system requirements for the automation of power utility systems. When comparing systems based on IEC 61850, you can consider various parameters to assess their performance, interoperability, and overall effectiveness in power utility automation.</a:t>
            </a:r>
          </a:p>
          <a:p>
            <a:pPr marL="0" indent="0" algn="just">
              <a:buNone/>
            </a:pPr>
            <a:r>
              <a:rPr lang="en-IN" b="1" u="sng" dirty="0">
                <a:solidFill>
                  <a:srgbClr val="374151"/>
                </a:solidFill>
                <a:latin typeface="Söhne"/>
              </a:rPr>
              <a:t>Parameters for comparison</a:t>
            </a:r>
            <a:endParaRPr lang="en-IN" b="0" i="0" dirty="0">
              <a:solidFill>
                <a:srgbClr val="374151"/>
              </a:solidFill>
              <a:effectLst/>
              <a:latin typeface="Söhne"/>
            </a:endParaRPr>
          </a:p>
          <a:p>
            <a:pPr marL="0" indent="0" algn="just">
              <a:buNone/>
            </a:pPr>
            <a:r>
              <a:rPr lang="en-US" dirty="0"/>
              <a:t>Support systems engaged</a:t>
            </a:r>
          </a:p>
          <a:p>
            <a:pPr marL="0" indent="0" algn="just">
              <a:buNone/>
            </a:pPr>
            <a:r>
              <a:rPr lang="en-US" dirty="0"/>
              <a:t>Integrated energy devices present and their function</a:t>
            </a:r>
          </a:p>
          <a:p>
            <a:pPr marL="0" indent="0" algn="just">
              <a:buNone/>
            </a:pPr>
            <a:r>
              <a:rPr lang="en-US" dirty="0"/>
              <a:t>Data modelling tool used</a:t>
            </a:r>
          </a:p>
          <a:p>
            <a:pPr marL="0" indent="0" algn="just">
              <a:buNone/>
            </a:pPr>
            <a:r>
              <a:rPr lang="en-US" dirty="0"/>
              <a:t>Cybersecurity measures taken</a:t>
            </a:r>
          </a:p>
          <a:p>
            <a:pPr marL="0" indent="0" algn="just">
              <a:buNone/>
            </a:pPr>
            <a:r>
              <a:rPr lang="en-US" dirty="0"/>
              <a:t>Configuration tools used</a:t>
            </a:r>
          </a:p>
          <a:p>
            <a:pPr marL="0" indent="0" algn="just">
              <a:buNone/>
            </a:pPr>
            <a:r>
              <a:rPr lang="en-US" dirty="0"/>
              <a:t>SCADA system integration tools</a:t>
            </a:r>
          </a:p>
          <a:p>
            <a:pPr marL="0" indent="0" algn="just">
              <a:buNone/>
            </a:pPr>
            <a:r>
              <a:rPr lang="en-US" dirty="0"/>
              <a:t>Information exchange </a:t>
            </a:r>
          </a:p>
          <a:p>
            <a:pPr marL="0" indent="0" algn="just">
              <a:buNone/>
            </a:pPr>
            <a:endParaRPr lang="en-US" dirty="0"/>
          </a:p>
        </p:txBody>
      </p:sp>
    </p:spTree>
    <p:extLst>
      <p:ext uri="{BB962C8B-B14F-4D97-AF65-F5344CB8AC3E}">
        <p14:creationId xmlns:p14="http://schemas.microsoft.com/office/powerpoint/2010/main" val="2344376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9E1E3-2599-8BD1-989F-EFDAECE148B1}"/>
              </a:ext>
            </a:extLst>
          </p:cNvPr>
          <p:cNvSpPr>
            <a:spLocks noGrp="1"/>
          </p:cNvSpPr>
          <p:nvPr>
            <p:ph type="title"/>
          </p:nvPr>
        </p:nvSpPr>
        <p:spPr/>
        <p:txBody>
          <a:bodyPr/>
          <a:lstStyle/>
          <a:p>
            <a:r>
              <a:rPr lang="en-IN" b="0" i="0" dirty="0">
                <a:solidFill>
                  <a:srgbClr val="343541"/>
                </a:solidFill>
                <a:effectLst/>
                <a:latin typeface="Söhne"/>
              </a:rPr>
              <a:t>ISA-101 - Human-Machine Interfaces for Process Automation Systems</a:t>
            </a:r>
            <a:endParaRPr lang="en-US" dirty="0"/>
          </a:p>
        </p:txBody>
      </p:sp>
      <p:sp>
        <p:nvSpPr>
          <p:cNvPr id="3" name="Content Placeholder 2">
            <a:extLst>
              <a:ext uri="{FF2B5EF4-FFF2-40B4-BE49-F238E27FC236}">
                <a16:creationId xmlns:a16="http://schemas.microsoft.com/office/drawing/2014/main" id="{7B32F513-B04E-DC1E-BB7E-392F4A8BF8F6}"/>
              </a:ext>
            </a:extLst>
          </p:cNvPr>
          <p:cNvSpPr>
            <a:spLocks noGrp="1"/>
          </p:cNvSpPr>
          <p:nvPr>
            <p:ph idx="1"/>
          </p:nvPr>
        </p:nvSpPr>
        <p:spPr/>
        <p:txBody>
          <a:bodyPr>
            <a:normAutofit fontScale="55000" lnSpcReduction="20000"/>
          </a:bodyPr>
          <a:lstStyle/>
          <a:p>
            <a:pPr marL="0" indent="0" algn="just">
              <a:buNone/>
            </a:pPr>
            <a:r>
              <a:rPr lang="en-IN" b="0" i="0" dirty="0">
                <a:solidFill>
                  <a:srgbClr val="374151"/>
                </a:solidFill>
                <a:effectLst/>
                <a:latin typeface="Söhne"/>
              </a:rPr>
              <a:t>ISA-101, also known as ANSI/ISA-101, is a standard that provides guidelines for the design and implementation of Human-Machine Interfaces (HMIs) for process automation systems. When comparing process automation systems based on ISA-101, you can consider various parameters related to HMI design and functionality.</a:t>
            </a:r>
          </a:p>
          <a:p>
            <a:pPr marL="0" indent="0" algn="just">
              <a:buNone/>
            </a:pPr>
            <a:r>
              <a:rPr lang="en-IN" b="1" u="sng" dirty="0">
                <a:solidFill>
                  <a:srgbClr val="374151"/>
                </a:solidFill>
                <a:latin typeface="Söhne"/>
              </a:rPr>
              <a:t>Parameters for comparison</a:t>
            </a:r>
            <a:endParaRPr lang="en-IN" b="0" i="0" dirty="0">
              <a:solidFill>
                <a:srgbClr val="374151"/>
              </a:solidFill>
              <a:effectLst/>
              <a:latin typeface="Söhne"/>
            </a:endParaRPr>
          </a:p>
          <a:p>
            <a:pPr marL="0" indent="0" algn="just">
              <a:buNone/>
            </a:pPr>
            <a:r>
              <a:rPr lang="en-US" dirty="0"/>
              <a:t>Compare graphical elements used in HMI</a:t>
            </a:r>
          </a:p>
          <a:p>
            <a:pPr marL="0" indent="0" algn="just">
              <a:buNone/>
            </a:pPr>
            <a:r>
              <a:rPr lang="en-US" dirty="0"/>
              <a:t>Alarms present, representation, and response mechanisms</a:t>
            </a:r>
          </a:p>
          <a:p>
            <a:pPr marL="0" indent="0" algn="just">
              <a:buNone/>
            </a:pPr>
            <a:r>
              <a:rPr lang="en-US" dirty="0"/>
              <a:t>Navigation and interaction design</a:t>
            </a:r>
          </a:p>
          <a:p>
            <a:pPr marL="0" indent="0" algn="just">
              <a:buNone/>
            </a:pPr>
            <a:r>
              <a:rPr lang="en-US" dirty="0" err="1"/>
              <a:t>Colour</a:t>
            </a:r>
            <a:r>
              <a:rPr lang="en-US" dirty="0"/>
              <a:t> conventions and use</a:t>
            </a:r>
          </a:p>
          <a:p>
            <a:pPr marL="0" indent="0" algn="just">
              <a:buNone/>
            </a:pPr>
            <a:r>
              <a:rPr lang="en-US" dirty="0"/>
              <a:t>Level of standardization of HMI use (layout, graphics, navigation elements)</a:t>
            </a:r>
          </a:p>
          <a:p>
            <a:pPr marL="0" indent="0" algn="just">
              <a:buNone/>
            </a:pPr>
            <a:r>
              <a:rPr lang="en-IN" dirty="0">
                <a:solidFill>
                  <a:srgbClr val="374151"/>
                </a:solidFill>
                <a:latin typeface="Söhne"/>
              </a:rPr>
              <a:t>I</a:t>
            </a:r>
            <a:r>
              <a:rPr lang="en-IN" b="0" i="0" dirty="0">
                <a:solidFill>
                  <a:srgbClr val="374151"/>
                </a:solidFill>
                <a:effectLst/>
                <a:latin typeface="Söhne"/>
              </a:rPr>
              <a:t>nformation presented on the HMI screens</a:t>
            </a:r>
          </a:p>
          <a:p>
            <a:pPr marL="0" indent="0" algn="just">
              <a:buNone/>
            </a:pPr>
            <a:r>
              <a:rPr lang="en-IN" dirty="0">
                <a:solidFill>
                  <a:srgbClr val="374151"/>
                </a:solidFill>
                <a:latin typeface="Söhne"/>
              </a:rPr>
              <a:t>T</a:t>
            </a:r>
            <a:r>
              <a:rPr lang="en-IN" b="0" i="0" dirty="0">
                <a:solidFill>
                  <a:srgbClr val="374151"/>
                </a:solidFill>
                <a:effectLst/>
                <a:latin typeface="Söhne"/>
              </a:rPr>
              <a:t>rend displays </a:t>
            </a:r>
          </a:p>
          <a:p>
            <a:pPr marL="0" indent="0" algn="just">
              <a:buNone/>
            </a:pPr>
            <a:r>
              <a:rPr lang="en-IN" dirty="0">
                <a:solidFill>
                  <a:srgbClr val="374151"/>
                </a:solidFill>
                <a:latin typeface="Söhne"/>
              </a:rPr>
              <a:t>U</a:t>
            </a:r>
            <a:r>
              <a:rPr lang="en-IN" b="0" i="0" dirty="0">
                <a:solidFill>
                  <a:srgbClr val="374151"/>
                </a:solidFill>
                <a:effectLst/>
                <a:latin typeface="Söhne"/>
              </a:rPr>
              <a:t>se of interactive elements such as buttons, sliders, and pop-ups</a:t>
            </a:r>
          </a:p>
          <a:p>
            <a:pPr marL="0" indent="0" algn="just">
              <a:buNone/>
            </a:pPr>
            <a:r>
              <a:rPr lang="en-IN" dirty="0">
                <a:solidFill>
                  <a:srgbClr val="374151"/>
                </a:solidFill>
                <a:latin typeface="Söhne"/>
              </a:rPr>
              <a:t>D</a:t>
            </a:r>
            <a:r>
              <a:rPr lang="en-IN" b="0" i="0" dirty="0">
                <a:solidFill>
                  <a:srgbClr val="374151"/>
                </a:solidFill>
                <a:effectLst/>
                <a:latin typeface="Söhne"/>
              </a:rPr>
              <a:t>ata logging and reporting features integration into the HMI </a:t>
            </a:r>
          </a:p>
          <a:p>
            <a:pPr marL="0" indent="0" algn="just">
              <a:buNone/>
            </a:pPr>
            <a:r>
              <a:rPr lang="en-IN" b="0" i="0" dirty="0">
                <a:solidFill>
                  <a:srgbClr val="374151"/>
                </a:solidFill>
                <a:effectLst/>
                <a:latin typeface="Söhne"/>
              </a:rPr>
              <a:t>HMI supporting multiple displays and screen arrangements</a:t>
            </a:r>
          </a:p>
          <a:p>
            <a:pPr marL="0" indent="0" algn="just">
              <a:buNone/>
            </a:pPr>
            <a:r>
              <a:rPr lang="en-IN" b="0" i="0" dirty="0">
                <a:solidFill>
                  <a:srgbClr val="374151"/>
                </a:solidFill>
                <a:effectLst/>
                <a:latin typeface="Söhne"/>
              </a:rPr>
              <a:t>HMI integration with other systems, such as control systems and databases.</a:t>
            </a:r>
            <a:endParaRPr lang="en-US" dirty="0"/>
          </a:p>
          <a:p>
            <a:pPr marL="0" indent="0" algn="just">
              <a:buNone/>
            </a:pPr>
            <a:endParaRPr lang="en-US" dirty="0"/>
          </a:p>
        </p:txBody>
      </p:sp>
    </p:spTree>
    <p:extLst>
      <p:ext uri="{BB962C8B-B14F-4D97-AF65-F5344CB8AC3E}">
        <p14:creationId xmlns:p14="http://schemas.microsoft.com/office/powerpoint/2010/main" val="3738382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FF110-F246-C28D-0837-1B1A5EC2F68C}"/>
              </a:ext>
            </a:extLst>
          </p:cNvPr>
          <p:cNvSpPr>
            <a:spLocks noGrp="1"/>
          </p:cNvSpPr>
          <p:nvPr>
            <p:ph type="title"/>
          </p:nvPr>
        </p:nvSpPr>
        <p:spPr/>
        <p:txBody>
          <a:bodyPr/>
          <a:lstStyle/>
          <a:p>
            <a:r>
              <a:rPr lang="en-IN" b="0" i="0" dirty="0">
                <a:solidFill>
                  <a:srgbClr val="343541"/>
                </a:solidFill>
                <a:effectLst/>
                <a:latin typeface="Söhne"/>
              </a:rPr>
              <a:t>ISA-18.2 - Management of Alarm Systems for the Process Industries</a:t>
            </a:r>
            <a:endParaRPr lang="en-US" dirty="0"/>
          </a:p>
        </p:txBody>
      </p:sp>
      <p:sp>
        <p:nvSpPr>
          <p:cNvPr id="3" name="Content Placeholder 2">
            <a:extLst>
              <a:ext uri="{FF2B5EF4-FFF2-40B4-BE49-F238E27FC236}">
                <a16:creationId xmlns:a16="http://schemas.microsoft.com/office/drawing/2014/main" id="{2A100DE3-FE48-C54A-D36D-DB4F8716DDCF}"/>
              </a:ext>
            </a:extLst>
          </p:cNvPr>
          <p:cNvSpPr>
            <a:spLocks noGrp="1"/>
          </p:cNvSpPr>
          <p:nvPr>
            <p:ph idx="1"/>
          </p:nvPr>
        </p:nvSpPr>
        <p:spPr/>
        <p:txBody>
          <a:bodyPr>
            <a:normAutofit fontScale="62500" lnSpcReduction="20000"/>
          </a:bodyPr>
          <a:lstStyle/>
          <a:p>
            <a:pPr marL="0" indent="0" algn="just">
              <a:buNone/>
            </a:pPr>
            <a:r>
              <a:rPr lang="en-IN" b="0" i="0" dirty="0">
                <a:solidFill>
                  <a:srgbClr val="374151"/>
                </a:solidFill>
                <a:effectLst/>
                <a:latin typeface="Söhne"/>
              </a:rPr>
              <a:t>ISA-18.2, also known as ANSI/ISA-18.2, is a standard that provides guidelines for the management of alarm systems in the process industries. When comparing process systems based on ISA-18.2, you can consider various parameters related to alarm design, implementation, and management.</a:t>
            </a:r>
          </a:p>
          <a:p>
            <a:pPr marL="0" indent="0" algn="just">
              <a:buNone/>
            </a:pPr>
            <a:r>
              <a:rPr lang="en-IN" b="1" u="sng" dirty="0">
                <a:solidFill>
                  <a:srgbClr val="374151"/>
                </a:solidFill>
                <a:latin typeface="Söhne"/>
              </a:rPr>
              <a:t>Parameters for comparison</a:t>
            </a:r>
            <a:endParaRPr lang="en-IN" b="0" i="0" dirty="0">
              <a:solidFill>
                <a:srgbClr val="374151"/>
              </a:solidFill>
              <a:effectLst/>
              <a:latin typeface="Söhne"/>
            </a:endParaRPr>
          </a:p>
          <a:p>
            <a:pPr marL="0" indent="0" algn="just">
              <a:buNone/>
            </a:pPr>
            <a:r>
              <a:rPr lang="en-IN" dirty="0">
                <a:solidFill>
                  <a:srgbClr val="374151"/>
                </a:solidFill>
                <a:latin typeface="Söhne"/>
              </a:rPr>
              <a:t>A</a:t>
            </a:r>
            <a:r>
              <a:rPr lang="en-IN" b="0" i="0" dirty="0">
                <a:solidFill>
                  <a:srgbClr val="374151"/>
                </a:solidFill>
                <a:effectLst/>
                <a:latin typeface="Söhne"/>
              </a:rPr>
              <a:t>larm priorities, limits, and setpoints.</a:t>
            </a:r>
          </a:p>
          <a:p>
            <a:pPr marL="0" indent="0" algn="just">
              <a:buNone/>
            </a:pPr>
            <a:r>
              <a:rPr lang="en-IN" b="0" i="0" dirty="0">
                <a:solidFill>
                  <a:srgbClr val="374151"/>
                </a:solidFill>
                <a:effectLst/>
                <a:latin typeface="Söhne"/>
              </a:rPr>
              <a:t>Processes and methodologies for alarm rationalization</a:t>
            </a:r>
            <a:endParaRPr lang="en-IN" dirty="0">
              <a:solidFill>
                <a:srgbClr val="374151"/>
              </a:solidFill>
              <a:latin typeface="Söhne"/>
            </a:endParaRPr>
          </a:p>
          <a:p>
            <a:pPr marL="0" indent="0" algn="just">
              <a:buNone/>
            </a:pPr>
            <a:r>
              <a:rPr lang="en-IN" dirty="0">
                <a:solidFill>
                  <a:srgbClr val="374151"/>
                </a:solidFill>
                <a:latin typeface="Söhne"/>
              </a:rPr>
              <a:t>D</a:t>
            </a:r>
            <a:r>
              <a:rPr lang="en-IN" b="0" i="0" dirty="0">
                <a:solidFill>
                  <a:srgbClr val="374151"/>
                </a:solidFill>
                <a:effectLst/>
                <a:latin typeface="Söhne"/>
              </a:rPr>
              <a:t>esign and presentation of alarms in the HMI.</a:t>
            </a:r>
            <a:endParaRPr lang="en-IN" b="0" dirty="0">
              <a:solidFill>
                <a:srgbClr val="374151"/>
              </a:solidFill>
              <a:latin typeface="Söhne"/>
            </a:endParaRPr>
          </a:p>
          <a:p>
            <a:pPr marL="0" indent="0" algn="just">
              <a:buNone/>
            </a:pPr>
            <a:r>
              <a:rPr lang="en-IN" dirty="0">
                <a:solidFill>
                  <a:srgbClr val="374151"/>
                </a:solidFill>
                <a:latin typeface="Söhne"/>
              </a:rPr>
              <a:t>A</a:t>
            </a:r>
            <a:r>
              <a:rPr lang="en-IN" b="0" i="0" dirty="0">
                <a:solidFill>
                  <a:srgbClr val="374151"/>
                </a:solidFill>
                <a:effectLst/>
                <a:latin typeface="Söhne"/>
              </a:rPr>
              <a:t>larm suppression is handled in each system</a:t>
            </a:r>
            <a:endParaRPr lang="en-IN" i="0" dirty="0">
              <a:solidFill>
                <a:srgbClr val="374151"/>
              </a:solidFill>
              <a:effectLst/>
              <a:latin typeface="Söhne"/>
            </a:endParaRPr>
          </a:p>
          <a:p>
            <a:pPr marL="0" indent="0" algn="just">
              <a:buNone/>
            </a:pPr>
            <a:r>
              <a:rPr lang="en-IN" dirty="0">
                <a:solidFill>
                  <a:srgbClr val="374151"/>
                </a:solidFill>
                <a:latin typeface="Söhne"/>
              </a:rPr>
              <a:t>S</a:t>
            </a:r>
            <a:r>
              <a:rPr lang="en-IN" b="0" i="0" dirty="0">
                <a:solidFill>
                  <a:srgbClr val="374151"/>
                </a:solidFill>
                <a:effectLst/>
                <a:latin typeface="Söhne"/>
              </a:rPr>
              <a:t>ystem adaptation to dynamic process conditions.</a:t>
            </a:r>
          </a:p>
          <a:p>
            <a:pPr marL="0" indent="0" algn="just">
              <a:buNone/>
            </a:pPr>
            <a:r>
              <a:rPr lang="en-IN" dirty="0">
                <a:solidFill>
                  <a:srgbClr val="374151"/>
                </a:solidFill>
                <a:latin typeface="Söhne"/>
              </a:rPr>
              <a:t>S</a:t>
            </a:r>
            <a:r>
              <a:rPr lang="en-IN" b="0" i="0" dirty="0">
                <a:solidFill>
                  <a:srgbClr val="374151"/>
                </a:solidFill>
                <a:effectLst/>
                <a:latin typeface="Söhne"/>
              </a:rPr>
              <a:t>ystem management of alarm floods and multiple simultaneous alarms.</a:t>
            </a:r>
          </a:p>
          <a:p>
            <a:pPr marL="0" indent="0" algn="just">
              <a:buNone/>
            </a:pPr>
            <a:r>
              <a:rPr lang="en-IN" dirty="0">
                <a:solidFill>
                  <a:srgbClr val="374151"/>
                </a:solidFill>
                <a:latin typeface="Söhne"/>
              </a:rPr>
              <a:t>D</a:t>
            </a:r>
            <a:r>
              <a:rPr lang="en-IN" b="0" i="0" dirty="0">
                <a:solidFill>
                  <a:srgbClr val="374151"/>
                </a:solidFill>
                <a:effectLst/>
                <a:latin typeface="Söhne"/>
              </a:rPr>
              <a:t>ead time is considered in alarm management.</a:t>
            </a:r>
          </a:p>
          <a:p>
            <a:pPr marL="0" indent="0" algn="just">
              <a:buNone/>
            </a:pPr>
            <a:r>
              <a:rPr lang="en-IN" dirty="0">
                <a:solidFill>
                  <a:srgbClr val="374151"/>
                </a:solidFill>
                <a:latin typeface="Söhne"/>
              </a:rPr>
              <a:t>A</a:t>
            </a:r>
            <a:r>
              <a:rPr lang="en-IN" b="0" i="0" dirty="0">
                <a:solidFill>
                  <a:srgbClr val="374151"/>
                </a:solidFill>
                <a:effectLst/>
                <a:latin typeface="Söhne"/>
              </a:rPr>
              <a:t>larm performance metrics.</a:t>
            </a:r>
          </a:p>
          <a:p>
            <a:pPr marL="0" indent="0" algn="just">
              <a:buNone/>
            </a:pPr>
            <a:r>
              <a:rPr lang="en-IN" dirty="0">
                <a:solidFill>
                  <a:srgbClr val="374151"/>
                </a:solidFill>
                <a:latin typeface="Söhne"/>
              </a:rPr>
              <a:t>A</a:t>
            </a:r>
            <a:r>
              <a:rPr lang="en-IN" b="0" i="0" dirty="0">
                <a:solidFill>
                  <a:srgbClr val="374151"/>
                </a:solidFill>
                <a:effectLst/>
                <a:latin typeface="Söhne"/>
              </a:rPr>
              <a:t>udit trail for alarm-related activities</a:t>
            </a:r>
          </a:p>
          <a:p>
            <a:pPr marL="0" indent="0" algn="just">
              <a:buNone/>
            </a:pPr>
            <a:r>
              <a:rPr lang="en-IN" dirty="0">
                <a:solidFill>
                  <a:srgbClr val="374151"/>
                </a:solidFill>
                <a:latin typeface="Söhne"/>
              </a:rPr>
              <a:t>A</a:t>
            </a:r>
            <a:r>
              <a:rPr lang="en-IN" b="0" i="0" dirty="0">
                <a:solidFill>
                  <a:srgbClr val="374151"/>
                </a:solidFill>
                <a:effectLst/>
                <a:latin typeface="Söhne"/>
              </a:rPr>
              <a:t>larm management system integrated with HMI and control systems.</a:t>
            </a:r>
          </a:p>
        </p:txBody>
      </p:sp>
    </p:spTree>
    <p:extLst>
      <p:ext uri="{BB962C8B-B14F-4D97-AF65-F5344CB8AC3E}">
        <p14:creationId xmlns:p14="http://schemas.microsoft.com/office/powerpoint/2010/main" val="793826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B1C4F-BCD6-DCAD-4DD1-913FF4E1180D}"/>
              </a:ext>
            </a:extLst>
          </p:cNvPr>
          <p:cNvSpPr>
            <a:spLocks noGrp="1"/>
          </p:cNvSpPr>
          <p:nvPr>
            <p:ph type="title"/>
          </p:nvPr>
        </p:nvSpPr>
        <p:spPr/>
        <p:txBody>
          <a:bodyPr/>
          <a:lstStyle/>
          <a:p>
            <a:r>
              <a:rPr lang="en-IN" b="0" i="0" dirty="0">
                <a:solidFill>
                  <a:srgbClr val="343541"/>
                </a:solidFill>
                <a:effectLst/>
                <a:latin typeface="Söhne"/>
              </a:rPr>
              <a:t>IEC 62682 - Data structures and elements in process equipment catalogues</a:t>
            </a:r>
            <a:endParaRPr lang="en-US" dirty="0"/>
          </a:p>
        </p:txBody>
      </p:sp>
      <p:sp>
        <p:nvSpPr>
          <p:cNvPr id="3" name="Content Placeholder 2">
            <a:extLst>
              <a:ext uri="{FF2B5EF4-FFF2-40B4-BE49-F238E27FC236}">
                <a16:creationId xmlns:a16="http://schemas.microsoft.com/office/drawing/2014/main" id="{AF87B28B-54B2-9801-B845-4606322F8BA8}"/>
              </a:ext>
            </a:extLst>
          </p:cNvPr>
          <p:cNvSpPr>
            <a:spLocks noGrp="1"/>
          </p:cNvSpPr>
          <p:nvPr>
            <p:ph idx="1"/>
          </p:nvPr>
        </p:nvSpPr>
        <p:spPr/>
        <p:txBody>
          <a:bodyPr>
            <a:normAutofit fontScale="55000" lnSpcReduction="20000"/>
          </a:bodyPr>
          <a:lstStyle/>
          <a:p>
            <a:pPr marL="0" indent="0" algn="just">
              <a:buNone/>
            </a:pPr>
            <a:r>
              <a:rPr lang="en-IN" b="0" i="0" dirty="0">
                <a:solidFill>
                  <a:srgbClr val="374151"/>
                </a:solidFill>
                <a:effectLst/>
                <a:latin typeface="Söhne"/>
              </a:rPr>
              <a:t>IEC 62682 is a standard that provides guidelines for the representation of data structures and elements in process equipment catalogues in the context of industrial-process measurement and control. When comparing systems or processes based on IEC 62682, you can consider various parameters related to the application of Data structures and elements in process equipment catalogues.</a:t>
            </a:r>
          </a:p>
          <a:p>
            <a:pPr marL="0" indent="0" algn="just">
              <a:buNone/>
            </a:pPr>
            <a:r>
              <a:rPr lang="en-IN" b="1" u="sng" dirty="0">
                <a:solidFill>
                  <a:srgbClr val="374151"/>
                </a:solidFill>
                <a:latin typeface="Söhne"/>
              </a:rPr>
              <a:t>Parameters for comparison</a:t>
            </a:r>
            <a:endParaRPr lang="en-IN" b="0" i="0" dirty="0">
              <a:solidFill>
                <a:srgbClr val="374151"/>
              </a:solidFill>
              <a:effectLst/>
              <a:latin typeface="Söhne"/>
            </a:endParaRPr>
          </a:p>
          <a:p>
            <a:pPr marL="0" indent="0" algn="just">
              <a:buNone/>
            </a:pPr>
            <a:r>
              <a:rPr lang="en-IN" dirty="0">
                <a:solidFill>
                  <a:srgbClr val="374151"/>
                </a:solidFill>
                <a:latin typeface="Söhne"/>
              </a:rPr>
              <a:t>D</a:t>
            </a:r>
            <a:r>
              <a:rPr lang="en-IN" b="0" i="0" dirty="0">
                <a:solidFill>
                  <a:srgbClr val="374151"/>
                </a:solidFill>
                <a:effectLst/>
                <a:latin typeface="Söhne"/>
              </a:rPr>
              <a:t>ata structures are represented</a:t>
            </a:r>
            <a:endParaRPr lang="en-IN" dirty="0">
              <a:solidFill>
                <a:srgbClr val="374151"/>
              </a:solidFill>
              <a:latin typeface="Söhne"/>
            </a:endParaRPr>
          </a:p>
          <a:p>
            <a:pPr marL="0" indent="0" algn="just">
              <a:buNone/>
            </a:pPr>
            <a:r>
              <a:rPr lang="en-IN" dirty="0">
                <a:solidFill>
                  <a:srgbClr val="374151"/>
                </a:solidFill>
                <a:latin typeface="Söhne"/>
              </a:rPr>
              <a:t>I</a:t>
            </a:r>
            <a:r>
              <a:rPr lang="en-IN" b="0" i="0" dirty="0">
                <a:solidFill>
                  <a:srgbClr val="374151"/>
                </a:solidFill>
                <a:effectLst/>
                <a:latin typeface="Söhne"/>
              </a:rPr>
              <a:t>ndividual elements within the catalogues</a:t>
            </a:r>
          </a:p>
          <a:p>
            <a:pPr marL="0" indent="0" algn="just">
              <a:buNone/>
            </a:pPr>
            <a:r>
              <a:rPr lang="en-IN" dirty="0">
                <a:solidFill>
                  <a:srgbClr val="374151"/>
                </a:solidFill>
                <a:latin typeface="Söhne"/>
              </a:rPr>
              <a:t>D</a:t>
            </a:r>
            <a:r>
              <a:rPr lang="en-IN" b="0" i="0" dirty="0">
                <a:solidFill>
                  <a:srgbClr val="374151"/>
                </a:solidFill>
                <a:effectLst/>
                <a:latin typeface="Söhne"/>
              </a:rPr>
              <a:t>ata exchange formats</a:t>
            </a:r>
          </a:p>
          <a:p>
            <a:pPr marL="0" indent="0" algn="just">
              <a:buNone/>
            </a:pPr>
            <a:r>
              <a:rPr lang="en-IN" b="0" i="0" dirty="0">
                <a:solidFill>
                  <a:srgbClr val="374151"/>
                </a:solidFill>
                <a:effectLst/>
                <a:latin typeface="Söhne"/>
              </a:rPr>
              <a:t>Compare the types of data supported</a:t>
            </a:r>
          </a:p>
          <a:p>
            <a:pPr marL="0" indent="0" algn="just">
              <a:buNone/>
            </a:pPr>
            <a:r>
              <a:rPr lang="en-IN" dirty="0">
                <a:solidFill>
                  <a:srgbClr val="374151"/>
                </a:solidFill>
                <a:latin typeface="Söhne"/>
              </a:rPr>
              <a:t>C</a:t>
            </a:r>
            <a:r>
              <a:rPr lang="en-IN" b="0" i="0" dirty="0">
                <a:solidFill>
                  <a:srgbClr val="374151"/>
                </a:solidFill>
                <a:effectLst/>
                <a:latin typeface="Söhne"/>
              </a:rPr>
              <a:t>atalogues integrated with control systems. </a:t>
            </a:r>
          </a:p>
          <a:p>
            <a:pPr marL="0" indent="0" algn="just">
              <a:buNone/>
            </a:pPr>
            <a:r>
              <a:rPr lang="en-IN" dirty="0">
                <a:solidFill>
                  <a:srgbClr val="374151"/>
                </a:solidFill>
                <a:latin typeface="Söhne"/>
              </a:rPr>
              <a:t>C</a:t>
            </a:r>
            <a:r>
              <a:rPr lang="en-IN" b="0" i="0" dirty="0">
                <a:solidFill>
                  <a:srgbClr val="374151"/>
                </a:solidFill>
                <a:effectLst/>
                <a:latin typeface="Söhne"/>
              </a:rPr>
              <a:t>ompleteness and clarity of documentation for systems</a:t>
            </a:r>
          </a:p>
          <a:p>
            <a:pPr marL="0" indent="0" algn="just">
              <a:buNone/>
            </a:pPr>
            <a:r>
              <a:rPr lang="en-IN" dirty="0">
                <a:solidFill>
                  <a:srgbClr val="374151"/>
                </a:solidFill>
                <a:latin typeface="Söhne"/>
              </a:rPr>
              <a:t>V</a:t>
            </a:r>
            <a:r>
              <a:rPr lang="en-IN" b="0" i="0" dirty="0">
                <a:solidFill>
                  <a:srgbClr val="374151"/>
                </a:solidFill>
                <a:effectLst/>
                <a:latin typeface="Söhne"/>
              </a:rPr>
              <a:t>ersioning and compatibility issues</a:t>
            </a:r>
          </a:p>
          <a:p>
            <a:pPr marL="0" indent="0" algn="just">
              <a:buNone/>
            </a:pPr>
            <a:r>
              <a:rPr lang="en-IN" dirty="0">
                <a:solidFill>
                  <a:srgbClr val="374151"/>
                </a:solidFill>
                <a:latin typeface="Söhne"/>
              </a:rPr>
              <a:t>S</a:t>
            </a:r>
            <a:r>
              <a:rPr lang="en-IN" b="0" i="0" dirty="0">
                <a:solidFill>
                  <a:srgbClr val="374151"/>
                </a:solidFill>
                <a:effectLst/>
                <a:latin typeface="Söhne"/>
              </a:rPr>
              <a:t>ecurity measures implemented </a:t>
            </a:r>
          </a:p>
          <a:p>
            <a:pPr marL="0" indent="0" algn="just">
              <a:buNone/>
            </a:pPr>
            <a:r>
              <a:rPr lang="en-IN" dirty="0">
                <a:solidFill>
                  <a:srgbClr val="374151"/>
                </a:solidFill>
                <a:latin typeface="Söhne"/>
              </a:rPr>
              <a:t>P</a:t>
            </a:r>
            <a:r>
              <a:rPr lang="en-IN" b="0" i="0" dirty="0">
                <a:solidFill>
                  <a:srgbClr val="374151"/>
                </a:solidFill>
                <a:effectLst/>
                <a:latin typeface="Söhne"/>
              </a:rPr>
              <a:t>rocesses for validating data </a:t>
            </a:r>
            <a:endParaRPr lang="en-IN" dirty="0">
              <a:solidFill>
                <a:srgbClr val="374151"/>
              </a:solidFill>
              <a:latin typeface="Söhne"/>
            </a:endParaRPr>
          </a:p>
          <a:p>
            <a:pPr marL="0" indent="0" algn="just">
              <a:buNone/>
            </a:pPr>
            <a:r>
              <a:rPr lang="en-US" dirty="0"/>
              <a:t>Data Accessibility</a:t>
            </a:r>
          </a:p>
        </p:txBody>
      </p:sp>
    </p:spTree>
    <p:extLst>
      <p:ext uri="{BB962C8B-B14F-4D97-AF65-F5344CB8AC3E}">
        <p14:creationId xmlns:p14="http://schemas.microsoft.com/office/powerpoint/2010/main" val="2291852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1140A-3750-BE0B-01AC-268331BEDD8C}"/>
              </a:ext>
            </a:extLst>
          </p:cNvPr>
          <p:cNvSpPr>
            <a:spLocks noGrp="1"/>
          </p:cNvSpPr>
          <p:nvPr>
            <p:ph type="title"/>
          </p:nvPr>
        </p:nvSpPr>
        <p:spPr/>
        <p:txBody>
          <a:bodyPr/>
          <a:lstStyle/>
          <a:p>
            <a:r>
              <a:rPr lang="en-IN" b="0" i="0" dirty="0">
                <a:solidFill>
                  <a:srgbClr val="343541"/>
                </a:solidFill>
                <a:effectLst/>
                <a:latin typeface="Söhne"/>
              </a:rPr>
              <a:t>IEC 61882 - Hazard and operability studies (HAZOP studies)</a:t>
            </a:r>
            <a:endParaRPr lang="en-US" dirty="0"/>
          </a:p>
        </p:txBody>
      </p:sp>
      <p:sp>
        <p:nvSpPr>
          <p:cNvPr id="3" name="Content Placeholder 2">
            <a:extLst>
              <a:ext uri="{FF2B5EF4-FFF2-40B4-BE49-F238E27FC236}">
                <a16:creationId xmlns:a16="http://schemas.microsoft.com/office/drawing/2014/main" id="{A1A87F00-DEDF-4BFF-41AA-16CF592470E0}"/>
              </a:ext>
            </a:extLst>
          </p:cNvPr>
          <p:cNvSpPr>
            <a:spLocks noGrp="1"/>
          </p:cNvSpPr>
          <p:nvPr>
            <p:ph idx="1"/>
          </p:nvPr>
        </p:nvSpPr>
        <p:spPr/>
        <p:txBody>
          <a:bodyPr>
            <a:normAutofit fontScale="70000" lnSpcReduction="20000"/>
          </a:bodyPr>
          <a:lstStyle/>
          <a:p>
            <a:pPr marL="0" indent="0" algn="just">
              <a:buNone/>
            </a:pPr>
            <a:r>
              <a:rPr lang="en-IN" b="0" i="0" dirty="0">
                <a:solidFill>
                  <a:srgbClr val="374151"/>
                </a:solidFill>
                <a:effectLst/>
                <a:latin typeface="Söhne"/>
              </a:rPr>
              <a:t>IEC 61882 is an international standard that provides guidelines for conducting Hazard and Operability Studies (HAZOP studies). These studies are a systematic and structured approach to identifying potential hazards and operability issues in industrial processes. When comparing systems or processes based on IEC 61882, you can consider various parameters related to the application and effectiveness of HAZOP studies.</a:t>
            </a:r>
          </a:p>
          <a:p>
            <a:pPr marL="0" indent="0" algn="just">
              <a:buNone/>
            </a:pPr>
            <a:r>
              <a:rPr lang="en-IN" b="1" u="sng">
                <a:solidFill>
                  <a:srgbClr val="374151"/>
                </a:solidFill>
                <a:latin typeface="Söhne"/>
              </a:rPr>
              <a:t>Parameters for comparison</a:t>
            </a:r>
            <a:endParaRPr lang="en-IN" b="0" i="0" dirty="0">
              <a:solidFill>
                <a:srgbClr val="374151"/>
              </a:solidFill>
              <a:effectLst/>
              <a:latin typeface="Söhne"/>
            </a:endParaRPr>
          </a:p>
          <a:p>
            <a:pPr marL="0" indent="0" algn="just">
              <a:buNone/>
            </a:pPr>
            <a:r>
              <a:rPr lang="en-IN" dirty="0">
                <a:solidFill>
                  <a:srgbClr val="374151"/>
                </a:solidFill>
                <a:latin typeface="Söhne"/>
              </a:rPr>
              <a:t>Methodologies employed</a:t>
            </a:r>
          </a:p>
          <a:p>
            <a:pPr marL="0" indent="0" algn="just">
              <a:buNone/>
            </a:pPr>
            <a:r>
              <a:rPr lang="en-IN" dirty="0">
                <a:solidFill>
                  <a:srgbClr val="374151"/>
                </a:solidFill>
                <a:latin typeface="Söhne"/>
              </a:rPr>
              <a:t>Composition of team</a:t>
            </a:r>
          </a:p>
          <a:p>
            <a:pPr marL="0" indent="0" algn="just">
              <a:buNone/>
            </a:pPr>
            <a:r>
              <a:rPr lang="en-IN" dirty="0">
                <a:solidFill>
                  <a:srgbClr val="374151"/>
                </a:solidFill>
                <a:latin typeface="Söhne"/>
              </a:rPr>
              <a:t>No of process nodes or elements</a:t>
            </a:r>
          </a:p>
          <a:p>
            <a:pPr marL="0" indent="0" algn="just">
              <a:buNone/>
            </a:pPr>
            <a:r>
              <a:rPr lang="en-IN" dirty="0">
                <a:solidFill>
                  <a:srgbClr val="374151"/>
                </a:solidFill>
                <a:latin typeface="Söhne"/>
              </a:rPr>
              <a:t>C</a:t>
            </a:r>
            <a:r>
              <a:rPr lang="en-IN" b="0" i="0" dirty="0">
                <a:solidFill>
                  <a:srgbClr val="374151"/>
                </a:solidFill>
                <a:effectLst/>
                <a:latin typeface="Söhne"/>
              </a:rPr>
              <a:t>ritical parameters such as temperature, pressure, flow, and composition are adequately addressed</a:t>
            </a:r>
          </a:p>
          <a:p>
            <a:pPr marL="0" indent="0" algn="just">
              <a:buNone/>
            </a:pPr>
            <a:r>
              <a:rPr lang="en-IN" dirty="0">
                <a:solidFill>
                  <a:srgbClr val="374151"/>
                </a:solidFill>
                <a:latin typeface="Söhne"/>
              </a:rPr>
              <a:t>D</a:t>
            </a:r>
            <a:r>
              <a:rPr lang="en-IN" b="0" i="0" dirty="0">
                <a:solidFill>
                  <a:srgbClr val="374151"/>
                </a:solidFill>
                <a:effectLst/>
                <a:latin typeface="Söhne"/>
              </a:rPr>
              <a:t>eviations from normal operating conditions</a:t>
            </a:r>
          </a:p>
          <a:p>
            <a:pPr marL="0" indent="0" algn="just">
              <a:buNone/>
            </a:pPr>
            <a:r>
              <a:rPr lang="en-IN" dirty="0">
                <a:solidFill>
                  <a:srgbClr val="374151"/>
                </a:solidFill>
                <a:latin typeface="Söhne"/>
              </a:rPr>
              <a:t>S</a:t>
            </a:r>
            <a:r>
              <a:rPr lang="en-IN" b="0" i="0" dirty="0">
                <a:solidFill>
                  <a:srgbClr val="374151"/>
                </a:solidFill>
                <a:effectLst/>
                <a:latin typeface="Söhne"/>
              </a:rPr>
              <a:t>everity of identified deviations.</a:t>
            </a:r>
          </a:p>
          <a:p>
            <a:pPr marL="0" indent="0" algn="just">
              <a:buNone/>
            </a:pPr>
            <a:r>
              <a:rPr lang="en-IN" dirty="0">
                <a:solidFill>
                  <a:srgbClr val="374151"/>
                </a:solidFill>
                <a:latin typeface="Söhne"/>
              </a:rPr>
              <a:t>R</a:t>
            </a:r>
            <a:r>
              <a:rPr lang="en-IN" b="0" i="0" dirty="0">
                <a:solidFill>
                  <a:srgbClr val="374151"/>
                </a:solidFill>
                <a:effectLst/>
                <a:latin typeface="Söhne"/>
              </a:rPr>
              <a:t>isk ranking of identified deviations</a:t>
            </a:r>
          </a:p>
          <a:p>
            <a:pPr marL="0" indent="0" algn="just">
              <a:buNone/>
            </a:pPr>
            <a:endParaRPr lang="en-IN" dirty="0">
              <a:solidFill>
                <a:srgbClr val="374151"/>
              </a:solidFill>
              <a:latin typeface="Söhne"/>
            </a:endParaRPr>
          </a:p>
        </p:txBody>
      </p:sp>
    </p:spTree>
    <p:extLst>
      <p:ext uri="{BB962C8B-B14F-4D97-AF65-F5344CB8AC3E}">
        <p14:creationId xmlns:p14="http://schemas.microsoft.com/office/powerpoint/2010/main" val="16334261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3063</TotalTime>
  <Words>932</Words>
  <Application>Microsoft Macintosh PowerPoint</Application>
  <PresentationFormat>Widescreen</PresentationFormat>
  <Paragraphs>102</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Roboto</vt:lpstr>
      <vt:lpstr>Söhne</vt:lpstr>
      <vt:lpstr>Office Theme</vt:lpstr>
      <vt:lpstr>System Standards and Comparison Parameters</vt:lpstr>
      <vt:lpstr>ISO/IEC 15288 Systems and software engineering System life cycle processes </vt:lpstr>
      <vt:lpstr>ISO/IEC 12207 Systems and software engineering Software life cycle processes </vt:lpstr>
      <vt:lpstr>ISO 15745 Industrial automation systems and integration</vt:lpstr>
      <vt:lpstr>IEC 61850 Communication networks and systems for power utility automation</vt:lpstr>
      <vt:lpstr>ISA-101 - Human-Machine Interfaces for Process Automation Systems</vt:lpstr>
      <vt:lpstr>ISA-18.2 - Management of Alarm Systems for the Process Industries</vt:lpstr>
      <vt:lpstr>IEC 62682 - Data structures and elements in process equipment catalogues</vt:lpstr>
      <vt:lpstr>IEC 61882 - Hazard and operability studies (HAZOP studies)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Standards and Comparison Parameters</dc:title>
  <dc:creator>Sancia Morris</dc:creator>
  <cp:lastModifiedBy>Sancia Morris</cp:lastModifiedBy>
  <cp:revision>3</cp:revision>
  <dcterms:created xsi:type="dcterms:W3CDTF">2023-11-30T04:46:48Z</dcterms:created>
  <dcterms:modified xsi:type="dcterms:W3CDTF">2023-12-04T12:15:07Z</dcterms:modified>
</cp:coreProperties>
</file>