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714" r:id="rId2"/>
  </p:sldMasterIdLst>
  <p:notesMasterIdLst>
    <p:notesMasterId r:id="rId45"/>
  </p:notesMasterIdLst>
  <p:sldIdLst>
    <p:sldId id="257" r:id="rId3"/>
    <p:sldId id="502" r:id="rId4"/>
    <p:sldId id="379" r:id="rId5"/>
    <p:sldId id="473" r:id="rId6"/>
    <p:sldId id="478" r:id="rId7"/>
    <p:sldId id="546" r:id="rId8"/>
    <p:sldId id="467" r:id="rId9"/>
    <p:sldId id="483" r:id="rId10"/>
    <p:sldId id="506" r:id="rId11"/>
    <p:sldId id="507" r:id="rId12"/>
    <p:sldId id="509" r:id="rId13"/>
    <p:sldId id="553" r:id="rId14"/>
    <p:sldId id="547" r:id="rId15"/>
    <p:sldId id="636" r:id="rId16"/>
    <p:sldId id="495" r:id="rId17"/>
    <p:sldId id="548" r:id="rId18"/>
    <p:sldId id="626" r:id="rId19"/>
    <p:sldId id="629" r:id="rId20"/>
    <p:sldId id="634" r:id="rId21"/>
    <p:sldId id="557" r:id="rId22"/>
    <p:sldId id="619" r:id="rId23"/>
    <p:sldId id="549" r:id="rId24"/>
    <p:sldId id="558" r:id="rId25"/>
    <p:sldId id="550" r:id="rId26"/>
    <p:sldId id="551" r:id="rId27"/>
    <p:sldId id="556" r:id="rId28"/>
    <p:sldId id="559" r:id="rId29"/>
    <p:sldId id="635" r:id="rId30"/>
    <p:sldId id="327" r:id="rId31"/>
    <p:sldId id="512" r:id="rId32"/>
    <p:sldId id="511" r:id="rId33"/>
    <p:sldId id="510" r:id="rId34"/>
    <p:sldId id="451" r:id="rId35"/>
    <p:sldId id="519" r:id="rId36"/>
    <p:sldId id="520" r:id="rId37"/>
    <p:sldId id="521" r:id="rId38"/>
    <p:sldId id="522" r:id="rId39"/>
    <p:sldId id="544" r:id="rId40"/>
    <p:sldId id="545" r:id="rId41"/>
    <p:sldId id="542" r:id="rId42"/>
    <p:sldId id="540" r:id="rId43"/>
    <p:sldId id="541" r:id="rId44"/>
  </p:sldIdLst>
  <p:sldSz cx="9144000" cy="6858000" type="screen4x3"/>
  <p:notesSz cx="6858000" cy="9144000"/>
  <p:embeddedFontLst>
    <p:embeddedFont>
      <p:font typeface="Agency FB" panose="020B0503020202020204" pitchFamily="34" charset="0"/>
      <p:regular r:id="rId46"/>
      <p:bold r:id="rId47"/>
    </p:embeddedFont>
    <p:embeddedFont>
      <p:font typeface="Bernard MT Condensed" panose="02050806060905020404" pitchFamily="18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omfortaa" panose="020B0604020202020204" charset="0"/>
      <p:regular r:id="rId53"/>
    </p:embeddedFont>
    <p:embeddedFont>
      <p:font typeface="Consolas" panose="020B0609020204030204" pitchFamily="49" charset="0"/>
      <p:regular r:id="rId54"/>
      <p:bold r:id="rId55"/>
      <p:italic r:id="rId56"/>
      <p:boldItalic r:id="rId57"/>
    </p:embeddedFont>
    <p:embeddedFont>
      <p:font typeface="Liberation Sans" panose="020B0604020202020204" charset="0"/>
      <p:regular r:id="rId58"/>
    </p:embeddedFont>
    <p:embeddedFont>
      <p:font typeface="Roboto Slab" pitchFamily="2" charset="0"/>
      <p:regular r:id="rId59"/>
      <p:bold r:id="rId60"/>
    </p:embeddedFont>
    <p:embeddedFont>
      <p:font typeface="Segoe UI" panose="020B0502040204020203" pitchFamily="34" charset="0"/>
      <p:regular r:id="rId61"/>
      <p:bold r:id="rId62"/>
      <p:italic r:id="rId63"/>
      <p:boldItalic r:id="rId64"/>
    </p:embeddedFont>
    <p:embeddedFont>
      <p:font typeface="Segoe UI Light" panose="020B0502040204020203" pitchFamily="34" charset="0"/>
      <p:regular r:id="rId65"/>
      <p:italic r:id="rId66"/>
    </p:embeddedFont>
    <p:embeddedFont>
      <p:font typeface="Wingdings 3" panose="05040102010807070707" pitchFamily="18" charset="2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1"/>
    <a:srgbClr val="104282"/>
    <a:srgbClr val="0055A0"/>
    <a:srgbClr val="FF3300"/>
    <a:srgbClr val="0B387C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29" autoAdjust="0"/>
    <p:restoredTop sz="96374" autoAdjust="0"/>
  </p:normalViewPr>
  <p:slideViewPr>
    <p:cSldViewPr snapToGrid="0" snapToObjects="1">
      <p:cViewPr varScale="1">
        <p:scale>
          <a:sx n="101" d="100"/>
          <a:sy n="101" d="100"/>
        </p:scale>
        <p:origin x="20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86-4951-BCBF-C124AE9F7B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86-4951-BCBF-C124AE9F7B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86-4951-BCBF-C124AE9F7B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E86-4951-BCBF-C124AE9F7BC1}"/>
              </c:ext>
            </c:extLst>
          </c:dPt>
          <c:dLbls>
            <c:dLbl>
              <c:idx val="0"/>
              <c:layout>
                <c:manualLayout>
                  <c:x val="0.21196993224735911"/>
                  <c:y val="-0.1019240769630785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97701"/>
                        <a:gd name="adj2" fmla="val -130728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DE86-4951-BCBF-C124AE9F7BC1}"/>
                </c:ext>
              </c:extLst>
            </c:dLbl>
            <c:dLbl>
              <c:idx val="1"/>
              <c:layout>
                <c:manualLayout>
                  <c:x val="-0.16881714506944429"/>
                  <c:y val="0.2338426260951870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53028"/>
                        <a:gd name="adj2" fmla="val -76903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DE86-4951-BCBF-C124AE9F7BC1}"/>
                </c:ext>
              </c:extLst>
            </c:dLbl>
            <c:dLbl>
              <c:idx val="2"/>
              <c:layout>
                <c:manualLayout>
                  <c:x val="-0.18223677444676362"/>
                  <c:y val="1.7650070988403958E-3"/>
                </c:manualLayout>
              </c:layout>
              <c:spPr>
                <a:xfrm>
                  <a:off x="32519" y="11278"/>
                  <a:ext cx="2723773" cy="1022390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94511"/>
                        <a:gd name="adj2" fmla="val 29664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250034483915167"/>
                      <c:h val="0.160004043960226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E86-4951-BCBF-C124AE9F7BC1}"/>
                </c:ext>
              </c:extLst>
            </c:dLbl>
            <c:dLbl>
              <c:idx val="3"/>
              <c:layout>
                <c:manualLayout>
                  <c:x val="0.27519030567741848"/>
                  <c:y val="0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06513"/>
                        <a:gd name="adj2" fmla="val 32412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DE86-4951-BCBF-C124AE9F7BC1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'normalized ratio experiments'!$B$1:$E$1</c:f>
              <c:strCache>
                <c:ptCount val="4"/>
                <c:pt idx="0">
                  <c:v>MPD</c:v>
                </c:pt>
                <c:pt idx="1">
                  <c:v>Baikal-GVD</c:v>
                </c:pt>
                <c:pt idx="2">
                  <c:v>SPD</c:v>
                </c:pt>
                <c:pt idx="3">
                  <c:v>BM@N</c:v>
                </c:pt>
              </c:strCache>
            </c:strRef>
          </c:cat>
          <c:val>
            <c:numRef>
              <c:f>'normalized ratio experiments'!$B$2:$E$2</c:f>
              <c:numCache>
                <c:formatCode>General</c:formatCode>
                <c:ptCount val="4"/>
                <c:pt idx="0">
                  <c:v>264033324</c:v>
                </c:pt>
                <c:pt idx="1">
                  <c:v>27538435</c:v>
                </c:pt>
                <c:pt idx="2">
                  <c:v>40873217.512777798</c:v>
                </c:pt>
                <c:pt idx="3">
                  <c:v>6396021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E86-4951-BCBF-C124AE9F7B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6382B-185D-4CBC-A8AC-513397AA74D4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8241-B221-4BF5-83DC-1927BA3A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2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2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066B7-50EE-40FC-B9B7-FB4674BD5955}" type="slidenum"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1898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2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066B7-50EE-40FC-B9B7-FB4674BD5955}" type="slidenum"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0992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2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EE066B7-50EE-40FC-B9B7-FB4674BD5955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4949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2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EE066B7-50EE-40FC-B9B7-FB4674BD5955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41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7815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2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EE066B7-50EE-40FC-B9B7-FB4674BD5955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5462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2686550" y="1919538"/>
            <a:ext cx="3777917" cy="30480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6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60" y="2169000"/>
            <a:ext cx="25200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1211179" y="17726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4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2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691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0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182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4624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jinr.ru</a:t>
            </a:r>
            <a:endParaRPr kumimoji="0" lang="en-US" dirty="0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2686550" y="1919538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</p:spTree>
    <p:extLst>
      <p:ext uri="{BB962C8B-B14F-4D97-AF65-F5344CB8AC3E}">
        <p14:creationId xmlns:p14="http://schemas.microsoft.com/office/powerpoint/2010/main" val="1429313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</p:spTree>
    <p:extLst>
      <p:ext uri="{BB962C8B-B14F-4D97-AF65-F5344CB8AC3E}">
        <p14:creationId xmlns:p14="http://schemas.microsoft.com/office/powerpoint/2010/main" val="3168856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laborate-Thin"/>
            </a:endParaRPr>
          </a:p>
        </p:txBody>
      </p:sp>
    </p:spTree>
    <p:extLst>
      <p:ext uri="{BB962C8B-B14F-4D97-AF65-F5344CB8AC3E}">
        <p14:creationId xmlns:p14="http://schemas.microsoft.com/office/powerpoint/2010/main" val="2275812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4145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</p:spTree>
    <p:extLst>
      <p:ext uri="{BB962C8B-B14F-4D97-AF65-F5344CB8AC3E}">
        <p14:creationId xmlns:p14="http://schemas.microsoft.com/office/powerpoint/2010/main" val="1954452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</p:spTree>
    <p:extLst>
      <p:ext uri="{BB962C8B-B14F-4D97-AF65-F5344CB8AC3E}">
        <p14:creationId xmlns:p14="http://schemas.microsoft.com/office/powerpoint/2010/main" val="3447448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</p:spTree>
    <p:extLst>
      <p:ext uri="{BB962C8B-B14F-4D97-AF65-F5344CB8AC3E}">
        <p14:creationId xmlns:p14="http://schemas.microsoft.com/office/powerpoint/2010/main" val="2090222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</p:spTree>
    <p:extLst>
      <p:ext uri="{BB962C8B-B14F-4D97-AF65-F5344CB8AC3E}">
        <p14:creationId xmlns:p14="http://schemas.microsoft.com/office/powerpoint/2010/main" val="332812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</p:spTree>
    <p:extLst>
      <p:ext uri="{BB962C8B-B14F-4D97-AF65-F5344CB8AC3E}">
        <p14:creationId xmlns:p14="http://schemas.microsoft.com/office/powerpoint/2010/main" val="41029449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olaborate-Thin"/>
            </a:endParaRPr>
          </a:p>
        </p:txBody>
      </p:sp>
    </p:spTree>
    <p:extLst>
      <p:ext uri="{BB962C8B-B14F-4D97-AF65-F5344CB8AC3E}">
        <p14:creationId xmlns:p14="http://schemas.microsoft.com/office/powerpoint/2010/main" val="325518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2668504" y="18488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F25BF-1E97-44B3-9211-484967B0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356350"/>
            <a:ext cx="50142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4282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dirty="0"/>
              <a:t>Click to edit Master text styles</a:t>
            </a:r>
          </a:p>
          <a:p>
            <a:pPr lvl="1" eaLnBrk="1" latinLnBrk="0" hangingPunct="1"/>
            <a:r>
              <a:rPr lang="fr-CH" dirty="0"/>
              <a:t>Second level</a:t>
            </a:r>
          </a:p>
          <a:p>
            <a:pPr lvl="2" eaLnBrk="1" latinLnBrk="0" hangingPunct="1"/>
            <a:r>
              <a:rPr lang="fr-CH" dirty="0"/>
              <a:t>Third level</a:t>
            </a:r>
          </a:p>
          <a:p>
            <a:pPr lvl="3" eaLnBrk="1" latinLnBrk="0" hangingPunct="1"/>
            <a:r>
              <a:rPr lang="fr-CH" dirty="0"/>
              <a:t>Fourth level</a:t>
            </a:r>
          </a:p>
          <a:p>
            <a:pPr lvl="4" eaLnBrk="1" latinLnBrk="0" hangingPunct="1"/>
            <a:r>
              <a:rPr lang="fr-CH" dirty="0"/>
              <a:t>Fifth level</a:t>
            </a:r>
            <a:endParaRPr kumimoji="0"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9</a:t>
            </a:r>
            <a:r>
              <a:rPr lang="ru-RU" dirty="0">
                <a:latin typeface="Comfortaa" panose="020F0603070200060003" pitchFamily="34" charset="0"/>
              </a:rPr>
              <a:t> ноября</a:t>
            </a:r>
            <a:r>
              <a:rPr lang="ru-RU" baseline="0" dirty="0">
                <a:latin typeface="Comfortaa" panose="020F0603070200060003" pitchFamily="34" charset="0"/>
              </a:rPr>
              <a:t> </a:t>
            </a:r>
            <a:r>
              <a:rPr lang="en-US" dirty="0">
                <a:latin typeface="Comfortaa" panose="020F0603070200060003" pitchFamily="34" charset="0"/>
              </a:rPr>
              <a:t>2017</a:t>
            </a:r>
          </a:p>
        </p:txBody>
      </p:sp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RLTP2017</a:t>
            </a:r>
          </a:p>
        </p:txBody>
      </p:sp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>
                <a:latin typeface="Comfortaa" panose="020F0603070200060003" pitchFamily="34" charset="0"/>
              </a:rPr>
              <a:pPr/>
              <a:t>‹#›</a:t>
            </a:fld>
            <a:endParaRPr lang="en-US" dirty="0">
              <a:latin typeface="Comfortaa" panose="020F06030702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0" y="6150798"/>
            <a:ext cx="1028958" cy="707202"/>
            <a:chOff x="-752605" y="5762625"/>
            <a:chExt cx="1028958" cy="707202"/>
          </a:xfrm>
        </p:grpSpPr>
        <p:pic>
          <p:nvPicPr>
            <p:cNvPr id="10" name="Image 4" descr="bande-01.eps"/>
            <p:cNvPicPr>
              <a:picLocks noChangeAspect="1"/>
            </p:cNvPicPr>
            <p:nvPr userDrawn="1"/>
          </p:nvPicPr>
          <p:blipFill rotWithShape="1"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96"/>
            <a:stretch/>
          </p:blipFill>
          <p:spPr>
            <a:xfrm>
              <a:off x="-752605" y="5762625"/>
              <a:ext cx="695325" cy="70720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9" t="3936" r="3868" b="2941"/>
            <a:stretch/>
          </p:blipFill>
          <p:spPr>
            <a:xfrm>
              <a:off x="-600205" y="5762625"/>
              <a:ext cx="876558" cy="707202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81" r:id="rId4"/>
    <p:sldLayoutId id="2147483680" r:id="rId5"/>
    <p:sldLayoutId id="2147483679" r:id="rId6"/>
    <p:sldLayoutId id="2147483664" r:id="rId7"/>
    <p:sldLayoutId id="2147483665" r:id="rId8"/>
    <p:sldLayoutId id="2147483667" r:id="rId9"/>
    <p:sldLayoutId id="2147483668" r:id="rId10"/>
    <p:sldLayoutId id="2147483674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13" r:id="rId17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olaborate-Thin"/>
              </a:rPr>
              <a:t>Образец заголовка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4053A1FE-A13C-4B23-A7CC-78B0D0A3EDD4}" type="datetime">
              <a:rPr lang="en-US" sz="1200" b="0" strike="noStrike" spc="-1">
                <a:solidFill>
                  <a:srgbClr val="8B8B8B"/>
                </a:solidFill>
                <a:latin typeface="Colaborate-Thin"/>
              </a:rPr>
              <a:t>12/12/2023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92714C6D-111E-44DD-84B6-F228DF3E1E77}" type="slidenum">
              <a:rPr lang="en-US" sz="1200" b="0" strike="noStrike" spc="-1">
                <a:solidFill>
                  <a:srgbClr val="8B8B8B"/>
                </a:solidFill>
                <a:latin typeface="Colaborate-Thin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olaborate-Thin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olaborate-Thin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olaborate-Thin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olaborate-Thin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olaborate-Thin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olaborate-Thin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olaborate-Thin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54197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5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5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5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5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5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3200" y="1640544"/>
            <a:ext cx="8377600" cy="4151158"/>
          </a:xfrm>
        </p:spPr>
        <p:txBody>
          <a:bodyPr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Распределённая обработка и генерация данных экспериментов MPD и BM@N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1390649" y="3955453"/>
            <a:ext cx="6362700" cy="419653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Игорь </a:t>
            </a:r>
            <a:r>
              <a:rPr lang="ru-RU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Пелеванюк</a:t>
            </a:r>
            <a:br>
              <a:rPr lang="ru-RU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Научный сотрудник</a:t>
            </a:r>
            <a:endParaRPr lang="ru-RU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58F11-2A25-4CFC-AF45-EDAC311C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275492" y="6276496"/>
            <a:ext cx="8593016" cy="419653"/>
          </a:xfrm>
          <a:prstGeom prst="rect">
            <a:avLst/>
          </a:prstGeom>
        </p:spPr>
        <p:txBody>
          <a:bodyPr vert="horz" lIns="45720" tIns="0" rIns="45720" bIns="0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Рабочее совещание МИФИ-ОИЯИ Компьютинг для мегапроекта NICA</a:t>
            </a:r>
          </a:p>
        </p:txBody>
      </p:sp>
      <p:pic>
        <p:nvPicPr>
          <p:cNvPr id="1028" name="Picture 4" descr="XI Collaboration Meeting of the MPD Experiment at the NICA Facility (18-20  April 2023): Overview · JINR (Indico)">
            <a:extLst>
              <a:ext uri="{FF2B5EF4-FFF2-40B4-BE49-F238E27FC236}">
                <a16:creationId xmlns:a16="http://schemas.microsoft.com/office/drawing/2014/main" id="{77E897E9-3A3D-4A20-8704-5AACFE2DA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09" y="5287216"/>
            <a:ext cx="2506396" cy="51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M@N – 1st experiment of the NICA project">
            <a:extLst>
              <a:ext uri="{FF2B5EF4-FFF2-40B4-BE49-F238E27FC236}">
                <a16:creationId xmlns:a16="http://schemas.microsoft.com/office/drawing/2014/main" id="{3C1FE2DE-B63C-4DCA-A4BE-A6BD50099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66" y="4957090"/>
            <a:ext cx="1726532" cy="117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ICA/JINR-FAIR Bilateral Workshop">
            <a:extLst>
              <a:ext uri="{FF2B5EF4-FFF2-40B4-BE49-F238E27FC236}">
                <a16:creationId xmlns:a16="http://schemas.microsoft.com/office/drawing/2014/main" id="{F6980CDE-21EC-4311-BD7B-9F49C5A4F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534" y="4859900"/>
            <a:ext cx="2532931" cy="131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to | Joint Institute for Nuclear Research">
            <a:extLst>
              <a:ext uri="{FF2B5EF4-FFF2-40B4-BE49-F238E27FC236}">
                <a16:creationId xmlns:a16="http://schemas.microsoft.com/office/drawing/2014/main" id="{4FE58DAB-D677-4AC9-8CC3-1214A9D44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90" y="442491"/>
            <a:ext cx="1759618" cy="98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Логотип и фирменный стиль | Официальный сайт НИЯУ МИФИ">
            <a:extLst>
              <a:ext uri="{FF2B5EF4-FFF2-40B4-BE49-F238E27FC236}">
                <a16:creationId xmlns:a16="http://schemas.microsoft.com/office/drawing/2014/main" id="{DC6C840A-A6E9-493D-A67A-3300755B5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390" y="76430"/>
            <a:ext cx="1717508" cy="171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it.jinr.ru">
            <a:extLst>
              <a:ext uri="{FF2B5EF4-FFF2-40B4-BE49-F238E27FC236}">
                <a16:creationId xmlns:a16="http://schemas.microsoft.com/office/drawing/2014/main" id="{11461DE4-90F1-447D-8D77-3370361AC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28" y="373378"/>
            <a:ext cx="1612758" cy="112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754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0B43D5-6CD7-452C-B7D9-76AA197D4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2" y="894248"/>
            <a:ext cx="7937508" cy="5953130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MPD Normalized time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381369" y="2804926"/>
            <a:ext cx="1163782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Govorun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569313" y="4965511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Tier2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476342" y="4168644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Tier1</a:t>
            </a:r>
            <a:endParaRPr lang="ru-RU" dirty="0"/>
          </a:p>
        </p:txBody>
      </p:sp>
      <p:cxnSp>
        <p:nvCxnSpPr>
          <p:cNvPr id="15" name="Прямая со стрелкой 14"/>
          <p:cNvCxnSpPr>
            <a:cxnSpLocks/>
          </p:cNvCxnSpPr>
          <p:nvPr/>
        </p:nvCxnSpPr>
        <p:spPr>
          <a:xfrm>
            <a:off x="4241903" y="4044141"/>
            <a:ext cx="3234439" cy="14232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2315761" y="3870813"/>
            <a:ext cx="1926142" cy="378228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LHEP cluster</a:t>
            </a:r>
          </a:p>
        </p:txBody>
      </p:sp>
    </p:spTree>
    <p:extLst>
      <p:ext uri="{BB962C8B-B14F-4D97-AF65-F5344CB8AC3E}">
        <p14:creationId xmlns:p14="http://schemas.microsoft.com/office/powerpoint/2010/main" val="1523170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B35FE5-BBC5-48EA-B997-3CC5215FA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012110"/>
            <a:ext cx="7689850" cy="5767387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Computing power in DIRAC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Скругленный прямоугольник 16">
            <a:extLst>
              <a:ext uri="{FF2B5EF4-FFF2-40B4-BE49-F238E27FC236}">
                <a16:creationId xmlns:a16="http://schemas.microsoft.com/office/drawing/2014/main" id="{F41B14D7-75E3-417D-A1D5-4D1A144EF571}"/>
              </a:ext>
            </a:extLst>
          </p:cNvPr>
          <p:cNvSpPr/>
          <p:nvPr/>
        </p:nvSpPr>
        <p:spPr>
          <a:xfrm>
            <a:off x="6794500" y="1771650"/>
            <a:ext cx="495300" cy="36957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rgbClr val="C00000"/>
              </a:solidFill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D8A60523-05C6-4EC9-84F5-F70687F8FEE5}"/>
              </a:ext>
            </a:extLst>
          </p:cNvPr>
          <p:cNvCxnSpPr>
            <a:cxnSpLocks/>
          </p:cNvCxnSpPr>
          <p:nvPr/>
        </p:nvCxnSpPr>
        <p:spPr>
          <a:xfrm>
            <a:off x="5505449" y="2419350"/>
            <a:ext cx="1289051" cy="342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BA5ED26D-D6C9-43B4-B0ED-28F9F08CED6C}"/>
              </a:ext>
            </a:extLst>
          </p:cNvPr>
          <p:cNvSpPr txBox="1">
            <a:spLocks/>
          </p:cNvSpPr>
          <p:nvPr/>
        </p:nvSpPr>
        <p:spPr>
          <a:xfrm>
            <a:off x="1714500" y="1771650"/>
            <a:ext cx="3790949" cy="13017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dirty="0" err="1">
                <a:latin typeface="Segoe UI Light" panose="020B0502040204020203" pitchFamily="34" charset="0"/>
              </a:rPr>
              <a:t>Govorun</a:t>
            </a:r>
            <a:r>
              <a:rPr lang="en-US" sz="1800" dirty="0">
                <a:latin typeface="Segoe UI Light" panose="020B0502040204020203" pitchFamily="34" charset="0"/>
              </a:rPr>
              <a:t> may calculate jobs with extremely high RAM and disk space requirements.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Segoe UI Light" panose="020B0502040204020203" pitchFamily="34" charset="0"/>
              </a:rPr>
              <a:t>At that time all jobs were “hard”.</a:t>
            </a:r>
          </a:p>
        </p:txBody>
      </p:sp>
    </p:spTree>
    <p:extLst>
      <p:ext uri="{BB962C8B-B14F-4D97-AF65-F5344CB8AC3E}">
        <p14:creationId xmlns:p14="http://schemas.microsoft.com/office/powerpoint/2010/main" val="2822277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4FC503-BDEB-3387-E1F7-B35DFAE8F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2" y="1050111"/>
            <a:ext cx="7315215" cy="5486411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Computing power in DIRAC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D8A60523-05C6-4EC9-84F5-F70687F8FEE5}"/>
              </a:ext>
            </a:extLst>
          </p:cNvPr>
          <p:cNvCxnSpPr>
            <a:cxnSpLocks/>
          </p:cNvCxnSpPr>
          <p:nvPr/>
        </p:nvCxnSpPr>
        <p:spPr>
          <a:xfrm flipV="1">
            <a:off x="5772149" y="1914525"/>
            <a:ext cx="2270129" cy="6762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BA5ED26D-D6C9-43B4-B0ED-28F9F08CED6C}"/>
              </a:ext>
            </a:extLst>
          </p:cNvPr>
          <p:cNvSpPr txBox="1">
            <a:spLocks/>
          </p:cNvSpPr>
          <p:nvPr/>
        </p:nvSpPr>
        <p:spPr>
          <a:xfrm>
            <a:off x="1981200" y="2419350"/>
            <a:ext cx="3790949" cy="781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dirty="0">
                <a:latin typeface="Segoe UI Light" panose="020B0502040204020203" pitchFamily="34" charset="0"/>
              </a:rPr>
              <a:t>Almost 1 PB of data successfully generated and stored for MPD</a:t>
            </a:r>
          </a:p>
        </p:txBody>
      </p:sp>
    </p:spTree>
    <p:extLst>
      <p:ext uri="{BB962C8B-B14F-4D97-AF65-F5344CB8AC3E}">
        <p14:creationId xmlns:p14="http://schemas.microsoft.com/office/powerpoint/2010/main" val="959132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264292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Automatization</a:t>
            </a:r>
            <a:r>
              <a:rPr lang="ru-RU" sz="5400" dirty="0">
                <a:latin typeface="Segoe UI Light" panose="020B0502040204020203" pitchFamily="34" charset="0"/>
              </a:rPr>
              <a:t> </a:t>
            </a:r>
            <a:endParaRPr lang="en-US" sz="5400" dirty="0">
              <a:latin typeface="Segoe UI Light" panose="020B0502040204020203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3600" dirty="0">
                <a:latin typeface="Segoe UI Light" panose="020B0502040204020203" pitchFamily="34" charset="0"/>
              </a:rPr>
              <a:t>and</a:t>
            </a:r>
            <a:endParaRPr lang="en-US" sz="5400" dirty="0">
              <a:latin typeface="Segoe UI Light" panose="020B0502040204020203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Tools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856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-16695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Questions that we always ask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C6D782-F6ED-4344-A26C-571515706DED}"/>
              </a:ext>
            </a:extLst>
          </p:cNvPr>
          <p:cNvSpPr txBox="1"/>
          <p:nvPr/>
        </p:nvSpPr>
        <p:spPr>
          <a:xfrm>
            <a:off x="333375" y="1230283"/>
            <a:ext cx="8639175" cy="52322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How 100k jobs executes on heterogeneous distributed computing infrastructure?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Are we efficient?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 not, is network is responsible for inefficiency? 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 it is not the network, what is the profile of the user job?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Having the information about jobs’ profile, network throughput and characteristics of the resources,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 we guess how the workload will be executed?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118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Performance evaluation in distributed infrastructures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F229CF8-B38F-445D-A02E-58645707E54C}"/>
              </a:ext>
            </a:extLst>
          </p:cNvPr>
          <p:cNvGrpSpPr/>
          <p:nvPr/>
        </p:nvGrpSpPr>
        <p:grpSpPr>
          <a:xfrm>
            <a:off x="515965" y="1052207"/>
            <a:ext cx="8313879" cy="4753586"/>
            <a:chOff x="529940" y="489466"/>
            <a:chExt cx="8834097" cy="559725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D6E0E08-4023-4439-A3A7-765D7329C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7" b="4729"/>
            <a:stretch/>
          </p:blipFill>
          <p:spPr>
            <a:xfrm>
              <a:off x="970963" y="489466"/>
              <a:ext cx="8330342" cy="5597258"/>
            </a:xfrm>
            <a:prstGeom prst="rect">
              <a:avLst/>
            </a:prstGeom>
          </p:spPr>
        </p:pic>
        <p:sp>
          <p:nvSpPr>
            <p:cNvPr id="22" name="Скругленный прямоугольник 4">
              <a:extLst>
                <a:ext uri="{FF2B5EF4-FFF2-40B4-BE49-F238E27FC236}">
                  <a16:creationId xmlns:a16="http://schemas.microsoft.com/office/drawing/2014/main" id="{CEF6C449-7B19-4E6A-813E-7236E9E57FC6}"/>
                </a:ext>
              </a:extLst>
            </p:cNvPr>
            <p:cNvSpPr/>
            <p:nvPr/>
          </p:nvSpPr>
          <p:spPr>
            <a:xfrm>
              <a:off x="2306146" y="5441866"/>
              <a:ext cx="6342611" cy="216131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00CE6A3-CD97-4E79-BA8C-795E6814E1B8}"/>
                </a:ext>
              </a:extLst>
            </p:cNvPr>
            <p:cNvSpPr txBox="1"/>
            <p:nvPr/>
          </p:nvSpPr>
          <p:spPr>
            <a:xfrm>
              <a:off x="4595359" y="5045653"/>
              <a:ext cx="4768678" cy="4491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5A0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Immediate errors  or short jobs</a:t>
              </a:r>
            </a:p>
          </p:txBody>
        </p:sp>
        <p:sp>
          <p:nvSpPr>
            <p:cNvPr id="25" name="Скругленный прямоугольник 6">
              <a:extLst>
                <a:ext uri="{FF2B5EF4-FFF2-40B4-BE49-F238E27FC236}">
                  <a16:creationId xmlns:a16="http://schemas.microsoft.com/office/drawing/2014/main" id="{EA007AC4-CB7C-43E9-B120-CFBD9D336F91}"/>
                </a:ext>
              </a:extLst>
            </p:cNvPr>
            <p:cNvSpPr/>
            <p:nvPr/>
          </p:nvSpPr>
          <p:spPr>
            <a:xfrm>
              <a:off x="3271865" y="4134397"/>
              <a:ext cx="278532" cy="120177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Скругленный прямоугольник 7">
              <a:extLst>
                <a:ext uri="{FF2B5EF4-FFF2-40B4-BE49-F238E27FC236}">
                  <a16:creationId xmlns:a16="http://schemas.microsoft.com/office/drawing/2014/main" id="{3F190948-D8B2-406F-87AD-117B58F06617}"/>
                </a:ext>
              </a:extLst>
            </p:cNvPr>
            <p:cNvSpPr/>
            <p:nvPr/>
          </p:nvSpPr>
          <p:spPr>
            <a:xfrm>
              <a:off x="3850320" y="4216323"/>
              <a:ext cx="278532" cy="120177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Скругленный прямоугольник 9">
              <a:extLst>
                <a:ext uri="{FF2B5EF4-FFF2-40B4-BE49-F238E27FC236}">
                  <a16:creationId xmlns:a16="http://schemas.microsoft.com/office/drawing/2014/main" id="{4B6C344E-A627-417E-AD76-25DC041F5B5C}"/>
                </a:ext>
              </a:extLst>
            </p:cNvPr>
            <p:cNvSpPr/>
            <p:nvPr/>
          </p:nvSpPr>
          <p:spPr>
            <a:xfrm>
              <a:off x="4334452" y="4399203"/>
              <a:ext cx="922713" cy="936967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Скругленный прямоугольник 10">
              <a:extLst>
                <a:ext uri="{FF2B5EF4-FFF2-40B4-BE49-F238E27FC236}">
                  <a16:creationId xmlns:a16="http://schemas.microsoft.com/office/drawing/2014/main" id="{DB8530A9-D251-4BF6-B7AB-7EB0B4906076}"/>
                </a:ext>
              </a:extLst>
            </p:cNvPr>
            <p:cNvSpPr/>
            <p:nvPr/>
          </p:nvSpPr>
          <p:spPr>
            <a:xfrm>
              <a:off x="5429045" y="4561117"/>
              <a:ext cx="792396" cy="856979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5E6BA40B-18E5-4AD1-8493-CABD3FFED46F}"/>
                </a:ext>
              </a:extLst>
            </p:cNvPr>
            <p:cNvCxnSpPr/>
            <p:nvPr/>
          </p:nvCxnSpPr>
          <p:spPr>
            <a:xfrm flipH="1">
              <a:off x="1317292" y="4561117"/>
              <a:ext cx="1954573" cy="42848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C3E1CD22-83E0-4DC9-ABFE-2E7E086C7603}"/>
                </a:ext>
              </a:extLst>
            </p:cNvPr>
            <p:cNvCxnSpPr/>
            <p:nvPr/>
          </p:nvCxnSpPr>
          <p:spPr>
            <a:xfrm flipH="1">
              <a:off x="1317292" y="4552202"/>
              <a:ext cx="2544418" cy="44928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EC17C741-D9CB-4E23-AB2B-5F10A028D525}"/>
                </a:ext>
              </a:extLst>
            </p:cNvPr>
            <p:cNvCxnSpPr/>
            <p:nvPr/>
          </p:nvCxnSpPr>
          <p:spPr>
            <a:xfrm flipH="1">
              <a:off x="1317292" y="4561117"/>
              <a:ext cx="3017160" cy="44037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51A860A6-648F-4F18-A8F3-CFC70824DFA4}"/>
                </a:ext>
              </a:extLst>
            </p:cNvPr>
            <p:cNvCxnSpPr/>
            <p:nvPr/>
          </p:nvCxnSpPr>
          <p:spPr>
            <a:xfrm flipH="1">
              <a:off x="1317292" y="4834152"/>
              <a:ext cx="4160160" cy="16733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Полилиния 15">
              <a:extLst>
                <a:ext uri="{FF2B5EF4-FFF2-40B4-BE49-F238E27FC236}">
                  <a16:creationId xmlns:a16="http://schemas.microsoft.com/office/drawing/2014/main" id="{36595BE5-ADE7-46C5-B672-2A956A72A8FA}"/>
                </a:ext>
              </a:extLst>
            </p:cNvPr>
            <p:cNvSpPr/>
            <p:nvPr/>
          </p:nvSpPr>
          <p:spPr>
            <a:xfrm>
              <a:off x="1706775" y="2334341"/>
              <a:ext cx="7095344" cy="2490798"/>
            </a:xfrm>
            <a:custGeom>
              <a:avLst/>
              <a:gdLst>
                <a:gd name="connsiteX0" fmla="*/ 316739 w 7095344"/>
                <a:gd name="connsiteY0" fmla="*/ 106631 h 2490798"/>
                <a:gd name="connsiteX1" fmla="*/ 1779779 w 7095344"/>
                <a:gd name="connsiteY1" fmla="*/ 912965 h 2490798"/>
                <a:gd name="connsiteX2" fmla="*/ 2852120 w 7095344"/>
                <a:gd name="connsiteY2" fmla="*/ 1395103 h 2490798"/>
                <a:gd name="connsiteX3" fmla="*/ 4672608 w 7095344"/>
                <a:gd name="connsiteY3" fmla="*/ 1636173 h 2490798"/>
                <a:gd name="connsiteX4" fmla="*/ 5969393 w 7095344"/>
                <a:gd name="connsiteY4" fmla="*/ 1794114 h 2490798"/>
                <a:gd name="connsiteX5" fmla="*/ 7033422 w 7095344"/>
                <a:gd name="connsiteY5" fmla="*/ 2051809 h 2490798"/>
                <a:gd name="connsiteX6" fmla="*/ 6750790 w 7095344"/>
                <a:gd name="connsiteY6" fmla="*/ 2484071 h 2490798"/>
                <a:gd name="connsiteX7" fmla="*/ 4955240 w 7095344"/>
                <a:gd name="connsiteY7" fmla="*/ 2301191 h 2490798"/>
                <a:gd name="connsiteX8" fmla="*/ 3733270 w 7095344"/>
                <a:gd name="connsiteY8" fmla="*/ 2109998 h 2490798"/>
                <a:gd name="connsiteX9" fmla="*/ 2394920 w 7095344"/>
                <a:gd name="connsiteY9" fmla="*/ 1885554 h 2490798"/>
                <a:gd name="connsiteX10" fmla="*/ 1073197 w 7095344"/>
                <a:gd name="connsiteY10" fmla="*/ 1469918 h 2490798"/>
                <a:gd name="connsiteX11" fmla="*/ 449742 w 7095344"/>
                <a:gd name="connsiteY11" fmla="*/ 1021031 h 2490798"/>
                <a:gd name="connsiteX12" fmla="*/ 9168 w 7095344"/>
                <a:gd name="connsiteY12" fmla="*/ 414202 h 2490798"/>
                <a:gd name="connsiteX13" fmla="*/ 167110 w 7095344"/>
                <a:gd name="connsiteY13" fmla="*/ 40129 h 2490798"/>
                <a:gd name="connsiteX14" fmla="*/ 316739 w 7095344"/>
                <a:gd name="connsiteY14" fmla="*/ 106631 h 2490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95344" h="2490798">
                  <a:moveTo>
                    <a:pt x="316739" y="106631"/>
                  </a:moveTo>
                  <a:cubicBezTo>
                    <a:pt x="585517" y="252104"/>
                    <a:pt x="1357216" y="698220"/>
                    <a:pt x="1779779" y="912965"/>
                  </a:cubicBezTo>
                  <a:cubicBezTo>
                    <a:pt x="2202343" y="1127710"/>
                    <a:pt x="2369982" y="1274568"/>
                    <a:pt x="2852120" y="1395103"/>
                  </a:cubicBezTo>
                  <a:cubicBezTo>
                    <a:pt x="3334258" y="1515638"/>
                    <a:pt x="4672608" y="1636173"/>
                    <a:pt x="4672608" y="1636173"/>
                  </a:cubicBezTo>
                  <a:cubicBezTo>
                    <a:pt x="5192153" y="1702675"/>
                    <a:pt x="5575924" y="1724841"/>
                    <a:pt x="5969393" y="1794114"/>
                  </a:cubicBezTo>
                  <a:cubicBezTo>
                    <a:pt x="6362862" y="1863387"/>
                    <a:pt x="6903189" y="1936816"/>
                    <a:pt x="7033422" y="2051809"/>
                  </a:cubicBezTo>
                  <a:cubicBezTo>
                    <a:pt x="7163655" y="2166802"/>
                    <a:pt x="7097154" y="2442507"/>
                    <a:pt x="6750790" y="2484071"/>
                  </a:cubicBezTo>
                  <a:cubicBezTo>
                    <a:pt x="6404426" y="2525635"/>
                    <a:pt x="5458160" y="2363536"/>
                    <a:pt x="4955240" y="2301191"/>
                  </a:cubicBezTo>
                  <a:cubicBezTo>
                    <a:pt x="4452320" y="2238846"/>
                    <a:pt x="3733270" y="2109998"/>
                    <a:pt x="3733270" y="2109998"/>
                  </a:cubicBezTo>
                  <a:cubicBezTo>
                    <a:pt x="3306550" y="2040725"/>
                    <a:pt x="2838266" y="1992234"/>
                    <a:pt x="2394920" y="1885554"/>
                  </a:cubicBezTo>
                  <a:cubicBezTo>
                    <a:pt x="1951575" y="1778874"/>
                    <a:pt x="1397393" y="1614005"/>
                    <a:pt x="1073197" y="1469918"/>
                  </a:cubicBezTo>
                  <a:cubicBezTo>
                    <a:pt x="749001" y="1325831"/>
                    <a:pt x="627080" y="1196984"/>
                    <a:pt x="449742" y="1021031"/>
                  </a:cubicBezTo>
                  <a:cubicBezTo>
                    <a:pt x="272404" y="845078"/>
                    <a:pt x="56273" y="577686"/>
                    <a:pt x="9168" y="414202"/>
                  </a:cubicBezTo>
                  <a:cubicBezTo>
                    <a:pt x="-37937" y="250718"/>
                    <a:pt x="108921" y="88620"/>
                    <a:pt x="167110" y="40129"/>
                  </a:cubicBezTo>
                  <a:cubicBezTo>
                    <a:pt x="225299" y="-8362"/>
                    <a:pt x="47961" y="-38842"/>
                    <a:pt x="316739" y="106631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E0E1F85-3F8A-4E66-9C00-40560F1EF7E6}"/>
                </a:ext>
              </a:extLst>
            </p:cNvPr>
            <p:cNvSpPr txBox="1"/>
            <p:nvPr/>
          </p:nvSpPr>
          <p:spPr>
            <a:xfrm>
              <a:off x="7521038" y="3718035"/>
              <a:ext cx="1570872" cy="4491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5A0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MPD MC</a:t>
              </a:r>
            </a:p>
          </p:txBody>
        </p:sp>
        <p:sp>
          <p:nvSpPr>
            <p:cNvPr id="37" name="Скругленный прямоугольник 17">
              <a:extLst>
                <a:ext uri="{FF2B5EF4-FFF2-40B4-BE49-F238E27FC236}">
                  <a16:creationId xmlns:a16="http://schemas.microsoft.com/office/drawing/2014/main" id="{D8D2B871-043C-4A52-94C1-23740DCAA5B5}"/>
                </a:ext>
              </a:extLst>
            </p:cNvPr>
            <p:cNvSpPr/>
            <p:nvPr/>
          </p:nvSpPr>
          <p:spPr>
            <a:xfrm>
              <a:off x="3550397" y="833427"/>
              <a:ext cx="2346848" cy="3048217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DBC1BB-974C-4C40-A07B-DAD7D085BB74}"/>
                </a:ext>
              </a:extLst>
            </p:cNvPr>
            <p:cNvSpPr txBox="1"/>
            <p:nvPr/>
          </p:nvSpPr>
          <p:spPr>
            <a:xfrm>
              <a:off x="593325" y="745777"/>
              <a:ext cx="3009207" cy="4491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 err="1">
                  <a:solidFill>
                    <a:srgbClr val="0055A0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Folding@Home</a:t>
              </a:r>
              <a:endParaRPr lang="en-US" sz="1600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1BBDB83-FBDC-47B1-B316-FA0146247AE8}"/>
                </a:ext>
              </a:extLst>
            </p:cNvPr>
            <p:cNvSpPr txBox="1"/>
            <p:nvPr/>
          </p:nvSpPr>
          <p:spPr>
            <a:xfrm>
              <a:off x="529940" y="4946527"/>
              <a:ext cx="1866677" cy="7757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5A0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Errors during execution</a:t>
              </a:r>
            </a:p>
          </p:txBody>
        </p:sp>
      </p:grp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6F93A8C8-4529-4E3F-BD77-C2D3DAB754CD}"/>
              </a:ext>
            </a:extLst>
          </p:cNvPr>
          <p:cNvCxnSpPr/>
          <p:nvPr/>
        </p:nvCxnSpPr>
        <p:spPr>
          <a:xfrm>
            <a:off x="1394341" y="6169586"/>
            <a:ext cx="7216878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6232C1C-67F7-46EE-9D77-95E340B525BE}"/>
              </a:ext>
            </a:extLst>
          </p:cNvPr>
          <p:cNvSpPr txBox="1"/>
          <p:nvPr/>
        </p:nvSpPr>
        <p:spPr>
          <a:xfrm>
            <a:off x="1863061" y="5864141"/>
            <a:ext cx="629362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DB12 Benchmark of a core on which jobs was executed </a:t>
            </a:r>
          </a:p>
        </p:txBody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0ED4766C-10D4-487F-8D34-1AA26F5BB54A}"/>
              </a:ext>
            </a:extLst>
          </p:cNvPr>
          <p:cNvCxnSpPr>
            <a:cxnSpLocks/>
          </p:cNvCxnSpPr>
          <p:nvPr/>
        </p:nvCxnSpPr>
        <p:spPr>
          <a:xfrm flipV="1">
            <a:off x="872737" y="1144852"/>
            <a:ext cx="0" cy="471928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EB350E2-3C8B-4641-9899-C3D48BA04AD2}"/>
              </a:ext>
            </a:extLst>
          </p:cNvPr>
          <p:cNvSpPr txBox="1"/>
          <p:nvPr/>
        </p:nvSpPr>
        <p:spPr>
          <a:xfrm>
            <a:off x="-180207" y="3088316"/>
            <a:ext cx="121919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Job execution time</a:t>
            </a:r>
          </a:p>
        </p:txBody>
      </p:sp>
    </p:spTree>
    <p:extLst>
      <p:ext uri="{BB962C8B-B14F-4D97-AF65-F5344CB8AC3E}">
        <p14:creationId xmlns:p14="http://schemas.microsoft.com/office/powerpoint/2010/main" val="2775693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BBAC97-F450-62D3-7891-0DF02DB7F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274"/>
            <a:ext cx="9144000" cy="5014076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4D7A21C1-32B6-E8C6-36D2-4AE3D603489E}"/>
              </a:ext>
            </a:extLst>
          </p:cNvPr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MPD real job distribution for last year</a:t>
            </a:r>
          </a:p>
        </p:txBody>
      </p:sp>
    </p:spTree>
    <p:extLst>
      <p:ext uri="{BB962C8B-B14F-4D97-AF65-F5344CB8AC3E}">
        <p14:creationId xmlns:p14="http://schemas.microsoft.com/office/powerpoint/2010/main" val="2536390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Workflow of BM@N production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5AC9C8E-498A-9C05-B886-3ADAEA3C6FAE}"/>
              </a:ext>
            </a:extLst>
          </p:cNvPr>
          <p:cNvSpPr/>
          <p:nvPr/>
        </p:nvSpPr>
        <p:spPr>
          <a:xfrm>
            <a:off x="1810138" y="1917441"/>
            <a:ext cx="2062065" cy="1062528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RawToDigi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699E04-882F-9C8B-E539-4ECE07F3A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618"/>
          <a:stretch/>
        </p:blipFill>
        <p:spPr>
          <a:xfrm>
            <a:off x="296349" y="4423620"/>
            <a:ext cx="2544821" cy="16358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C6447EF-D0D4-1003-6C63-53B46C50F1BF}"/>
              </a:ext>
            </a:extLst>
          </p:cNvPr>
          <p:cNvSpPr/>
          <p:nvPr/>
        </p:nvSpPr>
        <p:spPr>
          <a:xfrm>
            <a:off x="5442856" y="1942716"/>
            <a:ext cx="2062065" cy="1062528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DigiToDst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505503-1C5E-9CD2-E1AF-1D2C0393C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20" y="3308311"/>
            <a:ext cx="772138" cy="772138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03954A9A-1B72-0F03-4600-B696248587A4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1127789" y="4080449"/>
            <a:ext cx="0" cy="4638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0135C37D-3792-4F45-3676-523E5B231CE4}"/>
              </a:ext>
            </a:extLst>
          </p:cNvPr>
          <p:cNvCxnSpPr>
            <a:cxnSpLocks/>
            <a:stCxn id="8" idx="0"/>
            <a:endCxn id="4" idx="1"/>
          </p:cNvCxnSpPr>
          <p:nvPr/>
        </p:nvCxnSpPr>
        <p:spPr>
          <a:xfrm flipV="1">
            <a:off x="1127789" y="2448705"/>
            <a:ext cx="682349" cy="8596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4C9479C-D951-32BB-56BE-E909E3C5A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76" y="3269129"/>
            <a:ext cx="772138" cy="772138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94EE002-1D43-FE40-57E1-9A6B25E15216}"/>
              </a:ext>
            </a:extLst>
          </p:cNvPr>
          <p:cNvSpPr/>
          <p:nvPr/>
        </p:nvSpPr>
        <p:spPr>
          <a:xfrm>
            <a:off x="4473590" y="3359288"/>
            <a:ext cx="521970" cy="257175"/>
          </a:xfrm>
          <a:prstGeom prst="roundRect">
            <a:avLst>
              <a:gd name="adj" fmla="val 6296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9DAF71-4789-F995-EF9D-4D5DCFBAEE74}"/>
              </a:ext>
            </a:extLst>
          </p:cNvPr>
          <p:cNvSpPr txBox="1"/>
          <p:nvPr/>
        </p:nvSpPr>
        <p:spPr>
          <a:xfrm>
            <a:off x="4391484" y="3303209"/>
            <a:ext cx="77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rPr>
              <a:t>DIGI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362B9F2-CFC6-2ED3-C255-C845AE409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66" y="3307864"/>
            <a:ext cx="772138" cy="772138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C58F4014-DAA2-95D6-2487-BA0AC43A8FEF}"/>
              </a:ext>
            </a:extLst>
          </p:cNvPr>
          <p:cNvSpPr/>
          <p:nvPr/>
        </p:nvSpPr>
        <p:spPr>
          <a:xfrm>
            <a:off x="7909180" y="3398023"/>
            <a:ext cx="521970" cy="257175"/>
          </a:xfrm>
          <a:prstGeom prst="roundRect">
            <a:avLst>
              <a:gd name="adj" fmla="val 6296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95B3A2-E72D-CDAA-114D-5DD6AF34AA82}"/>
              </a:ext>
            </a:extLst>
          </p:cNvPr>
          <p:cNvSpPr txBox="1"/>
          <p:nvPr/>
        </p:nvSpPr>
        <p:spPr>
          <a:xfrm>
            <a:off x="7877032" y="3326555"/>
            <a:ext cx="772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rPr>
              <a:t>DST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516A53D4-63D8-9C02-DB11-268EF890E1D6}"/>
              </a:ext>
            </a:extLst>
          </p:cNvPr>
          <p:cNvCxnSpPr>
            <a:cxnSpLocks/>
            <a:stCxn id="22" idx="0"/>
            <a:endCxn id="6" idx="1"/>
          </p:cNvCxnSpPr>
          <p:nvPr/>
        </p:nvCxnSpPr>
        <p:spPr>
          <a:xfrm flipV="1">
            <a:off x="4777553" y="2473980"/>
            <a:ext cx="665303" cy="8292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003D2C51-13D9-60D2-9441-CE32B40020F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3872203" y="2448705"/>
            <a:ext cx="601387" cy="8382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B4E4BCB3-1370-EE1A-4D7E-A965CAE35363}"/>
              </a:ext>
            </a:extLst>
          </p:cNvPr>
          <p:cNvCxnSpPr>
            <a:cxnSpLocks/>
            <a:stCxn id="6" idx="3"/>
            <a:endCxn id="23" idx="0"/>
          </p:cNvCxnSpPr>
          <p:nvPr/>
        </p:nvCxnSpPr>
        <p:spPr>
          <a:xfrm>
            <a:off x="7504921" y="2473980"/>
            <a:ext cx="626114" cy="8338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411FEFF-5CC6-9FC0-DC43-4F8C8E68F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680" y="4468367"/>
            <a:ext cx="1468709" cy="1468709"/>
          </a:xfrm>
          <a:prstGeom prst="rect">
            <a:avLst/>
          </a:prstGeom>
        </p:spPr>
      </p:pic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EE69B7BE-EDAF-9119-A4E1-243D205AAD1E}"/>
              </a:ext>
            </a:extLst>
          </p:cNvPr>
          <p:cNvCxnSpPr>
            <a:cxnSpLocks/>
            <a:stCxn id="23" idx="2"/>
            <a:endCxn id="37" idx="0"/>
          </p:cNvCxnSpPr>
          <p:nvPr/>
        </p:nvCxnSpPr>
        <p:spPr>
          <a:xfrm>
            <a:off x="8131035" y="4080002"/>
            <a:ext cx="0" cy="3883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354602-8188-FFF5-9034-A04520E4B95C}"/>
              </a:ext>
            </a:extLst>
          </p:cNvPr>
          <p:cNvSpPr txBox="1">
            <a:spLocks/>
          </p:cNvSpPr>
          <p:nvPr/>
        </p:nvSpPr>
        <p:spPr>
          <a:xfrm>
            <a:off x="1039668" y="1377613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Digitization step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C363F21B-4FA4-ACE5-94FA-59AF86A849A0}"/>
              </a:ext>
            </a:extLst>
          </p:cNvPr>
          <p:cNvSpPr txBox="1">
            <a:spLocks/>
          </p:cNvSpPr>
          <p:nvPr/>
        </p:nvSpPr>
        <p:spPr>
          <a:xfrm>
            <a:off x="4672386" y="1380058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Reconstruction step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45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85176" y="1408362"/>
            <a:ext cx="8527130" cy="441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F9FC30-B672-BE12-71BA-1B844F1DCA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894726" y="-1296122"/>
            <a:ext cx="6440140" cy="71954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C50B54-A771-E752-C879-77CFE2208CB7}"/>
              </a:ext>
            </a:extLst>
          </p:cNvPr>
          <p:cNvSpPr txBox="1"/>
          <p:nvPr/>
        </p:nvSpPr>
        <p:spPr>
          <a:xfrm>
            <a:off x="291414" y="961768"/>
            <a:ext cx="8603469" cy="830997"/>
          </a:xfrm>
          <a:prstGeom prst="rect">
            <a:avLst/>
          </a:prstGeom>
          <a:solidFill>
            <a:schemeClr val="bg1"/>
          </a:solidFill>
          <a:ln w="47625">
            <a:solidFill>
              <a:srgbClr val="009900"/>
            </a:solidFill>
          </a:ln>
          <a:effectLst>
            <a:outerShdw blurRad="50800" dist="215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Average Raw2Digi calculation time increased by 60%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(2500 -&gt; 4000 seconds)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Segoe UI Light" panose="020B0502040204020203" pitchFamily="34" charset="0"/>
                <a:cs typeface="Segoe UI Light" panose="020B0502040204020203" pitchFamily="34" charset="0"/>
              </a:rPr>
              <a:t>BM@N Raw to DIGI jobs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8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9261FA-7FE2-33D9-CAE5-D8BF63768E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94" y="1268796"/>
            <a:ext cx="9144000" cy="5008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6" b="20083"/>
          <a:stretch/>
        </p:blipFill>
        <p:spPr>
          <a:xfrm>
            <a:off x="403123" y="5608868"/>
            <a:ext cx="8849032" cy="61966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27FF45A-1DF2-1C5C-1478-62EC4734CD23}"/>
              </a:ext>
            </a:extLst>
          </p:cNvPr>
          <p:cNvCxnSpPr>
            <a:cxnSpLocks/>
          </p:cNvCxnSpPr>
          <p:nvPr/>
        </p:nvCxnSpPr>
        <p:spPr>
          <a:xfrm>
            <a:off x="101356" y="4681906"/>
            <a:ext cx="8972743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3">
            <a:extLst>
              <a:ext uri="{FF2B5EF4-FFF2-40B4-BE49-F238E27FC236}">
                <a16:creationId xmlns:a16="http://schemas.microsoft.com/office/drawing/2014/main" id="{368104F7-0573-4093-A5A7-855D592C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Segoe UI Light" panose="020B0502040204020203" pitchFamily="34" charset="0"/>
                <a:cs typeface="Segoe UI Light" panose="020B0502040204020203" pitchFamily="34" charset="0"/>
              </a:rPr>
              <a:t>BM@N DIGI to DST jobs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7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94455" y="993370"/>
            <a:ext cx="8226854" cy="5507183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BM@N:</a:t>
            </a:r>
            <a:b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Konstantin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Gertsenberger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MPD: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Victor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Riabov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Arkadiy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Taranenko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Andrey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Moshkin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Oleg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Rogachevskiy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DIRAC: 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Igor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Pelevanyk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Andrey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Tsaregorodtzev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Responsibles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resources: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Tier-1,Tier-2, EOS:   Valery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Mitsyn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Govorun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  Dmitry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Podgainy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LHEP cluster:</a:t>
            </a: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Ivan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Slepov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List of participants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B19AF-5667-43E1-8812-1106479F6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34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-247061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Data transfers monitoring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5FEE8CE-EF99-4264-8830-4D6722B1C24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08115" y="3690565"/>
            <a:ext cx="8661994" cy="31392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1715ADD-00D3-4421-8EEF-36E2AFFD586F}"/>
              </a:ext>
            </a:extLst>
          </p:cNvPr>
          <p:cNvGrpSpPr/>
          <p:nvPr/>
        </p:nvGrpSpPr>
        <p:grpSpPr>
          <a:xfrm>
            <a:off x="2392763" y="851906"/>
            <a:ext cx="4358473" cy="2645228"/>
            <a:chOff x="1215850" y="1209459"/>
            <a:chExt cx="6618516" cy="4016885"/>
          </a:xfrm>
        </p:grpSpPr>
        <p:sp>
          <p:nvSpPr>
            <p:cNvPr id="22" name="Скругленный прямоугольник 5">
              <a:extLst>
                <a:ext uri="{FF2B5EF4-FFF2-40B4-BE49-F238E27FC236}">
                  <a16:creationId xmlns:a16="http://schemas.microsoft.com/office/drawing/2014/main" id="{7A566559-097A-40E2-9B2A-F1E7E7360D68}"/>
                </a:ext>
              </a:extLst>
            </p:cNvPr>
            <p:cNvSpPr/>
            <p:nvPr/>
          </p:nvSpPr>
          <p:spPr>
            <a:xfrm>
              <a:off x="1400907" y="3091955"/>
              <a:ext cx="2318657" cy="1012372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rgbClr val="002060"/>
                  </a:solidFill>
                </a:rPr>
                <a:t>dirac</a:t>
              </a:r>
              <a:r>
                <a:rPr lang="en-US" sz="1200" dirty="0">
                  <a:solidFill>
                    <a:srgbClr val="002060"/>
                  </a:solidFill>
                </a:rPr>
                <a:t>-</a:t>
              </a:r>
              <a:r>
                <a:rPr lang="en-US" sz="1200" dirty="0" err="1">
                  <a:solidFill>
                    <a:srgbClr val="002060"/>
                  </a:solidFill>
                </a:rPr>
                <a:t>dms</a:t>
              </a:r>
              <a:r>
                <a:rPr lang="en-US" sz="1200" dirty="0">
                  <a:solidFill>
                    <a:srgbClr val="002060"/>
                  </a:solidFill>
                </a:rPr>
                <a:t>-get-file</a:t>
              </a:r>
              <a:endParaRPr lang="ru-RU" sz="1200" dirty="0">
                <a:solidFill>
                  <a:srgbClr val="002060"/>
                </a:solidFill>
              </a:endParaRPr>
            </a:p>
          </p:txBody>
        </p:sp>
        <p:sp>
          <p:nvSpPr>
            <p:cNvPr id="23" name="Скругленный прямоугольник 7">
              <a:extLst>
                <a:ext uri="{FF2B5EF4-FFF2-40B4-BE49-F238E27FC236}">
                  <a16:creationId xmlns:a16="http://schemas.microsoft.com/office/drawing/2014/main" id="{8ECD7D12-EB57-49B3-A2FD-C677E492BBFB}"/>
                </a:ext>
              </a:extLst>
            </p:cNvPr>
            <p:cNvSpPr/>
            <p:nvPr/>
          </p:nvSpPr>
          <p:spPr>
            <a:xfrm>
              <a:off x="1215850" y="2243657"/>
              <a:ext cx="2732314" cy="2079172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B9EB6C9-C43F-4602-A710-FA0A1BE44DCF}"/>
                </a:ext>
              </a:extLst>
            </p:cNvPr>
            <p:cNvSpPr txBox="1"/>
            <p:nvPr/>
          </p:nvSpPr>
          <p:spPr>
            <a:xfrm>
              <a:off x="1557887" y="2483141"/>
              <a:ext cx="2048240" cy="420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002060"/>
                  </a:solidFill>
                </a:rPr>
                <a:t>jinr</a:t>
              </a:r>
              <a:r>
                <a:rPr lang="en-US" sz="1200" dirty="0">
                  <a:solidFill>
                    <a:srgbClr val="002060"/>
                  </a:solidFill>
                </a:rPr>
                <a:t>-get-file</a:t>
              </a:r>
              <a:endParaRPr lang="ru-RU" sz="1200" dirty="0">
                <a:solidFill>
                  <a:srgbClr val="002060"/>
                </a:solidFill>
              </a:endParaRPr>
            </a:p>
          </p:txBody>
        </p:sp>
        <p:sp>
          <p:nvSpPr>
            <p:cNvPr id="25" name="Скругленный прямоугольник 9">
              <a:extLst>
                <a:ext uri="{FF2B5EF4-FFF2-40B4-BE49-F238E27FC236}">
                  <a16:creationId xmlns:a16="http://schemas.microsoft.com/office/drawing/2014/main" id="{6C5DFBC4-216A-4AD5-9ADB-5C4D5E1CA199}"/>
                </a:ext>
              </a:extLst>
            </p:cNvPr>
            <p:cNvSpPr/>
            <p:nvPr/>
          </p:nvSpPr>
          <p:spPr>
            <a:xfrm>
              <a:off x="5287109" y="3064741"/>
              <a:ext cx="2318657" cy="1012372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rgbClr val="002060"/>
                  </a:solidFill>
                </a:rPr>
                <a:t>dirac</a:t>
              </a:r>
              <a:r>
                <a:rPr lang="en-US" sz="1200" dirty="0">
                  <a:solidFill>
                    <a:srgbClr val="002060"/>
                  </a:solidFill>
                </a:rPr>
                <a:t>-</a:t>
              </a:r>
              <a:r>
                <a:rPr lang="en-US" sz="1200" dirty="0" err="1">
                  <a:solidFill>
                    <a:srgbClr val="002060"/>
                  </a:solidFill>
                </a:rPr>
                <a:t>dms</a:t>
              </a:r>
              <a:r>
                <a:rPr lang="en-US" sz="1200" dirty="0">
                  <a:solidFill>
                    <a:srgbClr val="002060"/>
                  </a:solidFill>
                </a:rPr>
                <a:t>-add-file</a:t>
              </a:r>
              <a:endParaRPr lang="ru-RU" sz="1200" dirty="0">
                <a:solidFill>
                  <a:srgbClr val="002060"/>
                </a:solidFill>
              </a:endParaRPr>
            </a:p>
          </p:txBody>
        </p:sp>
        <p:sp>
          <p:nvSpPr>
            <p:cNvPr id="26" name="Скругленный прямоугольник 10">
              <a:extLst>
                <a:ext uri="{FF2B5EF4-FFF2-40B4-BE49-F238E27FC236}">
                  <a16:creationId xmlns:a16="http://schemas.microsoft.com/office/drawing/2014/main" id="{89EBE948-5411-41B9-A0F6-A6329AA456D4}"/>
                </a:ext>
              </a:extLst>
            </p:cNvPr>
            <p:cNvSpPr/>
            <p:nvPr/>
          </p:nvSpPr>
          <p:spPr>
            <a:xfrm>
              <a:off x="5102052" y="2216443"/>
              <a:ext cx="2732314" cy="2079172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3F6FA7F-A7C1-4F63-8812-75381F3AFEB8}"/>
                </a:ext>
              </a:extLst>
            </p:cNvPr>
            <p:cNvSpPr txBox="1"/>
            <p:nvPr/>
          </p:nvSpPr>
          <p:spPr>
            <a:xfrm>
              <a:off x="5424110" y="2455925"/>
              <a:ext cx="2152318" cy="420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002060"/>
                  </a:solidFill>
                </a:rPr>
                <a:t>jinr</a:t>
              </a:r>
              <a:r>
                <a:rPr lang="en-US" sz="1200" dirty="0">
                  <a:solidFill>
                    <a:srgbClr val="002060"/>
                  </a:solidFill>
                </a:rPr>
                <a:t>-add-file</a:t>
              </a:r>
              <a:endParaRPr lang="ru-RU" sz="1200" dirty="0">
                <a:solidFill>
                  <a:srgbClr val="002060"/>
                </a:solidFill>
              </a:endParaRP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44662B9B-A1CF-42E8-8535-03D1C6360580}"/>
                </a:ext>
              </a:extLst>
            </p:cNvPr>
            <p:cNvSpPr/>
            <p:nvPr/>
          </p:nvSpPr>
          <p:spPr>
            <a:xfrm>
              <a:off x="1215851" y="4551429"/>
              <a:ext cx="6618515" cy="67491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</a:rPr>
                <a:t>Storage</a:t>
              </a: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06C023DC-A832-4DE1-9B4B-821148AA93D7}"/>
                </a:ext>
              </a:extLst>
            </p:cNvPr>
            <p:cNvSpPr/>
            <p:nvPr/>
          </p:nvSpPr>
          <p:spPr>
            <a:xfrm>
              <a:off x="1215851" y="1209459"/>
              <a:ext cx="6618515" cy="67491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</a:rPr>
                <a:t>Monitoring Database</a:t>
              </a:r>
              <a:endParaRPr lang="ru-RU" dirty="0">
                <a:solidFill>
                  <a:srgbClr val="0070C0"/>
                </a:solidFill>
              </a:endParaRPr>
            </a:p>
          </p:txBody>
        </p:sp>
        <p:cxnSp>
          <p:nvCxnSpPr>
            <p:cNvPr id="30" name="Прямая со стрелкой 29">
              <a:extLst>
                <a:ext uri="{FF2B5EF4-FFF2-40B4-BE49-F238E27FC236}">
                  <a16:creationId xmlns:a16="http://schemas.microsoft.com/office/drawing/2014/main" id="{57B8D7D2-263A-44D3-9852-BDA0681143A2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V="1">
              <a:off x="2582007" y="1884374"/>
              <a:ext cx="0" cy="359283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id="{0803B46B-BADF-4DEF-8552-7CD11C0B97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7950" y="1857160"/>
              <a:ext cx="0" cy="359283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AE2EBC64-CEEB-41BE-9204-11281ED6DF3C}"/>
                </a:ext>
              </a:extLst>
            </p:cNvPr>
            <p:cNvCxnSpPr>
              <a:cxnSpLocks/>
              <a:endCxn id="22" idx="2"/>
            </p:cNvCxnSpPr>
            <p:nvPr/>
          </p:nvCxnSpPr>
          <p:spPr>
            <a:xfrm flipV="1">
              <a:off x="2554792" y="4104327"/>
              <a:ext cx="5444" cy="447102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>
              <a:extLst>
                <a:ext uri="{FF2B5EF4-FFF2-40B4-BE49-F238E27FC236}">
                  <a16:creationId xmlns:a16="http://schemas.microsoft.com/office/drawing/2014/main" id="{B7AEB435-2464-4E12-A450-0C5EC7406074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6446437" y="4077113"/>
              <a:ext cx="1" cy="485199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3172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06488" y="1037712"/>
            <a:ext cx="8754644" cy="41307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973766" y="5435878"/>
            <a:ext cx="1775370" cy="650875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300 </a:t>
            </a:r>
            <a:r>
              <a:rPr lang="en-US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jobs running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4 MB/s per job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4" name="Прямая соединительная линия 13"/>
          <p:cNvSpPr/>
          <p:nvPr/>
        </p:nvSpPr>
        <p:spPr>
          <a:xfrm flipH="1" flipV="1">
            <a:off x="2509459" y="4333875"/>
            <a:ext cx="1" cy="1102004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25638" y="4333875"/>
            <a:ext cx="326707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23889" y="5435880"/>
            <a:ext cx="2356164" cy="650875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1580 </a:t>
            </a:r>
            <a:r>
              <a:rPr lang="en-US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jobs running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4.1 MB/s per job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6" name="Прямая соединительная линия 15"/>
          <p:cNvSpPr/>
          <p:nvPr/>
        </p:nvSpPr>
        <p:spPr>
          <a:xfrm flipH="1" flipV="1">
            <a:off x="7243692" y="2124076"/>
            <a:ext cx="0" cy="3311804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901903" y="2124076"/>
            <a:ext cx="249802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60401" y="5435880"/>
            <a:ext cx="1486829" cy="385417"/>
          </a:xfrm>
          <a:prstGeom prst="rect">
            <a:avLst/>
          </a:prstGeom>
          <a:noFill/>
          <a:ln w="19050">
            <a:solidFill>
              <a:srgbClr val="FFC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NICA Cluster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9" name="Прямая соединительная линия 18"/>
          <p:cNvSpPr/>
          <p:nvPr/>
        </p:nvSpPr>
        <p:spPr>
          <a:xfrm flipH="1" flipV="1">
            <a:off x="4181381" y="4778843"/>
            <a:ext cx="0" cy="657035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3249" y="5435880"/>
            <a:ext cx="1029876" cy="385417"/>
          </a:xfrm>
          <a:prstGeom prst="rect">
            <a:avLst/>
          </a:prstGeom>
          <a:noFill/>
          <a:ln w="19050">
            <a:solidFill>
              <a:schemeClr val="tx1">
                <a:lumMod val="40000"/>
                <a:lumOff val="60000"/>
              </a:schemeClr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Tier1</a:t>
            </a:r>
          </a:p>
        </p:txBody>
      </p:sp>
      <p:sp>
        <p:nvSpPr>
          <p:cNvPr id="21" name="Прямая соединительная линия 20"/>
          <p:cNvSpPr/>
          <p:nvPr/>
        </p:nvSpPr>
        <p:spPr>
          <a:xfrm flipH="1" flipV="1">
            <a:off x="5901903" y="3814354"/>
            <a:ext cx="0" cy="1621524"/>
          </a:xfrm>
          <a:prstGeom prst="line">
            <a:avLst/>
          </a:prstGeom>
          <a:noFill/>
          <a:ln w="19050">
            <a:solidFill>
              <a:schemeClr val="tx1">
                <a:lumMod val="40000"/>
                <a:lumOff val="60000"/>
              </a:schemeClr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0016" y="6254852"/>
            <a:ext cx="7914428" cy="414849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Maximal transfer speed (Read+Write) with EOS in MLIT – 7.5 GB/s</a:t>
            </a:r>
            <a:endParaRPr lang="ru-RU" sz="20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7C8670D0-3DFC-412E-8DF5-7329BFB37EC2}"/>
              </a:ext>
            </a:extLst>
          </p:cNvPr>
          <p:cNvSpPr txBox="1">
            <a:spLocks/>
          </p:cNvSpPr>
          <p:nvPr/>
        </p:nvSpPr>
        <p:spPr>
          <a:xfrm>
            <a:off x="0" y="-247061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Data transfers monitoring</a:t>
            </a:r>
          </a:p>
        </p:txBody>
      </p:sp>
    </p:spTree>
    <p:extLst>
      <p:ext uri="{BB962C8B-B14F-4D97-AF65-F5344CB8AC3E}">
        <p14:creationId xmlns:p14="http://schemas.microsoft.com/office/powerpoint/2010/main" val="22416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-15425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Job monitoring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06D3AF-803A-47D2-9CBA-885772AB4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38" y="1050342"/>
            <a:ext cx="6947647" cy="27454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A700B0-988F-481C-9107-85324B26A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38" y="3842539"/>
            <a:ext cx="6947647" cy="27529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57F70B-E080-4451-B8BD-CFCBA3A6FC71}"/>
              </a:ext>
            </a:extLst>
          </p:cNvPr>
          <p:cNvSpPr txBox="1"/>
          <p:nvPr/>
        </p:nvSpPr>
        <p:spPr>
          <a:xfrm>
            <a:off x="4647655" y="2970987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Read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5ACE557F-CECE-46C7-8162-735155F20961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4337051" y="2601890"/>
            <a:ext cx="310604" cy="561806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F208FA5-EA03-42C8-9D81-66806C93E3D0}"/>
              </a:ext>
            </a:extLst>
          </p:cNvPr>
          <p:cNvSpPr txBox="1"/>
          <p:nvPr/>
        </p:nvSpPr>
        <p:spPr>
          <a:xfrm>
            <a:off x="4657577" y="1496822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Write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FE1DDED-5C89-436A-8CB7-0432535EBEA9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4337051" y="1364093"/>
            <a:ext cx="320526" cy="325438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2F7A145-F936-4B26-AA1C-5E0EAAA5C38D}"/>
              </a:ext>
            </a:extLst>
          </p:cNvPr>
          <p:cNvSpPr txBox="1"/>
          <p:nvPr/>
        </p:nvSpPr>
        <p:spPr>
          <a:xfrm>
            <a:off x="4647654" y="2210572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RAM usage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6EA30D4E-95F3-498C-A851-7C1A205EDB18}"/>
              </a:ext>
            </a:extLst>
          </p:cNvPr>
          <p:cNvCxnSpPr>
            <a:stCxn id="13" idx="1"/>
          </p:cNvCxnSpPr>
          <p:nvPr/>
        </p:nvCxnSpPr>
        <p:spPr>
          <a:xfrm flipH="1" flipV="1">
            <a:off x="4399803" y="1873632"/>
            <a:ext cx="247851" cy="52964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6FE8A9C-EACC-424A-A370-CEF8A0EDF940}"/>
              </a:ext>
            </a:extLst>
          </p:cNvPr>
          <p:cNvSpPr txBox="1"/>
          <p:nvPr/>
        </p:nvSpPr>
        <p:spPr>
          <a:xfrm>
            <a:off x="5025130" y="5812799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Read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21CA68-2BC7-49EA-BAB0-825E578D7B50}"/>
              </a:ext>
            </a:extLst>
          </p:cNvPr>
          <p:cNvSpPr txBox="1"/>
          <p:nvPr/>
        </p:nvSpPr>
        <p:spPr>
          <a:xfrm>
            <a:off x="5035052" y="4338634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Write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C3114F-B5F1-4E5E-BFEE-2795170E92D6}"/>
              </a:ext>
            </a:extLst>
          </p:cNvPr>
          <p:cNvSpPr txBox="1"/>
          <p:nvPr/>
        </p:nvSpPr>
        <p:spPr>
          <a:xfrm>
            <a:off x="5025129" y="5052384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RAM usage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8A1ECB40-7FC0-4FC3-B44E-7640231C9FEB}"/>
              </a:ext>
            </a:extLst>
          </p:cNvPr>
          <p:cNvCxnSpPr>
            <a:stCxn id="16" idx="1"/>
          </p:cNvCxnSpPr>
          <p:nvPr/>
        </p:nvCxnSpPr>
        <p:spPr>
          <a:xfrm flipH="1">
            <a:off x="4399804" y="4531343"/>
            <a:ext cx="635248" cy="132473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903F7997-22A7-4938-BC22-817AECD69FD6}"/>
              </a:ext>
            </a:extLst>
          </p:cNvPr>
          <p:cNvCxnSpPr>
            <a:stCxn id="17" idx="1"/>
          </p:cNvCxnSpPr>
          <p:nvPr/>
        </p:nvCxnSpPr>
        <p:spPr>
          <a:xfrm flipH="1" flipV="1">
            <a:off x="4399803" y="4401538"/>
            <a:ext cx="625326" cy="843555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618D1CB3-A629-404F-A73B-0632EF57F11A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4384778" y="5605066"/>
            <a:ext cx="640352" cy="400442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07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-1" y="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Simulation of job execution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C5E9EBA-5341-47A9-9B7A-BE48DD1CD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35" y="1250772"/>
            <a:ext cx="8262729" cy="47397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71913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MPD Monte-Carlo launchpad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4C2D13B-B843-4AE6-9808-02F5636039B6}"/>
              </a:ext>
            </a:extLst>
          </p:cNvPr>
          <p:cNvGrpSpPr/>
          <p:nvPr/>
        </p:nvGrpSpPr>
        <p:grpSpPr>
          <a:xfrm>
            <a:off x="707912" y="1276537"/>
            <a:ext cx="4710169" cy="4184463"/>
            <a:chOff x="1030231" y="1073337"/>
            <a:chExt cx="7083538" cy="543995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3" t="6219" r="59875" b="3561"/>
            <a:stretch/>
          </p:blipFill>
          <p:spPr>
            <a:xfrm>
              <a:off x="1030231" y="1073337"/>
              <a:ext cx="7083538" cy="5439959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343025" y="2457450"/>
              <a:ext cx="781050" cy="2000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" name="Прямая со стрелкой 5"/>
            <p:cNvCxnSpPr>
              <a:stCxn id="4" idx="3"/>
            </p:cNvCxnSpPr>
            <p:nvPr/>
          </p:nvCxnSpPr>
          <p:spPr>
            <a:xfrm flipV="1">
              <a:off x="2124075" y="1704975"/>
              <a:ext cx="533400" cy="85248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D42C148-1BA5-46C9-A58E-0E162459AAA0}"/>
              </a:ext>
            </a:extLst>
          </p:cNvPr>
          <p:cNvSpPr txBox="1"/>
          <p:nvPr/>
        </p:nvSpPr>
        <p:spPr>
          <a:xfrm>
            <a:off x="5418081" y="1397000"/>
            <a:ext cx="3543357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Main issue is that in many cases it is necessary to have possibility to provide root commands which should be executed. </a:t>
            </a:r>
          </a:p>
          <a:p>
            <a:pPr algn="just"/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Especially for trains.</a:t>
            </a:r>
          </a:p>
          <a:p>
            <a:pPr algn="just"/>
            <a:endParaRPr lang="en-US" sz="2000" b="1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it is still necessary to obtain user’s certificate in order to use that application</a:t>
            </a:r>
          </a:p>
          <a:p>
            <a:pPr algn="just"/>
            <a:endParaRPr lang="en-US" sz="20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en-US" sz="20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So, the whole concept was rethought.</a:t>
            </a:r>
          </a:p>
        </p:txBody>
      </p:sp>
    </p:spTree>
    <p:extLst>
      <p:ext uri="{BB962C8B-B14F-4D97-AF65-F5344CB8AC3E}">
        <p14:creationId xmlns:p14="http://schemas.microsoft.com/office/powerpoint/2010/main" val="3757534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MPD mass production launcher</a:t>
            </a:r>
          </a:p>
        </p:txBody>
      </p: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23F6FA11-8528-4955-B89E-7F02361687BC}"/>
              </a:ext>
            </a:extLst>
          </p:cNvPr>
          <p:cNvGrpSpPr/>
          <p:nvPr/>
        </p:nvGrpSpPr>
        <p:grpSpPr>
          <a:xfrm>
            <a:off x="6136631" y="4539665"/>
            <a:ext cx="1920988" cy="1675816"/>
            <a:chOff x="6196888" y="3956634"/>
            <a:chExt cx="1920988" cy="1675816"/>
          </a:xfrm>
        </p:grpSpPr>
        <p:sp>
          <p:nvSpPr>
            <p:cNvPr id="88" name="Скругленный прямоугольник 6">
              <a:extLst>
                <a:ext uri="{FF2B5EF4-FFF2-40B4-BE49-F238E27FC236}">
                  <a16:creationId xmlns:a16="http://schemas.microsoft.com/office/drawing/2014/main" id="{75D7B165-3A4E-455F-8CD3-EF8DB86AA44A}"/>
                </a:ext>
              </a:extLst>
            </p:cNvPr>
            <p:cNvSpPr/>
            <p:nvPr/>
          </p:nvSpPr>
          <p:spPr>
            <a:xfrm>
              <a:off x="6196888" y="3956634"/>
              <a:ext cx="1920988" cy="1675816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0D58F5B2-D5CD-407D-B8BF-3959855F2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4237" y="4599716"/>
              <a:ext cx="933145" cy="933145"/>
            </a:xfrm>
            <a:prstGeom prst="rect">
              <a:avLst/>
            </a:prstGeom>
          </p:spPr>
        </p:pic>
        <p:sp>
          <p:nvSpPr>
            <p:cNvPr id="94" name="Облако 93">
              <a:extLst>
                <a:ext uri="{FF2B5EF4-FFF2-40B4-BE49-F238E27FC236}">
                  <a16:creationId xmlns:a16="http://schemas.microsoft.com/office/drawing/2014/main" id="{02128AEA-A3DC-4ED8-AC41-A926ED562B14}"/>
                </a:ext>
              </a:extLst>
            </p:cNvPr>
            <p:cNvSpPr/>
            <p:nvPr/>
          </p:nvSpPr>
          <p:spPr>
            <a:xfrm>
              <a:off x="7037832" y="4161550"/>
              <a:ext cx="1013369" cy="790575"/>
            </a:xfrm>
            <a:prstGeom prst="cloud">
              <a:avLst/>
            </a:prstGeom>
            <a:noFill/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94354C20-7FC9-47CD-8795-E712DD751101}"/>
                </a:ext>
              </a:extLst>
            </p:cNvPr>
            <p:cNvSpPr/>
            <p:nvPr/>
          </p:nvSpPr>
          <p:spPr>
            <a:xfrm>
              <a:off x="7088365" y="4365579"/>
              <a:ext cx="9123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  <a:latin typeface="Segoe UI Light" panose="020B0502040204020203" pitchFamily="34" charset="0"/>
                </a:rPr>
                <a:t>parameters</a:t>
              </a:r>
              <a:endParaRPr lang="ru-RU" sz="1200" dirty="0">
                <a:solidFill>
                  <a:schemeClr val="tx2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8BFECCCC-24BC-4E67-9574-6C54DC00735E}"/>
                </a:ext>
              </a:extLst>
            </p:cNvPr>
            <p:cNvSpPr/>
            <p:nvPr/>
          </p:nvSpPr>
          <p:spPr>
            <a:xfrm>
              <a:off x="6272968" y="4018843"/>
              <a:ext cx="7601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  <a:latin typeface="Segoe UI Light" panose="020B0502040204020203" pitchFamily="34" charset="0"/>
                </a:rPr>
                <a:t>User</a:t>
              </a:r>
              <a:endParaRPr lang="ru-RU" sz="2400" dirty="0">
                <a:solidFill>
                  <a:schemeClr val="tx2"/>
                </a:solidFill>
                <a:latin typeface="Segoe UI Light" panose="020B0502040204020203" pitchFamily="34" charset="0"/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DB102802-4E38-4774-AF39-8216A4736464}"/>
              </a:ext>
            </a:extLst>
          </p:cNvPr>
          <p:cNvGrpSpPr/>
          <p:nvPr/>
        </p:nvGrpSpPr>
        <p:grpSpPr>
          <a:xfrm>
            <a:off x="7159814" y="3262079"/>
            <a:ext cx="1920988" cy="531237"/>
            <a:chOff x="6067614" y="1494413"/>
            <a:chExt cx="1920988" cy="531237"/>
          </a:xfrm>
        </p:grpSpPr>
        <p:sp>
          <p:nvSpPr>
            <p:cNvPr id="99" name="Скругленный прямоугольник 6">
              <a:extLst>
                <a:ext uri="{FF2B5EF4-FFF2-40B4-BE49-F238E27FC236}">
                  <a16:creationId xmlns:a16="http://schemas.microsoft.com/office/drawing/2014/main" id="{F1EEB43D-64C4-42B4-9C20-FF3B031A2A4A}"/>
                </a:ext>
              </a:extLst>
            </p:cNvPr>
            <p:cNvSpPr/>
            <p:nvPr/>
          </p:nvSpPr>
          <p:spPr>
            <a:xfrm>
              <a:off x="6067614" y="1494413"/>
              <a:ext cx="1920988" cy="531237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  <p:sp>
          <p:nvSpPr>
            <p:cNvPr id="103" name="Прямоугольник 102">
              <a:extLst>
                <a:ext uri="{FF2B5EF4-FFF2-40B4-BE49-F238E27FC236}">
                  <a16:creationId xmlns:a16="http://schemas.microsoft.com/office/drawing/2014/main" id="{DE84FB9C-8E52-4792-B95B-F57725B624E9}"/>
                </a:ext>
              </a:extLst>
            </p:cNvPr>
            <p:cNvSpPr/>
            <p:nvPr/>
          </p:nvSpPr>
          <p:spPr>
            <a:xfrm>
              <a:off x="6281750" y="1513741"/>
              <a:ext cx="14927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  <a:latin typeface="Segoe UI Light" panose="020B0502040204020203" pitchFamily="34" charset="0"/>
                </a:rPr>
                <a:t>JINR SSO</a:t>
              </a:r>
              <a:r>
                <a:rPr lang="en-US" sz="2400" dirty="0">
                  <a:solidFill>
                    <a:srgbClr val="FF0000"/>
                  </a:solidFill>
                  <a:latin typeface="Segoe UI Light" panose="020B0502040204020203" pitchFamily="34" charset="0"/>
                </a:rPr>
                <a:t>*</a:t>
              </a:r>
              <a:endParaRPr lang="ru-RU" sz="2400" dirty="0">
                <a:solidFill>
                  <a:srgbClr val="FF0000"/>
                </a:solidFill>
                <a:latin typeface="Segoe UI Light" panose="020B0502040204020203" pitchFamily="34" charset="0"/>
              </a:endParaRPr>
            </a:p>
          </p:txBody>
        </p:sp>
      </p:grpSp>
      <p:cxnSp>
        <p:nvCxnSpPr>
          <p:cNvPr id="105" name="Прямая со стрелкой 104">
            <a:extLst>
              <a:ext uri="{FF2B5EF4-FFF2-40B4-BE49-F238E27FC236}">
                <a16:creationId xmlns:a16="http://schemas.microsoft.com/office/drawing/2014/main" id="{25DD8B3B-C6C0-48D4-8CCC-B1F5004FDB08}"/>
              </a:ext>
            </a:extLst>
          </p:cNvPr>
          <p:cNvCxnSpPr>
            <a:cxnSpLocks/>
            <a:endCxn id="99" idx="2"/>
          </p:cNvCxnSpPr>
          <p:nvPr/>
        </p:nvCxnSpPr>
        <p:spPr>
          <a:xfrm flipV="1">
            <a:off x="7484259" y="3793316"/>
            <a:ext cx="636049" cy="7463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90B73687-4CA9-4942-B299-501D5697B290}"/>
              </a:ext>
            </a:extLst>
          </p:cNvPr>
          <p:cNvSpPr/>
          <p:nvPr/>
        </p:nvSpPr>
        <p:spPr>
          <a:xfrm>
            <a:off x="7829188" y="3975164"/>
            <a:ext cx="721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Segoe UI Light" panose="020B0502040204020203" pitchFamily="34" charset="0"/>
              </a:rPr>
              <a:t>Login</a:t>
            </a:r>
            <a:endParaRPr lang="ru-RU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CF19B536-8200-49B7-A9E3-4D1B8D88E549}"/>
              </a:ext>
            </a:extLst>
          </p:cNvPr>
          <p:cNvGrpSpPr/>
          <p:nvPr/>
        </p:nvGrpSpPr>
        <p:grpSpPr>
          <a:xfrm>
            <a:off x="6136628" y="1466786"/>
            <a:ext cx="2562871" cy="851549"/>
            <a:chOff x="6067614" y="1494413"/>
            <a:chExt cx="1920988" cy="531237"/>
          </a:xfrm>
        </p:grpSpPr>
        <p:sp>
          <p:nvSpPr>
            <p:cNvPr id="111" name="Скругленный прямоугольник 6">
              <a:extLst>
                <a:ext uri="{FF2B5EF4-FFF2-40B4-BE49-F238E27FC236}">
                  <a16:creationId xmlns:a16="http://schemas.microsoft.com/office/drawing/2014/main" id="{31DC7D84-1FCD-4DAF-B8F1-671BF6FEFE63}"/>
                </a:ext>
              </a:extLst>
            </p:cNvPr>
            <p:cNvSpPr/>
            <p:nvPr/>
          </p:nvSpPr>
          <p:spPr>
            <a:xfrm>
              <a:off x="6067614" y="1494413"/>
              <a:ext cx="1920988" cy="531237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  <p:sp>
          <p:nvSpPr>
            <p:cNvPr id="112" name="Прямоугольник 111">
              <a:extLst>
                <a:ext uri="{FF2B5EF4-FFF2-40B4-BE49-F238E27FC236}">
                  <a16:creationId xmlns:a16="http://schemas.microsoft.com/office/drawing/2014/main" id="{80A37351-EABF-455C-A69E-19036263A423}"/>
                </a:ext>
              </a:extLst>
            </p:cNvPr>
            <p:cNvSpPr/>
            <p:nvPr/>
          </p:nvSpPr>
          <p:spPr>
            <a:xfrm>
              <a:off x="6184831" y="1513741"/>
              <a:ext cx="1686564" cy="4416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Segoe UI Light" panose="020B0502040204020203" pitchFamily="34" charset="0"/>
                </a:rPr>
                <a:t>MPD Collaboration Web site </a:t>
              </a:r>
              <a:r>
                <a:rPr lang="en-US" sz="2000" dirty="0">
                  <a:solidFill>
                    <a:srgbClr val="FF0000"/>
                  </a:solidFill>
                  <a:latin typeface="Segoe UI Light" panose="020B0502040204020203" pitchFamily="34" charset="0"/>
                </a:rPr>
                <a:t>*</a:t>
              </a:r>
              <a:endParaRPr lang="ru-RU" sz="2000" dirty="0">
                <a:solidFill>
                  <a:srgbClr val="FF0000"/>
                </a:solidFill>
                <a:latin typeface="Segoe UI Light" panose="020B0502040204020203" pitchFamily="34" charset="0"/>
              </a:endParaRPr>
            </a:p>
          </p:txBody>
        </p:sp>
      </p:grp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C6BE901F-998F-47F8-9213-23E6CE22B81E}"/>
              </a:ext>
            </a:extLst>
          </p:cNvPr>
          <p:cNvCxnSpPr>
            <a:cxnSpLocks/>
            <a:stCxn id="99" idx="0"/>
          </p:cNvCxnSpPr>
          <p:nvPr/>
        </p:nvCxnSpPr>
        <p:spPr>
          <a:xfrm flipV="1">
            <a:off x="8120308" y="2318335"/>
            <a:ext cx="0" cy="9437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13B487FD-66BA-4310-9C36-962C1E6A06DB}"/>
              </a:ext>
            </a:extLst>
          </p:cNvPr>
          <p:cNvSpPr/>
          <p:nvPr/>
        </p:nvSpPr>
        <p:spPr>
          <a:xfrm>
            <a:off x="8152065" y="2605512"/>
            <a:ext cx="739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Segoe UI Light" panose="020B0502040204020203" pitchFamily="34" charset="0"/>
              </a:rPr>
              <a:t>Token</a:t>
            </a:r>
            <a:endParaRPr lang="ru-RU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cxnSp>
        <p:nvCxnSpPr>
          <p:cNvPr id="117" name="Прямая со стрелкой 116">
            <a:extLst>
              <a:ext uri="{FF2B5EF4-FFF2-40B4-BE49-F238E27FC236}">
                <a16:creationId xmlns:a16="http://schemas.microsoft.com/office/drawing/2014/main" id="{92BE9FD4-781C-4423-8416-A6B6B3674CB1}"/>
              </a:ext>
            </a:extLst>
          </p:cNvPr>
          <p:cNvCxnSpPr>
            <a:cxnSpLocks/>
          </p:cNvCxnSpPr>
          <p:nvPr/>
        </p:nvCxnSpPr>
        <p:spPr>
          <a:xfrm flipV="1">
            <a:off x="6702650" y="2341422"/>
            <a:ext cx="0" cy="21915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Прямоугольник 118">
            <a:extLst>
              <a:ext uri="{FF2B5EF4-FFF2-40B4-BE49-F238E27FC236}">
                <a16:creationId xmlns:a16="http://schemas.microsoft.com/office/drawing/2014/main" id="{72454ABF-67B5-4DFE-81C1-A54272CA5901}"/>
              </a:ext>
            </a:extLst>
          </p:cNvPr>
          <p:cNvSpPr/>
          <p:nvPr/>
        </p:nvSpPr>
        <p:spPr>
          <a:xfrm>
            <a:off x="6676345" y="2597418"/>
            <a:ext cx="1264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Segoe UI Light" panose="020B0502040204020203" pitchFamily="34" charset="0"/>
              </a:rPr>
              <a:t>Parameters</a:t>
            </a:r>
            <a:endParaRPr lang="ru-RU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2ADB9205-5F0E-440F-B793-81473349F591}"/>
              </a:ext>
            </a:extLst>
          </p:cNvPr>
          <p:cNvGrpSpPr/>
          <p:nvPr/>
        </p:nvGrpSpPr>
        <p:grpSpPr>
          <a:xfrm>
            <a:off x="800987" y="1471902"/>
            <a:ext cx="2796088" cy="954107"/>
            <a:chOff x="5966269" y="906548"/>
            <a:chExt cx="2095789" cy="1173674"/>
          </a:xfrm>
        </p:grpSpPr>
        <p:sp>
          <p:nvSpPr>
            <p:cNvPr id="121" name="Скругленный прямоугольник 6">
              <a:extLst>
                <a:ext uri="{FF2B5EF4-FFF2-40B4-BE49-F238E27FC236}">
                  <a16:creationId xmlns:a16="http://schemas.microsoft.com/office/drawing/2014/main" id="{74C5FCC3-B868-4BDF-9635-E2735D88CBEC}"/>
                </a:ext>
              </a:extLst>
            </p:cNvPr>
            <p:cNvSpPr/>
            <p:nvPr/>
          </p:nvSpPr>
          <p:spPr>
            <a:xfrm>
              <a:off x="6067614" y="929533"/>
              <a:ext cx="1920988" cy="1096118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  <p:sp>
          <p:nvSpPr>
            <p:cNvPr id="122" name="Прямоугольник 121">
              <a:extLst>
                <a:ext uri="{FF2B5EF4-FFF2-40B4-BE49-F238E27FC236}">
                  <a16:creationId xmlns:a16="http://schemas.microsoft.com/office/drawing/2014/main" id="{F533AEB1-CF4D-4ADB-A5EA-AC12ECE2E5F7}"/>
                </a:ext>
              </a:extLst>
            </p:cNvPr>
            <p:cNvSpPr/>
            <p:nvPr/>
          </p:nvSpPr>
          <p:spPr>
            <a:xfrm>
              <a:off x="5966269" y="906548"/>
              <a:ext cx="2095789" cy="1173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Segoe UI Light" panose="020B0502040204020203" pitchFamily="34" charset="0"/>
                </a:rPr>
                <a:t>Production launcher</a:t>
              </a:r>
              <a:endParaRPr lang="ru-RU" sz="2800" b="1" dirty="0">
                <a:solidFill>
                  <a:schemeClr val="tx2"/>
                </a:solidFill>
                <a:latin typeface="Segoe UI Light" panose="020B0502040204020203" pitchFamily="34" charset="0"/>
              </a:endParaRPr>
            </a:p>
          </p:txBody>
        </p:sp>
      </p:grpSp>
      <p:cxnSp>
        <p:nvCxnSpPr>
          <p:cNvPr id="123" name="Прямая со стрелкой 122">
            <a:extLst>
              <a:ext uri="{FF2B5EF4-FFF2-40B4-BE49-F238E27FC236}">
                <a16:creationId xmlns:a16="http://schemas.microsoft.com/office/drawing/2014/main" id="{5937A08E-B890-4D52-AC6A-6777E8B9E423}"/>
              </a:ext>
            </a:extLst>
          </p:cNvPr>
          <p:cNvCxnSpPr>
            <a:cxnSpLocks/>
          </p:cNvCxnSpPr>
          <p:nvPr/>
        </p:nvCxnSpPr>
        <p:spPr>
          <a:xfrm>
            <a:off x="2019739" y="3000771"/>
            <a:ext cx="0" cy="6256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2FBC748D-46BA-47AC-934F-D7246F95F975}"/>
              </a:ext>
            </a:extLst>
          </p:cNvPr>
          <p:cNvSpPr/>
          <p:nvPr/>
        </p:nvSpPr>
        <p:spPr>
          <a:xfrm>
            <a:off x="2001092" y="3113411"/>
            <a:ext cx="609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Segoe UI Light" panose="020B0502040204020203" pitchFamily="34" charset="0"/>
              </a:rPr>
              <a:t>Jobs</a:t>
            </a:r>
            <a:endParaRPr lang="ru-RU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cxnSp>
        <p:nvCxnSpPr>
          <p:cNvPr id="129" name="Прямая со стрелкой 128">
            <a:extLst>
              <a:ext uri="{FF2B5EF4-FFF2-40B4-BE49-F238E27FC236}">
                <a16:creationId xmlns:a16="http://schemas.microsoft.com/office/drawing/2014/main" id="{6E7771A3-8267-445B-8DDF-49455EF704A6}"/>
              </a:ext>
            </a:extLst>
          </p:cNvPr>
          <p:cNvCxnSpPr>
            <a:cxnSpLocks/>
          </p:cNvCxnSpPr>
          <p:nvPr/>
        </p:nvCxnSpPr>
        <p:spPr>
          <a:xfrm flipH="1">
            <a:off x="4649900" y="1739006"/>
            <a:ext cx="148672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3" name="Title 2">
            <a:extLst>
              <a:ext uri="{FF2B5EF4-FFF2-40B4-BE49-F238E27FC236}">
                <a16:creationId xmlns:a16="http://schemas.microsoft.com/office/drawing/2014/main" id="{93F82D4A-501B-40C7-B939-D992A84D4FA2}"/>
              </a:ext>
            </a:extLst>
          </p:cNvPr>
          <p:cNvSpPr txBox="1">
            <a:spLocks/>
          </p:cNvSpPr>
          <p:nvPr/>
        </p:nvSpPr>
        <p:spPr>
          <a:xfrm>
            <a:off x="3506901" y="1490586"/>
            <a:ext cx="1142999" cy="89955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000" dirty="0">
                <a:latin typeface="Segoe UI Light" panose="020B0502040204020203" pitchFamily="34" charset="0"/>
              </a:rPr>
              <a:t>Access Control List</a:t>
            </a:r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D7602BF2-F776-4527-B4B8-8FCCD9E11C9F}"/>
              </a:ext>
            </a:extLst>
          </p:cNvPr>
          <p:cNvSpPr/>
          <p:nvPr/>
        </p:nvSpPr>
        <p:spPr>
          <a:xfrm>
            <a:off x="4761231" y="1373981"/>
            <a:ext cx="1264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Segoe UI Light" panose="020B0502040204020203" pitchFamily="34" charset="0"/>
              </a:rPr>
              <a:t>Parameters</a:t>
            </a:r>
            <a:endParaRPr lang="ru-RU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sp>
        <p:nvSpPr>
          <p:cNvPr id="138" name="Title 2">
            <a:extLst>
              <a:ext uri="{FF2B5EF4-FFF2-40B4-BE49-F238E27FC236}">
                <a16:creationId xmlns:a16="http://schemas.microsoft.com/office/drawing/2014/main" id="{E8468F3A-36CE-44FD-9241-5BF0DF0EDB7A}"/>
              </a:ext>
            </a:extLst>
          </p:cNvPr>
          <p:cNvSpPr txBox="1">
            <a:spLocks/>
          </p:cNvSpPr>
          <p:nvPr/>
        </p:nvSpPr>
        <p:spPr>
          <a:xfrm>
            <a:off x="935433" y="2381647"/>
            <a:ext cx="2562875" cy="60765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000" dirty="0">
                <a:latin typeface="Segoe UI Light" panose="020B0502040204020203" pitchFamily="34" charset="0"/>
              </a:rPr>
              <a:t>General Production Certificate</a:t>
            </a:r>
          </a:p>
        </p:txBody>
      </p:sp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08C7E0EF-A7DB-41E0-BA76-48AC2D9A90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6850" y="6013659"/>
            <a:ext cx="599335" cy="706596"/>
          </a:xfrm>
          <a:prstGeom prst="rect">
            <a:avLst/>
          </a:prstGeom>
        </p:spPr>
      </p:pic>
      <p:cxnSp>
        <p:nvCxnSpPr>
          <p:cNvPr id="142" name="Прямая со стрелкой 141">
            <a:extLst>
              <a:ext uri="{FF2B5EF4-FFF2-40B4-BE49-F238E27FC236}">
                <a16:creationId xmlns:a16="http://schemas.microsoft.com/office/drawing/2014/main" id="{14BB5BCD-DF12-4485-8A36-7FCF3BE8B32D}"/>
              </a:ext>
            </a:extLst>
          </p:cNvPr>
          <p:cNvCxnSpPr>
            <a:cxnSpLocks/>
          </p:cNvCxnSpPr>
          <p:nvPr/>
        </p:nvCxnSpPr>
        <p:spPr>
          <a:xfrm>
            <a:off x="1923167" y="5535156"/>
            <a:ext cx="0" cy="5051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BC8E0F86-9627-49FA-B8CA-073ACD6C05E4}"/>
              </a:ext>
            </a:extLst>
          </p:cNvPr>
          <p:cNvSpPr txBox="1"/>
          <p:nvPr/>
        </p:nvSpPr>
        <p:spPr>
          <a:xfrm>
            <a:off x="2126755" y="6461183"/>
            <a:ext cx="70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gency FB" panose="00010606040000040003" pitchFamily="2" charset="0"/>
              </a:rPr>
              <a:t>EOS</a:t>
            </a:r>
            <a:endParaRPr lang="ru-RU" sz="900" dirty="0"/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44F2F15E-190B-48D3-A95F-2FAD8A550FBF}"/>
              </a:ext>
            </a:extLst>
          </p:cNvPr>
          <p:cNvSpPr/>
          <p:nvPr/>
        </p:nvSpPr>
        <p:spPr>
          <a:xfrm>
            <a:off x="1777144" y="5595738"/>
            <a:ext cx="1929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Segoe UI Light" panose="020B0502040204020203" pitchFamily="34" charset="0"/>
              </a:rPr>
              <a:t>Results(DST files)</a:t>
            </a:r>
            <a:endParaRPr lang="ru-RU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4D2DFA-5BC2-B804-9337-A1DB92BAA522}"/>
              </a:ext>
            </a:extLst>
          </p:cNvPr>
          <p:cNvSpPr txBox="1"/>
          <p:nvPr/>
        </p:nvSpPr>
        <p:spPr>
          <a:xfrm>
            <a:off x="6447778" y="6449618"/>
            <a:ext cx="507041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*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Needs to be deployed</a:t>
            </a:r>
            <a:endParaRPr lang="ru-RU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A1806A-2608-4584-8C24-E5E0DE3A1E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30" t="31654" r="31407" b="16848"/>
          <a:stretch/>
        </p:blipFill>
        <p:spPr>
          <a:xfrm>
            <a:off x="819642" y="3611108"/>
            <a:ext cx="2886814" cy="1924048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11220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Conclusion on MPD+DIRAC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71525" y="1230283"/>
            <a:ext cx="7762875" cy="45550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 was </a:t>
            </a: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 years 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fruitful cooperation between MPD physicists, engineers, developers and administrators: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1.75M jobs 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successfully completed, </a:t>
            </a: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1PB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generated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 we compare speed of job execution on a standard NICA cluster quota(200 cores), the use of distributed infrastructure speeds up the workload execution . 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But still, some jobs can be completed </a:t>
            </a: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only on </a:t>
            </a:r>
            <a:r>
              <a:rPr lang="en-US" sz="2000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Govorun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!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Additional services greatly improve our understanding of computing load, requirements and efficiency.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 trains 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 the next big challenge for us. We are working on providing simple and transparent tool to execute them on a distributed infrastructure.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47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Conclusion on BM@N+DIRAC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71525" y="1230283"/>
            <a:ext cx="7762875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First BM@N tests 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Monte-Carlo on DIRAC infrastructure were performed in </a:t>
            </a: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2018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Active productions 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started since 8</a:t>
            </a:r>
            <a:r>
              <a:rPr lang="en-US" sz="2000" baseline="30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BM@N run. Before that DIRAC infrastructure was used only for Monte-Carlo.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430 TB 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raw data were converted to </a:t>
            </a: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26 TB 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Digi files. Digi files were converted in </a:t>
            </a: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53 TB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DST file which are suitable for analysis.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 minor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productions and </a:t>
            </a:r>
            <a:r>
              <a:rPr lang="en-US" sz="20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 major </a:t>
            </a: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productions were performed since the last BM@N Collaboration meeting(14-17 May 2023)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BM@N 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Monte-Carlo looks like relatively simple workload for the DIRAC infrastructure (at least now).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75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General conclusion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690562" y="3988006"/>
            <a:ext cx="7762875" cy="30162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 experiments benefit from all developed tools and systems.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Experiments usually submit workloads independently, so the resources are utilized in the most efficient way. But, before the collaboration meetings we have long job queues. </a:t>
            </a: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Use if distributed infrastructure speeds up workload execution in 20 times comparing the execution on the standard NICA cluster quota.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5" name="Таблица 15">
            <a:extLst>
              <a:ext uri="{FF2B5EF4-FFF2-40B4-BE49-F238E27FC236}">
                <a16:creationId xmlns:a16="http://schemas.microsoft.com/office/drawing/2014/main" id="{7EBA72FB-ADE7-4F36-ADFB-2967FA5AC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396566"/>
              </p:ext>
            </p:extLst>
          </p:nvPr>
        </p:nvGraphicFramePr>
        <p:xfrm>
          <a:off x="1504950" y="1050116"/>
          <a:ext cx="6134100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61565">
                  <a:extLst>
                    <a:ext uri="{9D8B030D-6E8A-4147-A177-3AD203B41FA5}">
                      <a16:colId xmlns:a16="http://schemas.microsoft.com/office/drawing/2014/main" val="1846814930"/>
                    </a:ext>
                  </a:extLst>
                </a:gridCol>
                <a:gridCol w="4072535">
                  <a:extLst>
                    <a:ext uri="{9D8B030D-6E8A-4147-A177-3AD203B41FA5}">
                      <a16:colId xmlns:a16="http://schemas.microsoft.com/office/drawing/2014/main" val="719925017"/>
                    </a:ext>
                  </a:extLst>
                </a:gridCol>
              </a:tblGrid>
              <a:tr h="212327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gency FB" panose="020B0503020202020204" pitchFamily="34" charset="0"/>
                        </a:rPr>
                        <a:t>Major Resources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gency FB" panose="020B0503020202020204" pitchFamily="34" charset="0"/>
                        </a:rPr>
                        <a:t>Amount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61782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gency FB" panose="020B0503020202020204" pitchFamily="34" charset="0"/>
                        </a:rPr>
                        <a:t>NICA cluster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gency FB" panose="020B0503020202020204" pitchFamily="34" charset="0"/>
                        </a:rPr>
                        <a:t>200 cores</a:t>
                      </a:r>
                      <a:endParaRPr lang="ru-RU" sz="2400" dirty="0">
                        <a:latin typeface="Bahnschrift SemiBold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132269"/>
                  </a:ext>
                </a:extLst>
              </a:tr>
              <a:tr h="212327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gency FB" panose="020B0503020202020204" pitchFamily="34" charset="0"/>
                        </a:rPr>
                        <a:t>Govorun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gency FB" panose="020B0503020202020204" pitchFamily="34" charset="0"/>
                        </a:rPr>
                        <a:t>up to 3260 cores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419533"/>
                  </a:ext>
                </a:extLst>
              </a:tr>
              <a:tr h="21232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gency FB" panose="020B0503020202020204" pitchFamily="34" charset="0"/>
                        </a:rPr>
                        <a:t>Tier1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gency FB" panose="020B0503020202020204" pitchFamily="34" charset="0"/>
                        </a:rPr>
                        <a:t>1500 cores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3770132"/>
                  </a:ext>
                </a:extLst>
              </a:tr>
              <a:tr h="21232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gency FB" panose="020B0503020202020204" pitchFamily="34" charset="0"/>
                        </a:rPr>
                        <a:t>Tier2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gency FB" panose="020B0503020202020204" pitchFamily="34" charset="0"/>
                        </a:rPr>
                        <a:t>1000 cores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027051"/>
                  </a:ext>
                </a:extLst>
              </a:tr>
              <a:tr h="21232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gency FB" panose="020B0503020202020204" pitchFamily="34" charset="0"/>
                        </a:rPr>
                        <a:t>EOS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gency FB" panose="020B0503020202020204" pitchFamily="34" charset="0"/>
                        </a:rPr>
                        <a:t>2 PB (~1.2 PB used) (total 5 PB)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3210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3956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88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45" b="64169"/>
          <a:stretch/>
        </p:blipFill>
        <p:spPr bwMode="auto">
          <a:xfrm>
            <a:off x="3366687" y="4041514"/>
            <a:ext cx="1224512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0" r="50615" b="64169"/>
          <a:stretch/>
        </p:blipFill>
        <p:spPr bwMode="auto">
          <a:xfrm>
            <a:off x="1356481" y="4026125"/>
            <a:ext cx="1233488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1" r="25784" b="64169"/>
          <a:stretch/>
        </p:blipFill>
        <p:spPr bwMode="auto">
          <a:xfrm>
            <a:off x="5268804" y="4026127"/>
            <a:ext cx="1233487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8" b="64169"/>
          <a:stretch/>
        </p:blipFill>
        <p:spPr bwMode="auto">
          <a:xfrm>
            <a:off x="7385148" y="4026127"/>
            <a:ext cx="1300162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1361262" y="1359811"/>
            <a:ext cx="1743848" cy="689553"/>
            <a:chOff x="768134" y="934196"/>
            <a:chExt cx="1743848" cy="689553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768134" y="934196"/>
              <a:ext cx="1631761" cy="68955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123" y="1056569"/>
              <a:ext cx="385042" cy="44480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371166" y="986584"/>
              <a:ext cx="1140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EOS</a:t>
              </a:r>
              <a:endParaRPr lang="ru-RU" sz="32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120791" y="1359811"/>
            <a:ext cx="1778314" cy="689553"/>
            <a:chOff x="2527663" y="934196"/>
            <a:chExt cx="1778314" cy="689553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527663" y="934196"/>
              <a:ext cx="1631761" cy="68955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30694" y="934852"/>
              <a:ext cx="11752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dCache</a:t>
              </a:r>
              <a:endParaRPr lang="ru-RU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036" name="Picture 12" descr="ÐÐ°ÑÑÐ¸Ð½ÐºÐ¸ Ð¿Ð¾ Ð·Ð°Ð¿ÑÐ¾ÑÑ dCach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749" y="1033499"/>
              <a:ext cx="490945" cy="490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Скругленный прямоугольник 29"/>
          <p:cNvSpPr/>
          <p:nvPr/>
        </p:nvSpPr>
        <p:spPr>
          <a:xfrm>
            <a:off x="5074447" y="1359811"/>
            <a:ext cx="1631761" cy="6895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38" name="Picture 14" descr="ÐÐ°ÑÑÐ¸Ð½ÐºÐ¸ Ð¿Ð¾ Ð·Ð°Ð¿ÑÐ¾ÑÑ cep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320" y="1352100"/>
            <a:ext cx="555476" cy="69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7174766" y="1352100"/>
            <a:ext cx="1631761" cy="6895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40" name="Picture 16" descr="Lustre_file_system_log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929" y="1567463"/>
            <a:ext cx="1270711" cy="26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209793" y="528728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Tier-2/CICC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24602" y="5302677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Tier-1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22114" y="5297583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Cloud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70297" y="5297583"/>
            <a:ext cx="25004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Govorun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HybriLIT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3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MICC Resources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06101" y="2097877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local, root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43494" y="2066959"/>
            <a:ext cx="17863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GridFTP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root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25349" y="2061136"/>
            <a:ext cx="17863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74766" y="2066961"/>
            <a:ext cx="17863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40233" y="6212074"/>
            <a:ext cx="502088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* This is a simplified schema to demonstrate complexity and variability of protocols and accesses approaches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293148" y="1230283"/>
            <a:ext cx="3554936" cy="4515197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998434" y="1230283"/>
            <a:ext cx="1781890" cy="4515197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932724" y="1230283"/>
            <a:ext cx="2127456" cy="4515197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-142155" y="4561807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Component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133406" y="1535309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Storage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-142155" y="2082348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Protocol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00861" y="3567933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Grid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24602" y="3588521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Grid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121626" y="3567285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OpenNebula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271797" y="3578230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Slurm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-133406" y="3598711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Job Submit.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00861" y="3189804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36536" y="3226081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-130221" y="3226081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Auth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Jobs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124811" y="3178426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SSO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307696" y="3178426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HybriLIT</a:t>
            </a:r>
            <a:endParaRPr lang="ru-RU" i="1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293397" y="2415630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Kerb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, 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232877" y="2415630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-118621" y="2424533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Auth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Storage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136411" y="237687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ceph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key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319296" y="237687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HybriLIT</a:t>
            </a:r>
            <a:endParaRPr lang="ru-RU" i="1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57726-61EB-4AAC-ABE8-62BB609BA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5F79CDB-A737-4395-891B-C21CCD7319A1}"/>
              </a:ext>
            </a:extLst>
          </p:cNvPr>
          <p:cNvSpPr txBox="1"/>
          <p:nvPr/>
        </p:nvSpPr>
        <p:spPr>
          <a:xfrm>
            <a:off x="3632727" y="1681145"/>
            <a:ext cx="117528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Disk, Tape</a:t>
            </a:r>
            <a:endParaRPr lang="ru-RU" sz="1400" b="1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147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71377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1. Single system for all aspects of computing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81237" y="1837927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User Interface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90444" y="2617707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API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249" y="3511774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Workload management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44439" y="3511773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Data management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3249" y="4251352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Integration tools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44441" y="4250236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File Catalog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44438" y="4988699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Metadata management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227642" y="581091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Accounting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53248" y="4988699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Workflow management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44438" y="581091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Management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4196" y="1687484"/>
            <a:ext cx="8570422" cy="4862945"/>
          </a:xfrm>
          <a:prstGeom prst="roundRect">
            <a:avLst>
              <a:gd name="adj" fmla="val 7778"/>
            </a:avLst>
          </a:prstGeom>
          <a:noFill/>
          <a:ln w="3810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5033E4C-8C21-4384-8BD4-110180A971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94" y="1812284"/>
            <a:ext cx="2016882" cy="6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4910442" y="2652659"/>
            <a:ext cx="346878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Central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821042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642" y="1588093"/>
            <a:ext cx="6766560" cy="5269907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71377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2. Good performance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759681" y="4114800"/>
            <a:ext cx="196284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306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13" t="25697" r="19841" b="5873"/>
          <a:stretch/>
        </p:blipFill>
        <p:spPr>
          <a:xfrm>
            <a:off x="477982" y="1749191"/>
            <a:ext cx="8183880" cy="5101777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71377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3. Active users and developers community</a:t>
            </a:r>
          </a:p>
        </p:txBody>
      </p:sp>
    </p:spTree>
    <p:extLst>
      <p:ext uri="{BB962C8B-B14F-4D97-AF65-F5344CB8AC3E}">
        <p14:creationId xmlns:p14="http://schemas.microsoft.com/office/powerpoint/2010/main" val="3599900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11342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86236" y="1157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38636" y="1309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91036" y="1462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443436" y="1614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5836" y="17668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748236" y="1919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900636" y="2071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053036" y="2224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205436" y="2376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260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86236" y="1157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38636" y="1309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91036" y="1462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443436" y="1614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5836" y="17668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748236" y="1919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900636" y="2071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053036" y="2224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205436" y="2376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1699446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687764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68422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68068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5684340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6718185" y="437519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cxnSp>
        <p:nvCxnSpPr>
          <p:cNvPr id="55" name="Прямая со стрелкой 54"/>
          <p:cNvCxnSpPr>
            <a:stCxn id="47" idx="0"/>
            <a:endCxn id="46" idx="2"/>
          </p:cNvCxnSpPr>
          <p:nvPr/>
        </p:nvCxnSpPr>
        <p:spPr>
          <a:xfrm flipV="1">
            <a:off x="2158220" y="3324841"/>
            <a:ext cx="614900" cy="105493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50" idx="0"/>
            <a:endCxn id="46" idx="2"/>
          </p:cNvCxnSpPr>
          <p:nvPr/>
        </p:nvCxnSpPr>
        <p:spPr>
          <a:xfrm flipH="1" flipV="1">
            <a:off x="2773120" y="3324841"/>
            <a:ext cx="373418" cy="105493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51" idx="0"/>
            <a:endCxn id="46" idx="2"/>
          </p:cNvCxnSpPr>
          <p:nvPr/>
        </p:nvCxnSpPr>
        <p:spPr>
          <a:xfrm flipH="1" flipV="1">
            <a:off x="2773120" y="3324841"/>
            <a:ext cx="1369878" cy="105313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stCxn id="52" idx="0"/>
            <a:endCxn id="46" idx="2"/>
          </p:cNvCxnSpPr>
          <p:nvPr/>
        </p:nvCxnSpPr>
        <p:spPr>
          <a:xfrm flipH="1" flipV="1">
            <a:off x="2773120" y="3324841"/>
            <a:ext cx="2366338" cy="105313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stCxn id="53" idx="0"/>
            <a:endCxn id="46" idx="2"/>
          </p:cNvCxnSpPr>
          <p:nvPr/>
        </p:nvCxnSpPr>
        <p:spPr>
          <a:xfrm flipH="1" flipV="1">
            <a:off x="2773120" y="3324841"/>
            <a:ext cx="3369994" cy="105313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>
            <a:stCxn id="54" idx="0"/>
            <a:endCxn id="46" idx="2"/>
          </p:cNvCxnSpPr>
          <p:nvPr/>
        </p:nvCxnSpPr>
        <p:spPr>
          <a:xfrm flipH="1" flipV="1">
            <a:off x="2773120" y="3324841"/>
            <a:ext cx="4403839" cy="105035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697365" y="437009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689055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679837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682965" y="436462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690401" y="437977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742475" y="4385947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751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86236" y="1157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38636" y="1309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91036" y="1462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443436" y="1614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5836" y="17668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748236" y="1919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1699446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687764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68422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68068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5684340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6718185" y="437519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697365" y="437009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689055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679837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682965" y="436462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690401" y="437977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742475" y="4385947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752685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742697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3741922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4735214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5732566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6772715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cxnSp>
        <p:nvCxnSpPr>
          <p:cNvPr id="57" name="Прямая со стрелкой 56"/>
          <p:cNvCxnSpPr>
            <a:stCxn id="70" idx="0"/>
            <a:endCxn id="42" idx="1"/>
          </p:cNvCxnSpPr>
          <p:nvPr/>
        </p:nvCxnSpPr>
        <p:spPr>
          <a:xfrm flipV="1">
            <a:off x="2150078" y="2151509"/>
            <a:ext cx="5598158" cy="221858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71" idx="0"/>
            <a:endCxn id="42" idx="1"/>
          </p:cNvCxnSpPr>
          <p:nvPr/>
        </p:nvCxnSpPr>
        <p:spPr>
          <a:xfrm flipV="1">
            <a:off x="3141768" y="2151509"/>
            <a:ext cx="4606468" cy="22227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72" idx="0"/>
            <a:endCxn id="42" idx="1"/>
          </p:cNvCxnSpPr>
          <p:nvPr/>
        </p:nvCxnSpPr>
        <p:spPr>
          <a:xfrm flipV="1">
            <a:off x="4132550" y="2151509"/>
            <a:ext cx="3615686" cy="22227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stCxn id="74" idx="0"/>
            <a:endCxn id="42" idx="1"/>
          </p:cNvCxnSpPr>
          <p:nvPr/>
        </p:nvCxnSpPr>
        <p:spPr>
          <a:xfrm flipV="1">
            <a:off x="5135678" y="2151509"/>
            <a:ext cx="2612558" cy="221311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75" idx="0"/>
            <a:endCxn id="42" idx="1"/>
          </p:cNvCxnSpPr>
          <p:nvPr/>
        </p:nvCxnSpPr>
        <p:spPr>
          <a:xfrm flipV="1">
            <a:off x="6143114" y="2151509"/>
            <a:ext cx="1605122" cy="222826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stCxn id="76" idx="0"/>
            <a:endCxn id="42" idx="1"/>
          </p:cNvCxnSpPr>
          <p:nvPr/>
        </p:nvCxnSpPr>
        <p:spPr>
          <a:xfrm flipV="1">
            <a:off x="7195188" y="2151509"/>
            <a:ext cx="553048" cy="223443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000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86236" y="1157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38636" y="1309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91036" y="1462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443436" y="1614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5836" y="17668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748236" y="1919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1699446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687764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68422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68068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5684340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6718185" y="437519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697365" y="437009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689055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679837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682965" y="436462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690401" y="437977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742475" y="4385947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752685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742697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3741922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4735214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5732566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6772715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cxnSp>
        <p:nvCxnSpPr>
          <p:cNvPr id="57" name="Прямая со стрелкой 56"/>
          <p:cNvCxnSpPr>
            <a:stCxn id="70" idx="0"/>
            <a:endCxn id="42" idx="1"/>
          </p:cNvCxnSpPr>
          <p:nvPr/>
        </p:nvCxnSpPr>
        <p:spPr>
          <a:xfrm flipV="1">
            <a:off x="2150078" y="2151509"/>
            <a:ext cx="5598158" cy="221858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71" idx="0"/>
            <a:endCxn id="42" idx="1"/>
          </p:cNvCxnSpPr>
          <p:nvPr/>
        </p:nvCxnSpPr>
        <p:spPr>
          <a:xfrm flipV="1">
            <a:off x="3141768" y="2151509"/>
            <a:ext cx="4606468" cy="22227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72" idx="0"/>
            <a:endCxn id="42" idx="1"/>
          </p:cNvCxnSpPr>
          <p:nvPr/>
        </p:nvCxnSpPr>
        <p:spPr>
          <a:xfrm flipV="1">
            <a:off x="4132550" y="2151509"/>
            <a:ext cx="3615686" cy="22227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stCxn id="74" idx="0"/>
            <a:endCxn id="42" idx="1"/>
          </p:cNvCxnSpPr>
          <p:nvPr/>
        </p:nvCxnSpPr>
        <p:spPr>
          <a:xfrm flipV="1">
            <a:off x="5135678" y="2151509"/>
            <a:ext cx="2612558" cy="221311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75" idx="0"/>
            <a:endCxn id="42" idx="1"/>
          </p:cNvCxnSpPr>
          <p:nvPr/>
        </p:nvCxnSpPr>
        <p:spPr>
          <a:xfrm flipV="1">
            <a:off x="6143114" y="2151509"/>
            <a:ext cx="1605122" cy="222826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stCxn id="76" idx="0"/>
            <a:endCxn id="42" idx="1"/>
          </p:cNvCxnSpPr>
          <p:nvPr/>
        </p:nvCxnSpPr>
        <p:spPr>
          <a:xfrm flipV="1">
            <a:off x="7195188" y="2151509"/>
            <a:ext cx="553048" cy="223443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800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ADBB6E-3914-6BE1-C556-179E4C7957EE}"/>
              </a:ext>
            </a:extLst>
          </p:cNvPr>
          <p:cNvSpPr txBox="1"/>
          <p:nvPr/>
        </p:nvSpPr>
        <p:spPr>
          <a:xfrm>
            <a:off x="281354" y="102995"/>
            <a:ext cx="81894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Система мониторинга потреблённых задачами ресурсов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506D15-BF1B-CE97-D43C-5DCB1EA663F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1026" y="1180213"/>
            <a:ext cx="8801948" cy="353471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C19348-A963-5A75-4A74-7805A852847B}"/>
              </a:ext>
            </a:extLst>
          </p:cNvPr>
          <p:cNvSpPr txBox="1"/>
          <p:nvPr/>
        </p:nvSpPr>
        <p:spPr>
          <a:xfrm>
            <a:off x="4572131" y="4868793"/>
            <a:ext cx="4141115" cy="1337729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DejaVu Sans" pitchFamily="2"/>
              </a:rPr>
              <a:t>Disk usage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DejaVu Sans" pitchFamily="2"/>
              </a:rPr>
              <a:t>Temporary file: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DejaVu Sans" pitchFamily="2"/>
              </a:rPr>
              <a:t>+8 GB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DejaVu Sans" pitchFamily="2"/>
              </a:rPr>
              <a:t>Result file: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DejaVu Sans" pitchFamily="2"/>
              </a:rPr>
              <a:t>800MB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DejaVu Sans" pitchFamily="2"/>
              </a:rPr>
              <a:t>Total disk usage per 15 GB job: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DejaVu Sans" pitchFamily="2"/>
              </a:rPr>
              <a:t>25 GB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ECC245-33CC-9B47-7D33-B4268774E677}"/>
              </a:ext>
            </a:extLst>
          </p:cNvPr>
          <p:cNvSpPr txBox="1"/>
          <p:nvPr/>
        </p:nvSpPr>
        <p:spPr>
          <a:xfrm>
            <a:off x="4572132" y="6330721"/>
            <a:ext cx="4141116" cy="424402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DejaVu Sans" pitchFamily="2"/>
              </a:rPr>
              <a:t>RAM usage :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DejaVu Sans" pitchFamily="2"/>
              </a:rPr>
              <a:t>~2GB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4C38282-6AC5-26ED-6892-BEA01B7F001B}"/>
              </a:ext>
            </a:extLst>
          </p:cNvPr>
          <p:cNvCxnSpPr/>
          <p:nvPr/>
        </p:nvCxnSpPr>
        <p:spPr>
          <a:xfrm flipV="1">
            <a:off x="1568955" y="1682236"/>
            <a:ext cx="0" cy="129223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55E2B476-75DC-1B37-5B18-528924ADB0B2}"/>
              </a:ext>
            </a:extLst>
          </p:cNvPr>
          <p:cNvCxnSpPr/>
          <p:nvPr/>
        </p:nvCxnSpPr>
        <p:spPr>
          <a:xfrm flipH="1">
            <a:off x="1568955" y="1682236"/>
            <a:ext cx="2779058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76AB17D-1637-5E47-18D1-70B869D0C810}"/>
              </a:ext>
            </a:extLst>
          </p:cNvPr>
          <p:cNvSpPr txBox="1"/>
          <p:nvPr/>
        </p:nvSpPr>
        <p:spPr>
          <a:xfrm>
            <a:off x="924738" y="1518956"/>
            <a:ext cx="1473233" cy="65087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Bites read from disk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DEED110-33F2-8941-9C25-66B69DAE2DFA}"/>
              </a:ext>
            </a:extLst>
          </p:cNvPr>
          <p:cNvCxnSpPr/>
          <p:nvPr/>
        </p:nvCxnSpPr>
        <p:spPr>
          <a:xfrm flipH="1">
            <a:off x="1568955" y="2974465"/>
            <a:ext cx="2779058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44FB698-3D11-93F3-6ECF-8B62204378A9}"/>
              </a:ext>
            </a:extLst>
          </p:cNvPr>
          <p:cNvCxnSpPr/>
          <p:nvPr/>
        </p:nvCxnSpPr>
        <p:spPr>
          <a:xfrm flipV="1">
            <a:off x="4348013" y="1682236"/>
            <a:ext cx="0" cy="129223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0F45CC8-A112-9B96-325C-6B55C999F21D}"/>
              </a:ext>
            </a:extLst>
          </p:cNvPr>
          <p:cNvCxnSpPr>
            <a:stCxn id="12" idx="3"/>
          </p:cNvCxnSpPr>
          <p:nvPr/>
        </p:nvCxnSpPr>
        <p:spPr>
          <a:xfrm>
            <a:off x="2397971" y="1844394"/>
            <a:ext cx="623266" cy="32543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84F81ED-866E-6448-0C40-491D632E42BE}"/>
              </a:ext>
            </a:extLst>
          </p:cNvPr>
          <p:cNvSpPr txBox="1"/>
          <p:nvPr/>
        </p:nvSpPr>
        <p:spPr>
          <a:xfrm>
            <a:off x="2550371" y="2622133"/>
            <a:ext cx="1473233" cy="65087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Bites written to disk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F21189B7-2F1D-A2B3-0640-32B47391D52B}"/>
              </a:ext>
            </a:extLst>
          </p:cNvPr>
          <p:cNvCxnSpPr/>
          <p:nvPr/>
        </p:nvCxnSpPr>
        <p:spPr>
          <a:xfrm>
            <a:off x="4023605" y="3273009"/>
            <a:ext cx="216832" cy="25858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75E75C4-0623-B757-24BE-52F24FE3B313}"/>
              </a:ext>
            </a:extLst>
          </p:cNvPr>
          <p:cNvSpPr txBox="1"/>
          <p:nvPr/>
        </p:nvSpPr>
        <p:spPr>
          <a:xfrm>
            <a:off x="1966154" y="3661175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iberation Sans" pitchFamily="18"/>
                <a:ea typeface="DejaVu Sans" pitchFamily="2"/>
                <a:cs typeface="DejaVu Sans" pitchFamily="2"/>
              </a:rPr>
              <a:t>RAM usage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98E2ADF6-4F1A-00F5-609F-BEFB28A4FC79}"/>
              </a:ext>
            </a:extLst>
          </p:cNvPr>
          <p:cNvCxnSpPr/>
          <p:nvPr/>
        </p:nvCxnSpPr>
        <p:spPr>
          <a:xfrm>
            <a:off x="3439387" y="3853883"/>
            <a:ext cx="245238" cy="23028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B55CD6F-7E3B-DFDB-923C-37897C397792}"/>
              </a:ext>
            </a:extLst>
          </p:cNvPr>
          <p:cNvCxnSpPr/>
          <p:nvPr/>
        </p:nvCxnSpPr>
        <p:spPr>
          <a:xfrm>
            <a:off x="879913" y="2974465"/>
            <a:ext cx="689041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6231EA43-393A-D5F8-DEC4-4AE1D206AC85}"/>
              </a:ext>
            </a:extLst>
          </p:cNvPr>
          <p:cNvCxnSpPr/>
          <p:nvPr/>
        </p:nvCxnSpPr>
        <p:spPr>
          <a:xfrm flipV="1">
            <a:off x="1568954" y="2974465"/>
            <a:ext cx="0" cy="129222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0A04CC9-DD96-83AF-13B6-CCD74F0EF4BA}"/>
              </a:ext>
            </a:extLst>
          </p:cNvPr>
          <p:cNvSpPr txBox="1"/>
          <p:nvPr/>
        </p:nvSpPr>
        <p:spPr>
          <a:xfrm>
            <a:off x="171026" y="5157873"/>
            <a:ext cx="2043387" cy="1200329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laborateLight" panose="02000503040000020004" pitchFamily="2" charset="0"/>
              </a:rPr>
              <a:t>Initial read of 15GB raw file and creation of temporary 8 GB file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laborateLight" panose="02000503040000020004" pitchFamily="2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67C6E424-9370-E762-7E14-3047EC75F5EB}"/>
              </a:ext>
            </a:extLst>
          </p:cNvPr>
          <p:cNvCxnSpPr/>
          <p:nvPr/>
        </p:nvCxnSpPr>
        <p:spPr>
          <a:xfrm>
            <a:off x="1568954" y="4266694"/>
            <a:ext cx="645459" cy="89117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E605728-7741-9350-A97B-D06BFA50FA33}"/>
              </a:ext>
            </a:extLst>
          </p:cNvPr>
          <p:cNvCxnSpPr/>
          <p:nvPr/>
        </p:nvCxnSpPr>
        <p:spPr>
          <a:xfrm flipV="1">
            <a:off x="888877" y="2974464"/>
            <a:ext cx="0" cy="129222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48717046-534C-5DAB-D49A-EA295243662D}"/>
              </a:ext>
            </a:extLst>
          </p:cNvPr>
          <p:cNvCxnSpPr/>
          <p:nvPr/>
        </p:nvCxnSpPr>
        <p:spPr>
          <a:xfrm flipH="1">
            <a:off x="171026" y="4266694"/>
            <a:ext cx="708887" cy="89117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E25C95C-A1B2-523B-649C-19C39F7239F1}"/>
              </a:ext>
            </a:extLst>
          </p:cNvPr>
          <p:cNvSpPr txBox="1"/>
          <p:nvPr/>
        </p:nvSpPr>
        <p:spPr>
          <a:xfrm>
            <a:off x="4951952" y="2005185"/>
            <a:ext cx="2043387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laborateLight" panose="02000503040000020004" pitchFamily="2" charset="0"/>
              </a:rPr>
              <a:t>Read raw file and temporary file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olaborateLight" panose="02000503040000020004" pitchFamily="2" charset="0"/>
            </a:endParaRP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B588383E-3AEC-279B-0C68-25D5C09B380F}"/>
              </a:ext>
            </a:extLst>
          </p:cNvPr>
          <p:cNvCxnSpPr/>
          <p:nvPr/>
        </p:nvCxnSpPr>
        <p:spPr>
          <a:xfrm flipH="1" flipV="1">
            <a:off x="4359223" y="1682236"/>
            <a:ext cx="592730" cy="32295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D1F00EE4-0B81-E281-DCF9-8F64B8FE10D8}"/>
              </a:ext>
            </a:extLst>
          </p:cNvPr>
          <p:cNvCxnSpPr/>
          <p:nvPr/>
        </p:nvCxnSpPr>
        <p:spPr>
          <a:xfrm flipH="1">
            <a:off x="4348013" y="2651516"/>
            <a:ext cx="603939" cy="32295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2B061A6D-7638-B22D-9B2E-77536FC157A5}"/>
              </a:ext>
            </a:extLst>
          </p:cNvPr>
          <p:cNvCxnSpPr/>
          <p:nvPr/>
        </p:nvCxnSpPr>
        <p:spPr>
          <a:xfrm flipH="1">
            <a:off x="1576241" y="3610301"/>
            <a:ext cx="2779058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1C204146-5453-6B27-6ADD-F17509D26E8D}"/>
              </a:ext>
            </a:extLst>
          </p:cNvPr>
          <p:cNvCxnSpPr/>
          <p:nvPr/>
        </p:nvCxnSpPr>
        <p:spPr>
          <a:xfrm flipH="1">
            <a:off x="1576241" y="3531589"/>
            <a:ext cx="2779058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42B5038-F583-2956-CFDA-7727C74CBD5A}"/>
              </a:ext>
            </a:extLst>
          </p:cNvPr>
          <p:cNvCxnSpPr/>
          <p:nvPr/>
        </p:nvCxnSpPr>
        <p:spPr>
          <a:xfrm flipV="1">
            <a:off x="4359223" y="3531589"/>
            <a:ext cx="0" cy="78712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A83CA950-825A-C2F9-561B-F10F5955D2E2}"/>
              </a:ext>
            </a:extLst>
          </p:cNvPr>
          <p:cNvCxnSpPr/>
          <p:nvPr/>
        </p:nvCxnSpPr>
        <p:spPr>
          <a:xfrm flipH="1">
            <a:off x="4355299" y="3402299"/>
            <a:ext cx="660423" cy="12929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275059F-16CD-9EEB-71DB-C9DB4EA95D36}"/>
              </a:ext>
            </a:extLst>
          </p:cNvPr>
          <p:cNvSpPr txBox="1"/>
          <p:nvPr/>
        </p:nvSpPr>
        <p:spPr>
          <a:xfrm>
            <a:off x="5015722" y="3386279"/>
            <a:ext cx="248388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laborateLight" panose="02000503040000020004" pitchFamily="2" charset="0"/>
              </a:rPr>
              <a:t>Write resulting Digi file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olaborateLight" panose="02000503040000020004" pitchFamily="2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68C7389B-86D7-70F5-75C1-1FFFAC8D961C}"/>
              </a:ext>
            </a:extLst>
          </p:cNvPr>
          <p:cNvCxnSpPr/>
          <p:nvPr/>
        </p:nvCxnSpPr>
        <p:spPr>
          <a:xfrm flipH="1" flipV="1">
            <a:off x="4362585" y="3610301"/>
            <a:ext cx="657062" cy="14531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821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ADBB6E-3914-6BE1-C556-179E4C7957EE}"/>
              </a:ext>
            </a:extLst>
          </p:cNvPr>
          <p:cNvSpPr txBox="1"/>
          <p:nvPr/>
        </p:nvSpPr>
        <p:spPr>
          <a:xfrm>
            <a:off x="281354" y="102995"/>
            <a:ext cx="81894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Система мониторинга потреблённых задачами ресурсов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EB69A6-C7C9-030C-F692-56F4D1635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337" y="1260083"/>
            <a:ext cx="6593082" cy="26677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BD2F0B-452E-3B2B-29D2-10D01572A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337" y="4089163"/>
            <a:ext cx="6582103" cy="26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38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Скругленный прямоугольник 77">
            <a:extLst>
              <a:ext uri="{FF2B5EF4-FFF2-40B4-BE49-F238E27FC236}">
                <a16:creationId xmlns:a16="http://schemas.microsoft.com/office/drawing/2014/main" id="{9402906A-C6F1-14BC-60B0-C32BE9D846A7}"/>
              </a:ext>
            </a:extLst>
          </p:cNvPr>
          <p:cNvSpPr/>
          <p:nvPr/>
        </p:nvSpPr>
        <p:spPr>
          <a:xfrm>
            <a:off x="2283116" y="1108375"/>
            <a:ext cx="6503746" cy="3580754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31" name="Скругленный прямоугольник 81">
            <a:extLst>
              <a:ext uri="{FF2B5EF4-FFF2-40B4-BE49-F238E27FC236}">
                <a16:creationId xmlns:a16="http://schemas.microsoft.com/office/drawing/2014/main" id="{70BADC92-CBB3-304D-549B-5AE2BDB943C5}"/>
              </a:ext>
            </a:extLst>
          </p:cNvPr>
          <p:cNvSpPr/>
          <p:nvPr/>
        </p:nvSpPr>
        <p:spPr>
          <a:xfrm>
            <a:off x="374361" y="1102370"/>
            <a:ext cx="1796486" cy="4008651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8293557-74C2-8721-6399-426A21C65D3E}"/>
              </a:ext>
            </a:extLst>
          </p:cNvPr>
          <p:cNvGrpSpPr/>
          <p:nvPr/>
        </p:nvGrpSpPr>
        <p:grpSpPr>
          <a:xfrm>
            <a:off x="715561" y="2667774"/>
            <a:ext cx="1118901" cy="1462681"/>
            <a:chOff x="-9325797" y="239907"/>
            <a:chExt cx="981912" cy="1257739"/>
          </a:xfrm>
        </p:grpSpPr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C0DFC109-3911-98EF-32B6-CCD930FCAB65}"/>
                </a:ext>
              </a:extLst>
            </p:cNvPr>
            <p:cNvGrpSpPr/>
            <p:nvPr/>
          </p:nvGrpSpPr>
          <p:grpSpPr>
            <a:xfrm>
              <a:off x="-9325797" y="239907"/>
              <a:ext cx="981912" cy="1257739"/>
              <a:chOff x="4597989" y="9290281"/>
              <a:chExt cx="981912" cy="1257739"/>
            </a:xfrm>
          </p:grpSpPr>
          <p:sp>
            <p:nvSpPr>
              <p:cNvPr id="104" name="Прямоугольник 103">
                <a:extLst>
                  <a:ext uri="{FF2B5EF4-FFF2-40B4-BE49-F238E27FC236}">
                    <a16:creationId xmlns:a16="http://schemas.microsoft.com/office/drawing/2014/main" id="{AE2A0C33-BD51-E36E-11D0-E8009B593F1A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821CC9E4-2D71-19EF-336A-CF998EEC38B9}"/>
                  </a:ext>
                </a:extLst>
              </p:cNvPr>
              <p:cNvSpPr txBox="1"/>
              <p:nvPr/>
            </p:nvSpPr>
            <p:spPr>
              <a:xfrm>
                <a:off x="4605251" y="9290281"/>
                <a:ext cx="974650" cy="280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UNAM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5F06A68C-DB1F-004F-04C0-A19222E95FA9}"/>
                </a:ext>
              </a:extLst>
            </p:cNvPr>
            <p:cNvSpPr/>
            <p:nvPr/>
          </p:nvSpPr>
          <p:spPr>
            <a:xfrm>
              <a:off x="-9324088" y="490554"/>
              <a:ext cx="974650" cy="1007092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pic>
          <p:nvPicPr>
            <p:cNvPr id="103" name="Picture 2" descr="National Autonomous University of Mexico | university, Mexico City, Mexico  | Britannica">
              <a:extLst>
                <a:ext uri="{FF2B5EF4-FFF2-40B4-BE49-F238E27FC236}">
                  <a16:creationId xmlns:a16="http://schemas.microsoft.com/office/drawing/2014/main" id="{4AFA46AF-FEE3-F638-3EA5-C771754A6D56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3" r="14017"/>
            <a:stretch/>
          </p:blipFill>
          <p:spPr bwMode="auto">
            <a:xfrm>
              <a:off x="-9325797" y="506253"/>
              <a:ext cx="974650" cy="97465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FC3FD73-7BBD-1839-A11C-7C987DA184BE}"/>
              </a:ext>
            </a:extLst>
          </p:cNvPr>
          <p:cNvGrpSpPr/>
          <p:nvPr/>
        </p:nvGrpSpPr>
        <p:grpSpPr>
          <a:xfrm>
            <a:off x="713962" y="1173260"/>
            <a:ext cx="1110975" cy="1447249"/>
            <a:chOff x="1317140" y="1688804"/>
            <a:chExt cx="1110975" cy="1447249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DEA395D3-7B7F-387C-8595-567195E0510F}"/>
                </a:ext>
              </a:extLst>
            </p:cNvPr>
            <p:cNvGrpSpPr/>
            <p:nvPr/>
          </p:nvGrpSpPr>
          <p:grpSpPr>
            <a:xfrm>
              <a:off x="1317140" y="1688804"/>
              <a:ext cx="1110975" cy="1447249"/>
              <a:chOff x="8705110" y="9297146"/>
              <a:chExt cx="974956" cy="1244471"/>
            </a:xfrm>
          </p:grpSpPr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43387909-37C8-74DC-399E-93D8A4CE4BA7}"/>
                  </a:ext>
                </a:extLst>
              </p:cNvPr>
              <p:cNvGrpSpPr/>
              <p:nvPr/>
            </p:nvGrpSpPr>
            <p:grpSpPr>
              <a:xfrm>
                <a:off x="8705110" y="9297146"/>
                <a:ext cx="974650" cy="1244471"/>
                <a:chOff x="4597989" y="9303549"/>
                <a:chExt cx="974650" cy="1244471"/>
              </a:xfrm>
            </p:grpSpPr>
            <p:sp>
              <p:nvSpPr>
                <p:cNvPr id="25" name="Прямоугольник 24">
                  <a:extLst>
                    <a:ext uri="{FF2B5EF4-FFF2-40B4-BE49-F238E27FC236}">
                      <a16:creationId xmlns:a16="http://schemas.microsoft.com/office/drawing/2014/main" id="{3F0A2DDE-B0F7-D5DC-2917-1A702C66811D}"/>
                    </a:ext>
                  </a:extLst>
                </p:cNvPr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2578F64-1513-A830-DEC6-4C8798617412}"/>
                    </a:ext>
                  </a:extLst>
                </p:cNvPr>
                <p:cNvSpPr txBox="1"/>
                <p:nvPr/>
              </p:nvSpPr>
              <p:spPr>
                <a:xfrm>
                  <a:off x="4619933" y="9303549"/>
                  <a:ext cx="943839" cy="304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MEPHI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50C93DD1-A692-C219-8C1E-8DC1DC366395}"/>
                  </a:ext>
                </a:extLst>
              </p:cNvPr>
              <p:cNvSpPr/>
              <p:nvPr/>
            </p:nvSpPr>
            <p:spPr>
              <a:xfrm>
                <a:off x="8705416" y="9534525"/>
                <a:ext cx="974650" cy="1007092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118B7B1B-3F3E-72C6-FBCC-C761CFB57374}"/>
                  </a:ext>
                </a:extLst>
              </p:cNvPr>
              <p:cNvSpPr/>
              <p:nvPr/>
            </p:nvSpPr>
            <p:spPr>
              <a:xfrm>
                <a:off x="8713361" y="9566152"/>
                <a:ext cx="943838" cy="9438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</p:grp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E9BEB2C0-8647-06A1-E550-213ECA5F71DE}"/>
                </a:ext>
              </a:extLst>
            </p:cNvPr>
            <p:cNvSpPr/>
            <p:nvPr/>
          </p:nvSpPr>
          <p:spPr>
            <a:xfrm>
              <a:off x="1356072" y="2046694"/>
              <a:ext cx="1020384" cy="1020384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FC14577-68E3-681F-CE0F-7787AEE04064}"/>
              </a:ext>
            </a:extLst>
          </p:cNvPr>
          <p:cNvSpPr txBox="1"/>
          <p:nvPr/>
        </p:nvSpPr>
        <p:spPr>
          <a:xfrm>
            <a:off x="370697" y="4132537"/>
            <a:ext cx="18149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F81BD"/>
                </a:solidFill>
                <a:latin typeface="Agency FB" panose="00010606040000040003" pitchFamily="2" charset="0"/>
              </a:rPr>
              <a:t>MPD</a:t>
            </a:r>
          </a:p>
          <a:p>
            <a:pPr algn="ctr"/>
            <a:r>
              <a:rPr lang="en-US" sz="2800" b="1" dirty="0">
                <a:solidFill>
                  <a:srgbClr val="4F81BD"/>
                </a:solidFill>
                <a:latin typeface="Agency FB" panose="00010606040000040003" pitchFamily="2" charset="0"/>
              </a:rPr>
              <a:t>Collaboration</a:t>
            </a:r>
            <a:endParaRPr lang="ru-RU" sz="2800" b="1" dirty="0">
              <a:solidFill>
                <a:srgbClr val="4F81BD"/>
              </a:solidFill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E989E45-3356-4CFE-6FDF-FE1B57DF938A}"/>
              </a:ext>
            </a:extLst>
          </p:cNvPr>
          <p:cNvCxnSpPr>
            <a:cxnSpLocks/>
            <a:stCxn id="81" idx="1"/>
          </p:cNvCxnSpPr>
          <p:nvPr/>
        </p:nvCxnSpPr>
        <p:spPr>
          <a:xfrm flipH="1">
            <a:off x="1856878" y="1969170"/>
            <a:ext cx="2491035" cy="1144436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6566C825-44C4-35FC-F872-9A7632F3DD97}"/>
              </a:ext>
            </a:extLst>
          </p:cNvPr>
          <p:cNvCxnSpPr>
            <a:cxnSpLocks/>
          </p:cNvCxnSpPr>
          <p:nvPr/>
        </p:nvCxnSpPr>
        <p:spPr>
          <a:xfrm>
            <a:off x="4935212" y="2336335"/>
            <a:ext cx="5794" cy="2705291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93562" y="644207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EBBDCA1-2347-491C-8A88-02D76BF82CA9}"/>
              </a:ext>
            </a:extLst>
          </p:cNvPr>
          <p:cNvGrpSpPr/>
          <p:nvPr/>
        </p:nvGrpSpPr>
        <p:grpSpPr>
          <a:xfrm>
            <a:off x="3579903" y="3111524"/>
            <a:ext cx="1124336" cy="1469550"/>
            <a:chOff x="4590325" y="9284375"/>
            <a:chExt cx="986681" cy="1263645"/>
          </a:xfrm>
        </p:grpSpPr>
        <p:pic>
          <p:nvPicPr>
            <p:cNvPr id="124" name="Picture 3">
              <a:extLst>
                <a:ext uri="{FF2B5EF4-FFF2-40B4-BE49-F238E27FC236}">
                  <a16:creationId xmlns:a16="http://schemas.microsoft.com/office/drawing/2014/main" id="{753500DA-E7EF-E4EC-6971-D0C8D4CE82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" t="10195" r="75605" b="11467"/>
            <a:stretch/>
          </p:blipFill>
          <p:spPr bwMode="auto">
            <a:xfrm>
              <a:off x="4590325" y="9535095"/>
              <a:ext cx="983220" cy="101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5" name="Прямоугольник 124">
              <a:extLst>
                <a:ext uri="{FF2B5EF4-FFF2-40B4-BE49-F238E27FC236}">
                  <a16:creationId xmlns:a16="http://schemas.microsoft.com/office/drawing/2014/main" id="{35C414E2-7ED2-2B6E-D59A-2C61E69DE82E}"/>
                </a:ext>
              </a:extLst>
            </p:cNvPr>
            <p:cNvSpPr/>
            <p:nvPr/>
          </p:nvSpPr>
          <p:spPr>
            <a:xfrm>
              <a:off x="4597989" y="9321908"/>
              <a:ext cx="974650" cy="1226112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4C53F24B-5678-D89F-5073-7B008A29FB73}"/>
                </a:ext>
              </a:extLst>
            </p:cNvPr>
            <p:cNvSpPr txBox="1"/>
            <p:nvPr/>
          </p:nvSpPr>
          <p:spPr>
            <a:xfrm>
              <a:off x="4602356" y="9284375"/>
              <a:ext cx="974650" cy="280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Tier-1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2B38484-F457-9A8C-1613-A852A1E15E36}"/>
              </a:ext>
            </a:extLst>
          </p:cNvPr>
          <p:cNvGrpSpPr/>
          <p:nvPr/>
        </p:nvGrpSpPr>
        <p:grpSpPr>
          <a:xfrm>
            <a:off x="4783433" y="3111524"/>
            <a:ext cx="1145668" cy="1472197"/>
            <a:chOff x="5628251" y="9284375"/>
            <a:chExt cx="1005401" cy="1265921"/>
          </a:xfrm>
        </p:grpSpPr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8936E1BD-C62B-CE83-563F-DBD020E7A488}"/>
                </a:ext>
              </a:extLst>
            </p:cNvPr>
            <p:cNvGrpSpPr/>
            <p:nvPr/>
          </p:nvGrpSpPr>
          <p:grpSpPr>
            <a:xfrm>
              <a:off x="5629913" y="9284375"/>
              <a:ext cx="1003739" cy="1263645"/>
              <a:chOff x="4597989" y="9284375"/>
              <a:chExt cx="1003739" cy="1263645"/>
            </a:xfrm>
          </p:grpSpPr>
          <p:sp>
            <p:nvSpPr>
              <p:cNvPr id="122" name="Прямоугольник 121">
                <a:extLst>
                  <a:ext uri="{FF2B5EF4-FFF2-40B4-BE49-F238E27FC236}">
                    <a16:creationId xmlns:a16="http://schemas.microsoft.com/office/drawing/2014/main" id="{22FC5D59-1EF0-3ECB-9840-7D8FA7D54519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92BC7D-A5E4-DE37-DD6B-4CC8FFFD830D}"/>
                  </a:ext>
                </a:extLst>
              </p:cNvPr>
              <p:cNvSpPr txBox="1"/>
              <p:nvPr/>
            </p:nvSpPr>
            <p:spPr>
              <a:xfrm>
                <a:off x="4627078" y="9284375"/>
                <a:ext cx="974650" cy="28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Tier-2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8C7230F7-E6F0-60A0-CE87-A7DF925856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7" t="9644" r="50706" b="11467"/>
            <a:stretch/>
          </p:blipFill>
          <p:spPr bwMode="auto">
            <a:xfrm>
              <a:off x="5628251" y="9535580"/>
              <a:ext cx="976313" cy="1014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96D5E73-575E-956D-0DDD-7DBD8D8BF2EF}"/>
              </a:ext>
            </a:extLst>
          </p:cNvPr>
          <p:cNvGrpSpPr/>
          <p:nvPr/>
        </p:nvGrpSpPr>
        <p:grpSpPr>
          <a:xfrm>
            <a:off x="6202173" y="3112390"/>
            <a:ext cx="2122137" cy="1469550"/>
            <a:chOff x="6645272" y="9284375"/>
            <a:chExt cx="1862318" cy="1263645"/>
          </a:xfrm>
        </p:grpSpPr>
        <p:pic>
          <p:nvPicPr>
            <p:cNvPr id="116" name="Picture 3">
              <a:extLst>
                <a:ext uri="{FF2B5EF4-FFF2-40B4-BE49-F238E27FC236}">
                  <a16:creationId xmlns:a16="http://schemas.microsoft.com/office/drawing/2014/main" id="{2DD927B1-B91A-1E8D-9B16-3E76502DE4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69" t="7796" r="352" b="14163"/>
            <a:stretch/>
          </p:blipFill>
          <p:spPr bwMode="auto">
            <a:xfrm>
              <a:off x="6645272" y="9535095"/>
              <a:ext cx="979218" cy="1009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7" name="Группа 116">
              <a:extLst>
                <a:ext uri="{FF2B5EF4-FFF2-40B4-BE49-F238E27FC236}">
                  <a16:creationId xmlns:a16="http://schemas.microsoft.com/office/drawing/2014/main" id="{6A540734-9621-3D05-9961-D087642C9E3C}"/>
                </a:ext>
              </a:extLst>
            </p:cNvPr>
            <p:cNvGrpSpPr/>
            <p:nvPr/>
          </p:nvGrpSpPr>
          <p:grpSpPr>
            <a:xfrm>
              <a:off x="6645607" y="9284375"/>
              <a:ext cx="1861983" cy="1263645"/>
              <a:chOff x="4597988" y="9284375"/>
              <a:chExt cx="1861983" cy="1263645"/>
            </a:xfrm>
          </p:grpSpPr>
          <p:sp>
            <p:nvSpPr>
              <p:cNvPr id="118" name="Прямоугольник 117">
                <a:extLst>
                  <a:ext uri="{FF2B5EF4-FFF2-40B4-BE49-F238E27FC236}">
                    <a16:creationId xmlns:a16="http://schemas.microsoft.com/office/drawing/2014/main" id="{2957587B-E8AA-CF87-EC51-0155A5FD2563}"/>
                  </a:ext>
                </a:extLst>
              </p:cNvPr>
              <p:cNvSpPr/>
              <p:nvPr/>
            </p:nvSpPr>
            <p:spPr>
              <a:xfrm>
                <a:off x="4597988" y="9321908"/>
                <a:ext cx="1861983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A7AAAB74-1C04-7FF7-8300-204E289328A0}"/>
                  </a:ext>
                </a:extLst>
              </p:cNvPr>
              <p:cNvSpPr txBox="1"/>
              <p:nvPr/>
            </p:nvSpPr>
            <p:spPr>
              <a:xfrm>
                <a:off x="5099571" y="9284375"/>
                <a:ext cx="974650" cy="28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Govorun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4B72816-D843-53CC-24F9-65FC6A5A36B9}"/>
              </a:ext>
            </a:extLst>
          </p:cNvPr>
          <p:cNvGrpSpPr/>
          <p:nvPr/>
        </p:nvGrpSpPr>
        <p:grpSpPr>
          <a:xfrm>
            <a:off x="2380427" y="3120892"/>
            <a:ext cx="1115603" cy="1465094"/>
            <a:chOff x="7672366" y="9289405"/>
            <a:chExt cx="979017" cy="1259814"/>
          </a:xfrm>
        </p:grpSpPr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8B94878D-6575-5B69-BD10-89BEAE86F6BF}"/>
                </a:ext>
              </a:extLst>
            </p:cNvPr>
            <p:cNvGrpSpPr/>
            <p:nvPr/>
          </p:nvGrpSpPr>
          <p:grpSpPr>
            <a:xfrm>
              <a:off x="7672366" y="9289405"/>
              <a:ext cx="979017" cy="1258615"/>
              <a:chOff x="4597989" y="9289405"/>
              <a:chExt cx="979017" cy="1258615"/>
            </a:xfrm>
          </p:grpSpPr>
          <p:sp>
            <p:nvSpPr>
              <p:cNvPr id="114" name="Прямоугольник 113">
                <a:extLst>
                  <a:ext uri="{FF2B5EF4-FFF2-40B4-BE49-F238E27FC236}">
                    <a16:creationId xmlns:a16="http://schemas.microsoft.com/office/drawing/2014/main" id="{56EEE019-5D45-B758-F80C-FFD457645D36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475D5C9-B61C-24E6-7B8D-A3B7CD22A808}"/>
                  </a:ext>
                </a:extLst>
              </p:cNvPr>
              <p:cNvSpPr txBox="1"/>
              <p:nvPr/>
            </p:nvSpPr>
            <p:spPr>
              <a:xfrm>
                <a:off x="4602356" y="9289405"/>
                <a:ext cx="974650" cy="304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Clouds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2" name="Picture 3">
              <a:extLst>
                <a:ext uri="{FF2B5EF4-FFF2-40B4-BE49-F238E27FC236}">
                  <a16:creationId xmlns:a16="http://schemas.microsoft.com/office/drawing/2014/main" id="{7F81ACD2-44D0-7915-E403-87D23C97C8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9" t="10059" r="25572" b="11466"/>
            <a:stretch/>
          </p:blipFill>
          <p:spPr bwMode="auto">
            <a:xfrm>
              <a:off x="7672367" y="9534525"/>
              <a:ext cx="976334" cy="1014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E5FCFD5-439E-5764-7524-78A8DF1F8A01}"/>
              </a:ext>
            </a:extLst>
          </p:cNvPr>
          <p:cNvGrpSpPr/>
          <p:nvPr/>
        </p:nvGrpSpPr>
        <p:grpSpPr>
          <a:xfrm>
            <a:off x="7505108" y="1131611"/>
            <a:ext cx="1259338" cy="978061"/>
            <a:chOff x="-9885141" y="3641429"/>
            <a:chExt cx="1105153" cy="841021"/>
          </a:xfrm>
        </p:grpSpPr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5E1110F8-EFD6-BACB-ACEF-6265863C6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9206047" y="4056391"/>
              <a:ext cx="426059" cy="426059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60B525E9-E2F9-FD82-85E6-EEE729C88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9885141" y="3641429"/>
              <a:ext cx="713010" cy="713010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6D1A68D-0BEB-6E92-F672-B94DD7C2DA9B}"/>
              </a:ext>
            </a:extLst>
          </p:cNvPr>
          <p:cNvGrpSpPr/>
          <p:nvPr/>
        </p:nvGrpSpPr>
        <p:grpSpPr>
          <a:xfrm>
            <a:off x="7327366" y="2033025"/>
            <a:ext cx="1103869" cy="1095802"/>
            <a:chOff x="-7792661" y="5048063"/>
            <a:chExt cx="968720" cy="942264"/>
          </a:xfrm>
        </p:grpSpPr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5AA40D13-8668-4D89-0039-E12D1BF03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7718063" y="5048063"/>
              <a:ext cx="552015" cy="637695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24EFA0AC-41D2-6D81-E557-0F215589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47057" y="5315606"/>
              <a:ext cx="373567" cy="37356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AE42E34-CB44-73D1-2B2A-E58A89E6083D}"/>
                </a:ext>
              </a:extLst>
            </p:cNvPr>
            <p:cNvSpPr txBox="1"/>
            <p:nvPr/>
          </p:nvSpPr>
          <p:spPr>
            <a:xfrm>
              <a:off x="-7792661" y="5673413"/>
              <a:ext cx="968720" cy="316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gency FB" panose="00010606040000040003" pitchFamily="2" charset="0"/>
                </a:rPr>
                <a:t>MLIT EOS</a:t>
              </a:r>
              <a:endParaRPr lang="ru-RU" sz="2000" dirty="0"/>
            </a:p>
          </p:txBody>
        </p:sp>
      </p:grp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D5EFD54-F7F0-E096-A0B4-8D4CDAE43D6D}"/>
              </a:ext>
            </a:extLst>
          </p:cNvPr>
          <p:cNvCxnSpPr>
            <a:cxnSpLocks/>
          </p:cNvCxnSpPr>
          <p:nvPr/>
        </p:nvCxnSpPr>
        <p:spPr>
          <a:xfrm flipH="1">
            <a:off x="3299592" y="2195639"/>
            <a:ext cx="1079532" cy="945553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DBA638EB-6385-2DD2-43E6-502891258F7C}"/>
              </a:ext>
            </a:extLst>
          </p:cNvPr>
          <p:cNvCxnSpPr>
            <a:cxnSpLocks/>
            <a:endCxn id="126" idx="0"/>
          </p:cNvCxnSpPr>
          <p:nvPr/>
        </p:nvCxnSpPr>
        <p:spPr>
          <a:xfrm flipH="1">
            <a:off x="4148926" y="2279975"/>
            <a:ext cx="396016" cy="831549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E64031D0-C76B-415F-0D7C-30727DAF0985}"/>
              </a:ext>
            </a:extLst>
          </p:cNvPr>
          <p:cNvCxnSpPr>
            <a:cxnSpLocks/>
            <a:endCxn id="123" idx="0"/>
          </p:cNvCxnSpPr>
          <p:nvPr/>
        </p:nvCxnSpPr>
        <p:spPr>
          <a:xfrm>
            <a:off x="5368812" y="2261400"/>
            <a:ext cx="4977" cy="850125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D0AB311E-C6B6-CAFF-4DEC-B6ADFBF7BA2A}"/>
              </a:ext>
            </a:extLst>
          </p:cNvPr>
          <p:cNvCxnSpPr>
            <a:cxnSpLocks/>
            <a:stCxn id="80" idx="3"/>
          </p:cNvCxnSpPr>
          <p:nvPr/>
        </p:nvCxnSpPr>
        <p:spPr>
          <a:xfrm>
            <a:off x="6651195" y="1972472"/>
            <a:ext cx="702770" cy="408155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D7568DEE-D3F7-4406-44F0-F8D280900124}"/>
              </a:ext>
            </a:extLst>
          </p:cNvPr>
          <p:cNvCxnSpPr>
            <a:cxnSpLocks/>
          </p:cNvCxnSpPr>
          <p:nvPr/>
        </p:nvCxnSpPr>
        <p:spPr>
          <a:xfrm>
            <a:off x="6651195" y="1692089"/>
            <a:ext cx="935682" cy="2263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2BD021F-75E2-C732-A593-349B57A910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88" y="6197073"/>
            <a:ext cx="1280378" cy="524402"/>
          </a:xfrm>
          <a:prstGeom prst="rect">
            <a:avLst/>
          </a:prstGeom>
        </p:spPr>
      </p:pic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2EEE2162-FB7E-230F-5B9B-9252BC77A207}"/>
              </a:ext>
            </a:extLst>
          </p:cNvPr>
          <p:cNvGrpSpPr/>
          <p:nvPr/>
        </p:nvGrpSpPr>
        <p:grpSpPr>
          <a:xfrm>
            <a:off x="6098341" y="4766413"/>
            <a:ext cx="1117495" cy="1451989"/>
            <a:chOff x="5888878" y="10903033"/>
            <a:chExt cx="980678" cy="1248543"/>
          </a:xfrm>
        </p:grpSpPr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98AB6EEB-7FD6-1827-8C5B-346E9794B0B0}"/>
                </a:ext>
              </a:extLst>
            </p:cNvPr>
            <p:cNvGrpSpPr/>
            <p:nvPr/>
          </p:nvGrpSpPr>
          <p:grpSpPr>
            <a:xfrm>
              <a:off x="5889184" y="10903033"/>
              <a:ext cx="980372" cy="1248543"/>
              <a:chOff x="8705108" y="9293072"/>
              <a:chExt cx="980372" cy="1248545"/>
            </a:xfrm>
          </p:grpSpPr>
          <p:grpSp>
            <p:nvGrpSpPr>
              <p:cNvPr id="91" name="Группа 90">
                <a:extLst>
                  <a:ext uri="{FF2B5EF4-FFF2-40B4-BE49-F238E27FC236}">
                    <a16:creationId xmlns:a16="http://schemas.microsoft.com/office/drawing/2014/main" id="{2039B43A-641B-47B5-F2AA-6A8A0F4380E8}"/>
                  </a:ext>
                </a:extLst>
              </p:cNvPr>
              <p:cNvGrpSpPr/>
              <p:nvPr/>
            </p:nvGrpSpPr>
            <p:grpSpPr>
              <a:xfrm>
                <a:off x="8705108" y="9293072"/>
                <a:ext cx="980372" cy="1248542"/>
                <a:chOff x="4597989" y="9299478"/>
                <a:chExt cx="980372" cy="1248542"/>
              </a:xfrm>
            </p:grpSpPr>
            <p:sp>
              <p:nvSpPr>
                <p:cNvPr id="94" name="Прямоугольник 93">
                  <a:extLst>
                    <a:ext uri="{FF2B5EF4-FFF2-40B4-BE49-F238E27FC236}">
                      <a16:creationId xmlns:a16="http://schemas.microsoft.com/office/drawing/2014/main" id="{02EC1FE4-E271-5059-0486-2A5301B09170}"/>
                    </a:ext>
                  </a:extLst>
                </p:cNvPr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27A2B3B2-743A-E71B-13F9-8352CFD5463D}"/>
                    </a:ext>
                  </a:extLst>
                </p:cNvPr>
                <p:cNvSpPr txBox="1"/>
                <p:nvPr/>
              </p:nvSpPr>
              <p:spPr>
                <a:xfrm>
                  <a:off x="4603711" y="9299478"/>
                  <a:ext cx="974650" cy="2803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Polytech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2" name="Прямоугольник 91">
                <a:extLst>
                  <a:ext uri="{FF2B5EF4-FFF2-40B4-BE49-F238E27FC236}">
                    <a16:creationId xmlns:a16="http://schemas.microsoft.com/office/drawing/2014/main" id="{C930F0EB-3626-FADB-62FA-A71B27D3BD64}"/>
                  </a:ext>
                </a:extLst>
              </p:cNvPr>
              <p:cNvSpPr/>
              <p:nvPr/>
            </p:nvSpPr>
            <p:spPr>
              <a:xfrm>
                <a:off x="8705416" y="9534525"/>
                <a:ext cx="974650" cy="1007092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93" name="Овал 92">
                <a:extLst>
                  <a:ext uri="{FF2B5EF4-FFF2-40B4-BE49-F238E27FC236}">
                    <a16:creationId xmlns:a16="http://schemas.microsoft.com/office/drawing/2014/main" id="{D108972A-992E-2F93-66CF-59F00DBB60CF}"/>
                  </a:ext>
                </a:extLst>
              </p:cNvPr>
              <p:cNvSpPr/>
              <p:nvPr/>
            </p:nvSpPr>
            <p:spPr>
              <a:xfrm>
                <a:off x="8713361" y="9566152"/>
                <a:ext cx="943838" cy="9438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</p:grpSp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486179FF-4E7B-DCD8-7E67-D277F8F3663B}"/>
                </a:ext>
              </a:extLst>
            </p:cNvPr>
            <p:cNvSpPr/>
            <p:nvPr/>
          </p:nvSpPr>
          <p:spPr>
            <a:xfrm>
              <a:off x="5888878" y="11171406"/>
              <a:ext cx="962794" cy="962794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F7C15E69-9611-59CA-E2E9-0936A842A41B}"/>
              </a:ext>
            </a:extLst>
          </p:cNvPr>
          <p:cNvGrpSpPr/>
          <p:nvPr/>
        </p:nvGrpSpPr>
        <p:grpSpPr>
          <a:xfrm>
            <a:off x="7339026" y="4770496"/>
            <a:ext cx="1111323" cy="1451986"/>
            <a:chOff x="7230338" y="11293532"/>
            <a:chExt cx="975262" cy="1248542"/>
          </a:xfrm>
        </p:grpSpPr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3EDDBEE8-4C3F-A494-99A2-565DBCB9A744}"/>
                </a:ext>
              </a:extLst>
            </p:cNvPr>
            <p:cNvGrpSpPr/>
            <p:nvPr/>
          </p:nvGrpSpPr>
          <p:grpSpPr>
            <a:xfrm>
              <a:off x="7230338" y="11293532"/>
              <a:ext cx="975262" cy="1248542"/>
              <a:chOff x="8704804" y="9293075"/>
              <a:chExt cx="975262" cy="1248542"/>
            </a:xfrm>
          </p:grpSpPr>
          <p:grpSp>
            <p:nvGrpSpPr>
              <p:cNvPr id="84" name="Группа 83">
                <a:extLst>
                  <a:ext uri="{FF2B5EF4-FFF2-40B4-BE49-F238E27FC236}">
                    <a16:creationId xmlns:a16="http://schemas.microsoft.com/office/drawing/2014/main" id="{DE385366-5EDA-2CE4-B42A-FF5982083C11}"/>
                  </a:ext>
                </a:extLst>
              </p:cNvPr>
              <p:cNvGrpSpPr/>
              <p:nvPr/>
            </p:nvGrpSpPr>
            <p:grpSpPr>
              <a:xfrm>
                <a:off x="8704804" y="9293075"/>
                <a:ext cx="974956" cy="1248542"/>
                <a:chOff x="4597683" y="9299478"/>
                <a:chExt cx="974956" cy="1248542"/>
              </a:xfrm>
            </p:grpSpPr>
            <p:sp>
              <p:nvSpPr>
                <p:cNvPr id="87" name="Прямоугольник 86">
                  <a:extLst>
                    <a:ext uri="{FF2B5EF4-FFF2-40B4-BE49-F238E27FC236}">
                      <a16:creationId xmlns:a16="http://schemas.microsoft.com/office/drawing/2014/main" id="{EBEDB9E9-6003-1D0F-3361-AC8966DA1BA4}"/>
                    </a:ext>
                  </a:extLst>
                </p:cNvPr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1130CDB2-3AE7-6489-A2FE-93AEA95FBE51}"/>
                    </a:ext>
                  </a:extLst>
                </p:cNvPr>
                <p:cNvSpPr txBox="1"/>
                <p:nvPr/>
              </p:nvSpPr>
              <p:spPr>
                <a:xfrm>
                  <a:off x="4597683" y="9299478"/>
                  <a:ext cx="974650" cy="2803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MSC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85" name="Прямоугольник 84">
                <a:extLst>
                  <a:ext uri="{FF2B5EF4-FFF2-40B4-BE49-F238E27FC236}">
                    <a16:creationId xmlns:a16="http://schemas.microsoft.com/office/drawing/2014/main" id="{EF67F9CC-82D3-4665-0BDA-1572E5A291C7}"/>
                  </a:ext>
                </a:extLst>
              </p:cNvPr>
              <p:cNvSpPr/>
              <p:nvPr/>
            </p:nvSpPr>
            <p:spPr>
              <a:xfrm>
                <a:off x="8705416" y="9534525"/>
                <a:ext cx="974650" cy="1007092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86" name="Овал 85">
                <a:extLst>
                  <a:ext uri="{FF2B5EF4-FFF2-40B4-BE49-F238E27FC236}">
                    <a16:creationId xmlns:a16="http://schemas.microsoft.com/office/drawing/2014/main" id="{B9131736-05B1-6FE5-A183-1EC0654BEA4F}"/>
                  </a:ext>
                </a:extLst>
              </p:cNvPr>
              <p:cNvSpPr/>
              <p:nvPr/>
            </p:nvSpPr>
            <p:spPr>
              <a:xfrm>
                <a:off x="8713361" y="9566152"/>
                <a:ext cx="943838" cy="9438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</p:grp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3C397EB8-4890-9F0D-90DB-906624A78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16969" y="11651353"/>
              <a:ext cx="749897" cy="656886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C6585355-6D11-3951-9C3B-21A263B04968}"/>
              </a:ext>
            </a:extLst>
          </p:cNvPr>
          <p:cNvGrpSpPr/>
          <p:nvPr/>
        </p:nvGrpSpPr>
        <p:grpSpPr>
          <a:xfrm>
            <a:off x="4281429" y="1598097"/>
            <a:ext cx="2369766" cy="748751"/>
            <a:chOff x="24928292" y="7418529"/>
            <a:chExt cx="2625574" cy="812861"/>
          </a:xfrm>
        </p:grpSpPr>
        <p:sp>
          <p:nvSpPr>
            <p:cNvPr id="80" name="Скругленный прямоугольник 71">
              <a:extLst>
                <a:ext uri="{FF2B5EF4-FFF2-40B4-BE49-F238E27FC236}">
                  <a16:creationId xmlns:a16="http://schemas.microsoft.com/office/drawing/2014/main" id="{3CBCBF83-EF46-D63F-A1D9-484DC4CC4EC4}"/>
                </a:ext>
              </a:extLst>
            </p:cNvPr>
            <p:cNvSpPr/>
            <p:nvPr/>
          </p:nvSpPr>
          <p:spPr>
            <a:xfrm>
              <a:off x="24928292" y="7418529"/>
              <a:ext cx="2625574" cy="81286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8762B547-5E4B-7F6B-3E68-2D8709804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01953" y="7438695"/>
              <a:ext cx="2487203" cy="765356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5C570A37-C11A-1EA7-6E87-F2405806D9F8}"/>
              </a:ext>
            </a:extLst>
          </p:cNvPr>
          <p:cNvGrpSpPr/>
          <p:nvPr/>
        </p:nvGrpSpPr>
        <p:grpSpPr>
          <a:xfrm>
            <a:off x="7215836" y="3345364"/>
            <a:ext cx="1210643" cy="1076547"/>
            <a:chOff x="29147222" y="9656339"/>
            <a:chExt cx="1341328" cy="1168724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BD8E48-26FE-B4DA-C191-59390EEAE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94407" y="9656339"/>
              <a:ext cx="761648" cy="761648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62BD63F-32DD-D430-CB94-0F0BACDF312A}"/>
                </a:ext>
              </a:extLst>
            </p:cNvPr>
            <p:cNvSpPr txBox="1"/>
            <p:nvPr/>
          </p:nvSpPr>
          <p:spPr>
            <a:xfrm>
              <a:off x="29147222" y="10301843"/>
              <a:ext cx="1341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/>
                <a:t>Lustre</a:t>
              </a:r>
            </a:p>
            <a:p>
              <a:pPr algn="ctr"/>
              <a:r>
                <a:rPr lang="en-US" sz="1100" dirty="0"/>
                <a:t>Ultra-fast storage</a:t>
              </a:r>
              <a:endParaRPr lang="ru-RU" sz="1100" dirty="0"/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78D5CC19-0F34-8328-21DA-8978DDA2F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94785" y="9923669"/>
              <a:ext cx="479170" cy="479170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5C2E0EA7-20AD-1ADE-E1CF-73F7EA3B3805}"/>
              </a:ext>
            </a:extLst>
          </p:cNvPr>
          <p:cNvSpPr txBox="1"/>
          <p:nvPr/>
        </p:nvSpPr>
        <p:spPr>
          <a:xfrm>
            <a:off x="2541241" y="1132636"/>
            <a:ext cx="2022949" cy="481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4F81BD"/>
                </a:solidFill>
                <a:latin typeface="Agency FB" panose="00010606040000040003" pitchFamily="2" charset="0"/>
              </a:rPr>
              <a:t>MICC basic facility</a:t>
            </a:r>
            <a:endParaRPr lang="ru-RU" sz="2800" b="1" dirty="0">
              <a:solidFill>
                <a:srgbClr val="4F81BD"/>
              </a:solidFill>
            </a:endParaRPr>
          </a:p>
        </p:txBody>
      </p: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7C861210-6AC7-3B51-6CF6-4AD214BFE106}"/>
              </a:ext>
            </a:extLst>
          </p:cNvPr>
          <p:cNvCxnSpPr/>
          <p:nvPr/>
        </p:nvCxnSpPr>
        <p:spPr>
          <a:xfrm>
            <a:off x="6197197" y="3399115"/>
            <a:ext cx="21271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Скругленный прямоугольник 81">
            <a:extLst>
              <a:ext uri="{FF2B5EF4-FFF2-40B4-BE49-F238E27FC236}">
                <a16:creationId xmlns:a16="http://schemas.microsoft.com/office/drawing/2014/main" id="{C874F2E9-03F7-9128-188A-292165D22478}"/>
              </a:ext>
            </a:extLst>
          </p:cNvPr>
          <p:cNvSpPr/>
          <p:nvPr/>
        </p:nvSpPr>
        <p:spPr>
          <a:xfrm>
            <a:off x="6019145" y="3090800"/>
            <a:ext cx="2521357" cy="3580755"/>
          </a:xfrm>
          <a:prstGeom prst="roundRect">
            <a:avLst>
              <a:gd name="adj" fmla="val 6656"/>
            </a:avLst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CAE50B3-688F-48BE-4A81-629297F8BB52}"/>
              </a:ext>
            </a:extLst>
          </p:cNvPr>
          <p:cNvGrpSpPr/>
          <p:nvPr/>
        </p:nvGrpSpPr>
        <p:grpSpPr>
          <a:xfrm>
            <a:off x="3381844" y="5054982"/>
            <a:ext cx="2521357" cy="1589938"/>
            <a:chOff x="1981083" y="5065300"/>
            <a:chExt cx="2521357" cy="1589938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60F68357-A643-C3E1-A260-D936FE426EC8}"/>
                </a:ext>
              </a:extLst>
            </p:cNvPr>
            <p:cNvGrpSpPr/>
            <p:nvPr/>
          </p:nvGrpSpPr>
          <p:grpSpPr>
            <a:xfrm>
              <a:off x="3290178" y="5103820"/>
              <a:ext cx="1110975" cy="1456774"/>
              <a:chOff x="8705110" y="9288956"/>
              <a:chExt cx="974956" cy="1252661"/>
            </a:xfrm>
          </p:grpSpPr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34C98B5B-99E6-E843-4C3D-BB82D34C71DF}"/>
                  </a:ext>
                </a:extLst>
              </p:cNvPr>
              <p:cNvGrpSpPr/>
              <p:nvPr/>
            </p:nvGrpSpPr>
            <p:grpSpPr>
              <a:xfrm>
                <a:off x="8705110" y="9288956"/>
                <a:ext cx="974650" cy="1252661"/>
                <a:chOff x="4597989" y="9295359"/>
                <a:chExt cx="974650" cy="1252661"/>
              </a:xfrm>
            </p:grpSpPr>
            <p:sp>
              <p:nvSpPr>
                <p:cNvPr id="110" name="Прямоугольник 109">
                  <a:extLst>
                    <a:ext uri="{FF2B5EF4-FFF2-40B4-BE49-F238E27FC236}">
                      <a16:creationId xmlns:a16="http://schemas.microsoft.com/office/drawing/2014/main" id="{7BA4C61D-FBE8-B250-AF5F-9871889BCE58}"/>
                    </a:ext>
                  </a:extLst>
                </p:cNvPr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08FBD279-43D2-EB81-FACC-63B726A41CA0}"/>
                    </a:ext>
                  </a:extLst>
                </p:cNvPr>
                <p:cNvSpPr txBox="1"/>
                <p:nvPr/>
              </p:nvSpPr>
              <p:spPr>
                <a:xfrm>
                  <a:off x="4619933" y="9295359"/>
                  <a:ext cx="943839" cy="28034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NICA cluster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7" name="Прямоугольник 106">
                <a:extLst>
                  <a:ext uri="{FF2B5EF4-FFF2-40B4-BE49-F238E27FC236}">
                    <a16:creationId xmlns:a16="http://schemas.microsoft.com/office/drawing/2014/main" id="{FE6C20FF-439B-1993-09C1-FBE4F0E7902F}"/>
                  </a:ext>
                </a:extLst>
              </p:cNvPr>
              <p:cNvSpPr/>
              <p:nvPr/>
            </p:nvSpPr>
            <p:spPr>
              <a:xfrm>
                <a:off x="8705416" y="9534525"/>
                <a:ext cx="974650" cy="1007092"/>
              </a:xfrm>
              <a:prstGeom prst="rect">
                <a:avLst/>
              </a:prstGeom>
              <a:solidFill>
                <a:srgbClr val="4F81B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08" name="Овал 107">
                <a:extLst>
                  <a:ext uri="{FF2B5EF4-FFF2-40B4-BE49-F238E27FC236}">
                    <a16:creationId xmlns:a16="http://schemas.microsoft.com/office/drawing/2014/main" id="{23920B5E-B2D5-D101-9A49-1BD3AC52836A}"/>
                  </a:ext>
                </a:extLst>
              </p:cNvPr>
              <p:cNvSpPr/>
              <p:nvPr/>
            </p:nvSpPr>
            <p:spPr>
              <a:xfrm>
                <a:off x="8713361" y="9566152"/>
                <a:ext cx="943838" cy="9438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pic>
            <p:nvPicPr>
              <p:cNvPr id="109" name="Picture 4" descr="https://bmn.jinr.ru/wp-content/uploads/2019/08/ncx_cluster.jpg">
                <a:extLst>
                  <a:ext uri="{FF2B5EF4-FFF2-40B4-BE49-F238E27FC236}">
                    <a16:creationId xmlns:a16="http://schemas.microsoft.com/office/drawing/2014/main" id="{010379FD-36B7-86DA-852C-8CF23D42FC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00" b="6330"/>
              <a:stretch/>
            </p:blipFill>
            <p:spPr bwMode="auto">
              <a:xfrm>
                <a:off x="8727055" y="9572618"/>
                <a:ext cx="923925" cy="93090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Скругленный прямоугольник 77">
              <a:extLst>
                <a:ext uri="{FF2B5EF4-FFF2-40B4-BE49-F238E27FC236}">
                  <a16:creationId xmlns:a16="http://schemas.microsoft.com/office/drawing/2014/main" id="{FA09AF8F-4F8B-5C4C-C526-DBB90DB6B6DA}"/>
                </a:ext>
              </a:extLst>
            </p:cNvPr>
            <p:cNvSpPr/>
            <p:nvPr/>
          </p:nvSpPr>
          <p:spPr>
            <a:xfrm>
              <a:off x="1981083" y="5065300"/>
              <a:ext cx="2521357" cy="1589938"/>
            </a:xfrm>
            <a:prstGeom prst="roundRect">
              <a:avLst>
                <a:gd name="adj" fmla="val 6656"/>
              </a:avLst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55A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C72DC05-2C87-F092-99B9-E90917969F82}"/>
                </a:ext>
              </a:extLst>
            </p:cNvPr>
            <p:cNvSpPr txBox="1"/>
            <p:nvPr/>
          </p:nvSpPr>
          <p:spPr>
            <a:xfrm>
              <a:off x="2153585" y="5368596"/>
              <a:ext cx="984587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4F81BD"/>
                  </a:solidFill>
                  <a:latin typeface="Agency FB" panose="00010606040000040003" pitchFamily="2" charset="0"/>
                </a:rPr>
                <a:t>JINR</a:t>
              </a:r>
            </a:p>
            <a:p>
              <a:pPr algn="ctr"/>
              <a:r>
                <a:rPr lang="en-US" sz="2800" b="1" dirty="0">
                  <a:solidFill>
                    <a:srgbClr val="4F81BD"/>
                  </a:solidFill>
                  <a:latin typeface="Agency FB" panose="00010606040000040003" pitchFamily="2" charset="0"/>
                </a:rPr>
                <a:t>LHEP</a:t>
              </a:r>
              <a:endParaRPr lang="ru-RU" sz="2800" b="1" dirty="0">
                <a:solidFill>
                  <a:srgbClr val="4F81BD"/>
                </a:solidFill>
              </a:endParaRPr>
            </a:p>
          </p:txBody>
        </p:sp>
      </p:grp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B5E112B9-8640-C523-117B-D90F00A90136}"/>
              </a:ext>
            </a:extLst>
          </p:cNvPr>
          <p:cNvCxnSpPr>
            <a:cxnSpLocks/>
          </p:cNvCxnSpPr>
          <p:nvPr/>
        </p:nvCxnSpPr>
        <p:spPr>
          <a:xfrm flipH="1">
            <a:off x="1863055" y="1822438"/>
            <a:ext cx="2395958" cy="222596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2C1AD776-F131-4BE6-1F8D-4DA7F6A18B7F}"/>
              </a:ext>
            </a:extLst>
          </p:cNvPr>
          <p:cNvCxnSpPr>
            <a:cxnSpLocks/>
          </p:cNvCxnSpPr>
          <p:nvPr/>
        </p:nvCxnSpPr>
        <p:spPr>
          <a:xfrm>
            <a:off x="6356834" y="2254829"/>
            <a:ext cx="565386" cy="866063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Дуга 73">
            <a:extLst>
              <a:ext uri="{FF2B5EF4-FFF2-40B4-BE49-F238E27FC236}">
                <a16:creationId xmlns:a16="http://schemas.microsoft.com/office/drawing/2014/main" id="{6E068C2E-9410-3703-FEDE-E749B8FA8A11}"/>
              </a:ext>
            </a:extLst>
          </p:cNvPr>
          <p:cNvSpPr/>
          <p:nvPr/>
        </p:nvSpPr>
        <p:spPr>
          <a:xfrm rot="3885867">
            <a:off x="7454368" y="2784527"/>
            <a:ext cx="1328777" cy="1068285"/>
          </a:xfrm>
          <a:prstGeom prst="arc">
            <a:avLst>
              <a:gd name="adj1" fmla="val 14582821"/>
              <a:gd name="adj2" fmla="val 0"/>
            </a:avLst>
          </a:prstGeom>
          <a:ln w="57150">
            <a:solidFill>
              <a:srgbClr val="0055A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127" name="Title 2">
            <a:extLst>
              <a:ext uri="{FF2B5EF4-FFF2-40B4-BE49-F238E27FC236}">
                <a16:creationId xmlns:a16="http://schemas.microsoft.com/office/drawing/2014/main" id="{64893AD3-68D6-48C8-BA12-216C3E770796}"/>
              </a:ext>
            </a:extLst>
          </p:cNvPr>
          <p:cNvSpPr txBox="1">
            <a:spLocks/>
          </p:cNvSpPr>
          <p:nvPr/>
        </p:nvSpPr>
        <p:spPr>
          <a:xfrm>
            <a:off x="0" y="7672"/>
            <a:ext cx="9144000" cy="87473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NICA DIRAC Infrastructure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425D9C2-C2AF-4CFC-8945-D175480737B6}"/>
              </a:ext>
            </a:extLst>
          </p:cNvPr>
          <p:cNvSpPr txBox="1"/>
          <p:nvPr/>
        </p:nvSpPr>
        <p:spPr>
          <a:xfrm>
            <a:off x="374362" y="5263539"/>
            <a:ext cx="2761122" cy="13849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F81BD"/>
                </a:solidFill>
                <a:latin typeface="Agency FB" panose="00010606040000040003" pitchFamily="2" charset="0"/>
              </a:rPr>
              <a:t>Thanks to:</a:t>
            </a:r>
            <a:br>
              <a:rPr lang="en-US" sz="2800" b="1" dirty="0">
                <a:solidFill>
                  <a:srgbClr val="4F81BD"/>
                </a:solidFill>
                <a:latin typeface="Agency FB" panose="00010606040000040003" pitchFamily="2" charset="0"/>
              </a:rPr>
            </a:br>
            <a:r>
              <a:rPr lang="en-US" sz="2800" b="1" dirty="0">
                <a:solidFill>
                  <a:srgbClr val="4F81BD"/>
                </a:solidFill>
                <a:latin typeface="Agency FB" panose="00010606040000040003" pitchFamily="2" charset="0"/>
              </a:rPr>
              <a:t>Artem </a:t>
            </a:r>
            <a:r>
              <a:rPr lang="en-US" sz="2800" b="1" dirty="0" err="1">
                <a:solidFill>
                  <a:srgbClr val="4F81BD"/>
                </a:solidFill>
                <a:latin typeface="Agency FB" panose="00010606040000040003" pitchFamily="2" charset="0"/>
              </a:rPr>
              <a:t>Anikeev</a:t>
            </a:r>
            <a:endParaRPr lang="en-US" sz="2800" b="1" dirty="0">
              <a:solidFill>
                <a:srgbClr val="4F81BD"/>
              </a:solidFill>
              <a:latin typeface="Agency FB" panose="00010606040000040003" pitchFamily="2" charset="0"/>
            </a:endParaRPr>
          </a:p>
          <a:p>
            <a:pPr algn="ctr"/>
            <a:r>
              <a:rPr lang="en-US" sz="2800" b="1" dirty="0">
                <a:solidFill>
                  <a:srgbClr val="4F81BD"/>
                </a:solidFill>
                <a:latin typeface="Agency FB" panose="00010606040000040003" pitchFamily="2" charset="0"/>
              </a:rPr>
              <a:t>Serge Smirnov </a:t>
            </a:r>
            <a:endParaRPr lang="ru-RU" sz="2800" b="1" dirty="0">
              <a:solidFill>
                <a:srgbClr val="4F81BD"/>
              </a:solidFill>
            </a:endParaRPr>
          </a:p>
        </p:txBody>
      </p:sp>
      <p:sp>
        <p:nvSpPr>
          <p:cNvPr id="129" name="Дуга 128">
            <a:extLst>
              <a:ext uri="{FF2B5EF4-FFF2-40B4-BE49-F238E27FC236}">
                <a16:creationId xmlns:a16="http://schemas.microsoft.com/office/drawing/2014/main" id="{2322DA60-C554-4E00-BF9B-B4006A83B315}"/>
              </a:ext>
            </a:extLst>
          </p:cNvPr>
          <p:cNvSpPr/>
          <p:nvPr/>
        </p:nvSpPr>
        <p:spPr>
          <a:xfrm rot="7099167" flipV="1">
            <a:off x="-627155" y="2382688"/>
            <a:ext cx="4088298" cy="2126225"/>
          </a:xfrm>
          <a:prstGeom prst="arc">
            <a:avLst>
              <a:gd name="adj1" fmla="val 14582821"/>
              <a:gd name="adj2" fmla="val 0"/>
            </a:avLst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66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ADBB6E-3914-6BE1-C556-179E4C7957EE}"/>
              </a:ext>
            </a:extLst>
          </p:cNvPr>
          <p:cNvSpPr txBox="1"/>
          <p:nvPr/>
        </p:nvSpPr>
        <p:spPr>
          <a:xfrm>
            <a:off x="281354" y="102995"/>
            <a:ext cx="818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Segoe UI" panose="020B0502040204020203" pitchFamily="34" charset="0"/>
                <a:cs typeface="Segoe UI" panose="020B0502040204020203" pitchFamily="34" charset="0"/>
              </a:rPr>
              <a:t>Система симуляции нагрузки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30000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задачи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Raw-&gt;Digi,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Tier1 -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2000 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slots, NICA cluster – 100 slots</a:t>
            </a:r>
          </a:p>
          <a:p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Скорость отправки пилотов - 30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пилотов на ресурс в минуту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EDE07A-CC1C-BFEC-7B9E-345AFE1B8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8" y="1757174"/>
            <a:ext cx="9144000" cy="510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396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0E6047-705B-6D35-6845-A08E34F1E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760"/>
            <a:ext cx="9144000" cy="52452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ADBB6E-3914-6BE1-C556-179E4C7957EE}"/>
              </a:ext>
            </a:extLst>
          </p:cNvPr>
          <p:cNvSpPr txBox="1"/>
          <p:nvPr/>
        </p:nvSpPr>
        <p:spPr>
          <a:xfrm>
            <a:off x="281354" y="102995"/>
            <a:ext cx="818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Segoe UI" panose="020B0502040204020203" pitchFamily="34" charset="0"/>
                <a:cs typeface="Segoe UI" panose="020B0502040204020203" pitchFamily="34" charset="0"/>
              </a:rPr>
              <a:t>Система симуляции нагрузки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30000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задачи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Raw-&gt;Digi,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Tier1 -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2000 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slots, NICA cluster – 100 slots</a:t>
            </a:r>
          </a:p>
          <a:p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Скорость отправки пилотов - 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40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пилотов на ресурс в минуту</a:t>
            </a:r>
          </a:p>
        </p:txBody>
      </p:sp>
    </p:spTree>
    <p:extLst>
      <p:ext uri="{BB962C8B-B14F-4D97-AF65-F5344CB8AC3E}">
        <p14:creationId xmlns:p14="http://schemas.microsoft.com/office/powerpoint/2010/main" val="41493389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ADBB6E-3914-6BE1-C556-179E4C7957EE}"/>
              </a:ext>
            </a:extLst>
          </p:cNvPr>
          <p:cNvSpPr txBox="1"/>
          <p:nvPr/>
        </p:nvSpPr>
        <p:spPr>
          <a:xfrm>
            <a:off x="281354" y="102995"/>
            <a:ext cx="818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Segoe UI" panose="020B0502040204020203" pitchFamily="34" charset="0"/>
                <a:cs typeface="Segoe UI" panose="020B0502040204020203" pitchFamily="34" charset="0"/>
              </a:rPr>
              <a:t>Система симуляции нагрузки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30000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задачи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Raw-&gt;Digi,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Tier1 -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2000 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slots, NICA cluster – 100 slots</a:t>
            </a:r>
          </a:p>
          <a:p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Скорость отправки пилотов - 100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пилотов на ресурс в минуту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91F418-F9AF-DF9E-E681-2537C55AE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7174"/>
            <a:ext cx="9144000" cy="510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194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is DIRAC?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6" name="Content Placeholder 3"/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US" dirty="0">
                <a:latin typeface="Segoe UI Light" panose="020B0502040204020203" pitchFamily="34" charset="0"/>
              </a:rPr>
              <a:t>DIRAC provides all the necessary components to build ad-hoc grid infrastructures </a:t>
            </a:r>
            <a:r>
              <a:rPr lang="en-US" b="1" dirty="0">
                <a:latin typeface="Segoe UI Light" panose="020B0502040204020203" pitchFamily="34" charset="0"/>
              </a:rPr>
              <a:t>interconnecting</a:t>
            </a:r>
            <a:r>
              <a:rPr lang="en-US" dirty="0">
                <a:latin typeface="Segoe UI Light" panose="020B0502040204020203" pitchFamily="34" charset="0"/>
              </a:rPr>
              <a:t> computing resources of different types, allowing </a:t>
            </a:r>
            <a:r>
              <a:rPr lang="en-US" b="1" dirty="0">
                <a:latin typeface="Segoe UI Light" panose="020B0502040204020203" pitchFamily="34" charset="0"/>
              </a:rPr>
              <a:t>interoperability</a:t>
            </a:r>
            <a:r>
              <a:rPr lang="en-US" dirty="0">
                <a:latin typeface="Segoe UI Light" panose="020B0502040204020203" pitchFamily="34" charset="0"/>
              </a:rPr>
              <a:t> and simplifying </a:t>
            </a:r>
            <a:r>
              <a:rPr lang="en-US" b="1" dirty="0">
                <a:latin typeface="Segoe UI Light" panose="020B0502040204020203" pitchFamily="34" charset="0"/>
              </a:rPr>
              <a:t>interfaces</a:t>
            </a:r>
            <a:r>
              <a:rPr lang="en-US" dirty="0">
                <a:latin typeface="Segoe UI Light" panose="020B0502040204020203" pitchFamily="34" charset="0"/>
              </a:rPr>
              <a:t>.  This allows to speak about the DIRAC </a:t>
            </a:r>
            <a:r>
              <a:rPr lang="en-US" b="1" i="1" dirty="0" err="1">
                <a:solidFill>
                  <a:srgbClr val="FF0000"/>
                </a:solidFill>
                <a:latin typeface="Segoe UI Light" panose="020B0502040204020203" pitchFamily="34" charset="0"/>
              </a:rPr>
              <a:t>interware</a:t>
            </a:r>
            <a:r>
              <a:rPr lang="en-US" dirty="0">
                <a:latin typeface="Segoe UI Light" panose="020B0502040204020203" pitchFamily="34" charset="0"/>
              </a:rPr>
              <a:t>.  </a:t>
            </a:r>
          </a:p>
          <a:p>
            <a:pPr marL="0" indent="0">
              <a:buFont typeface="Arial"/>
              <a:buNone/>
            </a:pPr>
            <a:endParaRPr lang="en-US" dirty="0">
              <a:latin typeface="Segoe UI Light" panose="020B0502040204020203" pitchFamily="34" charset="0"/>
            </a:endParaRPr>
          </a:p>
          <a:p>
            <a:pPr marL="0" indent="0">
              <a:buFont typeface="Arial"/>
              <a:buNone/>
            </a:pPr>
            <a:endParaRPr lang="en-US" dirty="0">
              <a:latin typeface="Segoe UI Light" panose="020B0502040204020203" pitchFamily="34" charset="0"/>
            </a:endParaRPr>
          </a:p>
        </p:txBody>
      </p:sp>
      <p:pic>
        <p:nvPicPr>
          <p:cNvPr id="47" name="Picture 36" descr="DIRAC_Overlay_System_D_larg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488" y="3577656"/>
            <a:ext cx="6265711" cy="3073640"/>
          </a:xfrm>
          <a:prstGeom prst="rect">
            <a:avLst/>
          </a:prstGeom>
        </p:spPr>
      </p:pic>
      <p:sp>
        <p:nvSpPr>
          <p:cNvPr id="48" name="Скругленный прямоугольник 47"/>
          <p:cNvSpPr/>
          <p:nvPr/>
        </p:nvSpPr>
        <p:spPr>
          <a:xfrm>
            <a:off x="6360398" y="376855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Web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360398" y="4457684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CLI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360398" y="515444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API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360398" y="5851388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REST</a:t>
            </a:r>
          </a:p>
        </p:txBody>
      </p:sp>
    </p:spTree>
    <p:extLst>
      <p:ext uri="{BB962C8B-B14F-4D97-AF65-F5344CB8AC3E}">
        <p14:creationId xmlns:p14="http://schemas.microsoft.com/office/powerpoint/2010/main" val="3142899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Ratio: between experiments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B10C80B-10C6-44F0-BDE3-B7566ABF1AD0}"/>
              </a:ext>
            </a:extLst>
          </p:cNvPr>
          <p:cNvGraphicFramePr>
            <a:graphicFrameLocks/>
          </p:cNvGraphicFramePr>
          <p:nvPr/>
        </p:nvGraphicFramePr>
        <p:xfrm>
          <a:off x="69902" y="762001"/>
          <a:ext cx="9004198" cy="6389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7393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MPD MC generation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2712" y="1134495"/>
            <a:ext cx="72985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282827"/>
                </a:solidFill>
                <a:latin typeface="Segoe UI Light" panose="020B0502040204020203" pitchFamily="34" charset="0"/>
              </a:rPr>
              <a:t>The MPD(Multi Purpose Detector) apparatus has been designed as a 4π spectrometer capable of detecting of charged hadrons, electrons and photons in heavy-ion collisions at high luminosity in the energy range of the NICA collider. To reach this goal, the detector will comprise a precise 3-D tracking system and a high-performance particle identification (PID) system based on the time-of-flight measurements and calorimetry.</a:t>
            </a:r>
            <a:endParaRPr lang="ru-RU" dirty="0">
              <a:latin typeface="Segoe UI Light" panose="020B0502040204020203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FC6EADA-68B6-42A2-9FDC-37880FAA6679}"/>
              </a:ext>
            </a:extLst>
          </p:cNvPr>
          <p:cNvSpPr/>
          <p:nvPr/>
        </p:nvSpPr>
        <p:spPr>
          <a:xfrm>
            <a:off x="4273756" y="6494711"/>
            <a:ext cx="4870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  <a:t>http://db-nica.jinr.ru/mpdmc/stat.php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4537B4-04C5-40A9-99B4-04F55AF8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23"/>
          <a:stretch/>
        </p:blipFill>
        <p:spPr>
          <a:xfrm>
            <a:off x="-1" y="2888820"/>
            <a:ext cx="9144000" cy="346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13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1BA0FA-A776-4EAE-A3DD-200164A10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49" y="916766"/>
            <a:ext cx="7670802" cy="5753102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MPD Jobs Total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18765" y="1748597"/>
            <a:ext cx="2888672" cy="847898"/>
          </a:xfrm>
          <a:prstGeom prst="roundRect">
            <a:avLst/>
          </a:prstGeom>
          <a:noFill/>
          <a:ln w="952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1,75 million jobs</a:t>
            </a:r>
            <a:endParaRPr lang="ru-RU" sz="2800" dirty="0">
              <a:solidFill>
                <a:srgbClr val="C00000"/>
              </a:solidFill>
            </a:endParaRPr>
          </a:p>
        </p:txBody>
      </p:sp>
      <p:cxnSp>
        <p:nvCxnSpPr>
          <p:cNvPr id="9" name="Прямая со стрелкой 8"/>
          <p:cNvCxnSpPr>
            <a:cxnSpLocks/>
            <a:stCxn id="7" idx="3"/>
          </p:cNvCxnSpPr>
          <p:nvPr/>
        </p:nvCxnSpPr>
        <p:spPr>
          <a:xfrm flipV="1">
            <a:off x="5607437" y="1873288"/>
            <a:ext cx="2672963" cy="29925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7116618" y="2715880"/>
            <a:ext cx="1163782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Govorun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316789" y="4730798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Tier2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316789" y="3821704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Tier1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16461" y="3821704"/>
            <a:ext cx="1210527" cy="31729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LHEP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3726988" y="4122893"/>
            <a:ext cx="2452255" cy="12158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369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E7A68C-5F32-44D9-BD46-BDC017198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99" y="894246"/>
            <a:ext cx="7839914" cy="5879935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MPD Wall time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44266" y="2642565"/>
            <a:ext cx="1163782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Govorun</a:t>
            </a:r>
            <a:endParaRPr lang="ru-RU" dirty="0"/>
          </a:p>
        </p:txBody>
      </p:sp>
      <p:cxnSp>
        <p:nvCxnSpPr>
          <p:cNvPr id="14" name="Прямая со стрелкой 13"/>
          <p:cNvCxnSpPr>
            <a:cxnSpLocks/>
          </p:cNvCxnSpPr>
          <p:nvPr/>
        </p:nvCxnSpPr>
        <p:spPr>
          <a:xfrm>
            <a:off x="4241903" y="4044141"/>
            <a:ext cx="2228747" cy="12581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7344437" y="4708373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Tier2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40138" y="3861261"/>
            <a:ext cx="963611" cy="36576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Tier1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315761" y="3690504"/>
            <a:ext cx="1926142" cy="378228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LHEP cluster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80022" y="2180900"/>
            <a:ext cx="3753196" cy="1029578"/>
          </a:xfrm>
          <a:prstGeom prst="roundRect">
            <a:avLst/>
          </a:prstGeom>
          <a:noFill/>
          <a:ln w="952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1.750 M jobs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Each lasts ~9 hours</a:t>
            </a:r>
            <a:endParaRPr lang="ru-RU" sz="28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>
            <a:cxnSpLocks/>
          </p:cNvCxnSpPr>
          <p:nvPr/>
        </p:nvCxnSpPr>
        <p:spPr>
          <a:xfrm flipH="1" flipV="1">
            <a:off x="1616300" y="1917238"/>
            <a:ext cx="963723" cy="46969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cxnSpLocks/>
          </p:cNvCxnSpPr>
          <p:nvPr/>
        </p:nvCxnSpPr>
        <p:spPr>
          <a:xfrm>
            <a:off x="1600487" y="1917238"/>
            <a:ext cx="6870413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023480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19210</TotalTime>
  <Words>1489</Words>
  <Application>Microsoft Office PowerPoint</Application>
  <PresentationFormat>Экран (4:3)</PresentationFormat>
  <Paragraphs>379</Paragraphs>
  <Slides>42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62" baseType="lpstr">
      <vt:lpstr>Roboto Slab</vt:lpstr>
      <vt:lpstr>Wingdings 3</vt:lpstr>
      <vt:lpstr>ColaborateLight</vt:lpstr>
      <vt:lpstr>Liberation Sans</vt:lpstr>
      <vt:lpstr>Agency FB</vt:lpstr>
      <vt:lpstr>Bahnschrift SemiBold Condensed</vt:lpstr>
      <vt:lpstr>Segoe UI Light</vt:lpstr>
      <vt:lpstr>Calibri</vt:lpstr>
      <vt:lpstr>Comfortaa</vt:lpstr>
      <vt:lpstr>Colaborate-Thin</vt:lpstr>
      <vt:lpstr>Optima</vt:lpstr>
      <vt:lpstr>Symbol</vt:lpstr>
      <vt:lpstr>Times New Roman</vt:lpstr>
      <vt:lpstr>Wingdings</vt:lpstr>
      <vt:lpstr>Segoe UI</vt:lpstr>
      <vt:lpstr>Arial</vt:lpstr>
      <vt:lpstr>Consolas</vt:lpstr>
      <vt:lpstr>Bernard MT Condensed</vt:lpstr>
      <vt:lpstr>CERNCorporate4-3</vt:lpstr>
      <vt:lpstr>Office Theme</vt:lpstr>
      <vt:lpstr>Распределённая обработка и генерация данных экспериментов MPD и BM@N</vt:lpstr>
      <vt:lpstr>BM@N: Konstantin Gertsenberger   MPD: Victor Riabov, Arkadiy Taranenko Andrey Moshkin, Oleg Rogachevskiy  DIRAC:  Igor Pelevanyk, Andrey Tsaregorodtzev  Responsibles for resources: Tier-1,Tier-2, EOS:   Valery Mitsyn Govorun:   Dmitry Podgainy LHEP cluster: Ivan Slepov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Workflow of BM@N production</vt:lpstr>
      <vt:lpstr>BM@N Raw to DIGI jobs</vt:lpstr>
      <vt:lpstr>BM@N DIGI to DST jobs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JINR for Schools</dc:title>
  <dc:creator>Igor Pelevanyuk</dc:creator>
  <cp:lastModifiedBy>User</cp:lastModifiedBy>
  <cp:revision>515</cp:revision>
  <dcterms:created xsi:type="dcterms:W3CDTF">2012-11-30T11:04:26Z</dcterms:created>
  <dcterms:modified xsi:type="dcterms:W3CDTF">2023-12-12T09:49:31Z</dcterms:modified>
</cp:coreProperties>
</file>