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70" r:id="rId3"/>
    <p:sldId id="259" r:id="rId4"/>
    <p:sldId id="329" r:id="rId5"/>
    <p:sldId id="331" r:id="rId6"/>
    <p:sldId id="333" r:id="rId7"/>
    <p:sldId id="338" r:id="rId8"/>
    <p:sldId id="339" r:id="rId9"/>
    <p:sldId id="262" r:id="rId10"/>
    <p:sldId id="367" r:id="rId11"/>
    <p:sldId id="343" r:id="rId12"/>
    <p:sldId id="347" r:id="rId13"/>
    <p:sldId id="36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07"/>
    <p:restoredTop sz="83265"/>
  </p:normalViewPr>
  <p:slideViewPr>
    <p:cSldViewPr snapToGrid="0" snapToObjects="1">
      <p:cViewPr varScale="1">
        <p:scale>
          <a:sx n="105" d="100"/>
          <a:sy n="105" d="100"/>
        </p:scale>
        <p:origin x="19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28CF2-E2CB-5F4D-8D92-712E9C76EDDF}" type="datetimeFigureOut">
              <a:rPr lang="ru-RU" smtClean="0"/>
              <a:t>09.12.2023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E608E-1F92-5249-B558-30214953A40C}" type="slidenum">
              <a:rPr lang="ru-RU" smtClean="0"/>
              <a:t>‹#›</a:t>
            </a:fld>
            <a:endParaRPr lang="ru-RU"/>
          </a:p>
        </p:txBody>
      </p:sp>
    </p:spTree>
    <p:extLst>
      <p:ext uri="{BB962C8B-B14F-4D97-AF65-F5344CB8AC3E}">
        <p14:creationId xmlns:p14="http://schemas.microsoft.com/office/powerpoint/2010/main" val="38712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a:t>
            </a:fld>
            <a:endParaRPr lang="ru-RU"/>
          </a:p>
        </p:txBody>
      </p:sp>
    </p:spTree>
    <p:extLst>
      <p:ext uri="{BB962C8B-B14F-4D97-AF65-F5344CB8AC3E}">
        <p14:creationId xmlns:p14="http://schemas.microsoft.com/office/powerpoint/2010/main" val="296592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10</a:t>
            </a:fld>
            <a:endParaRPr lang="ru-RU"/>
          </a:p>
        </p:txBody>
      </p:sp>
    </p:spTree>
    <p:extLst>
      <p:ext uri="{BB962C8B-B14F-4D97-AF65-F5344CB8AC3E}">
        <p14:creationId xmlns:p14="http://schemas.microsoft.com/office/powerpoint/2010/main" val="148548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11</a:t>
            </a:fld>
            <a:endParaRPr lang="ru-RU"/>
          </a:p>
        </p:txBody>
      </p:sp>
    </p:spTree>
    <p:extLst>
      <p:ext uri="{BB962C8B-B14F-4D97-AF65-F5344CB8AC3E}">
        <p14:creationId xmlns:p14="http://schemas.microsoft.com/office/powerpoint/2010/main" val="25902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12</a:t>
            </a:fld>
            <a:endParaRPr lang="ru-RU"/>
          </a:p>
        </p:txBody>
      </p:sp>
    </p:spTree>
    <p:extLst>
      <p:ext uri="{BB962C8B-B14F-4D97-AF65-F5344CB8AC3E}">
        <p14:creationId xmlns:p14="http://schemas.microsoft.com/office/powerpoint/2010/main" val="372868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2</a:t>
            </a:fld>
            <a:endParaRPr lang="ru-RU"/>
          </a:p>
        </p:txBody>
      </p:sp>
    </p:spTree>
    <p:extLst>
      <p:ext uri="{BB962C8B-B14F-4D97-AF65-F5344CB8AC3E}">
        <p14:creationId xmlns:p14="http://schemas.microsoft.com/office/powerpoint/2010/main" val="395541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61364A47-BA5B-9848-9735-1D40E718E1D1}" type="slidenum">
              <a:rPr lang="ru-RU" smtClean="0"/>
              <a:pPr/>
              <a:t>3</a:t>
            </a:fld>
            <a:endParaRPr lang="ru-RU"/>
          </a:p>
        </p:txBody>
      </p:sp>
    </p:spTree>
    <p:extLst>
      <p:ext uri="{BB962C8B-B14F-4D97-AF65-F5344CB8AC3E}">
        <p14:creationId xmlns:p14="http://schemas.microsoft.com/office/powerpoint/2010/main" val="164427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buNone/>
            </a:pPr>
            <a:endParaRPr lang="ru-RU" sz="1200" dirty="0">
              <a:latin typeface="Times New Roman" charset="0"/>
              <a:ea typeface="Times New Roman" charset="0"/>
              <a:cs typeface="Times New Roman" charset="0"/>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4</a:t>
            </a:fld>
            <a:endParaRPr lang="ru-RU"/>
          </a:p>
        </p:txBody>
      </p:sp>
    </p:spTree>
    <p:extLst>
      <p:ext uri="{BB962C8B-B14F-4D97-AF65-F5344CB8AC3E}">
        <p14:creationId xmlns:p14="http://schemas.microsoft.com/office/powerpoint/2010/main" val="190442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5</a:t>
            </a:fld>
            <a:endParaRPr lang="ru-RU"/>
          </a:p>
        </p:txBody>
      </p:sp>
    </p:spTree>
    <p:extLst>
      <p:ext uri="{BB962C8B-B14F-4D97-AF65-F5344CB8AC3E}">
        <p14:creationId xmlns:p14="http://schemas.microsoft.com/office/powerpoint/2010/main" val="134522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1364A47-BA5B-9848-9735-1D40E718E1D1}" type="slidenum">
              <a:rPr lang="ru-RU" smtClean="0"/>
              <a:pPr/>
              <a:t>6</a:t>
            </a:fld>
            <a:endParaRPr lang="ru-RU"/>
          </a:p>
        </p:txBody>
      </p:sp>
    </p:spTree>
    <p:extLst>
      <p:ext uri="{BB962C8B-B14F-4D97-AF65-F5344CB8AC3E}">
        <p14:creationId xmlns:p14="http://schemas.microsoft.com/office/powerpoint/2010/main" val="141452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7</a:t>
            </a:fld>
            <a:endParaRPr lang="ru-RU"/>
          </a:p>
        </p:txBody>
      </p:sp>
    </p:spTree>
    <p:extLst>
      <p:ext uri="{BB962C8B-B14F-4D97-AF65-F5344CB8AC3E}">
        <p14:creationId xmlns:p14="http://schemas.microsoft.com/office/powerpoint/2010/main" val="384731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8</a:t>
            </a:fld>
            <a:endParaRPr lang="ru-RU"/>
          </a:p>
        </p:txBody>
      </p:sp>
    </p:spTree>
    <p:extLst>
      <p:ext uri="{BB962C8B-B14F-4D97-AF65-F5344CB8AC3E}">
        <p14:creationId xmlns:p14="http://schemas.microsoft.com/office/powerpoint/2010/main" val="284985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этой картинке представлены результаты расчета</a:t>
                </a:r>
                <a:r>
                  <a:rPr lang="ru-RU" sz="1200" kern="1200" baseline="0" dirty="0" smtClean="0">
                    <a:solidFill>
                      <a:schemeClr val="tx1"/>
                    </a:solidFill>
                    <a:effectLst/>
                    <a:latin typeface="+mn-lt"/>
                    <a:ea typeface="+mn-ea"/>
                    <a:cs typeface="+mn-cs"/>
                  </a:rPr>
                  <a:t> расщепления по четности </a:t>
                </a:r>
                <a:r>
                  <a:rPr lang="ru-RU" sz="1200" kern="1200" dirty="0" smtClean="0">
                    <a:solidFill>
                      <a:schemeClr val="tx1"/>
                    </a:solidFill>
                    <a:effectLst/>
                    <a:latin typeface="+mn-lt"/>
                    <a:ea typeface="+mn-ea"/>
                    <a:cs typeface="+mn-cs"/>
                  </a:rPr>
                  <a:t>для различных изотопов плутония радия тория</a:t>
                </a:r>
                <a:r>
                  <a:rPr lang="ru-RU" sz="1200" kern="1200" baseline="0" dirty="0" smtClean="0">
                    <a:solidFill>
                      <a:schemeClr val="tx1"/>
                    </a:solidFill>
                    <a:effectLst/>
                    <a:latin typeface="+mn-lt"/>
                    <a:ea typeface="+mn-ea"/>
                    <a:cs typeface="+mn-cs"/>
                  </a:rPr>
                  <a:t> и урана</a:t>
                </a:r>
                <a:r>
                  <a:rPr lang="ru-RU" sz="1200" kern="1200" dirty="0" smtClean="0">
                    <a:solidFill>
                      <a:schemeClr val="tx1"/>
                    </a:solidFill>
                    <a:effectLst/>
                    <a:latin typeface="+mn-lt"/>
                    <a:ea typeface="+mn-ea"/>
                    <a:cs typeface="+mn-cs"/>
                  </a:rPr>
                  <a:t>. На графиках точками показаны экспериментальные данные, линиями рассчитанное </a:t>
                </a:r>
                <a:r>
                  <a:rPr lang="ru-RU" sz="1200" kern="1200" dirty="0" err="1" smtClean="0">
                    <a:solidFill>
                      <a:schemeClr val="tx1"/>
                    </a:solidFill>
                    <a:effectLst/>
                    <a:latin typeface="+mn-lt"/>
                    <a:ea typeface="+mn-ea"/>
                    <a:cs typeface="+mn-cs"/>
                  </a:rPr>
                  <a:t>ресщепление</a:t>
                </a:r>
                <a:r>
                  <a:rPr lang="ru-RU" sz="1200" kern="1200" baseline="0" dirty="0" smtClean="0">
                    <a:solidFill>
                      <a:schemeClr val="tx1"/>
                    </a:solidFill>
                    <a:effectLst/>
                    <a:latin typeface="+mn-lt"/>
                    <a:ea typeface="+mn-ea"/>
                    <a:cs typeface="+mn-cs"/>
                  </a:rPr>
                  <a:t> по четности, в зависимости от углового момента. </a:t>
                </a:r>
                <a:r>
                  <a:rPr lang="ru-RU" sz="1200" kern="1200" dirty="0" smtClean="0">
                    <a:solidFill>
                      <a:schemeClr val="tx1"/>
                    </a:solidFill>
                    <a:effectLst/>
                    <a:latin typeface="+mn-lt"/>
                    <a:ea typeface="+mn-ea"/>
                    <a:cs typeface="+mn-cs"/>
                  </a:rPr>
                  <a:t>В</a:t>
                </a:r>
                <a:r>
                  <a:rPr lang="ru-RU" sz="1200" kern="1200" baseline="0" dirty="0" smtClean="0">
                    <a:solidFill>
                      <a:schemeClr val="tx1"/>
                    </a:solidFill>
                    <a:effectLst/>
                    <a:latin typeface="+mn-lt"/>
                    <a:ea typeface="+mn-ea"/>
                    <a:cs typeface="+mn-cs"/>
                  </a:rPr>
                  <a:t>таблице представлены рассчитанный параметр с1 и используемая частота. Эта </a:t>
                </a:r>
                <a:r>
                  <a:rPr lang="ru-RU" sz="1200" dirty="0" smtClean="0">
                    <a:latin typeface="Times New Roman" charset="0"/>
                    <a:ea typeface="Times New Roman" charset="0"/>
                    <a:cs typeface="Times New Roman" charset="0"/>
                  </a:rPr>
                  <a:t>частота </a:t>
                </a:r>
                <a:r>
                  <a:rPr lang="en-US" sz="1200" i="0">
                    <a:latin typeface="Cambria Math" charset="0"/>
                    <a:ea typeface="Cambria Math" charset="0"/>
                    <a:cs typeface="Cambria Math" charset="0"/>
                  </a:rPr>
                  <a:t>ℏ</a:t>
                </a:r>
                <a:r>
                  <a:rPr lang="en-US" sz="1200" i="1" dirty="0" err="1">
                    <a:latin typeface="Times New Roman" charset="0"/>
                    <a:ea typeface="Times New Roman" charset="0"/>
                    <a:cs typeface="Times New Roman" charset="0"/>
                  </a:rPr>
                  <a:t>ω </a:t>
                </a:r>
                <a:r>
                  <a:rPr lang="ru-RU" sz="1200" dirty="0" smtClean="0">
                    <a:latin typeface="Times New Roman" charset="0"/>
                    <a:ea typeface="Times New Roman" charset="0"/>
                    <a:cs typeface="Times New Roman" charset="0"/>
                  </a:rPr>
                  <a:t>для </a:t>
                </a:r>
                <a:r>
                  <a:rPr lang="ru-RU" sz="1200" dirty="0">
                    <a:latin typeface="Times New Roman" charset="0"/>
                    <a:ea typeface="Times New Roman" charset="0"/>
                    <a:cs typeface="Times New Roman" charset="0"/>
                  </a:rPr>
                  <a:t>каждого </a:t>
                </a:r>
                <a:r>
                  <a:rPr lang="ru-RU" sz="1200" dirty="0" smtClean="0">
                    <a:latin typeface="Times New Roman" charset="0"/>
                    <a:ea typeface="Times New Roman" charset="0"/>
                    <a:cs typeface="Times New Roman" charset="0"/>
                  </a:rPr>
                  <a:t>ядра задается равной </a:t>
                </a:r>
                <a:r>
                  <a:rPr lang="ru-RU" sz="1200" dirty="0">
                    <a:latin typeface="Times New Roman" charset="0"/>
                    <a:ea typeface="Times New Roman" charset="0"/>
                    <a:cs typeface="Times New Roman" charset="0"/>
                  </a:rPr>
                  <a:t>его экспериментальному значению расщепления </a:t>
                </a:r>
                <a:r>
                  <a:rPr lang="ru-RU" sz="1200" dirty="0" smtClean="0">
                    <a:latin typeface="Times New Roman" charset="0"/>
                    <a:ea typeface="Times New Roman" charset="0"/>
                    <a:cs typeface="Times New Roman" charset="0"/>
                  </a:rPr>
                  <a:t>по четности при</a:t>
                </a:r>
                <a:r>
                  <a:rPr lang="en-US" sz="1200" i="1" dirty="0">
                    <a:latin typeface="Times New Roman" charset="0"/>
                    <a:ea typeface="Times New Roman" charset="0"/>
                    <a:cs typeface="Times New Roman" charset="0"/>
                  </a:rPr>
                  <a:t>I = </a:t>
                </a:r>
                <a:r>
                  <a:rPr lang="en-US" sz="1200" dirty="0" smtClean="0">
                    <a:latin typeface="Times New Roman" charset="0"/>
                    <a:ea typeface="Times New Roman" charset="0"/>
                    <a:cs typeface="Times New Roman" charset="0"/>
                  </a:rPr>
                  <a:t>0</a:t>
                </a:r>
                <a:r>
                  <a:rPr lang="ru-RU" sz="1200" dirty="0" smtClean="0">
                    <a:latin typeface="Times New Roman" charset="0"/>
                    <a:ea typeface="Times New Roman" charset="0"/>
                    <a:cs typeface="Times New Roman" charset="0"/>
                  </a:rPr>
                  <a:t>.</a:t>
                </a:r>
                <a:endParaRPr lang="ru-RU" dirty="0"/>
              </a:p>
              <a:p>
                <a:r>
                  <a:rPr lang="ru-RU" sz="1200" kern="1200" baseline="0" dirty="0" smtClean="0">
                    <a:solidFill>
                      <a:schemeClr val="tx1"/>
                    </a:solidFill>
                    <a:effectLst/>
                    <a:latin typeface="+mn-lt"/>
                    <a:ea typeface="+mn-ea"/>
                    <a:cs typeface="+mn-cs"/>
                  </a:rPr>
                  <a:t>Интересно отметить, что исходя из быстрого убывания расщепления по четности с ростом углового момента, можно сказать, что изотопы </a:t>
                </a:r>
                <a:r>
                  <a:rPr lang="en-US" sz="1200" kern="1200" baseline="0" dirty="0" smtClean="0">
                    <a:solidFill>
                      <a:schemeClr val="tx1"/>
                    </a:solidFill>
                    <a:effectLst/>
                    <a:latin typeface="+mn-lt"/>
                    <a:ea typeface="+mn-ea"/>
                    <a:cs typeface="+mn-cs"/>
                  </a:rPr>
                  <a:t>Ra</a:t>
                </a:r>
                <a:r>
                  <a:rPr lang="ru-RU" sz="1200" kern="1200" baseline="0" dirty="0" smtClean="0">
                    <a:solidFill>
                      <a:schemeClr val="tx1"/>
                    </a:solidFill>
                    <a:effectLst/>
                    <a:latin typeface="+mn-lt"/>
                    <a:ea typeface="+mn-ea"/>
                    <a:cs typeface="+mn-cs"/>
                  </a:rPr>
                  <a:t> практически в основном состоянии имеют стабильную </a:t>
                </a:r>
                <a:r>
                  <a:rPr lang="ru-RU" sz="1200" kern="1200" baseline="0" dirty="0" err="1" smtClean="0">
                    <a:solidFill>
                      <a:schemeClr val="tx1"/>
                    </a:solidFill>
                    <a:effectLst/>
                    <a:latin typeface="+mn-lt"/>
                    <a:ea typeface="+mn-ea"/>
                    <a:cs typeface="+mn-cs"/>
                  </a:rPr>
                  <a:t>октупольную</a:t>
                </a:r>
                <a:r>
                  <a:rPr lang="ru-RU" sz="1200" kern="1200" baseline="0" dirty="0" smtClean="0">
                    <a:solidFill>
                      <a:schemeClr val="tx1"/>
                    </a:solidFill>
                    <a:effectLst/>
                    <a:latin typeface="+mn-lt"/>
                    <a:ea typeface="+mn-ea"/>
                    <a:cs typeface="+mn-cs"/>
                  </a:rPr>
                  <a:t> деформацию. </a:t>
                </a:r>
                <a:endParaRPr lang="ru-RU" dirty="0"/>
              </a:p>
            </p:txBody>
          </p:sp>
        </mc:Fallback>
      </mc:AlternateContent>
      <p:sp>
        <p:nvSpPr>
          <p:cNvPr id="4" name="Номер слайда 3"/>
          <p:cNvSpPr>
            <a:spLocks noGrp="1"/>
          </p:cNvSpPr>
          <p:nvPr>
            <p:ph type="sldNum" sz="quarter" idx="10"/>
          </p:nvPr>
        </p:nvSpPr>
        <p:spPr/>
        <p:txBody>
          <a:bodyPr/>
          <a:lstStyle/>
          <a:p>
            <a:fld id="{61364A47-BA5B-9848-9735-1D40E718E1D1}" type="slidenum">
              <a:rPr lang="ru-RU" smtClean="0"/>
              <a:pPr/>
              <a:t>9</a:t>
            </a:fld>
            <a:endParaRPr lang="ru-RU"/>
          </a:p>
        </p:txBody>
      </p:sp>
    </p:spTree>
    <p:extLst>
      <p:ext uri="{BB962C8B-B14F-4D97-AF65-F5344CB8AC3E}">
        <p14:creationId xmlns:p14="http://schemas.microsoft.com/office/powerpoint/2010/main" val="167833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45FB4-9C58-BA4A-A905-3CD60A1595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BFEBB6-201A-904D-BFF4-B9823B30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290587-6E46-FB48-875C-154B44C934F9}"/>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D093C496-489B-CE4F-8BD0-7788464C1B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6FE3D1-4341-BC4A-A383-909B276C5177}"/>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57989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58867-5CDC-7D48-B172-62DEC23509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1CFAE6A-44DE-574D-A563-CBF1EC6A26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CCF8C-5AC7-884A-A19C-024088FFA248}"/>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14831E98-12DD-1B4E-9264-A1249CAF58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32F8EC-C6D4-6E49-A099-13A164E5CC2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7103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F8C7D58-F8D3-5048-992F-A8BA55A4B00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EF2363B-02AE-A542-90DD-A2B2A7AA7C6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1EA51C-0578-FC4A-9D73-B558C4BC6A5C}"/>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A59491FB-FE2F-FC41-A871-6D80C5A0B9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CB8AA4-A3D3-584B-BD60-AC30E034F4F6}"/>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26520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E2EA2-6822-204C-AE86-AF872FFCA9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DFD860-9F30-7649-8B58-213235536A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5F21B-6968-9E48-AA38-09595654357A}"/>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591EE97B-2FC4-2447-897B-8B706102E9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F044E4-85FE-734E-A961-045E2869E988}"/>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8724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B11F9-94CC-4642-8867-566087A0BE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774F250-E951-754F-90BA-9C7074F08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3E9325-D302-D94D-B3C1-4353F884AB95}"/>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ECE7BC51-5F62-B64D-A0FD-EE1CFB7284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9F8ADF-4E72-9343-B3F6-A37ECE386D19}"/>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931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F6688-C5DA-534D-AA47-5AF1AFB02F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39B335-0033-D849-B85C-5CCC2863F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D15BCAD-0981-F941-84BA-31A431F799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765ED9-9AB8-5841-8416-308A7D9F0EC1}"/>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6" name="Нижний колонтитул 5">
            <a:extLst>
              <a:ext uri="{FF2B5EF4-FFF2-40B4-BE49-F238E27FC236}">
                <a16:creationId xmlns:a16="http://schemas.microsoft.com/office/drawing/2014/main" id="{B27E9024-B735-CC46-AB6E-B08327D52F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FA3AE6-1680-6D40-8878-1FA6AB1FCB2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4086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E6C88-3BB2-0242-A309-6CCB3E32ED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3CC9AC-B4E7-9B49-A91C-B840B9907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6CCB3A-9D72-144A-A01F-5E9BA42DEA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437B58-02FB-6942-83B6-2DC712723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429CDBA-F8CD-2843-B6ED-D9D4D619E4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779109-38A6-C448-88C5-8C9B3B0B4DB9}"/>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8" name="Нижний колонтитул 7">
            <a:extLst>
              <a:ext uri="{FF2B5EF4-FFF2-40B4-BE49-F238E27FC236}">
                <a16:creationId xmlns:a16="http://schemas.microsoft.com/office/drawing/2014/main" id="{0C3C1A44-4AB0-344D-BCA7-16FB065D69B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0BE952-E08D-8B42-96CF-F51383704BB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21956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E5BE8-5A6F-8E4C-A1C0-333C392007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61F77BE-893E-C545-9756-8CCC045FC07E}"/>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4" name="Нижний колонтитул 3">
            <a:extLst>
              <a:ext uri="{FF2B5EF4-FFF2-40B4-BE49-F238E27FC236}">
                <a16:creationId xmlns:a16="http://schemas.microsoft.com/office/drawing/2014/main" id="{CA5CD46A-7DB1-9046-9AC3-291AD7DFE0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8C76EE-1722-5D4E-8074-BEA66B3F50AF}"/>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7547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C4F74A-4CD2-4E41-B20C-A2A48B714108}"/>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3" name="Нижний колонтитул 2">
            <a:extLst>
              <a:ext uri="{FF2B5EF4-FFF2-40B4-BE49-F238E27FC236}">
                <a16:creationId xmlns:a16="http://schemas.microsoft.com/office/drawing/2014/main" id="{BFC8FCFF-7BB9-2342-A36C-969F342ACD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00A93-9B19-8E43-92B1-05308D78147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9094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C6883-06E6-A94B-80E9-4ED51D3B30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784877-62B9-B04D-B503-51B73C720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E1BF7A6-A03B-C94D-A7EB-865225FBD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466DF2-D878-7849-9CE1-0C9E59656439}"/>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6" name="Нижний колонтитул 5">
            <a:extLst>
              <a:ext uri="{FF2B5EF4-FFF2-40B4-BE49-F238E27FC236}">
                <a16:creationId xmlns:a16="http://schemas.microsoft.com/office/drawing/2014/main" id="{866E14B0-89C2-D641-BF96-5B25599806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5BFCE7-ECB8-F94D-8773-6A10815A777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122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8A561-755B-D545-9615-162470163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891E69A-C60B-934F-B46A-484C880E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24F4F2-628F-AA4D-90A6-F7566D3C9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E31656-6AC0-6444-91F5-117E367B0B72}"/>
              </a:ext>
            </a:extLst>
          </p:cNvPr>
          <p:cNvSpPr>
            <a:spLocks noGrp="1"/>
          </p:cNvSpPr>
          <p:nvPr>
            <p:ph type="dt" sz="half" idx="10"/>
          </p:nvPr>
        </p:nvSpPr>
        <p:spPr/>
        <p:txBody>
          <a:bodyPr/>
          <a:lstStyle/>
          <a:p>
            <a:fld id="{24437F09-F705-754D-A62D-174173F61B5E}" type="datetimeFigureOut">
              <a:rPr lang="ru-RU" smtClean="0"/>
              <a:t>09.12.2023</a:t>
            </a:fld>
            <a:endParaRPr lang="ru-RU"/>
          </a:p>
        </p:txBody>
      </p:sp>
      <p:sp>
        <p:nvSpPr>
          <p:cNvPr id="6" name="Нижний колонтитул 5">
            <a:extLst>
              <a:ext uri="{FF2B5EF4-FFF2-40B4-BE49-F238E27FC236}">
                <a16:creationId xmlns:a16="http://schemas.microsoft.com/office/drawing/2014/main" id="{BEB0B2E7-2153-2649-B2C2-F3ED79254B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F1BAB0-087C-384F-9217-C7AAC5192821}"/>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3376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F35FE-BF59-1147-BBC9-CD6BF8068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B3322A6-9A94-C242-95C0-BC1CC2707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7D45A8-B449-0547-BACF-1910F5EF8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7F09-F705-754D-A62D-174173F61B5E}" type="datetimeFigureOut">
              <a:rPr lang="ru-RU" smtClean="0"/>
              <a:t>09.12.2023</a:t>
            </a:fld>
            <a:endParaRPr lang="ru-RU"/>
          </a:p>
        </p:txBody>
      </p:sp>
      <p:sp>
        <p:nvSpPr>
          <p:cNvPr id="5" name="Нижний колонтитул 4">
            <a:extLst>
              <a:ext uri="{FF2B5EF4-FFF2-40B4-BE49-F238E27FC236}">
                <a16:creationId xmlns:a16="http://schemas.microsoft.com/office/drawing/2014/main" id="{94BA2B2B-5EDC-E541-BD6C-F8CDBA3F0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4EEDD1-840F-9B4A-820F-670C76228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7815-6E69-A246-A9D6-96BBB443D34D}" type="slidenum">
              <a:rPr lang="ru-RU" smtClean="0"/>
              <a:t>‹#›</a:t>
            </a:fld>
            <a:endParaRPr lang="ru-RU"/>
          </a:p>
        </p:txBody>
      </p:sp>
    </p:spTree>
    <p:extLst>
      <p:ext uri="{BB962C8B-B14F-4D97-AF65-F5344CB8AC3E}">
        <p14:creationId xmlns:p14="http://schemas.microsoft.com/office/powerpoint/2010/main" val="127541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B2E82-C777-8F4E-ADA1-383B9708E862}"/>
              </a:ext>
            </a:extLst>
          </p:cNvPr>
          <p:cNvSpPr>
            <a:spLocks noGrp="1"/>
          </p:cNvSpPr>
          <p:nvPr>
            <p:ph type="ctrTitle"/>
          </p:nvPr>
        </p:nvSpPr>
        <p:spPr>
          <a:xfrm>
            <a:off x="196861" y="2069127"/>
            <a:ext cx="11995139" cy="2125560"/>
          </a:xfrm>
        </p:spPr>
        <p:txBody>
          <a:bodyPr>
            <a:normAutofit fontScale="90000"/>
          </a:bodyPr>
          <a:lstStyle/>
          <a:p>
            <a:r>
              <a:rPr lang="en" sz="4000" dirty="0">
                <a:latin typeface="Times New Roman" panose="02020603050405020304" pitchFamily="18" charset="0"/>
                <a:cs typeface="Times New Roman" panose="02020603050405020304" pitchFamily="18" charset="0"/>
              </a:rPr>
              <a:t>The stabilization of octupole deformation in heavy and superheavy atomic nuclei</a:t>
            </a:r>
            <a:br>
              <a:rPr lang="ru-RU" sz="4000" dirty="0">
                <a:latin typeface="Times New Roman" panose="02020603050405020304" pitchFamily="18" charset="0"/>
                <a:cs typeface="Times New Roman" panose="02020603050405020304" pitchFamily="18" charset="0"/>
              </a:rPr>
            </a:br>
            <a:br>
              <a:rPr lang="ru-RU" sz="4000"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D2E8C7FB-687D-294F-90E1-CDDC529D1648}"/>
              </a:ext>
            </a:extLst>
          </p:cNvPr>
          <p:cNvSpPr>
            <a:spLocks noGrp="1"/>
          </p:cNvSpPr>
          <p:nvPr>
            <p:ph type="subTitle" idx="1"/>
          </p:nvPr>
        </p:nvSpPr>
        <p:spPr>
          <a:xfrm>
            <a:off x="1524000" y="3950448"/>
            <a:ext cx="9144000" cy="1655762"/>
          </a:xfrm>
        </p:spPr>
        <p:txBody>
          <a:bodyPr>
            <a:normAutofit/>
          </a:bodyPr>
          <a:lstStyle/>
          <a:p>
            <a:r>
              <a:rPr lang="en" b="1" dirty="0"/>
              <a:t>E. V. </a:t>
            </a:r>
            <a:r>
              <a:rPr lang="en" b="1" dirty="0" err="1"/>
              <a:t>Mardyban</a:t>
            </a:r>
            <a:endParaRPr lang="en" b="1" dirty="0"/>
          </a:p>
          <a:p>
            <a:r>
              <a:rPr lang="en" b="1" dirty="0"/>
              <a:t>E. A. </a:t>
            </a:r>
            <a:r>
              <a:rPr lang="en" b="1" dirty="0" err="1"/>
              <a:t>Kolganova</a:t>
            </a:r>
            <a:r>
              <a:rPr lang="en" b="1" dirty="0"/>
              <a:t>, T. M. </a:t>
            </a:r>
            <a:r>
              <a:rPr lang="en" b="1" dirty="0" err="1"/>
              <a:t>Shneidman</a:t>
            </a:r>
            <a:r>
              <a:rPr lang="en" b="1" dirty="0"/>
              <a:t>, R. V. </a:t>
            </a:r>
            <a:r>
              <a:rPr lang="en" b="1" dirty="0" err="1"/>
              <a:t>Jolos</a:t>
            </a:r>
            <a:endParaRPr lang="ru-RU" b="1" dirty="0"/>
          </a:p>
        </p:txBody>
      </p:sp>
      <p:pic>
        <p:nvPicPr>
          <p:cNvPr id="6" name="Изображение 3">
            <a:extLst>
              <a:ext uri="{FF2B5EF4-FFF2-40B4-BE49-F238E27FC236}">
                <a16:creationId xmlns:a16="http://schemas.microsoft.com/office/drawing/2014/main" id="{CDDEEFAD-A2D5-BE4D-A76C-AE09008BF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61" y="84365"/>
            <a:ext cx="5649686" cy="1013532"/>
          </a:xfrm>
          <a:prstGeom prst="rect">
            <a:avLst/>
          </a:prstGeom>
        </p:spPr>
      </p:pic>
      <p:pic>
        <p:nvPicPr>
          <p:cNvPr id="7" name="Изображение 4">
            <a:extLst>
              <a:ext uri="{FF2B5EF4-FFF2-40B4-BE49-F238E27FC236}">
                <a16:creationId xmlns:a16="http://schemas.microsoft.com/office/drawing/2014/main" id="{1565F3AA-801B-2447-B83E-3D4DD9EDB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8865" y="54226"/>
            <a:ext cx="1872343" cy="1651406"/>
          </a:xfrm>
          <a:prstGeom prst="rect">
            <a:avLst/>
          </a:prstGeom>
        </p:spPr>
      </p:pic>
      <p:pic>
        <p:nvPicPr>
          <p:cNvPr id="8" name="Изображение 5">
            <a:extLst>
              <a:ext uri="{FF2B5EF4-FFF2-40B4-BE49-F238E27FC236}">
                <a16:creationId xmlns:a16="http://schemas.microsoft.com/office/drawing/2014/main" id="{1F296FD3-8528-D34B-B82B-EC3786F6E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7999" y="103089"/>
            <a:ext cx="1042739" cy="1553681"/>
          </a:xfrm>
          <a:prstGeom prst="rect">
            <a:avLst/>
          </a:prstGeom>
        </p:spPr>
      </p:pic>
    </p:spTree>
    <p:extLst>
      <p:ext uri="{BB962C8B-B14F-4D97-AF65-F5344CB8AC3E}">
        <p14:creationId xmlns:p14="http://schemas.microsoft.com/office/powerpoint/2010/main" val="9701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7">
            <a:extLst>
              <a:ext uri="{FF2B5EF4-FFF2-40B4-BE49-F238E27FC236}">
                <a16:creationId xmlns:a16="http://schemas.microsoft.com/office/drawing/2014/main" id="{B660934C-C1E2-DC50-D337-DE24228AAEED}"/>
              </a:ext>
            </a:extLst>
          </p:cNvPr>
          <p:cNvPicPr>
            <a:picLocks noChangeAspect="1"/>
          </p:cNvPicPr>
          <p:nvPr/>
        </p:nvPicPr>
        <p:blipFill rotWithShape="1">
          <a:blip r:embed="rId3">
            <a:extLst>
              <a:ext uri="{28A0092B-C50C-407E-A947-70E740481C1C}">
                <a14:useLocalDpi xmlns:a14="http://schemas.microsoft.com/office/drawing/2010/main" val="0"/>
              </a:ext>
            </a:extLst>
          </a:blip>
          <a:srcRect l="6230" t="9754" r="11812" b="45568"/>
          <a:stretch/>
        </p:blipFill>
        <p:spPr>
          <a:xfrm>
            <a:off x="4184446" y="628852"/>
            <a:ext cx="3890865" cy="3033287"/>
          </a:xfrm>
          <a:prstGeom prst="rect">
            <a:avLst/>
          </a:prstGeom>
        </p:spPr>
      </p:pic>
      <p:pic>
        <p:nvPicPr>
          <p:cNvPr id="9" name="Изображение 8"/>
          <p:cNvPicPr>
            <a:picLocks noChangeAspect="1"/>
          </p:cNvPicPr>
          <p:nvPr/>
        </p:nvPicPr>
        <p:blipFill rotWithShape="1">
          <a:blip r:embed="rId4">
            <a:extLst>
              <a:ext uri="{28A0092B-C50C-407E-A947-70E740481C1C}">
                <a14:useLocalDpi xmlns:a14="http://schemas.microsoft.com/office/drawing/2010/main" val="0"/>
              </a:ext>
            </a:extLst>
          </a:blip>
          <a:srcRect l="5227" t="8889" r="10139" b="46667"/>
          <a:stretch/>
        </p:blipFill>
        <p:spPr>
          <a:xfrm>
            <a:off x="314450" y="547258"/>
            <a:ext cx="4057303" cy="3046986"/>
          </a:xfrm>
          <a:prstGeom prst="rect">
            <a:avLst/>
          </a:prstGeom>
        </p:spPr>
      </p:pic>
      <p:sp>
        <p:nvSpPr>
          <p:cNvPr id="11" name="TextBox 10"/>
          <p:cNvSpPr txBox="1"/>
          <p:nvPr/>
        </p:nvSpPr>
        <p:spPr>
          <a:xfrm>
            <a:off x="1030120" y="774652"/>
            <a:ext cx="1152003"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a:t>
            </a:r>
            <a:r>
              <a:rPr lang="en-US" baseline="30000" dirty="0">
                <a:latin typeface="Times New Roman" charset="0"/>
                <a:ea typeface="Times New Roman" charset="0"/>
                <a:cs typeface="Times New Roman" charset="0"/>
              </a:rPr>
              <a:t>40</a:t>
            </a:r>
            <a:r>
              <a:rPr lang="en-US" dirty="0">
                <a:latin typeface="Times New Roman" charset="0"/>
                <a:ea typeface="Times New Roman" charset="0"/>
                <a:cs typeface="Times New Roman" charset="0"/>
              </a:rPr>
              <a:t>Pu</a:t>
            </a:r>
            <a:endParaRPr lang="ru-RU" dirty="0"/>
          </a:p>
        </p:txBody>
      </p:sp>
      <p:sp>
        <p:nvSpPr>
          <p:cNvPr id="10" name="TextBox 9">
            <a:extLst>
              <a:ext uri="{FF2B5EF4-FFF2-40B4-BE49-F238E27FC236}">
                <a16:creationId xmlns:a16="http://schemas.microsoft.com/office/drawing/2014/main" id="{F11780D4-644B-6883-C43E-80786B5F2F9E}"/>
              </a:ext>
            </a:extLst>
          </p:cNvPr>
          <p:cNvSpPr txBox="1"/>
          <p:nvPr/>
        </p:nvSpPr>
        <p:spPr>
          <a:xfrm>
            <a:off x="4792431" y="784135"/>
            <a:ext cx="1160967" cy="369332"/>
          </a:xfrm>
          <a:prstGeom prst="rect">
            <a:avLst/>
          </a:prstGeom>
          <a:noFill/>
        </p:spPr>
        <p:txBody>
          <a:bodyPr wrap="square" rtlCol="0">
            <a:spAutoFit/>
          </a:bodyPr>
          <a:lstStyle/>
          <a:p>
            <a:r>
              <a:rPr lang="ru-RU" baseline="30000" dirty="0">
                <a:latin typeface="Times New Roman" charset="0"/>
                <a:ea typeface="Times New Roman" charset="0"/>
                <a:cs typeface="Times New Roman" charset="0"/>
              </a:rPr>
              <a:t>226</a:t>
            </a:r>
            <a:r>
              <a:rPr lang="en-US" dirty="0">
                <a:latin typeface="Times New Roman" charset="0"/>
                <a:ea typeface="Times New Roman" charset="0"/>
                <a:cs typeface="Times New Roman" charset="0"/>
              </a:rPr>
              <a:t>Ra</a:t>
            </a:r>
            <a:endParaRPr lang="ru-RU" dirty="0"/>
          </a:p>
        </p:txBody>
      </p:sp>
      <p:sp>
        <p:nvSpPr>
          <p:cNvPr id="21" name="TextBox 20">
            <a:extLst>
              <a:ext uri="{FF2B5EF4-FFF2-40B4-BE49-F238E27FC236}">
                <a16:creationId xmlns:a16="http://schemas.microsoft.com/office/drawing/2014/main" id="{EB46B741-30FB-444D-047B-0CB5F504A3BC}"/>
              </a:ext>
            </a:extLst>
          </p:cNvPr>
          <p:cNvSpPr txBox="1"/>
          <p:nvPr/>
        </p:nvSpPr>
        <p:spPr>
          <a:xfrm>
            <a:off x="1037014" y="3646405"/>
            <a:ext cx="10136202" cy="646331"/>
          </a:xfrm>
          <a:prstGeom prst="rect">
            <a:avLst/>
          </a:prstGeom>
          <a:noFill/>
        </p:spPr>
        <p:txBody>
          <a:bodyPr wrap="square">
            <a:spAutoFit/>
          </a:bodyPr>
          <a:lstStyle/>
          <a:p>
            <a:r>
              <a:rPr lang="en" sz="1800" dirty="0">
                <a:effectLst/>
                <a:latin typeface="Times New Roman" panose="02020603050405020304" pitchFamily="18" charset="0"/>
                <a:cs typeface="Times New Roman" panose="02020603050405020304" pitchFamily="18" charset="0"/>
              </a:rPr>
              <a:t>The calculated and experimental values of the dipole moment for </a:t>
            </a:r>
            <a:r>
              <a:rPr lang="en" sz="1800" baseline="30000" dirty="0">
                <a:effectLst/>
                <a:latin typeface="Times New Roman" panose="02020603050405020304" pitchFamily="18" charset="0"/>
                <a:cs typeface="Times New Roman" panose="02020603050405020304" pitchFamily="18" charset="0"/>
              </a:rPr>
              <a:t>226</a:t>
            </a:r>
            <a:r>
              <a:rPr lang="en" sz="1800" dirty="0">
                <a:effectLst/>
                <a:latin typeface="Times New Roman" panose="02020603050405020304" pitchFamily="18" charset="0"/>
                <a:cs typeface="Times New Roman" panose="02020603050405020304" pitchFamily="18" charset="0"/>
              </a:rPr>
              <a:t>Ra, </a:t>
            </a:r>
            <a:r>
              <a:rPr lang="en" sz="1800" baseline="30000" dirty="0">
                <a:effectLst/>
                <a:latin typeface="Times New Roman" panose="02020603050405020304" pitchFamily="18" charset="0"/>
                <a:cs typeface="Times New Roman" panose="02020603050405020304" pitchFamily="18" charset="0"/>
              </a:rPr>
              <a:t>148</a:t>
            </a:r>
            <a:r>
              <a:rPr lang="en" sz="1800" dirty="0">
                <a:effectLst/>
                <a:latin typeface="Times New Roman" panose="02020603050405020304" pitchFamily="18" charset="0"/>
                <a:cs typeface="Times New Roman" panose="02020603050405020304" pitchFamily="18" charset="0"/>
              </a:rPr>
              <a:t>Nd and </a:t>
            </a:r>
            <a:r>
              <a:rPr lang="en" sz="1800" baseline="30000" dirty="0">
                <a:effectLst/>
                <a:latin typeface="Times New Roman" panose="02020603050405020304" pitchFamily="18" charset="0"/>
                <a:cs typeface="Times New Roman" panose="02020603050405020304" pitchFamily="18" charset="0"/>
              </a:rPr>
              <a:t>240</a:t>
            </a:r>
            <a:r>
              <a:rPr lang="en" sz="1800" dirty="0">
                <a:effectLst/>
                <a:latin typeface="Times New Roman" panose="02020603050405020304" pitchFamily="18" charset="0"/>
                <a:cs typeface="Times New Roman" panose="02020603050405020304" pitchFamily="18" charset="0"/>
              </a:rPr>
              <a:t>Pu depending on the angular momentum.</a:t>
            </a:r>
            <a:endParaRPr lang="ru-RU"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E1282C-5114-99B8-2986-4B942080E8C2}"/>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55F8720-7B07-8222-780E-FB3F03D427AA}"/>
              </a:ext>
            </a:extLst>
          </p:cNvPr>
          <p:cNvPicPr>
            <a:picLocks noChangeAspect="1"/>
          </p:cNvPicPr>
          <p:nvPr/>
        </p:nvPicPr>
        <p:blipFill>
          <a:blip r:embed="rId5"/>
          <a:stretch>
            <a:fillRect/>
          </a:stretch>
        </p:blipFill>
        <p:spPr>
          <a:xfrm>
            <a:off x="8075311" y="673760"/>
            <a:ext cx="3938111" cy="2982662"/>
          </a:xfrm>
          <a:prstGeom prst="rect">
            <a:avLst/>
          </a:prstGeom>
        </p:spPr>
      </p:pic>
      <p:sp>
        <p:nvSpPr>
          <p:cNvPr id="8" name="TextBox 7">
            <a:extLst>
              <a:ext uri="{FF2B5EF4-FFF2-40B4-BE49-F238E27FC236}">
                <a16:creationId xmlns:a16="http://schemas.microsoft.com/office/drawing/2014/main" id="{F63A1195-51EA-7DD8-6A98-3D5E727C05DF}"/>
              </a:ext>
            </a:extLst>
          </p:cNvPr>
          <p:cNvSpPr txBox="1"/>
          <p:nvPr/>
        </p:nvSpPr>
        <p:spPr>
          <a:xfrm>
            <a:off x="8808425" y="784135"/>
            <a:ext cx="1160967" cy="369332"/>
          </a:xfrm>
          <a:prstGeom prst="rect">
            <a:avLst/>
          </a:prstGeom>
          <a:noFill/>
        </p:spPr>
        <p:txBody>
          <a:bodyPr wrap="square" rtlCol="0">
            <a:spAutoFit/>
          </a:bodyPr>
          <a:lstStyle/>
          <a:p>
            <a:r>
              <a:rPr lang="en-US" baseline="30000" dirty="0">
                <a:latin typeface="Times New Roman" charset="0"/>
                <a:ea typeface="Times New Roman" charset="0"/>
                <a:cs typeface="Times New Roman" charset="0"/>
              </a:rPr>
              <a:t>148</a:t>
            </a:r>
            <a:r>
              <a:rPr lang="en-US" dirty="0">
                <a:latin typeface="Times New Roman" charset="0"/>
                <a:ea typeface="Times New Roman" charset="0"/>
                <a:cs typeface="Times New Roman" charset="0"/>
              </a:rPr>
              <a:t>Nd</a:t>
            </a:r>
            <a:endParaRPr lang="ru-RU" dirty="0"/>
          </a:p>
        </p:txBody>
      </p:sp>
      <p:pic>
        <p:nvPicPr>
          <p:cNvPr id="2" name="Рисунок 1">
            <a:extLst>
              <a:ext uri="{FF2B5EF4-FFF2-40B4-BE49-F238E27FC236}">
                <a16:creationId xmlns:a16="http://schemas.microsoft.com/office/drawing/2014/main" id="{E5EB9A96-5F73-7F5D-487B-6072E24C176A}"/>
              </a:ext>
            </a:extLst>
          </p:cNvPr>
          <p:cNvPicPr>
            <a:picLocks noChangeAspect="1"/>
          </p:cNvPicPr>
          <p:nvPr/>
        </p:nvPicPr>
        <p:blipFill>
          <a:blip r:embed="rId6"/>
          <a:stretch>
            <a:fillRect/>
          </a:stretch>
        </p:blipFill>
        <p:spPr>
          <a:xfrm>
            <a:off x="3578945" y="4944327"/>
            <a:ext cx="5280913" cy="1139021"/>
          </a:xfrm>
          <a:prstGeom prst="rect">
            <a:avLst/>
          </a:prstGeom>
        </p:spPr>
      </p:pic>
      <p:sp>
        <p:nvSpPr>
          <p:cNvPr id="3" name="TextBox 2">
            <a:extLst>
              <a:ext uri="{FF2B5EF4-FFF2-40B4-BE49-F238E27FC236}">
                <a16:creationId xmlns:a16="http://schemas.microsoft.com/office/drawing/2014/main" id="{6B39B5F9-4479-467A-068C-AFA66DBCFEB5}"/>
              </a:ext>
            </a:extLst>
          </p:cNvPr>
          <p:cNvSpPr txBox="1"/>
          <p:nvPr/>
        </p:nvSpPr>
        <p:spPr>
          <a:xfrm>
            <a:off x="378028" y="4574995"/>
            <a:ext cx="10046132" cy="369332"/>
          </a:xfrm>
          <a:prstGeom prst="rect">
            <a:avLst/>
          </a:prstGeom>
          <a:noFill/>
        </p:spPr>
        <p:txBody>
          <a:bodyPr wrap="square">
            <a:spAutoFit/>
          </a:bodyPr>
          <a:lstStyle/>
          <a:p>
            <a:r>
              <a:rPr lang="en" sz="1800" dirty="0">
                <a:effectLst/>
                <a:latin typeface="Times New Roman" panose="02020603050405020304" pitchFamily="18" charset="0"/>
                <a:cs typeface="Times New Roman" panose="02020603050405020304" pitchFamily="18" charset="0"/>
              </a:rPr>
              <a:t>The dependence of the dipole transition probability on the angular momentum will have the form:</a:t>
            </a:r>
            <a:endParaRPr lang="ru-RU"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8942F4B4-ADAC-195A-4261-99E3AFD5C5A9}"/>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00091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BCCE5E0-EBF2-2854-393E-A2B83F916944}"/>
              </a:ext>
            </a:extLst>
          </p:cNvPr>
          <p:cNvPicPr>
            <a:picLocks noChangeAspect="1"/>
          </p:cNvPicPr>
          <p:nvPr/>
        </p:nvPicPr>
        <p:blipFill>
          <a:blip r:embed="rId3"/>
          <a:stretch>
            <a:fillRect/>
          </a:stretch>
        </p:blipFill>
        <p:spPr>
          <a:xfrm>
            <a:off x="802853" y="521791"/>
            <a:ext cx="4293641" cy="6269243"/>
          </a:xfrm>
          <a:prstGeom prst="rect">
            <a:avLst/>
          </a:prstGeom>
        </p:spPr>
      </p:pic>
      <p:pic>
        <p:nvPicPr>
          <p:cNvPr id="4" name="Рисунок 3">
            <a:extLst>
              <a:ext uri="{FF2B5EF4-FFF2-40B4-BE49-F238E27FC236}">
                <a16:creationId xmlns:a16="http://schemas.microsoft.com/office/drawing/2014/main" id="{1BD8C02A-9401-638B-D24A-7280A4AD1107}"/>
              </a:ext>
            </a:extLst>
          </p:cNvPr>
          <p:cNvPicPr>
            <a:picLocks noChangeAspect="1"/>
          </p:cNvPicPr>
          <p:nvPr/>
        </p:nvPicPr>
        <p:blipFill>
          <a:blip r:embed="rId4"/>
          <a:stretch>
            <a:fillRect/>
          </a:stretch>
        </p:blipFill>
        <p:spPr>
          <a:xfrm>
            <a:off x="5096494" y="521791"/>
            <a:ext cx="4102100" cy="4254500"/>
          </a:xfrm>
          <a:prstGeom prst="rect">
            <a:avLst/>
          </a:prstGeom>
        </p:spPr>
      </p:pic>
      <p:sp>
        <p:nvSpPr>
          <p:cNvPr id="7" name="TextBox 6">
            <a:extLst>
              <a:ext uri="{FF2B5EF4-FFF2-40B4-BE49-F238E27FC236}">
                <a16:creationId xmlns:a16="http://schemas.microsoft.com/office/drawing/2014/main" id="{681690BE-8B88-4A73-BBA2-2684E3177216}"/>
              </a:ext>
            </a:extLst>
          </p:cNvPr>
          <p:cNvSpPr txBox="1"/>
          <p:nvPr/>
        </p:nvSpPr>
        <p:spPr>
          <a:xfrm>
            <a:off x="5271980" y="5135880"/>
            <a:ext cx="6017812" cy="1200329"/>
          </a:xfrm>
          <a:prstGeom prst="rect">
            <a:avLst/>
          </a:prstGeom>
          <a:noFill/>
        </p:spPr>
        <p:txBody>
          <a:bodyPr wrap="square" rtlCol="0">
            <a:spAutoFit/>
          </a:bodyPr>
          <a:lstStyle/>
          <a:p>
            <a:pPr algn="just"/>
            <a:r>
              <a:rPr lang="en" dirty="0">
                <a:latin typeface="Times New Roman" panose="02020603050405020304" pitchFamily="18" charset="0"/>
                <a:cs typeface="Times New Roman" panose="02020603050405020304" pitchFamily="18" charset="0"/>
              </a:rPr>
              <a:t>The calculated initial values of parity splitting and critical moments. The calculated values of transition dipole, quadrupole and octupole moments for the transition from the ground state to the state of the main band of alternating parity.</a:t>
            </a:r>
            <a:endParaRPr lang="ru-RU"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74CEB10E-3B2C-66B9-A53D-B7E79D710CD8}"/>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46713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92858F-50AA-9EA0-C494-857855554B0B}"/>
              </a:ext>
            </a:extLst>
          </p:cNvPr>
          <p:cNvSpPr txBox="1"/>
          <p:nvPr/>
        </p:nvSpPr>
        <p:spPr>
          <a:xfrm>
            <a:off x="0" y="5365016"/>
            <a:ext cx="12192000" cy="1815882"/>
          </a:xfrm>
          <a:prstGeom prst="rect">
            <a:avLst/>
          </a:prstGeom>
          <a:noFill/>
        </p:spPr>
        <p:txBody>
          <a:bodyPr wrap="square">
            <a:spAutoFit/>
          </a:bodyPr>
          <a:lstStyle/>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a:t>
            </a:r>
            <a:r>
              <a:rPr lang="en-US" sz="1600" b="1" dirty="0">
                <a:latin typeface="Times New Roman" panose="02020603050405020304" pitchFamily="18" charset="0"/>
                <a:cs typeface="Times New Roman" panose="02020603050405020304" pitchFamily="18" charset="0"/>
              </a:rPr>
              <a:t>Chin. Phys. C 42, 124104 (2018)</a:t>
            </a:r>
            <a:endParaRPr lang="ru-RU" sz="1600" b="1" dirty="0">
              <a:latin typeface="Times New Roman" panose="02020603050405020304" pitchFamily="18" charset="0"/>
              <a:cs typeface="Times New Roman" panose="02020603050405020304" pitchFamily="18" charset="0"/>
            </a:endParaRPr>
          </a:p>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a:t>
            </a:r>
            <a:r>
              <a:rPr lang="en" sz="1600" b="1" dirty="0">
                <a:latin typeface="Times New Roman" panose="02020603050405020304" pitchFamily="18" charset="0"/>
                <a:cs typeface="Times New Roman" panose="02020603050405020304" pitchFamily="18" charset="0"/>
              </a:rPr>
              <a:t>Physics of Atomic Nuclei, Vol. 83, p. 53 (2020)</a:t>
            </a:r>
          </a:p>
          <a:p>
            <a:pPr lvl="0"/>
            <a:r>
              <a:rPr lang="en" sz="1600" dirty="0">
                <a:latin typeface="Times New Roman" panose="02020603050405020304" pitchFamily="18" charset="0"/>
                <a:cs typeface="Times New Roman" panose="02020603050405020304" pitchFamily="18" charset="0"/>
              </a:rPr>
              <a:t>R. 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E. 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L. A. </a:t>
            </a:r>
            <a:r>
              <a:rPr lang="en" sz="1600" dirty="0" err="1">
                <a:latin typeface="Times New Roman" panose="02020603050405020304" pitchFamily="18" charset="0"/>
                <a:cs typeface="Times New Roman" panose="02020603050405020304" pitchFamily="18" charset="0"/>
              </a:rPr>
              <a:t>Malov</a:t>
            </a:r>
            <a:r>
              <a:rPr lang="en" sz="1600" dirty="0">
                <a:latin typeface="Times New Roman" panose="02020603050405020304" pitchFamily="18" charset="0"/>
                <a:cs typeface="Times New Roman" panose="02020603050405020304" pitchFamily="18" charset="0"/>
              </a:rPr>
              <a:t>, 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D. A. </a:t>
            </a:r>
            <a:r>
              <a:rPr lang="en" sz="1600" dirty="0" err="1">
                <a:latin typeface="Times New Roman" panose="02020603050405020304" pitchFamily="18" charset="0"/>
                <a:cs typeface="Times New Roman" panose="02020603050405020304" pitchFamily="18" charset="0"/>
              </a:rPr>
              <a:t>Sazonov</a:t>
            </a:r>
            <a:r>
              <a:rPr lang="en" sz="1600" dirty="0">
                <a:latin typeface="Times New Roman" panose="02020603050405020304" pitchFamily="18" charset="0"/>
                <a:cs typeface="Times New Roman" panose="02020603050405020304" pitchFamily="18" charset="0"/>
              </a:rPr>
              <a:t> and T. 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a:t>
            </a:r>
            <a:r>
              <a:rPr lang="en" sz="1600" b="1" dirty="0">
                <a:latin typeface="Times New Roman" panose="02020603050405020304" pitchFamily="18" charset="0"/>
                <a:cs typeface="Times New Roman" panose="02020603050405020304" pitchFamily="18" charset="0"/>
              </a:rPr>
              <a:t>Physics of Atomic Nuclei Vol. 83, p. 550 (2020)</a:t>
            </a:r>
          </a:p>
          <a:p>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Physics of Particles and Nuclei Letters, Vol. 19, No. 6, 646-651 (2022) </a:t>
            </a:r>
            <a:endParaRPr lang="ru-RU" sz="16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 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E. 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and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Int. J. Mod. Phys. E, 2340002 (2023)</a:t>
            </a:r>
            <a:r>
              <a:rPr lang="ru-RU"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endParaRPr lang="en-US" sz="1600" b="1" dirty="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1677783-77C9-B9BE-F7C7-ECE1B4415521}"/>
              </a:ext>
            </a:extLst>
          </p:cNvPr>
          <p:cNvSpPr txBox="1"/>
          <p:nvPr/>
        </p:nvSpPr>
        <p:spPr>
          <a:xfrm>
            <a:off x="0" y="4995684"/>
            <a:ext cx="6920020" cy="369332"/>
          </a:xfrm>
          <a:prstGeom prst="rect">
            <a:avLst/>
          </a:prstGeom>
          <a:noFill/>
        </p:spPr>
        <p:txBody>
          <a:bodyPr wrap="square" rtlCol="0">
            <a:spAutoFit/>
          </a:bodyPr>
          <a:lstStyle/>
          <a:p>
            <a:pPr algn="just"/>
            <a:r>
              <a:rPr lang="en" dirty="0">
                <a:latin typeface="Times New Roman" panose="02020603050405020304" pitchFamily="18" charset="0"/>
                <a:cs typeface="Times New Roman" panose="02020603050405020304" pitchFamily="18" charset="0"/>
              </a:rPr>
              <a:t>Publications on the topic of the report:</a:t>
            </a:r>
            <a:endParaRPr lang="ru-RU"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F12C203-88C2-5CF6-B959-80821C2E4579}"/>
              </a:ext>
            </a:extLst>
          </p:cNvPr>
          <p:cNvSpPr/>
          <p:nvPr/>
        </p:nvSpPr>
        <p:spPr>
          <a:xfrm>
            <a:off x="105420" y="13960"/>
            <a:ext cx="1718740" cy="507831"/>
          </a:xfrm>
          <a:prstGeom prst="rect">
            <a:avLst/>
          </a:prstGeom>
        </p:spPr>
        <p:txBody>
          <a:bodyPr wrap="none">
            <a:spAutoFit/>
          </a:bodyPr>
          <a:lstStyle/>
          <a:p>
            <a:pPr lvl="0" algn="ctr"/>
            <a:r>
              <a:rPr lang="en-US" sz="2700" dirty="0">
                <a:solidFill>
                  <a:srgbClr val="0070C0"/>
                </a:solidFill>
              </a:rPr>
              <a:t>Conclusion</a:t>
            </a:r>
          </a:p>
        </p:txBody>
      </p:sp>
      <p:sp>
        <p:nvSpPr>
          <p:cNvPr id="6" name="TextBox 5">
            <a:extLst>
              <a:ext uri="{FF2B5EF4-FFF2-40B4-BE49-F238E27FC236}">
                <a16:creationId xmlns:a16="http://schemas.microsoft.com/office/drawing/2014/main" id="{247A2E23-EB8B-FDBA-72C7-38B3D3A2F4A6}"/>
              </a:ext>
            </a:extLst>
          </p:cNvPr>
          <p:cNvSpPr txBox="1"/>
          <p:nvPr/>
        </p:nvSpPr>
        <p:spPr>
          <a:xfrm>
            <a:off x="378482" y="661987"/>
            <a:ext cx="11545294" cy="3477875"/>
          </a:xfrm>
          <a:prstGeom prst="rect">
            <a:avLst/>
          </a:prstGeom>
          <a:noFill/>
        </p:spPr>
        <p:txBody>
          <a:bodyPr wrap="square">
            <a:spAutoFit/>
          </a:bodyPr>
          <a:lstStyle/>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a:t>
            </a:r>
            <a:r>
              <a:rPr lang="en" sz="2000" kern="150" dirty="0">
                <a:latin typeface="Times New Roman" panose="02020603050405020304" pitchFamily="18" charset="0"/>
                <a:ea typeface="SimSun" panose="02010600030101010101" pitchFamily="2" charset="-122"/>
                <a:cs typeface="Lucida Sans" panose="020B0602030504020204" pitchFamily="34" charset="0"/>
              </a:rPr>
              <a:t>a</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nalytical expressions are obtained for the parity splitting and electric transitional dipole moment in alternating parity bands in dependences on the angular momentum of the nucleus.</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spectra of alternating parity bands and the probabilities of E1 transitions for the nuclei of the actinide and rare earth regions are described.</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latin typeface="Times New Roman" panose="02020603050405020304" pitchFamily="18" charset="0"/>
                <a:ea typeface="SimSun" panose="02010600030101010101" pitchFamily="2" charset="-122"/>
                <a:cs typeface="Lucida Sans" panose="020B0602030504020204" pitchFamily="34" charset="0"/>
              </a:rPr>
              <a:t>T</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he characteristics of the variable parity bands of superheavy nuclei </a:t>
            </a:r>
            <a:r>
              <a:rPr lang="en" sz="2000" kern="150" dirty="0">
                <a:latin typeface="Times New Roman" panose="02020603050405020304" pitchFamily="18" charset="0"/>
                <a:ea typeface="SimSun" panose="02010600030101010101" pitchFamily="2" charset="-122"/>
                <a:cs typeface="Lucida Sans" panose="020B0602030504020204" pitchFamily="34" charset="0"/>
              </a:rPr>
              <a:t>w</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ithin the framework of the cluster model of a double nuclear system</a:t>
            </a:r>
            <a:r>
              <a:rPr lang="ru-RU" sz="2000" kern="150" dirty="0">
                <a:effectLst/>
                <a:latin typeface="Times New Roman" panose="02020603050405020304" pitchFamily="18" charset="0"/>
                <a:ea typeface="SimSun" panose="02010600030101010101" pitchFamily="2" charset="-122"/>
                <a:cs typeface="Lucida Sans" panose="020B0602030504020204" pitchFamily="34" charset="0"/>
              </a:rPr>
              <a:t> </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are calculated.</a:t>
            </a:r>
          </a:p>
          <a:p>
            <a:pPr marL="285750" indent="-285750">
              <a:buFont typeface="Arial" panose="020B0604020202020204" pitchFamily="34" charset="0"/>
              <a:buChar char="•"/>
            </a:pPr>
            <a:endParaRPr lang="en" sz="20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The rigidity of superheavy nuclei with respect to </a:t>
            </a:r>
            <a:r>
              <a:rPr lang="ru-RU" sz="2000" kern="150" dirty="0" err="1">
                <a:latin typeface="Times New Roman" panose="02020603050405020304" pitchFamily="18" charset="0"/>
                <a:ea typeface="SimSun" panose="02010600030101010101" pitchFamily="2" charset="-122"/>
                <a:cs typeface="Lucida Sans" panose="020B0602030504020204" pitchFamily="34" charset="0"/>
              </a:rPr>
              <a:t>r</a:t>
            </a:r>
            <a:r>
              <a:rPr lang="en-US" sz="2000" kern="150" dirty="0" err="1">
                <a:latin typeface="Times New Roman" panose="02020603050405020304" pitchFamily="18" charset="0"/>
                <a:ea typeface="SimSun" panose="02010600030101010101" pitchFamily="2" charset="-122"/>
                <a:cs typeface="Lucida Sans" panose="020B0602030504020204" pitchFamily="34" charset="0"/>
              </a:rPr>
              <a:t>eflection</a:t>
            </a:r>
            <a:r>
              <a:rPr lang="en" sz="2000" kern="150" dirty="0">
                <a:effectLst/>
                <a:latin typeface="Times New Roman" panose="02020603050405020304" pitchFamily="18" charset="0"/>
                <a:ea typeface="SimSun" panose="02010600030101010101" pitchFamily="2" charset="-122"/>
                <a:cs typeface="Lucida Sans" panose="020B0602030504020204" pitchFamily="34" charset="0"/>
              </a:rPr>
              <a:t>-asymmetric deformation has been studied.</a:t>
            </a:r>
            <a:endParaRPr lang="ru-RU" sz="2000" kern="150" dirty="0">
              <a:effectLst/>
              <a:latin typeface="Liberation Serif"/>
              <a:ea typeface="SimSun" panose="02010600030101010101" pitchFamily="2" charset="-122"/>
              <a:cs typeface="Lucida Sans" panose="020B0602030504020204" pitchFamily="34" charset="0"/>
            </a:endParaRPr>
          </a:p>
          <a:p>
            <a:pPr marL="285750" indent="-285750">
              <a:buFont typeface="Arial" panose="020B0604020202020204" pitchFamily="34" charset="0"/>
              <a:buChar char="•"/>
            </a:pPr>
            <a:endParaRPr lang="ru-RU" sz="2000" dirty="0"/>
          </a:p>
        </p:txBody>
      </p:sp>
      <p:sp>
        <p:nvSpPr>
          <p:cNvPr id="9" name="TextBox 8">
            <a:extLst>
              <a:ext uri="{FF2B5EF4-FFF2-40B4-BE49-F238E27FC236}">
                <a16:creationId xmlns:a16="http://schemas.microsoft.com/office/drawing/2014/main" id="{E398E410-86FC-0BFB-D02E-57B9285810CF}"/>
              </a:ext>
            </a:extLst>
          </p:cNvPr>
          <p:cNvSpPr txBox="1"/>
          <p:nvPr/>
        </p:nvSpPr>
        <p:spPr>
          <a:xfrm>
            <a:off x="4166616" y="4152275"/>
            <a:ext cx="6163056" cy="461665"/>
          </a:xfrm>
          <a:prstGeom prst="rect">
            <a:avLst/>
          </a:prstGeom>
          <a:noFill/>
        </p:spPr>
        <p:txBody>
          <a:bodyPr wrap="square">
            <a:spAutoFit/>
          </a:bodyPr>
          <a:lstStyle/>
          <a:p>
            <a:r>
              <a:rPr lang="en" sz="2400" kern="150" dirty="0">
                <a:effectLst/>
                <a:latin typeface="Times New Roman" panose="02020603050405020304" pitchFamily="18" charset="0"/>
                <a:ea typeface="SimSun" panose="02010600030101010101" pitchFamily="2" charset="-122"/>
                <a:cs typeface="Lucida Sans" panose="020B0602030504020204" pitchFamily="34" charset="0"/>
              </a:rPr>
              <a:t>Thank you for your attention!</a:t>
            </a:r>
            <a:endParaRPr lang="ru-RU" sz="2400" dirty="0"/>
          </a:p>
        </p:txBody>
      </p:sp>
    </p:spTree>
    <p:extLst>
      <p:ext uri="{BB962C8B-B14F-4D97-AF65-F5344CB8AC3E}">
        <p14:creationId xmlns:p14="http://schemas.microsoft.com/office/powerpoint/2010/main" val="138563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85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B737053D-9468-C738-56A0-AA6170975A53}"/>
              </a:ext>
            </a:extLst>
          </p:cNvPr>
          <p:cNvSpPr/>
          <p:nvPr/>
        </p:nvSpPr>
        <p:spPr>
          <a:xfrm>
            <a:off x="1223" y="1396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
        <p:nvSpPr>
          <p:cNvPr id="11" name="Объект 2">
            <a:extLst>
              <a:ext uri="{FF2B5EF4-FFF2-40B4-BE49-F238E27FC236}">
                <a16:creationId xmlns:a16="http://schemas.microsoft.com/office/drawing/2014/main" id="{0E8B0463-ADEF-F4AB-E38A-2EFC0C703A5D}"/>
              </a:ext>
            </a:extLst>
          </p:cNvPr>
          <p:cNvSpPr txBox="1">
            <a:spLocks/>
          </p:cNvSpPr>
          <p:nvPr/>
        </p:nvSpPr>
        <p:spPr>
          <a:xfrm>
            <a:off x="5608397" y="1777149"/>
            <a:ext cx="6217844" cy="2065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 sz="1800" dirty="0">
                <a:latin typeface="Times New Roman" charset="0"/>
                <a:ea typeface="Times New Roman" charset="0"/>
                <a:cs typeface="Times New Roman" charset="0"/>
              </a:rPr>
              <a:t>The collective variables describing the deformation are introduced as coefficients of the expansion of the nucleus radius in terms of spherical harmonics:</a:t>
            </a:r>
            <a:endParaRPr lang="ru-RU" sz="1800" dirty="0">
              <a:latin typeface="Times New Roman" charset="0"/>
              <a:ea typeface="Times New Roman" charset="0"/>
              <a:cs typeface="Times New Roman" charset="0"/>
            </a:endParaRPr>
          </a:p>
        </p:txBody>
      </p:sp>
      <p:pic>
        <p:nvPicPr>
          <p:cNvPr id="12" name="Изображение 5">
            <a:extLst>
              <a:ext uri="{FF2B5EF4-FFF2-40B4-BE49-F238E27FC236}">
                <a16:creationId xmlns:a16="http://schemas.microsoft.com/office/drawing/2014/main" id="{5092213D-3C40-C25B-0A62-37C11163FD6C}"/>
              </a:ext>
            </a:extLst>
          </p:cNvPr>
          <p:cNvPicPr>
            <a:picLocks noChangeAspect="1"/>
          </p:cNvPicPr>
          <p:nvPr/>
        </p:nvPicPr>
        <p:blipFill rotWithShape="1">
          <a:blip r:embed="rId3">
            <a:extLst>
              <a:ext uri="{28A0092B-C50C-407E-A947-70E740481C1C}">
                <a14:useLocalDpi xmlns:a14="http://schemas.microsoft.com/office/drawing/2010/main" val="0"/>
              </a:ext>
            </a:extLst>
          </a:blip>
          <a:srcRect l="1690" r="6321"/>
          <a:stretch/>
        </p:blipFill>
        <p:spPr>
          <a:xfrm>
            <a:off x="1204006" y="1265839"/>
            <a:ext cx="3599305" cy="3807529"/>
          </a:xfrm>
          <a:prstGeom prst="rect">
            <a:avLst/>
          </a:prstGeom>
        </p:spPr>
      </p:pic>
      <p:sp>
        <p:nvSpPr>
          <p:cNvPr id="13" name="Прямоугольник 12">
            <a:extLst>
              <a:ext uri="{FF2B5EF4-FFF2-40B4-BE49-F238E27FC236}">
                <a16:creationId xmlns:a16="http://schemas.microsoft.com/office/drawing/2014/main" id="{CC9647DA-C862-2F12-CDF7-4FEBE7C9FBF6}"/>
              </a:ext>
            </a:extLst>
          </p:cNvPr>
          <p:cNvSpPr/>
          <p:nvPr/>
        </p:nvSpPr>
        <p:spPr>
          <a:xfrm>
            <a:off x="636444" y="5409126"/>
            <a:ext cx="561158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s</a:t>
            </a:r>
            <a:r>
              <a:rPr lang="en" dirty="0" err="1">
                <a:latin typeface="Times New Roman" panose="02020603050405020304" pitchFamily="18" charset="0"/>
                <a:cs typeface="Times New Roman" panose="02020603050405020304" pitchFamily="18" charset="0"/>
              </a:rPr>
              <a:t>urface</a:t>
            </a:r>
            <a:r>
              <a:rPr lang="en" dirty="0">
                <a:latin typeface="Times New Roman" panose="02020603050405020304" pitchFamily="18" charset="0"/>
                <a:cs typeface="Times New Roman" panose="02020603050405020304" pitchFamily="18" charset="0"/>
              </a:rPr>
              <a:t> shapes for different types of deformations</a:t>
            </a:r>
            <a:endParaRPr lang="ru-RU" dirty="0">
              <a:latin typeface="Times New Roman" panose="02020603050405020304" pitchFamily="18" charset="0"/>
              <a:cs typeface="Times New Roman" panose="02020603050405020304" pitchFamily="18" charset="0"/>
            </a:endParaRPr>
          </a:p>
        </p:txBody>
      </p:sp>
      <p:pic>
        <p:nvPicPr>
          <p:cNvPr id="14" name="Изображение 3">
            <a:extLst>
              <a:ext uri="{FF2B5EF4-FFF2-40B4-BE49-F238E27FC236}">
                <a16:creationId xmlns:a16="http://schemas.microsoft.com/office/drawing/2014/main" id="{14D538BD-FCA0-F86E-D7D0-D1C9561F1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97" y="2809660"/>
            <a:ext cx="4559591" cy="1017139"/>
          </a:xfrm>
          <a:prstGeom prst="rect">
            <a:avLst/>
          </a:prstGeom>
        </p:spPr>
      </p:pic>
      <p:pic>
        <p:nvPicPr>
          <p:cNvPr id="15" name="Изображение 4">
            <a:extLst>
              <a:ext uri="{FF2B5EF4-FFF2-40B4-BE49-F238E27FC236}">
                <a16:creationId xmlns:a16="http://schemas.microsoft.com/office/drawing/2014/main" id="{61FB015D-3785-472B-E401-6BC79DFFE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2390" y="4018431"/>
            <a:ext cx="3159266" cy="572244"/>
          </a:xfrm>
          <a:prstGeom prst="rect">
            <a:avLst/>
          </a:prstGeom>
        </p:spPr>
      </p:pic>
    </p:spTree>
    <p:extLst>
      <p:ext uri="{BB962C8B-B14F-4D97-AF65-F5344CB8AC3E}">
        <p14:creationId xmlns:p14="http://schemas.microsoft.com/office/powerpoint/2010/main" val="14863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a:spLocks noGrp="1"/>
          </p:cNvSpPr>
          <p:nvPr>
            <p:ph idx="1"/>
          </p:nvPr>
        </p:nvSpPr>
        <p:spPr>
          <a:xfrm>
            <a:off x="2849842" y="970974"/>
            <a:ext cx="3320856" cy="953803"/>
          </a:xfrm>
        </p:spPr>
        <p:txBody>
          <a:bodyPr>
            <a:normAutofit/>
          </a:bodyPr>
          <a:lstStyle/>
          <a:p>
            <a:pPr marL="0" indent="0">
              <a:buNone/>
            </a:pPr>
            <a:r>
              <a:rPr lang="en" sz="1600" dirty="0">
                <a:latin typeface="Times New Roman" charset="0"/>
                <a:ea typeface="Times New Roman" charset="0"/>
                <a:cs typeface="Times New Roman" charset="0"/>
              </a:rPr>
              <a:t>Spectrum for </a:t>
            </a:r>
            <a:r>
              <a:rPr lang="en" sz="1600" baseline="30000" dirty="0">
                <a:latin typeface="Times New Roman" charset="0"/>
                <a:ea typeface="Times New Roman" charset="0"/>
                <a:cs typeface="Times New Roman" charset="0"/>
              </a:rPr>
              <a:t>226</a:t>
            </a:r>
            <a:r>
              <a:rPr lang="en" sz="1600" dirty="0">
                <a:latin typeface="Times New Roman" charset="0"/>
                <a:ea typeface="Times New Roman" charset="0"/>
                <a:cs typeface="Times New Roman" charset="0"/>
              </a:rPr>
              <a:t>Ra</a:t>
            </a:r>
            <a:endParaRPr lang="ru-RU" sz="1600" dirty="0">
              <a:latin typeface="Times New Roman" charset="0"/>
              <a:ea typeface="Times New Roman" charset="0"/>
              <a:cs typeface="Times New Roman" charset="0"/>
            </a:endParaRPr>
          </a:p>
        </p:txBody>
      </p:sp>
      <p:grpSp>
        <p:nvGrpSpPr>
          <p:cNvPr id="12" name="Группа 11">
            <a:extLst>
              <a:ext uri="{FF2B5EF4-FFF2-40B4-BE49-F238E27FC236}">
                <a16:creationId xmlns:a16="http://schemas.microsoft.com/office/drawing/2014/main" id="{E912F7C3-CA35-07EF-6D24-22819C1D473E}"/>
              </a:ext>
            </a:extLst>
          </p:cNvPr>
          <p:cNvGrpSpPr/>
          <p:nvPr/>
        </p:nvGrpSpPr>
        <p:grpSpPr>
          <a:xfrm>
            <a:off x="402747" y="1621661"/>
            <a:ext cx="4719834" cy="4700912"/>
            <a:chOff x="2625399" y="1980800"/>
            <a:chExt cx="5032457" cy="5012282"/>
          </a:xfrm>
        </p:grpSpPr>
        <p:pic>
          <p:nvPicPr>
            <p:cNvPr id="6" name="Изображение 5"/>
            <p:cNvPicPr>
              <a:picLocks noChangeAspect="1"/>
            </p:cNvPicPr>
            <p:nvPr/>
          </p:nvPicPr>
          <p:blipFill rotWithShape="1">
            <a:blip r:embed="rId3">
              <a:extLst>
                <a:ext uri="{28A0092B-C50C-407E-A947-70E740481C1C}">
                  <a14:useLocalDpi xmlns:a14="http://schemas.microsoft.com/office/drawing/2010/main" val="0"/>
                </a:ext>
              </a:extLst>
            </a:blip>
            <a:srcRect t="56951" r="35866"/>
            <a:stretch/>
          </p:blipFill>
          <p:spPr>
            <a:xfrm>
              <a:off x="2625399" y="1980800"/>
              <a:ext cx="2173346" cy="5012282"/>
            </a:xfrm>
            <a:prstGeom prst="rect">
              <a:avLst/>
            </a:prstGeom>
          </p:spPr>
        </p:pic>
        <p:pic>
          <p:nvPicPr>
            <p:cNvPr id="7" name="Изображение 6"/>
            <p:cNvPicPr>
              <a:picLocks noChangeAspect="1"/>
            </p:cNvPicPr>
            <p:nvPr/>
          </p:nvPicPr>
          <p:blipFill rotWithShape="1">
            <a:blip r:embed="rId4">
              <a:extLst>
                <a:ext uri="{28A0092B-C50C-407E-A947-70E740481C1C}">
                  <a14:useLocalDpi xmlns:a14="http://schemas.microsoft.com/office/drawing/2010/main" val="0"/>
                </a:ext>
              </a:extLst>
            </a:blip>
            <a:srcRect l="25545" t="54997" r="49004" b="18860"/>
            <a:stretch/>
          </p:blipFill>
          <p:spPr>
            <a:xfrm>
              <a:off x="4337000" y="1980800"/>
              <a:ext cx="3320856" cy="4827210"/>
            </a:xfrm>
            <a:prstGeom prst="rect">
              <a:avLst/>
            </a:prstGeom>
          </p:spPr>
        </p:pic>
      </p:grpSp>
      <p:sp>
        <p:nvSpPr>
          <p:cNvPr id="15" name="Объект 2"/>
          <p:cNvSpPr txBox="1">
            <a:spLocks/>
          </p:cNvSpPr>
          <p:nvPr/>
        </p:nvSpPr>
        <p:spPr>
          <a:xfrm>
            <a:off x="6461461" y="2099661"/>
            <a:ext cx="6750464" cy="1431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 sz="2000" dirty="0">
                <a:latin typeface="Times New Roman" charset="0"/>
                <a:ea typeface="Times New Roman" charset="0"/>
                <a:cs typeface="Times New Roman" charset="0"/>
              </a:rPr>
              <a:t>The transition to stable octupole deformation</a:t>
            </a:r>
            <a:endParaRPr lang="ru-RU" sz="2000" dirty="0">
              <a:latin typeface="Times New Roman" charset="0"/>
              <a:ea typeface="Times New Roman" charset="0"/>
              <a:cs typeface="Times New Roman" charset="0"/>
            </a:endParaRPr>
          </a:p>
        </p:txBody>
      </p:sp>
      <p:sp>
        <p:nvSpPr>
          <p:cNvPr id="10" name="Прямоугольник 9"/>
          <p:cNvSpPr/>
          <p:nvPr/>
        </p:nvSpPr>
        <p:spPr>
          <a:xfrm>
            <a:off x="90399" y="689315"/>
            <a:ext cx="3009611" cy="584775"/>
          </a:xfrm>
          <a:prstGeom prst="rect">
            <a:avLst/>
          </a:prstGeom>
        </p:spPr>
        <p:txBody>
          <a:bodyPr wrap="square">
            <a:spAutoFit/>
          </a:bodyPr>
          <a:lstStyle/>
          <a:p>
            <a:r>
              <a:rPr lang="en" sz="1600" dirty="0">
                <a:latin typeface="Times New Roman" pitchFamily="18" charset="0"/>
              </a:rPr>
              <a:t>Spectrum of the nucleus with stable octupole deformation</a:t>
            </a:r>
            <a:endParaRPr lang="ru-RU" sz="1600" dirty="0">
              <a:latin typeface="Times New Roman" pitchFamily="18" charset="0"/>
            </a:endParaRPr>
          </a:p>
        </p:txBody>
      </p:sp>
      <p:grpSp>
        <p:nvGrpSpPr>
          <p:cNvPr id="4" name="Группа 3">
            <a:extLst>
              <a:ext uri="{FF2B5EF4-FFF2-40B4-BE49-F238E27FC236}">
                <a16:creationId xmlns:a16="http://schemas.microsoft.com/office/drawing/2014/main" id="{A4CF8178-36CE-D320-60E4-42F11D7A53E1}"/>
              </a:ext>
            </a:extLst>
          </p:cNvPr>
          <p:cNvGrpSpPr/>
          <p:nvPr/>
        </p:nvGrpSpPr>
        <p:grpSpPr>
          <a:xfrm>
            <a:off x="6461461" y="2713084"/>
            <a:ext cx="4691576" cy="1922168"/>
            <a:chOff x="7526974" y="4773500"/>
            <a:chExt cx="4401856" cy="1803468"/>
          </a:xfrm>
        </p:grpSpPr>
        <p:pic>
          <p:nvPicPr>
            <p:cNvPr id="3" name="Рисунок 2">
              <a:extLst>
                <a:ext uri="{FF2B5EF4-FFF2-40B4-BE49-F238E27FC236}">
                  <a16:creationId xmlns:a16="http://schemas.microsoft.com/office/drawing/2014/main" id="{03E87A70-55AB-0C5E-109B-873CF7ECB5D5}"/>
                </a:ext>
              </a:extLst>
            </p:cNvPr>
            <p:cNvPicPr>
              <a:picLocks noChangeAspect="1"/>
            </p:cNvPicPr>
            <p:nvPr/>
          </p:nvPicPr>
          <p:blipFill rotWithShape="1">
            <a:blip r:embed="rId5"/>
            <a:srcRect l="51831" r="4267"/>
            <a:stretch/>
          </p:blipFill>
          <p:spPr>
            <a:xfrm>
              <a:off x="7526974" y="4773500"/>
              <a:ext cx="2173346" cy="1803468"/>
            </a:xfrm>
            <a:prstGeom prst="rect">
              <a:avLst/>
            </a:prstGeom>
          </p:spPr>
        </p:pic>
        <p:pic>
          <p:nvPicPr>
            <p:cNvPr id="5" name="Рисунок 4">
              <a:extLst>
                <a:ext uri="{FF2B5EF4-FFF2-40B4-BE49-F238E27FC236}">
                  <a16:creationId xmlns:a16="http://schemas.microsoft.com/office/drawing/2014/main" id="{2C67EBCC-5438-D57D-4DC7-6EF1502D5FEF}"/>
                </a:ext>
              </a:extLst>
            </p:cNvPr>
            <p:cNvPicPr>
              <a:picLocks noChangeAspect="1"/>
            </p:cNvPicPr>
            <p:nvPr/>
          </p:nvPicPr>
          <p:blipFill rotWithShape="1">
            <a:blip r:embed="rId5"/>
            <a:srcRect l="6438" r="57277"/>
            <a:stretch/>
          </p:blipFill>
          <p:spPr>
            <a:xfrm>
              <a:off x="10132535" y="4773500"/>
              <a:ext cx="1796295" cy="1803468"/>
            </a:xfrm>
            <a:prstGeom prst="rect">
              <a:avLst/>
            </a:prstGeom>
          </p:spPr>
        </p:pic>
        <p:cxnSp>
          <p:nvCxnSpPr>
            <p:cNvPr id="11" name="Прямая со стрелкой 10">
              <a:extLst>
                <a:ext uri="{FF2B5EF4-FFF2-40B4-BE49-F238E27FC236}">
                  <a16:creationId xmlns:a16="http://schemas.microsoft.com/office/drawing/2014/main" id="{DFD4BE07-53C1-AF4C-0DB5-F2C9ACA177BA}"/>
                </a:ext>
              </a:extLst>
            </p:cNvPr>
            <p:cNvCxnSpPr>
              <a:endCxn id="5" idx="1"/>
            </p:cNvCxnSpPr>
            <p:nvPr/>
          </p:nvCxnSpPr>
          <p:spPr>
            <a:xfrm>
              <a:off x="9810875" y="5675234"/>
              <a:ext cx="3216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BAF707DA-1CD3-B195-A74A-03ED5BE8D804}"/>
              </a:ext>
            </a:extLst>
          </p:cNvPr>
          <p:cNvSpPr txBox="1"/>
          <p:nvPr/>
        </p:nvSpPr>
        <p:spPr>
          <a:xfrm>
            <a:off x="-6013" y="6380946"/>
            <a:ext cx="6467474" cy="954107"/>
          </a:xfrm>
          <a:prstGeom prst="rect">
            <a:avLst/>
          </a:prstGeom>
          <a:noFill/>
        </p:spPr>
        <p:txBody>
          <a:bodyPr wrap="square">
            <a:spAutoFit/>
          </a:bodyPr>
          <a:lstStyle/>
          <a:p>
            <a:r>
              <a:rPr lang="en" sz="1400" dirty="0">
                <a:effectLst/>
                <a:latin typeface="Times New Roman" panose="02020603050405020304" pitchFamily="18" charset="0"/>
                <a:cs typeface="Times New Roman" panose="02020603050405020304" pitchFamily="18" charset="0"/>
              </a:rPr>
              <a:t>P. A. Butler, W. </a:t>
            </a:r>
            <a:r>
              <a:rPr lang="en" sz="1400" dirty="0" err="1">
                <a:effectLst/>
                <a:latin typeface="Times New Roman" panose="02020603050405020304" pitchFamily="18" charset="0"/>
                <a:cs typeface="Times New Roman" panose="02020603050405020304" pitchFamily="18" charset="0"/>
              </a:rPr>
              <a:t>Nazarewicz</a:t>
            </a:r>
            <a:r>
              <a:rPr lang="en" sz="1400" dirty="0">
                <a:effectLst/>
                <a:latin typeface="Times New Roman" panose="02020603050405020304" pitchFamily="18" charset="0"/>
                <a:cs typeface="Times New Roman" panose="02020603050405020304" pitchFamily="18" charset="0"/>
              </a:rPr>
              <a:t> Rev. Mod. Phys., Vol. </a:t>
            </a:r>
            <a:r>
              <a:rPr lang="en" sz="1400" b="1" dirty="0">
                <a:effectLst/>
                <a:latin typeface="Times New Roman" panose="02020603050405020304" pitchFamily="18" charset="0"/>
                <a:cs typeface="Times New Roman" panose="02020603050405020304" pitchFamily="18" charset="0"/>
              </a:rPr>
              <a:t>68</a:t>
            </a:r>
            <a:r>
              <a:rPr lang="en" sz="1400" dirty="0">
                <a:effectLst/>
                <a:latin typeface="Times New Roman" panose="02020603050405020304" pitchFamily="18" charset="0"/>
                <a:cs typeface="Times New Roman" panose="02020603050405020304" pitchFamily="18" charset="0"/>
              </a:rPr>
              <a:t>, No. 2 (1996)</a:t>
            </a:r>
          </a:p>
          <a:p>
            <a:r>
              <a:rPr lang="en" sz="1400" dirty="0">
                <a:effectLst/>
                <a:latin typeface="Times New Roman" panose="02020603050405020304" pitchFamily="18" charset="0"/>
                <a:cs typeface="Times New Roman" panose="02020603050405020304" pitchFamily="18" charset="0"/>
              </a:rPr>
              <a:t>R. V. </a:t>
            </a:r>
            <a:r>
              <a:rPr lang="en" sz="1400" dirty="0" err="1">
                <a:effectLst/>
                <a:latin typeface="Times New Roman" panose="02020603050405020304" pitchFamily="18" charset="0"/>
                <a:cs typeface="Times New Roman" panose="02020603050405020304" pitchFamily="18" charset="0"/>
              </a:rPr>
              <a:t>Jolos</a:t>
            </a:r>
            <a:r>
              <a:rPr lang="en" sz="1400" dirty="0">
                <a:effectLst/>
                <a:latin typeface="Times New Roman" panose="02020603050405020304" pitchFamily="18" charset="0"/>
                <a:cs typeface="Times New Roman" panose="02020603050405020304" pitchFamily="18" charset="0"/>
              </a:rPr>
              <a:t>, P. von Brentano and J. Jolie, Phys. Rev. C </a:t>
            </a:r>
            <a:r>
              <a:rPr lang="en" sz="1400" b="1" dirty="0">
                <a:effectLst/>
                <a:latin typeface="Times New Roman" panose="02020603050405020304" pitchFamily="18" charset="0"/>
                <a:cs typeface="Times New Roman" panose="02020603050405020304" pitchFamily="18" charset="0"/>
              </a:rPr>
              <a:t>86</a:t>
            </a:r>
            <a:r>
              <a:rPr lang="en" sz="1400" dirty="0">
                <a:effectLst/>
                <a:latin typeface="Times New Roman" panose="02020603050405020304" pitchFamily="18" charset="0"/>
                <a:cs typeface="Times New Roman" panose="02020603050405020304" pitchFamily="18" charset="0"/>
              </a:rPr>
              <a:t>: 024319 (2012).</a:t>
            </a:r>
            <a:br>
              <a:rPr lang="en" sz="1800" dirty="0">
                <a:effectLst/>
                <a:latin typeface="SFRM1200"/>
              </a:rPr>
            </a:br>
            <a:endParaRPr lang="en" sz="1400" dirty="0"/>
          </a:p>
          <a:p>
            <a:r>
              <a:rPr lang="en" sz="1400" dirty="0">
                <a:effectLst/>
                <a:latin typeface="Times New Roman" panose="02020603050405020304" pitchFamily="18" charset="0"/>
                <a:cs typeface="Times New Roman" panose="02020603050405020304" pitchFamily="18" charset="0"/>
              </a:rPr>
              <a:t> </a:t>
            </a:r>
            <a:endParaRPr lang="en" sz="1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5A6613C-B9B3-36CD-5A10-F8A3C13FCBE8}"/>
              </a:ext>
            </a:extLst>
          </p:cNvPr>
          <p:cNvSpPr txBox="1"/>
          <p:nvPr/>
        </p:nvSpPr>
        <p:spPr>
          <a:xfrm>
            <a:off x="-6013" y="6168685"/>
            <a:ext cx="7667297" cy="307777"/>
          </a:xfrm>
          <a:prstGeom prst="rect">
            <a:avLst/>
          </a:prstGeom>
          <a:noFill/>
        </p:spPr>
        <p:txBody>
          <a:bodyPr wrap="square">
            <a:spAutoFit/>
          </a:bodyPr>
          <a:lstStyle/>
          <a:p>
            <a:r>
              <a:rPr lang="en" sz="1400" dirty="0">
                <a:effectLst/>
                <a:latin typeface="Times New Roman" panose="02020603050405020304" pitchFamily="18" charset="0"/>
                <a:cs typeface="Times New Roman" panose="02020603050405020304" pitchFamily="18" charset="0"/>
              </a:rPr>
              <a:t>I. Ahmad and P. A. Butler, </a:t>
            </a:r>
            <a:r>
              <a:rPr lang="en" sz="1400" dirty="0" err="1">
                <a:effectLst/>
                <a:latin typeface="Times New Roman" panose="02020603050405020304" pitchFamily="18" charset="0"/>
                <a:cs typeface="Times New Roman" panose="02020603050405020304" pitchFamily="18" charset="0"/>
              </a:rPr>
              <a:t>Annu</a:t>
            </a:r>
            <a:r>
              <a:rPr lang="en" sz="1400" dirty="0">
                <a:effectLst/>
                <a:latin typeface="Times New Roman" panose="02020603050405020304" pitchFamily="18" charset="0"/>
                <a:cs typeface="Times New Roman" panose="02020603050405020304" pitchFamily="18" charset="0"/>
              </a:rPr>
              <a:t>. Rev. </a:t>
            </a:r>
            <a:r>
              <a:rPr lang="en" sz="1400" dirty="0" err="1">
                <a:effectLst/>
                <a:latin typeface="Times New Roman" panose="02020603050405020304" pitchFamily="18" charset="0"/>
                <a:cs typeface="Times New Roman" panose="02020603050405020304" pitchFamily="18" charset="0"/>
              </a:rPr>
              <a:t>Nucl</a:t>
            </a:r>
            <a:r>
              <a:rPr lang="en" sz="1400" dirty="0">
                <a:effectLst/>
                <a:latin typeface="Times New Roman" panose="02020603050405020304" pitchFamily="18" charset="0"/>
                <a:cs typeface="Times New Roman" panose="02020603050405020304" pitchFamily="18" charset="0"/>
              </a:rPr>
              <a:t>. Part. Sci </a:t>
            </a:r>
            <a:r>
              <a:rPr lang="en" sz="1400" b="1" dirty="0">
                <a:effectLst/>
                <a:latin typeface="Times New Roman" panose="02020603050405020304" pitchFamily="18" charset="0"/>
                <a:cs typeface="Times New Roman" panose="02020603050405020304" pitchFamily="18" charset="0"/>
              </a:rPr>
              <a:t>43</a:t>
            </a:r>
            <a:r>
              <a:rPr lang="en" sz="1400" dirty="0">
                <a:effectLst/>
                <a:latin typeface="Times New Roman" panose="02020603050405020304" pitchFamily="18" charset="0"/>
                <a:cs typeface="Times New Roman" panose="02020603050405020304" pitchFamily="18" charset="0"/>
              </a:rPr>
              <a:t>, 71 (1993). </a:t>
            </a:r>
          </a:p>
        </p:txBody>
      </p:sp>
      <p:sp>
        <p:nvSpPr>
          <p:cNvPr id="23" name="Rectangle 2">
            <a:extLst>
              <a:ext uri="{FF2B5EF4-FFF2-40B4-BE49-F238E27FC236}">
                <a16:creationId xmlns:a16="http://schemas.microsoft.com/office/drawing/2014/main" id="{8E4E2F5A-5CE5-F32F-354A-A0AA1960ED9B}"/>
              </a:ext>
            </a:extLst>
          </p:cNvPr>
          <p:cNvSpPr/>
          <p:nvPr/>
        </p:nvSpPr>
        <p:spPr>
          <a:xfrm>
            <a:off x="1223" y="1396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Tree>
    <p:extLst>
      <p:ext uri="{BB962C8B-B14F-4D97-AF65-F5344CB8AC3E}">
        <p14:creationId xmlns:p14="http://schemas.microsoft.com/office/powerpoint/2010/main" val="12540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619" y="628359"/>
            <a:ext cx="12033379" cy="1584159"/>
          </a:xfrm>
        </p:spPr>
        <p:txBody>
          <a:bodyPr>
            <a:noAutofit/>
          </a:bodyPr>
          <a:lstStyle/>
          <a:p>
            <a:pPr marL="0" indent="0" algn="just">
              <a:buNone/>
            </a:pPr>
            <a:r>
              <a:rPr lang="en" sz="2000" dirty="0">
                <a:latin typeface="Times New Roman" charset="0"/>
                <a:ea typeface="Times New Roman" charset="0"/>
                <a:cs typeface="Times New Roman" charset="0"/>
              </a:rPr>
              <a:t>To calculate the parity splitting, denoting the corresponding dynamical variable as </a:t>
            </a:r>
            <a:r>
              <a:rPr lang="ru-RU" sz="2000" i="1" dirty="0">
                <a:latin typeface="Times New Roman" charset="0"/>
                <a:ea typeface="Times New Roman" charset="0"/>
                <a:cs typeface="Times New Roman" charset="0"/>
              </a:rPr>
              <a:t>β</a:t>
            </a:r>
            <a:r>
              <a:rPr lang="ru-RU" sz="2000" i="1" baseline="-25000" dirty="0">
                <a:latin typeface="Times New Roman" charset="0"/>
                <a:ea typeface="Times New Roman" charset="0"/>
                <a:cs typeface="Times New Roman" charset="0"/>
              </a:rPr>
              <a:t>30 </a:t>
            </a:r>
            <a:r>
              <a:rPr lang="ru-RU" sz="2000" i="1" dirty="0">
                <a:latin typeface="Times New Roman" charset="0"/>
                <a:ea typeface="Times New Roman" charset="0"/>
                <a:cs typeface="Times New Roman" charset="0"/>
              </a:rPr>
              <a:t>,</a:t>
            </a:r>
            <a:r>
              <a:rPr lang="el-GR"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the Hamiltonian describing the collective motion at</a:t>
            </a:r>
            <a:r>
              <a:rPr lang="ru-RU" sz="2000" dirty="0">
                <a:latin typeface="Times New Roman" charset="0"/>
                <a:ea typeface="Times New Roman" charset="0"/>
                <a:cs typeface="Times New Roman" charset="0"/>
              </a:rPr>
              <a:t> </a:t>
            </a:r>
            <a:r>
              <a:rPr lang="ru-RU" sz="2000" i="1" dirty="0">
                <a:latin typeface="Times New Roman" charset="0"/>
                <a:ea typeface="Times New Roman" charset="0"/>
                <a:cs typeface="Times New Roman" charset="0"/>
              </a:rPr>
              <a:t>β</a:t>
            </a:r>
            <a:r>
              <a:rPr lang="ru-RU" sz="2000" i="1" baseline="-25000" dirty="0">
                <a:latin typeface="Times New Roman" charset="0"/>
                <a:ea typeface="Times New Roman" charset="0"/>
                <a:cs typeface="Times New Roman" charset="0"/>
              </a:rPr>
              <a:t>30</a:t>
            </a:r>
            <a:r>
              <a:rPr lang="el-GR"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for a given angular momentum </a:t>
            </a:r>
            <a:r>
              <a:rPr lang="ru-RU" sz="2000" i="1" dirty="0">
                <a:latin typeface="Times New Roman" charset="0"/>
                <a:ea typeface="Times New Roman" charset="0"/>
                <a:cs typeface="Times New Roman" charset="0"/>
              </a:rPr>
              <a:t>I</a:t>
            </a:r>
            <a:r>
              <a:rPr lang="en-US" sz="2000" dirty="0">
                <a:latin typeface="Times New Roman" charset="0"/>
                <a:ea typeface="Times New Roman" charset="0"/>
                <a:cs typeface="Times New Roman" charset="0"/>
              </a:rPr>
              <a:t>, </a:t>
            </a:r>
            <a:r>
              <a:rPr lang="en" sz="2000" dirty="0">
                <a:latin typeface="Times New Roman" charset="0"/>
                <a:ea typeface="Times New Roman" charset="0"/>
                <a:cs typeface="Times New Roman" charset="0"/>
              </a:rPr>
              <a:t>can be written as</a:t>
            </a:r>
            <a:endParaRPr lang="ru-RU" sz="2000" dirty="0">
              <a:latin typeface="Times New Roman" charset="0"/>
              <a:ea typeface="Times New Roman" charset="0"/>
              <a:cs typeface="Times New Roman" charset="0"/>
            </a:endParaRPr>
          </a:p>
          <a:p>
            <a:pPr marL="0" indent="0">
              <a:buNone/>
            </a:pPr>
            <a:endParaRPr lang="ru-RU" sz="2400" dirty="0"/>
          </a:p>
          <a:p>
            <a:pPr marL="0" indent="0">
              <a:buNone/>
            </a:pPr>
            <a:endParaRPr lang="en-US" sz="2400" dirty="0"/>
          </a:p>
          <a:p>
            <a:pPr marL="0" indent="0">
              <a:buNone/>
            </a:pPr>
            <a:endParaRPr lang="ru-RU" dirty="0"/>
          </a:p>
        </p:txBody>
      </p:sp>
      <p:pic>
        <p:nvPicPr>
          <p:cNvPr id="4" name="Изображение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389" y="1427492"/>
            <a:ext cx="3731079" cy="785026"/>
          </a:xfrm>
          <a:prstGeom prst="rect">
            <a:avLst/>
          </a:prstGeom>
        </p:spPr>
      </p:pic>
      <p:sp>
        <p:nvSpPr>
          <p:cNvPr id="9" name="Rectangle 2">
            <a:extLst>
              <a:ext uri="{FF2B5EF4-FFF2-40B4-BE49-F238E27FC236}">
                <a16:creationId xmlns:a16="http://schemas.microsoft.com/office/drawing/2014/main" id="{274FC72F-AD1E-4455-C6C4-9246C4AA4886}"/>
              </a:ext>
            </a:extLst>
          </p:cNvPr>
          <p:cNvSpPr/>
          <p:nvPr/>
        </p:nvSpPr>
        <p:spPr>
          <a:xfrm>
            <a:off x="416399" y="13960"/>
            <a:ext cx="1096775" cy="507831"/>
          </a:xfrm>
          <a:prstGeom prst="rect">
            <a:avLst/>
          </a:prstGeom>
        </p:spPr>
        <p:txBody>
          <a:bodyPr wrap="none">
            <a:spAutoFit/>
          </a:bodyPr>
          <a:lstStyle/>
          <a:p>
            <a:pPr lvl="0" algn="ctr"/>
            <a:r>
              <a:rPr lang="ru-RU" sz="2700" dirty="0" err="1">
                <a:solidFill>
                  <a:srgbClr val="0070C0"/>
                </a:solidFill>
              </a:rPr>
              <a:t>M</a:t>
            </a:r>
            <a:r>
              <a:rPr lang="en-US" sz="2700" dirty="0" err="1">
                <a:solidFill>
                  <a:srgbClr val="0070C0"/>
                </a:solidFill>
              </a:rPr>
              <a:t>odel</a:t>
            </a:r>
            <a:endParaRPr lang="en-US" sz="2700" dirty="0">
              <a:solidFill>
                <a:srgbClr val="0070C0"/>
              </a:solidFill>
            </a:endParaRPr>
          </a:p>
        </p:txBody>
      </p:sp>
      <p:sp>
        <p:nvSpPr>
          <p:cNvPr id="2" name="TextBox 1">
            <a:extLst>
              <a:ext uri="{FF2B5EF4-FFF2-40B4-BE49-F238E27FC236}">
                <a16:creationId xmlns:a16="http://schemas.microsoft.com/office/drawing/2014/main" id="{C1BF6106-03DE-1116-FD52-769F6AAAD2F9}"/>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sp>
        <p:nvSpPr>
          <p:cNvPr id="6" name="Объект 2">
            <a:extLst>
              <a:ext uri="{FF2B5EF4-FFF2-40B4-BE49-F238E27FC236}">
                <a16:creationId xmlns:a16="http://schemas.microsoft.com/office/drawing/2014/main" id="{434D5FD0-2AEE-B47F-6CFE-548FC5D6F436}"/>
              </a:ext>
            </a:extLst>
          </p:cNvPr>
          <p:cNvSpPr txBox="1">
            <a:spLocks/>
          </p:cNvSpPr>
          <p:nvPr/>
        </p:nvSpPr>
        <p:spPr>
          <a:xfrm>
            <a:off x="158622" y="2428891"/>
            <a:ext cx="12033378" cy="655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 sz="2000" dirty="0">
                <a:latin typeface="Times New Roman" panose="02020603050405020304" pitchFamily="18" charset="0"/>
                <a:cs typeface="Times New Roman" panose="02020603050405020304" pitchFamily="18" charset="0"/>
              </a:rPr>
              <a:t>For the ground state of positive parity, one can find the potential describing the dynamics of the nucleus with respect to the octupole deformation</a:t>
            </a:r>
            <a:endParaRPr lang="ru-RU" sz="2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842B3F98-A1BC-EDDB-906A-9790D7AD042F}"/>
              </a:ext>
            </a:extLst>
          </p:cNvPr>
          <p:cNvPicPr>
            <a:picLocks noChangeAspect="1"/>
          </p:cNvPicPr>
          <p:nvPr/>
        </p:nvPicPr>
        <p:blipFill>
          <a:blip r:embed="rId4"/>
          <a:stretch>
            <a:fillRect/>
          </a:stretch>
        </p:blipFill>
        <p:spPr>
          <a:xfrm>
            <a:off x="136614" y="3167215"/>
            <a:ext cx="5548315" cy="912052"/>
          </a:xfrm>
          <a:prstGeom prst="rect">
            <a:avLst/>
          </a:prstGeom>
        </p:spPr>
      </p:pic>
      <p:pic>
        <p:nvPicPr>
          <p:cNvPr id="8" name="Рисунок 7">
            <a:extLst>
              <a:ext uri="{FF2B5EF4-FFF2-40B4-BE49-F238E27FC236}">
                <a16:creationId xmlns:a16="http://schemas.microsoft.com/office/drawing/2014/main" id="{4EA7E9FA-BC70-7169-55DC-366EC1C55A56}"/>
              </a:ext>
            </a:extLst>
          </p:cNvPr>
          <p:cNvPicPr>
            <a:picLocks noChangeAspect="1"/>
          </p:cNvPicPr>
          <p:nvPr/>
        </p:nvPicPr>
        <p:blipFill>
          <a:blip r:embed="rId5"/>
          <a:stretch>
            <a:fillRect/>
          </a:stretch>
        </p:blipFill>
        <p:spPr>
          <a:xfrm>
            <a:off x="4795170" y="3870247"/>
            <a:ext cx="7260216" cy="912051"/>
          </a:xfrm>
          <a:prstGeom prst="rect">
            <a:avLst/>
          </a:prstGeom>
        </p:spPr>
      </p:pic>
      <p:sp>
        <p:nvSpPr>
          <p:cNvPr id="11" name="Объект 2">
            <a:extLst>
              <a:ext uri="{FF2B5EF4-FFF2-40B4-BE49-F238E27FC236}">
                <a16:creationId xmlns:a16="http://schemas.microsoft.com/office/drawing/2014/main" id="{6A0F66EF-3D44-9C50-691A-5DF26DE27C55}"/>
              </a:ext>
            </a:extLst>
          </p:cNvPr>
          <p:cNvSpPr txBox="1">
            <a:spLocks/>
          </p:cNvSpPr>
          <p:nvPr/>
        </p:nvSpPr>
        <p:spPr>
          <a:xfrm>
            <a:off x="158619" y="4645483"/>
            <a:ext cx="12177758" cy="734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 sz="2000" dirty="0">
                <a:latin typeface="Times New Roman" charset="0"/>
                <a:ea typeface="Times New Roman" charset="0"/>
                <a:cs typeface="Times New Roman" charset="0"/>
              </a:rPr>
              <a:t>The wave function and the potential depend on only one parameter, which is a function of the angular momentum</a:t>
            </a:r>
            <a:endParaRPr lang="ru-RU" dirty="0"/>
          </a:p>
        </p:txBody>
      </p:sp>
      <p:grpSp>
        <p:nvGrpSpPr>
          <p:cNvPr id="12" name="Группа 11">
            <a:extLst>
              <a:ext uri="{FF2B5EF4-FFF2-40B4-BE49-F238E27FC236}">
                <a16:creationId xmlns:a16="http://schemas.microsoft.com/office/drawing/2014/main" id="{55615651-71DF-C944-145E-A85B10EA4478}"/>
              </a:ext>
            </a:extLst>
          </p:cNvPr>
          <p:cNvGrpSpPr/>
          <p:nvPr/>
        </p:nvGrpSpPr>
        <p:grpSpPr>
          <a:xfrm>
            <a:off x="3560511" y="5046052"/>
            <a:ext cx="4248833" cy="1091629"/>
            <a:chOff x="1393948" y="3924968"/>
            <a:chExt cx="5275934" cy="1355517"/>
          </a:xfrm>
        </p:grpSpPr>
        <p:pic>
          <p:nvPicPr>
            <p:cNvPr id="13" name="Рисунок 12">
              <a:extLst>
                <a:ext uri="{FF2B5EF4-FFF2-40B4-BE49-F238E27FC236}">
                  <a16:creationId xmlns:a16="http://schemas.microsoft.com/office/drawing/2014/main" id="{8F3FE567-1EB9-61A7-6E55-93BC11DA62C7}"/>
                </a:ext>
              </a:extLst>
            </p:cNvPr>
            <p:cNvPicPr>
              <a:picLocks noChangeAspect="1"/>
            </p:cNvPicPr>
            <p:nvPr/>
          </p:nvPicPr>
          <p:blipFill rotWithShape="1">
            <a:blip r:embed="rId6"/>
            <a:srcRect l="14468"/>
            <a:stretch/>
          </p:blipFill>
          <p:spPr>
            <a:xfrm>
              <a:off x="2295330" y="3924968"/>
              <a:ext cx="3181739" cy="1355517"/>
            </a:xfrm>
            <a:prstGeom prst="rect">
              <a:avLst/>
            </a:prstGeom>
          </p:spPr>
        </p:pic>
        <p:pic>
          <p:nvPicPr>
            <p:cNvPr id="14" name="Рисунок 13">
              <a:extLst>
                <a:ext uri="{FF2B5EF4-FFF2-40B4-BE49-F238E27FC236}">
                  <a16:creationId xmlns:a16="http://schemas.microsoft.com/office/drawing/2014/main" id="{D8043C4B-A9D3-BDA8-F03C-0E29640061E3}"/>
                </a:ext>
              </a:extLst>
            </p:cNvPr>
            <p:cNvPicPr>
              <a:picLocks noChangeAspect="1"/>
            </p:cNvPicPr>
            <p:nvPr/>
          </p:nvPicPr>
          <p:blipFill rotWithShape="1">
            <a:blip r:embed="rId7"/>
            <a:srcRect l="45182" t="-2" b="2"/>
            <a:stretch/>
          </p:blipFill>
          <p:spPr>
            <a:xfrm>
              <a:off x="5477069" y="4297075"/>
              <a:ext cx="1192813" cy="629880"/>
            </a:xfrm>
            <a:prstGeom prst="rect">
              <a:avLst/>
            </a:prstGeom>
          </p:spPr>
        </p:pic>
        <p:pic>
          <p:nvPicPr>
            <p:cNvPr id="15" name="Рисунок 14">
              <a:extLst>
                <a:ext uri="{FF2B5EF4-FFF2-40B4-BE49-F238E27FC236}">
                  <a16:creationId xmlns:a16="http://schemas.microsoft.com/office/drawing/2014/main" id="{21F63224-A7DC-3698-4E16-A70B2E211781}"/>
                </a:ext>
              </a:extLst>
            </p:cNvPr>
            <p:cNvPicPr>
              <a:picLocks noChangeAspect="1"/>
            </p:cNvPicPr>
            <p:nvPr/>
          </p:nvPicPr>
          <p:blipFill rotWithShape="1">
            <a:blip r:embed="rId7"/>
            <a:srcRect r="58141"/>
            <a:stretch/>
          </p:blipFill>
          <p:spPr>
            <a:xfrm>
              <a:off x="1393948" y="4333421"/>
              <a:ext cx="926098" cy="640433"/>
            </a:xfrm>
            <a:prstGeom prst="rect">
              <a:avLst/>
            </a:prstGeom>
          </p:spPr>
        </p:pic>
      </p:grpSp>
    </p:spTree>
    <p:extLst>
      <p:ext uri="{BB962C8B-B14F-4D97-AF65-F5344CB8AC3E}">
        <p14:creationId xmlns:p14="http://schemas.microsoft.com/office/powerpoint/2010/main" val="167698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Группа 49"/>
          <p:cNvGrpSpPr/>
          <p:nvPr/>
        </p:nvGrpSpPr>
        <p:grpSpPr>
          <a:xfrm>
            <a:off x="6257685" y="702823"/>
            <a:ext cx="5904560" cy="5542622"/>
            <a:chOff x="191440" y="1659913"/>
            <a:chExt cx="5071872" cy="4760976"/>
          </a:xfrm>
        </p:grpSpPr>
        <p:grpSp>
          <p:nvGrpSpPr>
            <p:cNvPr id="48" name="Группа 47"/>
            <p:cNvGrpSpPr/>
            <p:nvPr/>
          </p:nvGrpSpPr>
          <p:grpSpPr>
            <a:xfrm>
              <a:off x="191440" y="1659913"/>
              <a:ext cx="5071872" cy="4760976"/>
              <a:chOff x="191440" y="1659913"/>
              <a:chExt cx="5071872" cy="4760976"/>
            </a:xfrm>
          </p:grpSpPr>
          <p:grpSp>
            <p:nvGrpSpPr>
              <p:cNvPr id="12" name="Группа 11"/>
              <p:cNvGrpSpPr/>
              <p:nvPr/>
            </p:nvGrpSpPr>
            <p:grpSpPr>
              <a:xfrm>
                <a:off x="191440" y="1659913"/>
                <a:ext cx="5071872" cy="4760976"/>
                <a:chOff x="530935" y="1659913"/>
                <a:chExt cx="5071872" cy="4760976"/>
              </a:xfrm>
            </p:grpSpPr>
            <p:pic>
              <p:nvPicPr>
                <p:cNvPr id="26" name="Изображение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35" y="1659913"/>
                  <a:ext cx="5071872" cy="4760976"/>
                </a:xfrm>
                <a:prstGeom prst="rect">
                  <a:avLst/>
                </a:prstGeom>
              </p:spPr>
            </p:pic>
            <p:cxnSp>
              <p:nvCxnSpPr>
                <p:cNvPr id="3" name="Прямая соединительная линия 2"/>
                <p:cNvCxnSpPr/>
                <p:nvPr/>
              </p:nvCxnSpPr>
              <p:spPr>
                <a:xfrm>
                  <a:off x="1636295" y="3224463"/>
                  <a:ext cx="641238" cy="13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459284" y="2874739"/>
                  <a:ext cx="1012983" cy="392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3761428" y="3224463"/>
                  <a:ext cx="912172" cy="35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634428" y="2974600"/>
                  <a:ext cx="11746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1358897" y="5532027"/>
                  <a:ext cx="5547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314311" y="5393067"/>
                  <a:ext cx="128520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3579394" y="5532027"/>
                  <a:ext cx="2461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627033" y="5532027"/>
                  <a:ext cx="2421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Плюс 1"/>
                <p:cNvSpPr/>
                <p:nvPr/>
              </p:nvSpPr>
              <p:spPr>
                <a:xfrm>
                  <a:off x="1190516" y="3146735"/>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a:off x="1190516" y="2802739"/>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люс 34"/>
                <p:cNvSpPr/>
                <p:nvPr/>
              </p:nvSpPr>
              <p:spPr>
                <a:xfrm>
                  <a:off x="3396998" y="3146735"/>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Минус 35"/>
                <p:cNvSpPr/>
                <p:nvPr/>
              </p:nvSpPr>
              <p:spPr>
                <a:xfrm>
                  <a:off x="3390653" y="2902600"/>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люс 36"/>
                <p:cNvSpPr/>
                <p:nvPr/>
              </p:nvSpPr>
              <p:spPr>
                <a:xfrm>
                  <a:off x="1092992" y="5460027"/>
                  <a:ext cx="144000" cy="144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Минус 37"/>
                <p:cNvSpPr/>
                <p:nvPr/>
              </p:nvSpPr>
              <p:spPr>
                <a:xfrm>
                  <a:off x="1092992" y="5326777"/>
                  <a:ext cx="144000" cy="144000"/>
                </a:xfrm>
                <a:prstGeom prst="mathMinus">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крывающая фигурная скобка 6"/>
                <p:cNvSpPr/>
                <p:nvPr/>
              </p:nvSpPr>
              <p:spPr>
                <a:xfrm>
                  <a:off x="2472267" y="2874739"/>
                  <a:ext cx="143933" cy="3497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ysClr val="windowText" lastClr="000000"/>
                    </a:solidFill>
                  </a:endParaRPr>
                </a:p>
              </p:txBody>
            </p:sp>
            <p:pic>
              <p:nvPicPr>
                <p:cNvPr id="42" name="Изображение 41"/>
                <p:cNvPicPr>
                  <a:picLocks noChangeAspect="1"/>
                </p:cNvPicPr>
                <p:nvPr/>
              </p:nvPicPr>
              <p:blipFill rotWithShape="1">
                <a:blip r:embed="rId4">
                  <a:extLst>
                    <a:ext uri="{28A0092B-C50C-407E-A947-70E740481C1C}">
                      <a14:useLocalDpi xmlns:a14="http://schemas.microsoft.com/office/drawing/2010/main" val="0"/>
                    </a:ext>
                  </a:extLst>
                </a:blip>
                <a:srcRect r="89631" b="6984"/>
                <a:stretch/>
              </p:blipFill>
              <p:spPr>
                <a:xfrm>
                  <a:off x="2634440" y="2946739"/>
                  <a:ext cx="309683" cy="212560"/>
                </a:xfrm>
                <a:prstGeom prst="rect">
                  <a:avLst/>
                </a:prstGeom>
              </p:spPr>
            </p:pic>
          </p:grpSp>
          <p:cxnSp>
            <p:nvCxnSpPr>
              <p:cNvPr id="47" name="Прямая соединительная линия 46"/>
              <p:cNvCxnSpPr>
                <a:endCxn id="7" idx="2"/>
              </p:cNvCxnSpPr>
              <p:nvPr/>
            </p:nvCxnSpPr>
            <p:spPr>
              <a:xfrm flipV="1">
                <a:off x="1921933" y="3224463"/>
                <a:ext cx="210839" cy="1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9" name="Изображение 48"/>
            <p:cNvPicPr>
              <a:picLocks noChangeAspect="1"/>
            </p:cNvPicPr>
            <p:nvPr/>
          </p:nvPicPr>
          <p:blipFill>
            <a:blip r:embed="rId5"/>
            <a:stretch>
              <a:fillRect/>
            </a:stretch>
          </p:blipFill>
          <p:spPr>
            <a:xfrm>
              <a:off x="3507488" y="5435089"/>
              <a:ext cx="724153" cy="150401"/>
            </a:xfrm>
            <a:prstGeom prst="rect">
              <a:avLst/>
            </a:prstGeom>
          </p:spPr>
        </p:pic>
      </p:grpSp>
      <p:sp>
        <p:nvSpPr>
          <p:cNvPr id="41" name="TextBox 40">
            <a:extLst>
              <a:ext uri="{FF2B5EF4-FFF2-40B4-BE49-F238E27FC236}">
                <a16:creationId xmlns:a16="http://schemas.microsoft.com/office/drawing/2014/main" id="{8DE3F6C7-787E-E66C-0039-4224B057B2D8}"/>
              </a:ext>
            </a:extLst>
          </p:cNvPr>
          <p:cNvSpPr txBox="1"/>
          <p:nvPr/>
        </p:nvSpPr>
        <p:spPr>
          <a:xfrm>
            <a:off x="6279453" y="6339415"/>
            <a:ext cx="7182497" cy="36933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Зависимость потенциальной энергии от углового момента</a:t>
            </a:r>
          </a:p>
        </p:txBody>
      </p:sp>
      <p:cxnSp>
        <p:nvCxnSpPr>
          <p:cNvPr id="56" name="Прямая соединительная линия 55"/>
          <p:cNvCxnSpPr>
            <a:cxnSpLocks/>
          </p:cNvCxnSpPr>
          <p:nvPr/>
        </p:nvCxnSpPr>
        <p:spPr>
          <a:xfrm>
            <a:off x="7917777" y="5191657"/>
            <a:ext cx="73778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2FBDA215-770C-54FD-E1E5-808C2108331D}"/>
              </a:ext>
            </a:extLst>
          </p:cNvPr>
          <p:cNvPicPr>
            <a:picLocks noChangeAspect="1"/>
          </p:cNvPicPr>
          <p:nvPr/>
        </p:nvPicPr>
        <p:blipFill>
          <a:blip r:embed="rId6"/>
          <a:stretch>
            <a:fillRect/>
          </a:stretch>
        </p:blipFill>
        <p:spPr>
          <a:xfrm>
            <a:off x="691893" y="3066454"/>
            <a:ext cx="5184558" cy="713144"/>
          </a:xfrm>
          <a:prstGeom prst="rect">
            <a:avLst/>
          </a:prstGeom>
        </p:spPr>
      </p:pic>
      <p:sp>
        <p:nvSpPr>
          <p:cNvPr id="16" name="TextBox 15">
            <a:extLst>
              <a:ext uri="{FF2B5EF4-FFF2-40B4-BE49-F238E27FC236}">
                <a16:creationId xmlns:a16="http://schemas.microsoft.com/office/drawing/2014/main" id="{BBE11BD5-F183-978D-69A1-CA19984092A2}"/>
              </a:ext>
            </a:extLst>
          </p:cNvPr>
          <p:cNvSpPr txBox="1"/>
          <p:nvPr/>
        </p:nvSpPr>
        <p:spPr>
          <a:xfrm>
            <a:off x="366758" y="1488975"/>
            <a:ext cx="6096000" cy="1015663"/>
          </a:xfrm>
          <a:prstGeom prst="rect">
            <a:avLst/>
          </a:prstGeom>
          <a:noFill/>
        </p:spPr>
        <p:txBody>
          <a:bodyPr wrap="square">
            <a:spAutoFit/>
          </a:bodyPr>
          <a:lstStyle/>
          <a:p>
            <a:pPr algn="just"/>
            <a:r>
              <a:rPr lang="en" sz="2000" dirty="0">
                <a:effectLst/>
                <a:latin typeface="Times New Roman" panose="02020603050405020304" pitchFamily="18" charset="0"/>
                <a:cs typeface="Times New Roman" panose="02020603050405020304" pitchFamily="18" charset="0"/>
              </a:rPr>
              <a:t>Considering the limits of large and small angular momenta, one can obtain analytical solutions that are well reproduced by one general expression:</a:t>
            </a:r>
            <a:endParaRPr lang="ru-RU" sz="2000" dirty="0">
              <a:latin typeface="Times New Roman" panose="02020603050405020304" pitchFamily="18" charset="0"/>
              <a:cs typeface="Times New Roman" panose="02020603050405020304" pitchFamily="18" charset="0"/>
            </a:endParaRPr>
          </a:p>
        </p:txBody>
      </p:sp>
      <p:grpSp>
        <p:nvGrpSpPr>
          <p:cNvPr id="20" name="Группа 19">
            <a:extLst>
              <a:ext uri="{FF2B5EF4-FFF2-40B4-BE49-F238E27FC236}">
                <a16:creationId xmlns:a16="http://schemas.microsoft.com/office/drawing/2014/main" id="{F2F77350-F693-4C25-0C8D-EC7EA40EB9C8}"/>
              </a:ext>
            </a:extLst>
          </p:cNvPr>
          <p:cNvGrpSpPr/>
          <p:nvPr/>
        </p:nvGrpSpPr>
        <p:grpSpPr>
          <a:xfrm>
            <a:off x="2480500" y="4033638"/>
            <a:ext cx="1706409" cy="515756"/>
            <a:chOff x="1393948" y="4333421"/>
            <a:chExt cx="2118911" cy="640433"/>
          </a:xfrm>
        </p:grpSpPr>
        <p:pic>
          <p:nvPicPr>
            <p:cNvPr id="22" name="Рисунок 21">
              <a:extLst>
                <a:ext uri="{FF2B5EF4-FFF2-40B4-BE49-F238E27FC236}">
                  <a16:creationId xmlns:a16="http://schemas.microsoft.com/office/drawing/2014/main" id="{C019F2FC-C5DE-A6CF-A084-53C5B87B987D}"/>
                </a:ext>
              </a:extLst>
            </p:cNvPr>
            <p:cNvPicPr>
              <a:picLocks noChangeAspect="1"/>
            </p:cNvPicPr>
            <p:nvPr/>
          </p:nvPicPr>
          <p:blipFill rotWithShape="1">
            <a:blip r:embed="rId7"/>
            <a:srcRect l="45182" t="-2" b="2"/>
            <a:stretch/>
          </p:blipFill>
          <p:spPr>
            <a:xfrm>
              <a:off x="2320047" y="4343975"/>
              <a:ext cx="1192812" cy="629879"/>
            </a:xfrm>
            <a:prstGeom prst="rect">
              <a:avLst/>
            </a:prstGeom>
          </p:spPr>
        </p:pic>
        <p:pic>
          <p:nvPicPr>
            <p:cNvPr id="24" name="Рисунок 23">
              <a:extLst>
                <a:ext uri="{FF2B5EF4-FFF2-40B4-BE49-F238E27FC236}">
                  <a16:creationId xmlns:a16="http://schemas.microsoft.com/office/drawing/2014/main" id="{123951BD-41B7-0E37-6FE4-B0E7CCECD761}"/>
                </a:ext>
              </a:extLst>
            </p:cNvPr>
            <p:cNvPicPr>
              <a:picLocks noChangeAspect="1"/>
            </p:cNvPicPr>
            <p:nvPr/>
          </p:nvPicPr>
          <p:blipFill rotWithShape="1">
            <a:blip r:embed="rId7"/>
            <a:srcRect r="58141"/>
            <a:stretch/>
          </p:blipFill>
          <p:spPr>
            <a:xfrm>
              <a:off x="1393948" y="4333421"/>
              <a:ext cx="926098" cy="640433"/>
            </a:xfrm>
            <a:prstGeom prst="rect">
              <a:avLst/>
            </a:prstGeom>
          </p:spPr>
        </p:pic>
      </p:grpSp>
      <p:sp>
        <p:nvSpPr>
          <p:cNvPr id="27" name="Rectangle 2">
            <a:extLst>
              <a:ext uri="{FF2B5EF4-FFF2-40B4-BE49-F238E27FC236}">
                <a16:creationId xmlns:a16="http://schemas.microsoft.com/office/drawing/2014/main" id="{E2E100A2-5E8F-5B5E-E0BB-387124B02830}"/>
              </a:ext>
            </a:extLst>
          </p:cNvPr>
          <p:cNvSpPr/>
          <p:nvPr/>
        </p:nvSpPr>
        <p:spPr>
          <a:xfrm>
            <a:off x="416399" y="13960"/>
            <a:ext cx="1096775" cy="507831"/>
          </a:xfrm>
          <a:prstGeom prst="rect">
            <a:avLst/>
          </a:prstGeom>
        </p:spPr>
        <p:txBody>
          <a:bodyPr wrap="none">
            <a:spAutoFit/>
          </a:bodyPr>
          <a:lstStyle/>
          <a:p>
            <a:pPr lvl="0" algn="ctr"/>
            <a:r>
              <a:rPr lang="ru-RU" sz="2700" dirty="0" err="1">
                <a:solidFill>
                  <a:srgbClr val="0070C0"/>
                </a:solidFill>
              </a:rPr>
              <a:t>M</a:t>
            </a:r>
            <a:r>
              <a:rPr lang="en-US" sz="2700" dirty="0" err="1">
                <a:solidFill>
                  <a:srgbClr val="0070C0"/>
                </a:solidFill>
              </a:rPr>
              <a:t>odel</a:t>
            </a:r>
            <a:endParaRPr lang="en-US" sz="2700" dirty="0">
              <a:solidFill>
                <a:srgbClr val="0070C0"/>
              </a:solidFill>
            </a:endParaRPr>
          </a:p>
        </p:txBody>
      </p:sp>
    </p:spTree>
    <p:extLst>
      <p:ext uri="{BB962C8B-B14F-4D97-AF65-F5344CB8AC3E}">
        <p14:creationId xmlns:p14="http://schemas.microsoft.com/office/powerpoint/2010/main" val="20641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7DA1086-F746-10B7-DCE3-76323EF8004B}"/>
              </a:ext>
            </a:extLst>
          </p:cNvPr>
          <p:cNvPicPr>
            <a:picLocks noChangeAspect="1"/>
          </p:cNvPicPr>
          <p:nvPr/>
        </p:nvPicPr>
        <p:blipFill>
          <a:blip r:embed="rId3"/>
          <a:stretch>
            <a:fillRect/>
          </a:stretch>
        </p:blipFill>
        <p:spPr>
          <a:xfrm>
            <a:off x="351614" y="1955757"/>
            <a:ext cx="7287520" cy="4186752"/>
          </a:xfrm>
          <a:prstGeom prst="rect">
            <a:avLst/>
          </a:prstGeom>
        </p:spPr>
      </p:pic>
      <p:pic>
        <p:nvPicPr>
          <p:cNvPr id="4" name="Рисунок 3">
            <a:extLst>
              <a:ext uri="{FF2B5EF4-FFF2-40B4-BE49-F238E27FC236}">
                <a16:creationId xmlns:a16="http://schemas.microsoft.com/office/drawing/2014/main" id="{B66311E8-3E46-5FDB-051E-91EE0BC0EDF8}"/>
              </a:ext>
            </a:extLst>
          </p:cNvPr>
          <p:cNvPicPr>
            <a:picLocks noChangeAspect="1"/>
          </p:cNvPicPr>
          <p:nvPr/>
        </p:nvPicPr>
        <p:blipFill>
          <a:blip r:embed="rId4"/>
          <a:stretch>
            <a:fillRect/>
          </a:stretch>
        </p:blipFill>
        <p:spPr>
          <a:xfrm>
            <a:off x="7639134" y="1960521"/>
            <a:ext cx="4466814" cy="1949604"/>
          </a:xfrm>
          <a:prstGeom prst="rect">
            <a:avLst/>
          </a:prstGeom>
        </p:spPr>
      </p:pic>
      <p:sp>
        <p:nvSpPr>
          <p:cNvPr id="9" name="Rectangle 2">
            <a:extLst>
              <a:ext uri="{FF2B5EF4-FFF2-40B4-BE49-F238E27FC236}">
                <a16:creationId xmlns:a16="http://schemas.microsoft.com/office/drawing/2014/main" id="{C5E8511E-1DA1-F3D6-4AF9-0CCEA297D7C1}"/>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
        <p:nvSpPr>
          <p:cNvPr id="12" name="TextBox 11">
            <a:extLst>
              <a:ext uri="{FF2B5EF4-FFF2-40B4-BE49-F238E27FC236}">
                <a16:creationId xmlns:a16="http://schemas.microsoft.com/office/drawing/2014/main" id="{10CB6392-2F3E-6FEC-438C-6BA1DA686619}"/>
              </a:ext>
            </a:extLst>
          </p:cNvPr>
          <p:cNvSpPr txBox="1"/>
          <p:nvPr/>
        </p:nvSpPr>
        <p:spPr>
          <a:xfrm>
            <a:off x="7991248" y="4390048"/>
            <a:ext cx="4114700" cy="923330"/>
          </a:xfrm>
          <a:prstGeom prst="rect">
            <a:avLst/>
          </a:prstGeom>
          <a:noFill/>
        </p:spPr>
        <p:txBody>
          <a:bodyPr wrap="square">
            <a:spAutoFit/>
          </a:bodyPr>
          <a:lstStyle/>
          <a:p>
            <a:pPr algn="just"/>
            <a:r>
              <a:rPr lang="en" dirty="0">
                <a:latin typeface="Times New Roman" panose="02020603050405020304" pitchFamily="18" charset="0"/>
                <a:cs typeface="Times New Roman" panose="02020603050405020304" pitchFamily="18" charset="0"/>
              </a:rPr>
              <a:t>The calculated values of critical angular moments for the nuclei of the actinide and rare earth regions</a:t>
            </a:r>
            <a:endParaRPr lang="ru-RU"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7FAA645-CDCA-4255-05FA-9C6AC3EE74AE}"/>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F4442D62-7AAE-A196-7143-EB34BCC76CEB}"/>
              </a:ext>
            </a:extLst>
          </p:cNvPr>
          <p:cNvPicPr>
            <a:picLocks noChangeAspect="1"/>
          </p:cNvPicPr>
          <p:nvPr/>
        </p:nvPicPr>
        <p:blipFill>
          <a:blip r:embed="rId5"/>
          <a:stretch>
            <a:fillRect/>
          </a:stretch>
        </p:blipFill>
        <p:spPr>
          <a:xfrm>
            <a:off x="573682" y="777839"/>
            <a:ext cx="6676203" cy="805440"/>
          </a:xfrm>
          <a:prstGeom prst="rect">
            <a:avLst/>
          </a:prstGeom>
        </p:spPr>
      </p:pic>
      <p:pic>
        <p:nvPicPr>
          <p:cNvPr id="8" name="Рисунок 7">
            <a:extLst>
              <a:ext uri="{FF2B5EF4-FFF2-40B4-BE49-F238E27FC236}">
                <a16:creationId xmlns:a16="http://schemas.microsoft.com/office/drawing/2014/main" id="{8CEF789C-C19A-61CF-AEEF-BECBBAF0B3CB}"/>
              </a:ext>
            </a:extLst>
          </p:cNvPr>
          <p:cNvPicPr>
            <a:picLocks noChangeAspect="1"/>
          </p:cNvPicPr>
          <p:nvPr/>
        </p:nvPicPr>
        <p:blipFill>
          <a:blip r:embed="rId6"/>
          <a:stretch>
            <a:fillRect/>
          </a:stretch>
        </p:blipFill>
        <p:spPr>
          <a:xfrm>
            <a:off x="8446870" y="1000674"/>
            <a:ext cx="3171448" cy="366699"/>
          </a:xfrm>
          <a:prstGeom prst="rect">
            <a:avLst/>
          </a:prstGeom>
        </p:spPr>
      </p:pic>
    </p:spTree>
    <p:extLst>
      <p:ext uri="{BB962C8B-B14F-4D97-AF65-F5344CB8AC3E}">
        <p14:creationId xmlns:p14="http://schemas.microsoft.com/office/powerpoint/2010/main" val="204823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21F368-D928-BA1A-E246-AC4B071E80F2}"/>
              </a:ext>
            </a:extLst>
          </p:cNvPr>
          <p:cNvSpPr txBox="1"/>
          <p:nvPr/>
        </p:nvSpPr>
        <p:spPr>
          <a:xfrm>
            <a:off x="5869992" y="4797413"/>
            <a:ext cx="6121400"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parity splitting in dependency on angular momentum for various Th and Pu isotopes</a:t>
            </a:r>
          </a:p>
        </p:txBody>
      </p:sp>
      <p:sp>
        <p:nvSpPr>
          <p:cNvPr id="3" name="TextBox 2">
            <a:extLst>
              <a:ext uri="{FF2B5EF4-FFF2-40B4-BE49-F238E27FC236}">
                <a16:creationId xmlns:a16="http://schemas.microsoft.com/office/drawing/2014/main" id="{1C9D08A9-B00C-1DAB-6EE4-84D2F382ABBA}"/>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1062D32F-785E-32A2-1539-CC85E5E1B471}"/>
              </a:ext>
            </a:extLst>
          </p:cNvPr>
          <p:cNvPicPr>
            <a:picLocks noChangeAspect="1"/>
          </p:cNvPicPr>
          <p:nvPr/>
        </p:nvPicPr>
        <p:blipFill>
          <a:blip r:embed="rId3"/>
          <a:stretch>
            <a:fillRect/>
          </a:stretch>
        </p:blipFill>
        <p:spPr>
          <a:xfrm>
            <a:off x="200608" y="606486"/>
            <a:ext cx="5512330" cy="5702821"/>
          </a:xfrm>
          <a:prstGeom prst="rect">
            <a:avLst/>
          </a:prstGeom>
        </p:spPr>
      </p:pic>
      <p:pic>
        <p:nvPicPr>
          <p:cNvPr id="12" name="Рисунок 11">
            <a:extLst>
              <a:ext uri="{FF2B5EF4-FFF2-40B4-BE49-F238E27FC236}">
                <a16:creationId xmlns:a16="http://schemas.microsoft.com/office/drawing/2014/main" id="{06C8DF1A-DF6D-A007-6950-272AEAAC3CF3}"/>
              </a:ext>
            </a:extLst>
          </p:cNvPr>
          <p:cNvPicPr>
            <a:picLocks noChangeAspect="1"/>
          </p:cNvPicPr>
          <p:nvPr/>
        </p:nvPicPr>
        <p:blipFill>
          <a:blip r:embed="rId4"/>
          <a:stretch>
            <a:fillRect/>
          </a:stretch>
        </p:blipFill>
        <p:spPr>
          <a:xfrm>
            <a:off x="5712938" y="606486"/>
            <a:ext cx="6121400" cy="4217552"/>
          </a:xfrm>
          <a:prstGeom prst="rect">
            <a:avLst/>
          </a:prstGeom>
        </p:spPr>
      </p:pic>
      <p:sp>
        <p:nvSpPr>
          <p:cNvPr id="2" name="Rectangle 2">
            <a:extLst>
              <a:ext uri="{FF2B5EF4-FFF2-40B4-BE49-F238E27FC236}">
                <a16:creationId xmlns:a16="http://schemas.microsoft.com/office/drawing/2014/main" id="{C1A70ADA-127D-5BE8-E81B-C81B9FBD9991}"/>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84933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F1F8F316-6929-6650-7D46-69753025B079}"/>
              </a:ext>
            </a:extLst>
          </p:cNvPr>
          <p:cNvPicPr>
            <a:picLocks noChangeAspect="1"/>
          </p:cNvPicPr>
          <p:nvPr/>
        </p:nvPicPr>
        <p:blipFill>
          <a:blip r:embed="rId3"/>
          <a:stretch>
            <a:fillRect/>
          </a:stretch>
        </p:blipFill>
        <p:spPr>
          <a:xfrm>
            <a:off x="7660615" y="5736653"/>
            <a:ext cx="2690737" cy="439994"/>
          </a:xfrm>
          <a:prstGeom prst="rect">
            <a:avLst/>
          </a:prstGeom>
        </p:spPr>
      </p:pic>
      <p:sp>
        <p:nvSpPr>
          <p:cNvPr id="12" name="TextBox 11">
            <a:extLst>
              <a:ext uri="{FF2B5EF4-FFF2-40B4-BE49-F238E27FC236}">
                <a16:creationId xmlns:a16="http://schemas.microsoft.com/office/drawing/2014/main" id="{EFD75782-AA08-EAEA-5E0D-E30B5C9939E1}"/>
              </a:ext>
            </a:extLst>
          </p:cNvPr>
          <p:cNvSpPr txBox="1"/>
          <p:nvPr/>
        </p:nvSpPr>
        <p:spPr>
          <a:xfrm>
            <a:off x="6096000" y="5028767"/>
            <a:ext cx="5819969" cy="707886"/>
          </a:xfrm>
          <a:prstGeom prst="rect">
            <a:avLst/>
          </a:prstGeom>
          <a:noFill/>
        </p:spPr>
        <p:txBody>
          <a:bodyPr wrap="square">
            <a:spAutoFit/>
          </a:bodyPr>
          <a:lstStyle/>
          <a:p>
            <a:pPr algn="just"/>
            <a:r>
              <a:rPr lang="en" sz="2000" dirty="0">
                <a:latin typeface="Times New Roman" panose="02020603050405020304" pitchFamily="18" charset="0"/>
                <a:cs typeface="Times New Roman" panose="02020603050405020304" pitchFamily="18" charset="0"/>
              </a:rPr>
              <a:t>There are discrepancies that can be partially taken into account using parameterization:</a:t>
            </a:r>
            <a:endParaRPr lang="ru-RU"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6599D86-238A-2F64-B81C-72900E2BB6E4}"/>
              </a:ext>
            </a:extLst>
          </p:cNvPr>
          <p:cNvSpPr txBox="1"/>
          <p:nvPr/>
        </p:nvSpPr>
        <p:spPr>
          <a:xfrm>
            <a:off x="5899591" y="4427810"/>
            <a:ext cx="6121400" cy="646331"/>
          </a:xfrm>
          <a:prstGeom prst="rect">
            <a:avLst/>
          </a:prstGeom>
          <a:noFill/>
        </p:spPr>
        <p:txBody>
          <a:bodyPr wrap="square">
            <a:spAutoFit/>
          </a:bodyPr>
          <a:lstStyle/>
          <a:p>
            <a:r>
              <a:rPr lang="en" dirty="0">
                <a:effectLst/>
                <a:latin typeface="Times New Roman" panose="02020603050405020304" pitchFamily="18" charset="0"/>
                <a:cs typeface="Times New Roman" panose="02020603050405020304" pitchFamily="18" charset="0"/>
              </a:rPr>
              <a:t>The parity splitting in dependency on angular momentum for various U and Ra isotopes</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509F215-F13C-9E2D-30AD-2A6B7E2E8B91}"/>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F5605A69-27AE-7BBB-A643-77B116BC459A}"/>
              </a:ext>
            </a:extLst>
          </p:cNvPr>
          <p:cNvPicPr>
            <a:picLocks noChangeAspect="1"/>
          </p:cNvPicPr>
          <p:nvPr/>
        </p:nvPicPr>
        <p:blipFill>
          <a:blip r:embed="rId4"/>
          <a:stretch>
            <a:fillRect/>
          </a:stretch>
        </p:blipFill>
        <p:spPr>
          <a:xfrm>
            <a:off x="168211" y="452436"/>
            <a:ext cx="5626358" cy="5820789"/>
          </a:xfrm>
          <a:prstGeom prst="rect">
            <a:avLst/>
          </a:prstGeom>
        </p:spPr>
      </p:pic>
      <p:pic>
        <p:nvPicPr>
          <p:cNvPr id="15" name="Рисунок 14">
            <a:extLst>
              <a:ext uri="{FF2B5EF4-FFF2-40B4-BE49-F238E27FC236}">
                <a16:creationId xmlns:a16="http://schemas.microsoft.com/office/drawing/2014/main" id="{2EAD82A7-F0D5-7BBB-E89C-8ABBAFBF5280}"/>
              </a:ext>
            </a:extLst>
          </p:cNvPr>
          <p:cNvPicPr>
            <a:picLocks noChangeAspect="1"/>
          </p:cNvPicPr>
          <p:nvPr/>
        </p:nvPicPr>
        <p:blipFill>
          <a:blip r:embed="rId5"/>
          <a:stretch>
            <a:fillRect/>
          </a:stretch>
        </p:blipFill>
        <p:spPr>
          <a:xfrm>
            <a:off x="5794569" y="419817"/>
            <a:ext cx="6015629" cy="4092706"/>
          </a:xfrm>
          <a:prstGeom prst="rect">
            <a:avLst/>
          </a:prstGeom>
        </p:spPr>
      </p:pic>
      <p:sp>
        <p:nvSpPr>
          <p:cNvPr id="2" name="Rectangle 2">
            <a:extLst>
              <a:ext uri="{FF2B5EF4-FFF2-40B4-BE49-F238E27FC236}">
                <a16:creationId xmlns:a16="http://schemas.microsoft.com/office/drawing/2014/main" id="{86AFB6C9-EA09-6FF1-D4C5-1175F8876F78}"/>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85815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338ABF6-DCB3-D91B-93D1-B09C34C94F85}"/>
              </a:ext>
            </a:extLst>
          </p:cNvPr>
          <p:cNvSpPr txBox="1"/>
          <p:nvPr/>
        </p:nvSpPr>
        <p:spPr>
          <a:xfrm>
            <a:off x="2821992" y="5213901"/>
            <a:ext cx="6121400" cy="646331"/>
          </a:xfrm>
          <a:prstGeom prst="rect">
            <a:avLst/>
          </a:prstGeom>
          <a:noFill/>
        </p:spPr>
        <p:txBody>
          <a:bodyPr wrap="square">
            <a:spAutoFit/>
          </a:bodyPr>
          <a:lstStyle/>
          <a:p>
            <a:r>
              <a:rPr lang="en" dirty="0">
                <a:effectLst/>
                <a:latin typeface="Times New Roman" panose="02020603050405020304" pitchFamily="18" charset="0"/>
                <a:cs typeface="Times New Roman" panose="02020603050405020304" pitchFamily="18" charset="0"/>
              </a:rPr>
              <a:t>The parity splitting in dependency on angular momentum for various Ba, Ce and Nd isotopes</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28CEAA-58BB-9187-F856-3AF707B301E1}"/>
              </a:ext>
            </a:extLst>
          </p:cNvPr>
          <p:cNvSpPr txBox="1"/>
          <p:nvPr/>
        </p:nvSpPr>
        <p:spPr>
          <a:xfrm>
            <a:off x="0" y="6273225"/>
            <a:ext cx="11369860" cy="584775"/>
          </a:xfrm>
          <a:prstGeom prst="rect">
            <a:avLst/>
          </a:prstGeom>
          <a:noFill/>
        </p:spPr>
        <p:txBody>
          <a:bodyPr wrap="square">
            <a:spAutoFit/>
          </a:bodyPr>
          <a:lstStyle/>
          <a:p>
            <a:r>
              <a:rPr lang="en" sz="1600" dirty="0">
                <a:latin typeface="Times New Roman" panose="02020603050405020304" pitchFamily="18" charset="0"/>
                <a:cs typeface="Times New Roman" panose="02020603050405020304" pitchFamily="18" charset="0"/>
              </a:rPr>
              <a:t>E. V. </a:t>
            </a:r>
            <a:r>
              <a:rPr lang="en" sz="1600" dirty="0" err="1">
                <a:latin typeface="Times New Roman" panose="02020603050405020304" pitchFamily="18" charset="0"/>
                <a:cs typeface="Times New Roman" panose="02020603050405020304" pitchFamily="18" charset="0"/>
              </a:rPr>
              <a:t>Mardyban</a:t>
            </a:r>
            <a:r>
              <a:rPr lang="en" sz="1600" dirty="0">
                <a:latin typeface="Times New Roman" panose="02020603050405020304" pitchFamily="18" charset="0"/>
                <a:cs typeface="Times New Roman" panose="02020603050405020304" pitchFamily="18" charset="0"/>
              </a:rPr>
              <a:t>, E.A. </a:t>
            </a:r>
            <a:r>
              <a:rPr lang="en" sz="1600" dirty="0" err="1">
                <a:latin typeface="Times New Roman" panose="02020603050405020304" pitchFamily="18" charset="0"/>
                <a:cs typeface="Times New Roman" panose="02020603050405020304" pitchFamily="18" charset="0"/>
              </a:rPr>
              <a:t>Kolganova</a:t>
            </a:r>
            <a:r>
              <a:rPr lang="en" sz="1600" dirty="0">
                <a:latin typeface="Times New Roman" panose="02020603050405020304" pitchFamily="18" charset="0"/>
                <a:cs typeface="Times New Roman" panose="02020603050405020304" pitchFamily="18" charset="0"/>
              </a:rPr>
              <a:t>, T.M. </a:t>
            </a:r>
            <a:r>
              <a:rPr lang="en" sz="1600" dirty="0" err="1">
                <a:latin typeface="Times New Roman" panose="02020603050405020304" pitchFamily="18" charset="0"/>
                <a:cs typeface="Times New Roman" panose="02020603050405020304" pitchFamily="18" charset="0"/>
              </a:rPr>
              <a:t>Shneidman</a:t>
            </a:r>
            <a:r>
              <a:rPr lang="en" sz="1600" dirty="0">
                <a:latin typeface="Times New Roman" panose="02020603050405020304" pitchFamily="18" charset="0"/>
                <a:cs typeface="Times New Roman" panose="02020603050405020304" pitchFamily="18" charset="0"/>
              </a:rPr>
              <a:t>, R.V. </a:t>
            </a:r>
            <a:r>
              <a:rPr lang="en" sz="1600" dirty="0" err="1">
                <a:latin typeface="Times New Roman" panose="02020603050405020304" pitchFamily="18" charset="0"/>
                <a:cs typeface="Times New Roman" panose="02020603050405020304" pitchFamily="18" charset="0"/>
              </a:rPr>
              <a:t>Jolos</a:t>
            </a:r>
            <a:r>
              <a:rPr lang="en" sz="1600" dirty="0">
                <a:latin typeface="Times New Roman" panose="02020603050405020304" pitchFamily="18" charset="0"/>
                <a:cs typeface="Times New Roman" panose="02020603050405020304" pitchFamily="18" charset="0"/>
              </a:rPr>
              <a:t>, Physics of Atomic Nuclei, Vol. </a:t>
            </a:r>
            <a:r>
              <a:rPr lang="en" sz="1600" b="1" dirty="0">
                <a:latin typeface="Times New Roman" panose="02020603050405020304" pitchFamily="18" charset="0"/>
                <a:cs typeface="Times New Roman" panose="02020603050405020304" pitchFamily="18" charset="0"/>
              </a:rPr>
              <a:t>83</a:t>
            </a:r>
            <a:r>
              <a:rPr lang="en" sz="1600" dirty="0">
                <a:latin typeface="Times New Roman" panose="02020603050405020304" pitchFamily="18" charset="0"/>
                <a:cs typeface="Times New Roman" panose="02020603050405020304" pitchFamily="18" charset="0"/>
              </a:rPr>
              <a:t>, p. 53 (2020).</a:t>
            </a:r>
          </a:p>
          <a:p>
            <a:pPr lvl="0"/>
            <a:r>
              <a:rPr lang="en-US" sz="1600" dirty="0">
                <a:latin typeface="Times New Roman" panose="02020603050405020304" pitchFamily="18" charset="0"/>
                <a:cs typeface="Times New Roman" panose="02020603050405020304" pitchFamily="18" charset="0"/>
              </a:rPr>
              <a:t>E. V. </a:t>
            </a:r>
            <a:r>
              <a:rPr lang="en-US" sz="1600" dirty="0" err="1">
                <a:latin typeface="Times New Roman" panose="02020603050405020304" pitchFamily="18" charset="0"/>
                <a:cs typeface="Times New Roman" panose="02020603050405020304" pitchFamily="18" charset="0"/>
              </a:rPr>
              <a:t>Mardyban</a:t>
            </a:r>
            <a:r>
              <a:rPr lang="en-US" sz="1600" dirty="0">
                <a:latin typeface="Times New Roman" panose="02020603050405020304" pitchFamily="18" charset="0"/>
                <a:cs typeface="Times New Roman" panose="02020603050405020304" pitchFamily="18" charset="0"/>
              </a:rPr>
              <a:t>, T. M. </a:t>
            </a:r>
            <a:r>
              <a:rPr lang="en-US" sz="1600" dirty="0" err="1">
                <a:latin typeface="Times New Roman" panose="02020603050405020304" pitchFamily="18" charset="0"/>
                <a:cs typeface="Times New Roman" panose="02020603050405020304" pitchFamily="18" charset="0"/>
              </a:rPr>
              <a:t>Shneidman</a:t>
            </a:r>
            <a:r>
              <a:rPr lang="en-US" sz="1600" dirty="0">
                <a:latin typeface="Times New Roman" panose="02020603050405020304" pitchFamily="18" charset="0"/>
                <a:cs typeface="Times New Roman" panose="02020603050405020304" pitchFamily="18" charset="0"/>
              </a:rPr>
              <a:t>, E.A. </a:t>
            </a:r>
            <a:r>
              <a:rPr lang="en-US" sz="1600" dirty="0" err="1">
                <a:latin typeface="Times New Roman" panose="02020603050405020304" pitchFamily="18" charset="0"/>
                <a:cs typeface="Times New Roman" panose="02020603050405020304" pitchFamily="18" charset="0"/>
              </a:rPr>
              <a:t>Kolganova</a:t>
            </a:r>
            <a:r>
              <a:rPr lang="en-US" sz="1600" dirty="0">
                <a:latin typeface="Times New Roman" panose="02020603050405020304" pitchFamily="18" charset="0"/>
                <a:cs typeface="Times New Roman" panose="02020603050405020304" pitchFamily="18" charset="0"/>
              </a:rPr>
              <a:t>, R.V. </a:t>
            </a:r>
            <a:r>
              <a:rPr lang="en-US" sz="1600" dirty="0" err="1">
                <a:latin typeface="Times New Roman" panose="02020603050405020304" pitchFamily="18" charset="0"/>
                <a:cs typeface="Times New Roman" panose="02020603050405020304" pitchFamily="18" charset="0"/>
              </a:rPr>
              <a:t>Jolos</a:t>
            </a:r>
            <a:r>
              <a:rPr lang="en-US" sz="1600" dirty="0">
                <a:latin typeface="Times New Roman" panose="02020603050405020304" pitchFamily="18" charset="0"/>
                <a:cs typeface="Times New Roman" panose="02020603050405020304" pitchFamily="18" charset="0"/>
              </a:rPr>
              <a:t>, and S.-G. Zhou, Chin. Phys. C </a:t>
            </a:r>
            <a:r>
              <a:rPr lang="en-US" sz="1600" b="1" dirty="0">
                <a:latin typeface="Times New Roman" panose="02020603050405020304" pitchFamily="18" charset="0"/>
                <a:cs typeface="Times New Roman" panose="02020603050405020304" pitchFamily="18" charset="0"/>
              </a:rPr>
              <a:t>42</a:t>
            </a:r>
            <a:r>
              <a:rPr lang="en-US" sz="1600" dirty="0">
                <a:latin typeface="Times New Roman" panose="02020603050405020304" pitchFamily="18" charset="0"/>
                <a:cs typeface="Times New Roman" panose="02020603050405020304" pitchFamily="18" charset="0"/>
              </a:rPr>
              <a:t>, 124104 (2018). </a:t>
            </a:r>
            <a:endParaRPr lang="ru-RU" sz="16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0374A69E-6DF6-F26C-4557-DD2FE676C96B}"/>
              </a:ext>
            </a:extLst>
          </p:cNvPr>
          <p:cNvPicPr>
            <a:picLocks noChangeAspect="1"/>
          </p:cNvPicPr>
          <p:nvPr/>
        </p:nvPicPr>
        <p:blipFill>
          <a:blip r:embed="rId3"/>
          <a:stretch>
            <a:fillRect/>
          </a:stretch>
        </p:blipFill>
        <p:spPr>
          <a:xfrm>
            <a:off x="0" y="813167"/>
            <a:ext cx="5948413" cy="4138027"/>
          </a:xfrm>
          <a:prstGeom prst="rect">
            <a:avLst/>
          </a:prstGeom>
        </p:spPr>
      </p:pic>
      <p:pic>
        <p:nvPicPr>
          <p:cNvPr id="14" name="Рисунок 13">
            <a:extLst>
              <a:ext uri="{FF2B5EF4-FFF2-40B4-BE49-F238E27FC236}">
                <a16:creationId xmlns:a16="http://schemas.microsoft.com/office/drawing/2014/main" id="{FEB4F3ED-02A2-03D6-6C16-0F53235619F7}"/>
              </a:ext>
            </a:extLst>
          </p:cNvPr>
          <p:cNvPicPr>
            <a:picLocks noChangeAspect="1"/>
          </p:cNvPicPr>
          <p:nvPr/>
        </p:nvPicPr>
        <p:blipFill>
          <a:blip r:embed="rId4"/>
          <a:stretch>
            <a:fillRect/>
          </a:stretch>
        </p:blipFill>
        <p:spPr>
          <a:xfrm>
            <a:off x="5948413" y="813167"/>
            <a:ext cx="6121399" cy="4080933"/>
          </a:xfrm>
          <a:prstGeom prst="rect">
            <a:avLst/>
          </a:prstGeom>
        </p:spPr>
      </p:pic>
      <p:sp>
        <p:nvSpPr>
          <p:cNvPr id="2" name="Rectangle 2">
            <a:extLst>
              <a:ext uri="{FF2B5EF4-FFF2-40B4-BE49-F238E27FC236}">
                <a16:creationId xmlns:a16="http://schemas.microsoft.com/office/drawing/2014/main" id="{8F256094-6913-A698-889C-F3D39E92F3EE}"/>
              </a:ext>
            </a:extLst>
          </p:cNvPr>
          <p:cNvSpPr/>
          <p:nvPr/>
        </p:nvSpPr>
        <p:spPr>
          <a:xfrm>
            <a:off x="373118"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1129554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59255</TotalTime>
  <Words>1258</Words>
  <Application>Microsoft Macintosh PowerPoint</Application>
  <PresentationFormat>Широкоэкранный</PresentationFormat>
  <Paragraphs>78</Paragraphs>
  <Slides>13</Slides>
  <Notes>12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Liberation Serif</vt:lpstr>
      <vt:lpstr>SFRM1200</vt:lpstr>
      <vt:lpstr>Times New Roman</vt:lpstr>
      <vt:lpstr>Тема Office</vt:lpstr>
      <vt:lpstr>The stabilization of octupole deformation in heavy and superheavy atomic nuclei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594</cp:lastModifiedBy>
  <cp:revision>923</cp:revision>
  <dcterms:created xsi:type="dcterms:W3CDTF">2020-04-30T12:05:21Z</dcterms:created>
  <dcterms:modified xsi:type="dcterms:W3CDTF">2023-12-09T19:43:43Z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2022-09-04T22:17:22Z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cc353265-e098-429e-9e4c-f85153e7cffb</vt:lpwstr>
  </property>
  <property fmtid="{D5CDD505-2E9C-101B-9397-08002B2CF9AE}" pid="7" name="MSIP_Label_defa4170-0d19-0005-0004-bc88714345d2_ActionId">
    <vt:lpwstr>4d957ac5-8530-4327-8c0b-0f8ffde4b818</vt:lpwstr>
  </property>
  <property fmtid="{D5CDD505-2E9C-101B-9397-08002B2CF9AE}" pid="8" name="MSIP_Label_defa4170-0d19-0005-0004-bc88714345d2_ContentBits">
    <vt:lpwstr>0</vt:lpwstr>
  </property>
</Properties>
</file>