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64" r:id="rId9"/>
    <p:sldId id="267" r:id="rId10"/>
    <p:sldId id="266" r:id="rId11"/>
    <p:sldId id="269" r:id="rId12"/>
    <p:sldId id="268" r:id="rId13"/>
    <p:sldId id="270" r:id="rId14"/>
    <p:sldId id="271" r:id="rId15"/>
    <p:sldId id="263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24E31-B960-4FB2-BF1A-9D392C58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65E1E2-E3C4-4E5E-B13B-B03054C77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89128-FBE4-4E59-8970-94A7D078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D1FD5-A302-47CA-BBBE-16F8BE38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8037E-9439-47EC-AC9C-4A43A6EE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1026E-3BD5-4F83-9794-1F3C2A21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D2CFF1-A87C-4965-BE30-86B274A31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F4F0F-A722-424C-9857-41AFEE08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210A9-2A2A-4538-94F9-F74384B0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52C60-E566-49A5-820A-B79BD9CE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1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7AD10E-EECB-4DAC-937D-FF581DF98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0E312A-DCE3-4BDE-8999-587C9DB35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E93E2-8AB4-4346-8040-BFE9A72E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6AE07-AC1D-41F1-A634-25CC3BAF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39E04-E41B-48A4-835A-056F0B46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5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DB7E1-E5B7-4572-8683-FBBB914F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0CD33-3D9D-41F4-97F5-A13B4B60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09273-282B-4A56-B49A-60795FFF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74F85-E325-43ED-89F9-73D69EDE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07E0F-C520-45DE-80C3-FFCA6769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B0B1-1B17-45A8-A8CA-C4C765D2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172BD-AE92-40DA-9390-87EA0CF76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33981-D82B-46B3-B029-45277454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56559-A483-4FBF-8F15-E6350FB2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06748-9BA9-40B0-8A7B-DEEFFB14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5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93F2-DC6E-4737-A8A5-76398841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20EC4-A4ED-475B-A66C-E2EB38A86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0E0E73-7D8A-462E-A127-A55DB83E5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19C52D-3E97-4604-9CC8-155316B6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401B7-2C87-4631-AB0C-7D5F3610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D5E7C-1D86-46FE-A1B7-78D2DC43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5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CD72C-C861-4D38-90A1-9BBE1715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C1CEE-1D21-4E38-A393-D44A079B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18997-A4B7-4676-AB63-F646B2446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939376-F941-4DB8-8763-F7E65B35E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81A1EA-1035-421D-AD49-A880A082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99BC73-EB3C-4464-9555-6C6D17FD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C1766-F84A-4240-9480-C334E7AA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0462BC-0A53-4DE9-BF14-05732E66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D2F57-CB75-461A-A7AA-B407B7CB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47290B-B945-4BAF-8BA8-F1A4EDF2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9C97D0-B438-4BA2-A832-A2C4EB22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043C-0187-444B-8217-74F29F00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205FD8-9FB8-41C1-B0E4-4DA410E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DACA01-3838-4AC2-97F8-4023944D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B33404-C260-432C-9369-1700DC0B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BC5DB-8EF2-4BB2-9D69-7F729391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7D22D-FDDA-4E96-9262-838CA408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AA5A16-6756-4C11-9664-41D816A55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973F4-6A38-4BFC-8651-568170A7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E0B58-B673-44B7-BDBA-3AF88701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5B6C6B-70FF-4551-8BC3-B1F19C6D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932A9-8E17-4B7A-9401-4EA8F70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390C4B-6E82-47B2-B514-633BA14AF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C97AA-605A-401F-BF57-925EE0AE5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977794-DA64-4A27-AC01-8E86CB03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207E0-1E84-4716-88FB-20FF9BB4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E31789-B836-469D-BAC4-50D3BA77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8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9D4DD-6088-484A-A8D3-01121104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856F78-8C36-4B14-B72F-31BDC7B2B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C47A5-AE34-4958-93B2-50F0F31CE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833B-A0B9-4F9F-B9B0-D616C8E01EE6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03057-E7D9-402E-B4FA-FE8DB0BF6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6CF3C-0B89-4F29-A27C-C519351A3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5DF5-9438-417A-B658-64BFB57BD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hschmidts-nuclear-web.eu/GEF.html" TargetMode="External"/><Relationship Id="rId4" Type="http://schemas.openxmlformats.org/officeDocument/2006/relationships/hyperlink" Target="http://nrv.jinr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48073-249D-49F1-BB49-EDBB2436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211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heavy neutron-rich nuclei with the magic number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multinucleon transfer reactions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by radioactive ion beams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78B94-8B10-4B6C-83C4-1A4576BFD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788"/>
            <a:ext cx="9144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Vyacheslav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Alexander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C:\Users\Ольга\Downloads\image001.png">
            <a:extLst>
              <a:ext uri="{FF2B5EF4-FFF2-40B4-BE49-F238E27FC236}">
                <a16:creationId xmlns:a16="http://schemas.microsoft.com/office/drawing/2014/main" id="{084AE005-195A-40CE-8E3C-A700AAC3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4132" y="231593"/>
            <a:ext cx="2945106" cy="2405306"/>
          </a:xfrm>
          <a:prstGeom prst="rect">
            <a:avLst/>
          </a:prstGeom>
          <a:noFill/>
        </p:spPr>
      </p:pic>
      <p:pic>
        <p:nvPicPr>
          <p:cNvPr id="5" name="Picture 6" descr="The XX International Scientific Conference of Young Scientists and Specialists (AYSS-2016)">
            <a:extLst>
              <a:ext uri="{FF2B5EF4-FFF2-40B4-BE49-F238E27FC236}">
                <a16:creationId xmlns:a16="http://schemas.microsoft.com/office/drawing/2014/main" id="{933FD781-59DA-46FF-8280-63696249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987" y="456511"/>
            <a:ext cx="2137980" cy="1955470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D0A5B9-93F0-4AE7-9749-B250A183E00A}"/>
              </a:ext>
            </a:extLst>
          </p:cNvPr>
          <p:cNvSpPr/>
          <p:nvPr/>
        </p:nvSpPr>
        <p:spPr>
          <a:xfrm>
            <a:off x="988242" y="775025"/>
            <a:ext cx="10215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Roboto"/>
              </a:rPr>
              <a:t>The XXVII International Scientific Conference of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Roboto"/>
              </a:rPr>
              <a:t>Young Scientists and Specialists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Roboto"/>
              </a:rPr>
              <a:t>AYSS-2023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Roboto"/>
              </a:rPr>
              <a:t>30.10 – 03.11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5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E30737-4946-47F0-BA84-42C13D6D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40" y="784981"/>
            <a:ext cx="6810106" cy="47835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F6A48-6BBB-4AC3-A7A1-BD619250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yields of yet-unknown 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567734-4AD4-4FB9-950B-E2CB9A81D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19" y="1179028"/>
            <a:ext cx="5722265" cy="4300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D6D4B9-CCE1-4178-BEFE-10910E414A5C}"/>
              </a:ext>
            </a:extLst>
          </p:cNvPr>
          <p:cNvSpPr txBox="1"/>
          <p:nvPr/>
        </p:nvSpPr>
        <p:spPr>
          <a:xfrm>
            <a:off x="3672195" y="5772545"/>
            <a:ext cx="484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~ intensity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 section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D1218F-DA48-499A-A1C5-1706BD21F745}"/>
              </a:ext>
            </a:extLst>
          </p:cNvPr>
          <p:cNvSpPr txBox="1"/>
          <p:nvPr/>
        </p:nvSpPr>
        <p:spPr>
          <a:xfrm>
            <a:off x="8616143" y="1400391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C4FA1-A912-4D09-B1CA-E96CEB4F3B73}"/>
              </a:ext>
            </a:extLst>
          </p:cNvPr>
          <p:cNvSpPr txBox="1"/>
          <p:nvPr/>
        </p:nvSpPr>
        <p:spPr>
          <a:xfrm>
            <a:off x="9704715" y="1400391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A8808-9AFC-4895-B64F-845EC8F543C9}"/>
              </a:ext>
            </a:extLst>
          </p:cNvPr>
          <p:cNvSpPr txBox="1"/>
          <p:nvPr/>
        </p:nvSpPr>
        <p:spPr>
          <a:xfrm>
            <a:off x="10945689" y="1400392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951D8D-432E-4548-A23A-8513A0597F37}"/>
              </a:ext>
            </a:extLst>
          </p:cNvPr>
          <p:cNvSpPr txBox="1"/>
          <p:nvPr/>
        </p:nvSpPr>
        <p:spPr>
          <a:xfrm>
            <a:off x="7546153" y="140039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D49D5-68E3-4929-B424-51041F728DAA}"/>
              </a:ext>
            </a:extLst>
          </p:cNvPr>
          <p:cNvSpPr txBox="1"/>
          <p:nvPr/>
        </p:nvSpPr>
        <p:spPr>
          <a:xfrm>
            <a:off x="2306163" y="2422298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E7E9DE-6ED1-4234-AB81-9567A5AFF67B}"/>
              </a:ext>
            </a:extLst>
          </p:cNvPr>
          <p:cNvSpPr txBox="1"/>
          <p:nvPr/>
        </p:nvSpPr>
        <p:spPr>
          <a:xfrm>
            <a:off x="3394735" y="2422298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3DF08-23D6-4693-A09A-15D55BFB7B4E}"/>
              </a:ext>
            </a:extLst>
          </p:cNvPr>
          <p:cNvSpPr txBox="1"/>
          <p:nvPr/>
        </p:nvSpPr>
        <p:spPr>
          <a:xfrm>
            <a:off x="4635709" y="2422299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5ED3AC-0730-498A-8C6E-392AE15AF566}"/>
              </a:ext>
            </a:extLst>
          </p:cNvPr>
          <p:cNvSpPr txBox="1"/>
          <p:nvPr/>
        </p:nvSpPr>
        <p:spPr>
          <a:xfrm>
            <a:off x="1236173" y="242229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949B92-D24A-4B44-8D0D-B44CC74D0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13" y="285750"/>
            <a:ext cx="8868344" cy="62293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F6A48-6BBB-4AC3-A7A1-BD619250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yields of yet-unknown isotope 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AEBCD-F2F2-47B1-8296-0413212B5FDE}"/>
              </a:ext>
            </a:extLst>
          </p:cNvPr>
          <p:cNvSpPr txBox="1"/>
          <p:nvPr/>
        </p:nvSpPr>
        <p:spPr>
          <a:xfrm>
            <a:off x="4924645" y="168668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44C72-3E6E-48FE-92DE-AE2EB1C72471}"/>
              </a:ext>
            </a:extLst>
          </p:cNvPr>
          <p:cNvSpPr txBox="1"/>
          <p:nvPr/>
        </p:nvSpPr>
        <p:spPr>
          <a:xfrm>
            <a:off x="4853282" y="4709649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F3CF9-EC61-432E-BE00-D48AF59F813B}"/>
              </a:ext>
            </a:extLst>
          </p:cNvPr>
          <p:cNvSpPr txBox="1"/>
          <p:nvPr/>
        </p:nvSpPr>
        <p:spPr>
          <a:xfrm>
            <a:off x="6352114" y="4709649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7B35B-BA40-4223-87AB-B3C43A0DC93B}"/>
              </a:ext>
            </a:extLst>
          </p:cNvPr>
          <p:cNvSpPr txBox="1"/>
          <p:nvPr/>
        </p:nvSpPr>
        <p:spPr>
          <a:xfrm>
            <a:off x="8125820" y="4709650"/>
            <a:ext cx="8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8C5FD-09E9-4928-8FB2-64DB2BE6F4FB}"/>
              </a:ext>
            </a:extLst>
          </p:cNvPr>
          <p:cNvSpPr txBox="1"/>
          <p:nvPr/>
        </p:nvSpPr>
        <p:spPr>
          <a:xfrm>
            <a:off x="3336291" y="4709649"/>
            <a:ext cx="9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2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911C-B476-4F55-B668-2CE248CD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1FB8B-0915-4034-87B5-84373C81B37E}"/>
              </a:ext>
            </a:extLst>
          </p:cNvPr>
          <p:cNvSpPr txBox="1"/>
          <p:nvPr/>
        </p:nvSpPr>
        <p:spPr>
          <a:xfrm>
            <a:off x="723897" y="979714"/>
            <a:ext cx="11121442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Multinucleon transfer reactions with radioactive ion beams and 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Pt target were 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studied at comparable energies within the multidimensional dynamic model of 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nucleus-nucleus collisions based on Langevin equations.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2. The more neutron-rich projectile the higher production cross sections of neutron-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enriched isotopes of elements lighter than the target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 the multinucleon transfer 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reactions.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3. Cross sections of yet-unknown neutron-enriched nuclide 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 with the magic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= 126 reach the level of ~1 mb in the reactions 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Xe, 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Sn + </a:t>
            </a:r>
            <a:r>
              <a:rPr lang="en-US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Pt. 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Nowadays, the available intensities of radioactive ion beams are quite low to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yields of neutron-enriched heavy products in the MNT reactions higher than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MNT reactions with stable beams.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1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CBDDC-7C89-4815-9793-2DEB108F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4" y="473029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attention!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7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09ECAB-4861-4F7A-8361-47574692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" y="708654"/>
            <a:ext cx="10799086" cy="54406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ACBB2-4058-4255-9BD4-92A0C3DE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products of the 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+ 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reaction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7F870-AE31-4DAC-8F82-D0B157CB440C}"/>
              </a:ext>
            </a:extLst>
          </p:cNvPr>
          <p:cNvSpPr txBox="1"/>
          <p:nvPr/>
        </p:nvSpPr>
        <p:spPr>
          <a:xfrm>
            <a:off x="8159513" y="6073257"/>
            <a:ext cx="3899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exp.</a:t>
            </a:r>
            <a:r>
              <a:rPr lang="ru-RU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V.V. Desai, W. Loveland et. al,</a:t>
            </a:r>
          </a:p>
          <a:p>
            <a:pPr algn="r"/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Eur. Phys. J. A 56, 150 (2020)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B50BC-9005-4941-BA44-E5DFAA4E4B0B}"/>
              </a:ext>
            </a:extLst>
          </p:cNvPr>
          <p:cNvSpPr txBox="1"/>
          <p:nvPr/>
        </p:nvSpPr>
        <p:spPr>
          <a:xfrm>
            <a:off x="838200" y="6149345"/>
            <a:ext cx="593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Gammasphere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ANL	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760 MeV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02C9A58-3AE6-4163-A048-902D975DF809}"/>
              </a:ext>
            </a:extLst>
          </p:cNvPr>
          <p:cNvCxnSpPr/>
          <p:nvPr/>
        </p:nvCxnSpPr>
        <p:spPr>
          <a:xfrm>
            <a:off x="2507824" y="1913837"/>
            <a:ext cx="0" cy="4242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E4024AC-01D5-417F-9413-3E8C0521E4A3}"/>
              </a:ext>
            </a:extLst>
          </p:cNvPr>
          <p:cNvCxnSpPr/>
          <p:nvPr/>
        </p:nvCxnSpPr>
        <p:spPr>
          <a:xfrm>
            <a:off x="4024555" y="2163349"/>
            <a:ext cx="0" cy="4242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222A9A9-6F7F-4D27-8FEF-6B981AEA3ADA}"/>
              </a:ext>
            </a:extLst>
          </p:cNvPr>
          <p:cNvCxnSpPr/>
          <p:nvPr/>
        </p:nvCxnSpPr>
        <p:spPr>
          <a:xfrm>
            <a:off x="5424730" y="2160174"/>
            <a:ext cx="0" cy="4242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57D1151-6569-4470-8330-1619880F78F6}"/>
              </a:ext>
            </a:extLst>
          </p:cNvPr>
          <p:cNvCxnSpPr/>
          <p:nvPr/>
        </p:nvCxnSpPr>
        <p:spPr>
          <a:xfrm>
            <a:off x="6866180" y="2043942"/>
            <a:ext cx="0" cy="4242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42E6D-DA1D-47FB-A4EB-49A32C44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 and cross sections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E3769F7-27D9-4593-AF72-805F024170B8}"/>
              </a:ext>
            </a:extLst>
          </p:cNvPr>
          <p:cNvGrpSpPr/>
          <p:nvPr/>
        </p:nvGrpSpPr>
        <p:grpSpPr>
          <a:xfrm>
            <a:off x="494357" y="1517468"/>
            <a:ext cx="5601643" cy="4132220"/>
            <a:chOff x="494357" y="1517468"/>
            <a:chExt cx="5601643" cy="413222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00704DC-9AF5-4E17-80E7-E59EEAA1B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1"/>
            <a:stretch/>
          </p:blipFill>
          <p:spPr>
            <a:xfrm>
              <a:off x="494357" y="1517468"/>
              <a:ext cx="5601643" cy="4132220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B02D4DF-818D-4D10-9437-190100E23E3D}"/>
                </a:ext>
              </a:extLst>
            </p:cNvPr>
            <p:cNvSpPr/>
            <p:nvPr/>
          </p:nvSpPr>
          <p:spPr>
            <a:xfrm>
              <a:off x="5453743" y="4376057"/>
              <a:ext cx="446314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AF04D5C-C56F-4D4E-9BB0-F238339427B6}"/>
              </a:ext>
            </a:extLst>
          </p:cNvPr>
          <p:cNvGrpSpPr/>
          <p:nvPr/>
        </p:nvGrpSpPr>
        <p:grpSpPr>
          <a:xfrm>
            <a:off x="6194764" y="1517468"/>
            <a:ext cx="5601643" cy="4132220"/>
            <a:chOff x="6194764" y="1517468"/>
            <a:chExt cx="5601643" cy="413222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543AE8F-E76F-4A7A-8060-D98159D3D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21"/>
            <a:stretch/>
          </p:blipFill>
          <p:spPr>
            <a:xfrm>
              <a:off x="6194764" y="1517468"/>
              <a:ext cx="5601643" cy="4132220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66E5DEA-234F-4528-98E1-18EA346E7F10}"/>
                </a:ext>
              </a:extLst>
            </p:cNvPr>
            <p:cNvSpPr/>
            <p:nvPr/>
          </p:nvSpPr>
          <p:spPr>
            <a:xfrm>
              <a:off x="11130643" y="4376057"/>
              <a:ext cx="446314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F1F578-8402-41F0-9437-BEE4400D4D3D}"/>
              </a:ext>
            </a:extLst>
          </p:cNvPr>
          <p:cNvSpPr txBox="1"/>
          <p:nvPr/>
        </p:nvSpPr>
        <p:spPr>
          <a:xfrm>
            <a:off x="9386595" y="400672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logarithmic scale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0F900-BC4C-45C0-BFDA-075DA963A4B2}"/>
              </a:ext>
            </a:extLst>
          </p:cNvPr>
          <p:cNvSpPr txBox="1"/>
          <p:nvPr/>
        </p:nvSpPr>
        <p:spPr>
          <a:xfrm>
            <a:off x="4597682" y="172578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C19F1-DC97-466A-8C10-34CEF74FCCEF}"/>
              </a:ext>
            </a:extLst>
          </p:cNvPr>
          <p:cNvSpPr txBox="1"/>
          <p:nvPr/>
        </p:nvSpPr>
        <p:spPr>
          <a:xfrm>
            <a:off x="10388879" y="172578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BB08DA3-586E-4117-A29F-B1065E9FBC16}"/>
              </a:ext>
            </a:extLst>
          </p:cNvPr>
          <p:cNvSpPr/>
          <p:nvPr/>
        </p:nvSpPr>
        <p:spPr>
          <a:xfrm>
            <a:off x="5442858" y="1914247"/>
            <a:ext cx="359229" cy="164926"/>
          </a:xfrm>
          <a:custGeom>
            <a:avLst/>
            <a:gdLst>
              <a:gd name="connsiteX0" fmla="*/ 0 w 359229"/>
              <a:gd name="connsiteY0" fmla="*/ 1640 h 164926"/>
              <a:gd name="connsiteX1" fmla="*/ 250372 w 359229"/>
              <a:gd name="connsiteY1" fmla="*/ 23412 h 164926"/>
              <a:gd name="connsiteX2" fmla="*/ 359229 w 359229"/>
              <a:gd name="connsiteY2" fmla="*/ 164926 h 1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64926">
                <a:moveTo>
                  <a:pt x="0" y="1640"/>
                </a:moveTo>
                <a:cubicBezTo>
                  <a:pt x="95250" y="-1081"/>
                  <a:pt x="190500" y="-3802"/>
                  <a:pt x="250372" y="23412"/>
                </a:cubicBezTo>
                <a:cubicBezTo>
                  <a:pt x="310244" y="50626"/>
                  <a:pt x="334736" y="107776"/>
                  <a:pt x="359229" y="164926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B84E0BD0-7887-453C-BB7B-24694342E7B5}"/>
              </a:ext>
            </a:extLst>
          </p:cNvPr>
          <p:cNvSpPr/>
          <p:nvPr/>
        </p:nvSpPr>
        <p:spPr>
          <a:xfrm>
            <a:off x="11139674" y="1875328"/>
            <a:ext cx="359229" cy="164926"/>
          </a:xfrm>
          <a:custGeom>
            <a:avLst/>
            <a:gdLst>
              <a:gd name="connsiteX0" fmla="*/ 0 w 359229"/>
              <a:gd name="connsiteY0" fmla="*/ 1640 h 164926"/>
              <a:gd name="connsiteX1" fmla="*/ 250372 w 359229"/>
              <a:gd name="connsiteY1" fmla="*/ 23412 h 164926"/>
              <a:gd name="connsiteX2" fmla="*/ 359229 w 359229"/>
              <a:gd name="connsiteY2" fmla="*/ 164926 h 1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64926">
                <a:moveTo>
                  <a:pt x="0" y="1640"/>
                </a:moveTo>
                <a:cubicBezTo>
                  <a:pt x="95250" y="-1081"/>
                  <a:pt x="190500" y="-3802"/>
                  <a:pt x="250372" y="23412"/>
                </a:cubicBezTo>
                <a:cubicBezTo>
                  <a:pt x="310244" y="50626"/>
                  <a:pt x="334736" y="107776"/>
                  <a:pt x="359229" y="164926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F658B-A5FF-4DE3-B468-C993B9C4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energy and cross sections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14E7A6-BBCC-4ED8-9D1D-074524558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7"/>
          <a:stretch/>
        </p:blipFill>
        <p:spPr>
          <a:xfrm>
            <a:off x="336140" y="799886"/>
            <a:ext cx="11398660" cy="2560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43FF16-CF2B-402C-8D8A-0DCFB8D6F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6"/>
          <a:stretch/>
        </p:blipFill>
        <p:spPr>
          <a:xfrm>
            <a:off x="336140" y="1055914"/>
            <a:ext cx="11398660" cy="27151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D3390A-657A-4CCC-A744-ED54EFB4E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47334"/>
          <a:stretch/>
        </p:blipFill>
        <p:spPr>
          <a:xfrm>
            <a:off x="336140" y="3853541"/>
            <a:ext cx="11398660" cy="2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B1C69-B682-4F85-A062-341C08EE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production of new nuclei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44E505-078D-4AC7-9781-BC1202C5A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1" y="952382"/>
            <a:ext cx="8856750" cy="53309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87DC4-A01A-4A55-B763-39C97D5B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59" y="2299165"/>
            <a:ext cx="6159927" cy="3983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504291-4D5A-4A65-A2BA-A204C8086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26" y="3910247"/>
            <a:ext cx="2045350" cy="13267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44E1C5-F06C-4709-888A-85B8CB0C2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16" y="1145776"/>
            <a:ext cx="7159360" cy="4371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1C0B7-021F-40AD-BC42-65DB820E4F50}"/>
              </a:ext>
            </a:extLst>
          </p:cNvPr>
          <p:cNvSpPr txBox="1"/>
          <p:nvPr/>
        </p:nvSpPr>
        <p:spPr>
          <a:xfrm rot="19653464">
            <a:off x="4818408" y="3031508"/>
            <a:ext cx="1300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Fusion</a:t>
            </a:r>
            <a:endParaRPr lang="ru-RU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5C8CB-576B-4CEE-9554-23CBEFB9BD96}"/>
              </a:ext>
            </a:extLst>
          </p:cNvPr>
          <p:cNvSpPr txBox="1"/>
          <p:nvPr/>
        </p:nvSpPr>
        <p:spPr>
          <a:xfrm rot="19653464">
            <a:off x="5198301" y="3171937"/>
            <a:ext cx="2040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Fragmentation</a:t>
            </a:r>
            <a:endParaRPr lang="ru-RU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AC00F-8BAF-49EB-B025-61B43B013352}"/>
              </a:ext>
            </a:extLst>
          </p:cNvPr>
          <p:cNvSpPr txBox="1"/>
          <p:nvPr/>
        </p:nvSpPr>
        <p:spPr>
          <a:xfrm rot="19653464">
            <a:off x="3670309" y="4298800"/>
            <a:ext cx="1403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Fission</a:t>
            </a:r>
            <a:endParaRPr lang="ru-RU" sz="2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19BD5-AE6E-4E2B-B879-2F3185067919}"/>
              </a:ext>
            </a:extLst>
          </p:cNvPr>
          <p:cNvSpPr txBox="1"/>
          <p:nvPr/>
        </p:nvSpPr>
        <p:spPr>
          <a:xfrm>
            <a:off x="659736" y="908721"/>
            <a:ext cx="577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Arial" panose="020B0604020202020204" pitchFamily="34" charset="0"/>
              </a:rPr>
              <a:t>Multinucleon</a:t>
            </a:r>
            <a:r>
              <a:rPr lang="en-US" sz="2400" dirty="0">
                <a:cs typeface="Arial" panose="020B0604020202020204" pitchFamily="34" charset="0"/>
              </a:rPr>
              <a:t> transfer reactions </a:t>
            </a:r>
            <a:r>
              <a:rPr lang="ru-RU" sz="2400" dirty="0">
                <a:cs typeface="Arial" panose="020B0604020202020204" pitchFamily="34" charset="0"/>
              </a:rPr>
              <a:t>(</a:t>
            </a:r>
            <a:r>
              <a:rPr lang="en-US" sz="2400" dirty="0">
                <a:cs typeface="Arial" panose="020B0604020202020204" pitchFamily="34" charset="0"/>
              </a:rPr>
              <a:t>MNT</a:t>
            </a:r>
            <a:r>
              <a:rPr lang="ru-RU" sz="2400" dirty="0">
                <a:cs typeface="Arial" panose="020B0604020202020204" pitchFamily="34" charset="0"/>
              </a:rPr>
              <a:t>) 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is a promising method of production of</a:t>
            </a:r>
          </a:p>
          <a:p>
            <a:r>
              <a:rPr lang="en-US" sz="2400" dirty="0">
                <a:cs typeface="Arial" panose="020B0604020202020204" pitchFamily="34" charset="0"/>
              </a:rPr>
              <a:t>new nuclei</a:t>
            </a:r>
            <a:endParaRPr lang="ru-RU" sz="2400" dirty="0"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00A54D-E255-4AE7-8AEB-E5406A46B304}"/>
              </a:ext>
            </a:extLst>
          </p:cNvPr>
          <p:cNvCxnSpPr>
            <a:cxnSpLocks/>
          </p:cNvCxnSpPr>
          <p:nvPr/>
        </p:nvCxnSpPr>
        <p:spPr>
          <a:xfrm flipV="1">
            <a:off x="7066012" y="2029101"/>
            <a:ext cx="0" cy="1152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C27403-EC17-447A-83E3-FA64426E1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69" y="2795887"/>
            <a:ext cx="306795" cy="686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B9EA0E-457B-4B17-BEB1-9A4A98102748}"/>
              </a:ext>
            </a:extLst>
          </p:cNvPr>
          <p:cNvSpPr txBox="1"/>
          <p:nvPr/>
        </p:nvSpPr>
        <p:spPr>
          <a:xfrm>
            <a:off x="6891510" y="2913331"/>
            <a:ext cx="999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MNT?</a:t>
            </a:r>
            <a:endParaRPr lang="ru-RU" sz="22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2C9D1B-32DB-4209-B436-31A85BA3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03" y="3035430"/>
            <a:ext cx="2718337" cy="36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B1C69-B682-4F85-A062-341C08EE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Multinucleon transfer reactions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7968F49-98BF-4B62-9BBE-22274DAC2335}"/>
              </a:ext>
            </a:extLst>
          </p:cNvPr>
          <p:cNvSpPr/>
          <p:nvPr/>
        </p:nvSpPr>
        <p:spPr>
          <a:xfrm>
            <a:off x="2133600" y="937920"/>
            <a:ext cx="740229" cy="740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8D5E94D-F0C6-4ABF-9E65-F47305E462AF}"/>
              </a:ext>
            </a:extLst>
          </p:cNvPr>
          <p:cNvSpPr/>
          <p:nvPr/>
        </p:nvSpPr>
        <p:spPr>
          <a:xfrm>
            <a:off x="838200" y="1210063"/>
            <a:ext cx="468086" cy="46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8A0CEF0-3206-4B33-BB04-A7EE097BDE41}"/>
              </a:ext>
            </a:extLst>
          </p:cNvPr>
          <p:cNvSpPr/>
          <p:nvPr/>
        </p:nvSpPr>
        <p:spPr>
          <a:xfrm>
            <a:off x="2873829" y="1960256"/>
            <a:ext cx="740229" cy="740229"/>
          </a:xfrm>
          <a:prstGeom prst="ellipse">
            <a:avLst/>
          </a:prstGeom>
          <a:gradFill>
            <a:gsLst>
              <a:gs pos="0">
                <a:srgbClr val="FF0000"/>
              </a:gs>
              <a:gs pos="28000">
                <a:schemeClr val="accent1"/>
              </a:gs>
            </a:gsLst>
            <a:lin ang="21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9536CEC-23F6-4522-BD9C-298FF6B431F2}"/>
              </a:ext>
            </a:extLst>
          </p:cNvPr>
          <p:cNvSpPr/>
          <p:nvPr/>
        </p:nvSpPr>
        <p:spPr>
          <a:xfrm>
            <a:off x="2405993" y="2211605"/>
            <a:ext cx="468086" cy="468086"/>
          </a:xfrm>
          <a:prstGeom prst="ellipse">
            <a:avLst/>
          </a:prstGeom>
          <a:gradFill>
            <a:gsLst>
              <a:gs pos="100000">
                <a:srgbClr val="FF0000"/>
              </a:gs>
              <a:gs pos="60000">
                <a:schemeClr val="accent1"/>
              </a:gs>
            </a:gsLst>
            <a:lin ang="21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1B97F5B-0ADD-491C-AE69-22E0C793B11F}"/>
              </a:ext>
            </a:extLst>
          </p:cNvPr>
          <p:cNvGrpSpPr/>
          <p:nvPr/>
        </p:nvGrpSpPr>
        <p:grpSpPr>
          <a:xfrm rot="18979901">
            <a:off x="3757201" y="4130279"/>
            <a:ext cx="1667138" cy="613814"/>
            <a:chOff x="10044674" y="2808089"/>
            <a:chExt cx="1667138" cy="61381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26E4F45-8895-4B1F-80FC-8B65BB8E8CE5}"/>
                </a:ext>
              </a:extLst>
            </p:cNvPr>
            <p:cNvSpPr/>
            <p:nvPr/>
          </p:nvSpPr>
          <p:spPr>
            <a:xfrm>
              <a:off x="10044674" y="2879520"/>
              <a:ext cx="633278" cy="47095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B826E76-797A-4E5A-B96A-8CDB96BA0EC9}"/>
                </a:ext>
              </a:extLst>
            </p:cNvPr>
            <p:cNvSpPr/>
            <p:nvPr/>
          </p:nvSpPr>
          <p:spPr>
            <a:xfrm>
              <a:off x="10816379" y="2808089"/>
              <a:ext cx="895433" cy="6138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апля 30">
              <a:extLst>
                <a:ext uri="{FF2B5EF4-FFF2-40B4-BE49-F238E27FC236}">
                  <a16:creationId xmlns:a16="http://schemas.microsoft.com/office/drawing/2014/main" id="{DAEEDADF-B6EE-4BE1-A3A0-076B28C84544}"/>
                </a:ext>
              </a:extLst>
            </p:cNvPr>
            <p:cNvSpPr/>
            <p:nvPr/>
          </p:nvSpPr>
          <p:spPr>
            <a:xfrm rot="13500000">
              <a:off x="10858616" y="2844023"/>
              <a:ext cx="559466" cy="560353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2" name="Капля 31">
              <a:extLst>
                <a:ext uri="{FF2B5EF4-FFF2-40B4-BE49-F238E27FC236}">
                  <a16:creationId xmlns:a16="http://schemas.microsoft.com/office/drawing/2014/main" id="{BADC0B3C-6351-4E85-A4EA-490B312C052B}"/>
                </a:ext>
              </a:extLst>
            </p:cNvPr>
            <p:cNvSpPr/>
            <p:nvPr/>
          </p:nvSpPr>
          <p:spPr>
            <a:xfrm rot="2700000">
              <a:off x="10234690" y="2909778"/>
              <a:ext cx="428164" cy="428843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140DAE5-86BC-4F4B-AB97-0728D5DE2A73}"/>
              </a:ext>
            </a:extLst>
          </p:cNvPr>
          <p:cNvGrpSpPr/>
          <p:nvPr/>
        </p:nvGrpSpPr>
        <p:grpSpPr>
          <a:xfrm rot="337614">
            <a:off x="3278472" y="2916571"/>
            <a:ext cx="1137030" cy="917117"/>
            <a:chOff x="5215855" y="2927456"/>
            <a:chExt cx="1137030" cy="917117"/>
          </a:xfrm>
        </p:grpSpPr>
        <p:sp>
          <p:nvSpPr>
            <p:cNvPr id="35" name="Капля 34">
              <a:extLst>
                <a:ext uri="{FF2B5EF4-FFF2-40B4-BE49-F238E27FC236}">
                  <a16:creationId xmlns:a16="http://schemas.microsoft.com/office/drawing/2014/main" id="{D0F75CFC-5033-4B5D-AD28-5EBD29176ECD}"/>
                </a:ext>
              </a:extLst>
            </p:cNvPr>
            <p:cNvSpPr/>
            <p:nvPr/>
          </p:nvSpPr>
          <p:spPr>
            <a:xfrm rot="11694888">
              <a:off x="5590495" y="2927456"/>
              <a:ext cx="762390" cy="762390"/>
            </a:xfrm>
            <a:prstGeom prst="teardrop">
              <a:avLst/>
            </a:prstGeom>
            <a:gradFill flip="none" rotWithShape="1">
              <a:gsLst>
                <a:gs pos="83000">
                  <a:srgbClr val="FF0000"/>
                </a:gs>
                <a:gs pos="1000">
                  <a:schemeClr val="accent1"/>
                </a:gs>
              </a:gsLst>
              <a:lin ang="189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Капля 35">
              <a:extLst>
                <a:ext uri="{FF2B5EF4-FFF2-40B4-BE49-F238E27FC236}">
                  <a16:creationId xmlns:a16="http://schemas.microsoft.com/office/drawing/2014/main" id="{6AC21FEC-0AAF-41BA-AA2E-2794A4715007}"/>
                </a:ext>
              </a:extLst>
            </p:cNvPr>
            <p:cNvSpPr/>
            <p:nvPr/>
          </p:nvSpPr>
          <p:spPr>
            <a:xfrm rot="894888">
              <a:off x="5215855" y="3378440"/>
              <a:ext cx="466133" cy="466133"/>
            </a:xfrm>
            <a:prstGeom prst="teardrop">
              <a:avLst/>
            </a:prstGeom>
            <a:gradFill>
              <a:gsLst>
                <a:gs pos="85000">
                  <a:srgbClr val="FF0000"/>
                </a:gs>
                <a:gs pos="9000">
                  <a:schemeClr val="accent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Овал 36">
            <a:extLst>
              <a:ext uri="{FF2B5EF4-FFF2-40B4-BE49-F238E27FC236}">
                <a16:creationId xmlns:a16="http://schemas.microsoft.com/office/drawing/2014/main" id="{EA89BBC8-039E-4C0A-A4EF-C53BBE7478A8}"/>
              </a:ext>
            </a:extLst>
          </p:cNvPr>
          <p:cNvSpPr/>
          <p:nvPr/>
        </p:nvSpPr>
        <p:spPr>
          <a:xfrm rot="-3600000">
            <a:off x="5274052" y="4700585"/>
            <a:ext cx="895433" cy="6138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6724BED-8010-45C3-ADA4-EB49AFC29875}"/>
              </a:ext>
            </a:extLst>
          </p:cNvPr>
          <p:cNvSpPr/>
          <p:nvPr/>
        </p:nvSpPr>
        <p:spPr>
          <a:xfrm rot="-3600000">
            <a:off x="4728808" y="5914462"/>
            <a:ext cx="633278" cy="4709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F4FB33A-E466-4B91-A53B-36505AAE5DEF}"/>
              </a:ext>
            </a:extLst>
          </p:cNvPr>
          <p:cNvCxnSpPr>
            <a:stCxn id="24" idx="6"/>
          </p:cNvCxnSpPr>
          <p:nvPr/>
        </p:nvCxnSpPr>
        <p:spPr>
          <a:xfrm flipV="1">
            <a:off x="1306286" y="1438663"/>
            <a:ext cx="751114" cy="54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>
            <a:extLst>
              <a:ext uri="{FF2B5EF4-FFF2-40B4-BE49-F238E27FC236}">
                <a16:creationId xmlns:a16="http://schemas.microsoft.com/office/drawing/2014/main" id="{96A5283E-DCF3-47D5-B7B0-F9225A5049D5}"/>
              </a:ext>
            </a:extLst>
          </p:cNvPr>
          <p:cNvSpPr/>
          <p:nvPr/>
        </p:nvSpPr>
        <p:spPr>
          <a:xfrm rot="758225">
            <a:off x="3756690" y="2720526"/>
            <a:ext cx="951828" cy="951828"/>
          </a:xfrm>
          <a:prstGeom prst="arc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>
            <a:extLst>
              <a:ext uri="{FF2B5EF4-FFF2-40B4-BE49-F238E27FC236}">
                <a16:creationId xmlns:a16="http://schemas.microsoft.com/office/drawing/2014/main" id="{375D2E08-931C-4407-9D0D-375BD00708CC}"/>
              </a:ext>
            </a:extLst>
          </p:cNvPr>
          <p:cNvSpPr/>
          <p:nvPr/>
        </p:nvSpPr>
        <p:spPr>
          <a:xfrm rot="11758720">
            <a:off x="3020436" y="3113821"/>
            <a:ext cx="951828" cy="951828"/>
          </a:xfrm>
          <a:prstGeom prst="arc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D833ECD-86B0-41F9-8344-D5B46C5A9312}"/>
              </a:ext>
            </a:extLst>
          </p:cNvPr>
          <p:cNvGrpSpPr/>
          <p:nvPr/>
        </p:nvGrpSpPr>
        <p:grpSpPr>
          <a:xfrm>
            <a:off x="5415848" y="673316"/>
            <a:ext cx="6191327" cy="3673925"/>
            <a:chOff x="1219200" y="1823357"/>
            <a:chExt cx="6191327" cy="367392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CDCA6C6-98D0-4E52-8655-73EB5B27E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0" t="26587" r="39218" b="30079"/>
            <a:stretch/>
          </p:blipFill>
          <p:spPr>
            <a:xfrm>
              <a:off x="1219200" y="1823357"/>
              <a:ext cx="6191327" cy="297180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D3BC39E-88BE-498D-B9B5-8F2851C18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75" t="76667" r="39218" b="10158"/>
            <a:stretch/>
          </p:blipFill>
          <p:spPr>
            <a:xfrm>
              <a:off x="2057400" y="4593770"/>
              <a:ext cx="5353127" cy="90351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F2B12BD-555B-4DB3-9EAA-CCE9B2A4952F}"/>
              </a:ext>
            </a:extLst>
          </p:cNvPr>
          <p:cNvSpPr txBox="1"/>
          <p:nvPr/>
        </p:nvSpPr>
        <p:spPr>
          <a:xfrm>
            <a:off x="8377690" y="4227681"/>
            <a:ext cx="346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exp.</a:t>
            </a:r>
            <a:r>
              <a:rPr lang="ru-RU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E.M. </a:t>
            </a:r>
            <a:r>
              <a:rPr lang="en-US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Kozulin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et. al,</a:t>
            </a:r>
          </a:p>
          <a:p>
            <a:pPr algn="r"/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Phys. Rev. C 86, 044611 (2012)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DC87D92-6173-4F46-82A4-060DB9B5D333}"/>
              </a:ext>
            </a:extLst>
          </p:cNvPr>
          <p:cNvCxnSpPr/>
          <p:nvPr/>
        </p:nvCxnSpPr>
        <p:spPr>
          <a:xfrm>
            <a:off x="159421" y="1370513"/>
            <a:ext cx="3995057" cy="521425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1F9157-C409-4111-B693-735DB978A21C}"/>
              </a:ext>
            </a:extLst>
          </p:cNvPr>
          <p:cNvSpPr txBox="1"/>
          <p:nvPr/>
        </p:nvSpPr>
        <p:spPr>
          <a:xfrm rot="3109192">
            <a:off x="929217" y="371202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interaction time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693AACC-043C-4C76-BACC-B0588BB765C5}"/>
              </a:ext>
            </a:extLst>
          </p:cNvPr>
          <p:cNvCxnSpPr>
            <a:stCxn id="37" idx="6"/>
          </p:cNvCxnSpPr>
          <p:nvPr/>
        </p:nvCxnSpPr>
        <p:spPr>
          <a:xfrm flipV="1">
            <a:off x="5945627" y="4170762"/>
            <a:ext cx="265790" cy="4489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A97B671-85A9-4CEE-B273-CBDFED41AE4F}"/>
              </a:ext>
            </a:extLst>
          </p:cNvPr>
          <p:cNvCxnSpPr>
            <a:stCxn id="38" idx="2"/>
          </p:cNvCxnSpPr>
          <p:nvPr/>
        </p:nvCxnSpPr>
        <p:spPr>
          <a:xfrm flipH="1">
            <a:off x="4683199" y="6424155"/>
            <a:ext cx="203929" cy="3467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1E5507-18AB-40BA-8AAD-779600EA4EB7}"/>
              </a:ext>
            </a:extLst>
          </p:cNvPr>
          <p:cNvSpPr txBox="1"/>
          <p:nvPr/>
        </p:nvSpPr>
        <p:spPr>
          <a:xfrm>
            <a:off x="6211417" y="5245634"/>
            <a:ext cx="5767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Transfer of a large number of nucleons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Dissipation of initial kinetic energy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299C5-9CC3-4B78-BCC9-254F55501A5B}"/>
              </a:ext>
            </a:extLst>
          </p:cNvPr>
          <p:cNvSpPr txBox="1"/>
          <p:nvPr/>
        </p:nvSpPr>
        <p:spPr>
          <a:xfrm>
            <a:off x="9668774" y="37604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7" grpId="0" animBg="1"/>
      <p:bldP spid="38" grpId="0" animBg="1"/>
      <p:bldP spid="43" grpId="0" animBg="1"/>
      <p:bldP spid="44" grpId="0" animBg="1"/>
      <p:bldP spid="30" grpId="0"/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B1C69-B682-4F85-A062-341C08EE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1" descr="D:\Documents\Papers\Семинар 07.21\degrees.png">
            <a:extLst>
              <a:ext uri="{FF2B5EF4-FFF2-40B4-BE49-F238E27FC236}">
                <a16:creationId xmlns:a16="http://schemas.microsoft.com/office/drawing/2014/main" id="{D2E3B3CF-C379-4C8E-A956-2CC93FE9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370675"/>
            <a:ext cx="6048672" cy="3558183"/>
          </a:xfrm>
          <a:prstGeom prst="rect">
            <a:avLst/>
          </a:prstGeom>
          <a:noFill/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3A41FA3-2C0A-4E9A-9639-0C7B58A6CB93}"/>
              </a:ext>
            </a:extLst>
          </p:cNvPr>
          <p:cNvSpPr txBox="1"/>
          <p:nvPr/>
        </p:nvSpPr>
        <p:spPr>
          <a:xfrm>
            <a:off x="263352" y="4005064"/>
            <a:ext cx="7397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 between centers of nuclei</a:t>
            </a: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400" i="1" baseline="-25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l-GR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–</a:t>
            </a:r>
            <a:r>
              <a:rPr lang="el-GR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ellipsoidal deformations</a:t>
            </a: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asymmetry</a:t>
            </a: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charge asymmetry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angle between symmetry axis and beam direction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400" dirty="0"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angles of rotation of nuclei in the reaction plane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E736B15-C903-4CE6-B619-3302CF29F524}"/>
              </a:ext>
            </a:extLst>
          </p:cNvPr>
          <p:cNvSpPr/>
          <p:nvPr/>
        </p:nvSpPr>
        <p:spPr>
          <a:xfrm>
            <a:off x="7802646" y="260649"/>
            <a:ext cx="4126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96, 024618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99, 014613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  <a:endParaRPr lang="ru-RU" sz="2000" dirty="0">
              <a:solidFill>
                <a:srgbClr val="00B050"/>
              </a:solidFill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654D5D4-4F6D-4BEF-8AEE-B6ED8F04D236}"/>
              </a:ext>
            </a:extLst>
          </p:cNvPr>
          <p:cNvGrpSpPr/>
          <p:nvPr/>
        </p:nvGrpSpPr>
        <p:grpSpPr>
          <a:xfrm>
            <a:off x="6646591" y="1484785"/>
            <a:ext cx="5559696" cy="2283637"/>
            <a:chOff x="262558" y="404664"/>
            <a:chExt cx="5559696" cy="2283637"/>
          </a:xfrm>
        </p:grpSpPr>
        <p:pic>
          <p:nvPicPr>
            <p:cNvPr id="57" name="Picture 2" descr="D:\Documents\Papers\NSD19\Slides\Model.png">
              <a:extLst>
                <a:ext uri="{FF2B5EF4-FFF2-40B4-BE49-F238E27FC236}">
                  <a16:creationId xmlns:a16="http://schemas.microsoft.com/office/drawing/2014/main" id="{83A59AF1-D664-45C4-81DD-2E53D48E1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0014" t="12212" r="2035" b="64240"/>
            <a:stretch>
              <a:fillRect/>
            </a:stretch>
          </p:blipFill>
          <p:spPr bwMode="auto">
            <a:xfrm>
              <a:off x="406574" y="476672"/>
              <a:ext cx="5184576" cy="1872208"/>
            </a:xfrm>
            <a:prstGeom prst="rect">
              <a:avLst/>
            </a:prstGeom>
            <a:noFill/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3A515C-E00A-4862-BE3E-13E3B92E2075}"/>
                </a:ext>
              </a:extLst>
            </p:cNvPr>
            <p:cNvSpPr txBox="1"/>
            <p:nvPr/>
          </p:nvSpPr>
          <p:spPr>
            <a:xfrm>
              <a:off x="2638822" y="404664"/>
              <a:ext cx="2787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system of </a:t>
              </a:r>
            </a:p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Langevin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equations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C5F3C3A0-A147-4216-8D47-CE05B41B5663}"/>
                </a:ext>
              </a:extLst>
            </p:cNvPr>
            <p:cNvSpPr/>
            <p:nvPr/>
          </p:nvSpPr>
          <p:spPr>
            <a:xfrm>
              <a:off x="262558" y="404664"/>
              <a:ext cx="5303118" cy="180020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A84DE7-4477-450F-A172-883B37A3BC29}"/>
                </a:ext>
              </a:extLst>
            </p:cNvPr>
            <p:cNvSpPr txBox="1"/>
            <p:nvPr/>
          </p:nvSpPr>
          <p:spPr>
            <a:xfrm>
              <a:off x="909398" y="2226636"/>
              <a:ext cx="491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driving, friction and random forces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1" descr="C:\Users\Engineer\OneDrive\Документы\degrees.png">
            <a:extLst>
              <a:ext uri="{FF2B5EF4-FFF2-40B4-BE49-F238E27FC236}">
                <a16:creationId xmlns:a16="http://schemas.microsoft.com/office/drawing/2014/main" id="{D2935377-0E9D-4C17-85FB-F868A001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0195" t="27459" r="41604" b="60337"/>
          <a:stretch>
            <a:fillRect/>
          </a:stretch>
        </p:blipFill>
        <p:spPr bwMode="auto">
          <a:xfrm>
            <a:off x="3935760" y="4725144"/>
            <a:ext cx="1440160" cy="720080"/>
          </a:xfrm>
          <a:prstGeom prst="rect">
            <a:avLst/>
          </a:prstGeom>
          <a:noFill/>
        </p:spPr>
      </p:pic>
      <p:pic>
        <p:nvPicPr>
          <p:cNvPr id="62" name="Picture 1" descr="C:\Users\Engineer\OneDrive\Документы\degrees.png">
            <a:extLst>
              <a:ext uri="{FF2B5EF4-FFF2-40B4-BE49-F238E27FC236}">
                <a16:creationId xmlns:a16="http://schemas.microsoft.com/office/drawing/2014/main" id="{487A416C-DE43-498B-9A6D-D4AE30E8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0195" t="38443" r="41604" b="48132"/>
          <a:stretch>
            <a:fillRect/>
          </a:stretch>
        </p:blipFill>
        <p:spPr bwMode="auto">
          <a:xfrm>
            <a:off x="5447928" y="4672186"/>
            <a:ext cx="1440160" cy="792088"/>
          </a:xfrm>
          <a:prstGeom prst="rect">
            <a:avLst/>
          </a:prstGeom>
          <a:noFill/>
        </p:spPr>
      </p:pic>
      <p:grpSp>
        <p:nvGrpSpPr>
          <p:cNvPr id="63" name="Группа 25">
            <a:extLst>
              <a:ext uri="{FF2B5EF4-FFF2-40B4-BE49-F238E27FC236}">
                <a16:creationId xmlns:a16="http://schemas.microsoft.com/office/drawing/2014/main" id="{F187161E-F5A4-4002-A4FD-0B4D456C8795}"/>
              </a:ext>
            </a:extLst>
          </p:cNvPr>
          <p:cNvGrpSpPr/>
          <p:nvPr/>
        </p:nvGrpSpPr>
        <p:grpSpPr>
          <a:xfrm>
            <a:off x="7536160" y="3986014"/>
            <a:ext cx="5256584" cy="2107282"/>
            <a:chOff x="406574" y="2780928"/>
            <a:chExt cx="5256584" cy="2107282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84077D05-DC43-4EDC-AE41-C0F742696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" t="50000" r="82640" b="42507"/>
            <a:stretch/>
          </p:blipFill>
          <p:spPr>
            <a:xfrm>
              <a:off x="406574" y="2799978"/>
              <a:ext cx="1324111" cy="504056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1A60D2D7-C560-42E7-A5BF-1F26BAFFC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8" t="57493" r="89368" b="18957"/>
            <a:stretch/>
          </p:blipFill>
          <p:spPr>
            <a:xfrm>
              <a:off x="531540" y="3304034"/>
              <a:ext cx="432048" cy="1584176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4215EA-24C5-477B-A82E-C4AB9C469513}"/>
                </a:ext>
              </a:extLst>
            </p:cNvPr>
            <p:cNvSpPr txBox="1"/>
            <p:nvPr/>
          </p:nvSpPr>
          <p:spPr>
            <a:xfrm>
              <a:off x="982638" y="2780928"/>
              <a:ext cx="46805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           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mass tensor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dissipation tensor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amplitude of random force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cs typeface="Arial" panose="020B0604020202020204" pitchFamily="34" charset="0"/>
                </a:rPr>
                <a:t>–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random value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9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3B0-3D2B-4CC2-82DB-F3C43B1C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27">
            <a:extLst>
              <a:ext uri="{FF2B5EF4-FFF2-40B4-BE49-F238E27FC236}">
                <a16:creationId xmlns:a16="http://schemas.microsoft.com/office/drawing/2014/main" id="{CF0FCBBD-1221-463B-B9A2-9BFF128B3D46}"/>
              </a:ext>
            </a:extLst>
          </p:cNvPr>
          <p:cNvGrpSpPr/>
          <p:nvPr/>
        </p:nvGrpSpPr>
        <p:grpSpPr>
          <a:xfrm>
            <a:off x="5159102" y="5085184"/>
            <a:ext cx="6887294" cy="1512168"/>
            <a:chOff x="334566" y="4941168"/>
            <a:chExt cx="6887294" cy="15121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93B104F-17EC-44B8-B10E-A70C2EFE5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84" r="43502"/>
            <a:stretch/>
          </p:blipFill>
          <p:spPr>
            <a:xfrm>
              <a:off x="334566" y="5470152"/>
              <a:ext cx="6887294" cy="9831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487D45-B198-45CD-AAB5-8E686A02BA4A}"/>
                </a:ext>
              </a:extLst>
            </p:cNvPr>
            <p:cNvSpPr txBox="1"/>
            <p:nvPr/>
          </p:nvSpPr>
          <p:spPr>
            <a:xfrm>
              <a:off x="910630" y="4941168"/>
              <a:ext cx="5009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differential reaction cross section: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E80DC4-2766-47EC-8981-687FEAB6439C}"/>
              </a:ext>
            </a:extLst>
          </p:cNvPr>
          <p:cNvGrpSpPr/>
          <p:nvPr/>
        </p:nvGrpSpPr>
        <p:grpSpPr>
          <a:xfrm>
            <a:off x="126046" y="372566"/>
            <a:ext cx="4999249" cy="6296794"/>
            <a:chOff x="6994190" y="273174"/>
            <a:chExt cx="4999249" cy="6296794"/>
          </a:xfrm>
        </p:grpSpPr>
        <p:pic>
          <p:nvPicPr>
            <p:cNvPr id="8" name="Picture 2" descr="D:\Documents\Study\Disser_Saiko\Семинар\equations.png">
              <a:extLst>
                <a:ext uri="{FF2B5EF4-FFF2-40B4-BE49-F238E27FC236}">
                  <a16:creationId xmlns:a16="http://schemas.microsoft.com/office/drawing/2014/main" id="{A880C41D-4811-4F7F-9F74-69BC8A537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9717" t="48394" b="6408"/>
            <a:stretch>
              <a:fillRect/>
            </a:stretch>
          </p:blipFill>
          <p:spPr bwMode="auto">
            <a:xfrm>
              <a:off x="7410400" y="3327276"/>
              <a:ext cx="4583039" cy="2838028"/>
            </a:xfrm>
            <a:prstGeom prst="rect">
              <a:avLst/>
            </a:prstGeom>
            <a:noFill/>
          </p:spPr>
        </p:pic>
        <p:pic>
          <p:nvPicPr>
            <p:cNvPr id="9" name="Picture 2" descr="D:\Documents\Study\Disser_Saiko\Семинар\equations.png">
              <a:extLst>
                <a:ext uri="{FF2B5EF4-FFF2-40B4-BE49-F238E27FC236}">
                  <a16:creationId xmlns:a16="http://schemas.microsoft.com/office/drawing/2014/main" id="{55179C84-F848-447C-9E48-FAEF89435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0350" t="5963" b="51606"/>
            <a:stretch>
              <a:fillRect/>
            </a:stretch>
          </p:blipFill>
          <p:spPr bwMode="auto">
            <a:xfrm>
              <a:off x="7482408" y="662980"/>
              <a:ext cx="4511031" cy="2664296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5BC0F2-CD0C-4898-9C71-B08A8D8CB9E8}"/>
                </a:ext>
              </a:extLst>
            </p:cNvPr>
            <p:cNvSpPr txBox="1"/>
            <p:nvPr/>
          </p:nvSpPr>
          <p:spPr>
            <a:xfrm>
              <a:off x="8096572" y="273174"/>
              <a:ext cx="385033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 collision of 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136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Xe + 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208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Pb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86741F-BEE5-4BC7-A0A7-446B97E793AF}"/>
                </a:ext>
              </a:extLst>
            </p:cNvPr>
            <p:cNvSpPr txBox="1"/>
            <p:nvPr/>
          </p:nvSpPr>
          <p:spPr>
            <a:xfrm>
              <a:off x="8039422" y="6093296"/>
              <a:ext cx="385033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interaction time, 10</a:t>
              </a:r>
              <a:r>
                <a: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-22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DA245A-9A52-4233-9D24-7063E1A07EB5}"/>
                </a:ext>
              </a:extLst>
            </p:cNvPr>
            <p:cNvSpPr txBox="1"/>
            <p:nvPr/>
          </p:nvSpPr>
          <p:spPr>
            <a:xfrm rot="16200000">
              <a:off x="6604620" y="3711674"/>
              <a:ext cx="133005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mass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DB6399-165A-436D-8E78-950C7FC50B68}"/>
                </a:ext>
              </a:extLst>
            </p:cNvPr>
            <p:cNvSpPr txBox="1"/>
            <p:nvPr/>
          </p:nvSpPr>
          <p:spPr>
            <a:xfrm rot="16200000">
              <a:off x="6371816" y="5009257"/>
              <a:ext cx="1706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rel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MeV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82B958-D437-412D-8E70-BF6746CC7CD4}"/>
                </a:ext>
              </a:extLst>
            </p:cNvPr>
            <p:cNvSpPr txBox="1"/>
            <p:nvPr/>
          </p:nvSpPr>
          <p:spPr>
            <a:xfrm rot="16200000">
              <a:off x="6676628" y="2415530"/>
              <a:ext cx="133005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i="1" dirty="0">
                  <a:latin typeface="Times New Roman" pitchFamily="18" charset="0"/>
                  <a:cs typeface="Times New Roman" pitchFamily="18" charset="0"/>
                </a:rPr>
                <a:t>δ</a:t>
              </a:r>
              <a:endParaRPr lang="ru-RU" sz="2400" dirty="0"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0D15A-B272-42DB-814C-9FCCAEA5F20A}"/>
                </a:ext>
              </a:extLst>
            </p:cNvPr>
            <p:cNvSpPr txBox="1"/>
            <p:nvPr/>
          </p:nvSpPr>
          <p:spPr>
            <a:xfrm rot="16200000">
              <a:off x="6748636" y="1119386"/>
              <a:ext cx="1330052" cy="476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4C22C8-9561-4BF2-B6CF-8AAB5D42B936}"/>
              </a:ext>
            </a:extLst>
          </p:cNvPr>
          <p:cNvSpPr txBox="1"/>
          <p:nvPr/>
        </p:nvSpPr>
        <p:spPr>
          <a:xfrm>
            <a:off x="5447134" y="138083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collision provides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 and A of fragments,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scattering angle,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kinetic energy,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28B42-27AF-4135-AB17-12F94561650F}"/>
              </a:ext>
            </a:extLst>
          </p:cNvPr>
          <p:cNvSpPr txBox="1"/>
          <p:nvPr/>
        </p:nvSpPr>
        <p:spPr>
          <a:xfrm>
            <a:off x="9047534" y="1735648"/>
            <a:ext cx="2909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excitation energy,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reaction time,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0C342BF-A124-4B58-BE09-18325AFA6068}"/>
              </a:ext>
            </a:extLst>
          </p:cNvPr>
          <p:cNvSpPr/>
          <p:nvPr/>
        </p:nvSpPr>
        <p:spPr>
          <a:xfrm>
            <a:off x="5301343" y="3227492"/>
            <a:ext cx="67705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Final fragments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are simulated by means of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statistical model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decay of heavy excited nuclei,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GEF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  <a:r>
              <a:rPr lang="en-US" sz="2400" dirty="0">
                <a:cs typeface="Arial" panose="020B0604020202020204" pitchFamily="34" charset="0"/>
              </a:rPr>
              <a:t>		                    </a:t>
            </a:r>
            <a:r>
              <a:rPr lang="en-US" sz="2400" dirty="0">
                <a:cs typeface="Arial" panose="020B0604020202020204" pitchFamily="34" charset="0"/>
                <a:hlinkClick r:id="rId4"/>
              </a:rPr>
              <a:t>http://nrv.jinr.ru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  <a:hlinkClick r:id="rId5"/>
              </a:rPr>
              <a:t>http://www.khschmidts-nuclear-web.eu/GEF.html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FB9BFE-C34B-46C1-A122-2E7E120D05E0}"/>
              </a:ext>
            </a:extLst>
          </p:cNvPr>
          <p:cNvSpPr/>
          <p:nvPr/>
        </p:nvSpPr>
        <p:spPr>
          <a:xfrm>
            <a:off x="7802646" y="260649"/>
            <a:ext cx="4126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Karpov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96, 024618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  <a:p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99, 014613</a:t>
            </a:r>
            <a:r>
              <a:rPr lang="ru-RU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ACBB2-4058-4255-9BD4-92A0C3DE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0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 in the 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+ 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reaction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BDF28-9293-404B-AA21-F9329DD94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1" t="22064" r="21250" b="17460"/>
          <a:stretch/>
        </p:blipFill>
        <p:spPr>
          <a:xfrm>
            <a:off x="217713" y="1582113"/>
            <a:ext cx="7327517" cy="4524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7F870-AE31-4DAC-8F82-D0B157CB440C}"/>
              </a:ext>
            </a:extLst>
          </p:cNvPr>
          <p:cNvSpPr txBox="1"/>
          <p:nvPr/>
        </p:nvSpPr>
        <p:spPr>
          <a:xfrm>
            <a:off x="217714" y="6044976"/>
            <a:ext cx="385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exp.</a:t>
            </a:r>
            <a:r>
              <a:rPr lang="ru-RU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Y.X. Watanabe, et. al,</a:t>
            </a:r>
          </a:p>
          <a:p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Phys. Rev. Lett. 115, 172503 (2015)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B50BC-9005-4941-BA44-E5DFAA4E4B0B}"/>
              </a:ext>
            </a:extLst>
          </p:cNvPr>
          <p:cNvSpPr txBox="1"/>
          <p:nvPr/>
        </p:nvSpPr>
        <p:spPr>
          <a:xfrm>
            <a:off x="1253662" y="751116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1221 MeV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≤ 34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20A595-922B-4B1A-A9F9-ABF2ADBE3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2" t="12857" r="49286" b="40635"/>
          <a:stretch/>
        </p:blipFill>
        <p:spPr>
          <a:xfrm>
            <a:off x="7685314" y="513465"/>
            <a:ext cx="4376057" cy="3189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63A638-52A8-4344-A725-99C0561F6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43" t="37777" r="50000" b="16508"/>
          <a:stretch/>
        </p:blipFill>
        <p:spPr>
          <a:xfrm>
            <a:off x="7685314" y="3648557"/>
            <a:ext cx="4310743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CB1AC-E7BA-4D0A-B83F-9701B3B76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97" y="1517375"/>
            <a:ext cx="6125964" cy="43030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43A22-E4BF-45CD-B145-4FE94597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89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the approach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04B480-5FCF-4C46-8271-C26B10FE6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5" t="55551" r="35267" b="40470"/>
          <a:stretch/>
        </p:blipFill>
        <p:spPr>
          <a:xfrm>
            <a:off x="0" y="715012"/>
            <a:ext cx="9851571" cy="4789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FD3C0A-2508-4399-8B82-99704458F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92" t="59376" r="56170" b="25825"/>
          <a:stretch/>
        </p:blipFill>
        <p:spPr>
          <a:xfrm>
            <a:off x="4898571" y="1175658"/>
            <a:ext cx="478972" cy="17818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EBA9E0-585B-4893-AB8C-9591FDD26DF0}"/>
              </a:ext>
            </a:extLst>
          </p:cNvPr>
          <p:cNvSpPr/>
          <p:nvPr/>
        </p:nvSpPr>
        <p:spPr>
          <a:xfrm>
            <a:off x="4887685" y="693239"/>
            <a:ext cx="478972" cy="4789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BFFE6C-6D44-4F3A-9022-88F74E960C28}"/>
              </a:ext>
            </a:extLst>
          </p:cNvPr>
          <p:cNvSpPr/>
          <p:nvPr/>
        </p:nvSpPr>
        <p:spPr>
          <a:xfrm>
            <a:off x="5780315" y="694963"/>
            <a:ext cx="478972" cy="4789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02CD7B-CBD0-42E8-9E88-395231640F25}"/>
              </a:ext>
            </a:extLst>
          </p:cNvPr>
          <p:cNvSpPr/>
          <p:nvPr/>
        </p:nvSpPr>
        <p:spPr>
          <a:xfrm>
            <a:off x="6662058" y="696688"/>
            <a:ext cx="478972" cy="4789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FBA301-05E3-4B7A-BB53-F76AB243221E}"/>
              </a:ext>
            </a:extLst>
          </p:cNvPr>
          <p:cNvSpPr/>
          <p:nvPr/>
        </p:nvSpPr>
        <p:spPr>
          <a:xfrm>
            <a:off x="4887685" y="2485936"/>
            <a:ext cx="478972" cy="4789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97F80-E787-4F88-B5BB-F706C1113B83}"/>
              </a:ext>
            </a:extLst>
          </p:cNvPr>
          <p:cNvSpPr txBox="1"/>
          <p:nvPr/>
        </p:nvSpPr>
        <p:spPr>
          <a:xfrm>
            <a:off x="5562600" y="1286543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Ions Beams (RIBs)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050620-BB74-482F-AEB6-64BADEFED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9" y="1707786"/>
            <a:ext cx="3568961" cy="99930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7C8E1BF-729F-4C91-9614-D68E2FF2D2B6}"/>
              </a:ext>
            </a:extLst>
          </p:cNvPr>
          <p:cNvGrpSpPr/>
          <p:nvPr/>
        </p:nvGrpSpPr>
        <p:grpSpPr>
          <a:xfrm>
            <a:off x="1546548" y="4184193"/>
            <a:ext cx="1995741" cy="1166820"/>
            <a:chOff x="653919" y="4260393"/>
            <a:chExt cx="1995741" cy="1166820"/>
          </a:xfrm>
        </p:grpSpPr>
        <p:pic>
          <p:nvPicPr>
            <p:cNvPr id="1028" name="Picture 4" descr="Home INFN Legnaro">
              <a:extLst>
                <a:ext uri="{FF2B5EF4-FFF2-40B4-BE49-F238E27FC236}">
                  <a16:creationId xmlns:a16="http://schemas.microsoft.com/office/drawing/2014/main" id="{F1296836-26D1-4756-87CC-087587D34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19" y="4260393"/>
              <a:ext cx="1995741" cy="889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463F4B-FB06-489C-AEA2-5223E45DAB15}"/>
                </a:ext>
              </a:extLst>
            </p:cNvPr>
            <p:cNvSpPr txBox="1"/>
            <p:nvPr/>
          </p:nvSpPr>
          <p:spPr>
            <a:xfrm>
              <a:off x="1532046" y="4965548"/>
              <a:ext cx="1005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SPES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B869958-8FF0-4EDF-9ED5-584919BA13FA}"/>
              </a:ext>
            </a:extLst>
          </p:cNvPr>
          <p:cNvGrpSpPr/>
          <p:nvPr/>
        </p:nvGrpSpPr>
        <p:grpSpPr>
          <a:xfrm>
            <a:off x="512239" y="5543370"/>
            <a:ext cx="3971106" cy="1166821"/>
            <a:chOff x="512239" y="5543370"/>
            <a:chExt cx="3971106" cy="1166821"/>
          </a:xfrm>
        </p:grpSpPr>
        <p:pic>
          <p:nvPicPr>
            <p:cNvPr id="1031" name="Picture 7" descr="Home">
              <a:extLst>
                <a:ext uri="{FF2B5EF4-FFF2-40B4-BE49-F238E27FC236}">
                  <a16:creationId xmlns:a16="http://schemas.microsoft.com/office/drawing/2014/main" id="{2C722606-1BAB-44B3-A8F0-48FE2CDEA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39" y="5543370"/>
              <a:ext cx="3971106" cy="8898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5C43F-C273-4BFB-9912-34DAC83B4114}"/>
                </a:ext>
              </a:extLst>
            </p:cNvPr>
            <p:cNvSpPr txBox="1"/>
            <p:nvPr/>
          </p:nvSpPr>
          <p:spPr>
            <a:xfrm>
              <a:off x="3449571" y="6248526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ISAC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3" name="Picture 9" descr="home">
            <a:extLst>
              <a:ext uri="{FF2B5EF4-FFF2-40B4-BE49-F238E27FC236}">
                <a16:creationId xmlns:a16="http://schemas.microsoft.com/office/drawing/2014/main" id="{5F4F1C6C-F24A-442D-A557-73384B87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9" y="2897870"/>
            <a:ext cx="4067775" cy="9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648EE3-CE65-43C5-87D2-8B46944A5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/>
          <a:stretch/>
        </p:blipFill>
        <p:spPr>
          <a:xfrm>
            <a:off x="289813" y="968828"/>
            <a:ext cx="10575457" cy="57457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F98BF-3401-4162-B66B-15066350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cross sections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58DBE-F9F5-437D-9D19-5D68506F0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/>
          <a:stretch/>
        </p:blipFill>
        <p:spPr>
          <a:xfrm>
            <a:off x="289813" y="968829"/>
            <a:ext cx="10575457" cy="5745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EBC04-3391-410F-83AE-C566C35F9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5" r="37910" b="82528"/>
          <a:stretch/>
        </p:blipFill>
        <p:spPr>
          <a:xfrm>
            <a:off x="10052943" y="164896"/>
            <a:ext cx="2057400" cy="1151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A895F-AFE1-4575-936F-9880790079CB}"/>
              </a:ext>
            </a:extLst>
          </p:cNvPr>
          <p:cNvSpPr txBox="1"/>
          <p:nvPr/>
        </p:nvSpPr>
        <p:spPr>
          <a:xfrm>
            <a:off x="1534886" y="611087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1.2V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2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F98BF-3401-4162-B66B-15066350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991"/>
            <a:ext cx="10515600" cy="720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cross sections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374385-0508-4C35-9609-92D260A70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8"/>
          <a:stretch/>
        </p:blipFill>
        <p:spPr>
          <a:xfrm>
            <a:off x="443006" y="1158383"/>
            <a:ext cx="5542676" cy="4338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29C8F1-2BC2-4C84-96CA-42A84A694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5" r="37910" b="82528"/>
          <a:stretch/>
        </p:blipFill>
        <p:spPr>
          <a:xfrm>
            <a:off x="4610100" y="784728"/>
            <a:ext cx="2057400" cy="1151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66BADE-F866-4785-9EF7-5631B5D3F31B}"/>
              </a:ext>
            </a:extLst>
          </p:cNvPr>
          <p:cNvSpPr txBox="1"/>
          <p:nvPr/>
        </p:nvSpPr>
        <p:spPr>
          <a:xfrm>
            <a:off x="3897087" y="29626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643 MeV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B32832FA-3B83-44BE-B172-287D382216B4}"/>
              </a:ext>
            </a:extLst>
          </p:cNvPr>
          <p:cNvSpPr/>
          <p:nvPr/>
        </p:nvSpPr>
        <p:spPr>
          <a:xfrm>
            <a:off x="3744686" y="2623457"/>
            <a:ext cx="195945" cy="478974"/>
          </a:xfrm>
          <a:custGeom>
            <a:avLst/>
            <a:gdLst>
              <a:gd name="connsiteX0" fmla="*/ 141551 w 141551"/>
              <a:gd name="connsiteY0" fmla="*/ 402771 h 402771"/>
              <a:gd name="connsiteX1" fmla="*/ 36 w 141551"/>
              <a:gd name="connsiteY1" fmla="*/ 217714 h 402771"/>
              <a:gd name="connsiteX2" fmla="*/ 130665 w 141551"/>
              <a:gd name="connsiteY2" fmla="*/ 0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551" h="402771">
                <a:moveTo>
                  <a:pt x="141551" y="402771"/>
                </a:moveTo>
                <a:cubicBezTo>
                  <a:pt x="71700" y="343806"/>
                  <a:pt x="1850" y="284842"/>
                  <a:pt x="36" y="217714"/>
                </a:cubicBezTo>
                <a:cubicBezTo>
                  <a:pt x="-1778" y="150586"/>
                  <a:pt x="64443" y="75293"/>
                  <a:pt x="130665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05F73-E64C-4C88-9539-F76E60429D42}"/>
              </a:ext>
            </a:extLst>
          </p:cNvPr>
          <p:cNvSpPr txBox="1"/>
          <p:nvPr/>
        </p:nvSpPr>
        <p:spPr>
          <a:xfrm>
            <a:off x="228600" y="5734161"/>
            <a:ext cx="3856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exp.</a:t>
            </a:r>
            <a:r>
              <a:rPr lang="ru-RU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136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 + </a:t>
            </a:r>
            <a:r>
              <a:rPr lang="en-US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198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Pt @ 643 MeV</a:t>
            </a:r>
          </a:p>
          <a:p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Y.X. Watanabe, et. al,</a:t>
            </a:r>
          </a:p>
          <a:p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Phys. Rev. Lett. 115, 172503 (2015)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4A9CD-0EBD-4835-AD3B-4C868AC4CFD5}"/>
              </a:ext>
            </a:extLst>
          </p:cNvPr>
          <p:cNvSpPr txBox="1"/>
          <p:nvPr/>
        </p:nvSpPr>
        <p:spPr>
          <a:xfrm>
            <a:off x="8602068" y="433953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AF3B11-501E-48F5-92FB-484940781C17}"/>
              </a:ext>
            </a:extLst>
          </p:cNvPr>
          <p:cNvSpPr txBox="1"/>
          <p:nvPr/>
        </p:nvSpPr>
        <p:spPr>
          <a:xfrm>
            <a:off x="9690640" y="433953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C41591-B84D-4416-8D74-722689AF61D2}"/>
              </a:ext>
            </a:extLst>
          </p:cNvPr>
          <p:cNvSpPr txBox="1"/>
          <p:nvPr/>
        </p:nvSpPr>
        <p:spPr>
          <a:xfrm>
            <a:off x="10931614" y="433953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9D9689-31A2-4683-BB48-6FCC474D7176}"/>
              </a:ext>
            </a:extLst>
          </p:cNvPr>
          <p:cNvSpPr txBox="1"/>
          <p:nvPr/>
        </p:nvSpPr>
        <p:spPr>
          <a:xfrm>
            <a:off x="4175691" y="5757045"/>
            <a:ext cx="778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Production cross section depend on isospin of projectile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2FC9A3-41F4-4AD8-9460-D2AA8D7F1B06}"/>
              </a:ext>
            </a:extLst>
          </p:cNvPr>
          <p:cNvSpPr txBox="1"/>
          <p:nvPr/>
        </p:nvSpPr>
        <p:spPr>
          <a:xfrm>
            <a:off x="7546153" y="140039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0A938D-F567-4301-8379-A6FA473D7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6184045" y="1179028"/>
            <a:ext cx="5920864" cy="43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639</Words>
  <Application>Microsoft Office PowerPoint</Application>
  <PresentationFormat>Широкоэкранный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Тема Office</vt:lpstr>
      <vt:lpstr>Production of heavy neutron-rich nuclei with the magic number N=126  in the multinucleon transfer reactions  induced by radioactive ion beams</vt:lpstr>
      <vt:lpstr>Methods of production of new nuclei</vt:lpstr>
      <vt:lpstr>Multinucleon transfer reactions</vt:lpstr>
      <vt:lpstr>Model</vt:lpstr>
      <vt:lpstr>Model</vt:lpstr>
      <vt:lpstr>MNT in the 136Xe + 198Pt reaction</vt:lpstr>
      <vt:lpstr>Extension of the approach</vt:lpstr>
      <vt:lpstr>Production cross sections</vt:lpstr>
      <vt:lpstr>Production cross sections</vt:lpstr>
      <vt:lpstr>Predicted yields of yet-unknown 201Re</vt:lpstr>
      <vt:lpstr>Predicted yields of yet-unknown isotope 201Re</vt:lpstr>
      <vt:lpstr>Conclusions</vt:lpstr>
      <vt:lpstr>Thank you for attention!</vt:lpstr>
      <vt:lpstr>Heavy products of the 136Xe + 198Pt reaction</vt:lpstr>
      <vt:lpstr>Potential energy and cross sections</vt:lpstr>
      <vt:lpstr>Potential energy and cross sections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heavy neutron-rich nuclei with the magic number N=126  in the multinucleon transfer reactions  induced by radioactive beams</dc:title>
  <dc:creator>???????? ?????</dc:creator>
  <cp:lastModifiedBy>Engineer</cp:lastModifiedBy>
  <cp:revision>57</cp:revision>
  <dcterms:created xsi:type="dcterms:W3CDTF">2023-10-30T14:02:49Z</dcterms:created>
  <dcterms:modified xsi:type="dcterms:W3CDTF">2023-12-08T08:54:31Z</dcterms:modified>
</cp:coreProperties>
</file>