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9" r:id="rId2"/>
    <p:sldId id="257" r:id="rId3"/>
    <p:sldId id="270" r:id="rId4"/>
    <p:sldId id="271" r:id="rId5"/>
    <p:sldId id="282" r:id="rId6"/>
    <p:sldId id="284" r:id="rId7"/>
    <p:sldId id="273" r:id="rId8"/>
    <p:sldId id="285" r:id="rId9"/>
    <p:sldId id="286" r:id="rId10"/>
    <p:sldId id="314" r:id="rId11"/>
    <p:sldId id="315" r:id="rId12"/>
    <p:sldId id="312" r:id="rId13"/>
    <p:sldId id="275" r:id="rId14"/>
    <p:sldId id="302" r:id="rId15"/>
    <p:sldId id="297" r:id="rId16"/>
    <p:sldId id="272" r:id="rId17"/>
    <p:sldId id="313" r:id="rId18"/>
    <p:sldId id="295" r:id="rId19"/>
    <p:sldId id="294" r:id="rId20"/>
    <p:sldId id="296" r:id="rId21"/>
    <p:sldId id="309" r:id="rId22"/>
    <p:sldId id="310" r:id="rId23"/>
    <p:sldId id="311" r:id="rId24"/>
    <p:sldId id="28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02" autoAdjust="0"/>
    <p:restoredTop sz="94737" autoAdjust="0"/>
  </p:normalViewPr>
  <p:slideViewPr>
    <p:cSldViewPr snapToGrid="0">
      <p:cViewPr varScale="1">
        <p:scale>
          <a:sx n="78" d="100"/>
          <a:sy n="78" d="100"/>
        </p:scale>
        <p:origin x="102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B3F1C-B5CF-41C3-B11A-3DAD2087D2A2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B625C-97B7-4873-B1DE-B54BCB245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900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458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525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14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92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21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75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535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414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645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3CB3-5D5E-445E-A331-2CB356D93B0E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93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D3CB3-5D5E-445E-A331-2CB356D93B0E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44FF5-B3C2-48B4-AF99-D14912D2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34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22.wmf"/><Relationship Id="rId7" Type="http://schemas.openxmlformats.org/officeDocument/2006/relationships/image" Target="../media/image24.e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4.emf"/><Relationship Id="rId12" Type="http://schemas.openxmlformats.org/officeDocument/2006/relationships/oleObject" Target="../embeddings/oleObject31.bin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26.wmf"/><Relationship Id="rId3" Type="http://schemas.openxmlformats.org/officeDocument/2006/relationships/image" Target="../media/image22.wmf"/><Relationship Id="rId7" Type="http://schemas.openxmlformats.org/officeDocument/2006/relationships/image" Target="../media/image24.emf"/><Relationship Id="rId12" Type="http://schemas.openxmlformats.org/officeDocument/2006/relationships/oleObject" Target="../embeddings/oleObject34.bin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28.wmf"/><Relationship Id="rId5" Type="http://schemas.openxmlformats.org/officeDocument/2006/relationships/image" Target="../media/image23.wmf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5.wmf"/><Relationship Id="rId14" Type="http://schemas.openxmlformats.org/officeDocument/2006/relationships/oleObject" Target="../embeddings/oleObject3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29.wmf"/><Relationship Id="rId7" Type="http://schemas.openxmlformats.org/officeDocument/2006/relationships/image" Target="../media/image31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image" Target="../media/image34.wmf"/><Relationship Id="rId7" Type="http://schemas.openxmlformats.org/officeDocument/2006/relationships/image" Target="../media/image36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42.bin"/><Relationship Id="rId9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41.wmf"/><Relationship Id="rId2" Type="http://schemas.openxmlformats.org/officeDocument/2006/relationships/oleObject" Target="../embeddings/oleObject4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4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image" Target="../media/image42.wmf"/><Relationship Id="rId7" Type="http://schemas.openxmlformats.org/officeDocument/2006/relationships/image" Target="../media/image44.w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47.gif"/><Relationship Id="rId5" Type="http://schemas.openxmlformats.org/officeDocument/2006/relationships/image" Target="../media/image43.wmf"/><Relationship Id="rId10" Type="http://schemas.openxmlformats.org/officeDocument/2006/relationships/image" Target="../media/image46.gi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oleObject" Target="../embeddings/oleObject53.bin"/><Relationship Id="rId7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49.wmf"/><Relationship Id="rId9" Type="http://schemas.openxmlformats.org/officeDocument/2006/relationships/image" Target="../media/image52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7.bin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11" Type="http://schemas.openxmlformats.org/officeDocument/2006/relationships/image" Target="../media/image59.wmf"/><Relationship Id="rId5" Type="http://schemas.openxmlformats.org/officeDocument/2006/relationships/image" Target="../media/image55.gif"/><Relationship Id="rId10" Type="http://schemas.openxmlformats.org/officeDocument/2006/relationships/oleObject" Target="../embeddings/oleObject58.bin"/><Relationship Id="rId4" Type="http://schemas.openxmlformats.org/officeDocument/2006/relationships/image" Target="../media/image54.wmf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61.gif"/><Relationship Id="rId7" Type="http://schemas.openxmlformats.org/officeDocument/2006/relationships/image" Target="../media/image64.wm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63.gif"/><Relationship Id="rId4" Type="http://schemas.openxmlformats.org/officeDocument/2006/relationships/image" Target="../media/image62.gif"/><Relationship Id="rId9" Type="http://schemas.openxmlformats.org/officeDocument/2006/relationships/oleObject" Target="../embeddings/oleObject6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6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2.wmf"/><Relationship Id="rId3" Type="http://schemas.openxmlformats.org/officeDocument/2006/relationships/image" Target="../media/image8.wmf"/><Relationship Id="rId7" Type="http://schemas.openxmlformats.org/officeDocument/2006/relationships/image" Target="../media/image7.wmf"/><Relationship Id="rId12" Type="http://schemas.openxmlformats.org/officeDocument/2006/relationships/oleObject" Target="../embeddings/oleObject13.bin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1.wmf"/><Relationship Id="rId5" Type="http://schemas.openxmlformats.org/officeDocument/2006/relationships/image" Target="../media/image9.wmf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0.wmf"/><Relationship Id="rId14" Type="http://schemas.openxmlformats.org/officeDocument/2006/relationships/oleObject" Target="../embeddings/oleObject1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6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21.e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24.bin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ижний колонтитул 75">
            <a:extLst>
              <a:ext uri="{FF2B5EF4-FFF2-40B4-BE49-F238E27FC236}">
                <a16:creationId xmlns:a16="http://schemas.microsoft.com/office/drawing/2014/main" id="{DED7A7BA-F0F4-5E22-1886-B56616F73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8" y="6445887"/>
            <a:ext cx="4114800" cy="365125"/>
          </a:xfrm>
        </p:spPr>
        <p:txBody>
          <a:bodyPr/>
          <a:lstStyle/>
          <a:p>
            <a:r>
              <a:rPr lang="en-GB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JINR, Dubna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2023</a:t>
            </a:r>
            <a:endParaRPr lang="ru-RU" sz="12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1" y="-175066"/>
            <a:ext cx="12191998" cy="1683695"/>
            <a:chOff x="-1" y="-175066"/>
            <a:chExt cx="12191998" cy="1683695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A46696E-0614-FFE5-6D71-65C6E7062D06}"/>
                </a:ext>
              </a:extLst>
            </p:cNvPr>
            <p:cNvGrpSpPr/>
            <p:nvPr/>
          </p:nvGrpSpPr>
          <p:grpSpPr>
            <a:xfrm>
              <a:off x="-1" y="-175066"/>
              <a:ext cx="12191998" cy="1683695"/>
              <a:chOff x="-1" y="-175066"/>
              <a:chExt cx="12191998" cy="1683695"/>
            </a:xfrm>
          </p:grpSpPr>
          <p:pic>
            <p:nvPicPr>
              <p:cNvPr id="7" name="Рисунок 1">
                <a:extLst>
                  <a:ext uri="{FF2B5EF4-FFF2-40B4-BE49-F238E27FC236}">
                    <a16:creationId xmlns:a16="http://schemas.microsoft.com/office/drawing/2014/main" id="{520E0EE7-506A-34A9-34E7-5562426654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1" y="1"/>
                <a:ext cx="12191998" cy="150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4D59D3E7-1075-C764-1126-01CDDB719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2537" y="-175066"/>
                <a:ext cx="2153594" cy="1170119"/>
              </a:xfrm>
              <a:prstGeom prst="rect">
                <a:avLst/>
              </a:prstGeom>
            </p:spPr>
          </p:pic>
        </p:grp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345" y="-60568"/>
              <a:ext cx="942095" cy="90379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5CE8365-C53C-3656-C99D-0F0376738B69}"/>
              </a:ext>
            </a:extLst>
          </p:cNvPr>
          <p:cNvSpPr txBox="1"/>
          <p:nvPr/>
        </p:nvSpPr>
        <p:spPr>
          <a:xfrm>
            <a:off x="0" y="1561033"/>
            <a:ext cx="12191997" cy="1107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40"/>
              </a:lnSpc>
              <a:spcAft>
                <a:spcPts val="600"/>
              </a:spcAft>
            </a:pPr>
            <a:endParaRPr lang="en-US" sz="24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154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method for numerical solution of a time-dependent Schrödinger </a:t>
            </a:r>
          </a:p>
          <a:p>
            <a:pPr algn="ctr">
              <a:lnSpc>
                <a:spcPts val="154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equation based on Lee-Trotter-Suzuki formula</a:t>
            </a:r>
          </a:p>
          <a:p>
            <a:pPr algn="ctr">
              <a:lnSpc>
                <a:spcPts val="1540"/>
              </a:lnSpc>
              <a:spcAft>
                <a:spcPts val="600"/>
              </a:spcAft>
            </a:pP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B6F96-F1A4-4E92-3B7B-DB88E075FD67}"/>
              </a:ext>
            </a:extLst>
          </p:cNvPr>
          <p:cNvSpPr txBox="1"/>
          <p:nvPr/>
        </p:nvSpPr>
        <p:spPr>
          <a:xfrm>
            <a:off x="920494" y="3038255"/>
            <a:ext cx="103510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/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 численного решения нестационарного уравнения Шрёдингера, основанный на формуле</a:t>
            </a:r>
            <a:r>
              <a:rPr lang="en-GB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произведения Ли-Троттера-Сузуки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2CFED-EA08-8998-09ED-756E7B345E7B}"/>
              </a:ext>
            </a:extLst>
          </p:cNvPr>
          <p:cNvSpPr txBox="1"/>
          <p:nvPr/>
        </p:nvSpPr>
        <p:spPr>
          <a:xfrm>
            <a:off x="4941317" y="4238828"/>
            <a:ext cx="2309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Maxim Zakharov</a:t>
            </a:r>
            <a:endParaRPr lang="ru-RU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F6443-84FE-E9AE-9C47-9D1334093252}"/>
              </a:ext>
            </a:extLst>
          </p:cNvPr>
          <p:cNvSpPr txBox="1"/>
          <p:nvPr/>
        </p:nvSpPr>
        <p:spPr>
          <a:xfrm>
            <a:off x="5585875" y="4721909"/>
            <a:ext cx="10202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FLNP, JINR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72708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14B9627A-9525-0401-8FC0-E5E8340261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30740" y="1970116"/>
          <a:ext cx="53086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08560" imgH="495000" progId="Equation.DSMT4">
                  <p:embed/>
                </p:oleObj>
              </mc:Choice>
              <mc:Fallback>
                <p:oleObj name="Equation" r:id="rId2" imgW="5308560" imgH="495000" progId="Equation.DSMT4">
                  <p:embed/>
                  <p:pic>
                    <p:nvPicPr>
                      <p:cNvPr id="23" name="Объект 22">
                        <a:extLst>
                          <a:ext uri="{FF2B5EF4-FFF2-40B4-BE49-F238E27FC236}">
                            <a16:creationId xmlns:a16="http://schemas.microsoft.com/office/drawing/2014/main" id="{14B9627A-9525-0401-8FC0-E5E8340261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30740" y="1970116"/>
                        <a:ext cx="53086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5FACB3F7-5027-F1B4-36ED-D7D5F19AFD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821" y="1268139"/>
          <a:ext cx="8255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0" imgH="685800" progId="Equation.DSMT4">
                  <p:embed/>
                </p:oleObj>
              </mc:Choice>
              <mc:Fallback>
                <p:oleObj name="Equation" r:id="rId4" imgW="8254800" imgH="685800" progId="Equation.DSMT4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5FACB3F7-5027-F1B4-36ED-D7D5F19AFD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4821" y="1268139"/>
                        <a:ext cx="82550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F02CC948-30AC-BEDF-12B6-D87A17AEE3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48171" y="2505432"/>
          <a:ext cx="558165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82216" imgH="447856" progId="Equation.DSMT4">
                  <p:embed/>
                </p:oleObj>
              </mc:Choice>
              <mc:Fallback>
                <p:oleObj name="Equation" r:id="rId6" imgW="5582216" imgH="447856" progId="Equation.DSMT4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F02CC948-30AC-BEDF-12B6-D87A17AEE3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48171" y="2505432"/>
                        <a:ext cx="5581650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898CFF46-791F-E21B-42C6-FFD37E6FFA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821" y="3166029"/>
          <a:ext cx="7391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391160" imgH="406080" progId="Equation.DSMT4">
                  <p:embed/>
                </p:oleObj>
              </mc:Choice>
              <mc:Fallback>
                <p:oleObj name="Equation" r:id="rId8" imgW="7391160" imgH="406080" progId="Equation.DSMT4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898CFF46-791F-E21B-42C6-FFD37E6FF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4821" y="3166029"/>
                        <a:ext cx="7391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5A956BD6-ED81-CC72-996E-480E1FADF009}"/>
              </a:ext>
            </a:extLst>
          </p:cNvPr>
          <p:cNvCxnSpPr>
            <a:cxnSpLocks/>
          </p:cNvCxnSpPr>
          <p:nvPr/>
        </p:nvCxnSpPr>
        <p:spPr>
          <a:xfrm>
            <a:off x="3183147" y="1953939"/>
            <a:ext cx="0" cy="1062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8C19E28-EBB5-57EA-F8DF-A9BFF00123B8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714F425-5E36-2C62-DEA7-494987DA0C79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5/15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339642-6B66-DBA6-A651-B7F18B3B75BE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525F7-01BC-D60F-1FD9-751EE7E3014D}"/>
              </a:ext>
            </a:extLst>
          </p:cNvPr>
          <p:cNvSpPr txBox="1"/>
          <p:nvPr/>
        </p:nvSpPr>
        <p:spPr>
          <a:xfrm>
            <a:off x="741869" y="757621"/>
            <a:ext cx="6874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Obtaining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an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approximation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of</a:t>
            </a:r>
            <a:r>
              <a:rPr lang="ru-RU" b="1" dirty="0">
                <a:latin typeface="Comic Sans MS" panose="030F0702030302020204" pitchFamily="66" charset="0"/>
              </a:rPr>
              <a:t> a </a:t>
            </a:r>
            <a:r>
              <a:rPr lang="ru-RU" b="1" dirty="0" err="1">
                <a:latin typeface="Comic Sans MS" panose="030F0702030302020204" pitchFamily="66" charset="0"/>
              </a:rPr>
              <a:t>higher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order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of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accuracy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A463D-E519-B068-F6F9-03C765B88FAD}"/>
              </a:ext>
            </a:extLst>
          </p:cNvPr>
          <p:cNvSpPr txBox="1"/>
          <p:nvPr/>
        </p:nvSpPr>
        <p:spPr>
          <a:xfrm>
            <a:off x="963873" y="2142251"/>
            <a:ext cx="2101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Create symmetric construction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055548-779E-53AF-B30A-06F22635A26D}"/>
              </a:ext>
            </a:extLst>
          </p:cNvPr>
          <p:cNvSpPr txBox="1"/>
          <p:nvPr/>
        </p:nvSpPr>
        <p:spPr>
          <a:xfrm>
            <a:off x="8347598" y="1809289"/>
            <a:ext cx="697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BCH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7903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14B9627A-9525-0401-8FC0-E5E8340261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30740" y="1970116"/>
          <a:ext cx="53086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08560" imgH="495000" progId="Equation.DSMT4">
                  <p:embed/>
                </p:oleObj>
              </mc:Choice>
              <mc:Fallback>
                <p:oleObj name="Equation" r:id="rId2" imgW="5308560" imgH="495000" progId="Equation.DSMT4">
                  <p:embed/>
                  <p:pic>
                    <p:nvPicPr>
                      <p:cNvPr id="23" name="Объект 22">
                        <a:extLst>
                          <a:ext uri="{FF2B5EF4-FFF2-40B4-BE49-F238E27FC236}">
                            <a16:creationId xmlns:a16="http://schemas.microsoft.com/office/drawing/2014/main" id="{14B9627A-9525-0401-8FC0-E5E8340261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30740" y="1970116"/>
                        <a:ext cx="53086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5FACB3F7-5027-F1B4-36ED-D7D5F19AFD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821" y="1268139"/>
          <a:ext cx="8255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0" imgH="685800" progId="Equation.DSMT4">
                  <p:embed/>
                </p:oleObj>
              </mc:Choice>
              <mc:Fallback>
                <p:oleObj name="Equation" r:id="rId4" imgW="8254800" imgH="685800" progId="Equation.DSMT4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5FACB3F7-5027-F1B4-36ED-D7D5F19AFD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4821" y="1268139"/>
                        <a:ext cx="82550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F02CC948-30AC-BEDF-12B6-D87A17AEE3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48171" y="2505432"/>
          <a:ext cx="558165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82216" imgH="447856" progId="Equation.DSMT4">
                  <p:embed/>
                </p:oleObj>
              </mc:Choice>
              <mc:Fallback>
                <p:oleObj name="Equation" r:id="rId6" imgW="5582216" imgH="447856" progId="Equation.DSMT4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F02CC948-30AC-BEDF-12B6-D87A17AEE3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48171" y="2505432"/>
                        <a:ext cx="5581650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898CFF46-791F-E21B-42C6-FFD37E6FFA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821" y="3166029"/>
          <a:ext cx="7391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391160" imgH="406080" progId="Equation.DSMT4">
                  <p:embed/>
                </p:oleObj>
              </mc:Choice>
              <mc:Fallback>
                <p:oleObj name="Equation" r:id="rId8" imgW="7391160" imgH="406080" progId="Equation.DSMT4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898CFF46-791F-E21B-42C6-FFD37E6FF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4821" y="3166029"/>
                        <a:ext cx="7391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5A956BD6-ED81-CC72-996E-480E1FADF009}"/>
              </a:ext>
            </a:extLst>
          </p:cNvPr>
          <p:cNvCxnSpPr>
            <a:cxnSpLocks/>
          </p:cNvCxnSpPr>
          <p:nvPr/>
        </p:nvCxnSpPr>
        <p:spPr>
          <a:xfrm>
            <a:off x="3183147" y="1953939"/>
            <a:ext cx="0" cy="1062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B909A325-2997-D9DB-1B50-9A35AD4154E4}"/>
              </a:ext>
            </a:extLst>
          </p:cNvPr>
          <p:cNvCxnSpPr>
            <a:cxnSpLocks/>
          </p:cNvCxnSpPr>
          <p:nvPr/>
        </p:nvCxnSpPr>
        <p:spPr>
          <a:xfrm>
            <a:off x="3183147" y="3701525"/>
            <a:ext cx="0" cy="1765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8C19E28-EBB5-57EA-F8DF-A9BFF00123B8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714F425-5E36-2C62-DEA7-494987DA0C79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5/15</a:t>
            </a: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A62673E-491D-821F-344C-B53FFF8713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3246" y="4017631"/>
          <a:ext cx="5283201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283000" imgH="482400" progId="Equation.DSMT4">
                  <p:embed/>
                </p:oleObj>
              </mc:Choice>
              <mc:Fallback>
                <p:oleObj name="Equation" r:id="rId10" imgW="5283000" imgH="48240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5A62673E-491D-821F-344C-B53FFF8713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13246" y="4017631"/>
                        <a:ext cx="5283201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D8B0899-5FCD-3F01-0861-32413F10C5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3246" y="4557476"/>
          <a:ext cx="4673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673520" imgH="787320" progId="Equation.DSMT4">
                  <p:embed/>
                </p:oleObj>
              </mc:Choice>
              <mc:Fallback>
                <p:oleObj name="Equation" r:id="rId12" imgW="4673520" imgH="78732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6D8B0899-5FCD-3F01-0861-32413F10C5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13246" y="4557476"/>
                        <a:ext cx="46736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E339642-6B66-DBA6-A651-B7F18B3B75BE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525F7-01BC-D60F-1FD9-751EE7E3014D}"/>
              </a:ext>
            </a:extLst>
          </p:cNvPr>
          <p:cNvSpPr txBox="1"/>
          <p:nvPr/>
        </p:nvSpPr>
        <p:spPr>
          <a:xfrm>
            <a:off x="741869" y="757621"/>
            <a:ext cx="6874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Obtaining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an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approximation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of</a:t>
            </a:r>
            <a:r>
              <a:rPr lang="ru-RU" b="1" dirty="0">
                <a:latin typeface="Comic Sans MS" panose="030F0702030302020204" pitchFamily="66" charset="0"/>
              </a:rPr>
              <a:t> a </a:t>
            </a:r>
            <a:r>
              <a:rPr lang="ru-RU" b="1" dirty="0" err="1">
                <a:latin typeface="Comic Sans MS" panose="030F0702030302020204" pitchFamily="66" charset="0"/>
              </a:rPr>
              <a:t>higher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order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of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accuracy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6AB5F-1837-C449-E760-25933EEA2057}"/>
              </a:ext>
            </a:extLst>
          </p:cNvPr>
          <p:cNvSpPr txBox="1"/>
          <p:nvPr/>
        </p:nvSpPr>
        <p:spPr>
          <a:xfrm>
            <a:off x="8166221" y="4598858"/>
            <a:ext cx="2699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Comic Sans MS" panose="030F0702030302020204" pitchFamily="66" charset="0"/>
              </a:rPr>
              <a:t>Approximation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condition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A463D-E519-B068-F6F9-03C765B88FAD}"/>
              </a:ext>
            </a:extLst>
          </p:cNvPr>
          <p:cNvSpPr txBox="1"/>
          <p:nvPr/>
        </p:nvSpPr>
        <p:spPr>
          <a:xfrm>
            <a:off x="963873" y="2142251"/>
            <a:ext cx="2101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Create symmetric construction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4F165-3550-83DA-1B51-924DA0A6E9FC}"/>
              </a:ext>
            </a:extLst>
          </p:cNvPr>
          <p:cNvSpPr txBox="1"/>
          <p:nvPr/>
        </p:nvSpPr>
        <p:spPr>
          <a:xfrm>
            <a:off x="1013920" y="4372810"/>
            <a:ext cx="2400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Use BCH formulae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9A84F7-C2EA-5E06-FD9F-F168DA143671}"/>
              </a:ext>
            </a:extLst>
          </p:cNvPr>
          <p:cNvSpPr txBox="1"/>
          <p:nvPr/>
        </p:nvSpPr>
        <p:spPr>
          <a:xfrm>
            <a:off x="3821618" y="3688263"/>
            <a:ext cx="4466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N</a:t>
            </a:r>
            <a:r>
              <a:rPr lang="ru-RU" dirty="0" err="1">
                <a:latin typeface="Comic Sans MS" panose="030F0702030302020204" pitchFamily="66" charset="0"/>
              </a:rPr>
              <a:t>eglect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all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terms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up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to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the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fifth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order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055548-779E-53AF-B30A-06F22635A26D}"/>
              </a:ext>
            </a:extLst>
          </p:cNvPr>
          <p:cNvSpPr txBox="1"/>
          <p:nvPr/>
        </p:nvSpPr>
        <p:spPr>
          <a:xfrm>
            <a:off x="8347598" y="1809289"/>
            <a:ext cx="697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BCH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5077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14B9627A-9525-0401-8FC0-E5E8340261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967969"/>
              </p:ext>
            </p:extLst>
          </p:nvPr>
        </p:nvGraphicFramePr>
        <p:xfrm>
          <a:off x="6830740" y="1970116"/>
          <a:ext cx="53086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08560" imgH="495000" progId="Equation.DSMT4">
                  <p:embed/>
                </p:oleObj>
              </mc:Choice>
              <mc:Fallback>
                <p:oleObj name="Equation" r:id="rId2" imgW="5308560" imgH="495000" progId="Equation.DSMT4">
                  <p:embed/>
                  <p:pic>
                    <p:nvPicPr>
                      <p:cNvPr id="23" name="Объект 22">
                        <a:extLst>
                          <a:ext uri="{FF2B5EF4-FFF2-40B4-BE49-F238E27FC236}">
                            <a16:creationId xmlns:a16="http://schemas.microsoft.com/office/drawing/2014/main" id="{14B9627A-9525-0401-8FC0-E5E8340261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30740" y="1970116"/>
                        <a:ext cx="53086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5FACB3F7-5027-F1B4-36ED-D7D5F19AFD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476587"/>
              </p:ext>
            </p:extLst>
          </p:nvPr>
        </p:nvGraphicFramePr>
        <p:xfrm>
          <a:off x="774821" y="1268139"/>
          <a:ext cx="8255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0" imgH="685800" progId="Equation.DSMT4">
                  <p:embed/>
                </p:oleObj>
              </mc:Choice>
              <mc:Fallback>
                <p:oleObj name="Equation" r:id="rId4" imgW="8254800" imgH="685800" progId="Equation.DSMT4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5FACB3F7-5027-F1B4-36ED-D7D5F19AFD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4821" y="1268139"/>
                        <a:ext cx="82550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F02CC948-30AC-BEDF-12B6-D87A17AEE3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837209"/>
              </p:ext>
            </p:extLst>
          </p:nvPr>
        </p:nvGraphicFramePr>
        <p:xfrm>
          <a:off x="3448171" y="2505432"/>
          <a:ext cx="558165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82216" imgH="447856" progId="Equation.DSMT4">
                  <p:embed/>
                </p:oleObj>
              </mc:Choice>
              <mc:Fallback>
                <p:oleObj name="Equation" r:id="rId6" imgW="5582216" imgH="447856" progId="Equation.DSMT4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F02CC948-30AC-BEDF-12B6-D87A17AEE3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48171" y="2505432"/>
                        <a:ext cx="5581650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898CFF46-791F-E21B-42C6-FFD37E6FFA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750734"/>
              </p:ext>
            </p:extLst>
          </p:nvPr>
        </p:nvGraphicFramePr>
        <p:xfrm>
          <a:off x="774821" y="3166029"/>
          <a:ext cx="7391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391160" imgH="406080" progId="Equation.DSMT4">
                  <p:embed/>
                </p:oleObj>
              </mc:Choice>
              <mc:Fallback>
                <p:oleObj name="Equation" r:id="rId8" imgW="7391160" imgH="406080" progId="Equation.DSMT4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898CFF46-791F-E21B-42C6-FFD37E6FF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4821" y="3166029"/>
                        <a:ext cx="7391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5A956BD6-ED81-CC72-996E-480E1FADF009}"/>
              </a:ext>
            </a:extLst>
          </p:cNvPr>
          <p:cNvCxnSpPr>
            <a:cxnSpLocks/>
          </p:cNvCxnSpPr>
          <p:nvPr/>
        </p:nvCxnSpPr>
        <p:spPr>
          <a:xfrm>
            <a:off x="3183147" y="1953939"/>
            <a:ext cx="0" cy="1062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B909A325-2997-D9DB-1B50-9A35AD4154E4}"/>
              </a:ext>
            </a:extLst>
          </p:cNvPr>
          <p:cNvCxnSpPr>
            <a:cxnSpLocks/>
          </p:cNvCxnSpPr>
          <p:nvPr/>
        </p:nvCxnSpPr>
        <p:spPr>
          <a:xfrm>
            <a:off x="3183147" y="3701525"/>
            <a:ext cx="0" cy="1765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Объект 41">
            <a:extLst>
              <a:ext uri="{FF2B5EF4-FFF2-40B4-BE49-F238E27FC236}">
                <a16:creationId xmlns:a16="http://schemas.microsoft.com/office/drawing/2014/main" id="{E44D1544-95DB-6A89-44D0-D8667ACF8C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508711"/>
              </p:ext>
            </p:extLst>
          </p:nvPr>
        </p:nvGraphicFramePr>
        <p:xfrm>
          <a:off x="1734952" y="5671032"/>
          <a:ext cx="838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381880" imgH="838080" progId="Equation.DSMT4">
                  <p:embed/>
                </p:oleObj>
              </mc:Choice>
              <mc:Fallback>
                <p:oleObj name="Equation" r:id="rId10" imgW="8381880" imgH="838080" progId="Equation.DSMT4">
                  <p:embed/>
                  <p:pic>
                    <p:nvPicPr>
                      <p:cNvPr id="42" name="Объект 41">
                        <a:extLst>
                          <a:ext uri="{FF2B5EF4-FFF2-40B4-BE49-F238E27FC236}">
                            <a16:creationId xmlns:a16="http://schemas.microsoft.com/office/drawing/2014/main" id="{E44D1544-95DB-6A89-44D0-D8667ACF8C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34952" y="5671032"/>
                        <a:ext cx="8382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8C19E28-EBB5-57EA-F8DF-A9BFF00123B8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714F425-5E36-2C62-DEA7-494987DA0C79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5/15</a:t>
            </a: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A62673E-491D-821F-344C-B53FFF8713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227207"/>
              </p:ext>
            </p:extLst>
          </p:nvPr>
        </p:nvGraphicFramePr>
        <p:xfrm>
          <a:off x="3413246" y="4017631"/>
          <a:ext cx="5283201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283000" imgH="482400" progId="Equation.DSMT4">
                  <p:embed/>
                </p:oleObj>
              </mc:Choice>
              <mc:Fallback>
                <p:oleObj name="Equation" r:id="rId12" imgW="5283000" imgH="48240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5A62673E-491D-821F-344C-B53FFF8713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13246" y="4017631"/>
                        <a:ext cx="5283201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D8B0899-5FCD-3F01-0861-32413F10C5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605985"/>
              </p:ext>
            </p:extLst>
          </p:nvPr>
        </p:nvGraphicFramePr>
        <p:xfrm>
          <a:off x="3413246" y="4557476"/>
          <a:ext cx="4673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673520" imgH="787320" progId="Equation.DSMT4">
                  <p:embed/>
                </p:oleObj>
              </mc:Choice>
              <mc:Fallback>
                <p:oleObj name="Equation" r:id="rId14" imgW="4673520" imgH="78732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6D8B0899-5FCD-3F01-0861-32413F10C5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13246" y="4557476"/>
                        <a:ext cx="46736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E339642-6B66-DBA6-A651-B7F18B3B75BE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525F7-01BC-D60F-1FD9-751EE7E3014D}"/>
              </a:ext>
            </a:extLst>
          </p:cNvPr>
          <p:cNvSpPr txBox="1"/>
          <p:nvPr/>
        </p:nvSpPr>
        <p:spPr>
          <a:xfrm>
            <a:off x="741869" y="757621"/>
            <a:ext cx="6874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Obtaining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an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approximation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of</a:t>
            </a:r>
            <a:r>
              <a:rPr lang="ru-RU" b="1" dirty="0">
                <a:latin typeface="Comic Sans MS" panose="030F0702030302020204" pitchFamily="66" charset="0"/>
              </a:rPr>
              <a:t> a </a:t>
            </a:r>
            <a:r>
              <a:rPr lang="ru-RU" b="1" dirty="0" err="1">
                <a:latin typeface="Comic Sans MS" panose="030F0702030302020204" pitchFamily="66" charset="0"/>
              </a:rPr>
              <a:t>higher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order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of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accuracy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8B2863-6FDE-C8ED-CB07-265CC069A6C1}"/>
              </a:ext>
            </a:extLst>
          </p:cNvPr>
          <p:cNvSpPr txBox="1"/>
          <p:nvPr/>
        </p:nvSpPr>
        <p:spPr>
          <a:xfrm>
            <a:off x="8656406" y="6374360"/>
            <a:ext cx="2921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Comic Sans MS" panose="030F0702030302020204" pitchFamily="66" charset="0"/>
              </a:rPr>
              <a:t>Fourth </a:t>
            </a:r>
            <a:r>
              <a:rPr lang="ru-RU" sz="1600" b="1" dirty="0" err="1">
                <a:latin typeface="Comic Sans MS" panose="030F0702030302020204" pitchFamily="66" charset="0"/>
              </a:rPr>
              <a:t>order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of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accuracy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6AB5F-1837-C449-E760-25933EEA2057}"/>
              </a:ext>
            </a:extLst>
          </p:cNvPr>
          <p:cNvSpPr txBox="1"/>
          <p:nvPr/>
        </p:nvSpPr>
        <p:spPr>
          <a:xfrm>
            <a:off x="8166221" y="4598858"/>
            <a:ext cx="2699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Comic Sans MS" panose="030F0702030302020204" pitchFamily="66" charset="0"/>
              </a:rPr>
              <a:t>Approximation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condition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A463D-E519-B068-F6F9-03C765B88FAD}"/>
              </a:ext>
            </a:extLst>
          </p:cNvPr>
          <p:cNvSpPr txBox="1"/>
          <p:nvPr/>
        </p:nvSpPr>
        <p:spPr>
          <a:xfrm>
            <a:off x="963873" y="2142251"/>
            <a:ext cx="2101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Create symmetric construction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4F165-3550-83DA-1B51-924DA0A6E9FC}"/>
              </a:ext>
            </a:extLst>
          </p:cNvPr>
          <p:cNvSpPr txBox="1"/>
          <p:nvPr/>
        </p:nvSpPr>
        <p:spPr>
          <a:xfrm>
            <a:off x="1013920" y="4372810"/>
            <a:ext cx="2400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Use BCH formulae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9A84F7-C2EA-5E06-FD9F-F168DA143671}"/>
              </a:ext>
            </a:extLst>
          </p:cNvPr>
          <p:cNvSpPr txBox="1"/>
          <p:nvPr/>
        </p:nvSpPr>
        <p:spPr>
          <a:xfrm>
            <a:off x="3821618" y="3688263"/>
            <a:ext cx="4466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N</a:t>
            </a:r>
            <a:r>
              <a:rPr lang="ru-RU" dirty="0" err="1">
                <a:latin typeface="Comic Sans MS" panose="030F0702030302020204" pitchFamily="66" charset="0"/>
              </a:rPr>
              <a:t>eglect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all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terms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up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to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the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fifth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order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055548-779E-53AF-B30A-06F22635A26D}"/>
              </a:ext>
            </a:extLst>
          </p:cNvPr>
          <p:cNvSpPr txBox="1"/>
          <p:nvPr/>
        </p:nvSpPr>
        <p:spPr>
          <a:xfrm>
            <a:off x="8347598" y="1809289"/>
            <a:ext cx="697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BCH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7069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D86D6FE1-6A4B-BDA0-8B29-FC4A3F778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E25ACFCB-CDDB-CCE5-565E-9E37B650B3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482244"/>
              </p:ext>
            </p:extLst>
          </p:nvPr>
        </p:nvGraphicFramePr>
        <p:xfrm>
          <a:off x="1830597" y="1117460"/>
          <a:ext cx="46228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22760" imgH="812520" progId="Equation.DSMT4">
                  <p:embed/>
                </p:oleObj>
              </mc:Choice>
              <mc:Fallback>
                <p:oleObj name="Equation" r:id="rId2" imgW="462276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30597" y="1117460"/>
                        <a:ext cx="46228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ABA51592-2C30-2AA5-6554-96061F6B1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546439"/>
              </p:ext>
            </p:extLst>
          </p:nvPr>
        </p:nvGraphicFramePr>
        <p:xfrm>
          <a:off x="1830388" y="2076450"/>
          <a:ext cx="64770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760" imgH="812520" progId="Equation.DSMT4">
                  <p:embed/>
                </p:oleObj>
              </mc:Choice>
              <mc:Fallback>
                <p:oleObj name="Equation" r:id="rId4" imgW="647676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0388" y="2076450"/>
                        <a:ext cx="64770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8C8B5599-79B2-4514-2225-71A4ABE7D9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883040"/>
              </p:ext>
            </p:extLst>
          </p:nvPr>
        </p:nvGraphicFramePr>
        <p:xfrm>
          <a:off x="1830597" y="3030360"/>
          <a:ext cx="6756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56120" imgH="812520" progId="Equation.DSMT4">
                  <p:embed/>
                </p:oleObj>
              </mc:Choice>
              <mc:Fallback>
                <p:oleObj name="Equation" r:id="rId6" imgW="675612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30597" y="3030360"/>
                        <a:ext cx="67564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E8B774B8-0FA6-E70E-5929-A68CF5A21F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02093"/>
              </p:ext>
            </p:extLst>
          </p:nvPr>
        </p:nvGraphicFramePr>
        <p:xfrm>
          <a:off x="1830597" y="4085249"/>
          <a:ext cx="66929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692760" imgH="812520" progId="Equation.DSMT4">
                  <p:embed/>
                </p:oleObj>
              </mc:Choice>
              <mc:Fallback>
                <p:oleObj name="Equation" r:id="rId8" imgW="669276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30597" y="4085249"/>
                        <a:ext cx="66929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C069497D-3722-F2B8-0FE4-A85C86EF20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700134"/>
              </p:ext>
            </p:extLst>
          </p:nvPr>
        </p:nvGraphicFramePr>
        <p:xfrm>
          <a:off x="1830597" y="5100402"/>
          <a:ext cx="69342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933960" imgH="812520" progId="Equation.DSMT4">
                  <p:embed/>
                </p:oleObj>
              </mc:Choice>
              <mc:Fallback>
                <p:oleObj name="Equation" r:id="rId10" imgW="693396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30597" y="5100402"/>
                        <a:ext cx="69342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C86A1AA-4AC5-B626-EFD1-87904774BBC7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0795930-D828-D872-6654-7F30AF3B7DB7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6/15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A9D02-937B-1C28-08B8-FEBE6A07F9B7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24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543F4EF-0B22-E109-5329-2D71A993EC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311472"/>
              </p:ext>
            </p:extLst>
          </p:nvPr>
        </p:nvGraphicFramePr>
        <p:xfrm>
          <a:off x="4181475" y="1761463"/>
          <a:ext cx="7569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569000" imgH="419040" progId="Equation.DSMT4">
                  <p:embed/>
                </p:oleObj>
              </mc:Choice>
              <mc:Fallback>
                <p:oleObj name="Equation" r:id="rId2" imgW="75690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81475" y="1761463"/>
                        <a:ext cx="75692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2295F81-3199-3B32-3C49-5F5E6C854F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204214"/>
              </p:ext>
            </p:extLst>
          </p:nvPr>
        </p:nvGraphicFramePr>
        <p:xfrm>
          <a:off x="377178" y="793311"/>
          <a:ext cx="2540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39800" imgH="380880" progId="Equation.DSMT4">
                  <p:embed/>
                </p:oleObj>
              </mc:Choice>
              <mc:Fallback>
                <p:oleObj name="Equation" r:id="rId4" imgW="25398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7178" y="793311"/>
                        <a:ext cx="2540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51E0EDA5-5F64-3DC4-EBF9-3F842BE896B0}"/>
              </a:ext>
            </a:extLst>
          </p:cNvPr>
          <p:cNvCxnSpPr>
            <a:cxnSpLocks/>
          </p:cNvCxnSpPr>
          <p:nvPr/>
        </p:nvCxnSpPr>
        <p:spPr>
          <a:xfrm>
            <a:off x="2972365" y="1181915"/>
            <a:ext cx="1209110" cy="758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914268D-AA82-F7A4-5E9B-6AD1BBA99F7A}"/>
              </a:ext>
            </a:extLst>
          </p:cNvPr>
          <p:cNvSpPr txBox="1"/>
          <p:nvPr/>
        </p:nvSpPr>
        <p:spPr>
          <a:xfrm>
            <a:off x="246132" y="5923367"/>
            <a:ext cx="817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Obtain a system of nonlinear algebraic equations </a:t>
            </a:r>
          </a:p>
          <a:p>
            <a:r>
              <a:rPr lang="en-US" sz="2400" b="1" dirty="0"/>
              <a:t>for determining unknowns</a:t>
            </a:r>
            <a:r>
              <a:rPr lang="ru-RU" sz="2400" b="1" dirty="0"/>
              <a:t> </a:t>
            </a:r>
            <a:r>
              <a:rPr lang="en-GB" sz="2400" b="1" dirty="0">
                <a:solidFill>
                  <a:srgbClr val="C00000"/>
                </a:solidFill>
              </a:rPr>
              <a:t>n</a:t>
            </a:r>
            <a:r>
              <a:rPr lang="en-GB" sz="2400" b="1" baseline="-25000" dirty="0">
                <a:solidFill>
                  <a:srgbClr val="C00000"/>
                </a:solidFill>
              </a:rPr>
              <a:t>0</a:t>
            </a:r>
            <a:r>
              <a:rPr lang="ru-RU" sz="2400" b="1" dirty="0"/>
              <a:t>,</a:t>
            </a:r>
            <a:r>
              <a:rPr lang="en-GB" sz="2400" b="1" dirty="0"/>
              <a:t> </a:t>
            </a:r>
            <a:r>
              <a:rPr lang="en-GB" sz="2400" b="1" dirty="0">
                <a:solidFill>
                  <a:srgbClr val="C00000"/>
                </a:solidFill>
              </a:rPr>
              <a:t>n</a:t>
            </a:r>
            <a:r>
              <a:rPr lang="ru-RU" sz="2400" b="1" baseline="-25000" dirty="0">
                <a:solidFill>
                  <a:srgbClr val="C00000"/>
                </a:solidFill>
              </a:rPr>
              <a:t>1</a:t>
            </a:r>
            <a:r>
              <a:rPr lang="ru-RU" sz="2400" b="1" dirty="0"/>
              <a:t>,</a:t>
            </a:r>
            <a:r>
              <a:rPr lang="en-GB" sz="2400" b="1" dirty="0"/>
              <a:t>… </a:t>
            </a:r>
            <a:r>
              <a:rPr lang="en-GB" sz="2400" b="1" dirty="0">
                <a:solidFill>
                  <a:srgbClr val="C00000"/>
                </a:solidFill>
              </a:rPr>
              <a:t>n</a:t>
            </a:r>
            <a:r>
              <a:rPr lang="en-GB" sz="2400" b="1" baseline="-25000" dirty="0">
                <a:solidFill>
                  <a:srgbClr val="C00000"/>
                </a:solidFill>
              </a:rPr>
              <a:t>m</a:t>
            </a:r>
            <a:r>
              <a:rPr lang="en-GB" sz="2400" b="1" dirty="0"/>
              <a:t> </a:t>
            </a:r>
            <a:endParaRPr lang="ru-RU" sz="2400" b="1" dirty="0"/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D86D6FE1-6A4B-BDA0-8B29-FC4A3F778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C86A1AA-4AC5-B626-EFD1-87904774BBC7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CC9E540-B003-C8C8-9BDE-299A0C36DFCA}"/>
              </a:ext>
            </a:extLst>
          </p:cNvPr>
          <p:cNvSpPr txBox="1"/>
          <p:nvPr/>
        </p:nvSpPr>
        <p:spPr>
          <a:xfrm>
            <a:off x="0" y="0"/>
            <a:ext cx="8749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 optimization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5444" y="724232"/>
            <a:ext cx="6131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C</a:t>
            </a:r>
            <a:r>
              <a:rPr lang="ru-RU" sz="2400" b="1" dirty="0" err="1"/>
              <a:t>ompose</a:t>
            </a:r>
            <a:r>
              <a:rPr lang="ru-RU" sz="2400" b="1" dirty="0"/>
              <a:t> a </a:t>
            </a:r>
            <a:r>
              <a:rPr lang="ru-RU" sz="2400" b="1" dirty="0" err="1"/>
              <a:t>symmetrical</a:t>
            </a:r>
            <a:r>
              <a:rPr lang="ru-RU" sz="2400" b="1" dirty="0"/>
              <a:t> </a:t>
            </a:r>
            <a:r>
              <a:rPr lang="ru-RU" sz="2400" b="1" dirty="0" err="1"/>
              <a:t>construction</a:t>
            </a:r>
            <a:r>
              <a:rPr lang="ru-RU" sz="2400" b="1" dirty="0"/>
              <a:t> </a:t>
            </a:r>
            <a:r>
              <a:rPr lang="ru-RU" sz="2400" b="1" dirty="0" err="1"/>
              <a:t>from</a:t>
            </a:r>
            <a:r>
              <a:rPr lang="ru-RU" sz="2400" b="1" dirty="0"/>
              <a:t> a </a:t>
            </a:r>
            <a:r>
              <a:rPr lang="ru-RU" sz="2400" b="1" dirty="0" err="1"/>
              <a:t>variety</a:t>
            </a:r>
            <a:r>
              <a:rPr lang="ru-RU" sz="2400" b="1" dirty="0"/>
              <a:t> of </a:t>
            </a:r>
            <a:r>
              <a:rPr lang="ru-RU" sz="2400" b="1" dirty="0" err="1"/>
              <a:t>exponential</a:t>
            </a:r>
            <a:r>
              <a:rPr lang="ru-RU" sz="2400" b="1" dirty="0"/>
              <a:t> </a:t>
            </a:r>
            <a:r>
              <a:rPr lang="ru-RU" sz="2400" b="1" dirty="0" err="1"/>
              <a:t>expressions</a:t>
            </a:r>
            <a:r>
              <a:rPr lang="ru-RU" sz="2400" b="1" dirty="0"/>
              <a:t> 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BD382-4185-8D05-2E5E-2EEC6AD65305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7/15</a:t>
            </a:r>
            <a:endParaRPr lang="ru-RU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050C8235-D951-2D3B-FDC9-7405E035A2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0831345"/>
              </p:ext>
            </p:extLst>
          </p:nvPr>
        </p:nvGraphicFramePr>
        <p:xfrm>
          <a:off x="484188" y="2468563"/>
          <a:ext cx="6578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578280" imgH="482400" progId="Equation.DSMT4">
                  <p:embed/>
                </p:oleObj>
              </mc:Choice>
              <mc:Fallback>
                <p:oleObj name="Equation" r:id="rId6" imgW="6578280" imgH="482400" progId="Equation.DSMT4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F5A75506-0608-2D3C-5D7E-D849830CC0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4188" y="2468563"/>
                        <a:ext cx="65786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F4ADC08F-BF48-C0BA-949D-35646606F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26823"/>
              </p:ext>
            </p:extLst>
          </p:nvPr>
        </p:nvGraphicFramePr>
        <p:xfrm>
          <a:off x="441325" y="3810665"/>
          <a:ext cx="8369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369280" imgH="482400" progId="Equation.DSMT4">
                  <p:embed/>
                </p:oleObj>
              </mc:Choice>
              <mc:Fallback>
                <p:oleObj name="Equation" r:id="rId8" imgW="8369280" imgH="482400" progId="Equation.DSMT4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B5D6B234-3896-B3A2-DE31-9091EFA7D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1325" y="3810665"/>
                        <a:ext cx="83693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0C30D83-1E34-C73A-3726-9BB94EECF12A}"/>
              </a:ext>
            </a:extLst>
          </p:cNvPr>
          <p:cNvSpPr txBox="1"/>
          <p:nvPr/>
        </p:nvSpPr>
        <p:spPr>
          <a:xfrm>
            <a:off x="511857" y="2179874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Step</a:t>
            </a:r>
            <a:r>
              <a:rPr lang="ru-RU" b="1" dirty="0"/>
              <a:t> 1</a:t>
            </a:r>
          </a:p>
        </p:txBody>
      </p:sp>
      <p:sp>
        <p:nvSpPr>
          <p:cNvPr id="13" name="Правая фигурная скобка 12">
            <a:extLst>
              <a:ext uri="{FF2B5EF4-FFF2-40B4-BE49-F238E27FC236}">
                <a16:creationId xmlns:a16="http://schemas.microsoft.com/office/drawing/2014/main" id="{CA4526D8-5D70-4157-9651-8F8B13B7AC97}"/>
              </a:ext>
            </a:extLst>
          </p:cNvPr>
          <p:cNvSpPr/>
          <p:nvPr/>
        </p:nvSpPr>
        <p:spPr>
          <a:xfrm rot="5400000">
            <a:off x="1556289" y="1804729"/>
            <a:ext cx="248664" cy="23787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F53ECD1F-FF2E-B727-4C22-10CFACB6D800}"/>
              </a:ext>
            </a:extLst>
          </p:cNvPr>
          <p:cNvSpPr/>
          <p:nvPr/>
        </p:nvSpPr>
        <p:spPr>
          <a:xfrm rot="16200000">
            <a:off x="2363744" y="2599393"/>
            <a:ext cx="248663" cy="23165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Соединитель: изогнутый 14">
            <a:extLst>
              <a:ext uri="{FF2B5EF4-FFF2-40B4-BE49-F238E27FC236}">
                <a16:creationId xmlns:a16="http://schemas.microsoft.com/office/drawing/2014/main" id="{E78B24CF-5B57-A339-8900-339E8C2723B9}"/>
              </a:ext>
            </a:extLst>
          </p:cNvPr>
          <p:cNvCxnSpPr>
            <a:cxnSpLocks/>
            <a:stCxn id="13" idx="1"/>
            <a:endCxn id="14" idx="1"/>
          </p:cNvCxnSpPr>
          <p:nvPr/>
        </p:nvCxnSpPr>
        <p:spPr>
          <a:xfrm rot="16200000" flipH="1">
            <a:off x="1826886" y="2972163"/>
            <a:ext cx="514924" cy="807455"/>
          </a:xfrm>
          <a:prstGeom prst="curvedConnector5">
            <a:avLst>
              <a:gd name="adj1" fmla="val 51096"/>
              <a:gd name="adj2" fmla="val 50000"/>
              <a:gd name="adj3" fmla="val 50579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7ECE81E-7A21-7FF3-0721-17178BA94105}"/>
              </a:ext>
            </a:extLst>
          </p:cNvPr>
          <p:cNvSpPr txBox="1"/>
          <p:nvPr/>
        </p:nvSpPr>
        <p:spPr>
          <a:xfrm>
            <a:off x="522330" y="3441333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Step</a:t>
            </a:r>
            <a:r>
              <a:rPr lang="ru-RU" b="1" dirty="0"/>
              <a:t>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68A745-6C70-3BF0-BA21-D2AE72E72E2D}"/>
              </a:ext>
            </a:extLst>
          </p:cNvPr>
          <p:cNvSpPr txBox="1"/>
          <p:nvPr/>
        </p:nvSpPr>
        <p:spPr>
          <a:xfrm>
            <a:off x="441325" y="4208967"/>
            <a:ext cx="635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/>
              <a:t>…And on, and on, and on…</a:t>
            </a:r>
            <a:endParaRPr lang="ru-RU" sz="2800" b="1" i="1" dirty="0"/>
          </a:p>
        </p:txBody>
      </p:sp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DB9BCA6E-03A6-26E9-D774-E577FC5D0A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270512"/>
              </p:ext>
            </p:extLst>
          </p:nvPr>
        </p:nvGraphicFramePr>
        <p:xfrm>
          <a:off x="1647178" y="5153110"/>
          <a:ext cx="92837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283680" imgH="787320" progId="Equation.DSMT4">
                  <p:embed/>
                </p:oleObj>
              </mc:Choice>
              <mc:Fallback>
                <p:oleObj name="Equation" r:id="rId10" imgW="9283680" imgH="78732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EDA8F8E6-C0A8-01BD-1695-C8A8CCA339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47178" y="5153110"/>
                        <a:ext cx="92837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4AD66546-3831-7CCD-8413-1098ACD45043}"/>
              </a:ext>
            </a:extLst>
          </p:cNvPr>
          <p:cNvSpPr txBox="1"/>
          <p:nvPr/>
        </p:nvSpPr>
        <p:spPr>
          <a:xfrm>
            <a:off x="1089303" y="4797708"/>
            <a:ext cx="1001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Finally, we can get a condition for approximating the evolution operator of the required order of accuracy.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223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36A030-C65F-CAF4-1961-EF1E48438351}"/>
              </a:ext>
            </a:extLst>
          </p:cNvPr>
          <p:cNvSpPr txBox="1"/>
          <p:nvPr/>
        </p:nvSpPr>
        <p:spPr>
          <a:xfrm>
            <a:off x="1044339" y="495304"/>
            <a:ext cx="8360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Lee-Trotter-Suzuki product formula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4D855-C9BF-A21B-67B1-041802D1373B}"/>
              </a:ext>
            </a:extLst>
          </p:cNvPr>
          <p:cNvSpPr txBox="1"/>
          <p:nvPr/>
        </p:nvSpPr>
        <p:spPr>
          <a:xfrm>
            <a:off x="1044338" y="2564786"/>
            <a:ext cx="10305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Lee-Trotter-Suzuki product formula optimization with </a:t>
            </a:r>
            <a:r>
              <a:rPr lang="en-GB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GB" sz="2800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C6771-56DC-498A-0DA8-99BCB363912C}"/>
              </a:ext>
            </a:extLst>
          </p:cNvPr>
          <p:cNvSpPr txBox="1"/>
          <p:nvPr/>
        </p:nvSpPr>
        <p:spPr>
          <a:xfrm>
            <a:off x="1044338" y="4644610"/>
            <a:ext cx="949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Lee-Trotter-Suzuki product formula optimization with </a:t>
            </a:r>
            <a:r>
              <a:rPr lang="en-GB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GB" sz="2800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9ABE14A7-9328-D170-A26E-E2D88FEE7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937068"/>
              </p:ext>
            </p:extLst>
          </p:nvPr>
        </p:nvGraphicFramePr>
        <p:xfrm>
          <a:off x="1154203" y="5200245"/>
          <a:ext cx="7399338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78560" imgH="812520" progId="Equation.DSMT4">
                  <p:embed/>
                </p:oleObj>
              </mc:Choice>
              <mc:Fallback>
                <p:oleObj name="Equation" r:id="rId2" imgW="737856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4203" y="5200245"/>
                        <a:ext cx="7399338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CA1D4495-2155-FCE9-CDD2-66A1DD9D0A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523960"/>
              </p:ext>
            </p:extLst>
          </p:nvPr>
        </p:nvGraphicFramePr>
        <p:xfrm>
          <a:off x="1154203" y="3164887"/>
          <a:ext cx="7518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518240" imgH="812520" progId="Equation.DSMT4">
                  <p:embed/>
                </p:oleObj>
              </mc:Choice>
              <mc:Fallback>
                <p:oleObj name="Equation" r:id="rId4" imgW="751824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4203" y="3164887"/>
                        <a:ext cx="75184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BDDA84CC-7D0A-F9A7-86B8-9683AE9FE1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50971"/>
              </p:ext>
            </p:extLst>
          </p:nvPr>
        </p:nvGraphicFramePr>
        <p:xfrm>
          <a:off x="1154203" y="1061235"/>
          <a:ext cx="65659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565680" imgH="812520" progId="Equation.DSMT4">
                  <p:embed/>
                </p:oleObj>
              </mc:Choice>
              <mc:Fallback>
                <p:oleObj name="Equation" r:id="rId6" imgW="656568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54203" y="1061235"/>
                        <a:ext cx="65659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94661B4-B7C5-14B8-9AF9-99BC1E30C6FF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8/15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067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2524B00-9478-994E-269B-2EC1885F9B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6203" y="1036316"/>
          <a:ext cx="49403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40280" imgH="939600" progId="Equation.DSMT4">
                  <p:embed/>
                </p:oleObj>
              </mc:Choice>
              <mc:Fallback>
                <p:oleObj name="Equation" r:id="rId2" imgW="4940280" imgH="93960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72524B00-9478-994E-269B-2EC1885F9B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6203" y="1036316"/>
                        <a:ext cx="49403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DE54CD7-E93D-1904-3C2B-ABB10F55B260}"/>
              </a:ext>
            </a:extLst>
          </p:cNvPr>
          <p:cNvSpPr txBox="1"/>
          <p:nvPr/>
        </p:nvSpPr>
        <p:spPr>
          <a:xfrm>
            <a:off x="5586323" y="1156938"/>
            <a:ext cx="4058009" cy="248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Chuluunbaatar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O. et al. // J. Phys. A: Math. 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Theor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2008. V. 41, P. 295203. 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7F1CA6-E461-18AB-DAF3-A5FF7C09650D}"/>
              </a:ext>
            </a:extLst>
          </p:cNvPr>
          <p:cNvSpPr txBox="1"/>
          <p:nvPr/>
        </p:nvSpPr>
        <p:spPr>
          <a:xfrm>
            <a:off x="5591235" y="1390912"/>
            <a:ext cx="6094562" cy="248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Puzynin</a:t>
            </a:r>
            <a:r>
              <a:rPr lang="en-US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I.V., Selin A.V. and </a:t>
            </a:r>
            <a:r>
              <a:rPr lang="en-US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Vinitsky</a:t>
            </a:r>
            <a:r>
              <a:rPr lang="en-US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S.I // </a:t>
            </a:r>
            <a:r>
              <a:rPr lang="en-US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Comput</a:t>
            </a:r>
            <a:r>
              <a:rPr lang="en-US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Phys. </a:t>
            </a:r>
            <a:r>
              <a:rPr lang="en-US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</a:t>
            </a:r>
            <a:r>
              <a:rPr lang="ru-RU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1999. </a:t>
            </a:r>
            <a:r>
              <a:rPr lang="en-US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123. 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5D95D0-107C-783F-1E9B-8BAFE82EC032}"/>
              </a:ext>
            </a:extLst>
          </p:cNvPr>
          <p:cNvSpPr txBox="1"/>
          <p:nvPr/>
        </p:nvSpPr>
        <p:spPr>
          <a:xfrm>
            <a:off x="304406" y="628404"/>
            <a:ext cx="580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Motion of a wave packet in a “tapering” parabolic potential.</a:t>
            </a:r>
            <a:endParaRPr lang="ru-RU" i="1" dirty="0"/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2C4DCBBA-D8CA-EA75-E742-035A7FAFC7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516" y="2534402"/>
          <a:ext cx="22987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98600" imgH="711000" progId="Equation.DSMT4">
                  <p:embed/>
                </p:oleObj>
              </mc:Choice>
              <mc:Fallback>
                <p:oleObj name="Equation" r:id="rId4" imgW="2298600" imgH="711000" progId="Equation.DSMT4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2C4DCBBA-D8CA-EA75-E742-035A7FAFC7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0516" y="2534402"/>
                        <a:ext cx="22987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28EF44F-C88C-3A14-75C1-5BC702AA0E03}"/>
              </a:ext>
            </a:extLst>
          </p:cNvPr>
          <p:cNvSpPr txBox="1"/>
          <p:nvPr/>
        </p:nvSpPr>
        <p:spPr>
          <a:xfrm>
            <a:off x="304406" y="2159050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Initial wave state</a:t>
            </a:r>
            <a:endParaRPr lang="ru-RU" b="1" dirty="0"/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A0198A22-501D-C305-F1A8-8D662068FE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516" y="3684707"/>
          <a:ext cx="29337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33640" imgH="660240" progId="Equation.DSMT4">
                  <p:embed/>
                </p:oleObj>
              </mc:Choice>
              <mc:Fallback>
                <p:oleObj name="Equation" r:id="rId6" imgW="2933640" imgH="660240" progId="Equation.DSMT4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A0198A22-501D-C305-F1A8-8D662068FE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0516" y="3684707"/>
                        <a:ext cx="29337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664BF3F-E2C6-2E48-180E-B01A1CD9BC27}"/>
              </a:ext>
            </a:extLst>
          </p:cNvPr>
          <p:cNvSpPr txBox="1"/>
          <p:nvPr/>
        </p:nvSpPr>
        <p:spPr>
          <a:xfrm>
            <a:off x="304406" y="3331111"/>
            <a:ext cx="184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Rigorous solution</a:t>
            </a:r>
            <a:endParaRPr lang="ru-RU" b="1" dirty="0"/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C6A876AA-0038-54E6-FC33-217EBCED95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98659"/>
              </p:ext>
            </p:extLst>
          </p:nvPr>
        </p:nvGraphicFramePr>
        <p:xfrm>
          <a:off x="657745" y="5023513"/>
          <a:ext cx="2962275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62661" imgH="1486133" progId="Equation.DSMT4">
                  <p:embed/>
                </p:oleObj>
              </mc:Choice>
              <mc:Fallback>
                <p:oleObj name="Equation" r:id="rId8" imgW="2962661" imgH="1486133" progId="Equation.DSMT4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C6A876AA-0038-54E6-FC33-217EBCED95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7745" y="5023513"/>
                        <a:ext cx="2962275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E71CE60-BDF5-6312-F795-C3CD9CE8295D}"/>
              </a:ext>
            </a:extLst>
          </p:cNvPr>
          <p:cNvSpPr txBox="1"/>
          <p:nvPr/>
        </p:nvSpPr>
        <p:spPr>
          <a:xfrm>
            <a:off x="370516" y="4412628"/>
            <a:ext cx="38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Functions X, Y, Z satisfy a system </a:t>
            </a:r>
          </a:p>
          <a:p>
            <a:r>
              <a:rPr lang="en-US" sz="1600" i="1" dirty="0"/>
              <a:t>of differential equations</a:t>
            </a:r>
            <a:endParaRPr lang="ru-RU" sz="1600" i="1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FC60826-BD7C-3B62-0C2D-C23F7CF6D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961" y="1873739"/>
            <a:ext cx="7814464" cy="463567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D214698-0C9C-B55D-E71E-46EA9EB79D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056" y="2050279"/>
            <a:ext cx="2583957" cy="1805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FD1DE-D9E0-C08E-C13E-F233C5140C95}"/>
              </a:ext>
            </a:extLst>
          </p:cNvPr>
          <p:cNvSpPr txBox="1"/>
          <p:nvPr/>
        </p:nvSpPr>
        <p:spPr>
          <a:xfrm>
            <a:off x="4468064" y="867040"/>
            <a:ext cx="1999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ω</a:t>
            </a:r>
            <a:r>
              <a:rPr lang="ru-RU" sz="16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= 4 – 3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exp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(-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9C4C6F-569F-14FA-D793-1C03F669A02E}"/>
              </a:ext>
            </a:extLst>
          </p:cNvPr>
          <p:cNvSpPr txBox="1"/>
          <p:nvPr/>
        </p:nvSpPr>
        <p:spPr>
          <a:xfrm>
            <a:off x="10839047" y="2096717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Spectrum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0A290E-39C6-B48C-662A-EB1D447112A0}"/>
              </a:ext>
            </a:extLst>
          </p:cNvPr>
          <p:cNvSpPr txBox="1"/>
          <p:nvPr/>
        </p:nvSpPr>
        <p:spPr>
          <a:xfrm>
            <a:off x="6178973" y="1639764"/>
            <a:ext cx="4136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Square modulus of the wave function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FB26DE-07F2-23E3-DB53-FBA45AFB61EB}"/>
              </a:ext>
            </a:extLst>
          </p:cNvPr>
          <p:cNvSpPr txBox="1"/>
          <p:nvPr/>
        </p:nvSpPr>
        <p:spPr>
          <a:xfrm>
            <a:off x="0" y="0"/>
            <a:ext cx="9991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    </a:t>
            </a:r>
            <a:r>
              <a:rPr lang="en-US" sz="3200" b="1" i="1" dirty="0">
                <a:solidFill>
                  <a:srgbClr val="C00000"/>
                </a:solidFill>
              </a:rPr>
              <a:t>Numerical test of the constructed computational circuits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F37B69-711C-6702-7C30-17D5ACDA2B23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9/15</a:t>
            </a:r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69C2C2E-F4C2-4B84-4A9C-4CF2F08D5C46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326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00D517-E1C6-D494-6C6C-7873F1339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0" y="2405433"/>
            <a:ext cx="5680196" cy="3968151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CC3EC84-B706-A65D-214F-C2AAAD6874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8148" y="1732560"/>
          <a:ext cx="3746501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46160" imgH="799920" progId="Equation.DSMT4">
                  <p:embed/>
                </p:oleObj>
              </mc:Choice>
              <mc:Fallback>
                <p:oleObj name="Equation" r:id="rId3" imgW="3746160" imgH="79992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8CC3EC84-B706-A65D-214F-C2AAAD687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8148" y="1732560"/>
                        <a:ext cx="3746501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5384551-669F-3F24-6EB8-25CFC79F7EFD}"/>
              </a:ext>
            </a:extLst>
          </p:cNvPr>
          <p:cNvSpPr txBox="1"/>
          <p:nvPr/>
        </p:nvSpPr>
        <p:spPr>
          <a:xfrm>
            <a:off x="2378626" y="674362"/>
            <a:ext cx="2852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Error function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92999264-1B49-184F-B282-0096063E2B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51948" y="1000711"/>
          <a:ext cx="4191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90760" imgH="761760" progId="Equation.DSMT4">
                  <p:embed/>
                </p:oleObj>
              </mc:Choice>
              <mc:Fallback>
                <p:oleObj name="Equation" r:id="rId5" imgW="4190760" imgH="761760" progId="Equation.DSMT4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92999264-1B49-184F-B282-0096063E2B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51948" y="1000711"/>
                        <a:ext cx="4191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513A6F-A993-CD95-7553-803EC65CA6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36" y="2367228"/>
            <a:ext cx="5789570" cy="40445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C7BDFF-E38A-258B-D7DA-998BFEF0EB54}"/>
              </a:ext>
            </a:extLst>
          </p:cNvPr>
          <p:cNvSpPr txBox="1"/>
          <p:nvPr/>
        </p:nvSpPr>
        <p:spPr>
          <a:xfrm>
            <a:off x="4992927" y="2175463"/>
            <a:ext cx="1050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τ, τ/2, τ/4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910EDD-BE72-56E0-A7BE-6E014B47B08A}"/>
              </a:ext>
            </a:extLst>
          </p:cNvPr>
          <p:cNvSpPr txBox="1"/>
          <p:nvPr/>
        </p:nvSpPr>
        <p:spPr>
          <a:xfrm>
            <a:off x="10027443" y="1285542"/>
            <a:ext cx="83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 = 0.1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6238D2-FC5A-7BDE-0667-566576BFDE67}"/>
              </a:ext>
            </a:extLst>
          </p:cNvPr>
          <p:cNvSpPr txBox="1"/>
          <p:nvPr/>
        </p:nvSpPr>
        <p:spPr>
          <a:xfrm>
            <a:off x="10006532" y="582465"/>
            <a:ext cx="2247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-10,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max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10]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53A464-FD1B-386E-53C2-67CDB93F073C}"/>
              </a:ext>
            </a:extLst>
          </p:cNvPr>
          <p:cNvSpPr txBox="1"/>
          <p:nvPr/>
        </p:nvSpPr>
        <p:spPr>
          <a:xfrm>
            <a:off x="10022260" y="922873"/>
            <a:ext cx="2247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GB" sz="18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1000 points</a:t>
            </a:r>
            <a:endParaRPr lang="ru-RU" dirty="0"/>
          </a:p>
        </p:txBody>
      </p:sp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53F0E2E8-0DCA-89D4-62AF-0BBEAB54F3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4438" y="1031875"/>
          <a:ext cx="37465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746160" imgH="812520" progId="Equation.DSMT4">
                  <p:embed/>
                </p:oleObj>
              </mc:Choice>
              <mc:Fallback>
                <p:oleObj name="Equation" r:id="rId8" imgW="3746160" imgH="812520" progId="Equation.DSMT4">
                  <p:embed/>
                  <p:pic>
                    <p:nvPicPr>
                      <p:cNvPr id="23" name="Объект 22">
                        <a:extLst>
                          <a:ext uri="{FF2B5EF4-FFF2-40B4-BE49-F238E27FC236}">
                            <a16:creationId xmlns:a16="http://schemas.microsoft.com/office/drawing/2014/main" id="{53F0E2E8-0DCA-89D4-62AF-0BBEAB54F3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94438" y="1031875"/>
                        <a:ext cx="37465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F2147F5-CEE8-4D43-C4BB-E221252BBF41}"/>
              </a:ext>
            </a:extLst>
          </p:cNvPr>
          <p:cNvSpPr txBox="1"/>
          <p:nvPr/>
        </p:nvSpPr>
        <p:spPr>
          <a:xfrm>
            <a:off x="6895016" y="598990"/>
            <a:ext cx="25900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Runge coefficient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396582-EB15-95E9-DF3B-9742E95C8809}"/>
              </a:ext>
            </a:extLst>
          </p:cNvPr>
          <p:cNvSpPr txBox="1"/>
          <p:nvPr/>
        </p:nvSpPr>
        <p:spPr>
          <a:xfrm>
            <a:off x="6429622" y="2118766"/>
            <a:ext cx="329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Order of accuracy of the method</a:t>
            </a:r>
            <a:endParaRPr lang="ru-RU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33F890-2D37-3090-B7F7-33E998DC0E0E}"/>
              </a:ext>
            </a:extLst>
          </p:cNvPr>
          <p:cNvSpPr txBox="1"/>
          <p:nvPr/>
        </p:nvSpPr>
        <p:spPr>
          <a:xfrm>
            <a:off x="6922804" y="3036791"/>
            <a:ext cx="4092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Product formulae Li-Trotter-Suzuki</a:t>
            </a:r>
            <a:endParaRPr lang="ru-RU" sz="1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9653BA-061D-B208-B158-F914ABAFA5B6}"/>
              </a:ext>
            </a:extLst>
          </p:cNvPr>
          <p:cNvSpPr txBox="1"/>
          <p:nvPr/>
        </p:nvSpPr>
        <p:spPr>
          <a:xfrm>
            <a:off x="9535894" y="4584953"/>
            <a:ext cx="2327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Optimized L-T-S with S</a:t>
            </a:r>
            <a:r>
              <a:rPr lang="en-GB" sz="1400" b="1" baseline="-25000" dirty="0"/>
              <a:t>2</a:t>
            </a:r>
            <a:endParaRPr lang="ru-RU" sz="14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408E13-93F1-4CC7-5A66-3D6F2BA0D690}"/>
              </a:ext>
            </a:extLst>
          </p:cNvPr>
          <p:cNvSpPr txBox="1"/>
          <p:nvPr/>
        </p:nvSpPr>
        <p:spPr>
          <a:xfrm>
            <a:off x="9836989" y="2239953"/>
            <a:ext cx="2327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Optimized L-T-S with S</a:t>
            </a:r>
            <a:r>
              <a:rPr lang="en-GB" sz="1400" b="1" baseline="-25000" dirty="0"/>
              <a:t>4</a:t>
            </a:r>
            <a:endParaRPr lang="ru-RU" sz="1400" b="1" dirty="0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434B8384-17A9-407E-EFFD-DBE63D3258C5}"/>
              </a:ext>
            </a:extLst>
          </p:cNvPr>
          <p:cNvCxnSpPr/>
          <p:nvPr/>
        </p:nvCxnSpPr>
        <p:spPr>
          <a:xfrm flipV="1">
            <a:off x="8151962" y="2855343"/>
            <a:ext cx="232913" cy="214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CD7D00EB-D41F-6D14-7B87-56285821C151}"/>
              </a:ext>
            </a:extLst>
          </p:cNvPr>
          <p:cNvCxnSpPr/>
          <p:nvPr/>
        </p:nvCxnSpPr>
        <p:spPr>
          <a:xfrm flipH="1">
            <a:off x="10170543" y="2532660"/>
            <a:ext cx="210288" cy="219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E6B39F4C-63B2-BF2D-AC1E-39B1A133AD57}"/>
              </a:ext>
            </a:extLst>
          </p:cNvPr>
          <p:cNvCxnSpPr>
            <a:cxnSpLocks/>
          </p:cNvCxnSpPr>
          <p:nvPr/>
        </p:nvCxnSpPr>
        <p:spPr>
          <a:xfrm flipH="1">
            <a:off x="10170543" y="4920381"/>
            <a:ext cx="210288" cy="25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010189C-F702-3BF1-2B87-307652110D9C}"/>
              </a:ext>
            </a:extLst>
          </p:cNvPr>
          <p:cNvSpPr txBox="1"/>
          <p:nvPr/>
        </p:nvSpPr>
        <p:spPr>
          <a:xfrm>
            <a:off x="5660741" y="2832477"/>
            <a:ext cx="721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</a:t>
            </a:r>
            <a:r>
              <a:rPr lang="ru-RU" sz="1600" b="1" dirty="0"/>
              <a:t>-Т-</a:t>
            </a:r>
            <a:r>
              <a:rPr lang="en-GB" sz="1600" b="1" dirty="0"/>
              <a:t>S</a:t>
            </a:r>
            <a:endParaRPr lang="ru-RU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B1E63-ECC5-4B58-BED8-9D8E4620D1C8}"/>
              </a:ext>
            </a:extLst>
          </p:cNvPr>
          <p:cNvSpPr txBox="1"/>
          <p:nvPr/>
        </p:nvSpPr>
        <p:spPr>
          <a:xfrm>
            <a:off x="5697744" y="3334044"/>
            <a:ext cx="427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GB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658CD-3686-82FA-E826-7D3C1526EAB0}"/>
              </a:ext>
            </a:extLst>
          </p:cNvPr>
          <p:cNvSpPr txBox="1"/>
          <p:nvPr/>
        </p:nvSpPr>
        <p:spPr>
          <a:xfrm>
            <a:off x="5690859" y="3880651"/>
            <a:ext cx="427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b="1" baseline="-25000" dirty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D22C8-477E-E4BA-FF80-605E65C043D3}"/>
              </a:ext>
            </a:extLst>
          </p:cNvPr>
          <p:cNvSpPr txBox="1"/>
          <p:nvPr/>
        </p:nvSpPr>
        <p:spPr>
          <a:xfrm>
            <a:off x="11449489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10/15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0A44D8-6078-7D93-FCDF-6FD8D390050D}"/>
              </a:ext>
            </a:extLst>
          </p:cNvPr>
          <p:cNvSpPr txBox="1"/>
          <p:nvPr/>
        </p:nvSpPr>
        <p:spPr>
          <a:xfrm>
            <a:off x="0" y="0"/>
            <a:ext cx="9991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    </a:t>
            </a:r>
            <a:r>
              <a:rPr lang="en-US" sz="3200" b="1" i="1" dirty="0">
                <a:solidFill>
                  <a:srgbClr val="C00000"/>
                </a:solidFill>
              </a:rPr>
              <a:t>Numerical test of the constructed computational circuits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9527C56-1A9B-0386-43A3-034AAB07DED6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289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EECD8E-8AB3-3743-8D09-CF3C82A90F59}"/>
              </a:ext>
            </a:extLst>
          </p:cNvPr>
          <p:cNvSpPr txBox="1"/>
          <p:nvPr/>
        </p:nvSpPr>
        <p:spPr>
          <a:xfrm>
            <a:off x="0" y="2501162"/>
            <a:ext cx="12192000" cy="838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4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Several examples of physical problems solved</a:t>
            </a:r>
            <a:endParaRPr lang="ru-RU" sz="24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1540"/>
              </a:lnSpc>
              <a:spcAft>
                <a:spcPts val="600"/>
              </a:spcAft>
            </a:pPr>
            <a:endParaRPr lang="ru-RU" sz="24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154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 the Lee-Trotter-Suzuki product formula method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89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655689" y="1112022"/>
            <a:ext cx="3631331" cy="1787538"/>
            <a:chOff x="1012107" y="1500174"/>
            <a:chExt cx="3631331" cy="1787538"/>
          </a:xfrm>
        </p:grpSpPr>
        <p:pic>
          <p:nvPicPr>
            <p:cNvPr id="5" name="Picture 7" descr="C:\Users\User\Desktop\Graph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00430" y="1500174"/>
              <a:ext cx="1143008" cy="1714512"/>
            </a:xfrm>
            <a:prstGeom prst="rect">
              <a:avLst/>
            </a:prstGeom>
            <a:noFill/>
          </p:spPr>
        </p:pic>
        <p:grpSp>
          <p:nvGrpSpPr>
            <p:cNvPr id="6" name="Группа 5"/>
            <p:cNvGrpSpPr/>
            <p:nvPr/>
          </p:nvGrpSpPr>
          <p:grpSpPr>
            <a:xfrm>
              <a:off x="1012107" y="1689538"/>
              <a:ext cx="2059695" cy="1453709"/>
              <a:chOff x="-4451501" y="1019049"/>
              <a:chExt cx="4451501" cy="3058808"/>
            </a:xfrm>
          </p:grpSpPr>
          <p:grpSp>
            <p:nvGrpSpPr>
              <p:cNvPr id="9" name="Группа 8"/>
              <p:cNvGrpSpPr/>
              <p:nvPr/>
            </p:nvGrpSpPr>
            <p:grpSpPr>
              <a:xfrm>
                <a:off x="-4451501" y="1019049"/>
                <a:ext cx="1514948" cy="2933150"/>
                <a:chOff x="2430848" y="1522378"/>
                <a:chExt cx="1086535" cy="2218770"/>
              </a:xfrm>
            </p:grpSpPr>
            <p:sp>
              <p:nvSpPr>
                <p:cNvPr id="24" name="Arc 19"/>
                <p:cNvSpPr>
                  <a:spLocks/>
                </p:cNvSpPr>
                <p:nvPr/>
              </p:nvSpPr>
              <p:spPr bwMode="auto">
                <a:xfrm>
                  <a:off x="2430848" y="1522378"/>
                  <a:ext cx="361106" cy="2218770"/>
                </a:xfrm>
                <a:custGeom>
                  <a:avLst/>
                  <a:gdLst>
                    <a:gd name="T0" fmla="*/ 0 w 19782"/>
                    <a:gd name="T1" fmla="*/ 0 h 21600"/>
                    <a:gd name="T2" fmla="*/ 0 w 19782"/>
                    <a:gd name="T3" fmla="*/ 0 h 21600"/>
                    <a:gd name="T4" fmla="*/ 0 w 1978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9782"/>
                    <a:gd name="T10" fmla="*/ 0 h 21600"/>
                    <a:gd name="T11" fmla="*/ 19782 w 1978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782" h="21600" fill="none" extrusionOk="0">
                      <a:moveTo>
                        <a:pt x="19781" y="8673"/>
                      </a:moveTo>
                      <a:cubicBezTo>
                        <a:pt x="16338" y="16527"/>
                        <a:pt x="8575" y="21600"/>
                        <a:pt x="0" y="21600"/>
                      </a:cubicBezTo>
                    </a:path>
                    <a:path w="19782" h="21600" stroke="0" extrusionOk="0">
                      <a:moveTo>
                        <a:pt x="19781" y="8673"/>
                      </a:moveTo>
                      <a:cubicBezTo>
                        <a:pt x="16338" y="16527"/>
                        <a:pt x="8575" y="21600"/>
                        <a:pt x="0" y="21600"/>
                      </a:cubicBezTo>
                      <a:lnTo>
                        <a:pt x="0" y="0"/>
                      </a:lnTo>
                      <a:lnTo>
                        <a:pt x="19781" y="8673"/>
                      </a:lnTo>
                      <a:close/>
                    </a:path>
                  </a:pathLst>
                </a:custGeom>
                <a:noFill/>
                <a:ln w="38100" cap="rnd">
                  <a:solidFill>
                    <a:srgbClr val="00B05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25" name="Arc 20"/>
                <p:cNvSpPr>
                  <a:spLocks/>
                </p:cNvSpPr>
                <p:nvPr/>
              </p:nvSpPr>
              <p:spPr bwMode="auto">
                <a:xfrm>
                  <a:off x="3187371" y="1789500"/>
                  <a:ext cx="330012" cy="1941431"/>
                </a:xfrm>
                <a:custGeom>
                  <a:avLst/>
                  <a:gdLst>
                    <a:gd name="T0" fmla="*/ 0 w 19234"/>
                    <a:gd name="T1" fmla="*/ 0 h 21600"/>
                    <a:gd name="T2" fmla="*/ 0 w 19234"/>
                    <a:gd name="T3" fmla="*/ 0 h 21600"/>
                    <a:gd name="T4" fmla="*/ 0 w 1923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9234"/>
                    <a:gd name="T10" fmla="*/ 0 h 21600"/>
                    <a:gd name="T11" fmla="*/ 19234 w 1923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34" h="21600" fill="none" extrusionOk="0">
                      <a:moveTo>
                        <a:pt x="19198" y="21599"/>
                      </a:moveTo>
                      <a:cubicBezTo>
                        <a:pt x="11098" y="21586"/>
                        <a:pt x="3686" y="17042"/>
                        <a:pt x="0" y="9829"/>
                      </a:cubicBezTo>
                    </a:path>
                    <a:path w="19234" h="21600" stroke="0" extrusionOk="0">
                      <a:moveTo>
                        <a:pt x="19198" y="21599"/>
                      </a:moveTo>
                      <a:cubicBezTo>
                        <a:pt x="11098" y="21586"/>
                        <a:pt x="3686" y="17042"/>
                        <a:pt x="0" y="9829"/>
                      </a:cubicBezTo>
                      <a:lnTo>
                        <a:pt x="19234" y="0"/>
                      </a:lnTo>
                      <a:lnTo>
                        <a:pt x="19198" y="21599"/>
                      </a:lnTo>
                      <a:close/>
                    </a:path>
                  </a:pathLst>
                </a:custGeom>
                <a:noFill/>
                <a:ln w="38100" cap="rnd">
                  <a:solidFill>
                    <a:srgbClr val="00B05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26" name="Freeform 21"/>
                <p:cNvSpPr>
                  <a:spLocks/>
                </p:cNvSpPr>
                <p:nvPr/>
              </p:nvSpPr>
              <p:spPr bwMode="auto">
                <a:xfrm>
                  <a:off x="2784878" y="1795681"/>
                  <a:ext cx="421171" cy="1023097"/>
                </a:xfrm>
                <a:custGeom>
                  <a:avLst/>
                  <a:gdLst>
                    <a:gd name="T0" fmla="*/ 2147483647 w 673"/>
                    <a:gd name="T1" fmla="*/ 2147483647 h 166"/>
                    <a:gd name="T2" fmla="*/ 2147483647 w 673"/>
                    <a:gd name="T3" fmla="*/ 2147483647 h 166"/>
                    <a:gd name="T4" fmla="*/ 2147483647 w 673"/>
                    <a:gd name="T5" fmla="*/ 2147483647 h 166"/>
                    <a:gd name="T6" fmla="*/ 2147483647 w 673"/>
                    <a:gd name="T7" fmla="*/ 2147483647 h 166"/>
                    <a:gd name="T8" fmla="*/ 2147483647 w 673"/>
                    <a:gd name="T9" fmla="*/ 2147483647 h 166"/>
                    <a:gd name="T10" fmla="*/ 2147483647 w 673"/>
                    <a:gd name="T11" fmla="*/ 2147483647 h 166"/>
                    <a:gd name="T12" fmla="*/ 2147483647 w 673"/>
                    <a:gd name="T13" fmla="*/ 2147483647 h 166"/>
                    <a:gd name="T14" fmla="*/ 2147483647 w 673"/>
                    <a:gd name="T15" fmla="*/ 2147483647 h 166"/>
                    <a:gd name="T16" fmla="*/ 2147483647 w 673"/>
                    <a:gd name="T17" fmla="*/ 2147483647 h 166"/>
                    <a:gd name="T18" fmla="*/ 2147483647 w 673"/>
                    <a:gd name="T19" fmla="*/ 2147483647 h 166"/>
                    <a:gd name="T20" fmla="*/ 2147483647 w 673"/>
                    <a:gd name="T21" fmla="*/ 2147483647 h 166"/>
                    <a:gd name="T22" fmla="*/ 2147483647 w 673"/>
                    <a:gd name="T23" fmla="*/ 2147483647 h 166"/>
                    <a:gd name="T24" fmla="*/ 2147483647 w 673"/>
                    <a:gd name="T25" fmla="*/ 2147483647 h 166"/>
                    <a:gd name="T26" fmla="*/ 2147483647 w 673"/>
                    <a:gd name="T27" fmla="*/ 2147483647 h 166"/>
                    <a:gd name="T28" fmla="*/ 2147483647 w 673"/>
                    <a:gd name="T29" fmla="*/ 2147483647 h 166"/>
                    <a:gd name="T30" fmla="*/ 2147483647 w 673"/>
                    <a:gd name="T31" fmla="*/ 0 h 166"/>
                    <a:gd name="T32" fmla="*/ 2147483647 w 673"/>
                    <a:gd name="T33" fmla="*/ 0 h 166"/>
                    <a:gd name="T34" fmla="*/ 2147483647 w 673"/>
                    <a:gd name="T35" fmla="*/ 2147483647 h 166"/>
                    <a:gd name="T36" fmla="*/ 2147483647 w 673"/>
                    <a:gd name="T37" fmla="*/ 2147483647 h 166"/>
                    <a:gd name="T38" fmla="*/ 2147483647 w 673"/>
                    <a:gd name="T39" fmla="*/ 2147483647 h 166"/>
                    <a:gd name="T40" fmla="*/ 2147483647 w 673"/>
                    <a:gd name="T41" fmla="*/ 2147483647 h 166"/>
                    <a:gd name="T42" fmla="*/ 2147483647 w 673"/>
                    <a:gd name="T43" fmla="*/ 2147483647 h 166"/>
                    <a:gd name="T44" fmla="*/ 2147483647 w 673"/>
                    <a:gd name="T45" fmla="*/ 2147483647 h 166"/>
                    <a:gd name="T46" fmla="*/ 2147483647 w 673"/>
                    <a:gd name="T47" fmla="*/ 2147483647 h 166"/>
                    <a:gd name="T48" fmla="*/ 2147483647 w 673"/>
                    <a:gd name="T49" fmla="*/ 2147483647 h 166"/>
                    <a:gd name="T50" fmla="*/ 2147483647 w 673"/>
                    <a:gd name="T51" fmla="*/ 2147483647 h 166"/>
                    <a:gd name="T52" fmla="*/ 2147483647 w 673"/>
                    <a:gd name="T53" fmla="*/ 2147483647 h 166"/>
                    <a:gd name="T54" fmla="*/ 2147483647 w 673"/>
                    <a:gd name="T55" fmla="*/ 2147483647 h 166"/>
                    <a:gd name="T56" fmla="*/ 2147483647 w 673"/>
                    <a:gd name="T57" fmla="*/ 2147483647 h 166"/>
                    <a:gd name="T58" fmla="*/ 2147483647 w 673"/>
                    <a:gd name="T59" fmla="*/ 2147483647 h 166"/>
                    <a:gd name="T60" fmla="*/ 0 w 673"/>
                    <a:gd name="T61" fmla="*/ 2147483647 h 16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673"/>
                    <a:gd name="T94" fmla="*/ 0 h 166"/>
                    <a:gd name="T95" fmla="*/ 673 w 673"/>
                    <a:gd name="T96" fmla="*/ 166 h 16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673" h="166">
                      <a:moveTo>
                        <a:pt x="672" y="165"/>
                      </a:moveTo>
                      <a:lnTo>
                        <a:pt x="655" y="145"/>
                      </a:lnTo>
                      <a:lnTo>
                        <a:pt x="637" y="127"/>
                      </a:lnTo>
                      <a:lnTo>
                        <a:pt x="619" y="110"/>
                      </a:lnTo>
                      <a:lnTo>
                        <a:pt x="599" y="93"/>
                      </a:lnTo>
                      <a:lnTo>
                        <a:pt x="579" y="79"/>
                      </a:lnTo>
                      <a:lnTo>
                        <a:pt x="557" y="65"/>
                      </a:lnTo>
                      <a:lnTo>
                        <a:pt x="535" y="52"/>
                      </a:lnTo>
                      <a:lnTo>
                        <a:pt x="513" y="41"/>
                      </a:lnTo>
                      <a:lnTo>
                        <a:pt x="490" y="31"/>
                      </a:lnTo>
                      <a:lnTo>
                        <a:pt x="466" y="23"/>
                      </a:lnTo>
                      <a:lnTo>
                        <a:pt x="443" y="16"/>
                      </a:lnTo>
                      <a:lnTo>
                        <a:pt x="418" y="10"/>
                      </a:lnTo>
                      <a:lnTo>
                        <a:pt x="394" y="5"/>
                      </a:lnTo>
                      <a:lnTo>
                        <a:pt x="368" y="2"/>
                      </a:lnTo>
                      <a:lnTo>
                        <a:pt x="343" y="0"/>
                      </a:lnTo>
                      <a:lnTo>
                        <a:pt x="317" y="0"/>
                      </a:lnTo>
                      <a:lnTo>
                        <a:pt x="291" y="1"/>
                      </a:lnTo>
                      <a:lnTo>
                        <a:pt x="265" y="4"/>
                      </a:lnTo>
                      <a:lnTo>
                        <a:pt x="240" y="8"/>
                      </a:lnTo>
                      <a:lnTo>
                        <a:pt x="215" y="12"/>
                      </a:lnTo>
                      <a:lnTo>
                        <a:pt x="189" y="20"/>
                      </a:lnTo>
                      <a:lnTo>
                        <a:pt x="164" y="28"/>
                      </a:lnTo>
                      <a:lnTo>
                        <a:pt x="140" y="37"/>
                      </a:lnTo>
                      <a:lnTo>
                        <a:pt x="116" y="47"/>
                      </a:lnTo>
                      <a:lnTo>
                        <a:pt x="92" y="59"/>
                      </a:lnTo>
                      <a:lnTo>
                        <a:pt x="69" y="73"/>
                      </a:lnTo>
                      <a:lnTo>
                        <a:pt x="46" y="87"/>
                      </a:lnTo>
                      <a:lnTo>
                        <a:pt x="25" y="102"/>
                      </a:lnTo>
                      <a:lnTo>
                        <a:pt x="4" y="120"/>
                      </a:lnTo>
                      <a:lnTo>
                        <a:pt x="0" y="122"/>
                      </a:lnTo>
                    </a:path>
                  </a:pathLst>
                </a:custGeom>
                <a:noFill/>
                <a:ln w="38100" cap="rnd">
                  <a:solidFill>
                    <a:srgbClr val="00B05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sp>
            <p:nvSpPr>
              <p:cNvPr id="10" name="Стрелка вправо 13"/>
              <p:cNvSpPr>
                <a:spLocks noChangeArrowheads="1"/>
              </p:cNvSpPr>
              <p:nvPr/>
            </p:nvSpPr>
            <p:spPr bwMode="auto">
              <a:xfrm>
                <a:off x="-3087897" y="2574702"/>
                <a:ext cx="1080764" cy="300631"/>
              </a:xfrm>
              <a:prstGeom prst="rightArrow">
                <a:avLst>
                  <a:gd name="adj1" fmla="val 50000"/>
                  <a:gd name="adj2" fmla="val 50013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grpSp>
            <p:nvGrpSpPr>
              <p:cNvPr id="11" name="Группа 10"/>
              <p:cNvGrpSpPr/>
              <p:nvPr/>
            </p:nvGrpSpPr>
            <p:grpSpPr>
              <a:xfrm>
                <a:off x="-1835717" y="1571612"/>
                <a:ext cx="1835717" cy="2506245"/>
                <a:chOff x="2998612" y="785794"/>
                <a:chExt cx="847254" cy="1361260"/>
              </a:xfrm>
            </p:grpSpPr>
            <p:grpSp>
              <p:nvGrpSpPr>
                <p:cNvPr id="12" name="Группа 37"/>
                <p:cNvGrpSpPr>
                  <a:grpSpLocks/>
                </p:cNvGrpSpPr>
                <p:nvPr/>
              </p:nvGrpSpPr>
              <p:grpSpPr bwMode="auto">
                <a:xfrm>
                  <a:off x="3023990" y="839638"/>
                  <a:ext cx="798483" cy="419773"/>
                  <a:chOff x="2906684" y="1816273"/>
                  <a:chExt cx="440658" cy="100219"/>
                </a:xfrm>
              </p:grpSpPr>
              <p:sp>
                <p:nvSpPr>
                  <p:cNvPr id="21" name="Arc 19"/>
                  <p:cNvSpPr>
                    <a:spLocks/>
                  </p:cNvSpPr>
                  <p:nvPr/>
                </p:nvSpPr>
                <p:spPr bwMode="auto">
                  <a:xfrm>
                    <a:off x="2906684" y="1816273"/>
                    <a:ext cx="144715" cy="100219"/>
                  </a:xfrm>
                  <a:custGeom>
                    <a:avLst/>
                    <a:gdLst>
                      <a:gd name="T0" fmla="*/ 0 w 19782"/>
                      <a:gd name="T1" fmla="*/ 0 h 21600"/>
                      <a:gd name="T2" fmla="*/ 0 w 19782"/>
                      <a:gd name="T3" fmla="*/ 0 h 21600"/>
                      <a:gd name="T4" fmla="*/ 0 w 19782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9782"/>
                      <a:gd name="T10" fmla="*/ 0 h 21600"/>
                      <a:gd name="T11" fmla="*/ 19782 w 19782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782" h="21600" fill="none" extrusionOk="0">
                        <a:moveTo>
                          <a:pt x="19781" y="8673"/>
                        </a:moveTo>
                        <a:cubicBezTo>
                          <a:pt x="16338" y="16527"/>
                          <a:pt x="8575" y="21600"/>
                          <a:pt x="0" y="21600"/>
                        </a:cubicBezTo>
                      </a:path>
                      <a:path w="19782" h="21600" stroke="0" extrusionOk="0">
                        <a:moveTo>
                          <a:pt x="19781" y="8673"/>
                        </a:moveTo>
                        <a:cubicBezTo>
                          <a:pt x="16338" y="16527"/>
                          <a:pt x="8575" y="21600"/>
                          <a:pt x="0" y="21600"/>
                        </a:cubicBezTo>
                        <a:lnTo>
                          <a:pt x="0" y="0"/>
                        </a:lnTo>
                        <a:lnTo>
                          <a:pt x="19781" y="8673"/>
                        </a:lnTo>
                        <a:close/>
                      </a:path>
                    </a:pathLst>
                  </a:custGeom>
                  <a:noFill/>
                  <a:ln w="38100" cap="rnd">
                    <a:solidFill>
                      <a:srgbClr val="C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ru-RU">
                      <a:latin typeface="Calibri" pitchFamily="34" charset="0"/>
                    </a:endParaRPr>
                  </a:p>
                </p:txBody>
              </p:sp>
              <p:sp>
                <p:nvSpPr>
                  <p:cNvPr id="22" name="Arc 20"/>
                  <p:cNvSpPr>
                    <a:spLocks/>
                  </p:cNvSpPr>
                  <p:nvPr/>
                </p:nvSpPr>
                <p:spPr bwMode="auto">
                  <a:xfrm>
                    <a:off x="3215088" y="1828800"/>
                    <a:ext cx="132254" cy="87692"/>
                  </a:xfrm>
                  <a:custGeom>
                    <a:avLst/>
                    <a:gdLst>
                      <a:gd name="T0" fmla="*/ 0 w 19234"/>
                      <a:gd name="T1" fmla="*/ 0 h 21600"/>
                      <a:gd name="T2" fmla="*/ 0 w 19234"/>
                      <a:gd name="T3" fmla="*/ 0 h 21600"/>
                      <a:gd name="T4" fmla="*/ 0 w 1923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9234"/>
                      <a:gd name="T10" fmla="*/ 0 h 21600"/>
                      <a:gd name="T11" fmla="*/ 19234 w 1923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234" h="21600" fill="none" extrusionOk="0">
                        <a:moveTo>
                          <a:pt x="19198" y="21599"/>
                        </a:moveTo>
                        <a:cubicBezTo>
                          <a:pt x="11098" y="21586"/>
                          <a:pt x="3686" y="17042"/>
                          <a:pt x="0" y="9829"/>
                        </a:cubicBezTo>
                      </a:path>
                      <a:path w="19234" h="21600" stroke="0" extrusionOk="0">
                        <a:moveTo>
                          <a:pt x="19198" y="21599"/>
                        </a:moveTo>
                        <a:cubicBezTo>
                          <a:pt x="11098" y="21586"/>
                          <a:pt x="3686" y="17042"/>
                          <a:pt x="0" y="9829"/>
                        </a:cubicBezTo>
                        <a:lnTo>
                          <a:pt x="19234" y="0"/>
                        </a:lnTo>
                        <a:lnTo>
                          <a:pt x="19198" y="21599"/>
                        </a:lnTo>
                        <a:close/>
                      </a:path>
                    </a:pathLst>
                  </a:custGeom>
                  <a:noFill/>
                  <a:ln w="38100" cap="rnd">
                    <a:solidFill>
                      <a:srgbClr val="C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ru-RU">
                      <a:latin typeface="Calibri" pitchFamily="34" charset="0"/>
                    </a:endParaRPr>
                  </a:p>
                </p:txBody>
              </p:sp>
              <p:sp>
                <p:nvSpPr>
                  <p:cNvPr id="23" name="Freeform 21"/>
                  <p:cNvSpPr>
                    <a:spLocks/>
                  </p:cNvSpPr>
                  <p:nvPr/>
                </p:nvSpPr>
                <p:spPr bwMode="auto">
                  <a:xfrm>
                    <a:off x="3048000" y="1828800"/>
                    <a:ext cx="168787" cy="46212"/>
                  </a:xfrm>
                  <a:custGeom>
                    <a:avLst/>
                    <a:gdLst>
                      <a:gd name="T0" fmla="*/ 2147483647 w 673"/>
                      <a:gd name="T1" fmla="*/ 2147483647 h 166"/>
                      <a:gd name="T2" fmla="*/ 2147483647 w 673"/>
                      <a:gd name="T3" fmla="*/ 2147483647 h 166"/>
                      <a:gd name="T4" fmla="*/ 2147483647 w 673"/>
                      <a:gd name="T5" fmla="*/ 2147483647 h 166"/>
                      <a:gd name="T6" fmla="*/ 2147483647 w 673"/>
                      <a:gd name="T7" fmla="*/ 2147483647 h 166"/>
                      <a:gd name="T8" fmla="*/ 2147483647 w 673"/>
                      <a:gd name="T9" fmla="*/ 2147483647 h 166"/>
                      <a:gd name="T10" fmla="*/ 2147483647 w 673"/>
                      <a:gd name="T11" fmla="*/ 2147483647 h 166"/>
                      <a:gd name="T12" fmla="*/ 2147483647 w 673"/>
                      <a:gd name="T13" fmla="*/ 2147483647 h 166"/>
                      <a:gd name="T14" fmla="*/ 2147483647 w 673"/>
                      <a:gd name="T15" fmla="*/ 2147483647 h 166"/>
                      <a:gd name="T16" fmla="*/ 2147483647 w 673"/>
                      <a:gd name="T17" fmla="*/ 2147483647 h 166"/>
                      <a:gd name="T18" fmla="*/ 2147483647 w 673"/>
                      <a:gd name="T19" fmla="*/ 2147483647 h 166"/>
                      <a:gd name="T20" fmla="*/ 2147483647 w 673"/>
                      <a:gd name="T21" fmla="*/ 2147483647 h 166"/>
                      <a:gd name="T22" fmla="*/ 2147483647 w 673"/>
                      <a:gd name="T23" fmla="*/ 2147483647 h 166"/>
                      <a:gd name="T24" fmla="*/ 2147483647 w 673"/>
                      <a:gd name="T25" fmla="*/ 2147483647 h 166"/>
                      <a:gd name="T26" fmla="*/ 2147483647 w 673"/>
                      <a:gd name="T27" fmla="*/ 2147483647 h 166"/>
                      <a:gd name="T28" fmla="*/ 2147483647 w 673"/>
                      <a:gd name="T29" fmla="*/ 2147483647 h 166"/>
                      <a:gd name="T30" fmla="*/ 2147483647 w 673"/>
                      <a:gd name="T31" fmla="*/ 0 h 166"/>
                      <a:gd name="T32" fmla="*/ 2147483647 w 673"/>
                      <a:gd name="T33" fmla="*/ 0 h 166"/>
                      <a:gd name="T34" fmla="*/ 2147483647 w 673"/>
                      <a:gd name="T35" fmla="*/ 2147483647 h 166"/>
                      <a:gd name="T36" fmla="*/ 2147483647 w 673"/>
                      <a:gd name="T37" fmla="*/ 2147483647 h 166"/>
                      <a:gd name="T38" fmla="*/ 2147483647 w 673"/>
                      <a:gd name="T39" fmla="*/ 2147483647 h 166"/>
                      <a:gd name="T40" fmla="*/ 2147483647 w 673"/>
                      <a:gd name="T41" fmla="*/ 2147483647 h 166"/>
                      <a:gd name="T42" fmla="*/ 2147483647 w 673"/>
                      <a:gd name="T43" fmla="*/ 2147483647 h 166"/>
                      <a:gd name="T44" fmla="*/ 2147483647 w 673"/>
                      <a:gd name="T45" fmla="*/ 2147483647 h 166"/>
                      <a:gd name="T46" fmla="*/ 2147483647 w 673"/>
                      <a:gd name="T47" fmla="*/ 2147483647 h 166"/>
                      <a:gd name="T48" fmla="*/ 2147483647 w 673"/>
                      <a:gd name="T49" fmla="*/ 2147483647 h 166"/>
                      <a:gd name="T50" fmla="*/ 2147483647 w 673"/>
                      <a:gd name="T51" fmla="*/ 2147483647 h 166"/>
                      <a:gd name="T52" fmla="*/ 2147483647 w 673"/>
                      <a:gd name="T53" fmla="*/ 2147483647 h 166"/>
                      <a:gd name="T54" fmla="*/ 2147483647 w 673"/>
                      <a:gd name="T55" fmla="*/ 2147483647 h 166"/>
                      <a:gd name="T56" fmla="*/ 2147483647 w 673"/>
                      <a:gd name="T57" fmla="*/ 2147483647 h 166"/>
                      <a:gd name="T58" fmla="*/ 2147483647 w 673"/>
                      <a:gd name="T59" fmla="*/ 2147483647 h 166"/>
                      <a:gd name="T60" fmla="*/ 0 w 673"/>
                      <a:gd name="T61" fmla="*/ 2147483647 h 16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673"/>
                      <a:gd name="T94" fmla="*/ 0 h 166"/>
                      <a:gd name="T95" fmla="*/ 673 w 673"/>
                      <a:gd name="T96" fmla="*/ 166 h 16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673" h="166">
                        <a:moveTo>
                          <a:pt x="672" y="165"/>
                        </a:moveTo>
                        <a:lnTo>
                          <a:pt x="655" y="145"/>
                        </a:lnTo>
                        <a:lnTo>
                          <a:pt x="637" y="127"/>
                        </a:lnTo>
                        <a:lnTo>
                          <a:pt x="619" y="110"/>
                        </a:lnTo>
                        <a:lnTo>
                          <a:pt x="599" y="93"/>
                        </a:lnTo>
                        <a:lnTo>
                          <a:pt x="579" y="79"/>
                        </a:lnTo>
                        <a:lnTo>
                          <a:pt x="557" y="65"/>
                        </a:lnTo>
                        <a:lnTo>
                          <a:pt x="535" y="52"/>
                        </a:lnTo>
                        <a:lnTo>
                          <a:pt x="513" y="41"/>
                        </a:lnTo>
                        <a:lnTo>
                          <a:pt x="490" y="31"/>
                        </a:lnTo>
                        <a:lnTo>
                          <a:pt x="466" y="23"/>
                        </a:lnTo>
                        <a:lnTo>
                          <a:pt x="443" y="16"/>
                        </a:lnTo>
                        <a:lnTo>
                          <a:pt x="418" y="10"/>
                        </a:lnTo>
                        <a:lnTo>
                          <a:pt x="394" y="5"/>
                        </a:lnTo>
                        <a:lnTo>
                          <a:pt x="368" y="2"/>
                        </a:lnTo>
                        <a:lnTo>
                          <a:pt x="343" y="0"/>
                        </a:lnTo>
                        <a:lnTo>
                          <a:pt x="317" y="0"/>
                        </a:lnTo>
                        <a:lnTo>
                          <a:pt x="291" y="1"/>
                        </a:lnTo>
                        <a:lnTo>
                          <a:pt x="265" y="4"/>
                        </a:lnTo>
                        <a:lnTo>
                          <a:pt x="240" y="8"/>
                        </a:lnTo>
                        <a:lnTo>
                          <a:pt x="215" y="12"/>
                        </a:lnTo>
                        <a:lnTo>
                          <a:pt x="189" y="20"/>
                        </a:lnTo>
                        <a:lnTo>
                          <a:pt x="164" y="28"/>
                        </a:lnTo>
                        <a:lnTo>
                          <a:pt x="140" y="37"/>
                        </a:lnTo>
                        <a:lnTo>
                          <a:pt x="116" y="47"/>
                        </a:lnTo>
                        <a:lnTo>
                          <a:pt x="92" y="59"/>
                        </a:lnTo>
                        <a:lnTo>
                          <a:pt x="69" y="73"/>
                        </a:lnTo>
                        <a:lnTo>
                          <a:pt x="46" y="87"/>
                        </a:lnTo>
                        <a:lnTo>
                          <a:pt x="25" y="102"/>
                        </a:lnTo>
                        <a:lnTo>
                          <a:pt x="4" y="120"/>
                        </a:lnTo>
                        <a:lnTo>
                          <a:pt x="0" y="122"/>
                        </a:lnTo>
                      </a:path>
                    </a:pathLst>
                  </a:custGeom>
                  <a:noFill/>
                  <a:ln w="38100" cap="rnd">
                    <a:solidFill>
                      <a:srgbClr val="C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ru-RU">
                      <a:latin typeface="Calibri" pitchFamily="34" charset="0"/>
                    </a:endParaRPr>
                  </a:p>
                </p:txBody>
              </p:sp>
            </p:grpSp>
            <p:cxnSp>
              <p:nvCxnSpPr>
                <p:cNvPr id="13" name="AutoShape 5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2321890" y="1464270"/>
                  <a:ext cx="1358047" cy="1097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4" name="Line 6"/>
                <p:cNvSpPr>
                  <a:spLocks noChangeShapeType="1"/>
                </p:cNvSpPr>
                <p:nvPr/>
              </p:nvSpPr>
              <p:spPr bwMode="auto">
                <a:xfrm>
                  <a:off x="3000364" y="785794"/>
                  <a:ext cx="27525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cxnSp>
              <p:nvCxnSpPr>
                <p:cNvPr id="15" name="AutoShape 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665673" y="1393249"/>
                  <a:ext cx="1217400" cy="249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" name="AutoShape 8"/>
                <p:cNvCxnSpPr>
                  <a:cxnSpLocks noChangeShapeType="1"/>
                  <a:endCxn id="17" idx="1"/>
                </p:cNvCxnSpPr>
                <p:nvPr/>
              </p:nvCxnSpPr>
              <p:spPr bwMode="auto">
                <a:xfrm rot="5400000" flipH="1" flipV="1">
                  <a:off x="3163926" y="1461898"/>
                  <a:ext cx="1358043" cy="58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7" name="Line 9"/>
                <p:cNvSpPr>
                  <a:spLocks noChangeShapeType="1"/>
                </p:cNvSpPr>
                <p:nvPr/>
              </p:nvSpPr>
              <p:spPr bwMode="auto">
                <a:xfrm>
                  <a:off x="3591447" y="785794"/>
                  <a:ext cx="2544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cxnSp>
              <p:nvCxnSpPr>
                <p:cNvPr id="18" name="AutoShape 1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979452" y="1391199"/>
                  <a:ext cx="1217400" cy="659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" name="AutoShape 11"/>
                <p:cNvCxnSpPr>
                  <a:cxnSpLocks noChangeShapeType="1"/>
                </p:cNvCxnSpPr>
                <p:nvPr/>
              </p:nvCxnSpPr>
              <p:spPr bwMode="auto">
                <a:xfrm>
                  <a:off x="3273127" y="2003194"/>
                  <a:ext cx="315829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" name="Прямая соединительная линия 19"/>
                <p:cNvCxnSpPr/>
                <p:nvPr/>
              </p:nvCxnSpPr>
              <p:spPr>
                <a:xfrm>
                  <a:off x="2998612" y="2146191"/>
                  <a:ext cx="842061" cy="86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" name="Прямая со стрелкой 6"/>
            <p:cNvCxnSpPr/>
            <p:nvPr/>
          </p:nvCxnSpPr>
          <p:spPr>
            <a:xfrm>
              <a:off x="2222422" y="3287712"/>
              <a:ext cx="843529" cy="0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Стрелка вправо 13"/>
            <p:cNvSpPr>
              <a:spLocks noChangeArrowheads="1"/>
            </p:cNvSpPr>
            <p:nvPr/>
          </p:nvSpPr>
          <p:spPr bwMode="auto">
            <a:xfrm>
              <a:off x="3143240" y="2428868"/>
              <a:ext cx="500066" cy="142876"/>
            </a:xfrm>
            <a:prstGeom prst="rightArrow">
              <a:avLst>
                <a:gd name="adj1" fmla="val 50000"/>
                <a:gd name="adj2" fmla="val 5001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ru-RU"/>
            </a:p>
          </p:txBody>
        </p:sp>
      </p:grp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0658B2A3-F8EE-1D88-1AC8-958FA4809A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826411"/>
              </p:ext>
            </p:extLst>
          </p:nvPr>
        </p:nvGraphicFramePr>
        <p:xfrm>
          <a:off x="855619" y="3680837"/>
          <a:ext cx="3468688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81280" imgH="711000" progId="Equation.DSMT4">
                  <p:embed/>
                </p:oleObj>
              </mc:Choice>
              <mc:Fallback>
                <p:oleObj name="Equation" r:id="rId3" imgW="358128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5619" y="3680837"/>
                        <a:ext cx="3468688" cy="68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623561" y="5434940"/>
            <a:ext cx="376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Stationary</a:t>
            </a:r>
            <a:r>
              <a:rPr lang="ru-RU" dirty="0"/>
              <a:t> </a:t>
            </a:r>
            <a:r>
              <a:rPr lang="ru-RU" dirty="0" err="1"/>
              <a:t>filter</a:t>
            </a:r>
            <a:r>
              <a:rPr lang="ru-RU" dirty="0"/>
              <a:t> </a:t>
            </a:r>
            <a:r>
              <a:rPr lang="ru-RU" dirty="0" err="1"/>
              <a:t>transmission</a:t>
            </a:r>
            <a:r>
              <a:rPr lang="ru-RU" dirty="0"/>
              <a:t> </a:t>
            </a:r>
            <a:r>
              <a:rPr lang="ru-RU" dirty="0" err="1"/>
              <a:t>function</a:t>
            </a:r>
            <a:endParaRPr lang="ru-RU" dirty="0"/>
          </a:p>
        </p:txBody>
      </p:sp>
      <p:pic>
        <p:nvPicPr>
          <p:cNvPr id="30" name="Picture 4" descr="C:\Users\User\Desktop\Спектр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2279" y="3988306"/>
            <a:ext cx="2429540" cy="2457752"/>
          </a:xfrm>
          <a:prstGeom prst="rect">
            <a:avLst/>
          </a:prstGeom>
          <a:noFill/>
        </p:spPr>
      </p:pic>
      <p:pic>
        <p:nvPicPr>
          <p:cNvPr id="31" name="Picture 5" descr="C:\Users\User\Desktop\Пропускание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86913" y="3977061"/>
            <a:ext cx="2434329" cy="2468998"/>
          </a:xfrm>
          <a:prstGeom prst="rect">
            <a:avLst/>
          </a:prstGeom>
          <a:noFill/>
        </p:spPr>
      </p:pic>
      <p:sp>
        <p:nvSpPr>
          <p:cNvPr id="32" name="Овал 31"/>
          <p:cNvSpPr/>
          <p:nvPr/>
        </p:nvSpPr>
        <p:spPr>
          <a:xfrm>
            <a:off x="2353697" y="4780416"/>
            <a:ext cx="214314" cy="21431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2350483" y="5512449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2350483" y="6101685"/>
            <a:ext cx="214314" cy="214314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2623561" y="6024176"/>
            <a:ext cx="286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Transmitted wave amplitude</a:t>
            </a:r>
            <a:endParaRPr lang="ru-RU" dirty="0"/>
          </a:p>
        </p:txBody>
      </p:sp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980911"/>
              </p:ext>
            </p:extLst>
          </p:nvPr>
        </p:nvGraphicFramePr>
        <p:xfrm>
          <a:off x="11795039" y="5922249"/>
          <a:ext cx="195289" cy="314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8560" imgH="152280" progId="Equation.DSMT4">
                  <p:embed/>
                </p:oleObj>
              </mc:Choice>
              <mc:Fallback>
                <p:oleObj name="Equation" r:id="rId7" imgW="8856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039" y="5922249"/>
                        <a:ext cx="195289" cy="3147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 rot="16200000">
            <a:off x="5621813" y="5119091"/>
            <a:ext cx="2130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Coefficient of transmission</a:t>
            </a:r>
            <a:endParaRPr lang="ru-RU" sz="14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8029151" y="5193708"/>
            <a:ext cx="2741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Amplitude of the transmitted wave</a:t>
            </a:r>
            <a:endParaRPr lang="ru-RU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8848677" y="5956436"/>
            <a:ext cx="27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</a:t>
            </a:r>
            <a:endParaRPr lang="ru-RU" i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14268D-AA82-F7A4-5E9B-6AD1BBA99F7A}"/>
              </a:ext>
            </a:extLst>
          </p:cNvPr>
          <p:cNvSpPr txBox="1"/>
          <p:nvPr/>
        </p:nvSpPr>
        <p:spPr>
          <a:xfrm>
            <a:off x="782541" y="3319997"/>
            <a:ext cx="13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Initial state:</a:t>
            </a:r>
            <a:endParaRPr lang="ru-RU" b="1" dirty="0"/>
          </a:p>
        </p:txBody>
      </p:sp>
      <p:pic>
        <p:nvPicPr>
          <p:cNvPr id="55" name="Рисунок 54" descr="Изображение выглядит как летит, воздушный змей, темны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F430A147-9442-43BD-9792-545B4035AB5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49" y="1090025"/>
            <a:ext cx="4312697" cy="2656584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7650650" y="778372"/>
            <a:ext cx="3805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/>
              <a:t>Stationary</a:t>
            </a:r>
            <a:r>
              <a:rPr lang="ru-RU" b="1" i="1" dirty="0"/>
              <a:t> </a:t>
            </a:r>
            <a:r>
              <a:rPr lang="ru-RU" b="1" i="1" dirty="0" err="1"/>
              <a:t>filter</a:t>
            </a:r>
            <a:r>
              <a:rPr lang="ru-RU" b="1" i="1" dirty="0"/>
              <a:t> </a:t>
            </a:r>
            <a:r>
              <a:rPr lang="ru-RU" b="1" i="1" dirty="0" err="1"/>
              <a:t>transmission</a:t>
            </a:r>
            <a:r>
              <a:rPr lang="ru-RU" b="1" i="1" dirty="0"/>
              <a:t> </a:t>
            </a:r>
            <a:r>
              <a:rPr lang="ru-RU" b="1" i="1" dirty="0" err="1"/>
              <a:t>function</a:t>
            </a:r>
            <a:endParaRPr lang="ru-RU" b="1" i="1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6761079" y="3704001"/>
            <a:ext cx="2484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Semiclassical</a:t>
            </a:r>
            <a:r>
              <a:rPr lang="en-US" b="1" i="1" dirty="0"/>
              <a:t> simulation</a:t>
            </a:r>
            <a:endParaRPr lang="ru-RU" b="1" i="1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0" y="0"/>
            <a:ext cx="8204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n-GB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ru-RU" sz="2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</a:t>
            </a:r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ru-RU" sz="2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interaction</a:t>
            </a:r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a </a:t>
            </a:r>
            <a:r>
              <a:rPr lang="ru-RU" sz="2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wave</a:t>
            </a:r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packet</a:t>
            </a:r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</a:t>
            </a:r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oscillating</a:t>
            </a:r>
            <a:r>
              <a:rPr lang="en-US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space</a:t>
            </a:r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</a:t>
            </a:r>
            <a:r>
              <a:rPr lang="ru-RU" sz="2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resonanse</a:t>
            </a:r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potential</a:t>
            </a:r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structure</a:t>
            </a:r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ru-RU" sz="2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interference</a:t>
            </a:r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filter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353697" y="1197593"/>
            <a:ext cx="202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ru-RU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nterference</a:t>
            </a:r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filter</a:t>
            </a:r>
            <a:endParaRPr lang="ru-RU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914268D-AA82-F7A4-5E9B-6AD1BBA99F7A}"/>
              </a:ext>
            </a:extLst>
          </p:cNvPr>
          <p:cNvSpPr txBox="1"/>
          <p:nvPr/>
        </p:nvSpPr>
        <p:spPr>
          <a:xfrm>
            <a:off x="785346" y="1153018"/>
            <a:ext cx="125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Initial state</a:t>
            </a:r>
            <a:endParaRPr lang="ru-RU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914268D-AA82-F7A4-5E9B-6AD1BBA99F7A}"/>
              </a:ext>
            </a:extLst>
          </p:cNvPr>
          <p:cNvSpPr txBox="1"/>
          <p:nvPr/>
        </p:nvSpPr>
        <p:spPr>
          <a:xfrm>
            <a:off x="4681497" y="1147093"/>
            <a:ext cx="185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Transmitted state</a:t>
            </a:r>
            <a:endParaRPr lang="ru-RU" b="1" dirty="0"/>
          </a:p>
        </p:txBody>
      </p:sp>
      <p:graphicFrame>
        <p:nvGraphicFramePr>
          <p:cNvPr id="6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422360"/>
              </p:ext>
            </p:extLst>
          </p:nvPr>
        </p:nvGraphicFramePr>
        <p:xfrm>
          <a:off x="2536656" y="2938633"/>
          <a:ext cx="1512843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90360" imgH="190440" progId="Equation.DSMT4">
                  <p:embed/>
                </p:oleObj>
              </mc:Choice>
              <mc:Fallback>
                <p:oleObj name="Equation" r:id="rId10" imgW="9903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656" y="2938633"/>
                        <a:ext cx="1512843" cy="315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Прямоугольник 68"/>
          <p:cNvSpPr/>
          <p:nvPr/>
        </p:nvSpPr>
        <p:spPr>
          <a:xfrm>
            <a:off x="2619337" y="4694933"/>
            <a:ext cx="3909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Energy of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incident</a:t>
            </a:r>
            <a:r>
              <a:rPr lang="ru-RU" dirty="0"/>
              <a:t> </a:t>
            </a:r>
            <a:r>
              <a:rPr lang="ru-RU" dirty="0" err="1"/>
              <a:t>wave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filter</a:t>
            </a:r>
            <a:r>
              <a:rPr lang="ru-RU" dirty="0"/>
              <a:t> </a:t>
            </a:r>
            <a:r>
              <a:rPr lang="ru-RU" dirty="0" err="1"/>
              <a:t>rest</a:t>
            </a:r>
            <a:r>
              <a:rPr lang="ru-RU" dirty="0"/>
              <a:t> </a:t>
            </a:r>
            <a:r>
              <a:rPr lang="ru-RU" dirty="0" err="1"/>
              <a:t>coordinate</a:t>
            </a:r>
            <a:r>
              <a:rPr lang="ru-RU" dirty="0"/>
              <a:t> </a:t>
            </a:r>
            <a:r>
              <a:rPr lang="ru-RU" dirty="0" err="1"/>
              <a:t>system</a:t>
            </a:r>
            <a:endParaRPr lang="ru-RU" dirty="0"/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A671E5B7-B447-529A-4453-FDD4DF6022B2}"/>
              </a:ext>
            </a:extLst>
          </p:cNvPr>
          <p:cNvCxnSpPr/>
          <p:nvPr/>
        </p:nvCxnSpPr>
        <p:spPr>
          <a:xfrm>
            <a:off x="0" y="728841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2B3C69-D4E5-C7CE-79A6-07B409A5A957}"/>
              </a:ext>
            </a:extLst>
          </p:cNvPr>
          <p:cNvSpPr/>
          <p:nvPr/>
        </p:nvSpPr>
        <p:spPr>
          <a:xfrm>
            <a:off x="9553575" y="3531494"/>
            <a:ext cx="354640" cy="172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A1E8C-3231-75F9-F6FA-4898732F9E35}"/>
              </a:ext>
            </a:extLst>
          </p:cNvPr>
          <p:cNvSpPr txBox="1"/>
          <p:nvPr/>
        </p:nvSpPr>
        <p:spPr>
          <a:xfrm>
            <a:off x="11449489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11/15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911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1BF626-B531-58F2-3472-D9A6DE1E6E86}"/>
              </a:ext>
            </a:extLst>
          </p:cNvPr>
          <p:cNvSpPr txBox="1"/>
          <p:nvPr/>
        </p:nvSpPr>
        <p:spPr>
          <a:xfrm>
            <a:off x="0" y="12357"/>
            <a:ext cx="2057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>
                <a:solidFill>
                  <a:srgbClr val="C00000"/>
                </a:solidFill>
              </a:rPr>
              <a:t>    Contents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5146F-B402-35A1-927D-699D83B4160C}"/>
              </a:ext>
            </a:extLst>
          </p:cNvPr>
          <p:cNvSpPr txBox="1"/>
          <p:nvPr/>
        </p:nvSpPr>
        <p:spPr>
          <a:xfrm>
            <a:off x="1991835" y="1253791"/>
            <a:ext cx="638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Review of the method for numerical solution time-dependent Schrödinger equation based on the Lee-Trotter-Suzuki product formula.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630F02-C860-9B7B-FA4F-17145F6196C0}"/>
              </a:ext>
            </a:extLst>
          </p:cNvPr>
          <p:cNvSpPr txBox="1"/>
          <p:nvPr/>
        </p:nvSpPr>
        <p:spPr>
          <a:xfrm>
            <a:off x="1991835" y="3321542"/>
            <a:ext cx="5682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 way for optimization the method of </a:t>
            </a:r>
          </a:p>
          <a:p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Lee-Trotter-Suzuki product formula.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B9F54-9C07-9BCC-B268-1F722580456A}"/>
              </a:ext>
            </a:extLst>
          </p:cNvPr>
          <p:cNvSpPr txBox="1"/>
          <p:nvPr/>
        </p:nvSpPr>
        <p:spPr>
          <a:xfrm>
            <a:off x="1991835" y="5019961"/>
            <a:ext cx="478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Examples of problems that can be studied </a:t>
            </a:r>
            <a:r>
              <a:rPr lang="en-GB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by </a:t>
            </a:r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L-T-S method.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DEA8DA3-6B19-B484-FDC5-9C2DC50E9DED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AE61639-8F7A-818D-4F50-D1BAB01D52FF}"/>
              </a:ext>
            </a:extLst>
          </p:cNvPr>
          <p:cNvSpPr txBox="1"/>
          <p:nvPr/>
        </p:nvSpPr>
        <p:spPr>
          <a:xfrm>
            <a:off x="11566508" y="6441043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1/15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915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" descr="C:\Users\User\Desktop\РНИКС_2018\new\ReflSpect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296" y="3913206"/>
            <a:ext cx="4531534" cy="2585407"/>
          </a:xfrm>
          <a:prstGeom prst="rect">
            <a:avLst/>
          </a:prstGeom>
          <a:noFill/>
        </p:spPr>
      </p:pic>
      <p:pic>
        <p:nvPicPr>
          <p:cNvPr id="48" name="Picture 1" descr="C:\Users\User\Desktop\РНИКС_2018\new\PassSpect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8720" y="3913206"/>
            <a:ext cx="4531534" cy="2585407"/>
          </a:xfrm>
          <a:prstGeom prst="rect">
            <a:avLst/>
          </a:prstGeom>
          <a:noFill/>
        </p:spPr>
      </p:pic>
      <p:pic>
        <p:nvPicPr>
          <p:cNvPr id="37890" name="Picture 2" descr="F:\Buffer_folder\Quantum_Filters_Report\Evolutio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1904" y="1101974"/>
            <a:ext cx="6286601" cy="3586738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 flipV="1">
            <a:off x="6064048" y="1254090"/>
            <a:ext cx="0" cy="314648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834" name="Picture 2" descr="C:\Users\User\Desktop\РНИКС_2018\Filter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68169" y="952712"/>
            <a:ext cx="2749617" cy="1568758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9312732" y="977090"/>
            <a:ext cx="313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U</a:t>
            </a:r>
            <a:endParaRPr lang="ru-RU" sz="16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9083749" y="685257"/>
            <a:ext cx="3064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 position in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 space</a:t>
            </a:r>
            <a:endParaRPr lang="ru-RU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644853" y="4100561"/>
            <a:ext cx="274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Х</a:t>
            </a:r>
          </a:p>
        </p:txBody>
      </p:sp>
      <p:cxnSp>
        <p:nvCxnSpPr>
          <p:cNvPr id="37889" name="Прямая со стрелкой 37888"/>
          <p:cNvCxnSpPr>
            <a:stCxn id="46" idx="1"/>
          </p:cNvCxnSpPr>
          <p:nvPr/>
        </p:nvCxnSpPr>
        <p:spPr>
          <a:xfrm flipH="1">
            <a:off x="6091245" y="854534"/>
            <a:ext cx="2992504" cy="10220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" name="Объект 53">
            <a:extLst>
              <a:ext uri="{FF2B5EF4-FFF2-40B4-BE49-F238E27FC236}">
                <a16:creationId xmlns:a16="http://schemas.microsoft.com/office/drawing/2014/main" id="{F65D2F13-2C56-A452-E6A1-A0F5A2482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999380"/>
              </p:ext>
            </p:extLst>
          </p:nvPr>
        </p:nvGraphicFramePr>
        <p:xfrm>
          <a:off x="3240761" y="1244565"/>
          <a:ext cx="431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31640" imgH="406080" progId="Equation.DSMT4">
                  <p:embed/>
                </p:oleObj>
              </mc:Choice>
              <mc:Fallback>
                <p:oleObj name="Equation" r:id="rId6" imgW="4316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40761" y="1244565"/>
                        <a:ext cx="4318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Объект 54">
            <a:extLst>
              <a:ext uri="{FF2B5EF4-FFF2-40B4-BE49-F238E27FC236}">
                <a16:creationId xmlns:a16="http://schemas.microsoft.com/office/drawing/2014/main" id="{F65D2F13-2C56-A452-E6A1-A0F5A2482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13125"/>
              </p:ext>
            </p:extLst>
          </p:nvPr>
        </p:nvGraphicFramePr>
        <p:xfrm>
          <a:off x="608910" y="3986558"/>
          <a:ext cx="431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31640" imgH="406080" progId="Equation.DSMT4">
                  <p:embed/>
                </p:oleObj>
              </mc:Choice>
              <mc:Fallback>
                <p:oleObj name="Equation" r:id="rId8" imgW="4316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8910" y="3986558"/>
                        <a:ext cx="4318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Объект 55">
            <a:extLst>
              <a:ext uri="{FF2B5EF4-FFF2-40B4-BE49-F238E27FC236}">
                <a16:creationId xmlns:a16="http://schemas.microsoft.com/office/drawing/2014/main" id="{F65D2F13-2C56-A452-E6A1-A0F5A2482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535540"/>
              </p:ext>
            </p:extLst>
          </p:nvPr>
        </p:nvGraphicFramePr>
        <p:xfrm>
          <a:off x="11398179" y="4024506"/>
          <a:ext cx="431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31640" imgH="406080" progId="Equation.DSMT4">
                  <p:embed/>
                </p:oleObj>
              </mc:Choice>
              <mc:Fallback>
                <p:oleObj name="Equation" r:id="rId9" imgW="4316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98179" y="4024506"/>
                        <a:ext cx="4318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314943" y="3611328"/>
            <a:ext cx="2495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Spectrum of reflected state</a:t>
            </a:r>
            <a:endParaRPr lang="ru-RU" sz="1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160715" y="3685952"/>
            <a:ext cx="2735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Spectrum of transmitted state</a:t>
            </a:r>
            <a:endParaRPr lang="ru-RU" sz="1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84428" y="839478"/>
            <a:ext cx="3618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Wave function in coordinate space</a:t>
            </a:r>
            <a:endParaRPr lang="ru-RU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0" y="-3958"/>
            <a:ext cx="4077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Calculation results:</a:t>
            </a:r>
            <a:endParaRPr lang="ru-RU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589271" y="2091587"/>
            <a:ext cx="274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Х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29870" y="5977501"/>
            <a:ext cx="274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E</a:t>
            </a:r>
            <a:endParaRPr lang="ru-RU" sz="1600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11555512" y="5977501"/>
            <a:ext cx="274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E</a:t>
            </a:r>
            <a:endParaRPr lang="ru-RU" sz="1600" i="1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4753663" y="5667616"/>
            <a:ext cx="2801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M.A. Zakharov et al., </a:t>
            </a:r>
            <a:r>
              <a:rPr lang="en-US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Interaction of </a:t>
            </a:r>
            <a:r>
              <a:rPr lang="en-US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Ultracold</a:t>
            </a:r>
            <a:r>
              <a:rPr lang="en-US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Neutrons with a Neutron Interference Filter Oscillating in Space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J. Synch.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T. </a:t>
            </a: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 6 (2020).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40480-ED75-2906-E600-002D6C719C58}"/>
              </a:ext>
            </a:extLst>
          </p:cNvPr>
          <p:cNvSpPr txBox="1"/>
          <p:nvPr/>
        </p:nvSpPr>
        <p:spPr>
          <a:xfrm>
            <a:off x="11449489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12/15</a:t>
            </a:r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7EEC255-498B-3CC3-8593-59043C62551A}"/>
              </a:ext>
            </a:extLst>
          </p:cNvPr>
          <p:cNvCxnSpPr/>
          <p:nvPr/>
        </p:nvCxnSpPr>
        <p:spPr>
          <a:xfrm>
            <a:off x="0" y="728841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044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A11AE7-9CB7-26F8-1C31-495686624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6096000" cy="6096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D688CB6-0CFB-0F68-6F36-CF96ECC0B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2000"/>
            <a:ext cx="6096000" cy="609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43CE31F-9E7E-D505-676B-176F8F87084F}"/>
              </a:ext>
            </a:extLst>
          </p:cNvPr>
          <p:cNvSpPr txBox="1"/>
          <p:nvPr/>
        </p:nvSpPr>
        <p:spPr>
          <a:xfrm>
            <a:off x="11380573" y="3738436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GB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0BAA7C-4117-6CE2-5867-A538ED7F27C3}"/>
              </a:ext>
            </a:extLst>
          </p:cNvPr>
          <p:cNvSpPr txBox="1"/>
          <p:nvPr/>
        </p:nvSpPr>
        <p:spPr>
          <a:xfrm>
            <a:off x="8791223" y="1141605"/>
            <a:ext cx="37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GB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34168F93-97C1-7ABB-4E55-FA667E6A2FD3}"/>
              </a:ext>
            </a:extLst>
          </p:cNvPr>
          <p:cNvCxnSpPr/>
          <p:nvPr/>
        </p:nvCxnSpPr>
        <p:spPr>
          <a:xfrm>
            <a:off x="6309359" y="3827418"/>
            <a:ext cx="543414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B0EA4224-8535-A4FD-FCB0-2BD005F988F1}"/>
              </a:ext>
            </a:extLst>
          </p:cNvPr>
          <p:cNvCxnSpPr>
            <a:cxnSpLocks/>
          </p:cNvCxnSpPr>
          <p:nvPr/>
        </p:nvCxnSpPr>
        <p:spPr>
          <a:xfrm flipV="1">
            <a:off x="9144000" y="1206138"/>
            <a:ext cx="0" cy="52294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47FEF480-8B5A-4EE2-4843-1BC29A24F670}"/>
              </a:ext>
            </a:extLst>
          </p:cNvPr>
          <p:cNvCxnSpPr/>
          <p:nvPr/>
        </p:nvCxnSpPr>
        <p:spPr>
          <a:xfrm>
            <a:off x="209005" y="3849189"/>
            <a:ext cx="543414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7FC4217F-AFDE-0244-4CDC-297AC0772DAB}"/>
              </a:ext>
            </a:extLst>
          </p:cNvPr>
          <p:cNvCxnSpPr>
            <a:cxnSpLocks/>
          </p:cNvCxnSpPr>
          <p:nvPr/>
        </p:nvCxnSpPr>
        <p:spPr>
          <a:xfrm flipV="1">
            <a:off x="3043646" y="1227909"/>
            <a:ext cx="0" cy="52294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9774ECC-966B-F43E-094C-4222338FD136}"/>
              </a:ext>
            </a:extLst>
          </p:cNvPr>
          <p:cNvSpPr txBox="1"/>
          <p:nvPr/>
        </p:nvSpPr>
        <p:spPr>
          <a:xfrm>
            <a:off x="2738754" y="1141605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A2BF59-50E3-EAF1-FDFC-FFAF1D38FE8A}"/>
              </a:ext>
            </a:extLst>
          </p:cNvPr>
          <p:cNvSpPr txBox="1"/>
          <p:nvPr/>
        </p:nvSpPr>
        <p:spPr>
          <a:xfrm>
            <a:off x="5305603" y="38100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16E81B7-3E37-4BC8-67F7-1FB6F6DDA014}"/>
              </a:ext>
            </a:extLst>
          </p:cNvPr>
          <p:cNvSpPr/>
          <p:nvPr/>
        </p:nvSpPr>
        <p:spPr>
          <a:xfrm>
            <a:off x="0" y="9396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ru-RU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ru-RU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</a:t>
            </a:r>
            <a:r>
              <a:rPr lang="ru-RU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en-GB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ru-RU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wave</a:t>
            </a:r>
            <a:r>
              <a:rPr lang="ru-RU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packet</a:t>
            </a:r>
            <a:r>
              <a:rPr lang="ru-RU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scattering 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potential 2D sphere oscillating in space</a:t>
            </a:r>
            <a:endParaRPr lang="ru-RU" sz="2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022BE4FC-9894-7612-024E-404B1E892092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409CD00-F0B0-0E3E-98BE-8E158702DA95}"/>
              </a:ext>
            </a:extLst>
          </p:cNvPr>
          <p:cNvSpPr/>
          <p:nvPr/>
        </p:nvSpPr>
        <p:spPr>
          <a:xfrm>
            <a:off x="-37009" y="825551"/>
            <a:ext cx="32008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Coordinate representation</a:t>
            </a:r>
            <a:endParaRPr lang="ru-RU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2187C95-ABE2-B294-2F0B-37AD869E0E97}"/>
              </a:ext>
            </a:extLst>
          </p:cNvPr>
          <p:cNvSpPr/>
          <p:nvPr/>
        </p:nvSpPr>
        <p:spPr>
          <a:xfrm>
            <a:off x="6095999" y="796837"/>
            <a:ext cx="3357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Momentum representation</a:t>
            </a:r>
            <a:endParaRPr lang="ru-RU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25C49A0-A664-8D12-C89C-95747ACD3E86}"/>
              </a:ext>
            </a:extLst>
          </p:cNvPr>
          <p:cNvSpPr/>
          <p:nvPr/>
        </p:nvSpPr>
        <p:spPr>
          <a:xfrm>
            <a:off x="-37010" y="6470289"/>
            <a:ext cx="12229010" cy="408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8DA9001-DAD4-2485-E6DA-BDB7B8B12DBF}"/>
              </a:ext>
            </a:extLst>
          </p:cNvPr>
          <p:cNvCxnSpPr>
            <a:cxnSpLocks/>
          </p:cNvCxnSpPr>
          <p:nvPr/>
        </p:nvCxnSpPr>
        <p:spPr>
          <a:xfrm>
            <a:off x="6096000" y="762000"/>
            <a:ext cx="0" cy="6096000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3B291B5-A6A2-695D-ABC2-2B7A3743BAC3}"/>
              </a:ext>
            </a:extLst>
          </p:cNvPr>
          <p:cNvSpPr txBox="1"/>
          <p:nvPr/>
        </p:nvSpPr>
        <p:spPr>
          <a:xfrm>
            <a:off x="11449489" y="6509836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13/15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600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87CC00-6F69-D0A6-1686-9DC809D43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6096000" cy="609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C576AD-DF3A-16BD-F86F-583F61497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2000"/>
            <a:ext cx="6096000" cy="6096000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BA28EFC-47F2-6926-51EE-87FEF09743C5}"/>
              </a:ext>
            </a:extLst>
          </p:cNvPr>
          <p:cNvCxnSpPr/>
          <p:nvPr/>
        </p:nvCxnSpPr>
        <p:spPr>
          <a:xfrm>
            <a:off x="209005" y="3849189"/>
            <a:ext cx="543414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A49CC97-84EF-CC29-0872-0B2D0A504914}"/>
              </a:ext>
            </a:extLst>
          </p:cNvPr>
          <p:cNvCxnSpPr>
            <a:cxnSpLocks/>
          </p:cNvCxnSpPr>
          <p:nvPr/>
        </p:nvCxnSpPr>
        <p:spPr>
          <a:xfrm flipV="1">
            <a:off x="3043646" y="1227909"/>
            <a:ext cx="0" cy="52294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563FD09-A2F6-36CA-4CCF-EB5D1545C045}"/>
              </a:ext>
            </a:extLst>
          </p:cNvPr>
          <p:cNvSpPr txBox="1"/>
          <p:nvPr/>
        </p:nvSpPr>
        <p:spPr>
          <a:xfrm>
            <a:off x="11429290" y="3806250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GB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DAF43-8E8D-60B2-6B6B-C227866EA2DB}"/>
              </a:ext>
            </a:extLst>
          </p:cNvPr>
          <p:cNvSpPr txBox="1"/>
          <p:nvPr/>
        </p:nvSpPr>
        <p:spPr>
          <a:xfrm>
            <a:off x="8791223" y="1141605"/>
            <a:ext cx="37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GB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ADBC34A0-2CA8-F0F6-C551-9CE4F4ADC75A}"/>
              </a:ext>
            </a:extLst>
          </p:cNvPr>
          <p:cNvCxnSpPr/>
          <p:nvPr/>
        </p:nvCxnSpPr>
        <p:spPr>
          <a:xfrm>
            <a:off x="6309359" y="3827418"/>
            <a:ext cx="543414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E44BA1A-03B7-5B7A-8E56-7DD4408970CF}"/>
              </a:ext>
            </a:extLst>
          </p:cNvPr>
          <p:cNvCxnSpPr>
            <a:cxnSpLocks/>
          </p:cNvCxnSpPr>
          <p:nvPr/>
        </p:nvCxnSpPr>
        <p:spPr>
          <a:xfrm flipV="1">
            <a:off x="9144000" y="1206138"/>
            <a:ext cx="0" cy="52294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6B594F7-65E0-4057-ACFB-3C9B6B803CF3}"/>
              </a:ext>
            </a:extLst>
          </p:cNvPr>
          <p:cNvSpPr txBox="1"/>
          <p:nvPr/>
        </p:nvSpPr>
        <p:spPr>
          <a:xfrm>
            <a:off x="2738754" y="1141605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485918-4FED-0756-2976-5E22CED6EE11}"/>
              </a:ext>
            </a:extLst>
          </p:cNvPr>
          <p:cNvSpPr txBox="1"/>
          <p:nvPr/>
        </p:nvSpPr>
        <p:spPr>
          <a:xfrm>
            <a:off x="5305603" y="38100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04AE251-5E38-59CC-1C4D-BE07D8B9087F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8D723CA-CF94-CAAE-AC16-0E72E49EB9D1}"/>
              </a:ext>
            </a:extLst>
          </p:cNvPr>
          <p:cNvSpPr/>
          <p:nvPr/>
        </p:nvSpPr>
        <p:spPr>
          <a:xfrm>
            <a:off x="-37009" y="825551"/>
            <a:ext cx="32008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Coordinate representation</a:t>
            </a:r>
            <a:endParaRPr lang="ru-RU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26D87D6-4A6F-CA7B-69D3-286BC97B3EA8}"/>
              </a:ext>
            </a:extLst>
          </p:cNvPr>
          <p:cNvSpPr/>
          <p:nvPr/>
        </p:nvSpPr>
        <p:spPr>
          <a:xfrm>
            <a:off x="6095999" y="796837"/>
            <a:ext cx="3357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Momentum representation</a:t>
            </a:r>
            <a:endParaRPr lang="ru-RU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EDC2F84-EC65-06F7-29E0-0007AB4D2A99}"/>
              </a:ext>
            </a:extLst>
          </p:cNvPr>
          <p:cNvSpPr/>
          <p:nvPr/>
        </p:nvSpPr>
        <p:spPr>
          <a:xfrm>
            <a:off x="-37010" y="6470289"/>
            <a:ext cx="12229010" cy="408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5D6BF03-02DD-CBA5-DBDF-DA8D3FBD301C}"/>
              </a:ext>
            </a:extLst>
          </p:cNvPr>
          <p:cNvCxnSpPr>
            <a:cxnSpLocks/>
          </p:cNvCxnSpPr>
          <p:nvPr/>
        </p:nvCxnSpPr>
        <p:spPr>
          <a:xfrm>
            <a:off x="6096000" y="762000"/>
            <a:ext cx="0" cy="6096000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B3B3EDA-8757-58ED-A4B4-0344A4A7B5A9}"/>
              </a:ext>
            </a:extLst>
          </p:cNvPr>
          <p:cNvSpPr txBox="1"/>
          <p:nvPr/>
        </p:nvSpPr>
        <p:spPr>
          <a:xfrm>
            <a:off x="11449489" y="6499252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14/15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F2A1EF-8CB2-1CBC-44E0-84C9EBC13ECA}"/>
              </a:ext>
            </a:extLst>
          </p:cNvPr>
          <p:cNvSpPr/>
          <p:nvPr/>
        </p:nvSpPr>
        <p:spPr>
          <a:xfrm>
            <a:off x="0" y="9396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ru-RU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ru-RU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</a:t>
            </a:r>
            <a:r>
              <a:rPr lang="ru-RU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en-GB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ru-RU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wave</a:t>
            </a:r>
            <a:r>
              <a:rPr lang="ru-RU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packet</a:t>
            </a:r>
            <a:r>
              <a:rPr lang="ru-RU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scattering 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potential 2D sphere oscillating in space</a:t>
            </a:r>
            <a:endParaRPr lang="ru-RU" sz="2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930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C33425-FB07-FE5A-9F33-991924E0CF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E26408-34B5-E496-E9B7-BCBBE2247A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71" y="973481"/>
            <a:ext cx="5755590" cy="58086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A147F1-1EBC-92A7-0D22-A4C78B6EA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71" y="973481"/>
            <a:ext cx="5750050" cy="580861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80B102-1900-7150-C383-2A3A97B9BF77}"/>
              </a:ext>
            </a:extLst>
          </p:cNvPr>
          <p:cNvSpPr txBox="1"/>
          <p:nvPr/>
        </p:nvSpPr>
        <p:spPr>
          <a:xfrm>
            <a:off x="11454692" y="3831187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GB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640B5C-1E2C-0938-7299-6D87C6EA272D}"/>
              </a:ext>
            </a:extLst>
          </p:cNvPr>
          <p:cNvSpPr txBox="1"/>
          <p:nvPr/>
        </p:nvSpPr>
        <p:spPr>
          <a:xfrm>
            <a:off x="8679723" y="992031"/>
            <a:ext cx="37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GB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CE08F7B-2D01-FE0F-9D47-47BFBCD8E521}"/>
              </a:ext>
            </a:extLst>
          </p:cNvPr>
          <p:cNvCxnSpPr>
            <a:cxnSpLocks/>
          </p:cNvCxnSpPr>
          <p:nvPr/>
        </p:nvCxnSpPr>
        <p:spPr>
          <a:xfrm>
            <a:off x="6233375" y="3877789"/>
            <a:ext cx="5553716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32B1E8B-882F-9C68-0D60-1ADA1CA9F3E0}"/>
              </a:ext>
            </a:extLst>
          </p:cNvPr>
          <p:cNvCxnSpPr>
            <a:cxnSpLocks/>
          </p:cNvCxnSpPr>
          <p:nvPr/>
        </p:nvCxnSpPr>
        <p:spPr>
          <a:xfrm flipV="1">
            <a:off x="8989396" y="1095882"/>
            <a:ext cx="0" cy="556994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AD98070-09CC-CD00-FBF4-1344BCB293E7}"/>
              </a:ext>
            </a:extLst>
          </p:cNvPr>
          <p:cNvSpPr txBox="1"/>
          <p:nvPr/>
        </p:nvSpPr>
        <p:spPr>
          <a:xfrm>
            <a:off x="5658386" y="3821369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GB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837541-3B6B-8048-5CB0-72D5E457A439}"/>
              </a:ext>
            </a:extLst>
          </p:cNvPr>
          <p:cNvSpPr txBox="1"/>
          <p:nvPr/>
        </p:nvSpPr>
        <p:spPr>
          <a:xfrm>
            <a:off x="2870808" y="984292"/>
            <a:ext cx="37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GB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2B8D1B6-AD49-27FF-095D-284D21B8DFD4}"/>
              </a:ext>
            </a:extLst>
          </p:cNvPr>
          <p:cNvCxnSpPr>
            <a:cxnSpLocks/>
          </p:cNvCxnSpPr>
          <p:nvPr/>
        </p:nvCxnSpPr>
        <p:spPr>
          <a:xfrm>
            <a:off x="431454" y="3877790"/>
            <a:ext cx="5579793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3F15A91-610C-CEA1-C4D2-E9A2C26A4B8E}"/>
              </a:ext>
            </a:extLst>
          </p:cNvPr>
          <p:cNvCxnSpPr>
            <a:cxnSpLocks/>
          </p:cNvCxnSpPr>
          <p:nvPr/>
        </p:nvCxnSpPr>
        <p:spPr>
          <a:xfrm flipV="1">
            <a:off x="3214666" y="1095882"/>
            <a:ext cx="0" cy="556994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>
            <a:extLst>
              <a:ext uri="{FF2B5EF4-FFF2-40B4-BE49-F238E27FC236}">
                <a16:creationId xmlns:a16="http://schemas.microsoft.com/office/drawing/2014/main" id="{9A927C1B-FB80-C449-9472-7B816B258F9D}"/>
              </a:ext>
            </a:extLst>
          </p:cNvPr>
          <p:cNvSpPr/>
          <p:nvPr/>
        </p:nvSpPr>
        <p:spPr>
          <a:xfrm>
            <a:off x="1815582" y="2455755"/>
            <a:ext cx="2787517" cy="283899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1A668E3-9473-0006-02C4-371F60E67FD4}"/>
              </a:ext>
            </a:extLst>
          </p:cNvPr>
          <p:cNvSpPr/>
          <p:nvPr/>
        </p:nvSpPr>
        <p:spPr>
          <a:xfrm>
            <a:off x="7595976" y="2455754"/>
            <a:ext cx="2787517" cy="283899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9154A373-51C0-B8EB-C1E9-2F1C324871C7}"/>
              </a:ext>
            </a:extLst>
          </p:cNvPr>
          <p:cNvCxnSpPr>
            <a:cxnSpLocks/>
            <a:endCxn id="24" idx="6"/>
          </p:cNvCxnSpPr>
          <p:nvPr/>
        </p:nvCxnSpPr>
        <p:spPr>
          <a:xfrm flipH="1">
            <a:off x="4603099" y="3377444"/>
            <a:ext cx="854095" cy="497808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9E10485-7F0F-D55F-9247-A6C36BB64A91}"/>
              </a:ext>
            </a:extLst>
          </p:cNvPr>
          <p:cNvSpPr/>
          <p:nvPr/>
        </p:nvSpPr>
        <p:spPr>
          <a:xfrm>
            <a:off x="4821956" y="3060342"/>
            <a:ext cx="127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Initial state</a:t>
            </a:r>
            <a:endParaRPr lang="ru-RU" b="1" i="1" dirty="0">
              <a:solidFill>
                <a:schemeClr val="bg1"/>
              </a:solidFill>
            </a:endParaRP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9345495D-7259-9D74-F02B-744CC21F02D8}"/>
              </a:ext>
            </a:extLst>
          </p:cNvPr>
          <p:cNvCxnSpPr>
            <a:cxnSpLocks/>
          </p:cNvCxnSpPr>
          <p:nvPr/>
        </p:nvCxnSpPr>
        <p:spPr>
          <a:xfrm flipH="1">
            <a:off x="10370885" y="3377444"/>
            <a:ext cx="854095" cy="497808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47A9BAD-01A1-16D6-2F33-4AE42CC86998}"/>
              </a:ext>
            </a:extLst>
          </p:cNvPr>
          <p:cNvSpPr/>
          <p:nvPr/>
        </p:nvSpPr>
        <p:spPr>
          <a:xfrm>
            <a:off x="10589742" y="3060342"/>
            <a:ext cx="127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Initial state</a:t>
            </a:r>
            <a:endParaRPr lang="ru-RU" b="1" i="1" dirty="0">
              <a:solidFill>
                <a:schemeClr val="bg1"/>
              </a:solidFill>
            </a:endParaRPr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CEE86D6F-1CA3-9D8F-91B3-4C162782AC03}"/>
              </a:ext>
            </a:extLst>
          </p:cNvPr>
          <p:cNvCxnSpPr>
            <a:cxnSpLocks/>
          </p:cNvCxnSpPr>
          <p:nvPr/>
        </p:nvCxnSpPr>
        <p:spPr>
          <a:xfrm>
            <a:off x="1578140" y="2161834"/>
            <a:ext cx="841051" cy="51774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F3EEE34-B1B6-91C2-BBC2-D66344FBD377}"/>
              </a:ext>
            </a:extLst>
          </p:cNvPr>
          <p:cNvSpPr txBox="1"/>
          <p:nvPr/>
        </p:nvSpPr>
        <p:spPr>
          <a:xfrm>
            <a:off x="393541" y="1818213"/>
            <a:ext cx="2495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chemeClr val="bg1"/>
                </a:solidFill>
              </a:rPr>
              <a:t>Elastic</a:t>
            </a:r>
            <a:r>
              <a:rPr lang="ru-RU" b="1" i="1" dirty="0">
                <a:solidFill>
                  <a:schemeClr val="bg1"/>
                </a:solidFill>
              </a:rPr>
              <a:t> scattering line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C22677D4-C5A4-5793-E906-5A49C673D6E9}"/>
              </a:ext>
            </a:extLst>
          </p:cNvPr>
          <p:cNvCxnSpPr>
            <a:cxnSpLocks/>
          </p:cNvCxnSpPr>
          <p:nvPr/>
        </p:nvCxnSpPr>
        <p:spPr>
          <a:xfrm>
            <a:off x="7249124" y="2237501"/>
            <a:ext cx="841051" cy="51774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8C5E617-044C-40F8-0861-32F8B9BB76F2}"/>
              </a:ext>
            </a:extLst>
          </p:cNvPr>
          <p:cNvSpPr txBox="1"/>
          <p:nvPr/>
        </p:nvSpPr>
        <p:spPr>
          <a:xfrm>
            <a:off x="6064525" y="1893880"/>
            <a:ext cx="2495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chemeClr val="bg1"/>
                </a:solidFill>
              </a:rPr>
              <a:t>Elastic</a:t>
            </a:r>
            <a:r>
              <a:rPr lang="ru-RU" b="1" i="1" dirty="0">
                <a:solidFill>
                  <a:schemeClr val="bg1"/>
                </a:solidFill>
              </a:rPr>
              <a:t> scattering line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EC14F15C-6D81-A223-D552-8C8C9FA52ED4}"/>
              </a:ext>
            </a:extLst>
          </p:cNvPr>
          <p:cNvSpPr/>
          <p:nvPr/>
        </p:nvSpPr>
        <p:spPr>
          <a:xfrm>
            <a:off x="2060363" y="2706487"/>
            <a:ext cx="2313737" cy="232518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D3A2E60F-9139-B51B-38D8-A30AA4F08D0C}"/>
              </a:ext>
            </a:extLst>
          </p:cNvPr>
          <p:cNvCxnSpPr>
            <a:cxnSpLocks/>
          </p:cNvCxnSpPr>
          <p:nvPr/>
        </p:nvCxnSpPr>
        <p:spPr>
          <a:xfrm flipH="1">
            <a:off x="4042663" y="2489285"/>
            <a:ext cx="181875" cy="2501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DE698DC2-9D03-C8B9-AD52-972789C89957}"/>
              </a:ext>
            </a:extLst>
          </p:cNvPr>
          <p:cNvCxnSpPr>
            <a:cxnSpLocks/>
          </p:cNvCxnSpPr>
          <p:nvPr/>
        </p:nvCxnSpPr>
        <p:spPr>
          <a:xfrm flipV="1">
            <a:off x="3740881" y="2938629"/>
            <a:ext cx="155021" cy="2172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4F8B30A6-F6A5-9FA3-DF3E-3FE50B0D2DDB}"/>
              </a:ext>
            </a:extLst>
          </p:cNvPr>
          <p:cNvCxnSpPr/>
          <p:nvPr/>
        </p:nvCxnSpPr>
        <p:spPr>
          <a:xfrm flipH="1">
            <a:off x="3886044" y="2739466"/>
            <a:ext cx="156619" cy="203712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5" name="Объект 84">
            <a:extLst>
              <a:ext uri="{FF2B5EF4-FFF2-40B4-BE49-F238E27FC236}">
                <a16:creationId xmlns:a16="http://schemas.microsoft.com/office/drawing/2014/main" id="{AA50B8B0-CD0C-92BC-E211-C2913ED589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711554"/>
              </p:ext>
            </p:extLst>
          </p:nvPr>
        </p:nvGraphicFramePr>
        <p:xfrm>
          <a:off x="3769088" y="2228554"/>
          <a:ext cx="482107" cy="36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9360" imgH="215640" progId="Equation.DSMT4">
                  <p:embed/>
                </p:oleObj>
              </mc:Choice>
              <mc:Fallback>
                <p:oleObj name="Equation" r:id="rId4" imgW="279360" imgH="215640" progId="Equation.DSMT4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0658B2A3-F8EE-1D88-1AC8-958FA4809A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9088" y="2228554"/>
                        <a:ext cx="482107" cy="369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Овал 86">
            <a:extLst>
              <a:ext uri="{FF2B5EF4-FFF2-40B4-BE49-F238E27FC236}">
                <a16:creationId xmlns:a16="http://schemas.microsoft.com/office/drawing/2014/main" id="{A99D7F0A-D1EE-145C-4FDC-2D10979E028B}"/>
              </a:ext>
            </a:extLst>
          </p:cNvPr>
          <p:cNvSpPr/>
          <p:nvPr/>
        </p:nvSpPr>
        <p:spPr>
          <a:xfrm>
            <a:off x="7850899" y="2722819"/>
            <a:ext cx="2313737" cy="232518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id="{FF3565D8-0673-3641-B283-6AF7E71C9DCA}"/>
              </a:ext>
            </a:extLst>
          </p:cNvPr>
          <p:cNvCxnSpPr>
            <a:cxnSpLocks/>
          </p:cNvCxnSpPr>
          <p:nvPr/>
        </p:nvCxnSpPr>
        <p:spPr>
          <a:xfrm flipH="1">
            <a:off x="9833199" y="2505617"/>
            <a:ext cx="181875" cy="2501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817AC15E-B37C-E75E-2BCB-5CA38906FFBE}"/>
              </a:ext>
            </a:extLst>
          </p:cNvPr>
          <p:cNvCxnSpPr>
            <a:cxnSpLocks/>
          </p:cNvCxnSpPr>
          <p:nvPr/>
        </p:nvCxnSpPr>
        <p:spPr>
          <a:xfrm flipV="1">
            <a:off x="9531417" y="2954961"/>
            <a:ext cx="155021" cy="2172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79ECD00F-00C5-B0C5-C8BE-1793C74A5D83}"/>
              </a:ext>
            </a:extLst>
          </p:cNvPr>
          <p:cNvCxnSpPr/>
          <p:nvPr/>
        </p:nvCxnSpPr>
        <p:spPr>
          <a:xfrm flipH="1">
            <a:off x="9676580" y="2755798"/>
            <a:ext cx="156619" cy="203712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1" name="Объект 90">
            <a:extLst>
              <a:ext uri="{FF2B5EF4-FFF2-40B4-BE49-F238E27FC236}">
                <a16:creationId xmlns:a16="http://schemas.microsoft.com/office/drawing/2014/main" id="{1057CCC9-16DF-D77B-24A5-FFDBFAABF2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809142"/>
              </p:ext>
            </p:extLst>
          </p:nvPr>
        </p:nvGraphicFramePr>
        <p:xfrm>
          <a:off x="10003924" y="2328556"/>
          <a:ext cx="482107" cy="36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9360" imgH="215640" progId="Equation.DSMT4">
                  <p:embed/>
                </p:oleObj>
              </mc:Choice>
              <mc:Fallback>
                <p:oleObj name="Equation" r:id="rId6" imgW="279360" imgH="215640" progId="Equation.DSMT4">
                  <p:embed/>
                  <p:pic>
                    <p:nvPicPr>
                      <p:cNvPr id="85" name="Объект 84">
                        <a:extLst>
                          <a:ext uri="{FF2B5EF4-FFF2-40B4-BE49-F238E27FC236}">
                            <a16:creationId xmlns:a16="http://schemas.microsoft.com/office/drawing/2014/main" id="{AA50B8B0-CD0C-92BC-E211-C2913ED58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03924" y="2328556"/>
                        <a:ext cx="482107" cy="369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>
            <a:extLst>
              <a:ext uri="{FF2B5EF4-FFF2-40B4-BE49-F238E27FC236}">
                <a16:creationId xmlns:a16="http://schemas.microsoft.com/office/drawing/2014/main" id="{0C0BB2D4-886E-CD6B-53FC-BC033D6FDDF7}"/>
              </a:ext>
            </a:extLst>
          </p:cNvPr>
          <p:cNvSpPr txBox="1"/>
          <p:nvPr/>
        </p:nvSpPr>
        <p:spPr>
          <a:xfrm>
            <a:off x="9574398" y="5944544"/>
            <a:ext cx="19602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</a:rPr>
              <a:t>Scattered waves that have received </a:t>
            </a:r>
          </a:p>
          <a:p>
            <a:r>
              <a:rPr lang="ru-RU" sz="1600" b="1" i="1" dirty="0">
                <a:solidFill>
                  <a:schemeClr val="bg1"/>
                </a:solidFill>
              </a:rPr>
              <a:t>a quantum of energy</a:t>
            </a:r>
          </a:p>
        </p:txBody>
      </p: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1B314298-FA2A-0273-A0EA-E1B72E14E11A}"/>
              </a:ext>
            </a:extLst>
          </p:cNvPr>
          <p:cNvCxnSpPr>
            <a:cxnSpLocks/>
          </p:cNvCxnSpPr>
          <p:nvPr/>
        </p:nvCxnSpPr>
        <p:spPr>
          <a:xfrm flipH="1" flipV="1">
            <a:off x="9765757" y="5524507"/>
            <a:ext cx="586753" cy="48907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>
            <a:extLst>
              <a:ext uri="{FF2B5EF4-FFF2-40B4-BE49-F238E27FC236}">
                <a16:creationId xmlns:a16="http://schemas.microsoft.com/office/drawing/2014/main" id="{24437521-EC86-1C6B-0A34-8B6A57E3ABDD}"/>
              </a:ext>
            </a:extLst>
          </p:cNvPr>
          <p:cNvCxnSpPr>
            <a:cxnSpLocks/>
          </p:cNvCxnSpPr>
          <p:nvPr/>
        </p:nvCxnSpPr>
        <p:spPr>
          <a:xfrm flipH="1" flipV="1">
            <a:off x="9735814" y="5701231"/>
            <a:ext cx="594786" cy="312346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28ED5C46-9E23-69A8-1C63-EEA4343FF902}"/>
              </a:ext>
            </a:extLst>
          </p:cNvPr>
          <p:cNvSpPr txBox="1"/>
          <p:nvPr/>
        </p:nvSpPr>
        <p:spPr>
          <a:xfrm>
            <a:off x="4162145" y="5945895"/>
            <a:ext cx="19602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</a:rPr>
              <a:t>Scattered waves that have received </a:t>
            </a:r>
          </a:p>
          <a:p>
            <a:r>
              <a:rPr lang="ru-RU" sz="1600" b="1" i="1" dirty="0">
                <a:solidFill>
                  <a:schemeClr val="bg1"/>
                </a:solidFill>
              </a:rPr>
              <a:t>a quantum of energy</a:t>
            </a:r>
          </a:p>
        </p:txBody>
      </p: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92D19859-594A-2A06-8D9A-F6890F2AB2B2}"/>
              </a:ext>
            </a:extLst>
          </p:cNvPr>
          <p:cNvCxnSpPr>
            <a:cxnSpLocks/>
          </p:cNvCxnSpPr>
          <p:nvPr/>
        </p:nvCxnSpPr>
        <p:spPr>
          <a:xfrm flipH="1" flipV="1">
            <a:off x="4094703" y="5630044"/>
            <a:ext cx="823985" cy="38578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id="{21B41597-9043-A1D9-596D-CE772CAA6DEC}"/>
              </a:ext>
            </a:extLst>
          </p:cNvPr>
          <p:cNvCxnSpPr>
            <a:cxnSpLocks/>
          </p:cNvCxnSpPr>
          <p:nvPr/>
        </p:nvCxnSpPr>
        <p:spPr>
          <a:xfrm flipH="1" flipV="1">
            <a:off x="4064760" y="5806768"/>
            <a:ext cx="853928" cy="209056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A449B72C-0992-877B-BF15-456E873E00CD}"/>
              </a:ext>
            </a:extLst>
          </p:cNvPr>
          <p:cNvGrpSpPr/>
          <p:nvPr/>
        </p:nvGrpSpPr>
        <p:grpSpPr>
          <a:xfrm>
            <a:off x="8549448" y="9132"/>
            <a:ext cx="3509479" cy="957927"/>
            <a:chOff x="391979" y="54301"/>
            <a:chExt cx="3509479" cy="957927"/>
          </a:xfrm>
        </p:grpSpPr>
        <p:cxnSp>
          <p:nvCxnSpPr>
            <p:cNvPr id="116" name="Прямая со стрелкой 115">
              <a:extLst>
                <a:ext uri="{FF2B5EF4-FFF2-40B4-BE49-F238E27FC236}">
                  <a16:creationId xmlns:a16="http://schemas.microsoft.com/office/drawing/2014/main" id="{87003F85-DB57-3693-9337-1DA031660752}"/>
                </a:ext>
              </a:extLst>
            </p:cNvPr>
            <p:cNvCxnSpPr>
              <a:cxnSpLocks/>
            </p:cNvCxnSpPr>
            <p:nvPr/>
          </p:nvCxnSpPr>
          <p:spPr>
            <a:xfrm>
              <a:off x="1309750" y="652722"/>
              <a:ext cx="2007946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 стрелкой 126">
              <a:extLst>
                <a:ext uri="{FF2B5EF4-FFF2-40B4-BE49-F238E27FC236}">
                  <a16:creationId xmlns:a16="http://schemas.microsoft.com/office/drawing/2014/main" id="{3192A7EB-595A-E634-DAC8-363AEC7B87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710" y="303018"/>
              <a:ext cx="1222917" cy="65911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Цилиндр 123">
              <a:extLst>
                <a:ext uri="{FF2B5EF4-FFF2-40B4-BE49-F238E27FC236}">
                  <a16:creationId xmlns:a16="http://schemas.microsoft.com/office/drawing/2014/main" id="{97A4E0E8-254C-0150-69D3-633F5D7A6781}"/>
                </a:ext>
              </a:extLst>
            </p:cNvPr>
            <p:cNvSpPr/>
            <p:nvPr/>
          </p:nvSpPr>
          <p:spPr>
            <a:xfrm>
              <a:off x="1784815" y="300133"/>
              <a:ext cx="447856" cy="414149"/>
            </a:xfrm>
            <a:prstGeom prst="can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1">
                  <a:shade val="1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Цилиндр 116">
              <a:extLst>
                <a:ext uri="{FF2B5EF4-FFF2-40B4-BE49-F238E27FC236}">
                  <a16:creationId xmlns:a16="http://schemas.microsoft.com/office/drawing/2014/main" id="{BB2BA7B8-5E80-FE8E-B10D-9C693C9BC71B}"/>
                </a:ext>
              </a:extLst>
            </p:cNvPr>
            <p:cNvSpPr/>
            <p:nvPr/>
          </p:nvSpPr>
          <p:spPr>
            <a:xfrm>
              <a:off x="2173131" y="300133"/>
              <a:ext cx="447856" cy="414149"/>
            </a:xfrm>
            <a:prstGeom prst="can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1">
                  <a:shade val="1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CC8C130B-8F73-9972-EA27-2C81B77B184C}"/>
                </a:ext>
              </a:extLst>
            </p:cNvPr>
            <p:cNvGrpSpPr/>
            <p:nvPr/>
          </p:nvGrpSpPr>
          <p:grpSpPr>
            <a:xfrm>
              <a:off x="391979" y="54301"/>
              <a:ext cx="991634" cy="592238"/>
              <a:chOff x="968762" y="1328512"/>
              <a:chExt cx="1174875" cy="2203241"/>
            </a:xfrm>
          </p:grpSpPr>
          <p:cxnSp>
            <p:nvCxnSpPr>
              <p:cNvPr id="106" name="Прямая со стрелкой 105">
                <a:extLst>
                  <a:ext uri="{FF2B5EF4-FFF2-40B4-BE49-F238E27FC236}">
                    <a16:creationId xmlns:a16="http://schemas.microsoft.com/office/drawing/2014/main" id="{70C8B4A1-D4E1-464F-9B7F-0F233AF5F1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3070" y="1571381"/>
                <a:ext cx="603635" cy="0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779033C2-5E2D-1197-0799-0A9158191FBE}"/>
                  </a:ext>
                </a:extLst>
              </p:cNvPr>
              <p:cNvSpPr txBox="1"/>
              <p:nvPr/>
            </p:nvSpPr>
            <p:spPr>
              <a:xfrm>
                <a:off x="1613675" y="1328512"/>
                <a:ext cx="529962" cy="137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V</a:t>
                </a:r>
                <a:r>
                  <a:rPr lang="en-US" b="1" baseline="-25000" dirty="0">
                    <a:solidFill>
                      <a:srgbClr val="0070C0"/>
                    </a:solidFill>
                  </a:rPr>
                  <a:t>0</a:t>
                </a:r>
                <a:endParaRPr lang="ru-RU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8" name="Arc 19">
                <a:extLst>
                  <a:ext uri="{FF2B5EF4-FFF2-40B4-BE49-F238E27FC236}">
                    <a16:creationId xmlns:a16="http://schemas.microsoft.com/office/drawing/2014/main" id="{6F43C1FD-62E4-B70B-FF57-5A9FC09E1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8762" y="1469612"/>
                <a:ext cx="323710" cy="2062141"/>
              </a:xfrm>
              <a:custGeom>
                <a:avLst/>
                <a:gdLst>
                  <a:gd name="T0" fmla="*/ 0 w 19782"/>
                  <a:gd name="T1" fmla="*/ 0 h 21600"/>
                  <a:gd name="T2" fmla="*/ 0 w 19782"/>
                  <a:gd name="T3" fmla="*/ 0 h 21600"/>
                  <a:gd name="T4" fmla="*/ 0 w 1978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9782"/>
                  <a:gd name="T10" fmla="*/ 0 h 21600"/>
                  <a:gd name="T11" fmla="*/ 19782 w 1978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782" h="21600" fill="none" extrusionOk="0">
                    <a:moveTo>
                      <a:pt x="19781" y="8673"/>
                    </a:moveTo>
                    <a:cubicBezTo>
                      <a:pt x="16338" y="16527"/>
                      <a:pt x="8575" y="21600"/>
                      <a:pt x="0" y="21600"/>
                    </a:cubicBezTo>
                  </a:path>
                  <a:path w="19782" h="21600" stroke="0" extrusionOk="0">
                    <a:moveTo>
                      <a:pt x="19781" y="8673"/>
                    </a:moveTo>
                    <a:cubicBezTo>
                      <a:pt x="16338" y="16527"/>
                      <a:pt x="8575" y="21600"/>
                      <a:pt x="0" y="21600"/>
                    </a:cubicBezTo>
                    <a:lnTo>
                      <a:pt x="0" y="0"/>
                    </a:lnTo>
                    <a:lnTo>
                      <a:pt x="19781" y="8673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" name="Arc 20">
                <a:extLst>
                  <a:ext uri="{FF2B5EF4-FFF2-40B4-BE49-F238E27FC236}">
                    <a16:creationId xmlns:a16="http://schemas.microsoft.com/office/drawing/2014/main" id="{ED5C8FBB-C59A-E309-7340-BF9690E2B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685" y="1727373"/>
                <a:ext cx="295836" cy="1804380"/>
              </a:xfrm>
              <a:custGeom>
                <a:avLst/>
                <a:gdLst>
                  <a:gd name="T0" fmla="*/ 0 w 19234"/>
                  <a:gd name="T1" fmla="*/ 0 h 21600"/>
                  <a:gd name="T2" fmla="*/ 0 w 19234"/>
                  <a:gd name="T3" fmla="*/ 0 h 21600"/>
                  <a:gd name="T4" fmla="*/ 0 w 1923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9234"/>
                  <a:gd name="T10" fmla="*/ 0 h 21600"/>
                  <a:gd name="T11" fmla="*/ 19234 w 1923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34" h="21600" fill="none" extrusionOk="0">
                    <a:moveTo>
                      <a:pt x="19198" y="21599"/>
                    </a:moveTo>
                    <a:cubicBezTo>
                      <a:pt x="11098" y="21586"/>
                      <a:pt x="3686" y="17042"/>
                      <a:pt x="0" y="9829"/>
                    </a:cubicBezTo>
                  </a:path>
                  <a:path w="19234" h="21600" stroke="0" extrusionOk="0">
                    <a:moveTo>
                      <a:pt x="19198" y="21599"/>
                    </a:moveTo>
                    <a:cubicBezTo>
                      <a:pt x="11098" y="21586"/>
                      <a:pt x="3686" y="17042"/>
                      <a:pt x="0" y="9829"/>
                    </a:cubicBezTo>
                    <a:lnTo>
                      <a:pt x="19234" y="0"/>
                    </a:lnTo>
                    <a:lnTo>
                      <a:pt x="19198" y="21599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CD28B5EA-0A0B-5396-5D42-C45057F90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6427" y="1596615"/>
                <a:ext cx="377555" cy="950873"/>
              </a:xfrm>
              <a:custGeom>
                <a:avLst/>
                <a:gdLst>
                  <a:gd name="T0" fmla="*/ 2147483647 w 673"/>
                  <a:gd name="T1" fmla="*/ 2147483647 h 166"/>
                  <a:gd name="T2" fmla="*/ 2147483647 w 673"/>
                  <a:gd name="T3" fmla="*/ 2147483647 h 166"/>
                  <a:gd name="T4" fmla="*/ 2147483647 w 673"/>
                  <a:gd name="T5" fmla="*/ 2147483647 h 166"/>
                  <a:gd name="T6" fmla="*/ 2147483647 w 673"/>
                  <a:gd name="T7" fmla="*/ 2147483647 h 166"/>
                  <a:gd name="T8" fmla="*/ 2147483647 w 673"/>
                  <a:gd name="T9" fmla="*/ 2147483647 h 166"/>
                  <a:gd name="T10" fmla="*/ 2147483647 w 673"/>
                  <a:gd name="T11" fmla="*/ 2147483647 h 166"/>
                  <a:gd name="T12" fmla="*/ 2147483647 w 673"/>
                  <a:gd name="T13" fmla="*/ 2147483647 h 166"/>
                  <a:gd name="T14" fmla="*/ 2147483647 w 673"/>
                  <a:gd name="T15" fmla="*/ 2147483647 h 166"/>
                  <a:gd name="T16" fmla="*/ 2147483647 w 673"/>
                  <a:gd name="T17" fmla="*/ 2147483647 h 166"/>
                  <a:gd name="T18" fmla="*/ 2147483647 w 673"/>
                  <a:gd name="T19" fmla="*/ 2147483647 h 166"/>
                  <a:gd name="T20" fmla="*/ 2147483647 w 673"/>
                  <a:gd name="T21" fmla="*/ 2147483647 h 166"/>
                  <a:gd name="T22" fmla="*/ 2147483647 w 673"/>
                  <a:gd name="T23" fmla="*/ 2147483647 h 166"/>
                  <a:gd name="T24" fmla="*/ 2147483647 w 673"/>
                  <a:gd name="T25" fmla="*/ 2147483647 h 166"/>
                  <a:gd name="T26" fmla="*/ 2147483647 w 673"/>
                  <a:gd name="T27" fmla="*/ 2147483647 h 166"/>
                  <a:gd name="T28" fmla="*/ 2147483647 w 673"/>
                  <a:gd name="T29" fmla="*/ 2147483647 h 166"/>
                  <a:gd name="T30" fmla="*/ 2147483647 w 673"/>
                  <a:gd name="T31" fmla="*/ 0 h 166"/>
                  <a:gd name="T32" fmla="*/ 2147483647 w 673"/>
                  <a:gd name="T33" fmla="*/ 0 h 166"/>
                  <a:gd name="T34" fmla="*/ 2147483647 w 673"/>
                  <a:gd name="T35" fmla="*/ 2147483647 h 166"/>
                  <a:gd name="T36" fmla="*/ 2147483647 w 673"/>
                  <a:gd name="T37" fmla="*/ 2147483647 h 166"/>
                  <a:gd name="T38" fmla="*/ 2147483647 w 673"/>
                  <a:gd name="T39" fmla="*/ 2147483647 h 166"/>
                  <a:gd name="T40" fmla="*/ 2147483647 w 673"/>
                  <a:gd name="T41" fmla="*/ 2147483647 h 166"/>
                  <a:gd name="T42" fmla="*/ 2147483647 w 673"/>
                  <a:gd name="T43" fmla="*/ 2147483647 h 166"/>
                  <a:gd name="T44" fmla="*/ 2147483647 w 673"/>
                  <a:gd name="T45" fmla="*/ 2147483647 h 166"/>
                  <a:gd name="T46" fmla="*/ 2147483647 w 673"/>
                  <a:gd name="T47" fmla="*/ 2147483647 h 166"/>
                  <a:gd name="T48" fmla="*/ 2147483647 w 673"/>
                  <a:gd name="T49" fmla="*/ 2147483647 h 166"/>
                  <a:gd name="T50" fmla="*/ 2147483647 w 673"/>
                  <a:gd name="T51" fmla="*/ 2147483647 h 166"/>
                  <a:gd name="T52" fmla="*/ 2147483647 w 673"/>
                  <a:gd name="T53" fmla="*/ 2147483647 h 166"/>
                  <a:gd name="T54" fmla="*/ 2147483647 w 673"/>
                  <a:gd name="T55" fmla="*/ 2147483647 h 166"/>
                  <a:gd name="T56" fmla="*/ 2147483647 w 673"/>
                  <a:gd name="T57" fmla="*/ 2147483647 h 166"/>
                  <a:gd name="T58" fmla="*/ 2147483647 w 673"/>
                  <a:gd name="T59" fmla="*/ 2147483647 h 166"/>
                  <a:gd name="T60" fmla="*/ 0 w 673"/>
                  <a:gd name="T61" fmla="*/ 2147483647 h 16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73"/>
                  <a:gd name="T94" fmla="*/ 0 h 166"/>
                  <a:gd name="T95" fmla="*/ 673 w 673"/>
                  <a:gd name="T96" fmla="*/ 166 h 16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73" h="166">
                    <a:moveTo>
                      <a:pt x="672" y="165"/>
                    </a:moveTo>
                    <a:lnTo>
                      <a:pt x="655" y="145"/>
                    </a:lnTo>
                    <a:lnTo>
                      <a:pt x="637" y="127"/>
                    </a:lnTo>
                    <a:lnTo>
                      <a:pt x="619" y="110"/>
                    </a:lnTo>
                    <a:lnTo>
                      <a:pt x="599" y="93"/>
                    </a:lnTo>
                    <a:lnTo>
                      <a:pt x="579" y="79"/>
                    </a:lnTo>
                    <a:lnTo>
                      <a:pt x="557" y="65"/>
                    </a:lnTo>
                    <a:lnTo>
                      <a:pt x="535" y="52"/>
                    </a:lnTo>
                    <a:lnTo>
                      <a:pt x="513" y="41"/>
                    </a:lnTo>
                    <a:lnTo>
                      <a:pt x="490" y="31"/>
                    </a:lnTo>
                    <a:lnTo>
                      <a:pt x="466" y="23"/>
                    </a:lnTo>
                    <a:lnTo>
                      <a:pt x="443" y="16"/>
                    </a:lnTo>
                    <a:lnTo>
                      <a:pt x="418" y="10"/>
                    </a:lnTo>
                    <a:lnTo>
                      <a:pt x="394" y="5"/>
                    </a:lnTo>
                    <a:lnTo>
                      <a:pt x="368" y="2"/>
                    </a:lnTo>
                    <a:lnTo>
                      <a:pt x="343" y="0"/>
                    </a:lnTo>
                    <a:lnTo>
                      <a:pt x="317" y="0"/>
                    </a:lnTo>
                    <a:lnTo>
                      <a:pt x="291" y="1"/>
                    </a:lnTo>
                    <a:lnTo>
                      <a:pt x="265" y="4"/>
                    </a:lnTo>
                    <a:lnTo>
                      <a:pt x="240" y="8"/>
                    </a:lnTo>
                    <a:lnTo>
                      <a:pt x="215" y="12"/>
                    </a:lnTo>
                    <a:lnTo>
                      <a:pt x="189" y="20"/>
                    </a:lnTo>
                    <a:lnTo>
                      <a:pt x="164" y="28"/>
                    </a:lnTo>
                    <a:lnTo>
                      <a:pt x="140" y="37"/>
                    </a:lnTo>
                    <a:lnTo>
                      <a:pt x="116" y="47"/>
                    </a:lnTo>
                    <a:lnTo>
                      <a:pt x="92" y="59"/>
                    </a:lnTo>
                    <a:lnTo>
                      <a:pt x="69" y="73"/>
                    </a:lnTo>
                    <a:lnTo>
                      <a:pt x="46" y="87"/>
                    </a:lnTo>
                    <a:lnTo>
                      <a:pt x="25" y="102"/>
                    </a:lnTo>
                    <a:lnTo>
                      <a:pt x="4" y="120"/>
                    </a:lnTo>
                    <a:lnTo>
                      <a:pt x="0" y="122"/>
                    </a:lnTo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112" name="Цилиндр 111">
              <a:extLst>
                <a:ext uri="{FF2B5EF4-FFF2-40B4-BE49-F238E27FC236}">
                  <a16:creationId xmlns:a16="http://schemas.microsoft.com/office/drawing/2014/main" id="{F7DB3EE2-26C3-7CBC-3AA5-B56C51F58C95}"/>
                </a:ext>
              </a:extLst>
            </p:cNvPr>
            <p:cNvSpPr/>
            <p:nvPr/>
          </p:nvSpPr>
          <p:spPr>
            <a:xfrm>
              <a:off x="1987530" y="300963"/>
              <a:ext cx="447856" cy="442503"/>
            </a:xfrm>
            <a:prstGeom prst="can">
              <a:avLst/>
            </a:prstGeom>
            <a:solidFill>
              <a:schemeClr val="accent1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>
              <a:extLst>
                <a:ext uri="{FF2B5EF4-FFF2-40B4-BE49-F238E27FC236}">
                  <a16:creationId xmlns:a16="http://schemas.microsoft.com/office/drawing/2014/main" id="{91BCA44A-BB38-707E-1833-9A075B3E012A}"/>
                </a:ext>
              </a:extLst>
            </p:cNvPr>
            <p:cNvSpPr/>
            <p:nvPr/>
          </p:nvSpPr>
          <p:spPr>
            <a:xfrm>
              <a:off x="429100" y="591373"/>
              <a:ext cx="770225" cy="17162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Овал 113">
              <a:extLst>
                <a:ext uri="{FF2B5EF4-FFF2-40B4-BE49-F238E27FC236}">
                  <a16:creationId xmlns:a16="http://schemas.microsoft.com/office/drawing/2014/main" id="{29F0A160-524D-8A7C-DD0E-06D618AF7038}"/>
                </a:ext>
              </a:extLst>
            </p:cNvPr>
            <p:cNvSpPr/>
            <p:nvPr/>
          </p:nvSpPr>
          <p:spPr>
            <a:xfrm>
              <a:off x="624025" y="393940"/>
              <a:ext cx="392318" cy="8425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2" name="Прямая со стрелкой 121">
              <a:extLst>
                <a:ext uri="{FF2B5EF4-FFF2-40B4-BE49-F238E27FC236}">
                  <a16:creationId xmlns:a16="http://schemas.microsoft.com/office/drawing/2014/main" id="{3B673897-82DB-F054-6CDA-AECA5D008BB8}"/>
                </a:ext>
              </a:extLst>
            </p:cNvPr>
            <p:cNvCxnSpPr>
              <a:cxnSpLocks/>
            </p:cNvCxnSpPr>
            <p:nvPr/>
          </p:nvCxnSpPr>
          <p:spPr>
            <a:xfrm>
              <a:off x="1846455" y="788881"/>
              <a:ext cx="724441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F5A7BFF-54C2-024C-84BE-4E63E74B4CE7}"/>
                </a:ext>
              </a:extLst>
            </p:cNvPr>
            <p:cNvSpPr txBox="1"/>
            <p:nvPr/>
          </p:nvSpPr>
          <p:spPr>
            <a:xfrm>
              <a:off x="2465555" y="704451"/>
              <a:ext cx="143590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x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(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t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) = 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A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∙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sin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(</a:t>
              </a:r>
              <a:r>
                <a:rPr lang="el-G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ν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∙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t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)</a:t>
              </a:r>
              <a:endPara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DE5121D-85A1-8913-917C-DDEFA22B0636}"/>
                </a:ext>
              </a:extLst>
            </p:cNvPr>
            <p:cNvSpPr txBox="1"/>
            <p:nvPr/>
          </p:nvSpPr>
          <p:spPr>
            <a:xfrm>
              <a:off x="2880954" y="85943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</a:t>
              </a:r>
              <a:endPara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75A454E7-FC8C-075F-313C-52A3529EF702}"/>
                </a:ext>
              </a:extLst>
            </p:cNvPr>
            <p:cNvSpPr txBox="1"/>
            <p:nvPr/>
          </p:nvSpPr>
          <p:spPr>
            <a:xfrm>
              <a:off x="3208898" y="38615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  <a:endPara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516BEBBC-D47C-ABBB-35F2-0EE34D491E95}"/>
              </a:ext>
            </a:extLst>
          </p:cNvPr>
          <p:cNvGrpSpPr/>
          <p:nvPr/>
        </p:nvGrpSpPr>
        <p:grpSpPr>
          <a:xfrm>
            <a:off x="400366" y="44303"/>
            <a:ext cx="3386661" cy="917596"/>
            <a:chOff x="8622581" y="45026"/>
            <a:chExt cx="3386661" cy="917596"/>
          </a:xfrm>
        </p:grpSpPr>
        <p:cxnSp>
          <p:nvCxnSpPr>
            <p:cNvPr id="139" name="Прямая со стрелкой 138">
              <a:extLst>
                <a:ext uri="{FF2B5EF4-FFF2-40B4-BE49-F238E27FC236}">
                  <a16:creationId xmlns:a16="http://schemas.microsoft.com/office/drawing/2014/main" id="{76293E33-81BA-2B3D-D3E6-E5F84C7EED73}"/>
                </a:ext>
              </a:extLst>
            </p:cNvPr>
            <p:cNvCxnSpPr>
              <a:cxnSpLocks/>
            </p:cNvCxnSpPr>
            <p:nvPr/>
          </p:nvCxnSpPr>
          <p:spPr>
            <a:xfrm>
              <a:off x="9531417" y="643928"/>
              <a:ext cx="1954098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 стрелкой 139">
              <a:extLst>
                <a:ext uri="{FF2B5EF4-FFF2-40B4-BE49-F238E27FC236}">
                  <a16:creationId xmlns:a16="http://schemas.microsoft.com/office/drawing/2014/main" id="{AADE00A2-218B-D6F3-3172-89677C01AD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0529" y="294224"/>
              <a:ext cx="1222917" cy="65911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A655386-43F6-A6F0-28AD-02B3CE317250}"/>
                </a:ext>
              </a:extLst>
            </p:cNvPr>
            <p:cNvSpPr txBox="1"/>
            <p:nvPr/>
          </p:nvSpPr>
          <p:spPr>
            <a:xfrm>
              <a:off x="10902550" y="282214"/>
              <a:ext cx="27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</a:t>
              </a:r>
              <a:endPara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56DC7481-F5F9-FD4B-440E-325F103B9C42}"/>
                </a:ext>
              </a:extLst>
            </p:cNvPr>
            <p:cNvSpPr txBox="1"/>
            <p:nvPr/>
          </p:nvSpPr>
          <p:spPr>
            <a:xfrm>
              <a:off x="11398083" y="379317"/>
              <a:ext cx="284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  <a:endPara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Цилиндр 135">
              <a:extLst>
                <a:ext uri="{FF2B5EF4-FFF2-40B4-BE49-F238E27FC236}">
                  <a16:creationId xmlns:a16="http://schemas.microsoft.com/office/drawing/2014/main" id="{E9531A64-92EF-629A-9BDB-193D5E0E6EC1}"/>
                </a:ext>
              </a:extLst>
            </p:cNvPr>
            <p:cNvSpPr/>
            <p:nvPr/>
          </p:nvSpPr>
          <p:spPr>
            <a:xfrm>
              <a:off x="10350945" y="247233"/>
              <a:ext cx="447856" cy="414149"/>
            </a:xfrm>
            <a:prstGeom prst="can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1">
                  <a:shade val="1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Цилиндр 136">
              <a:extLst>
                <a:ext uri="{FF2B5EF4-FFF2-40B4-BE49-F238E27FC236}">
                  <a16:creationId xmlns:a16="http://schemas.microsoft.com/office/drawing/2014/main" id="{F221EF47-1B29-E968-6B11-C8F231AF5F52}"/>
                </a:ext>
              </a:extLst>
            </p:cNvPr>
            <p:cNvSpPr/>
            <p:nvPr/>
          </p:nvSpPr>
          <p:spPr>
            <a:xfrm>
              <a:off x="10241758" y="282934"/>
              <a:ext cx="447856" cy="442503"/>
            </a:xfrm>
            <a:prstGeom prst="can">
              <a:avLst/>
            </a:prstGeom>
            <a:solidFill>
              <a:schemeClr val="accent1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8" name="Прямая со стрелкой 137">
              <a:extLst>
                <a:ext uri="{FF2B5EF4-FFF2-40B4-BE49-F238E27FC236}">
                  <a16:creationId xmlns:a16="http://schemas.microsoft.com/office/drawing/2014/main" id="{A83BD3BA-0A98-0710-71E2-E319CE7F55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5466" y="546613"/>
              <a:ext cx="665377" cy="36018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Цилиндр 134">
              <a:extLst>
                <a:ext uri="{FF2B5EF4-FFF2-40B4-BE49-F238E27FC236}">
                  <a16:creationId xmlns:a16="http://schemas.microsoft.com/office/drawing/2014/main" id="{9A3658D6-413C-65F1-E9B1-2B92C97F3A48}"/>
                </a:ext>
              </a:extLst>
            </p:cNvPr>
            <p:cNvSpPr/>
            <p:nvPr/>
          </p:nvSpPr>
          <p:spPr>
            <a:xfrm>
              <a:off x="10113465" y="355208"/>
              <a:ext cx="447856" cy="414149"/>
            </a:xfrm>
            <a:prstGeom prst="can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1">
                  <a:shade val="1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DAC81B93-45C3-3090-B176-87DA5BCCABED}"/>
                </a:ext>
              </a:extLst>
            </p:cNvPr>
            <p:cNvSpPr txBox="1"/>
            <p:nvPr/>
          </p:nvSpPr>
          <p:spPr>
            <a:xfrm>
              <a:off x="10628361" y="654845"/>
              <a:ext cx="138088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y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(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t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) = 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B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∙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sin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(</a:t>
              </a:r>
              <a:r>
                <a:rPr lang="el-G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ν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∙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t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)</a:t>
              </a:r>
              <a:endPara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336FF091-B095-75E8-2E70-0401DB6E087B}"/>
                </a:ext>
              </a:extLst>
            </p:cNvPr>
            <p:cNvGrpSpPr/>
            <p:nvPr/>
          </p:nvGrpSpPr>
          <p:grpSpPr>
            <a:xfrm>
              <a:off x="8622581" y="45026"/>
              <a:ext cx="985602" cy="592238"/>
              <a:chOff x="975909" y="1328512"/>
              <a:chExt cx="1167728" cy="2203241"/>
            </a:xfrm>
          </p:grpSpPr>
          <p:cxnSp>
            <p:nvCxnSpPr>
              <p:cNvPr id="150" name="Прямая со стрелкой 149">
                <a:extLst>
                  <a:ext uri="{FF2B5EF4-FFF2-40B4-BE49-F238E27FC236}">
                    <a16:creationId xmlns:a16="http://schemas.microsoft.com/office/drawing/2014/main" id="{EFFDA79E-2B0C-9074-320A-AF6FFD5F8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3070" y="1571381"/>
                <a:ext cx="603635" cy="0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2CB63585-6629-9D54-08BD-D79845E70023}"/>
                  </a:ext>
                </a:extLst>
              </p:cNvPr>
              <p:cNvSpPr txBox="1"/>
              <p:nvPr/>
            </p:nvSpPr>
            <p:spPr>
              <a:xfrm>
                <a:off x="1613675" y="1328512"/>
                <a:ext cx="529962" cy="137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V</a:t>
                </a:r>
                <a:r>
                  <a:rPr lang="en-US" b="1" baseline="-25000" dirty="0">
                    <a:solidFill>
                      <a:srgbClr val="0070C0"/>
                    </a:solidFill>
                  </a:rPr>
                  <a:t>0</a:t>
                </a:r>
                <a:endParaRPr lang="ru-RU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52" name="Arc 19">
                <a:extLst>
                  <a:ext uri="{FF2B5EF4-FFF2-40B4-BE49-F238E27FC236}">
                    <a16:creationId xmlns:a16="http://schemas.microsoft.com/office/drawing/2014/main" id="{D20E6A01-8FD5-430A-7B6E-7208C4E1D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909" y="1458369"/>
                <a:ext cx="323710" cy="2062140"/>
              </a:xfrm>
              <a:custGeom>
                <a:avLst/>
                <a:gdLst>
                  <a:gd name="T0" fmla="*/ 0 w 19782"/>
                  <a:gd name="T1" fmla="*/ 0 h 21600"/>
                  <a:gd name="T2" fmla="*/ 0 w 19782"/>
                  <a:gd name="T3" fmla="*/ 0 h 21600"/>
                  <a:gd name="T4" fmla="*/ 0 w 1978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9782"/>
                  <a:gd name="T10" fmla="*/ 0 h 21600"/>
                  <a:gd name="T11" fmla="*/ 19782 w 1978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782" h="21600" fill="none" extrusionOk="0">
                    <a:moveTo>
                      <a:pt x="19781" y="8673"/>
                    </a:moveTo>
                    <a:cubicBezTo>
                      <a:pt x="16338" y="16527"/>
                      <a:pt x="8575" y="21600"/>
                      <a:pt x="0" y="21600"/>
                    </a:cubicBezTo>
                  </a:path>
                  <a:path w="19782" h="21600" stroke="0" extrusionOk="0">
                    <a:moveTo>
                      <a:pt x="19781" y="8673"/>
                    </a:moveTo>
                    <a:cubicBezTo>
                      <a:pt x="16338" y="16527"/>
                      <a:pt x="8575" y="21600"/>
                      <a:pt x="0" y="21600"/>
                    </a:cubicBezTo>
                    <a:lnTo>
                      <a:pt x="0" y="0"/>
                    </a:lnTo>
                    <a:lnTo>
                      <a:pt x="19781" y="8673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53" name="Arc 20">
                <a:extLst>
                  <a:ext uri="{FF2B5EF4-FFF2-40B4-BE49-F238E27FC236}">
                    <a16:creationId xmlns:a16="http://schemas.microsoft.com/office/drawing/2014/main" id="{1C1FEC23-A135-8B86-FD93-2E4962A17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685" y="1727373"/>
                <a:ext cx="295836" cy="1804380"/>
              </a:xfrm>
              <a:custGeom>
                <a:avLst/>
                <a:gdLst>
                  <a:gd name="T0" fmla="*/ 0 w 19234"/>
                  <a:gd name="T1" fmla="*/ 0 h 21600"/>
                  <a:gd name="T2" fmla="*/ 0 w 19234"/>
                  <a:gd name="T3" fmla="*/ 0 h 21600"/>
                  <a:gd name="T4" fmla="*/ 0 w 1923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9234"/>
                  <a:gd name="T10" fmla="*/ 0 h 21600"/>
                  <a:gd name="T11" fmla="*/ 19234 w 1923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34" h="21600" fill="none" extrusionOk="0">
                    <a:moveTo>
                      <a:pt x="19198" y="21599"/>
                    </a:moveTo>
                    <a:cubicBezTo>
                      <a:pt x="11098" y="21586"/>
                      <a:pt x="3686" y="17042"/>
                      <a:pt x="0" y="9829"/>
                    </a:cubicBezTo>
                  </a:path>
                  <a:path w="19234" h="21600" stroke="0" extrusionOk="0">
                    <a:moveTo>
                      <a:pt x="19198" y="21599"/>
                    </a:moveTo>
                    <a:cubicBezTo>
                      <a:pt x="11098" y="21586"/>
                      <a:pt x="3686" y="17042"/>
                      <a:pt x="0" y="9829"/>
                    </a:cubicBezTo>
                    <a:lnTo>
                      <a:pt x="19234" y="0"/>
                    </a:lnTo>
                    <a:lnTo>
                      <a:pt x="19198" y="21599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54" name="Freeform 21">
                <a:extLst>
                  <a:ext uri="{FF2B5EF4-FFF2-40B4-BE49-F238E27FC236}">
                    <a16:creationId xmlns:a16="http://schemas.microsoft.com/office/drawing/2014/main" id="{13E5A951-4FD7-79D5-E122-04981448B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6427" y="1596615"/>
                <a:ext cx="377555" cy="950873"/>
              </a:xfrm>
              <a:custGeom>
                <a:avLst/>
                <a:gdLst>
                  <a:gd name="T0" fmla="*/ 2147483647 w 673"/>
                  <a:gd name="T1" fmla="*/ 2147483647 h 166"/>
                  <a:gd name="T2" fmla="*/ 2147483647 w 673"/>
                  <a:gd name="T3" fmla="*/ 2147483647 h 166"/>
                  <a:gd name="T4" fmla="*/ 2147483647 w 673"/>
                  <a:gd name="T5" fmla="*/ 2147483647 h 166"/>
                  <a:gd name="T6" fmla="*/ 2147483647 w 673"/>
                  <a:gd name="T7" fmla="*/ 2147483647 h 166"/>
                  <a:gd name="T8" fmla="*/ 2147483647 w 673"/>
                  <a:gd name="T9" fmla="*/ 2147483647 h 166"/>
                  <a:gd name="T10" fmla="*/ 2147483647 w 673"/>
                  <a:gd name="T11" fmla="*/ 2147483647 h 166"/>
                  <a:gd name="T12" fmla="*/ 2147483647 w 673"/>
                  <a:gd name="T13" fmla="*/ 2147483647 h 166"/>
                  <a:gd name="T14" fmla="*/ 2147483647 w 673"/>
                  <a:gd name="T15" fmla="*/ 2147483647 h 166"/>
                  <a:gd name="T16" fmla="*/ 2147483647 w 673"/>
                  <a:gd name="T17" fmla="*/ 2147483647 h 166"/>
                  <a:gd name="T18" fmla="*/ 2147483647 w 673"/>
                  <a:gd name="T19" fmla="*/ 2147483647 h 166"/>
                  <a:gd name="T20" fmla="*/ 2147483647 w 673"/>
                  <a:gd name="T21" fmla="*/ 2147483647 h 166"/>
                  <a:gd name="T22" fmla="*/ 2147483647 w 673"/>
                  <a:gd name="T23" fmla="*/ 2147483647 h 166"/>
                  <a:gd name="T24" fmla="*/ 2147483647 w 673"/>
                  <a:gd name="T25" fmla="*/ 2147483647 h 166"/>
                  <a:gd name="T26" fmla="*/ 2147483647 w 673"/>
                  <a:gd name="T27" fmla="*/ 2147483647 h 166"/>
                  <a:gd name="T28" fmla="*/ 2147483647 w 673"/>
                  <a:gd name="T29" fmla="*/ 2147483647 h 166"/>
                  <a:gd name="T30" fmla="*/ 2147483647 w 673"/>
                  <a:gd name="T31" fmla="*/ 0 h 166"/>
                  <a:gd name="T32" fmla="*/ 2147483647 w 673"/>
                  <a:gd name="T33" fmla="*/ 0 h 166"/>
                  <a:gd name="T34" fmla="*/ 2147483647 w 673"/>
                  <a:gd name="T35" fmla="*/ 2147483647 h 166"/>
                  <a:gd name="T36" fmla="*/ 2147483647 w 673"/>
                  <a:gd name="T37" fmla="*/ 2147483647 h 166"/>
                  <a:gd name="T38" fmla="*/ 2147483647 w 673"/>
                  <a:gd name="T39" fmla="*/ 2147483647 h 166"/>
                  <a:gd name="T40" fmla="*/ 2147483647 w 673"/>
                  <a:gd name="T41" fmla="*/ 2147483647 h 166"/>
                  <a:gd name="T42" fmla="*/ 2147483647 w 673"/>
                  <a:gd name="T43" fmla="*/ 2147483647 h 166"/>
                  <a:gd name="T44" fmla="*/ 2147483647 w 673"/>
                  <a:gd name="T45" fmla="*/ 2147483647 h 166"/>
                  <a:gd name="T46" fmla="*/ 2147483647 w 673"/>
                  <a:gd name="T47" fmla="*/ 2147483647 h 166"/>
                  <a:gd name="T48" fmla="*/ 2147483647 w 673"/>
                  <a:gd name="T49" fmla="*/ 2147483647 h 166"/>
                  <a:gd name="T50" fmla="*/ 2147483647 w 673"/>
                  <a:gd name="T51" fmla="*/ 2147483647 h 166"/>
                  <a:gd name="T52" fmla="*/ 2147483647 w 673"/>
                  <a:gd name="T53" fmla="*/ 2147483647 h 166"/>
                  <a:gd name="T54" fmla="*/ 2147483647 w 673"/>
                  <a:gd name="T55" fmla="*/ 2147483647 h 166"/>
                  <a:gd name="T56" fmla="*/ 2147483647 w 673"/>
                  <a:gd name="T57" fmla="*/ 2147483647 h 166"/>
                  <a:gd name="T58" fmla="*/ 2147483647 w 673"/>
                  <a:gd name="T59" fmla="*/ 2147483647 h 166"/>
                  <a:gd name="T60" fmla="*/ 0 w 673"/>
                  <a:gd name="T61" fmla="*/ 2147483647 h 16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73"/>
                  <a:gd name="T94" fmla="*/ 0 h 166"/>
                  <a:gd name="T95" fmla="*/ 673 w 673"/>
                  <a:gd name="T96" fmla="*/ 166 h 16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73" h="166">
                    <a:moveTo>
                      <a:pt x="672" y="165"/>
                    </a:moveTo>
                    <a:lnTo>
                      <a:pt x="655" y="145"/>
                    </a:lnTo>
                    <a:lnTo>
                      <a:pt x="637" y="127"/>
                    </a:lnTo>
                    <a:lnTo>
                      <a:pt x="619" y="110"/>
                    </a:lnTo>
                    <a:lnTo>
                      <a:pt x="599" y="93"/>
                    </a:lnTo>
                    <a:lnTo>
                      <a:pt x="579" y="79"/>
                    </a:lnTo>
                    <a:lnTo>
                      <a:pt x="557" y="65"/>
                    </a:lnTo>
                    <a:lnTo>
                      <a:pt x="535" y="52"/>
                    </a:lnTo>
                    <a:lnTo>
                      <a:pt x="513" y="41"/>
                    </a:lnTo>
                    <a:lnTo>
                      <a:pt x="490" y="31"/>
                    </a:lnTo>
                    <a:lnTo>
                      <a:pt x="466" y="23"/>
                    </a:lnTo>
                    <a:lnTo>
                      <a:pt x="443" y="16"/>
                    </a:lnTo>
                    <a:lnTo>
                      <a:pt x="418" y="10"/>
                    </a:lnTo>
                    <a:lnTo>
                      <a:pt x="394" y="5"/>
                    </a:lnTo>
                    <a:lnTo>
                      <a:pt x="368" y="2"/>
                    </a:lnTo>
                    <a:lnTo>
                      <a:pt x="343" y="0"/>
                    </a:lnTo>
                    <a:lnTo>
                      <a:pt x="317" y="0"/>
                    </a:lnTo>
                    <a:lnTo>
                      <a:pt x="291" y="1"/>
                    </a:lnTo>
                    <a:lnTo>
                      <a:pt x="265" y="4"/>
                    </a:lnTo>
                    <a:lnTo>
                      <a:pt x="240" y="8"/>
                    </a:lnTo>
                    <a:lnTo>
                      <a:pt x="215" y="12"/>
                    </a:lnTo>
                    <a:lnTo>
                      <a:pt x="189" y="20"/>
                    </a:lnTo>
                    <a:lnTo>
                      <a:pt x="164" y="28"/>
                    </a:lnTo>
                    <a:lnTo>
                      <a:pt x="140" y="37"/>
                    </a:lnTo>
                    <a:lnTo>
                      <a:pt x="116" y="47"/>
                    </a:lnTo>
                    <a:lnTo>
                      <a:pt x="92" y="59"/>
                    </a:lnTo>
                    <a:lnTo>
                      <a:pt x="69" y="73"/>
                    </a:lnTo>
                    <a:lnTo>
                      <a:pt x="46" y="87"/>
                    </a:lnTo>
                    <a:lnTo>
                      <a:pt x="25" y="102"/>
                    </a:lnTo>
                    <a:lnTo>
                      <a:pt x="4" y="120"/>
                    </a:lnTo>
                    <a:lnTo>
                      <a:pt x="0" y="122"/>
                    </a:lnTo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0747C60F-9951-F372-D06C-7E98E2ED2536}"/>
                </a:ext>
              </a:extLst>
            </p:cNvPr>
            <p:cNvSpPr/>
            <p:nvPr/>
          </p:nvSpPr>
          <p:spPr>
            <a:xfrm>
              <a:off x="8653669" y="582098"/>
              <a:ext cx="770225" cy="17162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EBA10689-38C6-8394-9BF2-894D655FC515}"/>
                </a:ext>
              </a:extLst>
            </p:cNvPr>
            <p:cNvSpPr/>
            <p:nvPr/>
          </p:nvSpPr>
          <p:spPr>
            <a:xfrm>
              <a:off x="8848594" y="384665"/>
              <a:ext cx="392318" cy="8425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B58D0D39-E3A5-2BC8-A6B2-99B8E4BAE30D}"/>
              </a:ext>
            </a:extLst>
          </p:cNvPr>
          <p:cNvSpPr/>
          <p:nvPr/>
        </p:nvSpPr>
        <p:spPr>
          <a:xfrm>
            <a:off x="3118546" y="-22121"/>
            <a:ext cx="5641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Differential cross section for particle scattering with energy quantum transfer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BB8DCEF-E60A-3D3D-A640-381F35B381CF}"/>
              </a:ext>
            </a:extLst>
          </p:cNvPr>
          <p:cNvSpPr txBox="1"/>
          <p:nvPr/>
        </p:nvSpPr>
        <p:spPr>
          <a:xfrm>
            <a:off x="11449489" y="648116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15/</a:t>
            </a:r>
            <a:r>
              <a:rPr lang="en-GB" dirty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840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"/>
            <a:ext cx="12191996" cy="9258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CDC92-7CD7-BD9E-8C72-A3F176495A18}"/>
              </a:ext>
            </a:extLst>
          </p:cNvPr>
          <p:cNvSpPr txBox="1"/>
          <p:nvPr/>
        </p:nvSpPr>
        <p:spPr>
          <a:xfrm>
            <a:off x="3505345" y="2764139"/>
            <a:ext cx="4865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attention!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A46696E-0614-FFE5-6D71-65C6E7062D06}"/>
              </a:ext>
            </a:extLst>
          </p:cNvPr>
          <p:cNvGrpSpPr/>
          <p:nvPr/>
        </p:nvGrpSpPr>
        <p:grpSpPr>
          <a:xfrm>
            <a:off x="-1" y="-175066"/>
            <a:ext cx="12191998" cy="1683695"/>
            <a:chOff x="-1" y="-175066"/>
            <a:chExt cx="12191998" cy="1683695"/>
          </a:xfrm>
        </p:grpSpPr>
        <p:pic>
          <p:nvPicPr>
            <p:cNvPr id="15" name="Рисунок 1">
              <a:extLst>
                <a:ext uri="{FF2B5EF4-FFF2-40B4-BE49-F238E27FC236}">
                  <a16:creationId xmlns:a16="http://schemas.microsoft.com/office/drawing/2014/main" id="{520E0EE7-506A-34A9-34E7-556242665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" y="1"/>
              <a:ext cx="12191998" cy="150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D59D3E7-1075-C764-1126-01CDDB719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537" y="-175066"/>
              <a:ext cx="2153594" cy="1170119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5" y="-60568"/>
            <a:ext cx="942095" cy="9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54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0C0410E-DC10-4E4B-759A-4EE6427D98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05123"/>
              </p:ext>
            </p:extLst>
          </p:nvPr>
        </p:nvGraphicFramePr>
        <p:xfrm>
          <a:off x="1322904" y="1230133"/>
          <a:ext cx="3479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479760" imgH="787320" progId="Equation.DSMT4">
                  <p:embed/>
                </p:oleObj>
              </mc:Choice>
              <mc:Fallback>
                <p:oleObj name="Equation" r:id="rId2" imgW="347976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22904" y="1230133"/>
                        <a:ext cx="34798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3B6896D-6534-45FE-7F15-073828ED2F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416137"/>
              </p:ext>
            </p:extLst>
          </p:nvPr>
        </p:nvGraphicFramePr>
        <p:xfrm>
          <a:off x="1322904" y="3182836"/>
          <a:ext cx="3340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40080" imgH="457200" progId="Equation.DSMT4">
                  <p:embed/>
                </p:oleObj>
              </mc:Choice>
              <mc:Fallback>
                <p:oleObj name="Equation" r:id="rId4" imgW="33400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22904" y="3182836"/>
                        <a:ext cx="3340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ADEE6BF-E0B5-AA4C-6B4D-344591624B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834252"/>
              </p:ext>
            </p:extLst>
          </p:nvPr>
        </p:nvGraphicFramePr>
        <p:xfrm>
          <a:off x="1322904" y="4596140"/>
          <a:ext cx="4546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46440" imgH="1066680" progId="Equation.DSMT4">
                  <p:embed/>
                </p:oleObj>
              </mc:Choice>
              <mc:Fallback>
                <p:oleObj name="Equation" r:id="rId6" imgW="454644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22904" y="4596140"/>
                        <a:ext cx="45466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4D9C303-6B48-1D7B-275E-DE24ABB3E16A}"/>
              </a:ext>
            </a:extLst>
          </p:cNvPr>
          <p:cNvSpPr txBox="1"/>
          <p:nvPr/>
        </p:nvSpPr>
        <p:spPr>
          <a:xfrm>
            <a:off x="5078698" y="1522463"/>
            <a:ext cx="6486494" cy="31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4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Time-dependent Schrödinger equation</a:t>
            </a:r>
            <a:r>
              <a:rPr lang="en-GB" sz="2400" b="1" dirty="0"/>
              <a:t>.</a:t>
            </a:r>
            <a:endParaRPr lang="ru-RU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ECA4EE-64D1-7C06-C44A-2E6234FB7080}"/>
              </a:ext>
            </a:extLst>
          </p:cNvPr>
          <p:cNvSpPr txBox="1"/>
          <p:nvPr/>
        </p:nvSpPr>
        <p:spPr>
          <a:xfrm>
            <a:off x="5741330" y="5486864"/>
            <a:ext cx="725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ℏ = 1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ABB00A-2EC2-F5D1-048D-F931B9465455}"/>
              </a:ext>
            </a:extLst>
          </p:cNvPr>
          <p:cNvSpPr txBox="1"/>
          <p:nvPr/>
        </p:nvSpPr>
        <p:spPr>
          <a:xfrm>
            <a:off x="13088" y="30292"/>
            <a:ext cx="3792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Evolution Operator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41DE3FA-87E4-C52C-5901-73A96B18B262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227710" y="2921168"/>
            <a:ext cx="5843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The </a:t>
            </a:r>
            <a:r>
              <a:rPr lang="ru-RU" sz="2000" dirty="0" err="1">
                <a:latin typeface="Comic Sans MS" panose="030F0702030302020204" pitchFamily="66" charset="0"/>
              </a:rPr>
              <a:t>solution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can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be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represented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as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en-GB" sz="2000" dirty="0">
                <a:latin typeface="Comic Sans MS" panose="030F0702030302020204" pitchFamily="66" charset="0"/>
              </a:rPr>
              <a:t>a </a:t>
            </a:r>
            <a:r>
              <a:rPr lang="ru-RU" sz="2000" dirty="0" err="1">
                <a:latin typeface="Comic Sans MS" panose="030F0702030302020204" pitchFamily="66" charset="0"/>
              </a:rPr>
              <a:t>result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of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action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of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en-GB" sz="2000" dirty="0">
                <a:latin typeface="Comic Sans MS" panose="030F0702030302020204" pitchFamily="66" charset="0"/>
              </a:rPr>
              <a:t>the </a:t>
            </a:r>
            <a:r>
              <a:rPr lang="ru-RU" sz="2000" dirty="0" err="1">
                <a:latin typeface="Comic Sans MS" panose="030F0702030302020204" pitchFamily="66" charset="0"/>
              </a:rPr>
              <a:t>unitary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evolution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operator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on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the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initial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wave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state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77232" y="4775597"/>
            <a:ext cx="5287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The </a:t>
            </a:r>
            <a:r>
              <a:rPr lang="ru-RU" sz="2000" dirty="0" err="1">
                <a:latin typeface="Comic Sans MS" panose="030F0702030302020204" pitchFamily="66" charset="0"/>
              </a:rPr>
              <a:t>evolution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operator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can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be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expressed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in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terms</a:t>
            </a:r>
            <a:r>
              <a:rPr lang="ru-RU" sz="2000" dirty="0">
                <a:latin typeface="Comic Sans MS" panose="030F0702030302020204" pitchFamily="66" charset="0"/>
              </a:rPr>
              <a:t> of a </a:t>
            </a:r>
            <a:r>
              <a:rPr lang="ru-RU" sz="2000" dirty="0" err="1">
                <a:latin typeface="Comic Sans MS" panose="030F0702030302020204" pitchFamily="66" charset="0"/>
              </a:rPr>
              <a:t>time-ordered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exponential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00DDF-8172-05F8-85EB-0062FE046010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2/15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986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23B7418-F10F-BEED-414C-E4768F889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889088"/>
              </p:ext>
            </p:extLst>
          </p:nvPr>
        </p:nvGraphicFramePr>
        <p:xfrm>
          <a:off x="835025" y="804863"/>
          <a:ext cx="66167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16440" imgH="888840" progId="Equation.DSMT4">
                  <p:embed/>
                </p:oleObj>
              </mc:Choice>
              <mc:Fallback>
                <p:oleObj name="Equation" r:id="rId2" imgW="66164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5025" y="804863"/>
                        <a:ext cx="66167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A1FA873-E224-3879-5975-8D66C1F3AD7B}"/>
              </a:ext>
            </a:extLst>
          </p:cNvPr>
          <p:cNvSpPr txBox="1"/>
          <p:nvPr/>
        </p:nvSpPr>
        <p:spPr>
          <a:xfrm>
            <a:off x="8309517" y="1191003"/>
            <a:ext cx="3451620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Suzuki, // Proc.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Jpn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Acad. B, V. 69, P. 161 (1993)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28FBCC-EEEA-5548-136A-6C75DA199536}"/>
              </a:ext>
            </a:extLst>
          </p:cNvPr>
          <p:cNvSpPr txBox="1"/>
          <p:nvPr/>
        </p:nvSpPr>
        <p:spPr>
          <a:xfrm>
            <a:off x="7425795" y="1358612"/>
            <a:ext cx="1352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endParaRPr lang="ru-RU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471906-2888-9DED-6AE0-A2AD743BF270}"/>
              </a:ext>
            </a:extLst>
          </p:cNvPr>
          <p:cNvSpPr txBox="1"/>
          <p:nvPr/>
        </p:nvSpPr>
        <p:spPr>
          <a:xfrm>
            <a:off x="0" y="0"/>
            <a:ext cx="438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Suzuki-Trotter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EA769BF-A2ED-FADE-AC84-8187C2B11713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C1FEF5A-FE27-8C7C-C6B8-A43B69D787A6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3/15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3111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E3EF26A-C137-0FDF-866C-80A3BFFAA7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9895" y="1862012"/>
          <a:ext cx="3086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85920" imgH="761760" progId="Equation.DSMT4">
                  <p:embed/>
                </p:oleObj>
              </mc:Choice>
              <mc:Fallback>
                <p:oleObj name="Equation" r:id="rId2" imgW="308592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9895" y="1862012"/>
                        <a:ext cx="30861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B3CEEEB-2EB1-CE93-9299-DDFFDB12B3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2016" y="2787052"/>
          <a:ext cx="3810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9880" imgH="393480" progId="Equation.DSMT4">
                  <p:embed/>
                </p:oleObj>
              </mc:Choice>
              <mc:Fallback>
                <p:oleObj name="Equation" r:id="rId4" imgW="3809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2016" y="2787052"/>
                        <a:ext cx="3810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23B7418-F10F-BEED-414C-E4768F889B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5025" y="804863"/>
          <a:ext cx="66167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16440" imgH="888840" progId="Equation.DSMT4">
                  <p:embed/>
                </p:oleObj>
              </mc:Choice>
              <mc:Fallback>
                <p:oleObj name="Equation" r:id="rId6" imgW="66164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5025" y="804863"/>
                        <a:ext cx="66167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36BBEDD-CDF7-005B-F9E5-924605495691}"/>
              </a:ext>
            </a:extLst>
          </p:cNvPr>
          <p:cNvSpPr txBox="1"/>
          <p:nvPr/>
        </p:nvSpPr>
        <p:spPr>
          <a:xfrm>
            <a:off x="4951394" y="2063923"/>
            <a:ext cx="503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Differential operator acting to the left</a:t>
            </a:r>
            <a:r>
              <a:rPr lang="en-GB" sz="2400" i="1" dirty="0"/>
              <a:t>.</a:t>
            </a:r>
            <a:endParaRPr lang="ru-RU" sz="2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1F11FA-179F-8E6D-0100-31C0C198C928}"/>
              </a:ext>
            </a:extLst>
          </p:cNvPr>
          <p:cNvSpPr txBox="1"/>
          <p:nvPr/>
        </p:nvSpPr>
        <p:spPr>
          <a:xfrm>
            <a:off x="4955204" y="2780642"/>
            <a:ext cx="7066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The operator shifts the function to the left of it by the value of </a:t>
            </a:r>
            <a:r>
              <a:rPr lang="ru-RU" sz="2000" dirty="0"/>
              <a:t>τ</a:t>
            </a:r>
            <a:r>
              <a:rPr lang="en-GB" sz="2000" dirty="0"/>
              <a:t>.</a:t>
            </a:r>
            <a:endParaRPr lang="ru-RU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FA873-E224-3879-5975-8D66C1F3AD7B}"/>
              </a:ext>
            </a:extLst>
          </p:cNvPr>
          <p:cNvSpPr txBox="1"/>
          <p:nvPr/>
        </p:nvSpPr>
        <p:spPr>
          <a:xfrm>
            <a:off x="8309517" y="1191003"/>
            <a:ext cx="3451620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Suzuki, // Proc.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Jpn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Acad. B, V. 69, P. 161 (1993)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28FBCC-EEEA-5548-136A-6C75DA199536}"/>
              </a:ext>
            </a:extLst>
          </p:cNvPr>
          <p:cNvSpPr txBox="1"/>
          <p:nvPr/>
        </p:nvSpPr>
        <p:spPr>
          <a:xfrm>
            <a:off x="7425795" y="1358612"/>
            <a:ext cx="1352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endParaRPr lang="ru-RU" sz="14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EA769BF-A2ED-FADE-AC84-8187C2B11713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A66D2B4-3CF5-15FC-574E-E2C20E3542AF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3/15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C03E11-5A7F-303C-A18C-9893E28B6588}"/>
              </a:ext>
            </a:extLst>
          </p:cNvPr>
          <p:cNvSpPr txBox="1"/>
          <p:nvPr/>
        </p:nvSpPr>
        <p:spPr>
          <a:xfrm>
            <a:off x="0" y="0"/>
            <a:ext cx="438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Suzuki-Trotter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41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E3EF26A-C137-0FDF-866C-80A3BFFAA7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9895" y="1862012"/>
          <a:ext cx="3086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85920" imgH="761760" progId="Equation.DSMT4">
                  <p:embed/>
                </p:oleObj>
              </mc:Choice>
              <mc:Fallback>
                <p:oleObj name="Equation" r:id="rId2" imgW="308592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9895" y="1862012"/>
                        <a:ext cx="30861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B3CEEEB-2EB1-CE93-9299-DDFFDB12B3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2016" y="2787052"/>
          <a:ext cx="3810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9880" imgH="393480" progId="Equation.DSMT4">
                  <p:embed/>
                </p:oleObj>
              </mc:Choice>
              <mc:Fallback>
                <p:oleObj name="Equation" r:id="rId4" imgW="3809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2016" y="2787052"/>
                        <a:ext cx="3810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23B7418-F10F-BEED-414C-E4768F889B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5025" y="804863"/>
          <a:ext cx="66167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16440" imgH="888840" progId="Equation.DSMT4">
                  <p:embed/>
                </p:oleObj>
              </mc:Choice>
              <mc:Fallback>
                <p:oleObj name="Equation" r:id="rId6" imgW="66164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5025" y="804863"/>
                        <a:ext cx="66167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36BBEDD-CDF7-005B-F9E5-924605495691}"/>
              </a:ext>
            </a:extLst>
          </p:cNvPr>
          <p:cNvSpPr txBox="1"/>
          <p:nvPr/>
        </p:nvSpPr>
        <p:spPr>
          <a:xfrm>
            <a:off x="4951394" y="2063923"/>
            <a:ext cx="503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Differential operator acting to the </a:t>
            </a:r>
            <a:r>
              <a:rPr lang="en-US" sz="2400" b="1" dirty="0"/>
              <a:t>left</a:t>
            </a:r>
            <a:r>
              <a:rPr lang="en-GB" sz="2400" i="1" dirty="0"/>
              <a:t>.</a:t>
            </a:r>
            <a:endParaRPr lang="ru-RU" sz="2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1F11FA-179F-8E6D-0100-31C0C198C928}"/>
              </a:ext>
            </a:extLst>
          </p:cNvPr>
          <p:cNvSpPr txBox="1"/>
          <p:nvPr/>
        </p:nvSpPr>
        <p:spPr>
          <a:xfrm>
            <a:off x="4955204" y="2780642"/>
            <a:ext cx="7066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The operator shifts the function to the left of it by the value of </a:t>
            </a:r>
            <a:r>
              <a:rPr lang="ru-RU" sz="2000" dirty="0"/>
              <a:t>τ</a:t>
            </a:r>
            <a:r>
              <a:rPr lang="en-GB" sz="2000" dirty="0"/>
              <a:t>.</a:t>
            </a:r>
            <a:endParaRPr lang="ru-RU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FA873-E224-3879-5975-8D66C1F3AD7B}"/>
              </a:ext>
            </a:extLst>
          </p:cNvPr>
          <p:cNvSpPr txBox="1"/>
          <p:nvPr/>
        </p:nvSpPr>
        <p:spPr>
          <a:xfrm>
            <a:off x="8309517" y="1191003"/>
            <a:ext cx="3451620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Suzuki, // Proc.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Jpn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Acad. B, V. 69, P. 161 (1993)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28FBCC-EEEA-5548-136A-6C75DA199536}"/>
              </a:ext>
            </a:extLst>
          </p:cNvPr>
          <p:cNvSpPr txBox="1"/>
          <p:nvPr/>
        </p:nvSpPr>
        <p:spPr>
          <a:xfrm>
            <a:off x="7425795" y="1358612"/>
            <a:ext cx="1352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endParaRPr lang="ru-RU" sz="14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EA769BF-A2ED-FADE-AC84-8187C2B11713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F4568ADC-B122-CC95-2EBC-83D1E955B3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1517" y="3810033"/>
          <a:ext cx="2489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489040" imgH="393480" progId="Equation.DSMT4">
                  <p:embed/>
                </p:oleObj>
              </mc:Choice>
              <mc:Fallback>
                <p:oleObj name="Equation" r:id="rId8" imgW="248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71517" y="3810033"/>
                        <a:ext cx="2489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37AF14A7-5E66-B784-D801-4F66512942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9895" y="4853147"/>
          <a:ext cx="41656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65560" imgH="507960" progId="Equation.DSMT4">
                  <p:embed/>
                </p:oleObj>
              </mc:Choice>
              <mc:Fallback>
                <p:oleObj name="Equation" r:id="rId10" imgW="41655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9895" y="4853147"/>
                        <a:ext cx="41656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910D4714-6482-E2AD-5B98-7279877961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25508" y="5800035"/>
          <a:ext cx="1981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81080" imgH="482400" progId="Equation.DSMT4">
                  <p:embed/>
                </p:oleObj>
              </mc:Choice>
              <mc:Fallback>
                <p:oleObj name="Equation" r:id="rId12" imgW="19810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25508" y="5800035"/>
                        <a:ext cx="19812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: скругленные углы 25">
            <a:extLst>
              <a:ext uri="{FF2B5EF4-FFF2-40B4-BE49-F238E27FC236}">
                <a16:creationId xmlns:a16="http://schemas.microsoft.com/office/drawing/2014/main" id="{80E141E3-BE53-D076-1FBE-EA70A110436F}"/>
              </a:ext>
            </a:extLst>
          </p:cNvPr>
          <p:cNvSpPr/>
          <p:nvPr/>
        </p:nvSpPr>
        <p:spPr>
          <a:xfrm>
            <a:off x="7342957" y="5718170"/>
            <a:ext cx="2146301" cy="646330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7" name="Объект 56">
            <a:extLst>
              <a:ext uri="{FF2B5EF4-FFF2-40B4-BE49-F238E27FC236}">
                <a16:creationId xmlns:a16="http://schemas.microsoft.com/office/drawing/2014/main" id="{A74595B2-DC54-C796-CD8D-FF19B2758C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35914" y="3810033"/>
          <a:ext cx="1955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55520" imgH="393480" progId="Equation.DSMT4">
                  <p:embed/>
                </p:oleObj>
              </mc:Choice>
              <mc:Fallback>
                <p:oleObj name="Equation" r:id="rId14" imgW="1955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35914" y="3810033"/>
                        <a:ext cx="19558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28426985-BFF2-18E4-D1DC-FAF80CD9C875}"/>
              </a:ext>
            </a:extLst>
          </p:cNvPr>
          <p:cNvCxnSpPr>
            <a:cxnSpLocks/>
          </p:cNvCxnSpPr>
          <p:nvPr/>
        </p:nvCxnSpPr>
        <p:spPr>
          <a:xfrm>
            <a:off x="3087757" y="5439082"/>
            <a:ext cx="4096814" cy="602253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DF9FDC7B-F8D0-EB2E-04DF-2B5D38B1744D}"/>
              </a:ext>
            </a:extLst>
          </p:cNvPr>
          <p:cNvSpPr txBox="1"/>
          <p:nvPr/>
        </p:nvSpPr>
        <p:spPr>
          <a:xfrm>
            <a:off x="5744025" y="4890861"/>
            <a:ext cx="5745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problem of the evolution operator approximation </a:t>
            </a:r>
          </a:p>
          <a:p>
            <a:pPr algn="ctr"/>
            <a:r>
              <a:rPr lang="en-US" b="1" dirty="0"/>
              <a:t>is reduced to the approximation problem of the operator</a:t>
            </a:r>
            <a:endParaRPr lang="ru-RU" b="1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4770142" y="3376963"/>
            <a:ext cx="2580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Just few</a:t>
            </a:r>
            <a:r>
              <a:rPr lang="ru-RU" dirty="0"/>
              <a:t> </a:t>
            </a:r>
            <a:r>
              <a:rPr lang="en-US" dirty="0" err="1"/>
              <a:t>redesignations</a:t>
            </a:r>
            <a:r>
              <a:rPr lang="en-US" dirty="0"/>
              <a:t> …</a:t>
            </a:r>
            <a:endParaRPr lang="ru-RU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2101744" y="4521529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And finally: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54FE4-967F-5DF3-B4FE-E7B7F0E06842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3/15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CFD2F2-731D-FF9B-5294-333A03DA5743}"/>
              </a:ext>
            </a:extLst>
          </p:cNvPr>
          <p:cNvSpPr txBox="1"/>
          <p:nvPr/>
        </p:nvSpPr>
        <p:spPr>
          <a:xfrm>
            <a:off x="0" y="0"/>
            <a:ext cx="438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Suzuki-Trotter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27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F8DFD00-06FD-3648-A9D0-B659A1E0C0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794283"/>
          <a:ext cx="60579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57720" imgH="850680" progId="Equation.DSMT4">
                  <p:embed/>
                </p:oleObj>
              </mc:Choice>
              <mc:Fallback>
                <p:oleObj name="Equation" r:id="rId2" imgW="605772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0843" y="794283"/>
                        <a:ext cx="60579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057C0C4-FD7D-0536-8F85-1ECA254BF26F}"/>
              </a:ext>
            </a:extLst>
          </p:cNvPr>
          <p:cNvSpPr txBox="1"/>
          <p:nvPr/>
        </p:nvSpPr>
        <p:spPr>
          <a:xfrm>
            <a:off x="6908743" y="1212120"/>
            <a:ext cx="4408167" cy="78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M.D. 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Feit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Jr. J.A. Fleck AND  A.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Steiger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J. Comp. Phys., V. 47, P. 412 (1982)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Suzuki // Phys. Lett. A., V. 146, № 6, P. 319 (1990) 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 Yoshida // Phys. Lett. A, V. 150, P. 262 (1990)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E4EB5F-D85C-31D8-1ABA-BB090B19D8CF}"/>
              </a:ext>
            </a:extLst>
          </p:cNvPr>
          <p:cNvSpPr txBox="1"/>
          <p:nvPr/>
        </p:nvSpPr>
        <p:spPr>
          <a:xfrm>
            <a:off x="409697" y="97118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(*)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9E540-B003-C8C8-9BDE-299A0C36DFCA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DD759E9-D037-B218-F1B8-5FF4AD468650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2298B40-EEDA-2862-424B-00A2E82D8BE7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4/15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0775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F8DFD00-06FD-3648-A9D0-B659A1E0C0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794283"/>
          <a:ext cx="60579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57720" imgH="850680" progId="Equation.DSMT4">
                  <p:embed/>
                </p:oleObj>
              </mc:Choice>
              <mc:Fallback>
                <p:oleObj name="Equation" r:id="rId2" imgW="605772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0843" y="794283"/>
                        <a:ext cx="60579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057C0C4-FD7D-0536-8F85-1ECA254BF26F}"/>
              </a:ext>
            </a:extLst>
          </p:cNvPr>
          <p:cNvSpPr txBox="1"/>
          <p:nvPr/>
        </p:nvSpPr>
        <p:spPr>
          <a:xfrm>
            <a:off x="6908743" y="1212120"/>
            <a:ext cx="4408167" cy="78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M.D. 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Feit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Jr. J.A. Fleck AND  A.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Steiger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J. Comp. Phys., V. 47, P. 412 (1982)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Suzuki // Phys. Lett. A., V. 146, № 6, P. 319 (1990) 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 Yoshida // Phys. Lett. A, V. 150, P. 262 (1990)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E2479C75-0093-E862-C1B2-ED5807650B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2575158"/>
          <a:ext cx="78009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97600" imgH="685800" progId="Equation.DSMT4">
                  <p:embed/>
                </p:oleObj>
              </mc:Choice>
              <mc:Fallback>
                <p:oleObj name="Equation" r:id="rId4" imgW="779760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843" y="2575158"/>
                        <a:ext cx="780097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D5FF2ED-DFFF-2583-1015-538F309D979C}"/>
              </a:ext>
            </a:extLst>
          </p:cNvPr>
          <p:cNvSpPr txBox="1"/>
          <p:nvPr/>
        </p:nvSpPr>
        <p:spPr>
          <a:xfrm>
            <a:off x="850843" y="2094558"/>
            <a:ext cx="6094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Baker–Campbell–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Hausdorff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formula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BCH):</a:t>
            </a: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05420AC4-6029-946E-476D-AEA9DC2BCE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3553602"/>
          <a:ext cx="7581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581600" imgH="685800" progId="Equation.DSMT4">
                  <p:embed/>
                </p:oleObj>
              </mc:Choice>
              <mc:Fallback>
                <p:oleObj name="Equation" r:id="rId6" imgW="758160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0843" y="3553602"/>
                        <a:ext cx="75819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36B25CE3-ED91-25ED-2568-7EADFD1FBDC0}"/>
              </a:ext>
            </a:extLst>
          </p:cNvPr>
          <p:cNvSpPr txBox="1"/>
          <p:nvPr/>
        </p:nvSpPr>
        <p:spPr>
          <a:xfrm>
            <a:off x="8916002" y="2690449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Classical presentation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2B84E-E024-E1D7-81F9-68AA1765D7A1}"/>
              </a:ext>
            </a:extLst>
          </p:cNvPr>
          <p:cNvSpPr txBox="1"/>
          <p:nvPr/>
        </p:nvSpPr>
        <p:spPr>
          <a:xfrm>
            <a:off x="8916002" y="3709989"/>
            <a:ext cx="29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Symmetrical presentation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E4EB5F-D85C-31D8-1ABA-BB090B19D8CF}"/>
              </a:ext>
            </a:extLst>
          </p:cNvPr>
          <p:cNvSpPr txBox="1"/>
          <p:nvPr/>
        </p:nvSpPr>
        <p:spPr>
          <a:xfrm>
            <a:off x="409697" y="97118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(*)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DD759E9-D037-B218-F1B8-5FF4AD468650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B2FEAB6-E2E4-C8E0-23C0-9487DF42DD95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4/15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418EB-CB1A-91EF-4A37-D7F8F86BDF0E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81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F8DFD00-06FD-3648-A9D0-B659A1E0C0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794283"/>
          <a:ext cx="60579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57720" imgH="850680" progId="Equation.DSMT4">
                  <p:embed/>
                </p:oleObj>
              </mc:Choice>
              <mc:Fallback>
                <p:oleObj name="Equation" r:id="rId2" imgW="605772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0843" y="794283"/>
                        <a:ext cx="60579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057C0C4-FD7D-0536-8F85-1ECA254BF26F}"/>
              </a:ext>
            </a:extLst>
          </p:cNvPr>
          <p:cNvSpPr txBox="1"/>
          <p:nvPr/>
        </p:nvSpPr>
        <p:spPr>
          <a:xfrm>
            <a:off x="6908743" y="1212120"/>
            <a:ext cx="4408167" cy="78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M.D. 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Feit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Jr. J.A. Fleck AND  A.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Steiger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J. Comp. Phys., V. 47, P. 412 (1982)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Suzuki // Phys. Lett. A., V. 146, № 6, P. 319 (1990) 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 Yoshida // Phys. Lett. A, V. 150, P. 262 (1990)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E2479C75-0093-E862-C1B2-ED5807650B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923591"/>
              </p:ext>
            </p:extLst>
          </p:nvPr>
        </p:nvGraphicFramePr>
        <p:xfrm>
          <a:off x="850843" y="2572482"/>
          <a:ext cx="8118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15120" imgH="685800" progId="Equation.DSMT4">
                  <p:embed/>
                </p:oleObj>
              </mc:Choice>
              <mc:Fallback>
                <p:oleObj name="Equation" r:id="rId4" imgW="811512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843" y="2572482"/>
                        <a:ext cx="811847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D5FF2ED-DFFF-2583-1015-538F309D979C}"/>
              </a:ext>
            </a:extLst>
          </p:cNvPr>
          <p:cNvSpPr txBox="1"/>
          <p:nvPr/>
        </p:nvSpPr>
        <p:spPr>
          <a:xfrm>
            <a:off x="850843" y="2094558"/>
            <a:ext cx="6094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Baker–Campbell–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Hausdorff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formula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BCH):</a:t>
            </a: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05420AC4-6029-946E-476D-AEA9DC2BCE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009688"/>
              </p:ext>
            </p:extLst>
          </p:nvPr>
        </p:nvGraphicFramePr>
        <p:xfrm>
          <a:off x="850843" y="3549312"/>
          <a:ext cx="7823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23160" imgH="685800" progId="Equation.DSMT4">
                  <p:embed/>
                </p:oleObj>
              </mc:Choice>
              <mc:Fallback>
                <p:oleObj name="Equation" r:id="rId6" imgW="782316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0843" y="3549312"/>
                        <a:ext cx="78232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36B25CE3-ED91-25ED-2568-7EADFD1FBDC0}"/>
              </a:ext>
            </a:extLst>
          </p:cNvPr>
          <p:cNvSpPr txBox="1"/>
          <p:nvPr/>
        </p:nvSpPr>
        <p:spPr>
          <a:xfrm>
            <a:off x="8916002" y="2690449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Classical presentation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2B84E-E024-E1D7-81F9-68AA1765D7A1}"/>
              </a:ext>
            </a:extLst>
          </p:cNvPr>
          <p:cNvSpPr txBox="1"/>
          <p:nvPr/>
        </p:nvSpPr>
        <p:spPr>
          <a:xfrm>
            <a:off x="8916002" y="3709989"/>
            <a:ext cx="29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Symmetrical presentation</a:t>
            </a:r>
            <a:endParaRPr lang="ru-RU" dirty="0">
              <a:latin typeface="Comic Sans MS" panose="030F0702030302020204" pitchFamily="66" charset="0"/>
            </a:endParaRPr>
          </a:p>
        </p:txBody>
      </p:sp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12688151-44EB-445A-25D4-4D933EB671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4556214"/>
          <a:ext cx="4356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356000" imgH="431640" progId="Equation.DSMT4">
                  <p:embed/>
                </p:oleObj>
              </mc:Choice>
              <mc:Fallback>
                <p:oleObj name="Equation" r:id="rId8" imgW="43560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0843" y="4556214"/>
                        <a:ext cx="4356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C0EB25E7-7D35-1C3E-A217-1B7ACB21B0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843" y="5291773"/>
          <a:ext cx="5715001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715000" imgH="685800" progId="Equation.DSMT4">
                  <p:embed/>
                </p:oleObj>
              </mc:Choice>
              <mc:Fallback>
                <p:oleObj name="Equation" r:id="rId10" imgW="571500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0843" y="5291773"/>
                        <a:ext cx="5715001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19E01813-78AB-6C3A-D3E2-78B0EF1F24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89077" y="6097533"/>
          <a:ext cx="34575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457698" imgH="371533" progId="Equation.DSMT4">
                  <p:embed/>
                </p:oleObj>
              </mc:Choice>
              <mc:Fallback>
                <p:oleObj name="Equation" r:id="rId12" imgW="3457698" imgH="3715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589077" y="6097533"/>
                        <a:ext cx="345757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C5E4EB5F-D85C-31D8-1ABA-BB090B19D8CF}"/>
              </a:ext>
            </a:extLst>
          </p:cNvPr>
          <p:cNvSpPr txBox="1"/>
          <p:nvPr/>
        </p:nvSpPr>
        <p:spPr>
          <a:xfrm>
            <a:off x="409697" y="97118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(*)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78D262-8D0A-262E-1997-A99E00D712F9}"/>
              </a:ext>
            </a:extLst>
          </p:cNvPr>
          <p:cNvSpPr txBox="1"/>
          <p:nvPr/>
        </p:nvSpPr>
        <p:spPr>
          <a:xfrm>
            <a:off x="6692027" y="4471408"/>
            <a:ext cx="3420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Approximation of the operator (*) </a:t>
            </a:r>
          </a:p>
          <a:p>
            <a:r>
              <a:rPr lang="en-US" dirty="0"/>
              <a:t>of the first order of accuracy</a:t>
            </a:r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A0E92A-E988-E479-8CC9-A17AA665352D}"/>
              </a:ext>
            </a:extLst>
          </p:cNvPr>
          <p:cNvSpPr txBox="1"/>
          <p:nvPr/>
        </p:nvSpPr>
        <p:spPr>
          <a:xfrm>
            <a:off x="6692027" y="5301162"/>
            <a:ext cx="3420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Approximation of the operator (*) </a:t>
            </a:r>
          </a:p>
          <a:p>
            <a:r>
              <a:rPr lang="en-US" dirty="0"/>
              <a:t>of the second order of accuracy</a:t>
            </a:r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DD759E9-D037-B218-F1B8-5FF4AD468650}"/>
              </a:ext>
            </a:extLst>
          </p:cNvPr>
          <p:cNvCxnSpPr/>
          <p:nvPr/>
        </p:nvCxnSpPr>
        <p:spPr>
          <a:xfrm>
            <a:off x="0" y="584775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0D02A8E-48A6-99E2-2676-5E8C456FD848}"/>
              </a:ext>
            </a:extLst>
          </p:cNvPr>
          <p:cNvSpPr txBox="1"/>
          <p:nvPr/>
        </p:nvSpPr>
        <p:spPr>
          <a:xfrm>
            <a:off x="11566508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4/15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81FE6-B816-7D4D-9BF1-E5F717172CA5}"/>
              </a:ext>
            </a:extLst>
          </p:cNvPr>
          <p:cNvSpPr txBox="1"/>
          <p:nvPr/>
        </p:nvSpPr>
        <p:spPr>
          <a:xfrm>
            <a:off x="0" y="-12284"/>
            <a:ext cx="650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    Lee-Trotter-Suzuki product formula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275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1932</TotalTime>
  <Words>1214</Words>
  <Application>Microsoft Office PowerPoint</Application>
  <PresentationFormat>Широкоэкранный</PresentationFormat>
  <Paragraphs>199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Comic Sans MS</vt:lpstr>
      <vt:lpstr>Tahoma</vt:lpstr>
      <vt:lpstr>Times New Roman</vt:lpstr>
      <vt:lpstr>Тема Office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Maxim Zakharov</cp:lastModifiedBy>
  <cp:revision>40</cp:revision>
  <dcterms:created xsi:type="dcterms:W3CDTF">2023-10-27T07:37:55Z</dcterms:created>
  <dcterms:modified xsi:type="dcterms:W3CDTF">2023-12-10T12:06:32Z</dcterms:modified>
</cp:coreProperties>
</file>