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dp" ContentType="image/vnd.ms-photo"/>
  <Default Extension="emf" ContentType="image/x-emf"/>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5"/>
  </p:notesMasterIdLst>
  <p:handoutMasterIdLst>
    <p:handoutMasterId r:id="rId17"/>
  </p:handoutMasterIdLst>
  <p:sldIdLst>
    <p:sldId id="458" r:id="rId3"/>
    <p:sldId id="454" r:id="rId4"/>
    <p:sldId id="481" r:id="rId6"/>
    <p:sldId id="480" r:id="rId7"/>
    <p:sldId id="472" r:id="rId8"/>
    <p:sldId id="470" r:id="rId9"/>
    <p:sldId id="473" r:id="rId10"/>
    <p:sldId id="474" r:id="rId11"/>
    <p:sldId id="475" r:id="rId12"/>
    <p:sldId id="476" r:id="rId13"/>
    <p:sldId id="455" r:id="rId14"/>
    <p:sldId id="477" r:id="rId15"/>
    <p:sldId id="453"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8DCFD"/>
    <a:srgbClr val="F4FBF7"/>
    <a:srgbClr val="B6BAFF"/>
    <a:srgbClr val="064862"/>
    <a:srgbClr val="075089"/>
    <a:srgbClr val="00EED7"/>
    <a:srgbClr val="A3E6FF"/>
    <a:srgbClr val="024E74"/>
    <a:srgbClr val="074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3" autoAdjust="0"/>
    <p:restoredTop sz="92857" autoAdjust="0"/>
  </p:normalViewPr>
  <p:slideViewPr>
    <p:cSldViewPr snapToGrid="0">
      <p:cViewPr>
        <p:scale>
          <a:sx n="75" d="100"/>
          <a:sy n="75" d="100"/>
        </p:scale>
        <p:origin x="486" y="102"/>
      </p:cViewPr>
      <p:guideLst>
        <p:guide pos="6233"/>
        <p:guide orient="horz" pos="277"/>
      </p:guideLst>
    </p:cSldViewPr>
  </p:slideViewPr>
  <p:outlineViewPr>
    <p:cViewPr>
      <p:scale>
        <a:sx n="33" d="100"/>
        <a:sy n="33" d="100"/>
      </p:scale>
      <p:origin x="0" y="0"/>
    </p:cViewPr>
  </p:outlineViewPr>
  <p:notesTextViewPr>
    <p:cViewPr>
      <p:scale>
        <a:sx n="95" d="100"/>
        <a:sy n="95" d="100"/>
      </p:scale>
      <p:origin x="0" y="0"/>
    </p:cViewPr>
  </p:notesTextViewPr>
  <p:sorterViewPr>
    <p:cViewPr varScale="1">
      <p:scale>
        <a:sx n="100" d="100"/>
        <a:sy n="100" d="100"/>
      </p:scale>
      <p:origin x="0" y="0"/>
    </p:cViewPr>
  </p:sorter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843FE20-D7EA-49E6-A3C0-66537DFC8576}" type="doc">
      <dgm:prSet loTypeId="hierarchy" loCatId="hierarchy" qsTypeId="urn:microsoft.com/office/officeart/2005/8/quickstyle/simple3" qsCatId="simple" csTypeId="urn:microsoft.com/office/officeart/2005/8/colors/accent1_2" csCatId="accent1" phldr="1"/>
      <dgm:spPr/>
      <dgm:t>
        <a:bodyPr/>
        <a:lstStyle/>
        <a:p>
          <a:endParaRPr lang="ru-RU"/>
        </a:p>
      </dgm:t>
    </dgm:pt>
    <dgm:pt modelId="{D4BA14E3-987B-4C67-A929-54A28B97CC48}">
      <dgm:prSet phldrT="[Текст]" phldr="0" custT="1"/>
      <dgm:spPr/>
      <dgm:t>
        <a:bodyPr vert="horz" wrap="square"/>
        <a:p>
          <a:pPr>
            <a:lnSpc>
              <a:spcPct val="100000"/>
            </a:lnSpc>
            <a:spcBef>
              <a:spcPct val="0"/>
            </a:spcBef>
            <a:spcAft>
              <a:spcPct val="35000"/>
            </a:spcAft>
          </a:pPr>
          <a:r>
            <a:rPr lang="en-US" sz="1800" b="1" dirty="0">
              <a:solidFill>
                <a:schemeClr val="bg1"/>
              </a:solidFill>
              <a:latin typeface="Arial" panose="020B0604020202020204" pitchFamily="34" charset="0"/>
              <a:cs typeface="Arial" panose="020B0604020202020204" pitchFamily="34" charset="0"/>
            </a:rPr>
            <a:t>Protective capabilities  of neutrophils</a:t>
          </a:r>
          <a:r>
            <a:rPr lang="en-US" sz="1800" b="1" dirty="0">
              <a:solidFill>
                <a:schemeClr val="bg1"/>
              </a:solidFill>
              <a:latin typeface="Arial" panose="020B0604020202020204" pitchFamily="34" charset="0"/>
              <a:cs typeface="Arial" panose="020B0604020202020204" pitchFamily="34" charset="0"/>
            </a:rPr>
            <a:t/>
          </a:r>
          <a:endParaRPr lang="en-US" sz="1800" b="1" dirty="0">
            <a:solidFill>
              <a:schemeClr val="bg1"/>
            </a:solidFill>
            <a:latin typeface="Arial" panose="020B0604020202020204" pitchFamily="34" charset="0"/>
            <a:cs typeface="Arial" panose="020B0604020202020204" pitchFamily="34" charset="0"/>
          </a:endParaRPr>
        </a:p>
      </dgm:t>
    </dgm:pt>
    <dgm:pt modelId="{FED92864-F290-479A-A704-E5A69B1137F5}" cxnId="{9C469DF4-DC97-4DBA-ADA7-1579605D62E7}" type="parTrans">
      <dgm:prSet/>
      <dgm:spPr/>
      <dgm:t>
        <a:bodyPr/>
        <a:lstStyle/>
        <a:p>
          <a:endParaRPr lang="ru-RU"/>
        </a:p>
      </dgm:t>
    </dgm:pt>
    <dgm:pt modelId="{7F50E226-70E4-4F1A-8091-7F157BD7421A}" cxnId="{9C469DF4-DC97-4DBA-ADA7-1579605D62E7}" type="sibTrans">
      <dgm:prSet/>
      <dgm:spPr/>
      <dgm:t>
        <a:bodyPr/>
        <a:lstStyle/>
        <a:p>
          <a:endParaRPr lang="ru-RU"/>
        </a:p>
      </dgm:t>
    </dgm:pt>
    <dgm:pt modelId="{C3A464B6-18AF-4E0E-9B8A-2327166243E6}">
      <dgm:prSet phldrT="[Текст]" phldr="0" custT="0"/>
      <dgm:spPr/>
      <dgm:t>
        <a:bodyPr vert="horz" wrap="square"/>
        <a:p>
          <a:pPr>
            <a:lnSpc>
              <a:spcPct val="10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Phagocytosis</a:t>
          </a:r>
          <a:r>
            <a:rPr lang="en-US" b="1" dirty="0">
              <a:solidFill>
                <a:schemeClr val="bg1"/>
              </a:solidFill>
              <a:latin typeface="Arial" panose="020B0604020202020204" pitchFamily="34" charset="0"/>
              <a:cs typeface="Arial" panose="020B0604020202020204" pitchFamily="34" charset="0"/>
            </a:rPr>
            <a:t/>
          </a:r>
          <a:endParaRPr lang="en-US" b="1" dirty="0">
            <a:solidFill>
              <a:schemeClr val="bg1"/>
            </a:solidFill>
            <a:latin typeface="Arial" panose="020B0604020202020204" pitchFamily="34" charset="0"/>
            <a:cs typeface="Arial" panose="020B0604020202020204" pitchFamily="34" charset="0"/>
          </a:endParaRPr>
        </a:p>
      </dgm:t>
    </dgm:pt>
    <dgm:pt modelId="{9FB562E5-12B9-43EC-BEAB-C9B74231E907}" cxnId="{F9AE09C3-54AC-40E6-8BA9-8B97E3F2FE1C}" type="parTrans">
      <dgm:prSet/>
      <dgm:spPr/>
      <dgm:t>
        <a:bodyPr/>
        <a:lstStyle/>
        <a:p>
          <a:endParaRPr lang="ru-RU"/>
        </a:p>
      </dgm:t>
    </dgm:pt>
    <dgm:pt modelId="{F9B47234-18EC-403D-B976-C666ED582FEB}" cxnId="{F9AE09C3-54AC-40E6-8BA9-8B97E3F2FE1C}" type="sibTrans">
      <dgm:prSet/>
      <dgm:spPr/>
      <dgm:t>
        <a:bodyPr/>
        <a:lstStyle/>
        <a:p>
          <a:endParaRPr lang="ru-RU"/>
        </a:p>
      </dgm:t>
    </dgm:pt>
    <dgm:pt modelId="{D41F98A6-7A86-453D-B841-D4A6F3FEE95B}">
      <dgm:prSet phldrT="[Текст]" phldr="0" custT="0"/>
      <dgm:spPr/>
      <dgm:t>
        <a:bodyPr vert="horz" wrap="square"/>
        <a:p>
          <a:pPr>
            <a:lnSpc>
              <a:spcPct val="10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Chromatin decondensation</a:t>
          </a:r>
          <a:r>
            <a:rPr lang="en-US" b="1" dirty="0">
              <a:solidFill>
                <a:schemeClr val="bg1"/>
              </a:solidFill>
              <a:latin typeface="Arial" panose="020B0604020202020204" pitchFamily="34" charset="0"/>
              <a:cs typeface="Arial" panose="020B0604020202020204" pitchFamily="34" charset="0"/>
            </a:rPr>
            <a:t/>
          </a:r>
          <a:endParaRPr lang="en-US" b="1" dirty="0">
            <a:solidFill>
              <a:schemeClr val="bg1"/>
            </a:solidFill>
            <a:latin typeface="Arial" panose="020B0604020202020204" pitchFamily="34" charset="0"/>
            <a:cs typeface="Arial" panose="020B0604020202020204" pitchFamily="34" charset="0"/>
          </a:endParaRPr>
        </a:p>
      </dgm:t>
    </dgm:pt>
    <dgm:pt modelId="{8AE9DCA1-46E0-45F5-81FB-409D4AEBE58B}" cxnId="{A598F9DF-F50D-4D1A-A31E-54D935ABC1EB}" type="parTrans">
      <dgm:prSet/>
      <dgm:spPr/>
      <dgm:t>
        <a:bodyPr/>
        <a:lstStyle/>
        <a:p>
          <a:endParaRPr lang="ru-RU"/>
        </a:p>
      </dgm:t>
    </dgm:pt>
    <dgm:pt modelId="{3015AF6E-F808-410E-BA6A-17B8BD12D04D}" cxnId="{A598F9DF-F50D-4D1A-A31E-54D935ABC1EB}" type="sibTrans">
      <dgm:prSet/>
      <dgm:spPr/>
      <dgm:t>
        <a:bodyPr/>
        <a:lstStyle/>
        <a:p>
          <a:endParaRPr lang="ru-RU"/>
        </a:p>
      </dgm:t>
    </dgm:pt>
    <dgm:pt modelId="{1B2C82DD-CB49-453D-AB2B-9E8550F47E6E}">
      <dgm:prSet phldrT="[Текст]" phldr="0" custT="0"/>
      <dgm:spPr/>
      <dgm:t>
        <a:bodyPr vert="horz" wrap="square"/>
        <a:p>
          <a:pPr>
            <a:lnSpc>
              <a:spcPct val="10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Formation of NETs</a:t>
          </a:r>
          <a:r>
            <a:rPr lang="en-US" b="1" dirty="0">
              <a:solidFill>
                <a:schemeClr val="bg1"/>
              </a:solidFill>
              <a:latin typeface="Arial" panose="020B0604020202020204" pitchFamily="34" charset="0"/>
              <a:cs typeface="Arial" panose="020B0604020202020204" pitchFamily="34" charset="0"/>
            </a:rPr>
            <a:t/>
          </a:r>
          <a:endParaRPr lang="en-US" b="1" dirty="0">
            <a:solidFill>
              <a:schemeClr val="bg1"/>
            </a:solidFill>
            <a:latin typeface="Arial" panose="020B0604020202020204" pitchFamily="34" charset="0"/>
            <a:cs typeface="Arial" panose="020B0604020202020204" pitchFamily="34" charset="0"/>
          </a:endParaRPr>
        </a:p>
      </dgm:t>
    </dgm:pt>
    <dgm:pt modelId="{12C13633-3384-4690-B84E-90A31D8386AC}" cxnId="{DD7F6CC3-513A-4DAF-8D11-68DE1EE79BE9}" type="parTrans">
      <dgm:prSet/>
      <dgm:spPr/>
      <dgm:t>
        <a:bodyPr/>
        <a:lstStyle/>
        <a:p>
          <a:endParaRPr lang="ru-RU"/>
        </a:p>
      </dgm:t>
    </dgm:pt>
    <dgm:pt modelId="{D7679D86-3CFB-437F-90F4-3ADD1233863D}" cxnId="{DD7F6CC3-513A-4DAF-8D11-68DE1EE79BE9}" type="sibTrans">
      <dgm:prSet/>
      <dgm:spPr/>
      <dgm:t>
        <a:bodyPr/>
        <a:lstStyle/>
        <a:p>
          <a:endParaRPr lang="ru-RU"/>
        </a:p>
      </dgm:t>
    </dgm:pt>
    <dgm:pt modelId="{AF535469-798F-494A-AD9D-1B5E762E5195}" type="pres">
      <dgm:prSet presAssocID="{1843FE20-D7EA-49E6-A3C0-66537DFC8576}" presName="hierChild1" presStyleCnt="0">
        <dgm:presLayoutVars>
          <dgm:orgChart val="1"/>
          <dgm:chPref val="1"/>
          <dgm:dir/>
          <dgm:animOne val="branch"/>
          <dgm:animLvl val="lvl"/>
          <dgm:resizeHandles/>
        </dgm:presLayoutVars>
      </dgm:prSet>
      <dgm:spPr/>
    </dgm:pt>
    <dgm:pt modelId="{8605F5C9-47ED-47BA-AD15-3F4034E77751}" type="pres">
      <dgm:prSet presAssocID="{D4BA14E3-987B-4C67-A929-54A28B97CC48}" presName="hierRoot1" presStyleCnt="0">
        <dgm:presLayoutVars>
          <dgm:hierBranch val="init"/>
        </dgm:presLayoutVars>
      </dgm:prSet>
      <dgm:spPr/>
    </dgm:pt>
    <dgm:pt modelId="{289210A3-7C55-4C75-A8CD-76C50A0604CC}" type="pres">
      <dgm:prSet presAssocID="{D4BA14E3-987B-4C67-A929-54A28B97CC48}" presName="rootComposite1" presStyleCnt="0"/>
      <dgm:spPr/>
    </dgm:pt>
    <dgm:pt modelId="{9BA3990E-72D2-42F5-9733-970E275FF231}" type="pres">
      <dgm:prSet presAssocID="{D4BA14E3-987B-4C67-A929-54A28B97CC48}" presName="rootText1" presStyleLbl="node0" presStyleIdx="0" presStyleCnt="1" custScaleX="197379" custLinFactNeighborX="1620">
        <dgm:presLayoutVars>
          <dgm:chPref val="3"/>
        </dgm:presLayoutVars>
      </dgm:prSet>
      <dgm:spPr/>
    </dgm:pt>
    <dgm:pt modelId="{1CCDAC6D-3FBA-4651-95DA-A259DA54E782}" type="pres">
      <dgm:prSet presAssocID="{D4BA14E3-987B-4C67-A929-54A28B97CC48}" presName="rootConnector1" presStyleCnt="0"/>
      <dgm:spPr/>
    </dgm:pt>
    <dgm:pt modelId="{D57F9715-E8FA-45EA-B8EB-F852F4C03151}" type="pres">
      <dgm:prSet presAssocID="{D4BA14E3-987B-4C67-A929-54A28B97CC48}" presName="hierChild2" presStyleCnt="0"/>
      <dgm:spPr/>
    </dgm:pt>
    <dgm:pt modelId="{39B61F72-FD52-46EF-AD74-88926D794255}" type="pres">
      <dgm:prSet presAssocID="{9FB562E5-12B9-43EC-BEAB-C9B74231E907}" presName="Name37" presStyleLbl="parChTrans1D2" presStyleIdx="0" presStyleCnt="3"/>
      <dgm:spPr/>
    </dgm:pt>
    <dgm:pt modelId="{882FAF6B-E288-4CC4-A0F9-47DC86457655}" type="pres">
      <dgm:prSet presAssocID="{C3A464B6-18AF-4E0E-9B8A-2327166243E6}" presName="hierRoot2" presStyleCnt="0">
        <dgm:presLayoutVars>
          <dgm:hierBranch val="init"/>
        </dgm:presLayoutVars>
      </dgm:prSet>
      <dgm:spPr/>
    </dgm:pt>
    <dgm:pt modelId="{2E7DF612-4954-440A-896D-8B16D00B0E8C}" type="pres">
      <dgm:prSet presAssocID="{C3A464B6-18AF-4E0E-9B8A-2327166243E6}" presName="rootComposite" presStyleCnt="0"/>
      <dgm:spPr/>
    </dgm:pt>
    <dgm:pt modelId="{37B7C754-14F2-4A6F-A70A-1C4099F44A3B}" type="pres">
      <dgm:prSet presAssocID="{C3A464B6-18AF-4E0E-9B8A-2327166243E6}" presName="rootText" presStyleLbl="node2" presStyleIdx="0" presStyleCnt="3" custScaleX="121234">
        <dgm:presLayoutVars>
          <dgm:chPref val="3"/>
        </dgm:presLayoutVars>
      </dgm:prSet>
      <dgm:spPr/>
    </dgm:pt>
    <dgm:pt modelId="{5577F715-5030-4155-9D10-05B0F6E4B218}" type="pres">
      <dgm:prSet presAssocID="{C3A464B6-18AF-4E0E-9B8A-2327166243E6}" presName="rootConnector" presStyleCnt="0"/>
      <dgm:spPr/>
    </dgm:pt>
    <dgm:pt modelId="{6106C74C-0A57-46C9-A32B-EE638D382AFB}" type="pres">
      <dgm:prSet presAssocID="{C3A464B6-18AF-4E0E-9B8A-2327166243E6}" presName="hierChild4" presStyleCnt="0"/>
      <dgm:spPr/>
    </dgm:pt>
    <dgm:pt modelId="{1BFCD313-AFA4-4B86-AE18-5BB7C537CD72}" type="pres">
      <dgm:prSet presAssocID="{C3A464B6-18AF-4E0E-9B8A-2327166243E6}" presName="hierChild5" presStyleCnt="0"/>
      <dgm:spPr/>
    </dgm:pt>
    <dgm:pt modelId="{22D61EC7-2F12-47AA-87DF-4E5F66C924DC}" type="pres">
      <dgm:prSet presAssocID="{8AE9DCA1-46E0-45F5-81FB-409D4AEBE58B}" presName="Name37" presStyleLbl="parChTrans1D2" presStyleIdx="1" presStyleCnt="3"/>
      <dgm:spPr/>
    </dgm:pt>
    <dgm:pt modelId="{31195AA0-0E5C-445C-B994-03D3B34E55A0}" type="pres">
      <dgm:prSet presAssocID="{D41F98A6-7A86-453D-B841-D4A6F3FEE95B}" presName="hierRoot2" presStyleCnt="0">
        <dgm:presLayoutVars>
          <dgm:hierBranch val="init"/>
        </dgm:presLayoutVars>
      </dgm:prSet>
      <dgm:spPr/>
    </dgm:pt>
    <dgm:pt modelId="{30E35F76-26D4-4D75-A244-92BCC61273EB}" type="pres">
      <dgm:prSet presAssocID="{D41F98A6-7A86-453D-B841-D4A6F3FEE95B}" presName="rootComposite" presStyleCnt="0"/>
      <dgm:spPr/>
    </dgm:pt>
    <dgm:pt modelId="{BF8A90F0-CF99-4D39-87D5-551F99C903CD}" type="pres">
      <dgm:prSet presAssocID="{D41F98A6-7A86-453D-B841-D4A6F3FEE95B}" presName="rootText" presStyleLbl="node2" presStyleIdx="1" presStyleCnt="3" custScaleX="122187">
        <dgm:presLayoutVars>
          <dgm:chPref val="3"/>
        </dgm:presLayoutVars>
      </dgm:prSet>
      <dgm:spPr/>
    </dgm:pt>
    <dgm:pt modelId="{D0E9D712-5544-42B3-93D9-C1CFD249D797}" type="pres">
      <dgm:prSet presAssocID="{D41F98A6-7A86-453D-B841-D4A6F3FEE95B}" presName="rootConnector" presStyleCnt="0"/>
      <dgm:spPr/>
    </dgm:pt>
    <dgm:pt modelId="{BE3388DD-F113-4623-AB05-518985F8D6BC}" type="pres">
      <dgm:prSet presAssocID="{D41F98A6-7A86-453D-B841-D4A6F3FEE95B}" presName="hierChild4" presStyleCnt="0"/>
      <dgm:spPr/>
    </dgm:pt>
    <dgm:pt modelId="{ED6B7016-9674-4B66-92C2-2AFA5F22EBFF}" type="pres">
      <dgm:prSet presAssocID="{D41F98A6-7A86-453D-B841-D4A6F3FEE95B}" presName="hierChild5" presStyleCnt="0"/>
      <dgm:spPr/>
    </dgm:pt>
    <dgm:pt modelId="{18C0BC55-47A5-4C33-9D31-97442DAE0C16}" type="pres">
      <dgm:prSet presAssocID="{12C13633-3384-4690-B84E-90A31D8386AC}" presName="Name37" presStyleLbl="parChTrans1D2" presStyleIdx="2" presStyleCnt="3"/>
      <dgm:spPr/>
    </dgm:pt>
    <dgm:pt modelId="{FD1F6539-6255-4DA7-8C83-35E0D6934C6C}" type="pres">
      <dgm:prSet presAssocID="{1B2C82DD-CB49-453D-AB2B-9E8550F47E6E}" presName="hierRoot2" presStyleCnt="0">
        <dgm:presLayoutVars>
          <dgm:hierBranch val="init"/>
        </dgm:presLayoutVars>
      </dgm:prSet>
      <dgm:spPr/>
    </dgm:pt>
    <dgm:pt modelId="{E1EEAC53-EB93-4384-8A84-82F1BC21B7FE}" type="pres">
      <dgm:prSet presAssocID="{1B2C82DD-CB49-453D-AB2B-9E8550F47E6E}" presName="rootComposite" presStyleCnt="0"/>
      <dgm:spPr/>
    </dgm:pt>
    <dgm:pt modelId="{4EBB5E21-0672-4F81-B8DB-C4591AB9BA2F}" type="pres">
      <dgm:prSet presAssocID="{1B2C82DD-CB49-453D-AB2B-9E8550F47E6E}" presName="rootText" presStyleLbl="node2" presStyleIdx="2" presStyleCnt="3" custScaleX="122540">
        <dgm:presLayoutVars>
          <dgm:chPref val="3"/>
        </dgm:presLayoutVars>
      </dgm:prSet>
      <dgm:spPr/>
    </dgm:pt>
    <dgm:pt modelId="{F826EB85-7AB1-4286-AA2B-340035969323}" type="pres">
      <dgm:prSet presAssocID="{1B2C82DD-CB49-453D-AB2B-9E8550F47E6E}" presName="rootConnector" presStyleCnt="0"/>
      <dgm:spPr/>
    </dgm:pt>
    <dgm:pt modelId="{E5C9D7CE-FBD9-4038-9149-003786396EC6}" type="pres">
      <dgm:prSet presAssocID="{1B2C82DD-CB49-453D-AB2B-9E8550F47E6E}" presName="hierChild4" presStyleCnt="0"/>
      <dgm:spPr/>
    </dgm:pt>
    <dgm:pt modelId="{4B1197AB-75BB-4367-97D1-E81E3BFC3846}" type="pres">
      <dgm:prSet presAssocID="{1B2C82DD-CB49-453D-AB2B-9E8550F47E6E}" presName="hierChild5" presStyleCnt="0"/>
      <dgm:spPr/>
    </dgm:pt>
    <dgm:pt modelId="{D83CF7AC-2615-431E-AB13-B07478C0A514}" type="pres">
      <dgm:prSet presAssocID="{D4BA14E3-987B-4C67-A929-54A28B97CC48}" presName="hierChild3" presStyleCnt="0"/>
      <dgm:spPr/>
    </dgm:pt>
  </dgm:ptLst>
  <dgm:cxnLst>
    <dgm:cxn modelId="{9C469DF4-DC97-4DBA-ADA7-1579605D62E7}" srcId="{1843FE20-D7EA-49E6-A3C0-66537DFC8576}" destId="{D4BA14E3-987B-4C67-A929-54A28B97CC48}" srcOrd="0" destOrd="0" parTransId="{FED92864-F290-479A-A704-E5A69B1137F5}" sibTransId="{7F50E226-70E4-4F1A-8091-7F157BD7421A}"/>
    <dgm:cxn modelId="{F9AE09C3-54AC-40E6-8BA9-8B97E3F2FE1C}" srcId="{D4BA14E3-987B-4C67-A929-54A28B97CC48}" destId="{C3A464B6-18AF-4E0E-9B8A-2327166243E6}" srcOrd="0" destOrd="0" parTransId="{9FB562E5-12B9-43EC-BEAB-C9B74231E907}" sibTransId="{F9B47234-18EC-403D-B976-C666ED582FEB}"/>
    <dgm:cxn modelId="{A598F9DF-F50D-4D1A-A31E-54D935ABC1EB}" srcId="{D4BA14E3-987B-4C67-A929-54A28B97CC48}" destId="{D41F98A6-7A86-453D-B841-D4A6F3FEE95B}" srcOrd="1" destOrd="0" parTransId="{8AE9DCA1-46E0-45F5-81FB-409D4AEBE58B}" sibTransId="{3015AF6E-F808-410E-BA6A-17B8BD12D04D}"/>
    <dgm:cxn modelId="{DD7F6CC3-513A-4DAF-8D11-68DE1EE79BE9}" srcId="{D4BA14E3-987B-4C67-A929-54A28B97CC48}" destId="{1B2C82DD-CB49-453D-AB2B-9E8550F47E6E}" srcOrd="2" destOrd="0" parTransId="{12C13633-3384-4690-B84E-90A31D8386AC}" sibTransId="{D7679D86-3CFB-437F-90F4-3ADD1233863D}"/>
    <dgm:cxn modelId="{FB839B4F-95BC-458B-AFD1-B97BF6DFBA8E}" type="presOf" srcId="{1843FE20-D7EA-49E6-A3C0-66537DFC8576}" destId="{AF535469-798F-494A-AD9D-1B5E762E5195}" srcOrd="0" destOrd="0" presId="urn:microsoft.com/office/officeart/2005/8/layout/orgChart1"/>
    <dgm:cxn modelId="{A4777AF5-F41C-4702-BB73-6D97677FCB9D}" type="presParOf" srcId="{AF535469-798F-494A-AD9D-1B5E762E5195}" destId="{8605F5C9-47ED-47BA-AD15-3F4034E77751}" srcOrd="0" destOrd="0" presId="urn:microsoft.com/office/officeart/2005/8/layout/orgChart1"/>
    <dgm:cxn modelId="{341A8FBB-428B-4D95-91A8-735801114A75}" type="presParOf" srcId="{8605F5C9-47ED-47BA-AD15-3F4034E77751}" destId="{289210A3-7C55-4C75-A8CD-76C50A0604CC}" srcOrd="0" destOrd="0" presId="urn:microsoft.com/office/officeart/2005/8/layout/orgChart1"/>
    <dgm:cxn modelId="{FFF68B41-7CD4-4AB6-AA1D-2A5997DD657F}" type="presOf" srcId="{D4BA14E3-987B-4C67-A929-54A28B97CC48}" destId="{289210A3-7C55-4C75-A8CD-76C50A0604CC}" srcOrd="0" destOrd="0" presId="urn:microsoft.com/office/officeart/2005/8/layout/orgChart1"/>
    <dgm:cxn modelId="{44AE6E3A-0279-4B6A-9F85-54F3E525FAC0}" type="presParOf" srcId="{289210A3-7C55-4C75-A8CD-76C50A0604CC}" destId="{9BA3990E-72D2-42F5-9733-970E275FF231}" srcOrd="0" destOrd="0" presId="urn:microsoft.com/office/officeart/2005/8/layout/orgChart1"/>
    <dgm:cxn modelId="{9E5A5A45-BB55-4600-88EA-2185DBBF8C90}" type="presOf" srcId="{D4BA14E3-987B-4C67-A929-54A28B97CC48}" destId="{9BA3990E-72D2-42F5-9733-970E275FF231}" srcOrd="0" destOrd="0" presId="urn:microsoft.com/office/officeart/2005/8/layout/orgChart1"/>
    <dgm:cxn modelId="{C2FC85D4-BC6F-4B3B-BC55-11C6E3057E77}" type="presParOf" srcId="{289210A3-7C55-4C75-A8CD-76C50A0604CC}" destId="{1CCDAC6D-3FBA-4651-95DA-A259DA54E782}" srcOrd="1" destOrd="0" presId="urn:microsoft.com/office/officeart/2005/8/layout/orgChart1"/>
    <dgm:cxn modelId="{59E21D39-5A99-485D-BBB5-95273CD0B6D2}" type="presOf" srcId="{D4BA14E3-987B-4C67-A929-54A28B97CC48}" destId="{1CCDAC6D-3FBA-4651-95DA-A259DA54E782}" srcOrd="0" destOrd="0" presId="urn:microsoft.com/office/officeart/2005/8/layout/orgChart1"/>
    <dgm:cxn modelId="{674EB064-5B66-4DB7-9709-FED37A62ED85}" type="presParOf" srcId="{8605F5C9-47ED-47BA-AD15-3F4034E77751}" destId="{D57F9715-E8FA-45EA-B8EB-F852F4C03151}" srcOrd="1" destOrd="0" presId="urn:microsoft.com/office/officeart/2005/8/layout/orgChart1"/>
    <dgm:cxn modelId="{548EA302-7FFF-4551-ABF8-A97EFC3FE951}" type="presParOf" srcId="{D57F9715-E8FA-45EA-B8EB-F852F4C03151}" destId="{39B61F72-FD52-46EF-AD74-88926D794255}" srcOrd="0" destOrd="1" presId="urn:microsoft.com/office/officeart/2005/8/layout/orgChart1"/>
    <dgm:cxn modelId="{A79238D7-3D21-4BF4-B5C4-EA031C10230B}" type="presOf" srcId="{9FB562E5-12B9-43EC-BEAB-C9B74231E907}" destId="{39B61F72-FD52-46EF-AD74-88926D794255}" srcOrd="0" destOrd="0" presId="urn:microsoft.com/office/officeart/2005/8/layout/orgChart1"/>
    <dgm:cxn modelId="{A824C508-7727-474D-BD56-15A1F39E8731}" type="presParOf" srcId="{D57F9715-E8FA-45EA-B8EB-F852F4C03151}" destId="{882FAF6B-E288-4CC4-A0F9-47DC86457655}" srcOrd="1" destOrd="1" presId="urn:microsoft.com/office/officeart/2005/8/layout/orgChart1"/>
    <dgm:cxn modelId="{1B062D33-FB6C-4A3C-BD60-0C17AA977FC0}" type="presParOf" srcId="{882FAF6B-E288-4CC4-A0F9-47DC86457655}" destId="{2E7DF612-4954-440A-896D-8B16D00B0E8C}" srcOrd="0" destOrd="1" presId="urn:microsoft.com/office/officeart/2005/8/layout/orgChart1"/>
    <dgm:cxn modelId="{ACC37E33-DB68-43E2-928A-91352F122ABA}" type="presOf" srcId="{C3A464B6-18AF-4E0E-9B8A-2327166243E6}" destId="{2E7DF612-4954-440A-896D-8B16D00B0E8C}" srcOrd="0" destOrd="0" presId="urn:microsoft.com/office/officeart/2005/8/layout/orgChart1"/>
    <dgm:cxn modelId="{E1CFE345-4E63-4CA9-AA54-472765779E49}" type="presParOf" srcId="{2E7DF612-4954-440A-896D-8B16D00B0E8C}" destId="{37B7C754-14F2-4A6F-A70A-1C4099F44A3B}" srcOrd="0" destOrd="0" presId="urn:microsoft.com/office/officeart/2005/8/layout/orgChart1"/>
    <dgm:cxn modelId="{2D46B454-76EA-4959-A932-FF71F51054BB}" type="presOf" srcId="{C3A464B6-18AF-4E0E-9B8A-2327166243E6}" destId="{37B7C754-14F2-4A6F-A70A-1C4099F44A3B}" srcOrd="0" destOrd="0" presId="urn:microsoft.com/office/officeart/2005/8/layout/orgChart1"/>
    <dgm:cxn modelId="{36C8A3D0-6830-4E42-8CB1-BC72ADA5AC18}" type="presParOf" srcId="{2E7DF612-4954-440A-896D-8B16D00B0E8C}" destId="{5577F715-5030-4155-9D10-05B0F6E4B218}" srcOrd="1" destOrd="0" presId="urn:microsoft.com/office/officeart/2005/8/layout/orgChart1"/>
    <dgm:cxn modelId="{56E7A8BA-0BBB-4213-9212-63E49C50D35C}" type="presOf" srcId="{C3A464B6-18AF-4E0E-9B8A-2327166243E6}" destId="{5577F715-5030-4155-9D10-05B0F6E4B218}" srcOrd="0" destOrd="0" presId="urn:microsoft.com/office/officeart/2005/8/layout/orgChart1"/>
    <dgm:cxn modelId="{E2EC1010-13D0-4750-8F55-83B9A9DA47EF}" type="presParOf" srcId="{882FAF6B-E288-4CC4-A0F9-47DC86457655}" destId="{6106C74C-0A57-46C9-A32B-EE638D382AFB}" srcOrd="1" destOrd="1" presId="urn:microsoft.com/office/officeart/2005/8/layout/orgChart1"/>
    <dgm:cxn modelId="{FAA4EAB2-A7DD-4723-92DC-C805F6D55BB1}" type="presParOf" srcId="{882FAF6B-E288-4CC4-A0F9-47DC86457655}" destId="{1BFCD313-AFA4-4B86-AE18-5BB7C537CD72}" srcOrd="2" destOrd="1" presId="urn:microsoft.com/office/officeart/2005/8/layout/orgChart1"/>
    <dgm:cxn modelId="{DFEBCC1B-3F48-46F9-B955-65D34789CA4A}" type="presParOf" srcId="{D57F9715-E8FA-45EA-B8EB-F852F4C03151}" destId="{22D61EC7-2F12-47AA-87DF-4E5F66C924DC}" srcOrd="2" destOrd="1" presId="urn:microsoft.com/office/officeart/2005/8/layout/orgChart1"/>
    <dgm:cxn modelId="{1C734BA1-3653-4F64-85C0-D58D70D6DCAB}" type="presOf" srcId="{8AE9DCA1-46E0-45F5-81FB-409D4AEBE58B}" destId="{22D61EC7-2F12-47AA-87DF-4E5F66C924DC}" srcOrd="0" destOrd="0" presId="urn:microsoft.com/office/officeart/2005/8/layout/orgChart1"/>
    <dgm:cxn modelId="{F3FD655B-31B4-41D7-A50B-B40349CE91C2}" type="presParOf" srcId="{D57F9715-E8FA-45EA-B8EB-F852F4C03151}" destId="{31195AA0-0E5C-445C-B994-03D3B34E55A0}" srcOrd="3" destOrd="1" presId="urn:microsoft.com/office/officeart/2005/8/layout/orgChart1"/>
    <dgm:cxn modelId="{A3C31214-0AC0-4161-BAC0-578D6BE76BAC}" type="presParOf" srcId="{31195AA0-0E5C-445C-B994-03D3B34E55A0}" destId="{30E35F76-26D4-4D75-A244-92BCC61273EB}" srcOrd="0" destOrd="3" presId="urn:microsoft.com/office/officeart/2005/8/layout/orgChart1"/>
    <dgm:cxn modelId="{3BE62F78-B8EB-4448-A8F9-67A25A5AD4C9}" type="presOf" srcId="{D41F98A6-7A86-453D-B841-D4A6F3FEE95B}" destId="{30E35F76-26D4-4D75-A244-92BCC61273EB}" srcOrd="0" destOrd="0" presId="urn:microsoft.com/office/officeart/2005/8/layout/orgChart1"/>
    <dgm:cxn modelId="{470C4EA1-E8C7-4192-B7D8-461EAE84DC51}" type="presParOf" srcId="{30E35F76-26D4-4D75-A244-92BCC61273EB}" destId="{BF8A90F0-CF99-4D39-87D5-551F99C903CD}" srcOrd="0" destOrd="0" presId="urn:microsoft.com/office/officeart/2005/8/layout/orgChart1"/>
    <dgm:cxn modelId="{2C7FBEC4-BC05-445C-A5F8-66520551EA70}" type="presOf" srcId="{D41F98A6-7A86-453D-B841-D4A6F3FEE95B}" destId="{BF8A90F0-CF99-4D39-87D5-551F99C903CD}" srcOrd="0" destOrd="0" presId="urn:microsoft.com/office/officeart/2005/8/layout/orgChart1"/>
    <dgm:cxn modelId="{0BA50A13-663D-4D36-8C1F-CB77A0C2E0B1}" type="presParOf" srcId="{30E35F76-26D4-4D75-A244-92BCC61273EB}" destId="{D0E9D712-5544-42B3-93D9-C1CFD249D797}" srcOrd="1" destOrd="0" presId="urn:microsoft.com/office/officeart/2005/8/layout/orgChart1"/>
    <dgm:cxn modelId="{76B506C0-18EC-452A-9FEC-A651E257AFD4}" type="presOf" srcId="{D41F98A6-7A86-453D-B841-D4A6F3FEE95B}" destId="{D0E9D712-5544-42B3-93D9-C1CFD249D797}" srcOrd="0" destOrd="0" presId="urn:microsoft.com/office/officeart/2005/8/layout/orgChart1"/>
    <dgm:cxn modelId="{13AFE5E2-2483-47DC-818F-51F307FEDFA7}" type="presParOf" srcId="{31195AA0-0E5C-445C-B994-03D3B34E55A0}" destId="{BE3388DD-F113-4623-AB05-518985F8D6BC}" srcOrd="1" destOrd="3" presId="urn:microsoft.com/office/officeart/2005/8/layout/orgChart1"/>
    <dgm:cxn modelId="{23B17B15-A511-4E6C-8592-DE7A95F8773A}" type="presParOf" srcId="{31195AA0-0E5C-445C-B994-03D3B34E55A0}" destId="{ED6B7016-9674-4B66-92C2-2AFA5F22EBFF}" srcOrd="2" destOrd="3" presId="urn:microsoft.com/office/officeart/2005/8/layout/orgChart1"/>
    <dgm:cxn modelId="{0312EB58-C1D5-4FDC-AD21-E4C43561B51A}" type="presParOf" srcId="{D57F9715-E8FA-45EA-B8EB-F852F4C03151}" destId="{18C0BC55-47A5-4C33-9D31-97442DAE0C16}" srcOrd="4" destOrd="1" presId="urn:microsoft.com/office/officeart/2005/8/layout/orgChart1"/>
    <dgm:cxn modelId="{D525423F-0DAC-46B5-BE1E-D2599800F8B6}" type="presOf" srcId="{12C13633-3384-4690-B84E-90A31D8386AC}" destId="{18C0BC55-47A5-4C33-9D31-97442DAE0C16}" srcOrd="0" destOrd="0" presId="urn:microsoft.com/office/officeart/2005/8/layout/orgChart1"/>
    <dgm:cxn modelId="{71BA6EA6-8032-4C93-BFE0-2AEE0CC931A1}" type="presParOf" srcId="{D57F9715-E8FA-45EA-B8EB-F852F4C03151}" destId="{FD1F6539-6255-4DA7-8C83-35E0D6934C6C}" srcOrd="5" destOrd="1" presId="urn:microsoft.com/office/officeart/2005/8/layout/orgChart1"/>
    <dgm:cxn modelId="{D3EB455B-D6D5-445F-93D8-F9E973F1E88F}" type="presParOf" srcId="{FD1F6539-6255-4DA7-8C83-35E0D6934C6C}" destId="{E1EEAC53-EB93-4384-8A84-82F1BC21B7FE}" srcOrd="0" destOrd="5" presId="urn:microsoft.com/office/officeart/2005/8/layout/orgChart1"/>
    <dgm:cxn modelId="{EA3428A5-2CE4-456E-ADF8-2D87FA228A04}" type="presOf" srcId="{1B2C82DD-CB49-453D-AB2B-9E8550F47E6E}" destId="{E1EEAC53-EB93-4384-8A84-82F1BC21B7FE}" srcOrd="0" destOrd="0" presId="urn:microsoft.com/office/officeart/2005/8/layout/orgChart1"/>
    <dgm:cxn modelId="{F39E454B-E45E-41B2-A3E3-5FDD450B60BB}" type="presParOf" srcId="{E1EEAC53-EB93-4384-8A84-82F1BC21B7FE}" destId="{4EBB5E21-0672-4F81-B8DB-C4591AB9BA2F}" srcOrd="0" destOrd="0" presId="urn:microsoft.com/office/officeart/2005/8/layout/orgChart1"/>
    <dgm:cxn modelId="{887C30B9-930F-4CD4-9737-6C167570B1AD}" type="presOf" srcId="{1B2C82DD-CB49-453D-AB2B-9E8550F47E6E}" destId="{4EBB5E21-0672-4F81-B8DB-C4591AB9BA2F}" srcOrd="0" destOrd="0" presId="urn:microsoft.com/office/officeart/2005/8/layout/orgChart1"/>
    <dgm:cxn modelId="{B62D5945-EBC4-4857-9A83-B2FB80AA724A}" type="presParOf" srcId="{E1EEAC53-EB93-4384-8A84-82F1BC21B7FE}" destId="{F826EB85-7AB1-4286-AA2B-340035969323}" srcOrd="1" destOrd="0" presId="urn:microsoft.com/office/officeart/2005/8/layout/orgChart1"/>
    <dgm:cxn modelId="{CC045DB1-509D-42B0-B174-77A0709224E2}" type="presOf" srcId="{1B2C82DD-CB49-453D-AB2B-9E8550F47E6E}" destId="{F826EB85-7AB1-4286-AA2B-340035969323}" srcOrd="0" destOrd="0" presId="urn:microsoft.com/office/officeart/2005/8/layout/orgChart1"/>
    <dgm:cxn modelId="{1D0B75A0-0D77-406B-B76B-A59C9216B930}" type="presParOf" srcId="{FD1F6539-6255-4DA7-8C83-35E0D6934C6C}" destId="{E5C9D7CE-FBD9-4038-9149-003786396EC6}" srcOrd="1" destOrd="5" presId="urn:microsoft.com/office/officeart/2005/8/layout/orgChart1"/>
    <dgm:cxn modelId="{B980F76D-A259-4F38-8532-5B571B7433C8}" type="presParOf" srcId="{FD1F6539-6255-4DA7-8C83-35E0D6934C6C}" destId="{4B1197AB-75BB-4367-97D1-E81E3BFC3846}" srcOrd="2" destOrd="5" presId="urn:microsoft.com/office/officeart/2005/8/layout/orgChart1"/>
    <dgm:cxn modelId="{B16C057C-90D3-40E3-AFD9-F4C5C7B17A6D}" type="presParOf" srcId="{8605F5C9-47ED-47BA-AD15-3F4034E77751}" destId="{D83CF7AC-2615-431E-AB13-B07478C0A514}" srcOrd="2" destOrd="0" presId="urn:microsoft.com/office/officeart/2005/8/layout/orgChar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08053" cy="1729760"/>
        <a:chOff x="0" y="0"/>
        <a:chExt cx="6008053" cy="1729760"/>
      </a:xfrm>
    </dsp:grpSpPr>
    <dsp:sp modelId="{39B61F72-FD52-46EF-AD74-88926D794255}">
      <dsp:nvSpPr>
        <dsp:cNvPr id="5" name="Freeform 4"/>
        <dsp:cNvSpPr/>
      </dsp:nvSpPr>
      <dsp:spPr bwMode="white">
        <a:xfrm>
          <a:off x="954568" y="714777"/>
          <a:ext cx="2072617" cy="300206"/>
        </a:xfrm>
        <a:custGeom>
          <a:avLst/>
          <a:gdLst/>
          <a:ahLst/>
          <a:cxnLst/>
          <a:pathLst>
            <a:path w="3264" h="473">
              <a:moveTo>
                <a:pt x="3264" y="0"/>
              </a:moveTo>
              <a:lnTo>
                <a:pt x="3264" y="236"/>
              </a:lnTo>
              <a:lnTo>
                <a:pt x="0" y="236"/>
              </a:lnTo>
              <a:lnTo>
                <a:pt x="0" y="473"/>
              </a:lnTo>
            </a:path>
          </a:pathLst>
        </a:custGeom>
      </dsp:spPr>
      <dsp:style>
        <a:lnRef idx="2">
          <a:schemeClr val="accent1">
            <a:shade val="60000"/>
          </a:schemeClr>
        </a:lnRef>
        <a:fillRef idx="0">
          <a:schemeClr val="accent1"/>
        </a:fillRef>
        <a:effectRef idx="0">
          <a:scrgbClr r="0" g="0" b="0"/>
        </a:effectRef>
        <a:fontRef idx="minor"/>
      </dsp:style>
      <dsp:txXfrm>
        <a:off x="954568" y="714777"/>
        <a:ext cx="2072617" cy="300206"/>
      </dsp:txXfrm>
    </dsp:sp>
    <dsp:sp modelId="{22D61EC7-2F12-47AA-87DF-4E5F66C924DC}">
      <dsp:nvSpPr>
        <dsp:cNvPr id="8" name="Freeform 7"/>
        <dsp:cNvSpPr/>
      </dsp:nvSpPr>
      <dsp:spPr bwMode="white">
        <a:xfrm>
          <a:off x="2994692" y="714777"/>
          <a:ext cx="32494" cy="300206"/>
        </a:xfrm>
        <a:custGeom>
          <a:avLst/>
          <a:gdLst/>
          <a:ahLst/>
          <a:cxnLst/>
          <a:pathLst>
            <a:path w="51" h="473">
              <a:moveTo>
                <a:pt x="51" y="0"/>
              </a:moveTo>
              <a:lnTo>
                <a:pt x="51" y="236"/>
              </a:lnTo>
              <a:lnTo>
                <a:pt x="0" y="236"/>
              </a:lnTo>
              <a:lnTo>
                <a:pt x="0" y="473"/>
              </a:lnTo>
            </a:path>
          </a:pathLst>
        </a:custGeom>
      </dsp:spPr>
      <dsp:style>
        <a:lnRef idx="2">
          <a:schemeClr val="accent1">
            <a:shade val="60000"/>
          </a:schemeClr>
        </a:lnRef>
        <a:fillRef idx="0">
          <a:schemeClr val="accent1"/>
        </a:fillRef>
        <a:effectRef idx="0">
          <a:scrgbClr r="0" g="0" b="0"/>
        </a:effectRef>
        <a:fontRef idx="minor"/>
      </dsp:style>
      <dsp:txXfrm>
        <a:off x="2994692" y="714777"/>
        <a:ext cx="32494" cy="300206"/>
      </dsp:txXfrm>
    </dsp:sp>
    <dsp:sp modelId="{18C0BC55-47A5-4C33-9D31-97442DAE0C16}">
      <dsp:nvSpPr>
        <dsp:cNvPr id="11" name="Freeform 10"/>
        <dsp:cNvSpPr/>
      </dsp:nvSpPr>
      <dsp:spPr bwMode="white">
        <a:xfrm>
          <a:off x="3027185" y="714777"/>
          <a:ext cx="2016964" cy="300206"/>
        </a:xfrm>
        <a:custGeom>
          <a:avLst/>
          <a:gdLst/>
          <a:ahLst/>
          <a:cxnLst/>
          <a:pathLst>
            <a:path w="3176" h="473">
              <a:moveTo>
                <a:pt x="0" y="0"/>
              </a:moveTo>
              <a:lnTo>
                <a:pt x="0" y="236"/>
              </a:lnTo>
              <a:lnTo>
                <a:pt x="3176" y="236"/>
              </a:lnTo>
              <a:lnTo>
                <a:pt x="3176" y="473"/>
              </a:lnTo>
            </a:path>
          </a:pathLst>
        </a:custGeom>
      </dsp:spPr>
      <dsp:style>
        <a:lnRef idx="2">
          <a:schemeClr val="accent1">
            <a:shade val="60000"/>
          </a:schemeClr>
        </a:lnRef>
        <a:fillRef idx="0">
          <a:schemeClr val="accent1"/>
        </a:fillRef>
        <a:effectRef idx="0">
          <a:scrgbClr r="0" g="0" b="0"/>
        </a:effectRef>
        <a:fontRef idx="minor"/>
      </dsp:style>
      <dsp:txXfrm>
        <a:off x="3027185" y="714777"/>
        <a:ext cx="2016964" cy="300206"/>
      </dsp:txXfrm>
    </dsp:sp>
    <dsp:sp modelId="{9BA3990E-72D2-42F5-9733-970E275FF231}">
      <dsp:nvSpPr>
        <dsp:cNvPr id="3" name="Rectangles 2"/>
        <dsp:cNvSpPr/>
      </dsp:nvSpPr>
      <dsp:spPr bwMode="white">
        <a:xfrm>
          <a:off x="1616366" y="0"/>
          <a:ext cx="2821639" cy="714777"/>
        </a:xfrm>
        <a:prstGeom prst="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11430" tIns="11430" rIns="11430" bIns="1143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en-US" sz="1800" b="1" dirty="0">
              <a:solidFill>
                <a:schemeClr val="bg1"/>
              </a:solidFill>
              <a:latin typeface="Arial" panose="020B0604020202020204" pitchFamily="34" charset="0"/>
              <a:cs typeface="Arial" panose="020B0604020202020204" pitchFamily="34" charset="0"/>
            </a:rPr>
            <a:t>Protective capabilities  of neutrophils</a:t>
          </a:r>
          <a:endParaRPr lang="en-US" sz="1800" b="1" dirty="0">
            <a:solidFill>
              <a:schemeClr val="bg1"/>
            </a:solidFill>
            <a:latin typeface="Arial" panose="020B0604020202020204" pitchFamily="34" charset="0"/>
            <a:cs typeface="Arial" panose="020B0604020202020204" pitchFamily="34" charset="0"/>
          </a:endParaRPr>
        </a:p>
      </dsp:txBody>
      <dsp:txXfrm>
        <a:off x="1616366" y="0"/>
        <a:ext cx="2821639" cy="714777"/>
      </dsp:txXfrm>
    </dsp:sp>
    <dsp:sp modelId="{37B7C754-14F2-4A6F-A70A-1C4099F44A3B}">
      <dsp:nvSpPr>
        <dsp:cNvPr id="6" name="Rectangles 5"/>
        <dsp:cNvSpPr/>
      </dsp:nvSpPr>
      <dsp:spPr bwMode="white">
        <a:xfrm>
          <a:off x="88016" y="1014983"/>
          <a:ext cx="1733105" cy="714777"/>
        </a:xfrm>
        <a:prstGeom prst="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10795" tIns="10795" rIns="10795" bIns="10795"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Phagocytosis</a:t>
          </a:r>
          <a:endParaRPr lang="en-US" b="1" dirty="0">
            <a:solidFill>
              <a:schemeClr val="bg1"/>
            </a:solidFill>
            <a:latin typeface="Arial" panose="020B0604020202020204" pitchFamily="34" charset="0"/>
            <a:cs typeface="Arial" panose="020B0604020202020204" pitchFamily="34" charset="0"/>
          </a:endParaRPr>
        </a:p>
      </dsp:txBody>
      <dsp:txXfrm>
        <a:off x="88016" y="1014983"/>
        <a:ext cx="1733105" cy="714777"/>
      </dsp:txXfrm>
    </dsp:sp>
    <dsp:sp modelId="{BF8A90F0-CF99-4D39-87D5-551F99C903CD}">
      <dsp:nvSpPr>
        <dsp:cNvPr id="9" name="Rectangles 8"/>
        <dsp:cNvSpPr/>
      </dsp:nvSpPr>
      <dsp:spPr bwMode="white">
        <a:xfrm>
          <a:off x="2121327" y="1014983"/>
          <a:ext cx="1746729" cy="714777"/>
        </a:xfrm>
        <a:prstGeom prst="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10795" tIns="10795" rIns="10795" bIns="10795"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Chromatin decondensation</a:t>
          </a:r>
          <a:endParaRPr lang="en-US" b="1" dirty="0">
            <a:solidFill>
              <a:schemeClr val="bg1"/>
            </a:solidFill>
            <a:latin typeface="Arial" panose="020B0604020202020204" pitchFamily="34" charset="0"/>
            <a:cs typeface="Arial" panose="020B0604020202020204" pitchFamily="34" charset="0"/>
          </a:endParaRPr>
        </a:p>
      </dsp:txBody>
      <dsp:txXfrm>
        <a:off x="2121327" y="1014983"/>
        <a:ext cx="1746729" cy="714777"/>
      </dsp:txXfrm>
    </dsp:sp>
    <dsp:sp modelId="{4EBB5E21-0672-4F81-B8DB-C4591AB9BA2F}">
      <dsp:nvSpPr>
        <dsp:cNvPr id="12" name="Rectangles 11"/>
        <dsp:cNvSpPr/>
      </dsp:nvSpPr>
      <dsp:spPr bwMode="white">
        <a:xfrm>
          <a:off x="4168262" y="1014983"/>
          <a:ext cx="1751775" cy="714777"/>
        </a:xfrm>
        <a:prstGeom prst="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10795" tIns="10795" rIns="10795" bIns="10795"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Formation of NETs</a:t>
          </a:r>
          <a:endParaRPr lang="en-US" b="1" dirty="0">
            <a:solidFill>
              <a:schemeClr val="bg1"/>
            </a:solidFill>
            <a:latin typeface="Arial" panose="020B0604020202020204" pitchFamily="34" charset="0"/>
            <a:cs typeface="Arial" panose="020B0604020202020204" pitchFamily="34" charset="0"/>
          </a:endParaRPr>
        </a:p>
      </dsp:txBody>
      <dsp:txXfrm>
        <a:off x="4168262" y="1014983"/>
        <a:ext cx="1751775" cy="714777"/>
      </dsp:txXfrm>
    </dsp:sp>
    <dsp:sp modelId="{1CCDAC6D-3FBA-4651-95DA-A259DA54E782}">
      <dsp:nvSpPr>
        <dsp:cNvPr id="4" name="Rectangles 3" hidden="1"/>
        <dsp:cNvSpPr/>
      </dsp:nvSpPr>
      <dsp:spPr>
        <a:xfrm>
          <a:off x="1616366" y="0"/>
          <a:ext cx="564328" cy="714777"/>
        </a:xfrm>
        <a:prstGeom prst="rect">
          <a:avLst/>
        </a:prstGeom>
      </dsp:spPr>
      <dsp:txXfrm>
        <a:off x="1616366" y="0"/>
        <a:ext cx="564328" cy="714777"/>
      </dsp:txXfrm>
    </dsp:sp>
    <dsp:sp modelId="{5577F715-5030-4155-9D10-05B0F6E4B218}">
      <dsp:nvSpPr>
        <dsp:cNvPr id="7" name="Rectangles 6" hidden="1"/>
        <dsp:cNvSpPr/>
      </dsp:nvSpPr>
      <dsp:spPr>
        <a:xfrm>
          <a:off x="88016" y="1014983"/>
          <a:ext cx="346621" cy="714777"/>
        </a:xfrm>
        <a:prstGeom prst="rect">
          <a:avLst/>
        </a:prstGeom>
      </dsp:spPr>
      <dsp:txXfrm>
        <a:off x="88016" y="1014983"/>
        <a:ext cx="346621" cy="714777"/>
      </dsp:txXfrm>
    </dsp:sp>
    <dsp:sp modelId="{D0E9D712-5544-42B3-93D9-C1CFD249D797}">
      <dsp:nvSpPr>
        <dsp:cNvPr id="10" name="Rectangles 9" hidden="1"/>
        <dsp:cNvSpPr/>
      </dsp:nvSpPr>
      <dsp:spPr>
        <a:xfrm>
          <a:off x="2121327" y="1014983"/>
          <a:ext cx="349346" cy="714777"/>
        </a:xfrm>
        <a:prstGeom prst="rect">
          <a:avLst/>
        </a:prstGeom>
      </dsp:spPr>
      <dsp:txXfrm>
        <a:off x="2121327" y="1014983"/>
        <a:ext cx="349346" cy="714777"/>
      </dsp:txXfrm>
    </dsp:sp>
    <dsp:sp modelId="{F826EB85-7AB1-4286-AA2B-340035969323}">
      <dsp:nvSpPr>
        <dsp:cNvPr id="13" name="Rectangles 12" hidden="1"/>
        <dsp:cNvSpPr/>
      </dsp:nvSpPr>
      <dsp:spPr>
        <a:xfrm>
          <a:off x="4168262" y="1014983"/>
          <a:ext cx="350355" cy="714777"/>
        </a:xfrm>
        <a:prstGeom prst="rect">
          <a:avLst/>
        </a:prstGeom>
      </dsp:spPr>
      <dsp:txXfrm>
        <a:off x="4168262" y="1014983"/>
        <a:ext cx="350355" cy="71477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58F9ED0-5B7D-4079-8F46-5CA5A375DA36}" type="datetime1">
              <a:rPr lang="ru-RU" smtClean="0"/>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537205A-E1E8-4792-BFE4-BDA00885454D}" type="slidenum">
              <a:rPr lang="ru-RU" smtClean="0"/>
            </a:fld>
            <a:endParaRPr lang="ru-RU"/>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8F4FDD2-1EFF-4BCA-A79D-1883748FEDB5}" type="datetime1">
              <a:rPr lang="ru-RU" noProof="0" smtClean="0"/>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32C31BA-67D8-413F-A5DD-028125073D1D}" type="slidenum">
              <a:rPr lang="ru-RU" noProof="0" smtClean="0"/>
            </a:fld>
            <a:endParaRPr lang="ru-RU"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5400" dirty="0"/>
          </a:p>
        </p:txBody>
      </p:sp>
      <p:sp>
        <p:nvSpPr>
          <p:cNvPr id="4" name="Номер слайда 3"/>
          <p:cNvSpPr>
            <a:spLocks noGrp="1"/>
          </p:cNvSpPr>
          <p:nvPr>
            <p:ph type="sldNum" sz="quarter" idx="5"/>
          </p:nvPr>
        </p:nvSpPr>
        <p:spPr/>
        <p:txBody>
          <a:bodyPr/>
          <a:lstStyle/>
          <a:p>
            <a:pPr rtl="0"/>
            <a:fld id="{B32C31BA-67D8-413F-A5DD-028125073D1D}" type="slidenum">
              <a:rPr lang="ru-RU" noProof="0" smtClean="0"/>
            </a:fld>
            <a:endParaRPr lang="ru-RU" noProof="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30485" y="4771092"/>
            <a:ext cx="6179345" cy="4740220"/>
          </a:xfrm>
        </p:spPr>
        <p:txBody>
          <a:bodyPr/>
          <a:lstStyle/>
          <a:p>
            <a:pPr lvl="0" algn="just">
              <a:defRPr/>
            </a:pPr>
            <a:endParaRPr lang="en-US" sz="1400" dirty="0">
              <a:latin typeface="Arial" panose="020B0604020202020204" pitchFamily="34" charset="0"/>
              <a:cs typeface="Arial" panose="020B0604020202020204" pitchFamily="34" charset="0"/>
            </a:endParaRPr>
          </a:p>
          <a:p>
            <a:pPr lvl="0" algn="just">
              <a:defRPr/>
            </a:pPr>
            <a:r>
              <a:rPr lang="en-US" sz="1400" dirty="0">
                <a:latin typeface="Arial" panose="020B0604020202020204" pitchFamily="34" charset="0"/>
                <a:cs typeface="Arial" panose="020B0604020202020204" pitchFamily="34" charset="0"/>
              </a:rPr>
              <a:t>p</a:t>
            </a:r>
            <a:endParaRPr lang="en-US"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RU"/>
          </a:p>
        </p:txBody>
      </p:sp>
      <p:sp>
        <p:nvSpPr>
          <p:cNvPr id="4" name="Дата 3"/>
          <p:cNvSpPr>
            <a:spLocks noGrp="1"/>
          </p:cNvSpPr>
          <p:nvPr>
            <p:ph type="dt" sz="half" idx="10"/>
          </p:nvPr>
        </p:nvSpPr>
        <p:spPr/>
        <p:txBody>
          <a:bodyPr/>
          <a:lstStyle/>
          <a:p>
            <a:fld id="{6644F574-8D64-FF4F-A954-9D165908EFA1}" type="datetime1">
              <a:rPr lang="ru-RU" noProof="0" smtClean="0"/>
            </a:fld>
            <a:endParaRPr lang="ru-RU" noProof="0"/>
          </a:p>
        </p:txBody>
      </p:sp>
      <p:sp>
        <p:nvSpPr>
          <p:cNvPr id="5" name="Нижний колонтитул 4"/>
          <p:cNvSpPr>
            <a:spLocks noGrp="1"/>
          </p:cNvSpPr>
          <p:nvPr>
            <p:ph type="ftr" sz="quarter" idx="11"/>
          </p:nvPr>
        </p:nvSpPr>
        <p:spPr/>
        <p:txBody>
          <a:bodyPr/>
          <a:lstStyle/>
          <a:p>
            <a:endParaRPr lang="ru-RU" noProof="0"/>
          </a:p>
        </p:txBody>
      </p:sp>
      <p:sp>
        <p:nvSpPr>
          <p:cNvPr id="6" name="Номер слайда 5"/>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00CA3077-7A63-D64D-AECF-B43C38E887D5}" type="datetime1">
              <a:rPr lang="ru-RU" noProof="0" smtClean="0"/>
            </a:fld>
            <a:endParaRPr lang="ru-RU" noProof="0"/>
          </a:p>
        </p:txBody>
      </p:sp>
      <p:sp>
        <p:nvSpPr>
          <p:cNvPr id="5" name="Нижний колонтитул 4"/>
          <p:cNvSpPr>
            <a:spLocks noGrp="1"/>
          </p:cNvSpPr>
          <p:nvPr>
            <p:ph type="ftr" sz="quarter" idx="11"/>
          </p:nvPr>
        </p:nvSpPr>
        <p:spPr/>
        <p:txBody>
          <a:bodyPr/>
          <a:lstStyle/>
          <a:p>
            <a:endParaRPr lang="ru-RU" noProof="0"/>
          </a:p>
        </p:txBody>
      </p:sp>
      <p:sp>
        <p:nvSpPr>
          <p:cNvPr id="6" name="Номер слайда 5"/>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9EFA80ED-0540-7D43-832B-F25BC4B8B72A}" type="datetime1">
              <a:rPr lang="ru-RU" noProof="0" smtClean="0"/>
            </a:fld>
            <a:endParaRPr lang="ru-RU" noProof="0"/>
          </a:p>
        </p:txBody>
      </p:sp>
      <p:sp>
        <p:nvSpPr>
          <p:cNvPr id="5" name="Нижний колонтитул 4"/>
          <p:cNvSpPr>
            <a:spLocks noGrp="1"/>
          </p:cNvSpPr>
          <p:nvPr>
            <p:ph type="ftr" sz="quarter" idx="11"/>
          </p:nvPr>
        </p:nvSpPr>
        <p:spPr/>
        <p:txBody>
          <a:bodyPr/>
          <a:lstStyle/>
          <a:p>
            <a:endParaRPr lang="ru-RU" noProof="0"/>
          </a:p>
        </p:txBody>
      </p:sp>
      <p:sp>
        <p:nvSpPr>
          <p:cNvPr id="6" name="Номер слайда 5"/>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rtlCol="0"/>
          <a:lstStyle/>
          <a:p>
            <a:pPr rtl="0"/>
            <a:fld id="{CD6D097E-3DBC-AF41-920F-B09D23DB86F3}" type="datetime1">
              <a:rPr lang="ru-RU" noProof="0" smtClean="0"/>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5" name="Номер слайда 4"/>
          <p:cNvSpPr>
            <a:spLocks noGrp="1"/>
          </p:cNvSpPr>
          <p:nvPr>
            <p:ph type="sldNum" sz="quarter" idx="12"/>
          </p:nvPr>
        </p:nvSpPr>
        <p:spPr/>
        <p:txBody>
          <a:bodyPr rtlCol="0"/>
          <a:lstStyle/>
          <a:p>
            <a:pPr rtl="0"/>
            <a:fld id="{7966EA62-41C5-4F9A-A915-5B0BC739C923}" type="slidenum">
              <a:rPr lang="ru-RU" noProof="0" smtClean="0"/>
            </a:fld>
            <a:endParaRPr lang="ru-RU" noProof="0"/>
          </a:p>
        </p:txBody>
      </p:sp>
      <p:sp>
        <p:nvSpPr>
          <p:cNvPr id="6" name="Заголовок 1"/>
          <p:cNvSpPr>
            <a:spLocks noGrp="1"/>
          </p:cNvSpPr>
          <p:nvPr>
            <p:ph type="title" hasCustomPrompt="1"/>
          </p:nvPr>
        </p:nvSpPr>
        <p:spPr>
          <a:xfrm>
            <a:off x="343337" y="310287"/>
            <a:ext cx="5238313" cy="853352"/>
          </a:xfrm>
        </p:spPr>
        <p:txBody>
          <a:bodyPr rtlCol="0">
            <a:normAutofit/>
          </a:bodyPr>
          <a:lstStyle>
            <a:lvl1pPr>
              <a:defRPr sz="3600" b="1"/>
            </a:lvl1pPr>
          </a:lstStyle>
          <a:p>
            <a:pPr rtl="0"/>
            <a:r>
              <a:rPr lang="ru-RU" noProof="0"/>
              <a:t>ОБРАЗЕЦ ЗАГОЛОВКА</a:t>
            </a:r>
            <a:endParaRPr lang="ru-RU" noProof="0"/>
          </a:p>
        </p:txBody>
      </p:sp>
      <p:sp>
        <p:nvSpPr>
          <p:cNvPr id="7" name="Текст 7"/>
          <p:cNvSpPr>
            <a:spLocks noGrp="1"/>
          </p:cNvSpPr>
          <p:nvPr>
            <p:ph type="body" sz="quarter" idx="13" hasCustomPrompt="1"/>
          </p:nvPr>
        </p:nvSpPr>
        <p:spPr>
          <a:xfrm>
            <a:off x="343337" y="981076"/>
            <a:ext cx="3581400" cy="365126"/>
          </a:xfrm>
        </p:spPr>
        <p:txBody>
          <a:bodyPr rtlCol="0">
            <a:normAutofit/>
          </a:bodyPr>
          <a:lstStyle>
            <a:lvl1pPr marL="0" indent="0">
              <a:spcBef>
                <a:spcPts val="900"/>
              </a:spcBef>
              <a:buNone/>
              <a:defRPr sz="2000" b="1">
                <a:latin typeface="Calibri Light" panose="020F0302020204030204" pitchFamily="34" charset="0"/>
              </a:defRPr>
            </a:lvl1pPr>
          </a:lstStyle>
          <a:p>
            <a:pPr lvl="0" rtl="0"/>
            <a:r>
              <a:rPr lang="ru-RU" noProof="0"/>
              <a:t>Щелкните, чтобы изменить стили текста образца слайда</a:t>
            </a:r>
            <a:endParaRPr lang="ru-RU" noProof="0"/>
          </a:p>
        </p:txBody>
      </p:sp>
      <p:sp>
        <p:nvSpPr>
          <p:cNvPr id="8" name="Объект 7"/>
          <p:cNvSpPr>
            <a:spLocks noGrp="1"/>
          </p:cNvSpPr>
          <p:nvPr>
            <p:ph sz="quarter" idx="14" hasCustomPrompt="1"/>
          </p:nvPr>
        </p:nvSpPr>
        <p:spPr>
          <a:xfrm>
            <a:off x="342900" y="1470027"/>
            <a:ext cx="11487150" cy="4724400"/>
          </a:xfrm>
        </p:spPr>
        <p:txBody>
          <a:bodyPr rtlCol="0"/>
          <a:lstStyle/>
          <a:p>
            <a:pPr lvl="0" rtl="0"/>
            <a:r>
              <a:rPr lang="ru-RU" noProof="0"/>
              <a:t>Щелкните, чтобы изменить стили текста образца слайда</a:t>
            </a:r>
            <a:endParaRPr lang="ru-RU" noProof="0"/>
          </a:p>
          <a:p>
            <a:pPr lvl="1" rtl="0"/>
            <a:r>
              <a:rPr lang="ru-RU" noProof="0"/>
              <a:t>Второй уровень</a:t>
            </a:r>
            <a:endParaRPr lang="ru-RU" noProof="0"/>
          </a:p>
          <a:p>
            <a:pPr lvl="2" rtl="0"/>
            <a:r>
              <a:rPr lang="ru-RU" noProof="0"/>
              <a:t>Третий уровень</a:t>
            </a:r>
            <a:endParaRPr lang="ru-RU" noProof="0"/>
          </a:p>
          <a:p>
            <a:pPr lvl="3" rtl="0"/>
            <a:r>
              <a:rPr lang="ru-RU" noProof="0"/>
              <a:t>Четвертый уровень</a:t>
            </a:r>
            <a:endParaRPr lang="ru-RU" noProof="0"/>
          </a:p>
          <a:p>
            <a:pPr lvl="4" rtl="0"/>
            <a:r>
              <a:rPr lang="ru-RU" noProof="0"/>
              <a:t>Пятый уровень</a:t>
            </a:r>
            <a:endParaRPr lang="ru-RU"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rtlCol="0"/>
          <a:lstStyle/>
          <a:p>
            <a:pPr rtl="0"/>
            <a:fld id="{F50BA9E3-3D60-254C-ABE6-27B3AE179CEE}" type="datetime1">
              <a:rPr lang="ru-RU" noProof="0" smtClean="0"/>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5" name="Номер слайда 4"/>
          <p:cNvSpPr>
            <a:spLocks noGrp="1"/>
          </p:cNvSpPr>
          <p:nvPr>
            <p:ph type="sldNum" sz="quarter" idx="12"/>
          </p:nvPr>
        </p:nvSpPr>
        <p:spPr/>
        <p:txBody>
          <a:bodyPr rtlCol="0"/>
          <a:lstStyle/>
          <a:p>
            <a:pPr rtl="0"/>
            <a:fld id="{7966EA62-41C5-4F9A-A915-5B0BC739C923}" type="slidenum">
              <a:rPr lang="ru-RU" noProof="0" smtClean="0"/>
            </a:fld>
            <a:endParaRPr lang="ru-RU" noProof="0"/>
          </a:p>
        </p:txBody>
      </p:sp>
      <p:sp>
        <p:nvSpPr>
          <p:cNvPr id="6" name="Заголовок 1"/>
          <p:cNvSpPr>
            <a:spLocks noGrp="1"/>
          </p:cNvSpPr>
          <p:nvPr>
            <p:ph type="title" hasCustomPrompt="1"/>
          </p:nvPr>
        </p:nvSpPr>
        <p:spPr>
          <a:xfrm>
            <a:off x="343337" y="310287"/>
            <a:ext cx="5238313" cy="853352"/>
          </a:xfrm>
        </p:spPr>
        <p:txBody>
          <a:bodyPr rtlCol="0">
            <a:normAutofit/>
          </a:bodyPr>
          <a:lstStyle>
            <a:lvl1pPr>
              <a:defRPr sz="3600" b="1"/>
            </a:lvl1pPr>
          </a:lstStyle>
          <a:p>
            <a:pPr rtl="0"/>
            <a:r>
              <a:rPr lang="ru-RU" noProof="0"/>
              <a:t>ОБРАЗЕЦ ЗАГОЛОВКА</a:t>
            </a:r>
            <a:endParaRPr lang="ru-RU" noProof="0"/>
          </a:p>
        </p:txBody>
      </p:sp>
      <p:sp>
        <p:nvSpPr>
          <p:cNvPr id="7" name="Текст 7"/>
          <p:cNvSpPr>
            <a:spLocks noGrp="1"/>
          </p:cNvSpPr>
          <p:nvPr>
            <p:ph type="body" sz="quarter" idx="13" hasCustomPrompt="1"/>
          </p:nvPr>
        </p:nvSpPr>
        <p:spPr>
          <a:xfrm>
            <a:off x="343337" y="981076"/>
            <a:ext cx="3581400" cy="365126"/>
          </a:xfrm>
        </p:spPr>
        <p:txBody>
          <a:bodyPr rtlCol="0">
            <a:normAutofit/>
          </a:bodyPr>
          <a:lstStyle>
            <a:lvl1pPr marL="0" indent="0">
              <a:spcBef>
                <a:spcPts val="900"/>
              </a:spcBef>
              <a:buNone/>
              <a:defRPr sz="2000" b="1">
                <a:latin typeface="Calibri Light" panose="020F0302020204030204" pitchFamily="34" charset="0"/>
              </a:defRPr>
            </a:lvl1pPr>
          </a:lstStyle>
          <a:p>
            <a:pPr lvl="0" rtl="0"/>
            <a:r>
              <a:rPr lang="ru-RU" noProof="0"/>
              <a:t>Щелкните, чтобы изменить стили текста образца слайда</a:t>
            </a:r>
            <a:endParaRPr lang="ru-RU"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GW">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srcRect r="3408" b="4889"/>
          <a:stretch>
            <a:fillRect/>
          </a:stretch>
        </p:blipFill>
        <p:spPr>
          <a:xfrm>
            <a:off x="11184000" y="6117779"/>
            <a:ext cx="1008000" cy="740223"/>
          </a:xfrm>
          <a:prstGeom prst="rect">
            <a:avLst/>
          </a:prstGeom>
        </p:spPr>
      </p:pic>
      <p:sp>
        <p:nvSpPr>
          <p:cNvPr id="2" name="Title 1"/>
          <p:cNvSpPr>
            <a:spLocks noGrp="1"/>
          </p:cNvSpPr>
          <p:nvPr>
            <p:ph type="title"/>
          </p:nvPr>
        </p:nvSpPr>
        <p:spPr>
          <a:xfrm>
            <a:off x="588085" y="417601"/>
            <a:ext cx="11280000" cy="819529"/>
          </a:xfrm>
        </p:spPr>
        <p:txBody>
          <a:bodyPr/>
          <a:lstStyle/>
          <a:p>
            <a:r>
              <a:rPr lang="en-US" noProof="0" dirty="0"/>
              <a:t>Click to edit Master title style</a:t>
            </a:r>
            <a:endParaRPr lang="en-US" noProof="0" dirty="0"/>
          </a:p>
        </p:txBody>
      </p:sp>
      <p:sp>
        <p:nvSpPr>
          <p:cNvPr id="3" name="Content Placeholder 2"/>
          <p:cNvSpPr>
            <a:spLocks noGrp="1"/>
          </p:cNvSpPr>
          <p:nvPr>
            <p:ph idx="1"/>
          </p:nvPr>
        </p:nvSpPr>
        <p:spPr>
          <a:xfrm>
            <a:off x="588085" y="1314001"/>
            <a:ext cx="11280000" cy="4464611"/>
          </a:xfrm>
        </p:spPr>
        <p:txBody>
          <a:bodyPr/>
          <a:lstStyle>
            <a:lvl1pPr>
              <a:spcBef>
                <a:spcPts val="0"/>
              </a:spcBef>
              <a:spcAft>
                <a:spcPts val="900"/>
              </a:spcAft>
              <a:defRPr sz="2000"/>
            </a:lvl1pPr>
            <a:lvl2pPr>
              <a:spcBef>
                <a:spcPts val="0"/>
              </a:spcBef>
              <a:spcAft>
                <a:spcPts val="900"/>
              </a:spcAft>
              <a:defRPr sz="1800">
                <a:solidFill>
                  <a:schemeClr val="tx1"/>
                </a:solidFill>
              </a:defRPr>
            </a:lvl2pPr>
            <a:lvl3pPr>
              <a:spcBef>
                <a:spcPts val="0"/>
              </a:spcBef>
              <a:spcAft>
                <a:spcPts val="900"/>
              </a:spcAft>
              <a:defRPr sz="1600">
                <a:solidFill>
                  <a:schemeClr val="tx1"/>
                </a:solidFill>
              </a:defRPr>
            </a:lvl3pPr>
            <a:lvl4pPr>
              <a:spcBef>
                <a:spcPts val="0"/>
              </a:spcBef>
              <a:spcAft>
                <a:spcPts val="900"/>
              </a:spcAft>
              <a:defRPr sz="1400">
                <a:solidFill>
                  <a:schemeClr val="tx1"/>
                </a:solidFill>
              </a:defRPr>
            </a:lvl4pPr>
            <a:lvl5pPr>
              <a:spcBef>
                <a:spcPts val="0"/>
              </a:spcBef>
              <a:spcAft>
                <a:spcPts val="900"/>
              </a:spcAft>
              <a:defRPr sz="1400">
                <a:solidFill>
                  <a:schemeClr val="tx1"/>
                </a:solidFill>
              </a:defRPr>
            </a:lvl5pPr>
          </a:lstStyle>
          <a:p>
            <a:pPr lvl="0"/>
            <a:r>
              <a:rPr lang="en-US" noProof="0" dirty="0"/>
              <a:t>Click to edit Master text styles</a:t>
            </a:r>
            <a:endParaRPr lang="en-US" noProof="0" dirty="0"/>
          </a:p>
          <a:p>
            <a:pPr lvl="1"/>
            <a:r>
              <a:rPr lang="en-US" noProof="0" dirty="0"/>
              <a:t>Second level</a:t>
            </a:r>
            <a:endParaRPr lang="en-US" noProof="0" dirty="0"/>
          </a:p>
          <a:p>
            <a:pPr lvl="2"/>
            <a:r>
              <a:rPr lang="en-US" noProof="0" dirty="0"/>
              <a:t>Third level</a:t>
            </a:r>
            <a:endParaRPr lang="en-US" noProof="0" dirty="0"/>
          </a:p>
          <a:p>
            <a:pPr lvl="3"/>
            <a:r>
              <a:rPr lang="en-US" noProof="0" dirty="0"/>
              <a:t>Fourth level</a:t>
            </a:r>
            <a:endParaRPr lang="en-US" noProof="0" dirty="0"/>
          </a:p>
          <a:p>
            <a:pPr lvl="4"/>
            <a:r>
              <a:rPr lang="en-US" noProof="0" dirty="0"/>
              <a:t>Fifth level</a:t>
            </a:r>
            <a:endParaRPr lang="en-US" noProof="0" dirty="0"/>
          </a:p>
        </p:txBody>
      </p:sp>
      <p:sp>
        <p:nvSpPr>
          <p:cNvPr id="7" name="Text Placeholder 5"/>
          <p:cNvSpPr>
            <a:spLocks noGrp="1"/>
          </p:cNvSpPr>
          <p:nvPr>
            <p:ph type="body" sz="quarter" idx="12" hasCustomPrompt="1"/>
          </p:nvPr>
        </p:nvSpPr>
        <p:spPr>
          <a:xfrm>
            <a:off x="129984" y="6357732"/>
            <a:ext cx="10541603" cy="441325"/>
          </a:xfrm>
        </p:spPr>
        <p:txBody>
          <a:bodyPr tIns="0" bIns="0" anchor="b">
            <a:normAutofit/>
          </a:bodyPr>
          <a:lstStyle>
            <a:lvl1pPr marL="0" marR="0" indent="0" algn="l" defTabSz="685800" rtl="0" eaLnBrk="1" fontAlgn="base" latinLnBrk="0" hangingPunct="1">
              <a:lnSpc>
                <a:spcPct val="100000"/>
              </a:lnSpc>
              <a:spcBef>
                <a:spcPts val="0"/>
              </a:spcBef>
              <a:spcAft>
                <a:spcPts val="450"/>
              </a:spcAft>
              <a:buClr>
                <a:srgbClr val="0089CC"/>
              </a:buClr>
              <a:buSzTx/>
              <a:buFont typeface="Arial" panose="020B0604020202020204" pitchFamily="34" charset="0"/>
              <a:buNone/>
              <a:defRPr sz="900">
                <a:solidFill>
                  <a:schemeClr val="bg1"/>
                </a:solidFill>
              </a:defRPr>
            </a:lvl1pPr>
          </a:lstStyle>
          <a:p>
            <a:pPr lvl="0"/>
            <a:r>
              <a:rPr lang="en-US" noProof="0" dirty="0"/>
              <a:t>1. Name A, et al. Journal Abbr. </a:t>
            </a:r>
            <a:r>
              <a:rPr lang="en-US" noProof="0" dirty="0" err="1"/>
              <a:t>YYYY;issue:xxx</a:t>
            </a:r>
            <a:r>
              <a:rPr lang="en-US" noProof="0" dirty="0"/>
              <a:t>–y; 2. Name B, et al. Journal Abbr. </a:t>
            </a:r>
            <a:r>
              <a:rPr lang="en-US" noProof="0" dirty="0" err="1"/>
              <a:t>YYYY;issue:xxx</a:t>
            </a:r>
            <a:r>
              <a:rPr lang="en-US" noProof="0" dirty="0"/>
              <a:t>–y. </a:t>
            </a:r>
            <a:endParaRPr lang="en-US" noProof="0" dirty="0"/>
          </a:p>
        </p:txBody>
      </p:sp>
      <p:sp>
        <p:nvSpPr>
          <p:cNvPr id="8" name="Text Placeholder 5"/>
          <p:cNvSpPr>
            <a:spLocks noGrp="1"/>
          </p:cNvSpPr>
          <p:nvPr>
            <p:ph type="body" sz="quarter" idx="13" hasCustomPrompt="1"/>
          </p:nvPr>
        </p:nvSpPr>
        <p:spPr>
          <a:xfrm>
            <a:off x="129984" y="5778612"/>
            <a:ext cx="11261349" cy="441325"/>
          </a:xfrm>
        </p:spPr>
        <p:txBody>
          <a:bodyPr tIns="0" bIns="0" anchor="b">
            <a:normAutofit/>
          </a:bodyPr>
          <a:lstStyle>
            <a:lvl1pPr marL="0" indent="0">
              <a:buNone/>
              <a:defRPr sz="900">
                <a:solidFill>
                  <a:schemeClr val="tx1"/>
                </a:solidFill>
              </a:defRPr>
            </a:lvl1pPr>
          </a:lstStyle>
          <a:p>
            <a:pPr lvl="0"/>
            <a:r>
              <a:rPr lang="en-US" noProof="0" dirty="0" err="1"/>
              <a:t>Abbr</a:t>
            </a:r>
            <a:r>
              <a:rPr lang="en-US" noProof="0" dirty="0"/>
              <a:t>, abbreviation; RA, rheumatoid arthritis.</a:t>
            </a:r>
            <a:endParaRPr lang="en-US" noProof="0" dirty="0"/>
          </a:p>
        </p:txBody>
      </p:sp>
      <p:sp>
        <p:nvSpPr>
          <p:cNvPr id="12" name="Slide Number Placeholder 7"/>
          <p:cNvSpPr>
            <a:spLocks noGrp="1"/>
          </p:cNvSpPr>
          <p:nvPr>
            <p:ph type="sldNum" sz="quarter" idx="4"/>
          </p:nvPr>
        </p:nvSpPr>
        <p:spPr>
          <a:xfrm>
            <a:off x="11354720" y="6494393"/>
            <a:ext cx="821015" cy="285491"/>
          </a:xfrm>
          <a:prstGeom prst="rect">
            <a:avLst/>
          </a:prstGeom>
        </p:spPr>
        <p:txBody>
          <a:bodyPr/>
          <a:lstStyle>
            <a:lvl1pPr algn="r">
              <a:defRPr sz="1200" b="1" baseline="0">
                <a:solidFill>
                  <a:schemeClr val="bg1"/>
                </a:solidFill>
              </a:defRPr>
            </a:lvl1pPr>
          </a:lstStyle>
          <a:p>
            <a:pPr defTabSz="685800" fontAlgn="base">
              <a:spcBef>
                <a:spcPct val="0"/>
              </a:spcBef>
              <a:spcAft>
                <a:spcPct val="0"/>
              </a:spcAft>
              <a:defRPr/>
            </a:pPr>
            <a:fld id="{123B5E37-A9A1-4442-B7DA-F08F2F2E7B65}" type="slidenum">
              <a:rPr lang="en-US" smtClean="0">
                <a:solidFill>
                  <a:srgbClr val="FFFFFF"/>
                </a:solidFill>
                <a:cs typeface="Arial" panose="020B0604020202020204" pitchFamily="34" charset="0"/>
              </a:rPr>
            </a:fld>
            <a:endParaRPr lang="en-US" dirty="0">
              <a:solidFill>
                <a:srgbClr val="FFFFFF"/>
              </a:solidFill>
              <a:cs typeface="Arial" panose="020B0604020202020204" pitchFamily="34" charset="0"/>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Объект 2"/>
          <p:cNvSpPr>
            <a:spLocks noGrp="1"/>
          </p:cNvSpPr>
          <p:nvPr>
            <p:ph idx="1"/>
          </p:nvPr>
        </p:nvSpPr>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23AA704E-5F70-7B42-81F7-A0C1966CEA99}" type="datetime1">
              <a:rPr lang="ru-RU" noProof="0" smtClean="0"/>
            </a:fld>
            <a:endParaRPr lang="ru-RU" noProof="0"/>
          </a:p>
        </p:txBody>
      </p:sp>
      <p:sp>
        <p:nvSpPr>
          <p:cNvPr id="5" name="Нижний колонтитул 4"/>
          <p:cNvSpPr>
            <a:spLocks noGrp="1"/>
          </p:cNvSpPr>
          <p:nvPr>
            <p:ph type="ftr" sz="quarter" idx="11"/>
          </p:nvPr>
        </p:nvSpPr>
        <p:spPr/>
        <p:txBody>
          <a:bodyPr/>
          <a:lstStyle/>
          <a:p>
            <a:endParaRPr lang="ru-RU" noProof="0"/>
          </a:p>
        </p:txBody>
      </p:sp>
      <p:sp>
        <p:nvSpPr>
          <p:cNvPr id="6" name="Номер слайда 5"/>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endParaRPr lang="ru-RU"/>
          </a:p>
        </p:txBody>
      </p:sp>
      <p:sp>
        <p:nvSpPr>
          <p:cNvPr id="4" name="Дата 3"/>
          <p:cNvSpPr>
            <a:spLocks noGrp="1"/>
          </p:cNvSpPr>
          <p:nvPr>
            <p:ph type="dt" sz="half" idx="10"/>
          </p:nvPr>
        </p:nvSpPr>
        <p:spPr/>
        <p:txBody>
          <a:bodyPr/>
          <a:lstStyle/>
          <a:p>
            <a:fld id="{85874D58-80B9-C34C-9A77-31969D33D0B2}" type="datetime1">
              <a:rPr lang="ru-RU" noProof="0" smtClean="0"/>
            </a:fld>
            <a:endParaRPr lang="ru-RU" noProof="0"/>
          </a:p>
        </p:txBody>
      </p:sp>
      <p:sp>
        <p:nvSpPr>
          <p:cNvPr id="5" name="Нижний колонтитул 4"/>
          <p:cNvSpPr>
            <a:spLocks noGrp="1"/>
          </p:cNvSpPr>
          <p:nvPr>
            <p:ph type="ftr" sz="quarter" idx="11"/>
          </p:nvPr>
        </p:nvSpPr>
        <p:spPr/>
        <p:txBody>
          <a:bodyPr/>
          <a:lstStyle/>
          <a:p>
            <a:endParaRPr lang="ru-RU" noProof="0"/>
          </a:p>
        </p:txBody>
      </p:sp>
      <p:sp>
        <p:nvSpPr>
          <p:cNvPr id="6" name="Номер слайда 5"/>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5" name="Дата 4"/>
          <p:cNvSpPr>
            <a:spLocks noGrp="1"/>
          </p:cNvSpPr>
          <p:nvPr>
            <p:ph type="dt" sz="half" idx="10"/>
          </p:nvPr>
        </p:nvSpPr>
        <p:spPr/>
        <p:txBody>
          <a:bodyPr/>
          <a:lstStyle/>
          <a:p>
            <a:fld id="{BF25350F-510A-5343-B015-FE5CD1F5612C}" type="datetime1">
              <a:rPr lang="ru-RU" noProof="0" smtClean="0"/>
            </a:fld>
            <a:endParaRPr lang="ru-RU" noProof="0"/>
          </a:p>
        </p:txBody>
      </p:sp>
      <p:sp>
        <p:nvSpPr>
          <p:cNvPr id="6" name="Нижний колонтитул 5"/>
          <p:cNvSpPr>
            <a:spLocks noGrp="1"/>
          </p:cNvSpPr>
          <p:nvPr>
            <p:ph type="ftr" sz="quarter" idx="11"/>
          </p:nvPr>
        </p:nvSpPr>
        <p:spPr/>
        <p:txBody>
          <a:bodyPr/>
          <a:lstStyle/>
          <a:p>
            <a:endParaRPr lang="ru-RU" noProof="0"/>
          </a:p>
        </p:txBody>
      </p:sp>
      <p:sp>
        <p:nvSpPr>
          <p:cNvPr id="7" name="Номер слайда 6"/>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7" name="Дата 6"/>
          <p:cNvSpPr>
            <a:spLocks noGrp="1"/>
          </p:cNvSpPr>
          <p:nvPr>
            <p:ph type="dt" sz="half" idx="10"/>
          </p:nvPr>
        </p:nvSpPr>
        <p:spPr/>
        <p:txBody>
          <a:bodyPr/>
          <a:lstStyle/>
          <a:p>
            <a:fld id="{0F505853-74D2-814E-96C1-C3D65069AD53}" type="datetime1">
              <a:rPr lang="ru-RU" noProof="0" smtClean="0"/>
            </a:fld>
            <a:endParaRPr lang="ru-RU" noProof="0"/>
          </a:p>
        </p:txBody>
      </p:sp>
      <p:sp>
        <p:nvSpPr>
          <p:cNvPr id="8" name="Нижний колонтитул 7"/>
          <p:cNvSpPr>
            <a:spLocks noGrp="1"/>
          </p:cNvSpPr>
          <p:nvPr>
            <p:ph type="ftr" sz="quarter" idx="11"/>
          </p:nvPr>
        </p:nvSpPr>
        <p:spPr/>
        <p:txBody>
          <a:bodyPr/>
          <a:lstStyle/>
          <a:p>
            <a:endParaRPr lang="ru-RU" noProof="0"/>
          </a:p>
        </p:txBody>
      </p:sp>
      <p:sp>
        <p:nvSpPr>
          <p:cNvPr id="9" name="Номер слайда 8"/>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Дата 2"/>
          <p:cNvSpPr>
            <a:spLocks noGrp="1"/>
          </p:cNvSpPr>
          <p:nvPr>
            <p:ph type="dt" sz="half" idx="10"/>
          </p:nvPr>
        </p:nvSpPr>
        <p:spPr/>
        <p:txBody>
          <a:bodyPr/>
          <a:lstStyle/>
          <a:p>
            <a:fld id="{3D6A8C33-ABCB-BB40-88D7-74040E14F038}" type="datetime1">
              <a:rPr lang="ru-RU" noProof="0" smtClean="0"/>
            </a:fld>
            <a:endParaRPr lang="ru-RU" noProof="0"/>
          </a:p>
        </p:txBody>
      </p:sp>
      <p:sp>
        <p:nvSpPr>
          <p:cNvPr id="4" name="Нижний колонтитул 3"/>
          <p:cNvSpPr>
            <a:spLocks noGrp="1"/>
          </p:cNvSpPr>
          <p:nvPr>
            <p:ph type="ftr" sz="quarter" idx="11"/>
          </p:nvPr>
        </p:nvSpPr>
        <p:spPr/>
        <p:txBody>
          <a:bodyPr/>
          <a:lstStyle/>
          <a:p>
            <a:endParaRPr lang="ru-RU" noProof="0"/>
          </a:p>
        </p:txBody>
      </p:sp>
      <p:sp>
        <p:nvSpPr>
          <p:cNvPr id="5" name="Номер слайда 4"/>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E8807A-8764-A44B-8937-1D372273F715}" type="datetime1">
              <a:rPr lang="ru-RU" noProof="0" smtClean="0"/>
            </a:fld>
            <a:endParaRPr lang="ru-RU" noProof="0"/>
          </a:p>
        </p:txBody>
      </p:sp>
      <p:sp>
        <p:nvSpPr>
          <p:cNvPr id="3" name="Нижний колонтитул 2"/>
          <p:cNvSpPr>
            <a:spLocks noGrp="1"/>
          </p:cNvSpPr>
          <p:nvPr>
            <p:ph type="ftr" sz="quarter" idx="11"/>
          </p:nvPr>
        </p:nvSpPr>
        <p:spPr/>
        <p:txBody>
          <a:bodyPr/>
          <a:lstStyle/>
          <a:p>
            <a:endParaRPr lang="ru-RU" noProof="0"/>
          </a:p>
        </p:txBody>
      </p:sp>
      <p:sp>
        <p:nvSpPr>
          <p:cNvPr id="4" name="Номер слайда 3"/>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endParaRPr lang="ru-RU"/>
          </a:p>
        </p:txBody>
      </p:sp>
      <p:sp>
        <p:nvSpPr>
          <p:cNvPr id="5" name="Дата 4"/>
          <p:cNvSpPr>
            <a:spLocks noGrp="1"/>
          </p:cNvSpPr>
          <p:nvPr>
            <p:ph type="dt" sz="half" idx="10"/>
          </p:nvPr>
        </p:nvSpPr>
        <p:spPr/>
        <p:txBody>
          <a:bodyPr/>
          <a:lstStyle/>
          <a:p>
            <a:fld id="{CBFBBD7B-AD25-934A-BD30-37C1FF6010DC}" type="datetime1">
              <a:rPr lang="ru-RU" noProof="0" smtClean="0"/>
            </a:fld>
            <a:endParaRPr lang="ru-RU" noProof="0"/>
          </a:p>
        </p:txBody>
      </p:sp>
      <p:sp>
        <p:nvSpPr>
          <p:cNvPr id="6" name="Нижний колонтитул 5"/>
          <p:cNvSpPr>
            <a:spLocks noGrp="1"/>
          </p:cNvSpPr>
          <p:nvPr>
            <p:ph type="ftr" sz="quarter" idx="11"/>
          </p:nvPr>
        </p:nvSpPr>
        <p:spPr/>
        <p:txBody>
          <a:bodyPr/>
          <a:lstStyle/>
          <a:p>
            <a:endParaRPr lang="ru-RU" noProof="0"/>
          </a:p>
        </p:txBody>
      </p:sp>
      <p:sp>
        <p:nvSpPr>
          <p:cNvPr id="7" name="Номер слайда 6"/>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endParaRPr lang="ru-RU"/>
          </a:p>
        </p:txBody>
      </p:sp>
      <p:sp>
        <p:nvSpPr>
          <p:cNvPr id="5" name="Дата 4"/>
          <p:cNvSpPr>
            <a:spLocks noGrp="1"/>
          </p:cNvSpPr>
          <p:nvPr>
            <p:ph type="dt" sz="half" idx="10"/>
          </p:nvPr>
        </p:nvSpPr>
        <p:spPr/>
        <p:txBody>
          <a:bodyPr/>
          <a:lstStyle/>
          <a:p>
            <a:fld id="{34C0FD0B-1006-874E-9EC7-7276459693BD}" type="datetime1">
              <a:rPr lang="ru-RU" noProof="0" smtClean="0"/>
            </a:fld>
            <a:endParaRPr lang="ru-RU" noProof="0"/>
          </a:p>
        </p:txBody>
      </p:sp>
      <p:sp>
        <p:nvSpPr>
          <p:cNvPr id="6" name="Нижний колонтитул 5"/>
          <p:cNvSpPr>
            <a:spLocks noGrp="1"/>
          </p:cNvSpPr>
          <p:nvPr>
            <p:ph type="ftr" sz="quarter" idx="11"/>
          </p:nvPr>
        </p:nvSpPr>
        <p:spPr/>
        <p:txBody>
          <a:bodyPr/>
          <a:lstStyle/>
          <a:p>
            <a:endParaRPr lang="ru-RU" noProof="0"/>
          </a:p>
        </p:txBody>
      </p:sp>
      <p:sp>
        <p:nvSpPr>
          <p:cNvPr id="7" name="Номер слайда 6"/>
          <p:cNvSpPr>
            <a:spLocks noGrp="1"/>
          </p:cNvSpPr>
          <p:nvPr>
            <p:ph type="sldNum" sz="quarter" idx="12"/>
          </p:nvPr>
        </p:nvSpPr>
        <p:spPr/>
        <p:txBody>
          <a:bodyPr/>
          <a:lstStyle/>
          <a:p>
            <a:fld id="{7966EA62-41C5-4F9A-A915-5B0BC739C923}" type="slidenum">
              <a:rPr lang="ru-RU" noProof="0" smtClean="0"/>
            </a:fld>
            <a:endParaRPr lang="ru-RU" noProof="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82514-4164-9945-AE1A-F2E22D9ED4E5}" type="datetime1">
              <a:rPr lang="ru-RU" noProof="0" smtClean="0"/>
            </a:fld>
            <a:endParaRPr lang="ru-RU" noProof="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noProof="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6EA62-41C5-4F9A-A915-5B0BC739C923}" type="slidenum">
              <a:rPr lang="ru-RU" noProof="0" smtClean="0"/>
            </a:fld>
            <a:endParaRPr lang="ru-RU" noProof="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vmlDrawing" Target="../drawings/vmlDrawing1.vml"/><Relationship Id="rId4" Type="http://schemas.openxmlformats.org/officeDocument/2006/relationships/slideLayout" Target="../slideLayouts/slideLayout4.xml"/><Relationship Id="rId3"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GIF"/><Relationship Id="rId7" Type="http://schemas.openxmlformats.org/officeDocument/2006/relationships/image" Target="../media/image6.GIF"/><Relationship Id="rId6" Type="http://schemas.openxmlformats.org/officeDocument/2006/relationships/image" Target="../media/image5.GIF"/><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notesSlide" Target="../notesSlides/notesSlide1.xml"/><Relationship Id="rId11" Type="http://schemas.openxmlformats.org/officeDocument/2006/relationships/slideLayout" Target="../slideLayouts/slideLayout4.xml"/><Relationship Id="rId10" Type="http://schemas.openxmlformats.org/officeDocument/2006/relationships/image" Target="../media/image9.png"/><Relationship Id="rId1"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microsoft.com/office/2007/relationships/hdphoto" Target="../media/image17.wdp"/><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Прямоугольник 13"/>
          <p:cNvSpPr/>
          <p:nvPr/>
        </p:nvSpPr>
        <p:spPr>
          <a:xfrm>
            <a:off x="0" y="0"/>
            <a:ext cx="1220343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solidFill>
                  <a:schemeClr val="tx1"/>
                </a:solidFill>
                <a:sym typeface="+mn-ea"/>
              </a:rPr>
              <a:t> </a:t>
            </a: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ctr"/>
            <a:endParaRPr lang="en-US">
              <a:solidFill>
                <a:schemeClr val="tx1"/>
              </a:solidFill>
              <a:sym typeface="+mn-ea"/>
            </a:endParaRPr>
          </a:p>
          <a:p>
            <a:pPr algn="l"/>
            <a:r>
              <a:rPr lang="en-US">
                <a:solidFill>
                  <a:schemeClr val="tx1"/>
                </a:solidFill>
                <a:sym typeface="+mn-ea"/>
              </a:rPr>
              <a:t>                   </a:t>
            </a:r>
            <a:endParaRPr lang="en-US" sz="2000" b="1" dirty="0">
              <a:solidFill>
                <a:schemeClr val="tx1"/>
              </a:solidFill>
              <a:effectLst>
                <a:innerShdw blurRad="63500" dist="50800" dir="18900000">
                  <a:schemeClr val="bg1">
                    <a:alpha val="50000"/>
                  </a:schemeClr>
                </a:innerShdw>
              </a:effectLst>
              <a:sym typeface="+mn-ea"/>
            </a:endParaRPr>
          </a:p>
        </p:txBody>
      </p:sp>
      <p:sp>
        <p:nvSpPr>
          <p:cNvPr id="5" name="Slide Number Placeholder 4"/>
          <p:cNvSpPr>
            <a:spLocks noGrp="1"/>
          </p:cNvSpPr>
          <p:nvPr>
            <p:ph type="sldNum" sz="quarter" idx="12"/>
          </p:nvPr>
        </p:nvSpPr>
        <p:spPr/>
        <p:txBody>
          <a:bodyPr/>
          <a:p>
            <a:pPr rtl="0"/>
            <a:fld id="{7966EA62-41C5-4F9A-A915-5B0BC739C923}" type="slidenum">
              <a:rPr lang="ru-RU" noProof="0" smtClean="0"/>
            </a:fld>
            <a:endParaRPr lang="ru-RU" noProof="0"/>
          </a:p>
        </p:txBody>
      </p:sp>
      <p:pic>
        <p:nvPicPr>
          <p:cNvPr id="13" name="Picture 12" descr="300px-Jinr_logo_blue_png(1)"/>
          <p:cNvPicPr>
            <a:picLocks noChangeAspect="1"/>
          </p:cNvPicPr>
          <p:nvPr/>
        </p:nvPicPr>
        <p:blipFill>
          <a:blip r:embed="rId1"/>
          <a:stretch>
            <a:fillRect/>
          </a:stretch>
        </p:blipFill>
        <p:spPr>
          <a:xfrm>
            <a:off x="0" y="97155"/>
            <a:ext cx="2322830" cy="1308735"/>
          </a:xfrm>
          <a:prstGeom prst="rect">
            <a:avLst/>
          </a:prstGeom>
        </p:spPr>
      </p:pic>
      <p:pic>
        <p:nvPicPr>
          <p:cNvPr id="6" name="Picture 5" descr="AYSS-logo"/>
          <p:cNvPicPr>
            <a:picLocks noChangeAspect="1"/>
          </p:cNvPicPr>
          <p:nvPr/>
        </p:nvPicPr>
        <p:blipFill>
          <a:blip r:embed="rId2"/>
          <a:stretch>
            <a:fillRect/>
          </a:stretch>
        </p:blipFill>
        <p:spPr>
          <a:xfrm>
            <a:off x="10532110" y="0"/>
            <a:ext cx="1659890" cy="1659890"/>
          </a:xfrm>
          <a:prstGeom prst="rect">
            <a:avLst/>
          </a:prstGeom>
        </p:spPr>
      </p:pic>
      <p:sp>
        <p:nvSpPr>
          <p:cNvPr id="7" name="Text Box 6"/>
          <p:cNvSpPr txBox="1"/>
          <p:nvPr/>
        </p:nvSpPr>
        <p:spPr>
          <a:xfrm>
            <a:off x="875665" y="1722755"/>
            <a:ext cx="10767695" cy="1568450"/>
          </a:xfrm>
          <a:prstGeom prst="rect">
            <a:avLst/>
          </a:prstGeom>
          <a:solidFill>
            <a:schemeClr val="accent1">
              <a:lumMod val="40000"/>
              <a:lumOff val="60000"/>
              <a:alpha val="68000"/>
            </a:schemeClr>
          </a:solidFill>
          <a:ln>
            <a:gradFill>
              <a:gsLst>
                <a:gs pos="3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480000" algn="ctr" rotWithShape="0">
              <a:srgbClr val="000000">
                <a:alpha val="43000"/>
              </a:srgbClr>
            </a:outerShdw>
          </a:effectLst>
        </p:spPr>
        <p:txBody>
          <a:bodyPr wrap="square" rtlCol="0" anchor="t">
            <a:spAutoFit/>
          </a:bodyPr>
          <a:p>
            <a:r>
              <a:rPr lang="en-US" sz="4800" b="1">
                <a:solidFill>
                  <a:schemeClr val="bg1"/>
                </a:solidFill>
                <a:effectLst>
                  <a:outerShdw blurRad="50800" dist="38100" dir="13500000" algn="br" rotWithShape="0">
                    <a:prstClr val="black">
                      <a:alpha val="40000"/>
                    </a:prstClr>
                  </a:outerShdw>
                </a:effectLst>
              </a:rPr>
              <a:t>Light Induced Release of Neutrophil Extracellular Traps(NETs)</a:t>
            </a:r>
            <a:endParaRPr lang="en-US" sz="4800" b="1">
              <a:solidFill>
                <a:schemeClr val="bg1"/>
              </a:solidFill>
              <a:effectLst>
                <a:outerShdw blurRad="50800" dist="38100" dir="13500000" algn="br" rotWithShape="0">
                  <a:prstClr val="black">
                    <a:alpha val="40000"/>
                  </a:prstClr>
                </a:outerShdw>
              </a:effectLst>
            </a:endParaRPr>
          </a:p>
        </p:txBody>
      </p:sp>
      <p:sp>
        <p:nvSpPr>
          <p:cNvPr id="8" name="Text Box 7"/>
          <p:cNvSpPr txBox="1"/>
          <p:nvPr/>
        </p:nvSpPr>
        <p:spPr>
          <a:xfrm>
            <a:off x="340995" y="4156075"/>
            <a:ext cx="8082915" cy="1630045"/>
          </a:xfrm>
          <a:prstGeom prst="rect">
            <a:avLst/>
          </a:prstGeom>
          <a:noFill/>
        </p:spPr>
        <p:txBody>
          <a:bodyPr wrap="none" rtlCol="0" anchor="t">
            <a:spAutoFit/>
          </a:bodyPr>
          <a:p>
            <a:pPr algn="l"/>
            <a:r>
              <a:rPr lang="en-US" altLang="en-US" sz="2800" b="1" dirty="0">
                <a:solidFill>
                  <a:schemeClr val="tx1"/>
                </a:solidFill>
                <a:ea typeface="Tahoma" panose="020B0604030504040204"/>
                <a:cs typeface="+mn-lt"/>
                <a:sym typeface="Tahoma" panose="020B0604030504040204"/>
              </a:rPr>
              <a:t>Raman Spectroscopy Department, FLNP, JINR</a:t>
            </a:r>
            <a:endParaRPr lang="en-US" altLang="en-US" sz="2800" b="1" dirty="0">
              <a:solidFill>
                <a:schemeClr val="bg1"/>
              </a:solidFill>
              <a:ea typeface="Tahoma" panose="020B0604030504040204"/>
              <a:cs typeface="+mn-lt"/>
              <a:sym typeface="Tahoma" panose="020B0604030504040204"/>
            </a:endParaRPr>
          </a:p>
          <a:p>
            <a:pPr algn="l"/>
            <a:endParaRPr lang="en-US" altLang="en-US" sz="2400" b="1" u="sng" dirty="0">
              <a:solidFill>
                <a:schemeClr val="bg1"/>
              </a:solidFill>
              <a:ea typeface="Tahoma" panose="020B0604030504040204"/>
              <a:cs typeface="+mn-lt"/>
              <a:sym typeface="Tahoma" panose="020B0604030504040204"/>
            </a:endParaRPr>
          </a:p>
          <a:p>
            <a:pPr algn="l"/>
            <a:r>
              <a:rPr lang="en-US" altLang="en-US" sz="2400" b="1" u="sng" dirty="0">
                <a:solidFill>
                  <a:schemeClr val="accent1">
                    <a:lumMod val="75000"/>
                  </a:schemeClr>
                </a:solidFill>
                <a:effectLst>
                  <a:outerShdw blurRad="50800" dist="38100" dir="13500000" algn="br" rotWithShape="0">
                    <a:schemeClr val="bg1">
                      <a:alpha val="40000"/>
                    </a:schemeClr>
                  </a:outerShdw>
                </a:effectLst>
                <a:ea typeface="Tahoma" panose="020B0604030504040204"/>
                <a:cs typeface="+mn-lt"/>
                <a:sym typeface="Tahoma" panose="020B0604030504040204"/>
              </a:rPr>
              <a:t>Yersultan Arynbek</a:t>
            </a:r>
            <a:r>
              <a:rPr lang="en-US" altLang="en-US" sz="2400" b="1" dirty="0">
                <a:solidFill>
                  <a:schemeClr val="accent1">
                    <a:lumMod val="75000"/>
                  </a:schemeClr>
                </a:solidFill>
                <a:effectLst>
                  <a:outerShdw blurRad="50800" dist="38100" dir="13500000" algn="br" rotWithShape="0">
                    <a:schemeClr val="bg1">
                      <a:alpha val="40000"/>
                    </a:schemeClr>
                  </a:outerShdw>
                </a:effectLst>
                <a:ea typeface="Tahoma" panose="020B0604030504040204"/>
                <a:cs typeface="+mn-lt"/>
                <a:sym typeface="Tahoma" panose="020B0604030504040204"/>
              </a:rPr>
              <a:t>, Kahramon Mamatkulov, </a:t>
            </a:r>
            <a:endParaRPr lang="en-US" altLang="en-US" sz="2400" b="1" dirty="0">
              <a:solidFill>
                <a:schemeClr val="accent1">
                  <a:lumMod val="75000"/>
                </a:schemeClr>
              </a:solidFill>
              <a:effectLst>
                <a:outerShdw blurRad="50800" dist="38100" dir="13500000" algn="br" rotWithShape="0">
                  <a:schemeClr val="bg1">
                    <a:alpha val="40000"/>
                  </a:schemeClr>
                </a:outerShdw>
              </a:effectLst>
              <a:ea typeface="Tahoma" panose="020B0604030504040204"/>
              <a:cs typeface="+mn-lt"/>
              <a:sym typeface="Tahoma" panose="020B0604030504040204"/>
            </a:endParaRPr>
          </a:p>
          <a:p>
            <a:pPr algn="l"/>
            <a:r>
              <a:rPr lang="en-US" altLang="en-US" sz="2400" b="1" dirty="0">
                <a:solidFill>
                  <a:schemeClr val="accent1">
                    <a:lumMod val="75000"/>
                  </a:schemeClr>
                </a:solidFill>
                <a:effectLst>
                  <a:outerShdw blurRad="50800" dist="38100" dir="13500000" algn="br" rotWithShape="0">
                    <a:schemeClr val="bg1">
                      <a:alpha val="40000"/>
                    </a:schemeClr>
                  </a:outerShdw>
                </a:effectLst>
                <a:ea typeface="Tahoma" panose="020B0604030504040204"/>
                <a:cs typeface="+mn-lt"/>
                <a:sym typeface="Tahoma" panose="020B0604030504040204"/>
              </a:rPr>
              <a:t>Nina Vorobyeva, Grigory Arzumanyan</a:t>
            </a:r>
            <a:endParaRPr lang="en-US" altLang="en-US" sz="2400" b="1" dirty="0">
              <a:solidFill>
                <a:schemeClr val="accent1">
                  <a:lumMod val="75000"/>
                </a:schemeClr>
              </a:solidFill>
              <a:effectLst>
                <a:outerShdw blurRad="50800" dist="38100" dir="13500000" algn="br" rotWithShape="0">
                  <a:schemeClr val="bg1">
                    <a:alpha val="40000"/>
                  </a:schemeClr>
                </a:outerShdw>
              </a:effectLst>
              <a:ea typeface="Tahoma" panose="020B0604030504040204"/>
              <a:cs typeface="+mn-lt"/>
              <a:sym typeface="Tahoma" panose="020B0604030504040204"/>
            </a:endParaRPr>
          </a:p>
        </p:txBody>
      </p:sp>
      <p:sp>
        <p:nvSpPr>
          <p:cNvPr id="9" name="Text Box 8"/>
          <p:cNvSpPr txBox="1"/>
          <p:nvPr/>
        </p:nvSpPr>
        <p:spPr>
          <a:xfrm>
            <a:off x="2059940" y="327025"/>
            <a:ext cx="8083550" cy="1568450"/>
          </a:xfrm>
          <a:prstGeom prst="rect">
            <a:avLst/>
          </a:prstGeom>
          <a:noFill/>
        </p:spPr>
        <p:txBody>
          <a:bodyPr wrap="square" rtlCol="0" anchor="t">
            <a:spAutoFit/>
          </a:bodyPr>
          <a:p>
            <a:pPr algn="ctr"/>
            <a:r>
              <a:rPr lang="en-US" sz="3600"/>
              <a:t>JINR Young Scientists</a:t>
            </a:r>
            <a:r>
              <a:rPr lang="" altLang="en-US" sz="3600"/>
              <a:t> </a:t>
            </a:r>
            <a:r>
              <a:rPr lang="en-US" sz="3600" dirty="0">
                <a:sym typeface="+mn-ea"/>
              </a:rPr>
              <a:t>and Specialists</a:t>
            </a:r>
            <a:r>
              <a:rPr lang="" altLang="en-US" sz="3600" dirty="0">
                <a:sym typeface="+mn-ea"/>
              </a:rPr>
              <a:t> </a:t>
            </a:r>
            <a:r>
              <a:rPr lang="en-US" sz="3600"/>
              <a:t> 2023</a:t>
            </a:r>
            <a:r>
              <a:rPr lang="en-US" sz="2800"/>
              <a:t> </a:t>
            </a:r>
            <a:endParaRPr lang="en-US" sz="2400"/>
          </a:p>
          <a:p>
            <a:pPr algn="ctr"/>
            <a:endParaRPr lang="en-US" sz="2400"/>
          </a:p>
        </p:txBody>
      </p:sp>
      <p:pic>
        <p:nvPicPr>
          <p:cNvPr id="10" name="Picture 9" descr="net"/>
          <p:cNvPicPr>
            <a:picLocks noChangeAspect="1"/>
          </p:cNvPicPr>
          <p:nvPr/>
        </p:nvPicPr>
        <p:blipFill>
          <a:blip r:embed="rId3"/>
          <a:srcRect l="3632" t="1116" r="14468" b="748"/>
          <a:stretch>
            <a:fillRect/>
          </a:stretch>
        </p:blipFill>
        <p:spPr>
          <a:xfrm>
            <a:off x="8423910" y="3353435"/>
            <a:ext cx="3592830" cy="3504565"/>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rgbClr val="c8dcfd"/>
                                        </p:clrVal>
                                      </p:to>
                                    </p:set>
                                    <p:set>
                                      <p:cBhvr>
                                        <p:cTn id="7" dur="500" fill="hold"/>
                                        <p:tgtEl>
                                          <p:spTgt spid="7"/>
                                        </p:tgtEl>
                                        <p:attrNameLst>
                                          <p:attrName>fillcolor</p:attrName>
                                        </p:attrNameLst>
                                      </p:cBhvr>
                                      <p:to>
                                        <p:clrVal>
                                          <a:srgbClr val="c8dcfd"/>
                                        </p:clrVal>
                                      </p:to>
                                    </p:set>
                                    <p:set>
                                      <p:cBhvr>
                                        <p:cTn id="8" dur="500" fill="hold"/>
                                        <p:tgtEl>
                                          <p:spTgt spid="7"/>
                                        </p:tgtEl>
                                        <p:attrNameLst>
                                          <p:attrName>fill.type</p:attrName>
                                        </p:attrNameLst>
                                      </p:cBhvr>
                                      <p:to>
                                        <p:strVal val="solid"/>
                                      </p:to>
                                    </p:set>
                                  </p:childTnLst>
                                </p:cTn>
                              </p:par>
                              <p:par>
                                <p:cTn id="9" presetID="1" presetClass="emph" presetSubtype="2" fill="hold" nodeType="withEffect">
                                  <p:stCondLst>
                                    <p:cond delay="0"/>
                                  </p:stCondLst>
                                  <p:childTnLst>
                                    <p:animClr clrSpc="rgb" dir="cw">
                                      <p:cBhvr>
                                        <p:cTn id="10" dur="2000" fill="hold"/>
                                        <p:tgtEl>
                                          <p:spTgt spid="7"/>
                                        </p:tgtEl>
                                        <p:attrNameLst>
                                          <p:attrName>fillcolor</p:attrName>
                                        </p:attrNameLst>
                                      </p:cBhvr>
                                      <p:to>
                                        <a:schemeClr val="tx1"/>
                                      </p:to>
                                    </p:animClr>
                                    <p:set>
                                      <p:cBhvr>
                                        <p:cTn id="11" dur="2000" fill="hold"/>
                                        <p:tgtEl>
                                          <p:spTgt spid="7"/>
                                        </p:tgtEl>
                                        <p:attrNameLst>
                                          <p:attrName>fill.type</p:attrName>
                                        </p:attrNameLst>
                                      </p:cBhvr>
                                      <p:to>
                                        <p:strVal val="solid"/>
                                      </p:to>
                                    </p:set>
                                    <p:set>
                                      <p:cBhvr>
                                        <p:cTn id="12"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635"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28" name="Прямоугольник 2"/>
          <p:cNvSpPr/>
          <p:nvPr/>
        </p:nvSpPr>
        <p:spPr>
          <a:xfrm>
            <a:off x="0" y="-6350"/>
            <a:ext cx="12192000" cy="946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7" name="TextBox 6"/>
          <p:cNvSpPr txBox="1"/>
          <p:nvPr/>
        </p:nvSpPr>
        <p:spPr>
          <a:xfrm>
            <a:off x="1689486" y="11"/>
            <a:ext cx="9762490" cy="995045"/>
          </a:xfrm>
          <a:prstGeom prst="rect">
            <a:avLst/>
          </a:prstGeom>
          <a:noFill/>
        </p:spPr>
        <p:txBody>
          <a:bodyPr wrap="none" rtlCol="0">
            <a:spAutoFit/>
          </a:bodyPr>
          <a:p>
            <a:pPr algn="ctr" defTabSz="685800"/>
            <a:r>
              <a:rPr lang="en-US" sz="2935" b="1" dirty="0">
                <a:solidFill>
                  <a:schemeClr val="bg1"/>
                </a:solidFill>
                <a:latin typeface="Arial" panose="020B0604020202020204" pitchFamily="34" charset="0"/>
                <a:cs typeface="Arial" panose="020B0604020202020204" pitchFamily="34" charset="0"/>
              </a:rPr>
              <a:t>Raman markers of photo-induced </a:t>
            </a:r>
            <a:r>
              <a:rPr lang="en-US" sz="2935" b="1" dirty="0" err="1">
                <a:solidFill>
                  <a:schemeClr val="bg1"/>
                </a:solidFill>
                <a:latin typeface="Arial" panose="020B0604020202020204" pitchFamily="34" charset="0"/>
                <a:cs typeface="Arial" panose="020B0604020202020204" pitchFamily="34" charset="0"/>
              </a:rPr>
              <a:t>NETosis</a:t>
            </a:r>
            <a:r>
              <a:rPr lang="en-US" sz="2935" b="1" dirty="0">
                <a:solidFill>
                  <a:schemeClr val="bg1"/>
                </a:solidFill>
                <a:latin typeface="Arial" panose="020B0604020202020204" pitchFamily="34" charset="0"/>
                <a:cs typeface="Arial" panose="020B0604020202020204" pitchFamily="34" charset="0"/>
              </a:rPr>
              <a:t>:</a:t>
            </a:r>
            <a:endParaRPr lang="en-US" sz="2935" b="1" dirty="0">
              <a:solidFill>
                <a:schemeClr val="bg1"/>
              </a:solidFill>
              <a:latin typeface="Arial" panose="020B0604020202020204" pitchFamily="34" charset="0"/>
              <a:cs typeface="Arial" panose="020B0604020202020204" pitchFamily="34" charset="0"/>
            </a:endParaRPr>
          </a:p>
          <a:p>
            <a:pPr algn="ctr" defTabSz="685800"/>
            <a:r>
              <a:rPr lang="en-US" sz="2935" b="1" dirty="0">
                <a:solidFill>
                  <a:schemeClr val="bg1"/>
                </a:solidFill>
                <a:latin typeface="Arial" panose="020B0604020202020204" pitchFamily="34" charset="0"/>
                <a:cs typeface="Arial" panose="020B0604020202020204" pitchFamily="34" charset="0"/>
              </a:rPr>
              <a:t>PAD4 signaling pathway – </a:t>
            </a:r>
            <a:r>
              <a:rPr lang="en-US" sz="2935" b="1" dirty="0" err="1">
                <a:solidFill>
                  <a:schemeClr val="bg1"/>
                </a:solidFill>
                <a:latin typeface="Arial" panose="020B0604020202020204" pitchFamily="34" charset="0"/>
                <a:cs typeface="Arial" panose="020B0604020202020204" pitchFamily="34" charset="0"/>
              </a:rPr>
              <a:t>citrullinization</a:t>
            </a:r>
            <a:r>
              <a:rPr lang="en-US" sz="2935" b="1" dirty="0">
                <a:solidFill>
                  <a:schemeClr val="bg1"/>
                </a:solidFill>
                <a:latin typeface="Arial" panose="020B0604020202020204" pitchFamily="34" charset="0"/>
                <a:cs typeface="Arial" panose="020B0604020202020204" pitchFamily="34" charset="0"/>
              </a:rPr>
              <a:t> of histones. </a:t>
            </a:r>
            <a:endParaRPr lang="en-US" sz="2935" b="1" dirty="0">
              <a:solidFill>
                <a:schemeClr val="bg1"/>
              </a:solidFill>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1"/>
          <a:stretch>
            <a:fillRect/>
          </a:stretch>
        </p:blipFill>
        <p:spPr>
          <a:xfrm>
            <a:off x="1336596" y="1240344"/>
            <a:ext cx="5136356" cy="4007740"/>
          </a:xfrm>
          <a:prstGeom prst="rect">
            <a:avLst/>
          </a:prstGeom>
        </p:spPr>
      </p:pic>
      <p:sp>
        <p:nvSpPr>
          <p:cNvPr id="10" name="Прямоугольник 9"/>
          <p:cNvSpPr/>
          <p:nvPr/>
        </p:nvSpPr>
        <p:spPr>
          <a:xfrm>
            <a:off x="1336662" y="5548411"/>
            <a:ext cx="8797561" cy="1078230"/>
          </a:xfrm>
          <a:prstGeom prst="rect">
            <a:avLst/>
          </a:prstGeom>
          <a:solidFill>
            <a:schemeClr val="bg1"/>
          </a:solidFill>
        </p:spPr>
        <p:txBody>
          <a:bodyPr wrap="square">
            <a:spAutoFit/>
          </a:bodyPr>
          <a:p>
            <a:pPr algn="ctr"/>
            <a:r>
              <a:rPr lang="en-US" sz="2135" b="1" dirty="0">
                <a:latin typeface="Arial" panose="020B0604020202020204" pitchFamily="34" charset="0"/>
                <a:cs typeface="Arial" panose="020B0604020202020204" pitchFamily="34" charset="0"/>
              </a:rPr>
              <a:t>Raman spectrum of neutrophils exposed to radiation with a wavelength of 405 nm and a dose of 32 J/cm</a:t>
            </a:r>
            <a:r>
              <a:rPr lang="en-US" sz="2135" b="1" baseline="30000" dirty="0">
                <a:latin typeface="Arial" panose="020B0604020202020204" pitchFamily="34" charset="0"/>
                <a:cs typeface="Arial" panose="020B0604020202020204" pitchFamily="34" charset="0"/>
              </a:rPr>
              <a:t>2</a:t>
            </a:r>
            <a:r>
              <a:rPr lang="en-US" sz="2135" b="1" dirty="0">
                <a:latin typeface="Arial" panose="020B0604020202020204" pitchFamily="34" charset="0"/>
                <a:cs typeface="Arial" panose="020B0604020202020204" pitchFamily="34" charset="0"/>
              </a:rPr>
              <a:t>. </a:t>
            </a:r>
            <a:endParaRPr lang="en-US" sz="2135" b="1" dirty="0">
              <a:latin typeface="Arial" panose="020B0604020202020204" pitchFamily="34" charset="0"/>
              <a:cs typeface="Arial" panose="020B0604020202020204" pitchFamily="34" charset="0"/>
            </a:endParaRPr>
          </a:p>
          <a:p>
            <a:pPr algn="ctr"/>
            <a:r>
              <a:rPr lang="ru-RU" sz="2135" b="1" dirty="0">
                <a:latin typeface="Arial" panose="020B0604020202020204" pitchFamily="34" charset="0"/>
                <a:cs typeface="Arial" panose="020B0604020202020204" pitchFamily="34" charset="0"/>
              </a:rPr>
              <a:t>С</a:t>
            </a:r>
            <a:r>
              <a:rPr lang="en-US" sz="2135" b="1" dirty="0" err="1">
                <a:latin typeface="Arial" panose="020B0604020202020204" pitchFamily="34" charset="0"/>
                <a:cs typeface="Arial" panose="020B0604020202020204" pitchFamily="34" charset="0"/>
              </a:rPr>
              <a:t>haracteristic</a:t>
            </a:r>
            <a:r>
              <a:rPr lang="en-US" sz="2135" b="1" dirty="0">
                <a:latin typeface="Arial" panose="020B0604020202020204" pitchFamily="34" charset="0"/>
                <a:cs typeface="Arial" panose="020B0604020202020204" pitchFamily="34" charset="0"/>
              </a:rPr>
              <a:t> lattice vibrational modes of citrulline can be seen.</a:t>
            </a:r>
            <a:endParaRPr lang="ru-RU" sz="2135" b="1" dirty="0">
              <a:latin typeface="Arial" panose="020B0604020202020204" pitchFamily="34" charset="0"/>
              <a:cs typeface="Arial" panose="020B0604020202020204" pitchFamily="34" charset="0"/>
            </a:endParaRPr>
          </a:p>
        </p:txBody>
      </p:sp>
      <p:graphicFrame>
        <p:nvGraphicFramePr>
          <p:cNvPr id="2" name="Объект 10"/>
          <p:cNvGraphicFramePr>
            <a:graphicFrameLocks noChangeAspect="1"/>
          </p:cNvGraphicFramePr>
          <p:nvPr/>
        </p:nvGraphicFramePr>
        <p:xfrm>
          <a:off x="6906895" y="1239520"/>
          <a:ext cx="4855210" cy="3714750"/>
        </p:xfrm>
        <a:graphic>
          <a:graphicData uri="http://schemas.openxmlformats.org/presentationml/2006/ole">
            <mc:AlternateContent xmlns:mc="http://schemas.openxmlformats.org/markup-compatibility/2006">
              <mc:Choice xmlns:v="urn:schemas-microsoft-com:vml" Requires="v">
                <p:oleObj spid="_x0000_s3117" name="Graph" r:id="rId2" imgW="3333750" imgH="2552700" progId="Origin95.Graph">
                  <p:embed/>
                </p:oleObj>
              </mc:Choice>
              <mc:Fallback>
                <p:oleObj name="Graph" r:id="rId2" imgW="3333750" imgH="2552700" progId="Origin95.Graph">
                  <p:embed/>
                  <p:pic>
                    <p:nvPicPr>
                      <p:cNvPr id="0" name="Объект 7"/>
                      <p:cNvPicPr/>
                      <p:nvPr/>
                    </p:nvPicPr>
                    <p:blipFill>
                      <a:blip r:embed="rId3"/>
                      <a:stretch>
                        <a:fillRect/>
                      </a:stretch>
                    </p:blipFill>
                    <p:spPr>
                      <a:xfrm>
                        <a:off x="6906895" y="1239520"/>
                        <a:ext cx="4855210" cy="3714750"/>
                      </a:xfrm>
                      <a:prstGeom prst="rect">
                        <a:avLst/>
                      </a:prstGeom>
                      <a:noFill/>
                      <a:ln>
                        <a:solidFill>
                          <a:schemeClr val="tx1"/>
                        </a:solidFill>
                      </a:ln>
                    </p:spPr>
                  </p:pic>
                </p:oleObj>
              </mc:Fallback>
            </mc:AlternateContent>
          </a:graphicData>
        </a:graphic>
      </p:graphicFrame>
      <p:sp>
        <p:nvSpPr>
          <p:cNvPr id="3" name="TextBox 1"/>
          <p:cNvSpPr txBox="1"/>
          <p:nvPr/>
        </p:nvSpPr>
        <p:spPr>
          <a:xfrm>
            <a:off x="8856556" y="4954314"/>
            <a:ext cx="1647825" cy="420370"/>
          </a:xfrm>
          <a:prstGeom prst="rect">
            <a:avLst/>
          </a:prstGeom>
          <a:noFill/>
        </p:spPr>
        <p:txBody>
          <a:bodyPr wrap="none" rtlCol="0">
            <a:spAutoFit/>
          </a:bodyPr>
          <a:p>
            <a:r>
              <a:rPr lang="en-US" sz="2135" b="1" dirty="0">
                <a:latin typeface="Arial" panose="020B0604020202020204" pitchFamily="34" charset="0"/>
                <a:cs typeface="Arial" panose="020B0604020202020204" pitchFamily="34" charset="0"/>
              </a:rPr>
              <a:t>Early study</a:t>
            </a:r>
            <a:endParaRPr lang="ru-RU" sz="2135"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9484360" y="824865"/>
            <a:ext cx="2743200"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2000" dirty="0">
                <a:solidFill>
                  <a:schemeClr val="tx1"/>
                </a:solidFill>
                <a:latin typeface="Arial" panose="020B0604020202020204" pitchFamily="34" charset="0"/>
                <a:cs typeface="Arial" panose="020B0604020202020204" pitchFamily="34" charset="0"/>
                <a:sym typeface="+mn-ea"/>
              </a:rPr>
              <a:t>Inhibitors: </a:t>
            </a:r>
            <a:endParaRPr lang="en-US" sz="2000" dirty="0">
              <a:solidFill>
                <a:schemeClr val="tx1"/>
              </a:solidFill>
              <a:latin typeface="Arial" panose="020B0604020202020204" pitchFamily="34" charset="0"/>
              <a:cs typeface="Arial" panose="020B0604020202020204" pitchFamily="34" charset="0"/>
              <a:sym typeface="+mn-ea"/>
            </a:endParaRPr>
          </a:p>
          <a:p>
            <a:pPr algn="l"/>
            <a:r>
              <a:rPr lang="en-US" sz="2000" dirty="0">
                <a:solidFill>
                  <a:schemeClr val="tx1"/>
                </a:solidFill>
                <a:latin typeface="Arial" panose="020B0604020202020204" pitchFamily="34" charset="0"/>
                <a:cs typeface="Arial" panose="020B0604020202020204" pitchFamily="34" charset="0"/>
                <a:sym typeface="+mn-ea"/>
              </a:rPr>
              <a:t>(</a:t>
            </a:r>
            <a:r>
              <a:rPr lang="en-US" sz="2000" dirty="0" err="1">
                <a:solidFill>
                  <a:schemeClr val="tx1"/>
                </a:solidFill>
                <a:latin typeface="Arial" panose="020B0604020202020204" pitchFamily="34" charset="0"/>
                <a:cs typeface="Arial" panose="020B0604020202020204" pitchFamily="34" charset="0"/>
                <a:sym typeface="+mn-ea"/>
              </a:rPr>
              <a:t>i</a:t>
            </a:r>
            <a:r>
              <a:rPr lang="en-US" sz="2000" dirty="0">
                <a:solidFill>
                  <a:schemeClr val="tx1"/>
                </a:solidFill>
                <a:latin typeface="Arial" panose="020B0604020202020204" pitchFamily="34" charset="0"/>
                <a:cs typeface="Arial" panose="020B0604020202020204" pitchFamily="34" charset="0"/>
                <a:sym typeface="+mn-ea"/>
              </a:rPr>
              <a:t>) NADPH oxidase – apocynin, 400 </a:t>
            </a:r>
            <a:r>
              <a:rPr lang="el-GR" sz="2000" dirty="0">
                <a:solidFill>
                  <a:schemeClr val="tx1"/>
                </a:solidFill>
                <a:latin typeface="Arial" panose="020B0604020202020204" pitchFamily="34" charset="0"/>
                <a:cs typeface="Arial" panose="020B0604020202020204" pitchFamily="34" charset="0"/>
                <a:sym typeface="+mn-ea"/>
              </a:rPr>
              <a:t>μ</a:t>
            </a:r>
            <a:r>
              <a:rPr lang="en-US" sz="2000" dirty="0">
                <a:solidFill>
                  <a:schemeClr val="tx1"/>
                </a:solidFill>
                <a:latin typeface="Arial" panose="020B0604020202020204" pitchFamily="34" charset="0"/>
                <a:cs typeface="Arial" panose="020B0604020202020204" pitchFamily="34" charset="0"/>
                <a:sym typeface="+mn-ea"/>
              </a:rPr>
              <a:t>M;</a:t>
            </a:r>
            <a:endParaRPr lang="en-US" sz="2000" dirty="0">
              <a:solidFill>
                <a:schemeClr val="tx1"/>
              </a:solidFill>
              <a:latin typeface="Arial" panose="020B0604020202020204" pitchFamily="34" charset="0"/>
              <a:cs typeface="Arial" panose="020B0604020202020204" pitchFamily="34" charset="0"/>
            </a:endParaRPr>
          </a:p>
          <a:p>
            <a:pPr algn="l"/>
            <a:r>
              <a:rPr lang="en-US" sz="2000" dirty="0">
                <a:solidFill>
                  <a:schemeClr val="tx1"/>
                </a:solidFill>
                <a:latin typeface="Arial" panose="020B0604020202020204" pitchFamily="34" charset="0"/>
                <a:cs typeface="Arial" panose="020B0604020202020204" pitchFamily="34" charset="0"/>
                <a:sym typeface="+mn-ea"/>
              </a:rPr>
              <a:t>(ii) PAD4 – GSK484, 10 µM </a:t>
            </a:r>
            <a:endParaRPr lang="en-US" sz="2000" dirty="0">
              <a:solidFill>
                <a:schemeClr val="tx1"/>
              </a:solidFill>
              <a:latin typeface="Arial" panose="020B0604020202020204" pitchFamily="34" charset="0"/>
              <a:cs typeface="Arial" panose="020B0604020202020204" pitchFamily="34" charset="0"/>
              <a:sym typeface="+mn-ea"/>
            </a:endParaRPr>
          </a:p>
          <a:p>
            <a:pPr algn="l"/>
            <a:endParaRPr lang="en-US" sz="2000" dirty="0">
              <a:solidFill>
                <a:schemeClr val="tx1"/>
              </a:solidFill>
              <a:latin typeface="Arial" panose="020B0604020202020204" pitchFamily="34" charset="0"/>
              <a:cs typeface="Arial" panose="020B0604020202020204" pitchFamily="34" charset="0"/>
            </a:endParaRPr>
          </a:p>
          <a:p>
            <a:pPr algn="l"/>
            <a:r>
              <a:rPr lang="en-US" sz="2000" dirty="0">
                <a:solidFill>
                  <a:schemeClr val="tx1"/>
                </a:solidFill>
                <a:latin typeface="Arial" panose="020B0604020202020204" pitchFamily="34" charset="0"/>
                <a:cs typeface="Arial" panose="020B0604020202020204" pitchFamily="34" charset="0"/>
                <a:sym typeface="+mn-ea"/>
              </a:rPr>
              <a:t>Control: </a:t>
            </a:r>
            <a:endParaRPr lang="en-US" sz="2000" dirty="0">
              <a:solidFill>
                <a:schemeClr val="tx1"/>
              </a:solidFill>
              <a:latin typeface="Arial" panose="020B0604020202020204" pitchFamily="34" charset="0"/>
              <a:cs typeface="Arial" panose="020B0604020202020204" pitchFamily="34" charset="0"/>
              <a:sym typeface="+mn-ea"/>
            </a:endParaRPr>
          </a:p>
          <a:p>
            <a:pPr algn="l"/>
            <a:endParaRPr lang="en-US" sz="2000" dirty="0">
              <a:solidFill>
                <a:schemeClr val="tx1"/>
              </a:solidFill>
              <a:latin typeface="Arial" panose="020B0604020202020204" pitchFamily="34" charset="0"/>
              <a:cs typeface="Arial" panose="020B0604020202020204" pitchFamily="34" charset="0"/>
              <a:sym typeface="+mn-ea"/>
            </a:endParaRPr>
          </a:p>
          <a:p>
            <a:pPr algn="l"/>
            <a:r>
              <a:rPr lang="en-US" sz="2000" dirty="0">
                <a:solidFill>
                  <a:schemeClr val="tx1"/>
                </a:solidFill>
                <a:latin typeface="Arial" panose="020B0604020202020204" pitchFamily="34" charset="0"/>
                <a:cs typeface="Arial" panose="020B0604020202020204" pitchFamily="34" charset="0"/>
                <a:sym typeface="+mn-ea"/>
              </a:rPr>
              <a:t>negative – non-irradiated cells,</a:t>
            </a:r>
            <a:endParaRPr lang="en-US" sz="2000" dirty="0">
              <a:solidFill>
                <a:schemeClr val="tx1"/>
              </a:solidFill>
              <a:latin typeface="Arial" panose="020B0604020202020204" pitchFamily="34" charset="0"/>
              <a:cs typeface="Arial" panose="020B0604020202020204" pitchFamily="34" charset="0"/>
              <a:sym typeface="+mn-ea"/>
            </a:endParaRPr>
          </a:p>
          <a:p>
            <a:pPr algn="l"/>
            <a:r>
              <a:rPr lang="en-US" sz="2000" dirty="0">
                <a:solidFill>
                  <a:schemeClr val="tx1"/>
                </a:solidFill>
                <a:latin typeface="Arial" panose="020B0604020202020204" pitchFamily="34" charset="0"/>
                <a:cs typeface="Arial" panose="020B0604020202020204" pitchFamily="34" charset="0"/>
                <a:sym typeface="+mn-ea"/>
              </a:rPr>
              <a:t>positive – PMA, 50nM</a:t>
            </a:r>
            <a:endParaRPr lang="en-US" sz="2000" dirty="0">
              <a:solidFill>
                <a:schemeClr val="tx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pic>
        <p:nvPicPr>
          <p:cNvPr id="7" name="Рисунок 6"/>
          <p:cNvPicPr>
            <a:picLocks noChangeAspect="1"/>
          </p:cNvPicPr>
          <p:nvPr/>
        </p:nvPicPr>
        <p:blipFill>
          <a:blip r:embed="rId1"/>
          <a:stretch>
            <a:fillRect/>
          </a:stretch>
        </p:blipFill>
        <p:spPr>
          <a:xfrm>
            <a:off x="0" y="1024255"/>
            <a:ext cx="9396730" cy="5634355"/>
          </a:xfrm>
          <a:prstGeom prst="rect">
            <a:avLst/>
          </a:prstGeom>
        </p:spPr>
      </p:pic>
      <p:sp>
        <p:nvSpPr>
          <p:cNvPr id="4" name="Прямоугольник 2"/>
          <p:cNvSpPr/>
          <p:nvPr/>
        </p:nvSpPr>
        <p:spPr>
          <a:xfrm>
            <a:off x="-635" y="0"/>
            <a:ext cx="12227560" cy="946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6" name="TextBox 5"/>
          <p:cNvSpPr txBox="1"/>
          <p:nvPr/>
        </p:nvSpPr>
        <p:spPr>
          <a:xfrm>
            <a:off x="1038860" y="92710"/>
            <a:ext cx="10130790" cy="5835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Key Results on Photo-induced </a:t>
            </a: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NETosis</a:t>
            </a:r>
            <a:endPar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635"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28" name="Прямоугольник 2"/>
          <p:cNvSpPr/>
          <p:nvPr/>
        </p:nvSpPr>
        <p:spPr>
          <a:xfrm>
            <a:off x="-3810" y="-6350"/>
            <a:ext cx="12192000" cy="946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6" name="TextBox 5"/>
          <p:cNvSpPr txBox="1"/>
          <p:nvPr/>
        </p:nvSpPr>
        <p:spPr>
          <a:xfrm>
            <a:off x="1031240" y="174625"/>
            <a:ext cx="10130790" cy="5835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Key Findings on Light-induced </a:t>
            </a: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NETosis</a:t>
            </a:r>
            <a:endPar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762000" y="1051560"/>
            <a:ext cx="10893425" cy="3415030"/>
          </a:xfrm>
          <a:prstGeom prst="rect">
            <a:avLst/>
          </a:prstGeom>
          <a:solidFill>
            <a:srgbClr val="FFFFFF"/>
          </a:solidFill>
          <a:ln>
            <a:solidFill>
              <a:schemeClr val="accent2"/>
            </a:solidFill>
          </a:ln>
        </p:spPr>
        <p:txBody>
          <a:bodyPr wrap="square" rtlCol="0">
            <a:spAutoFit/>
          </a:bodyPr>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400" b="1" i="0" u="none" strike="noStrike" kern="1200" cap="none" spc="0" normalizeH="0" baseline="0" noProof="0" dirty="0">
                <a:ln>
                  <a:noFill/>
                </a:ln>
                <a:solidFill>
                  <a:prstClr val="black"/>
                </a:solidFill>
                <a:effectLst/>
                <a:uLnTx/>
                <a:uFillTx/>
                <a:latin typeface="+mj-lt"/>
                <a:ea typeface="+mn-ea"/>
                <a:cs typeface="+mj-lt"/>
              </a:rPr>
              <a:t>For the first time, </a:t>
            </a:r>
            <a:r>
              <a:rPr kumimoji="0" lang="en-US" sz="2400" b="1" i="0" u="none" strike="noStrike" kern="1200" cap="none" spc="0" normalizeH="0" baseline="0" noProof="0" dirty="0" err="1">
                <a:ln>
                  <a:noFill/>
                </a:ln>
                <a:solidFill>
                  <a:prstClr val="black"/>
                </a:solidFill>
                <a:effectLst/>
                <a:uLnTx/>
                <a:uFillTx/>
                <a:latin typeface="+mj-lt"/>
                <a:ea typeface="+mn-ea"/>
                <a:cs typeface="+mj-lt"/>
              </a:rPr>
              <a:t>NETosis</a:t>
            </a:r>
            <a:r>
              <a:rPr kumimoji="0" lang="en-US" sz="2400" b="1" i="0" u="none" strike="noStrike" kern="1200" cap="none" spc="0" normalizeH="0" baseline="0" noProof="0" dirty="0">
                <a:ln>
                  <a:noFill/>
                </a:ln>
                <a:solidFill>
                  <a:prstClr val="black"/>
                </a:solidFill>
                <a:effectLst/>
                <a:uLnTx/>
                <a:uFillTx/>
                <a:latin typeface="+mj-lt"/>
                <a:ea typeface="+mn-ea"/>
                <a:cs typeface="+mj-lt"/>
              </a:rPr>
              <a:t> was detected not only under the action of UV, but also under </a:t>
            </a:r>
            <a:r>
              <a:rPr kumimoji="0" lang="en-US" sz="2400" b="1" i="0" u="sng" strike="noStrike" kern="1200" cap="none" spc="0" normalizeH="0" baseline="0" noProof="0" dirty="0">
                <a:ln>
                  <a:noFill/>
                </a:ln>
                <a:solidFill>
                  <a:prstClr val="black"/>
                </a:solidFill>
                <a:effectLst/>
                <a:uLnTx/>
                <a:uFillTx/>
                <a:latin typeface="+mj-lt"/>
                <a:ea typeface="+mn-ea"/>
                <a:cs typeface="+mj-lt"/>
              </a:rPr>
              <a:t>the visible light</a:t>
            </a:r>
            <a:r>
              <a:rPr kumimoji="0" lang="en-US" sz="2400" b="1" i="0" u="none" strike="noStrike" kern="1200" cap="none" spc="0" normalizeH="0" baseline="0" noProof="0" dirty="0">
                <a:ln>
                  <a:noFill/>
                </a:ln>
                <a:solidFill>
                  <a:prstClr val="black"/>
                </a:solidFill>
                <a:effectLst/>
                <a:uLnTx/>
                <a:uFillTx/>
                <a:latin typeface="+mj-lt"/>
                <a:ea typeface="+mn-ea"/>
                <a:cs typeface="+mj-lt"/>
              </a:rPr>
              <a:t> radiation at 4 wavelengths from blue to red. </a:t>
            </a:r>
            <a:endParaRPr kumimoji="0" lang="en-US" sz="2400" b="1" i="0" u="none" strike="noStrike" kern="1200" cap="none" spc="0" normalizeH="0" baseline="0" noProof="0" dirty="0">
              <a:ln>
                <a:noFill/>
              </a:ln>
              <a:solidFill>
                <a:prstClr val="black"/>
              </a:solidFill>
              <a:effectLst/>
              <a:uLnTx/>
              <a:uFillTx/>
              <a:latin typeface="+mj-lt"/>
              <a:ea typeface="+mn-ea"/>
              <a:cs typeface="+mj-lt"/>
            </a:endParaRPr>
          </a:p>
          <a:p>
            <a:pPr marL="342900" marR="0" lvl="0" indent="-342900" algn="just" defTabSz="914400" rtl="0" eaLnBrk="1" fontAlgn="auto" latinLnBrk="0" hangingPunct="1">
              <a:lnSpc>
                <a:spcPct val="50000"/>
              </a:lnSpc>
              <a:spcBef>
                <a:spcPts val="0"/>
              </a:spcBef>
              <a:spcAft>
                <a:spcPts val="0"/>
              </a:spcAft>
              <a:buClrTx/>
              <a:buSzTx/>
              <a:buFont typeface="Wingdings" panose="05000000000000000000" pitchFamily="2" charset="2"/>
              <a:buChar char="ü"/>
              <a:defRPr/>
            </a:pPr>
            <a:endParaRPr kumimoji="0" lang="ru-RU" sz="2400" b="1" i="0" u="none" strike="noStrike" kern="1200" cap="none" spc="0" normalizeH="0" baseline="0" noProof="0" dirty="0">
              <a:ln>
                <a:noFill/>
              </a:ln>
              <a:solidFill>
                <a:prstClr val="black"/>
              </a:solidFill>
              <a:effectLst/>
              <a:uLnTx/>
              <a:uFillTx/>
              <a:latin typeface="+mj-lt"/>
              <a:ea typeface="+mn-ea"/>
              <a:cs typeface="+mj-lt"/>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400" b="1" i="0" u="none" strike="noStrike" kern="1200" cap="none" spc="0" normalizeH="0" baseline="0" noProof="0" dirty="0">
                <a:ln>
                  <a:noFill/>
                </a:ln>
                <a:solidFill>
                  <a:prstClr val="black"/>
                </a:solidFill>
                <a:effectLst/>
                <a:uLnTx/>
                <a:uFillTx/>
                <a:latin typeface="+mj-lt"/>
                <a:ea typeface="+mn-ea"/>
                <a:cs typeface="+mj-lt"/>
              </a:rPr>
              <a:t>Spectral ROS biomarkers of photoinduced </a:t>
            </a:r>
            <a:r>
              <a:rPr kumimoji="0" lang="en-US" sz="2400" b="1" i="0" u="none" strike="noStrike" kern="1200" cap="none" spc="0" normalizeH="0" baseline="0" noProof="0" dirty="0" err="1">
                <a:ln>
                  <a:noFill/>
                </a:ln>
                <a:solidFill>
                  <a:prstClr val="black"/>
                </a:solidFill>
                <a:effectLst/>
                <a:uLnTx/>
                <a:uFillTx/>
                <a:latin typeface="+mj-lt"/>
                <a:ea typeface="+mn-ea"/>
                <a:cs typeface="+mj-lt"/>
              </a:rPr>
              <a:t>NETosis</a:t>
            </a:r>
            <a:r>
              <a:rPr kumimoji="0" lang="en-US" sz="2400" b="1" i="0" u="none" strike="noStrike" kern="1200" cap="none" spc="0" normalizeH="0" baseline="0" noProof="0" dirty="0">
                <a:ln>
                  <a:noFill/>
                </a:ln>
                <a:solidFill>
                  <a:prstClr val="black"/>
                </a:solidFill>
                <a:effectLst/>
                <a:uLnTx/>
                <a:uFillTx/>
                <a:latin typeface="+mj-lt"/>
                <a:ea typeface="+mn-ea"/>
                <a:cs typeface="+mj-lt"/>
              </a:rPr>
              <a:t> in its initial stage of oxidative stress have been registered for the first time by Raman spectroscopy.</a:t>
            </a:r>
            <a:endParaRPr kumimoji="0" lang="en-US" sz="2400" b="1" i="0" u="none" strike="noStrike" kern="1200" cap="none" spc="0" normalizeH="0" baseline="0" noProof="0" dirty="0">
              <a:ln>
                <a:noFill/>
              </a:ln>
              <a:solidFill>
                <a:prstClr val="black"/>
              </a:solidFill>
              <a:effectLst/>
              <a:uLnTx/>
              <a:uFillTx/>
              <a:latin typeface="+mj-lt"/>
              <a:ea typeface="+mn-ea"/>
              <a:cs typeface="+mj-lt"/>
            </a:endParaRPr>
          </a:p>
          <a:p>
            <a:pPr marL="342900" marR="0" lvl="0" indent="-342900" algn="just" defTabSz="914400" rtl="0" eaLnBrk="1" fontAlgn="auto" latinLnBrk="0" hangingPunct="1">
              <a:lnSpc>
                <a:spcPct val="50000"/>
              </a:lnSpc>
              <a:spcBef>
                <a:spcPts val="0"/>
              </a:spcBef>
              <a:spcAft>
                <a:spcPts val="0"/>
              </a:spcAft>
              <a:buClrTx/>
              <a:buSzTx/>
              <a:buFont typeface="Wingdings" panose="05000000000000000000" pitchFamily="2" charset="2"/>
              <a:buChar char="ü"/>
              <a:defRPr/>
            </a:pPr>
            <a:endParaRPr kumimoji="0" lang="en-US" sz="2400" b="1" i="0" u="none" strike="noStrike" kern="1200" cap="none" spc="0" normalizeH="0" baseline="0" noProof="0" dirty="0">
              <a:ln>
                <a:noFill/>
              </a:ln>
              <a:solidFill>
                <a:prstClr val="black"/>
              </a:solidFill>
              <a:effectLst/>
              <a:uLnTx/>
              <a:uFillTx/>
              <a:latin typeface="+mj-lt"/>
              <a:ea typeface="+mn-ea"/>
              <a:cs typeface="+mj-lt"/>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400" b="1" i="0" u="none" strike="noStrike" kern="1200" cap="none" spc="0" normalizeH="0" baseline="0" noProof="0" dirty="0">
                <a:ln>
                  <a:noFill/>
                </a:ln>
                <a:solidFill>
                  <a:prstClr val="black"/>
                </a:solidFill>
                <a:effectLst/>
                <a:uLnTx/>
                <a:uFillTx/>
                <a:latin typeface="+mj-lt"/>
                <a:ea typeface="+mn-ea"/>
                <a:cs typeface="+mj-lt"/>
              </a:rPr>
              <a:t>A hypothesis was put forward and proved about the primary photoacceptors of photoinduced </a:t>
            </a:r>
            <a:r>
              <a:rPr lang="en-US" sz="2400" b="1" dirty="0">
                <a:solidFill>
                  <a:prstClr val="black"/>
                </a:solidFill>
                <a:latin typeface="+mj-lt"/>
                <a:cs typeface="+mj-lt"/>
              </a:rPr>
              <a:t>NET</a:t>
            </a:r>
            <a:r>
              <a:rPr kumimoji="0" lang="en-US" sz="2400" b="1" i="0" u="none" strike="noStrike" kern="1200" cap="none" spc="0" normalizeH="0" baseline="0" noProof="0" dirty="0" err="1">
                <a:ln>
                  <a:noFill/>
                </a:ln>
                <a:solidFill>
                  <a:prstClr val="black"/>
                </a:solidFill>
                <a:effectLst/>
                <a:uLnTx/>
                <a:uFillTx/>
                <a:latin typeface="+mj-lt"/>
                <a:ea typeface="+mn-ea"/>
                <a:cs typeface="+mj-lt"/>
              </a:rPr>
              <a:t>osis</a:t>
            </a:r>
            <a:r>
              <a:rPr kumimoji="0" lang="en-US" sz="2400" b="1" i="0" u="none" strike="noStrike" kern="1200" cap="none" spc="0" normalizeH="0" baseline="0" noProof="0" dirty="0">
                <a:ln>
                  <a:noFill/>
                </a:ln>
                <a:solidFill>
                  <a:prstClr val="black"/>
                </a:solidFill>
                <a:effectLst/>
                <a:uLnTx/>
                <a:uFillTx/>
                <a:latin typeface="+mj-lt"/>
                <a:ea typeface="+mn-ea"/>
                <a:cs typeface="+mj-lt"/>
              </a:rPr>
              <a:t>.</a:t>
            </a:r>
            <a:endParaRPr kumimoji="0" lang="ru-RU" sz="2400" b="1" i="0" u="none" strike="noStrike" kern="1200" cap="none" spc="0" normalizeH="0" baseline="0" noProof="0" dirty="0">
              <a:ln>
                <a:noFill/>
              </a:ln>
              <a:solidFill>
                <a:prstClr val="black"/>
              </a:solidFill>
              <a:effectLst/>
              <a:uLnTx/>
              <a:uFillTx/>
              <a:latin typeface="+mj-lt"/>
              <a:ea typeface="+mn-ea"/>
              <a:cs typeface="+mj-lt"/>
            </a:endParaRPr>
          </a:p>
        </p:txBody>
      </p:sp>
      <p:sp>
        <p:nvSpPr>
          <p:cNvPr id="2" name="TextBox 10"/>
          <p:cNvSpPr txBox="1"/>
          <p:nvPr/>
        </p:nvSpPr>
        <p:spPr>
          <a:xfrm>
            <a:off x="762000" y="5494020"/>
            <a:ext cx="10892790" cy="1241425"/>
          </a:xfrm>
          <a:prstGeom prst="rect">
            <a:avLst/>
          </a:prstGeom>
          <a:solidFill>
            <a:srgbClr val="FFFFFF"/>
          </a:solidFill>
        </p:spPr>
        <p:txBody>
          <a:bodyPr wrap="square" rtlCol="0">
            <a:spAutoFit/>
          </a:bodyPr>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35" b="1" i="0" u="none" strike="noStrike" kern="1200" cap="none" spc="0" normalizeH="0" baseline="0" noProof="0" dirty="0">
                <a:ln>
                  <a:noFill/>
                </a:ln>
                <a:effectLst/>
                <a:uLnTx/>
                <a:uFillTx/>
                <a:latin typeface="+mj-lt"/>
                <a:cs typeface="+mj-lt"/>
              </a:rPr>
              <a:t>The work was carried out over a period of about 3 years</a:t>
            </a:r>
            <a:r>
              <a:rPr kumimoji="0" lang="ru-RU" sz="2135" b="1" i="0" u="none" strike="noStrike" kern="1200" cap="none" spc="0" normalizeH="0" baseline="0" noProof="0" dirty="0">
                <a:ln>
                  <a:noFill/>
                </a:ln>
                <a:effectLst/>
                <a:uLnTx/>
                <a:uFillTx/>
                <a:latin typeface="+mj-lt"/>
                <a:cs typeface="+mj-lt"/>
              </a:rPr>
              <a:t> 2021-202</a:t>
            </a:r>
            <a:r>
              <a:rPr kumimoji="0" lang="en-US" sz="2135" b="1" i="0" u="none" strike="noStrike" kern="1200" cap="none" spc="0" normalizeH="0" baseline="0" noProof="0" dirty="0">
                <a:ln>
                  <a:noFill/>
                </a:ln>
                <a:effectLst/>
                <a:uLnTx/>
                <a:uFillTx/>
                <a:latin typeface="+mj-lt"/>
                <a:cs typeface="+mj-lt"/>
              </a:rPr>
              <a:t>3 </a:t>
            </a:r>
            <a:r>
              <a:rPr lang="en-US" sz="2135" b="1" dirty="0">
                <a:latin typeface="+mj-lt"/>
                <a:cs typeface="+mj-lt"/>
              </a:rPr>
              <a:t>and partially published in:</a:t>
            </a:r>
            <a:r>
              <a:rPr kumimoji="0" lang="ru-RU" sz="2135" b="1" i="0" u="none" strike="noStrike" kern="1200" cap="none" spc="0" normalizeH="0" baseline="0" noProof="0" dirty="0">
                <a:ln>
                  <a:noFill/>
                </a:ln>
                <a:effectLst/>
                <a:uLnTx/>
                <a:uFillTx/>
                <a:latin typeface="+mj-lt"/>
                <a:cs typeface="+mj-lt"/>
              </a:rPr>
              <a:t>  </a:t>
            </a:r>
            <a:endParaRPr lang="en-US" sz="2135" b="1" dirty="0">
              <a:latin typeface="+mj-lt"/>
              <a:cs typeface="+mj-lt"/>
            </a:endParaRPr>
          </a:p>
          <a:p>
            <a:pPr marL="0" marR="0" lvl="0" indent="0" algn="r" defTabSz="914400" rtl="0" eaLnBrk="1" fontAlgn="auto" latinLnBrk="0" hangingPunct="1">
              <a:lnSpc>
                <a:spcPct val="100000"/>
              </a:lnSpc>
              <a:spcBef>
                <a:spcPts val="0"/>
              </a:spcBef>
              <a:spcAft>
                <a:spcPts val="0"/>
              </a:spcAft>
              <a:buClrTx/>
              <a:buSzTx/>
              <a:buFontTx/>
              <a:buNone/>
              <a:defRPr/>
            </a:pPr>
            <a:r>
              <a:rPr lang="en-US" sz="1600" b="1" i="1" dirty="0">
                <a:solidFill>
                  <a:prstClr val="black"/>
                </a:solidFill>
                <a:latin typeface="+mj-lt"/>
                <a:cs typeface="+mj-lt"/>
              </a:rPr>
              <a:t>Arzumanyan G.M., </a:t>
            </a:r>
            <a:r>
              <a:rPr lang="en-US" sz="1600" b="1" i="1" dirty="0" err="1">
                <a:solidFill>
                  <a:prstClr val="black"/>
                </a:solidFill>
                <a:latin typeface="+mj-lt"/>
                <a:cs typeface="+mj-lt"/>
              </a:rPr>
              <a:t>Mamatkulov</a:t>
            </a:r>
            <a:r>
              <a:rPr lang="en-US" sz="1600" b="1" i="1" dirty="0">
                <a:solidFill>
                  <a:prstClr val="black"/>
                </a:solidFill>
                <a:latin typeface="+mj-lt"/>
                <a:cs typeface="+mj-lt"/>
              </a:rPr>
              <a:t> K.Z., Arynbek Y. et al., Int. J. Mol. Sci., Vol. 24, 6, 2023 </a:t>
            </a:r>
            <a:endParaRPr lang="en-US" sz="1600" b="1" i="1" dirty="0">
              <a:solidFill>
                <a:prstClr val="black"/>
              </a:solidFill>
              <a:latin typeface="+mj-lt"/>
              <a:cs typeface="+mj-lt"/>
            </a:endParaRPr>
          </a:p>
          <a:p>
            <a:pPr marL="0" marR="0" lvl="0" indent="0" algn="r" defTabSz="914400" rtl="0" eaLnBrk="1" fontAlgn="auto" latinLnBrk="0" hangingPunct="1">
              <a:lnSpc>
                <a:spcPct val="100000"/>
              </a:lnSpc>
              <a:spcBef>
                <a:spcPts val="0"/>
              </a:spcBef>
              <a:spcAft>
                <a:spcPts val="0"/>
              </a:spcAft>
              <a:buClrTx/>
              <a:buSzTx/>
              <a:buFontTx/>
              <a:buNone/>
              <a:defRPr/>
            </a:pPr>
            <a:r>
              <a:rPr lang="en-US" sz="1600" b="1" i="1" dirty="0">
                <a:solidFill>
                  <a:prstClr val="black"/>
                </a:solidFill>
                <a:latin typeface="+mj-lt"/>
                <a:cs typeface="+mj-lt"/>
              </a:rPr>
              <a:t>Special Issue "Raman Spectroscopy for Chemical and Structural Character. in Biology 2.0” </a:t>
            </a:r>
            <a:endParaRPr kumimoji="0" lang="ru-RU" sz="2400" b="1" i="0" u="none" strike="noStrike" kern="1200" cap="none" spc="0" normalizeH="0" baseline="0" noProof="0" dirty="0">
              <a:ln>
                <a:noFill/>
              </a:ln>
              <a:effectLst/>
              <a:uLnTx/>
              <a:uFillTx/>
              <a:latin typeface="+mj-lt"/>
              <a:ea typeface="+mn-ea"/>
              <a:cs typeface="+mj-lt"/>
            </a:endParaRPr>
          </a:p>
        </p:txBody>
      </p:sp>
      <p:sp>
        <p:nvSpPr>
          <p:cNvPr id="3" name="TextBox 1"/>
          <p:cNvSpPr txBox="1"/>
          <p:nvPr/>
        </p:nvSpPr>
        <p:spPr>
          <a:xfrm>
            <a:off x="762635" y="4565015"/>
            <a:ext cx="10892790" cy="829945"/>
          </a:xfrm>
          <a:prstGeom prst="rect">
            <a:avLst/>
          </a:prstGeom>
          <a:solidFill>
            <a:srgbClr val="FFFFFF"/>
          </a:solidFill>
          <a:ln>
            <a:solidFill>
              <a:srgbClr val="0070C0"/>
            </a:solidFill>
          </a:ln>
        </p:spPr>
        <p:txBody>
          <a:bodyPr wrap="square" rtlCol="0">
            <a:spAutoFit/>
          </a:bodyPr>
          <a:p>
            <a:pPr algn="ctr"/>
            <a:r>
              <a:rPr lang="en-US" sz="2400" b="1" dirty="0">
                <a:solidFill>
                  <a:prstClr val="black"/>
                </a:solidFill>
                <a:latin typeface="+mj-lt"/>
                <a:cs typeface="+mj-lt"/>
              </a:rPr>
              <a:t>Understanding the molecular mechanisms of various forms of </a:t>
            </a:r>
            <a:r>
              <a:rPr lang="en-US" sz="2400" b="1" dirty="0" err="1">
                <a:solidFill>
                  <a:prstClr val="black"/>
                </a:solidFill>
                <a:latin typeface="+mj-lt"/>
                <a:cs typeface="+mj-lt"/>
              </a:rPr>
              <a:t>NETosis</a:t>
            </a:r>
            <a:r>
              <a:rPr lang="en-US" sz="2400" b="1" dirty="0">
                <a:solidFill>
                  <a:prstClr val="black"/>
                </a:solidFill>
                <a:latin typeface="+mj-lt"/>
                <a:cs typeface="+mj-lt"/>
              </a:rPr>
              <a:t> is important for regulating unwanted NET formation.</a:t>
            </a:r>
            <a:endParaRPr lang="ru-RU" sz="2400" dirty="0">
              <a:latin typeface="+mj-lt"/>
              <a:cs typeface="+mj-lt"/>
            </a:endParaRPr>
          </a:p>
        </p:txBody>
      </p:sp>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6" name="Номер слайда 45"/>
          <p:cNvSpPr>
            <a:spLocks noGrp="1"/>
          </p:cNvSpPr>
          <p:nvPr>
            <p:ph type="sldNum" sz="quarter" idx="12"/>
          </p:nvPr>
        </p:nvSpPr>
        <p:spPr>
          <a:xfrm>
            <a:off x="9270760" y="6370362"/>
            <a:ext cx="2743200" cy="365125"/>
          </a:xfrm>
        </p:spPr>
        <p:txBody>
          <a:bodyPr/>
          <a:lstStyle/>
          <a:p>
            <a:pPr rtl="0"/>
            <a:fld id="{7966EA62-41C5-4F9A-A915-5B0BC739C923}" type="slidenum">
              <a:rPr lang="ru-RU" noProof="0" smtClean="0"/>
            </a:fld>
            <a:endParaRPr lang="ru-RU" noProof="0" dirty="0"/>
          </a:p>
        </p:txBody>
      </p:sp>
      <p:sp>
        <p:nvSpPr>
          <p:cNvPr id="5"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smtClean="0"/>
            </a:fld>
            <a:endParaRPr lang="ru-RU" dirty="0"/>
          </a:p>
        </p:txBody>
      </p:sp>
      <p:sp>
        <p:nvSpPr>
          <p:cNvPr id="8"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smtClean="0"/>
            </a:fld>
            <a:endParaRPr lang="ru-RU" dirty="0"/>
          </a:p>
        </p:txBody>
      </p:sp>
      <p:sp>
        <p:nvSpPr>
          <p:cNvPr id="9"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smtClean="0"/>
            </a:fld>
            <a:endParaRPr lang="ru-RU" dirty="0"/>
          </a:p>
        </p:txBody>
      </p:sp>
      <p:sp>
        <p:nvSpPr>
          <p:cNvPr id="12"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smtClean="0"/>
            </a:fld>
            <a:endParaRPr lang="ru-RU" dirty="0"/>
          </a:p>
        </p:txBody>
      </p:sp>
      <p:sp>
        <p:nvSpPr>
          <p:cNvPr id="15"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7" name="Прямоугольник 13"/>
          <p:cNvSpPr/>
          <p:nvPr/>
        </p:nvSpPr>
        <p:spPr>
          <a:xfrm>
            <a:off x="0" y="4531995"/>
            <a:ext cx="12191365" cy="2326005"/>
          </a:xfrm>
          <a:prstGeom prst="rect">
            <a:avLst/>
          </a:prstGeom>
          <a:solidFill>
            <a:schemeClr val="accent1">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spcBef>
                <a:spcPct val="0"/>
              </a:spcBef>
              <a:defRPr/>
            </a:pPr>
            <a:endParaRPr lang="en-US" altLang="ru-RU" sz="4400" b="1" dirty="0">
              <a:solidFill>
                <a:schemeClr val="accent1">
                  <a:lumMod val="75000"/>
                </a:schemeClr>
              </a:solidFill>
              <a:effectLst>
                <a:outerShdw blurRad="38100" dist="38100" dir="2700000" algn="tl">
                  <a:srgbClr val="000000">
                    <a:alpha val="43137"/>
                  </a:srgbClr>
                </a:outerShdw>
              </a:effectLst>
              <a:latin typeface="Montserrat" pitchFamily="2" charset="0"/>
              <a:ea typeface="+mj-ea"/>
              <a:cs typeface="Arial" panose="020B0604020202020204" pitchFamily="34" charset="0"/>
              <a:sym typeface="+mn-ea"/>
            </a:endParaRPr>
          </a:p>
        </p:txBody>
      </p:sp>
      <p:sp>
        <p:nvSpPr>
          <p:cNvPr id="10" name="Text Box 9"/>
          <p:cNvSpPr txBox="1"/>
          <p:nvPr/>
        </p:nvSpPr>
        <p:spPr>
          <a:xfrm>
            <a:off x="311150" y="5132070"/>
            <a:ext cx="11703685" cy="903605"/>
          </a:xfrm>
          <a:prstGeom prst="rect">
            <a:avLst/>
          </a:prstGeom>
          <a:noFill/>
          <a:effectLst>
            <a:outerShdw blurRad="76200" dist="12700" dir="8100000" sx="121000" sy="121000" kx="800400" algn="br" rotWithShape="0">
              <a:schemeClr val="bg1">
                <a:alpha val="20000"/>
              </a:schemeClr>
            </a:outerShdw>
          </a:effectLst>
        </p:spPr>
        <p:txBody>
          <a:bodyPr wrap="square" rtlCol="0" anchor="t">
            <a:spAutoFit/>
          </a:bodyPr>
          <a:p>
            <a:pPr>
              <a:lnSpc>
                <a:spcPct val="80000"/>
              </a:lnSpc>
              <a:spcBef>
                <a:spcPct val="0"/>
              </a:spcBef>
              <a:defRPr/>
            </a:pPr>
            <a:r>
              <a:rPr lang="en-US" altLang="ru-RU" sz="6600" b="1" dirty="0">
                <a:ln/>
                <a:solidFill>
                  <a:schemeClr val="accent1">
                    <a:lumMod val="75000"/>
                  </a:schemeClr>
                </a:solidFill>
                <a:effectLst>
                  <a:reflection blurRad="6350" stA="53000" endA="300" endPos="35500" dir="5400000" sy="-90000" algn="bl" rotWithShape="0"/>
                </a:effectLst>
                <a:latin typeface="Montserrat" pitchFamily="2" charset="0"/>
                <a:ea typeface="+mj-ea"/>
                <a:cs typeface="Arial" panose="020B0604020202020204" pitchFamily="34" charset="0"/>
                <a:sym typeface="+mn-ea"/>
              </a:rPr>
              <a:t>Thank you for your attention!</a:t>
            </a:r>
            <a:endParaRPr lang="en-US" altLang="ru-RU" sz="6600" b="1" dirty="0">
              <a:ln/>
              <a:solidFill>
                <a:schemeClr val="accent1">
                  <a:lumMod val="75000"/>
                </a:schemeClr>
              </a:solidFill>
              <a:effectLst>
                <a:reflection blurRad="6350" stA="53000" endA="300" endPos="35500" dir="5400000" sy="-90000" algn="bl" rotWithShape="0"/>
              </a:effectLst>
              <a:latin typeface="Montserrat" pitchFamily="2" charset="0"/>
              <a:ea typeface="+mj-ea"/>
              <a:cs typeface="Arial" panose="020B0604020202020204" pitchFamily="34"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36195"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10" name="TextBox 9"/>
          <p:cNvSpPr txBox="1"/>
          <p:nvPr/>
        </p:nvSpPr>
        <p:spPr>
          <a:xfrm>
            <a:off x="168160" y="5233307"/>
            <a:ext cx="2883877" cy="1076325"/>
          </a:xfrm>
          <a:prstGeom prst="rect">
            <a:avLst/>
          </a:prstGeom>
          <a:noFill/>
        </p:spPr>
        <p:txBody>
          <a:bodyPr wrap="square" rtlCol="0">
            <a:spAutoFit/>
          </a:bodyPr>
          <a:lstStyle/>
          <a:p>
            <a:pPr algn="ctr" defTabSz="685800">
              <a:defRPr/>
            </a:pPr>
            <a:r>
              <a:rPr lang="en-US" sz="1600" b="1" dirty="0">
                <a:solidFill>
                  <a:prstClr val="black"/>
                </a:solidFill>
                <a:latin typeface="+mn-ea"/>
                <a:cs typeface="+mn-ea"/>
              </a:rPr>
              <a:t>In the cytoplasm of neutrophil cells </a:t>
            </a:r>
            <a:br>
              <a:rPr lang="en-US" sz="1600" b="1" dirty="0">
                <a:solidFill>
                  <a:prstClr val="black"/>
                </a:solidFill>
                <a:latin typeface="+mn-ea"/>
                <a:cs typeface="+mn-ea"/>
              </a:rPr>
            </a:br>
            <a:r>
              <a:rPr lang="en-US" sz="1600" b="1" dirty="0">
                <a:solidFill>
                  <a:prstClr val="black"/>
                </a:solidFill>
                <a:latin typeface="+mn-ea"/>
                <a:cs typeface="+mn-ea"/>
              </a:rPr>
              <a:t>there are granules with antimicrobial agents</a:t>
            </a:r>
            <a:endParaRPr lang="ru-RU" sz="1600" b="1" dirty="0">
              <a:solidFill>
                <a:prstClr val="black"/>
              </a:solidFill>
              <a:latin typeface="+mn-ea"/>
              <a:cs typeface="+mn-ea"/>
            </a:endParaRPr>
          </a:p>
        </p:txBody>
      </p:sp>
      <p:sp>
        <p:nvSpPr>
          <p:cNvPr id="12" name="TextBox 11"/>
          <p:cNvSpPr txBox="1"/>
          <p:nvPr/>
        </p:nvSpPr>
        <p:spPr>
          <a:xfrm>
            <a:off x="9163865" y="5312485"/>
            <a:ext cx="3117100" cy="829945"/>
          </a:xfrm>
          <a:prstGeom prst="rect">
            <a:avLst/>
          </a:prstGeom>
          <a:noFill/>
        </p:spPr>
        <p:txBody>
          <a:bodyPr wrap="square" rtlCol="0">
            <a:spAutoFit/>
          </a:bodyPr>
          <a:lstStyle/>
          <a:p>
            <a:pPr algn="ctr" defTabSz="685800">
              <a:defRPr/>
            </a:pPr>
            <a:r>
              <a:rPr lang="en-US" sz="1600" b="1" dirty="0">
                <a:solidFill>
                  <a:prstClr val="black"/>
                </a:solidFill>
                <a:latin typeface="+mn-ea"/>
                <a:cs typeface="+mn-ea"/>
              </a:rPr>
              <a:t>NET has an electrostatic charge which holds pathogens</a:t>
            </a:r>
            <a:endParaRPr lang="ru-RU" dirty="0">
              <a:solidFill>
                <a:prstClr val="black"/>
              </a:solidFill>
              <a:latin typeface="+mn-ea"/>
              <a:cs typeface="+mn-ea"/>
            </a:endParaRPr>
          </a:p>
        </p:txBody>
      </p:sp>
      <p:graphicFrame>
        <p:nvGraphicFramePr>
          <p:cNvPr id="15" name="Схема 14"/>
          <p:cNvGraphicFramePr/>
          <p:nvPr/>
        </p:nvGraphicFramePr>
        <p:xfrm>
          <a:off x="3127624" y="2445962"/>
          <a:ext cx="6008053" cy="17297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6" name="Picture 2" descr="ÐÐ¾ÑÐ¾Ð¶ÐµÐµ Ð¸Ð·Ð¾Ð±ÑÐ°Ð¶ÐµÐ½Ð¸Ðµ"/>
          <p:cNvPicPr>
            <a:picLocks noChangeAspect="1" noChangeArrowheads="1" noCrop="1"/>
          </p:cNvPicPr>
          <p:nvPr/>
        </p:nvPicPr>
        <p:blipFill>
          <a:blip r:embed="rId6"/>
          <a:srcRect/>
          <a:stretch>
            <a:fillRect/>
          </a:stretch>
        </p:blipFill>
        <p:spPr bwMode="auto">
          <a:xfrm>
            <a:off x="3258860" y="4470111"/>
            <a:ext cx="1740499" cy="17892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ÐÐ°ÑÑÐ¸Ð½ÐºÐ¸ Ð¿Ð¾ Ð·Ð°Ð¿ÑÐ¾ÑÑ neutrophil gif"/>
          <p:cNvPicPr>
            <a:picLocks noChangeAspect="1" noChangeArrowheads="1" noCrop="1"/>
          </p:cNvPicPr>
          <p:nvPr/>
        </p:nvPicPr>
        <p:blipFill>
          <a:blip r:embed="rId7"/>
          <a:srcRect/>
          <a:stretch>
            <a:fillRect/>
          </a:stretch>
        </p:blipFill>
        <p:spPr bwMode="auto">
          <a:xfrm>
            <a:off x="7290748" y="4470231"/>
            <a:ext cx="1927703" cy="18183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ÐÐ°ÑÑÐ¸Ð½ÐºÐ¸ Ð¿Ð¾ Ð·Ð°Ð¿ÑÐ¾ÑÑ Degranulation gif"/>
          <p:cNvPicPr>
            <a:picLocks noChangeAspect="1" noChangeArrowheads="1" noCrop="1"/>
          </p:cNvPicPr>
          <p:nvPr/>
        </p:nvPicPr>
        <p:blipFill>
          <a:blip r:embed="rId8"/>
          <a:srcRect/>
          <a:stretch>
            <a:fillRect/>
          </a:stretch>
        </p:blipFill>
        <p:spPr bwMode="auto">
          <a:xfrm>
            <a:off x="5206892" y="4489797"/>
            <a:ext cx="1849215" cy="1798817"/>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9"/>
          <a:stretch>
            <a:fillRect/>
          </a:stretch>
        </p:blipFill>
        <p:spPr>
          <a:xfrm>
            <a:off x="9452354" y="2574196"/>
            <a:ext cx="2533951" cy="2533951"/>
          </a:xfrm>
          <a:prstGeom prst="ellipse">
            <a:avLst/>
          </a:prstGeom>
        </p:spPr>
      </p:pic>
      <p:sp>
        <p:nvSpPr>
          <p:cNvPr id="19" name="TextBox 18"/>
          <p:cNvSpPr txBox="1"/>
          <p:nvPr/>
        </p:nvSpPr>
        <p:spPr>
          <a:xfrm>
            <a:off x="151130" y="969645"/>
            <a:ext cx="11882120" cy="1407160"/>
          </a:xfrm>
          <a:prstGeom prst="rect">
            <a:avLst/>
          </a:prstGeom>
          <a:noFill/>
        </p:spPr>
        <p:txBody>
          <a:bodyPr wrap="square" rtlCol="0">
            <a:spAutoFit/>
          </a:bodyPr>
          <a:lstStyle/>
          <a:p>
            <a:pPr algn="just"/>
            <a:r>
              <a:rPr lang="en-US" sz="2135" b="1" dirty="0">
                <a:latin typeface="+mn-ea"/>
                <a:cs typeface="+mn-ea"/>
              </a:rPr>
              <a:t>Neutrophil Extracellular Traps (NETs) are web-like structures composed of chromatin and antimicrobial proteins released by neutrophils, a type of white blood cell. </a:t>
            </a:r>
            <a:r>
              <a:rPr lang="en-US" sz="2135" b="1" dirty="0">
                <a:solidFill>
                  <a:prstClr val="black"/>
                </a:solidFill>
                <a:latin typeface="+mn-ea"/>
                <a:cs typeface="+mn-ea"/>
              </a:rPr>
              <a:t>They </a:t>
            </a:r>
            <a:r>
              <a:rPr lang="en-US" sz="2135" b="1" dirty="0">
                <a:latin typeface="+mn-ea"/>
                <a:cs typeface="+mn-ea"/>
              </a:rPr>
              <a:t>are the immune system's </a:t>
            </a:r>
            <a:r>
              <a:rPr lang="en-US" sz="2135" b="1" u="sng" dirty="0">
                <a:latin typeface="+mn-ea"/>
                <a:cs typeface="+mn-ea"/>
              </a:rPr>
              <a:t>first line of defense</a:t>
            </a:r>
            <a:r>
              <a:rPr lang="en-US" sz="2135" b="1" dirty="0">
                <a:latin typeface="+mn-ea"/>
                <a:cs typeface="+mn-ea"/>
              </a:rPr>
              <a:t> and serve as a mechanism to capture and neutralize pathogens, particularly bacteria, fungi and viruses.</a:t>
            </a:r>
            <a:endParaRPr lang="ru-RU" sz="2135" b="1" dirty="0">
              <a:latin typeface="+mn-ea"/>
              <a:cs typeface="+mn-ea"/>
            </a:endParaRPr>
          </a:p>
        </p:txBody>
      </p:sp>
      <p:sp>
        <p:nvSpPr>
          <p:cNvPr id="28" name="Прямоугольник 2"/>
          <p:cNvSpPr/>
          <p:nvPr/>
        </p:nvSpPr>
        <p:spPr>
          <a:xfrm>
            <a:off x="-3810" y="-5080"/>
            <a:ext cx="12192000" cy="82931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endParaRPr lang="en-US" altLang="en-US" sz="4000" b="1" dirty="0">
              <a:solidFill>
                <a:schemeClr val="bg1"/>
              </a:solidFill>
              <a:latin typeface="Montserrat" pitchFamily="2" charset="0"/>
              <a:ea typeface="Tahoma" panose="020B0604030504040204"/>
              <a:cs typeface="Tahoma" panose="020B0604030504040204"/>
              <a:sym typeface="Tahoma" panose="020B0604030504040204"/>
            </a:endParaRPr>
          </a:p>
          <a:p>
            <a:pPr algn="ctr"/>
            <a:endParaRPr lang="en-US" altLang="ru-RU" sz="1400">
              <a:latin typeface="Montserrat" panose="00000500000000000000" pitchFamily="50" charset="-52"/>
            </a:endParaRPr>
          </a:p>
        </p:txBody>
      </p:sp>
      <p:pic>
        <p:nvPicPr>
          <p:cNvPr id="30" name="Picture 29" descr="Blausen_0676_Neutrophil_(crop)"/>
          <p:cNvPicPr>
            <a:picLocks noChangeAspect="1"/>
          </p:cNvPicPr>
          <p:nvPr/>
        </p:nvPicPr>
        <p:blipFill>
          <a:blip r:embed="rId10"/>
          <a:srcRect l="7871" t="5684" r="6591" b="3823"/>
          <a:stretch>
            <a:fillRect/>
          </a:stretch>
        </p:blipFill>
        <p:spPr>
          <a:xfrm>
            <a:off x="337820" y="2589530"/>
            <a:ext cx="2713355" cy="2643505"/>
          </a:xfrm>
          <a:prstGeom prst="ellipse">
            <a:avLst/>
          </a:prstGeom>
        </p:spPr>
      </p:pic>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2" name="Text Box 1"/>
          <p:cNvSpPr txBox="1"/>
          <p:nvPr/>
        </p:nvSpPr>
        <p:spPr>
          <a:xfrm>
            <a:off x="4728845" y="117475"/>
            <a:ext cx="3117850" cy="645160"/>
          </a:xfrm>
          <a:prstGeom prst="rect">
            <a:avLst/>
          </a:prstGeom>
          <a:noFill/>
        </p:spPr>
        <p:txBody>
          <a:bodyPr wrap="square" rtlCol="0" anchor="t">
            <a:spAutoFit/>
          </a:bodyPr>
          <a:p>
            <a:pPr algn="l"/>
            <a:r>
              <a:rPr lang="en-US" altLang="en-US" sz="3600" b="1" dirty="0">
                <a:solidFill>
                  <a:schemeClr val="bg1"/>
                </a:solidFill>
                <a:latin typeface="+mn-ea"/>
                <a:ea typeface="Tahoma" panose="020B0604030504040204"/>
                <a:cs typeface="+mn-ea"/>
                <a:sym typeface="Tahoma" panose="020B0604030504040204"/>
              </a:rPr>
              <a:t>NETosis</a:t>
            </a:r>
            <a:endParaRPr lang="en-US" altLang="en-US" sz="3600" b="1" dirty="0">
              <a:solidFill>
                <a:schemeClr val="bg1"/>
              </a:solidFill>
              <a:latin typeface="+mn-ea"/>
              <a:ea typeface="Tahoma" panose="020B0604030504040204"/>
              <a:cs typeface="+mn-ea"/>
              <a:sym typeface="Tahoma" panose="020B0604030504040204"/>
            </a:endParaRPr>
          </a:p>
        </p:txBody>
      </p:sp>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3810"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28" name="Прямоугольник 2"/>
          <p:cNvSpPr/>
          <p:nvPr/>
        </p:nvSpPr>
        <p:spPr>
          <a:xfrm>
            <a:off x="-3810" y="-6350"/>
            <a:ext cx="12192000" cy="10763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13" name="TextBox 12"/>
          <p:cNvSpPr txBox="1"/>
          <p:nvPr/>
        </p:nvSpPr>
        <p:spPr>
          <a:xfrm>
            <a:off x="5659755" y="1280795"/>
            <a:ext cx="6354445" cy="5354320"/>
          </a:xfrm>
          <a:prstGeom prst="rect">
            <a:avLst/>
          </a:prstGeom>
          <a:noFill/>
        </p:spPr>
        <p:txBody>
          <a:bodyPr wrap="square" rtlCol="0">
            <a:spAutoFit/>
          </a:bodyPr>
          <a:p>
            <a:pPr marL="0" marR="0" lvl="0" indent="0" algn="just" defTabSz="914400" rtl="0" eaLnBrk="1" fontAlgn="auto" latinLnBrk="0" hangingPunct="1">
              <a:lnSpc>
                <a:spcPct val="100000"/>
              </a:lnSpc>
              <a:spcBef>
                <a:spcPts val="0"/>
              </a:spcBef>
              <a:spcAft>
                <a:spcPts val="0"/>
              </a:spcAft>
              <a:buClrTx/>
              <a:buSzTx/>
              <a:buFontTx/>
              <a:buNone/>
              <a:defRPr/>
            </a:pPr>
            <a:r>
              <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Prolonged exposure of the skin to ultraviolet radiation (UV) leads to its damage and loss of protective properties. </a:t>
            </a:r>
            <a:endPar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condition called </a:t>
            </a:r>
            <a:r>
              <a:rPr kumimoji="0" sz="2135" b="1" i="0"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photoaging</a:t>
            </a:r>
            <a:r>
              <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skin is caused by a number of destructive factors, such as reactive oxygen species (ROS) and proteolytic enzymes that cause damage to the extracellular matrix, e.g. collagen fibers. </a:t>
            </a:r>
            <a:endPar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sz="2135" b="1" i="0" u="sng" strike="noStrike" kern="1200" cap="none" spc="0" normalizeH="0" baseline="0" noProof="0" dirty="0">
                <a:ln>
                  <a:noFill/>
                </a:ln>
                <a:solidFill>
                  <a:prstClr val="black"/>
                </a:solidFill>
                <a:effectLst/>
                <a:uLnTx/>
                <a:uFillTx/>
                <a:latin typeface="Arial Bold" panose="020B0604020202020204" charset="0"/>
                <a:ea typeface="+mn-ea"/>
                <a:cs typeface="Arial Bold" panose="020B0604020202020204" charset="0"/>
              </a:rPr>
              <a:t>Many cells of the immune system</a:t>
            </a:r>
            <a:r>
              <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a:t>
            </a:r>
            <a:r>
              <a:rPr kumimoji="0" sz="2135"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neutrophils</a:t>
            </a:r>
            <a:r>
              <a:rPr kumimoji="0"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 involved in the photoaging process. The presence of neutrophils in the skin exposed to UV irradiation is known; however, the mechanism of neutrophil activity at these conditions remains unclear</a:t>
            </a:r>
            <a:r>
              <a:rPr kumimoji="0" lang="en-US"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135"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 Box 2"/>
          <p:cNvSpPr txBox="1"/>
          <p:nvPr/>
        </p:nvSpPr>
        <p:spPr>
          <a:xfrm>
            <a:off x="1005205" y="117475"/>
            <a:ext cx="10796270" cy="1076325"/>
          </a:xfrm>
          <a:prstGeom prst="rect">
            <a:avLst/>
          </a:prstGeom>
          <a:noFill/>
        </p:spPr>
        <p:txBody>
          <a:bodyPr wrap="square" rtlCol="0" anchor="t">
            <a:spAutoFit/>
          </a:bodyPr>
          <a:p>
            <a:pPr algn="ctr"/>
            <a:r>
              <a:rPr lang="en-US" sz="3200" b="1" dirty="0">
                <a:solidFill>
                  <a:schemeClr val="bg1"/>
                </a:solidFill>
                <a:latin typeface="Arial" panose="020B0604020202020204" pitchFamily="34" charset="0"/>
                <a:cs typeface="Arial" panose="020B0604020202020204" pitchFamily="34" charset="0"/>
                <a:sym typeface="+mn-ea"/>
              </a:rPr>
              <a:t>Light-INDUCED </a:t>
            </a:r>
            <a:r>
              <a:rPr lang="en-US" sz="3200" b="1" dirty="0" err="1">
                <a:solidFill>
                  <a:schemeClr val="bg1"/>
                </a:solidFill>
                <a:latin typeface="Arial" panose="020B0604020202020204" pitchFamily="34" charset="0"/>
                <a:cs typeface="Arial" panose="020B0604020202020204" pitchFamily="34" charset="0"/>
                <a:sym typeface="+mn-ea"/>
              </a:rPr>
              <a:t>NETosis</a:t>
            </a:r>
            <a:r>
              <a:rPr lang="en-US" sz="3200" b="1" dirty="0">
                <a:solidFill>
                  <a:schemeClr val="bg1"/>
                </a:solidFill>
                <a:latin typeface="Arial" panose="020B0604020202020204" pitchFamily="34" charset="0"/>
                <a:cs typeface="Arial" panose="020B0604020202020204" pitchFamily="34" charset="0"/>
                <a:sym typeface="+mn-ea"/>
              </a:rPr>
              <a:t> </a:t>
            </a:r>
            <a:endParaRPr lang="en-US" altLang="ru-RU" sz="3200" b="1" dirty="0">
              <a:solidFill>
                <a:schemeClr val="bg1"/>
              </a:solidFill>
              <a:latin typeface="Arial" panose="020B0604020202020204" pitchFamily="34" charset="0"/>
              <a:cs typeface="Arial" panose="020B0604020202020204" pitchFamily="34" charset="0"/>
              <a:sym typeface="+mn-ea"/>
            </a:endParaRPr>
          </a:p>
          <a:p>
            <a:pPr algn="l"/>
            <a:r>
              <a:rPr lang="en-US" altLang="ru-RU" sz="3200" b="1" dirty="0">
                <a:solidFill>
                  <a:schemeClr val="bg1"/>
                </a:solidFill>
                <a:latin typeface="Arial" panose="020B0604020202020204" pitchFamily="34" charset="0"/>
                <a:ea typeface="Tahoma" panose="020B0604030504040204"/>
                <a:cs typeface="Arial" panose="020B0604020202020204" pitchFamily="34" charset="0"/>
                <a:sym typeface="+mn-ea"/>
              </a:rPr>
              <a:t> </a:t>
            </a:r>
            <a:endParaRPr lang="en-US" altLang="ru-RU" sz="3200" b="1" dirty="0">
              <a:solidFill>
                <a:schemeClr val="bg1"/>
              </a:solidFill>
              <a:latin typeface="Arial" panose="020B0604020202020204" pitchFamily="34" charset="0"/>
              <a:ea typeface="Tahoma" panose="020B0604030504040204"/>
              <a:cs typeface="Arial" panose="020B0604020202020204" pitchFamily="34" charset="0"/>
              <a:sym typeface="+mn-ea"/>
            </a:endParaRPr>
          </a:p>
        </p:txBody>
      </p:sp>
      <p:pic>
        <p:nvPicPr>
          <p:cNvPr id="4" name="Picture 3" descr="Screenshot 2023-12-10 at 21.44.51"/>
          <p:cNvPicPr>
            <a:picLocks noChangeAspect="1"/>
          </p:cNvPicPr>
          <p:nvPr/>
        </p:nvPicPr>
        <p:blipFill>
          <a:blip r:embed="rId1"/>
          <a:stretch>
            <a:fillRect/>
          </a:stretch>
        </p:blipFill>
        <p:spPr>
          <a:xfrm>
            <a:off x="302895" y="1179830"/>
            <a:ext cx="5183505" cy="5555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3810"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19" name="TextBox 18"/>
          <p:cNvSpPr txBox="1"/>
          <p:nvPr/>
        </p:nvSpPr>
        <p:spPr>
          <a:xfrm>
            <a:off x="4728845" y="1815465"/>
            <a:ext cx="6774180" cy="3743960"/>
          </a:xfrm>
          <a:prstGeom prst="rect">
            <a:avLst/>
          </a:prstGeom>
          <a:noFill/>
        </p:spPr>
        <p:txBody>
          <a:bodyPr wrap="square" rtlCol="0">
            <a:spAutoFit/>
          </a:bodyPr>
          <a:lstStyle/>
          <a:p>
            <a:pPr algn="ctr"/>
            <a:r>
              <a:rPr lang="ru-RU" sz="2135" dirty="0">
                <a:sym typeface="+mn-ea"/>
              </a:rPr>
              <a:t> </a:t>
            </a:r>
            <a:endParaRPr lang="ru-RU" sz="2135" dirty="0"/>
          </a:p>
          <a:p>
            <a:pPr algn="just"/>
            <a:r>
              <a:rPr lang="en-US" altLang="ru-RU" sz="2400" b="1" dirty="0">
                <a:latin typeface="+mn-ea"/>
                <a:cs typeface="+mn-ea"/>
              </a:rPr>
              <a:t>William McElligott</a:t>
            </a:r>
            <a:endParaRPr lang="en-US" altLang="ru-RU" sz="2400" b="1" dirty="0">
              <a:latin typeface="+mn-ea"/>
              <a:cs typeface="+mn-ea"/>
            </a:endParaRPr>
          </a:p>
          <a:p>
            <a:pPr algn="just"/>
            <a:endParaRPr lang="en-US" altLang="ru-RU" sz="2400" b="1" dirty="0">
              <a:latin typeface="+mn-ea"/>
              <a:cs typeface="+mn-ea"/>
            </a:endParaRPr>
          </a:p>
          <a:p>
            <a:pPr algn="just"/>
            <a:r>
              <a:rPr lang="en-US" altLang="ru-RU" sz="2400" b="1" dirty="0">
                <a:latin typeface="+mn-ea"/>
                <a:cs typeface="+mn-ea"/>
              </a:rPr>
              <a:t>69-year-old truck driver with sun damage on left side of face</a:t>
            </a:r>
            <a:endParaRPr lang="en-US" altLang="ru-RU" sz="2400" b="1" dirty="0">
              <a:latin typeface="+mn-ea"/>
              <a:cs typeface="+mn-ea"/>
            </a:endParaRPr>
          </a:p>
          <a:p>
            <a:pPr algn="just"/>
            <a:endParaRPr lang="en-US" altLang="ru-RU" sz="2400" b="1" dirty="0">
              <a:latin typeface="+mn-ea"/>
              <a:cs typeface="+mn-ea"/>
            </a:endParaRPr>
          </a:p>
          <a:p>
            <a:pPr algn="just"/>
            <a:r>
              <a:rPr lang="en-US" altLang="ru-RU" sz="2400" b="1" dirty="0">
                <a:latin typeface="+mn-ea"/>
                <a:cs typeface="+mn-ea"/>
              </a:rPr>
              <a:t>His image was published in the New England Journal of Medicine</a:t>
            </a:r>
            <a:endParaRPr lang="en-US" altLang="ru-RU" sz="2400" b="1" dirty="0">
              <a:latin typeface="+mn-ea"/>
              <a:cs typeface="+mn-ea"/>
            </a:endParaRPr>
          </a:p>
          <a:p>
            <a:pPr algn="just"/>
            <a:endParaRPr lang="en-US" altLang="ru-RU" sz="2400" b="1" dirty="0">
              <a:latin typeface="+mn-ea"/>
              <a:cs typeface="+mn-ea"/>
            </a:endParaRPr>
          </a:p>
          <a:p>
            <a:pPr algn="just"/>
            <a:r>
              <a:rPr lang="en-US" altLang="ru-RU" sz="2400" b="1" dirty="0">
                <a:latin typeface="+mn-ea"/>
                <a:cs typeface="+mn-ea"/>
              </a:rPr>
              <a:t>28 years of sun exposure</a:t>
            </a:r>
            <a:endParaRPr lang="en-US" altLang="ru-RU" sz="2400" b="1" dirty="0">
              <a:latin typeface="+mn-ea"/>
              <a:cs typeface="+mn-ea"/>
            </a:endParaRPr>
          </a:p>
        </p:txBody>
      </p:sp>
      <p:sp>
        <p:nvSpPr>
          <p:cNvPr id="28" name="Прямоугольник 2"/>
          <p:cNvSpPr/>
          <p:nvPr/>
        </p:nvSpPr>
        <p:spPr>
          <a:xfrm>
            <a:off x="-3810" y="-5080"/>
            <a:ext cx="12192000" cy="82931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endParaRPr lang="en-US" altLang="en-US" sz="4000" b="1" dirty="0">
              <a:solidFill>
                <a:schemeClr val="bg1"/>
              </a:solidFill>
              <a:latin typeface="Montserrat" pitchFamily="2" charset="0"/>
              <a:ea typeface="Tahoma" panose="020B0604030504040204"/>
              <a:cs typeface="Tahoma" panose="020B0604030504040204"/>
              <a:sym typeface="Tahoma" panose="020B0604030504040204"/>
            </a:endParaRPr>
          </a:p>
          <a:p>
            <a:pPr algn="ctr"/>
            <a:endParaRPr lang="en-US" altLang="ru-RU" sz="1400">
              <a:latin typeface="Montserrat" panose="00000500000000000000" pitchFamily="50" charset="-52"/>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2" name="Text Box 1"/>
          <p:cNvSpPr txBox="1"/>
          <p:nvPr/>
        </p:nvSpPr>
        <p:spPr>
          <a:xfrm>
            <a:off x="2533015" y="86995"/>
            <a:ext cx="6588760" cy="645160"/>
          </a:xfrm>
          <a:prstGeom prst="rect">
            <a:avLst/>
          </a:prstGeom>
          <a:noFill/>
        </p:spPr>
        <p:txBody>
          <a:bodyPr wrap="square" rtlCol="0" anchor="t">
            <a:spAutoFit/>
          </a:bodyPr>
          <a:p>
            <a:pPr algn="l"/>
            <a:r>
              <a:rPr lang="en-US" altLang="en-US" sz="3600" b="1" dirty="0">
                <a:solidFill>
                  <a:schemeClr val="bg1"/>
                </a:solidFill>
                <a:latin typeface="+mn-ea"/>
                <a:ea typeface="Tahoma" panose="020B0604030504040204"/>
                <a:cs typeface="+mn-ea"/>
                <a:sym typeface="Tahoma" panose="020B0604030504040204"/>
              </a:rPr>
              <a:t>Example of photoaging</a:t>
            </a:r>
            <a:endParaRPr lang="en-US" altLang="en-US" sz="3600" b="1" dirty="0">
              <a:solidFill>
                <a:schemeClr val="bg1"/>
              </a:solidFill>
              <a:latin typeface="+mn-ea"/>
              <a:ea typeface="Tahoma" panose="020B0604030504040204"/>
              <a:cs typeface="+mn-ea"/>
              <a:sym typeface="Tahoma" panose="020B0604030504040204"/>
            </a:endParaRPr>
          </a:p>
        </p:txBody>
      </p:sp>
      <p:pic>
        <p:nvPicPr>
          <p:cNvPr id="3" name="Picture 2" descr="sundamage"/>
          <p:cNvPicPr>
            <a:picLocks noChangeAspect="1"/>
          </p:cNvPicPr>
          <p:nvPr/>
        </p:nvPicPr>
        <p:blipFill>
          <a:blip r:embed="rId1"/>
          <a:stretch>
            <a:fillRect/>
          </a:stretch>
        </p:blipFill>
        <p:spPr>
          <a:xfrm>
            <a:off x="386715" y="1137285"/>
            <a:ext cx="4006850" cy="5613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635"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28" name="Прямоугольник 2"/>
          <p:cNvSpPr/>
          <p:nvPr/>
        </p:nvSpPr>
        <p:spPr>
          <a:xfrm>
            <a:off x="-3810" y="-6350"/>
            <a:ext cx="12192000" cy="946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pic>
        <p:nvPicPr>
          <p:cNvPr id="2" name="Picture 2" descr="https://sun9-23.userapi.com/impg/jDSY63dkz_v01iLUTFM5NEL_zg1NsXMrcyMhig/iCiiOK13TMg.jpg?size=885x800&amp;quality=96&amp;sign=970fcb617829ee4a280bdbb36c388b70&amp;type=album"/>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l="25573" t="19597" r="26414" b="22000"/>
          <a:stretch>
            <a:fillRect/>
          </a:stretch>
        </p:blipFill>
        <p:spPr bwMode="auto">
          <a:xfrm>
            <a:off x="283571" y="1045084"/>
            <a:ext cx="2920044" cy="3634720"/>
          </a:xfrm>
          <a:prstGeom prst="roundRect">
            <a:avLst>
              <a:gd name="adj" fmla="val 8594"/>
            </a:avLst>
          </a:prstGeom>
          <a:solidFill>
            <a:srgbClr val="FFFFFF">
              <a:shade val="85000"/>
            </a:srgbClr>
          </a:solidFill>
          <a:ln w="28575">
            <a:solidFill>
              <a:schemeClr val="tx1"/>
            </a:solidFill>
          </a:ln>
          <a:effectLst/>
        </p:spPr>
      </p:pic>
      <p:sp>
        <p:nvSpPr>
          <p:cNvPr id="3" name="Прямоугольник 10"/>
          <p:cNvSpPr/>
          <p:nvPr/>
        </p:nvSpPr>
        <p:spPr>
          <a:xfrm>
            <a:off x="3505680" y="1098954"/>
            <a:ext cx="5373157" cy="1969135"/>
          </a:xfrm>
          <a:prstGeom prst="rect">
            <a:avLst/>
          </a:prstGeom>
          <a:ln w="28575">
            <a:solidFill>
              <a:schemeClr val="tx1"/>
            </a:solidFill>
          </a:ln>
        </p:spPr>
        <p:txBody>
          <a:bodyPr wrap="square">
            <a:spAutoFit/>
          </a:bodyPr>
          <a:p>
            <a:pPr algn="ctr" defTabSz="685800"/>
            <a:r>
              <a:rPr lang="en-US" sz="2135" b="1" dirty="0">
                <a:solidFill>
                  <a:prstClr val="black"/>
                </a:solidFill>
                <a:latin typeface="Arial" panose="020B0604020202020204" pitchFamily="34" charset="0"/>
                <a:cs typeface="Arial" panose="020B0604020202020204" pitchFamily="34" charset="0"/>
              </a:rPr>
              <a:t>Applied light wavelengths:</a:t>
            </a:r>
            <a:endParaRPr lang="en-US" sz="2135" b="1" dirty="0">
              <a:solidFill>
                <a:prstClr val="black"/>
              </a:solidFill>
              <a:latin typeface="Arial" panose="020B0604020202020204" pitchFamily="34" charset="0"/>
              <a:cs typeface="Arial" panose="020B0604020202020204" pitchFamily="34" charset="0"/>
            </a:endParaRPr>
          </a:p>
          <a:p>
            <a:pPr algn="ctr" defTabSz="685800">
              <a:lnSpc>
                <a:spcPct val="50000"/>
              </a:lnSpc>
            </a:pPr>
            <a:endParaRPr lang="en-US" sz="2135" b="1" dirty="0">
              <a:solidFill>
                <a:prstClr val="black"/>
              </a:solidFill>
              <a:latin typeface="Arial" panose="020B0604020202020204" pitchFamily="34" charset="0"/>
              <a:cs typeface="Arial" panose="020B0604020202020204" pitchFamily="34" charset="0"/>
            </a:endParaRPr>
          </a:p>
          <a:p>
            <a:pPr marL="342900" indent="-342900" defTabSz="685800">
              <a:buFont typeface="+mj-lt"/>
              <a:buAutoNum type="arabicPeriod"/>
            </a:pPr>
            <a:r>
              <a:rPr lang="en-US" b="1" dirty="0">
                <a:solidFill>
                  <a:srgbClr val="7030A0"/>
                </a:solidFill>
                <a:latin typeface="Arial" panose="020B0604020202020204" pitchFamily="34" charset="0"/>
                <a:cs typeface="Arial" panose="020B0604020202020204" pitchFamily="34" charset="0"/>
              </a:rPr>
              <a:t>365 nm (UV, WLSLED-0365-04)</a:t>
            </a:r>
            <a:endParaRPr lang="en-US" b="1" dirty="0">
              <a:solidFill>
                <a:srgbClr val="7030A0"/>
              </a:solidFill>
              <a:latin typeface="Arial" panose="020B0604020202020204" pitchFamily="34" charset="0"/>
              <a:cs typeface="Arial" panose="020B0604020202020204" pitchFamily="34" charset="0"/>
            </a:endParaRPr>
          </a:p>
          <a:p>
            <a:pPr marL="342900" indent="-342900" defTabSz="685800">
              <a:buFont typeface="+mj-lt"/>
              <a:buAutoNum type="arabicPeriod"/>
            </a:pPr>
            <a:r>
              <a:rPr lang="en-US" b="1" dirty="0">
                <a:solidFill>
                  <a:schemeClr val="accent1">
                    <a:lumMod val="50000"/>
                  </a:schemeClr>
                </a:solidFill>
                <a:latin typeface="Arial" panose="020B0604020202020204" pitchFamily="34" charset="0"/>
                <a:cs typeface="Arial" panose="020B0604020202020204" pitchFamily="34" charset="0"/>
              </a:rPr>
              <a:t>405 nm (blue light, WLS-LED-0405-03)</a:t>
            </a:r>
            <a:endParaRPr lang="en-US" b="1" dirty="0">
              <a:solidFill>
                <a:schemeClr val="accent1">
                  <a:lumMod val="50000"/>
                </a:schemeClr>
              </a:solidFill>
              <a:latin typeface="Arial" panose="020B0604020202020204" pitchFamily="34" charset="0"/>
              <a:cs typeface="Arial" panose="020B0604020202020204" pitchFamily="34" charset="0"/>
            </a:endParaRPr>
          </a:p>
          <a:p>
            <a:pPr marL="342900" indent="-342900" defTabSz="685800">
              <a:buFont typeface="+mj-lt"/>
              <a:buAutoNum type="arabicPeriod"/>
            </a:pPr>
            <a:r>
              <a:rPr lang="en-US" b="1" dirty="0">
                <a:solidFill>
                  <a:srgbClr val="00B050"/>
                </a:solidFill>
                <a:latin typeface="Arial" panose="020B0604020202020204" pitchFamily="34" charset="0"/>
                <a:cs typeface="Arial" panose="020B0604020202020204" pitchFamily="34" charset="0"/>
              </a:rPr>
              <a:t>530 nm (green light, WLS-LED-0530-03</a:t>
            </a:r>
            <a:r>
              <a:rPr lang="en-US" dirty="0">
                <a:solidFill>
                  <a:srgbClr val="00B050"/>
                </a:solidFill>
                <a:latin typeface="Arial" panose="020B0604020202020204" pitchFamily="34" charset="0"/>
                <a:cs typeface="Arial" panose="020B0604020202020204" pitchFamily="34" charset="0"/>
              </a:rPr>
              <a:t>)</a:t>
            </a:r>
            <a:endParaRPr lang="en-US" dirty="0">
              <a:solidFill>
                <a:srgbClr val="00B050"/>
              </a:solidFill>
              <a:latin typeface="Arial" panose="020B0604020202020204" pitchFamily="34" charset="0"/>
              <a:cs typeface="Arial" panose="020B0604020202020204" pitchFamily="34" charset="0"/>
            </a:endParaRPr>
          </a:p>
          <a:p>
            <a:pPr marL="342900" indent="-342900" defTabSz="685800">
              <a:buFont typeface="+mj-lt"/>
              <a:buAutoNum type="arabicPeriod"/>
            </a:pPr>
            <a:r>
              <a:rPr lang="en-US" b="1" dirty="0">
                <a:solidFill>
                  <a:srgbClr val="FF9900"/>
                </a:solidFill>
                <a:latin typeface="Arial" panose="020B0604020202020204" pitchFamily="34" charset="0"/>
                <a:cs typeface="Arial" panose="020B0604020202020204" pitchFamily="34" charset="0"/>
              </a:rPr>
              <a:t>625 nm (orange light, WLS-LED-0625-03)</a:t>
            </a:r>
            <a:endParaRPr lang="en-US" b="1" dirty="0">
              <a:solidFill>
                <a:srgbClr val="FF9900"/>
              </a:solidFill>
              <a:latin typeface="Arial" panose="020B0604020202020204" pitchFamily="34" charset="0"/>
              <a:cs typeface="Arial" panose="020B0604020202020204" pitchFamily="34" charset="0"/>
            </a:endParaRPr>
          </a:p>
          <a:p>
            <a:pPr marL="342900" indent="-342900" defTabSz="685800">
              <a:buFont typeface="+mj-lt"/>
              <a:buAutoNum type="arabicPeriod"/>
            </a:pPr>
            <a:r>
              <a:rPr lang="en-US" b="1" dirty="0">
                <a:solidFill>
                  <a:srgbClr val="FF0000"/>
                </a:solidFill>
                <a:latin typeface="Arial" panose="020B0604020202020204" pitchFamily="34" charset="0"/>
                <a:cs typeface="Arial" panose="020B0604020202020204" pitchFamily="34" charset="0"/>
              </a:rPr>
              <a:t>656 nm (red light, WLS-LED-0656-03)</a:t>
            </a:r>
            <a:endParaRPr lang="ru-RU" b="1" dirty="0">
              <a:solidFill>
                <a:srgbClr val="FF0000"/>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192965" y="1098954"/>
            <a:ext cx="2700225" cy="3483619"/>
          </a:xfrm>
          <a:prstGeom prst="roundRect">
            <a:avLst>
              <a:gd name="adj" fmla="val 8594"/>
            </a:avLst>
          </a:prstGeom>
          <a:solidFill>
            <a:srgbClr val="FFFFFF">
              <a:shade val="85000"/>
            </a:srgbClr>
          </a:solidFill>
          <a:ln w="28575">
            <a:solidFill>
              <a:schemeClr val="tx1"/>
            </a:solidFill>
          </a:ln>
          <a:effectLst/>
        </p:spPr>
      </p:pic>
      <p:sp>
        <p:nvSpPr>
          <p:cNvPr id="5" name="Прямоугольник 13"/>
          <p:cNvSpPr/>
          <p:nvPr/>
        </p:nvSpPr>
        <p:spPr>
          <a:xfrm>
            <a:off x="-141017" y="4761876"/>
            <a:ext cx="3552395" cy="1078230"/>
          </a:xfrm>
          <a:prstGeom prst="rect">
            <a:avLst/>
          </a:prstGeom>
        </p:spPr>
        <p:txBody>
          <a:bodyPr wrap="square">
            <a:spAutoFit/>
          </a:bodyPr>
          <a:p>
            <a:pPr algn="ctr" defTabSz="685800"/>
            <a:r>
              <a:rPr lang="en-US" sz="2135" b="1" dirty="0" err="1">
                <a:solidFill>
                  <a:prstClr val="black"/>
                </a:solidFill>
                <a:latin typeface="Arial" panose="020B0604020202020204" pitchFamily="34" charset="0"/>
                <a:cs typeface="Arial" panose="020B0604020202020204" pitchFamily="34" charset="0"/>
              </a:rPr>
              <a:t>WheeLED</a:t>
            </a:r>
            <a:r>
              <a:rPr lang="en-US" sz="2135" b="1" dirty="0">
                <a:solidFill>
                  <a:prstClr val="black"/>
                </a:solidFill>
                <a:latin typeface="Arial" panose="020B0604020202020204" pitchFamily="34" charset="0"/>
                <a:cs typeface="Arial" panose="020B0604020202020204" pitchFamily="34" charset="0"/>
              </a:rPr>
              <a:t> wavelength-switchable LED source (</a:t>
            </a:r>
            <a:r>
              <a:rPr lang="en-US" sz="2135" b="1" dirty="0" err="1">
                <a:solidFill>
                  <a:prstClr val="black"/>
                </a:solidFill>
                <a:latin typeface="Arial" panose="020B0604020202020204" pitchFamily="34" charset="0"/>
                <a:cs typeface="Arial" panose="020B0604020202020204" pitchFamily="34" charset="0"/>
              </a:rPr>
              <a:t>Mightex</a:t>
            </a:r>
            <a:r>
              <a:rPr lang="en-US" sz="2135" b="1" dirty="0">
                <a:solidFill>
                  <a:prstClr val="black"/>
                </a:solidFill>
                <a:latin typeface="Arial" panose="020B0604020202020204" pitchFamily="34" charset="0"/>
                <a:cs typeface="Arial" panose="020B0604020202020204" pitchFamily="34" charset="0"/>
              </a:rPr>
              <a:t>, Canada)</a:t>
            </a:r>
            <a:endParaRPr lang="ru-RU" sz="2135" b="1" dirty="0">
              <a:solidFill>
                <a:prstClr val="black"/>
              </a:solidFill>
              <a:latin typeface="Arial" panose="020B0604020202020204" pitchFamily="34" charset="0"/>
              <a:cs typeface="Arial" panose="020B0604020202020204" pitchFamily="34" charset="0"/>
            </a:endParaRPr>
          </a:p>
        </p:txBody>
      </p:sp>
      <p:sp>
        <p:nvSpPr>
          <p:cNvPr id="15" name="Прямоугольник 14"/>
          <p:cNvSpPr/>
          <p:nvPr/>
        </p:nvSpPr>
        <p:spPr>
          <a:xfrm>
            <a:off x="8753045" y="4679804"/>
            <a:ext cx="3580063" cy="1240155"/>
          </a:xfrm>
          <a:prstGeom prst="rect">
            <a:avLst/>
          </a:prstGeom>
        </p:spPr>
        <p:txBody>
          <a:bodyPr wrap="square">
            <a:spAutoFit/>
          </a:bodyPr>
          <a:p>
            <a:pPr algn="ctr" defTabSz="685800"/>
            <a:r>
              <a:rPr lang="en-US" sz="1865" b="1" dirty="0">
                <a:solidFill>
                  <a:prstClr val="black"/>
                </a:solidFill>
                <a:latin typeface="Arial" panose="020B0604020202020204" pitchFamily="34" charset="0"/>
                <a:cs typeface="Arial" panose="020B0604020202020204" pitchFamily="34" charset="0"/>
              </a:rPr>
              <a:t>Cells were irradiated in a selected dose-dependent manner at the: </a:t>
            </a:r>
            <a:endParaRPr lang="en-US" sz="1865" b="1" dirty="0">
              <a:solidFill>
                <a:prstClr val="black"/>
              </a:solidFill>
              <a:latin typeface="Arial" panose="020B0604020202020204" pitchFamily="34" charset="0"/>
              <a:cs typeface="Arial" panose="020B0604020202020204" pitchFamily="34" charset="0"/>
            </a:endParaRPr>
          </a:p>
          <a:p>
            <a:pPr algn="ctr" defTabSz="685800"/>
            <a:r>
              <a:rPr lang="en-US" sz="1865" b="1" dirty="0">
                <a:solidFill>
                  <a:prstClr val="black"/>
                </a:solidFill>
                <a:latin typeface="Arial" panose="020B0604020202020204" pitchFamily="34" charset="0"/>
                <a:cs typeface="Arial" panose="020B0604020202020204" pitchFamily="34" charset="0"/>
              </a:rPr>
              <a:t>4, 16, and 32 J/cm</a:t>
            </a:r>
            <a:r>
              <a:rPr lang="en-US" sz="1865" b="1" baseline="30000" dirty="0">
                <a:solidFill>
                  <a:prstClr val="black"/>
                </a:solidFill>
                <a:latin typeface="Arial" panose="020B0604020202020204" pitchFamily="34" charset="0"/>
                <a:cs typeface="Arial" panose="020B0604020202020204" pitchFamily="34" charset="0"/>
              </a:rPr>
              <a:t>2</a:t>
            </a:r>
            <a:endParaRPr lang="ru-RU" sz="1865" b="1" dirty="0">
              <a:solidFill>
                <a:prstClr val="black"/>
              </a:solidFill>
              <a:latin typeface="Arial" panose="020B0604020202020204" pitchFamily="34" charset="0"/>
              <a:cs typeface="Arial" panose="020B0604020202020204" pitchFamily="34" charset="0"/>
            </a:endParaRPr>
          </a:p>
        </p:txBody>
      </p:sp>
      <p:sp>
        <p:nvSpPr>
          <p:cNvPr id="6" name="TextBox 2"/>
          <p:cNvSpPr txBox="1"/>
          <p:nvPr/>
        </p:nvSpPr>
        <p:spPr>
          <a:xfrm>
            <a:off x="3423443" y="3480311"/>
            <a:ext cx="5537367" cy="2722880"/>
          </a:xfrm>
          <a:prstGeom prst="rect">
            <a:avLst/>
          </a:prstGeom>
          <a:solidFill>
            <a:srgbClr val="FFF3FF"/>
          </a:solidFill>
        </p:spPr>
        <p:txBody>
          <a:bodyPr wrap="square" rtlCol="0">
            <a:spAutoFit/>
          </a:bodyPr>
          <a:p>
            <a:pPr defTabSz="685800">
              <a:defRPr/>
            </a:pPr>
            <a:r>
              <a:rPr lang="en-US" altLang="ru-RU" sz="2135" b="1" dirty="0">
                <a:solidFill>
                  <a:prstClr val="black"/>
                </a:solidFill>
                <a:latin typeface="Arial" panose="020B0604020202020204" pitchFamily="34" charset="0"/>
              </a:rPr>
              <a:t>CONTROL:  </a:t>
            </a:r>
            <a:endParaRPr lang="en-US" altLang="ru-RU" sz="2135" b="1" dirty="0">
              <a:solidFill>
                <a:prstClr val="black"/>
              </a:solidFill>
              <a:latin typeface="Arial" panose="020B0604020202020204" pitchFamily="34" charset="0"/>
            </a:endParaRPr>
          </a:p>
          <a:p>
            <a:pPr marL="285750" indent="-285750" defTabSz="685800">
              <a:buFont typeface="Wingdings" panose="05000000000000000000" pitchFamily="2" charset="2"/>
              <a:buChar char="Ø"/>
              <a:defRPr/>
            </a:pPr>
            <a:r>
              <a:rPr lang="en-US" altLang="ru-RU" sz="2135" b="1" dirty="0">
                <a:solidFill>
                  <a:prstClr val="black"/>
                </a:solidFill>
                <a:latin typeface="Arial" panose="020B0604020202020204" pitchFamily="34" charset="0"/>
              </a:rPr>
              <a:t>Negative – non irradiated cells </a:t>
            </a:r>
            <a:endParaRPr lang="en-US" altLang="ru-RU" sz="2135" b="1" dirty="0">
              <a:solidFill>
                <a:prstClr val="black"/>
              </a:solidFill>
              <a:latin typeface="Arial" panose="020B0604020202020204" pitchFamily="34" charset="0"/>
            </a:endParaRPr>
          </a:p>
          <a:p>
            <a:pPr marL="285750" indent="-285750" defTabSz="685800">
              <a:buFont typeface="Wingdings" panose="05000000000000000000" pitchFamily="2" charset="2"/>
              <a:buChar char="Ø"/>
              <a:defRPr/>
            </a:pPr>
            <a:r>
              <a:rPr lang="en-US" altLang="ru-RU" sz="2135" b="1" dirty="0">
                <a:solidFill>
                  <a:prstClr val="black"/>
                </a:solidFill>
                <a:latin typeface="Arial" panose="020B0604020202020204" pitchFamily="34" charset="0"/>
              </a:rPr>
              <a:t>Positive – PMA (50nM)</a:t>
            </a:r>
            <a:endParaRPr lang="en-US" altLang="ru-RU" sz="2135" b="1" dirty="0">
              <a:solidFill>
                <a:prstClr val="black"/>
              </a:solidFill>
              <a:latin typeface="Arial" panose="020B0604020202020204" pitchFamily="34" charset="0"/>
            </a:endParaRPr>
          </a:p>
          <a:p>
            <a:pPr marL="1527175" indent="-1527175" defTabSz="685800">
              <a:buFont typeface="Wingdings" panose="05000000000000000000" pitchFamily="2" charset="2"/>
              <a:buChar char="Ø"/>
              <a:defRPr/>
            </a:pPr>
            <a:endParaRPr lang="en-US" altLang="ru-RU" sz="2135" b="1" dirty="0">
              <a:solidFill>
                <a:prstClr val="black"/>
              </a:solidFill>
              <a:latin typeface="Arial" panose="020B0604020202020204" pitchFamily="34" charset="0"/>
            </a:endParaRPr>
          </a:p>
          <a:p>
            <a:pPr defTabSz="685800">
              <a:defRPr/>
            </a:pPr>
            <a:r>
              <a:rPr lang="en-US" altLang="ru-RU" sz="2135" b="1" dirty="0">
                <a:solidFill>
                  <a:prstClr val="black"/>
                </a:solidFill>
                <a:latin typeface="Arial" panose="020B0604020202020204" pitchFamily="34" charset="0"/>
              </a:rPr>
              <a:t>INHIBITORS: </a:t>
            </a:r>
            <a:endParaRPr lang="en-US" altLang="ru-RU" sz="2135" b="1" dirty="0">
              <a:solidFill>
                <a:prstClr val="black"/>
              </a:solidFill>
              <a:latin typeface="Arial" panose="020B0604020202020204" pitchFamily="34" charset="0"/>
            </a:endParaRPr>
          </a:p>
          <a:p>
            <a:pPr marL="285750" indent="-285750" defTabSz="685800">
              <a:buFont typeface="Wingdings" panose="05000000000000000000" pitchFamily="2" charset="2"/>
              <a:buChar char="Ø"/>
              <a:defRPr/>
            </a:pPr>
            <a:r>
              <a:rPr lang="en-US" altLang="ru-RU" sz="2135" b="1" dirty="0">
                <a:solidFill>
                  <a:prstClr val="black"/>
                </a:solidFill>
                <a:latin typeface="Arial" panose="020B0604020202020204" pitchFamily="34" charset="0"/>
              </a:rPr>
              <a:t>of NADPH oxidase: apocynin (400µM) </a:t>
            </a:r>
            <a:endParaRPr lang="en-US" altLang="ru-RU" sz="2135" b="1" dirty="0">
              <a:solidFill>
                <a:prstClr val="black"/>
              </a:solidFill>
              <a:latin typeface="Arial" panose="020B0604020202020204" pitchFamily="34" charset="0"/>
            </a:endParaRPr>
          </a:p>
          <a:p>
            <a:pPr marL="285750" indent="-285750" defTabSz="685800">
              <a:buFont typeface="Wingdings" panose="05000000000000000000" pitchFamily="2" charset="2"/>
              <a:buChar char="Ø"/>
              <a:defRPr/>
            </a:pPr>
            <a:r>
              <a:rPr lang="en-US" altLang="ru-RU" sz="2135" b="1" dirty="0">
                <a:solidFill>
                  <a:prstClr val="black"/>
                </a:solidFill>
                <a:latin typeface="Arial" panose="020B0604020202020204" pitchFamily="34" charset="0"/>
              </a:rPr>
              <a:t>of PAD4: GSK 484 (10µM) </a:t>
            </a:r>
            <a:endParaRPr lang="en-US" altLang="ru-RU" sz="2135" b="1" dirty="0">
              <a:solidFill>
                <a:prstClr val="black"/>
              </a:solidFill>
              <a:latin typeface="Arial" panose="020B0604020202020204" pitchFamily="34" charset="0"/>
            </a:endParaRPr>
          </a:p>
          <a:p>
            <a:pPr marL="285750" indent="-285750" defTabSz="685800">
              <a:buFont typeface="Wingdings" panose="05000000000000000000" pitchFamily="2" charset="2"/>
              <a:buChar char="Ø"/>
              <a:defRPr/>
            </a:pPr>
            <a:r>
              <a:rPr lang="en-US" altLang="ru-RU" sz="2135" b="1" dirty="0">
                <a:solidFill>
                  <a:prstClr val="black"/>
                </a:solidFill>
                <a:latin typeface="Arial" panose="020B0604020202020204" pitchFamily="34" charset="0"/>
              </a:rPr>
              <a:t>of Mitochondria: Mito-Tempo</a:t>
            </a:r>
            <a:endParaRPr lang="ru-RU" sz="2400" dirty="0"/>
          </a:p>
        </p:txBody>
      </p:sp>
      <p:sp>
        <p:nvSpPr>
          <p:cNvPr id="7" name="Text Box 6"/>
          <p:cNvSpPr txBox="1"/>
          <p:nvPr/>
        </p:nvSpPr>
        <p:spPr>
          <a:xfrm>
            <a:off x="736600" y="117475"/>
            <a:ext cx="11156315" cy="1568450"/>
          </a:xfrm>
          <a:prstGeom prst="rect">
            <a:avLst/>
          </a:prstGeom>
          <a:noFill/>
        </p:spPr>
        <p:txBody>
          <a:bodyPr wrap="square" rtlCol="0" anchor="t">
            <a:spAutoFit/>
          </a:bodyPr>
          <a:p>
            <a:pPr algn="ctr"/>
            <a:r>
              <a:rPr lang="en-US" sz="3200" b="1" dirty="0">
                <a:solidFill>
                  <a:schemeClr val="bg1"/>
                </a:solidFill>
                <a:latin typeface="Arial" panose="020B0604020202020204" pitchFamily="34" charset="0"/>
                <a:cs typeface="Arial" panose="020B0604020202020204" pitchFamily="34" charset="0"/>
                <a:sym typeface="+mn-ea"/>
              </a:rPr>
              <a:t>Experiment</a:t>
            </a:r>
            <a:endParaRPr lang="en-US" sz="3200" b="1" dirty="0">
              <a:solidFill>
                <a:schemeClr val="bg1"/>
              </a:solidFill>
              <a:latin typeface="Arial" panose="020B0604020202020204" pitchFamily="34" charset="0"/>
              <a:cs typeface="Arial" panose="020B0604020202020204" pitchFamily="34" charset="0"/>
            </a:endParaRPr>
          </a:p>
          <a:p>
            <a:pPr algn="ctr"/>
            <a:endParaRPr lang="en-US" altLang="ru-RU" sz="3200" b="1" dirty="0">
              <a:solidFill>
                <a:schemeClr val="bg1"/>
              </a:solidFill>
              <a:latin typeface="Arial" panose="020B0604020202020204" pitchFamily="34" charset="0"/>
              <a:cs typeface="Arial" panose="020B0604020202020204" pitchFamily="34" charset="0"/>
              <a:sym typeface="+mn-ea"/>
            </a:endParaRPr>
          </a:p>
          <a:p>
            <a:pPr algn="l"/>
            <a:endParaRPr lang="en-US" altLang="en-US" sz="3200" b="1" dirty="0">
              <a:solidFill>
                <a:schemeClr val="bg1"/>
              </a:solidFill>
              <a:latin typeface="Montserrat" pitchFamily="2" charset="0"/>
              <a:ea typeface="Tahoma" panose="020B0604030504040204"/>
              <a:cs typeface="Tahoma" panose="020B0604030504040204"/>
              <a:sym typeface="Tahoma" panose="020B0604030504040204"/>
            </a:endParaRPr>
          </a:p>
        </p:txBody>
      </p:sp>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635"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endParaRPr lang="ru-RU" dirty="0"/>
          </a:p>
        </p:txBody>
      </p:sp>
      <p:sp>
        <p:nvSpPr>
          <p:cNvPr id="28" name="Прямоугольник 2"/>
          <p:cNvSpPr/>
          <p:nvPr/>
        </p:nvSpPr>
        <p:spPr>
          <a:xfrm>
            <a:off x="-3810" y="-6350"/>
            <a:ext cx="12192000" cy="946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pic>
        <p:nvPicPr>
          <p:cNvPr id="10" name="Рисунок 9"/>
          <p:cNvPicPr>
            <a:picLocks noChangeAspect="1"/>
          </p:cNvPicPr>
          <p:nvPr/>
        </p:nvPicPr>
        <p:blipFill>
          <a:blip r:embed="rId1">
            <a:extLst>
              <a:ext uri="{BEBA8EAE-BF5A-486C-A8C5-ECC9F3942E4B}">
                <a14:imgProps xmlns:a14="http://schemas.microsoft.com/office/drawing/2010/main">
                  <a14:imgLayer r:embed="rId2">
                    <a14:imgEffect>
                      <a14:colorTemperature colorTemp="7200"/>
                    </a14:imgEffect>
                  </a14:imgLayer>
                </a14:imgProps>
              </a:ext>
            </a:extLst>
          </a:blip>
          <a:stretch>
            <a:fillRect/>
          </a:stretch>
        </p:blipFill>
        <p:spPr>
          <a:xfrm>
            <a:off x="451214" y="1910055"/>
            <a:ext cx="4382065" cy="4098895"/>
          </a:xfrm>
          <a:prstGeom prst="rect">
            <a:avLst/>
          </a:prstGeom>
          <a:ln>
            <a:solidFill>
              <a:schemeClr val="tx1"/>
            </a:solidFill>
          </a:ln>
        </p:spPr>
      </p:pic>
      <p:sp>
        <p:nvSpPr>
          <p:cNvPr id="4" name="TextBox 10"/>
          <p:cNvSpPr txBox="1"/>
          <p:nvPr/>
        </p:nvSpPr>
        <p:spPr>
          <a:xfrm>
            <a:off x="-97550" y="6128535"/>
            <a:ext cx="5493872" cy="583565"/>
          </a:xfrm>
          <a:prstGeom prst="rect">
            <a:avLst/>
          </a:prstGeom>
          <a:noFill/>
        </p:spPr>
        <p:txBody>
          <a:bodyPr wrap="square" rtlCol="0">
            <a:spAutoFit/>
          </a:bodyPr>
          <a:p>
            <a:pPr marL="0" marR="0" lvl="0" indent="0" algn="ctr" defTabSz="6858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figure is presented with the kind permission</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author – Dr Nina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Vorobyeva</a:t>
            </a:r>
            <a:r>
              <a:rPr kumimoji="0" lang="" alt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MSU</a:t>
            </a:r>
            <a:endParaRPr kumimoji="0" lang="en-US" altLang=""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45609" y="939891"/>
            <a:ext cx="4793275" cy="911860"/>
          </a:xfrm>
          <a:prstGeom prst="rect">
            <a:avLst/>
          </a:prstGeom>
          <a:noFill/>
        </p:spPr>
        <p:txBody>
          <a:bodyPr wrap="square" rtlCol="0">
            <a:spAutoFit/>
          </a:bodyPr>
          <a:p>
            <a:pPr marL="0" marR="0" lvl="0" indent="0" algn="ctr" defTabSz="6858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Schematic representation of classic </a:t>
            </a:r>
            <a:r>
              <a:rPr kumimoji="0" lang="en-US" sz="2665"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NETosis</a:t>
            </a:r>
            <a:endParaRPr kumimoji="0" lang="ru-RU" sz="266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5259070" y="998855"/>
            <a:ext cx="6929120" cy="5921375"/>
          </a:xfrm>
          <a:prstGeom prst="rect">
            <a:avLst/>
          </a:prstGeom>
          <a:noFill/>
        </p:spPr>
        <p:txBody>
          <a:bodyPr wrap="square" rtlCol="0">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NADPH</a:t>
            </a:r>
            <a:r>
              <a:rPr kumimoji="0" lang="ru-RU" sz="266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66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oxidase –  </a:t>
            </a:r>
            <a:r>
              <a:rPr kumimoji="0" lang="en-US" sz="2135"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
            </a:r>
            <a:r>
              <a:rPr kumimoji="0" lang="ru-RU" sz="213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icotinamide</a:t>
            </a:r>
            <a:r>
              <a:rPr kumimoji="0" lang="ru-RU" sz="213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135"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A</a:t>
            </a:r>
            <a:r>
              <a:rPr kumimoji="0" lang="ru-RU" sz="213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denine</a:t>
            </a:r>
            <a:r>
              <a:rPr kumimoji="0" lang="ru-RU" sz="213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ru-RU" sz="213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135"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a:t>
            </a:r>
            <a:r>
              <a:rPr kumimoji="0" lang="ru-RU" sz="213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inucleotide</a:t>
            </a:r>
            <a:r>
              <a:rPr kumimoji="0" lang="ru-RU" sz="213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135"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a:t>
            </a:r>
            <a:r>
              <a:rPr kumimoji="0" lang="ru-RU" sz="213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hosphate</a:t>
            </a:r>
            <a:r>
              <a:rPr kumimoji="0" lang="ru-RU" sz="213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135"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O</a:t>
            </a:r>
            <a:r>
              <a:rPr kumimoji="0" lang="ru-RU" sz="213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xidase</a:t>
            </a:r>
            <a:r>
              <a:rPr kumimoji="0" lang="ru-RU" sz="213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13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lang="en-US" sz="2135" b="1" dirty="0">
                <a:solidFill>
                  <a:prstClr val="black"/>
                </a:solidFill>
                <a:latin typeface="Arial" panose="020B0604020202020204" pitchFamily="34" charset="0"/>
                <a:cs typeface="Arial" panose="020B0604020202020204" pitchFamily="34" charset="0"/>
              </a:rPr>
              <a:t>membrane-bound enzyme complex, one of the major sources of cellular ROS</a:t>
            </a:r>
            <a:endParaRPr lang="en-US" sz="2135" b="1" dirty="0">
              <a:solidFill>
                <a:prstClr val="black"/>
              </a:solidFill>
              <a:latin typeface="Arial" panose="020B0604020202020204" pitchFamily="34" charset="0"/>
              <a:cs typeface="Arial" panose="020B0604020202020204" pitchFamily="34" charset="0"/>
            </a:endParaRPr>
          </a:p>
          <a:p>
            <a:pPr marL="361950" lvl="0" algn="just" defTabSz="685800"/>
            <a:endParaRPr kumimoji="0" lang="en-US" sz="266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1950" lvl="0" defTabSz="685800">
              <a:lnSpc>
                <a:spcPct val="60000"/>
              </a:lnSpc>
              <a:defRPr/>
            </a:pPr>
            <a:r>
              <a:rPr lang="en-US" sz="2665" b="1" dirty="0">
                <a:solidFill>
                  <a:prstClr val="black"/>
                </a:solidFill>
                <a:latin typeface="Arial" panose="020B0604020202020204" pitchFamily="34" charset="0"/>
                <a:cs typeface="Arial" panose="020B0604020202020204" pitchFamily="34" charset="0"/>
              </a:rPr>
              <a:t>PKC</a:t>
            </a:r>
            <a:r>
              <a:rPr lang="ru-RU" sz="2665" b="1" dirty="0">
                <a:solidFill>
                  <a:prstClr val="black"/>
                </a:solidFill>
                <a:latin typeface="Arial" panose="020B0604020202020204" pitchFamily="34" charset="0"/>
                <a:cs typeface="Arial" panose="020B0604020202020204" pitchFamily="34" charset="0"/>
              </a:rPr>
              <a:t> – </a:t>
            </a:r>
            <a:r>
              <a:rPr lang="en-US" sz="2665" b="1" dirty="0">
                <a:solidFill>
                  <a:prstClr val="black"/>
                </a:solidFill>
                <a:latin typeface="Arial" panose="020B0604020202020204" pitchFamily="34" charset="0"/>
                <a:cs typeface="Arial" panose="020B0604020202020204" pitchFamily="34" charset="0"/>
              </a:rPr>
              <a:t>protein kinase C</a:t>
            </a:r>
            <a:endParaRPr lang="en-US"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endParaRPr lang="en-US"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r>
              <a:rPr lang="en-US" sz="2665" b="1" dirty="0">
                <a:solidFill>
                  <a:prstClr val="black"/>
                </a:solidFill>
                <a:latin typeface="Arial" panose="020B0604020202020204" pitchFamily="34" charset="0"/>
                <a:cs typeface="Arial" panose="020B0604020202020204" pitchFamily="34" charset="0"/>
              </a:rPr>
              <a:t>NE - neutrophil elastase</a:t>
            </a:r>
            <a:endParaRPr lang="ru-RU"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endParaRPr lang="ru-RU"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r>
              <a:rPr lang="en-US" sz="2665" b="1" dirty="0">
                <a:solidFill>
                  <a:prstClr val="black"/>
                </a:solidFill>
                <a:latin typeface="Arial" panose="020B0604020202020204" pitchFamily="34" charset="0"/>
                <a:cs typeface="Arial" panose="020B0604020202020204" pitchFamily="34" charset="0"/>
              </a:rPr>
              <a:t>MPO</a:t>
            </a:r>
            <a:r>
              <a:rPr lang="ru-RU" sz="2665" b="1" dirty="0">
                <a:solidFill>
                  <a:prstClr val="black"/>
                </a:solidFill>
                <a:latin typeface="Arial" panose="020B0604020202020204" pitchFamily="34" charset="0"/>
                <a:cs typeface="Arial" panose="020B0604020202020204" pitchFamily="34" charset="0"/>
              </a:rPr>
              <a:t> – </a:t>
            </a:r>
            <a:r>
              <a:rPr lang="en-US" sz="2665" b="1" dirty="0">
                <a:solidFill>
                  <a:prstClr val="black"/>
                </a:solidFill>
                <a:latin typeface="Arial" panose="020B0604020202020204" pitchFamily="34" charset="0"/>
                <a:cs typeface="Arial" panose="020B0604020202020204" pitchFamily="34" charset="0"/>
              </a:rPr>
              <a:t>myeloperoxidase</a:t>
            </a:r>
            <a:endParaRPr lang="ru-RU"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endParaRPr lang="en-US" sz="2665" b="1" dirty="0">
              <a:solidFill>
                <a:srgbClr val="C00000"/>
              </a:solidFill>
              <a:latin typeface="Arial" panose="020B0604020202020204" pitchFamily="34" charset="0"/>
              <a:cs typeface="Arial" panose="020B0604020202020204" pitchFamily="34" charset="0"/>
            </a:endParaRPr>
          </a:p>
          <a:p>
            <a:pPr marL="361950" lvl="0" defTabSz="685800">
              <a:lnSpc>
                <a:spcPct val="60000"/>
              </a:lnSpc>
              <a:defRPr/>
            </a:pPr>
            <a:r>
              <a:rPr lang="en-US" sz="2665" b="1" dirty="0">
                <a:solidFill>
                  <a:srgbClr val="C00000"/>
                </a:solidFill>
                <a:latin typeface="Arial" panose="020B0604020202020204" pitchFamily="34" charset="0"/>
                <a:cs typeface="Arial" panose="020B0604020202020204" pitchFamily="34" charset="0"/>
              </a:rPr>
              <a:t>PAD4 – peptidyl arginine deaminase 4</a:t>
            </a:r>
            <a:endParaRPr lang="ru-RU" sz="2665" b="1" dirty="0">
              <a:solidFill>
                <a:srgbClr val="C00000"/>
              </a:solidFill>
              <a:latin typeface="Arial" panose="020B0604020202020204" pitchFamily="34" charset="0"/>
              <a:cs typeface="Arial" panose="020B0604020202020204" pitchFamily="34" charset="0"/>
            </a:endParaRPr>
          </a:p>
          <a:p>
            <a:pPr marL="361950" lvl="0" defTabSz="685800">
              <a:lnSpc>
                <a:spcPct val="60000"/>
              </a:lnSpc>
              <a:defRPr/>
            </a:pPr>
            <a:endParaRPr lang="en-US"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r>
              <a:rPr lang="ru-RU" sz="2665" b="1" dirty="0">
                <a:solidFill>
                  <a:prstClr val="black"/>
                </a:solidFill>
                <a:latin typeface="Arial" panose="020B0604020202020204" pitchFamily="34" charset="0"/>
                <a:cs typeface="Arial" panose="020B0604020202020204" pitchFamily="34" charset="0"/>
              </a:rPr>
              <a:t>А</a:t>
            </a:r>
            <a:r>
              <a:rPr lang="en-US" sz="2665" b="1" dirty="0">
                <a:solidFill>
                  <a:prstClr val="black"/>
                </a:solidFill>
                <a:latin typeface="Arial" panose="020B0604020202020204" pitchFamily="34" charset="0"/>
                <a:cs typeface="Arial" panose="020B0604020202020204" pitchFamily="34" charset="0"/>
              </a:rPr>
              <a:t>G</a:t>
            </a:r>
            <a:r>
              <a:rPr lang="ru-RU" sz="2665" b="1" dirty="0">
                <a:solidFill>
                  <a:prstClr val="black"/>
                </a:solidFill>
                <a:latin typeface="Arial" panose="020B0604020202020204" pitchFamily="34" charset="0"/>
                <a:cs typeface="Arial" panose="020B0604020202020204" pitchFamily="34" charset="0"/>
              </a:rPr>
              <a:t> – </a:t>
            </a:r>
            <a:r>
              <a:rPr lang="en-US" sz="2665" b="1" dirty="0">
                <a:solidFill>
                  <a:prstClr val="black"/>
                </a:solidFill>
                <a:latin typeface="Arial" panose="020B0604020202020204" pitchFamily="34" charset="0"/>
                <a:cs typeface="Arial" panose="020B0604020202020204" pitchFamily="34" charset="0"/>
              </a:rPr>
              <a:t>azurophilic granules</a:t>
            </a:r>
            <a:endParaRPr lang="ru-RU"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endParaRPr lang="ru-RU"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r>
              <a:rPr lang="en-US" sz="2665" b="1" dirty="0">
                <a:solidFill>
                  <a:prstClr val="black"/>
                </a:solidFill>
                <a:latin typeface="Arial" panose="020B0604020202020204" pitchFamily="34" charset="0"/>
                <a:cs typeface="Arial" panose="020B0604020202020204" pitchFamily="34" charset="0"/>
              </a:rPr>
              <a:t>SG</a:t>
            </a:r>
            <a:r>
              <a:rPr lang="ru-RU" sz="2665" b="1" dirty="0">
                <a:solidFill>
                  <a:prstClr val="black"/>
                </a:solidFill>
                <a:latin typeface="Arial" panose="020B0604020202020204" pitchFamily="34" charset="0"/>
                <a:cs typeface="Arial" panose="020B0604020202020204" pitchFamily="34" charset="0"/>
              </a:rPr>
              <a:t> – </a:t>
            </a:r>
            <a:r>
              <a:rPr lang="en-US" sz="2665" b="1" dirty="0">
                <a:solidFill>
                  <a:prstClr val="black"/>
                </a:solidFill>
                <a:latin typeface="Arial" panose="020B0604020202020204" pitchFamily="34" charset="0"/>
                <a:cs typeface="Arial" panose="020B0604020202020204" pitchFamily="34" charset="0"/>
              </a:rPr>
              <a:t>specific granules</a:t>
            </a:r>
            <a:endParaRPr lang="ru-RU"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endParaRPr lang="ru-RU" sz="2665"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r>
              <a:rPr lang="en-US" sz="2665" b="1" dirty="0">
                <a:solidFill>
                  <a:prstClr val="black"/>
                </a:solidFill>
                <a:latin typeface="Arial" panose="020B0604020202020204" pitchFamily="34" charset="0"/>
                <a:cs typeface="Arial" panose="020B0604020202020204" pitchFamily="34" charset="0"/>
              </a:rPr>
              <a:t>ER</a:t>
            </a:r>
            <a:r>
              <a:rPr lang="ru-RU" sz="2665" b="1" dirty="0">
                <a:solidFill>
                  <a:prstClr val="black"/>
                </a:solidFill>
                <a:latin typeface="Arial" panose="020B0604020202020204" pitchFamily="34" charset="0"/>
                <a:cs typeface="Arial" panose="020B0604020202020204" pitchFamily="34" charset="0"/>
              </a:rPr>
              <a:t> – </a:t>
            </a:r>
            <a:r>
              <a:rPr lang="en-US" sz="2665" b="1" dirty="0">
                <a:solidFill>
                  <a:prstClr val="black"/>
                </a:solidFill>
                <a:latin typeface="Arial" panose="020B0604020202020204" pitchFamily="34" charset="0"/>
                <a:cs typeface="Arial" panose="020B0604020202020204" pitchFamily="34" charset="0"/>
              </a:rPr>
              <a:t>endoplasmic reticulum</a:t>
            </a:r>
            <a:endParaRPr lang="ru-RU"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endParaRPr lang="en-US" sz="2665" b="1" dirty="0">
              <a:solidFill>
                <a:prstClr val="black"/>
              </a:solidFill>
              <a:latin typeface="Arial" panose="020B0604020202020204" pitchFamily="34" charset="0"/>
              <a:cs typeface="Arial" panose="020B0604020202020204" pitchFamily="34" charset="0"/>
            </a:endParaRPr>
          </a:p>
          <a:p>
            <a:pPr marL="361950" lvl="0" defTabSz="685800">
              <a:lnSpc>
                <a:spcPct val="60000"/>
              </a:lnSpc>
              <a:defRPr/>
            </a:pPr>
            <a:r>
              <a:rPr lang="ru-RU" sz="2665" b="1" dirty="0">
                <a:solidFill>
                  <a:srgbClr val="C00000"/>
                </a:solidFill>
                <a:latin typeface="Arial" panose="020B0604020202020204" pitchFamily="34" charset="0"/>
                <a:cs typeface="Arial" panose="020B0604020202020204" pitchFamily="34" charset="0"/>
              </a:rPr>
              <a:t>М – </a:t>
            </a:r>
            <a:r>
              <a:rPr lang="en-US" sz="2665" b="1" dirty="0">
                <a:solidFill>
                  <a:srgbClr val="C00000"/>
                </a:solidFill>
                <a:latin typeface="Arial" panose="020B0604020202020204" pitchFamily="34" charset="0"/>
                <a:cs typeface="Arial" panose="020B0604020202020204" pitchFamily="34" charset="0"/>
              </a:rPr>
              <a:t>mitochondrial matrix</a:t>
            </a:r>
            <a:endParaRPr lang="ru-RU" sz="2665" b="1" dirty="0">
              <a:solidFill>
                <a:srgbClr val="C00000"/>
              </a:solidFill>
              <a:latin typeface="Arial" panose="020B0604020202020204" pitchFamily="34" charset="0"/>
              <a:cs typeface="Arial" panose="020B0604020202020204" pitchFamily="34" charset="0"/>
            </a:endParaRPr>
          </a:p>
          <a:p>
            <a:pPr lvl="0" algn="just" defTabSz="685800"/>
            <a:endParaRPr kumimoji="0" lang="ru-RU" sz="2135"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Box 4"/>
          <p:cNvSpPr txBox="1"/>
          <p:nvPr/>
        </p:nvSpPr>
        <p:spPr>
          <a:xfrm>
            <a:off x="451485" y="117475"/>
            <a:ext cx="10546715" cy="1076325"/>
          </a:xfrm>
          <a:prstGeom prst="rect">
            <a:avLst/>
          </a:prstGeom>
          <a:noFill/>
        </p:spPr>
        <p:txBody>
          <a:bodyPr wrap="square" rtlCol="0" anchor="t">
            <a:spAutoFit/>
          </a:bodyPr>
          <a:p>
            <a:pPr algn="ctr"/>
            <a:r>
              <a:rPr lang="en-US" sz="3200" b="1" dirty="0">
                <a:solidFill>
                  <a:schemeClr val="bg1"/>
                </a:solidFill>
                <a:latin typeface="+mn-ea"/>
                <a:cs typeface="+mn-ea"/>
                <a:sym typeface="+mn-ea"/>
              </a:rPr>
              <a:t>S</a:t>
            </a:r>
            <a:r>
              <a:rPr lang="en-US" sz="3200" b="1" noProof="0" dirty="0" err="1">
                <a:ln>
                  <a:noFill/>
                </a:ln>
                <a:solidFill>
                  <a:schemeClr val="bg1"/>
                </a:solidFill>
                <a:effectLst/>
                <a:uLnTx/>
                <a:uFillTx/>
                <a:latin typeface="+mn-ea"/>
                <a:cs typeface="+mn-ea"/>
                <a:sym typeface="+mn-ea"/>
              </a:rPr>
              <a:t>ignal</a:t>
            </a:r>
            <a:r>
              <a:rPr lang="en-US" sz="3200" b="1" dirty="0">
                <a:solidFill>
                  <a:schemeClr val="bg1"/>
                </a:solidFill>
                <a:latin typeface="+mn-ea"/>
                <a:cs typeface="+mn-ea"/>
                <a:sym typeface="+mn-ea"/>
              </a:rPr>
              <a:t>l</a:t>
            </a:r>
            <a:r>
              <a:rPr lang="en-US" sz="3200" b="1" noProof="0" dirty="0" err="1">
                <a:ln>
                  <a:noFill/>
                </a:ln>
                <a:solidFill>
                  <a:schemeClr val="bg1"/>
                </a:solidFill>
                <a:effectLst/>
                <a:uLnTx/>
                <a:uFillTx/>
                <a:latin typeface="+mn-ea"/>
                <a:cs typeface="+mn-ea"/>
                <a:sym typeface="+mn-ea"/>
              </a:rPr>
              <a:t>ing</a:t>
            </a:r>
            <a:r>
              <a:rPr lang="en-US" sz="3200" b="1" noProof="0" dirty="0">
                <a:ln>
                  <a:noFill/>
                </a:ln>
                <a:solidFill>
                  <a:schemeClr val="bg1"/>
                </a:solidFill>
                <a:effectLst/>
                <a:uLnTx/>
                <a:uFillTx/>
                <a:latin typeface="+mn-ea"/>
                <a:cs typeface="+mn-ea"/>
                <a:sym typeface="+mn-ea"/>
              </a:rPr>
              <a:t> pathways and </a:t>
            </a:r>
            <a:r>
              <a:rPr lang="en-US" sz="3200" b="1" dirty="0">
                <a:solidFill>
                  <a:schemeClr val="bg1"/>
                </a:solidFill>
                <a:latin typeface="+mn-ea"/>
                <a:cs typeface="+mn-ea"/>
                <a:sym typeface="+mn-ea"/>
              </a:rPr>
              <a:t>mechanisms</a:t>
            </a:r>
            <a:r>
              <a:rPr lang="en-US" sz="3200" b="1" noProof="0" dirty="0">
                <a:ln>
                  <a:noFill/>
                </a:ln>
                <a:solidFill>
                  <a:schemeClr val="bg1"/>
                </a:solidFill>
                <a:effectLst/>
                <a:uLnTx/>
                <a:uFillTx/>
                <a:latin typeface="+mn-ea"/>
                <a:cs typeface="+mn-ea"/>
                <a:sym typeface="+mn-ea"/>
              </a:rPr>
              <a:t> of </a:t>
            </a:r>
            <a:r>
              <a:rPr lang="en-US" sz="3200" b="1" noProof="0" dirty="0" err="1">
                <a:ln>
                  <a:noFill/>
                </a:ln>
                <a:solidFill>
                  <a:schemeClr val="bg1"/>
                </a:solidFill>
                <a:effectLst/>
                <a:uLnTx/>
                <a:uFillTx/>
                <a:latin typeface="+mn-ea"/>
                <a:cs typeface="+mn-ea"/>
                <a:sym typeface="+mn-ea"/>
              </a:rPr>
              <a:t>NETosis</a:t>
            </a:r>
            <a:endParaRPr lang="en-US" sz="3200" b="1" dirty="0">
              <a:solidFill>
                <a:schemeClr val="bg1"/>
              </a:solidFill>
              <a:latin typeface="+mn-ea"/>
              <a:cs typeface="+mn-ea"/>
            </a:endParaRPr>
          </a:p>
          <a:p>
            <a:pPr algn="ctr"/>
            <a:endParaRPr lang="en-US" altLang="en-US" sz="3200" b="1" dirty="0">
              <a:solidFill>
                <a:schemeClr val="bg1"/>
              </a:solidFill>
              <a:latin typeface="+mn-ea"/>
              <a:ea typeface="Tahoma" panose="020B0604030504040204"/>
              <a:cs typeface="+mn-ea"/>
              <a:sym typeface="Tahoma" panose="020B0604030504040204"/>
            </a:endParaRPr>
          </a:p>
        </p:txBody>
      </p:sp>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635"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28" name="Прямоугольник 2"/>
          <p:cNvSpPr/>
          <p:nvPr/>
        </p:nvSpPr>
        <p:spPr>
          <a:xfrm>
            <a:off x="-3810" y="-6350"/>
            <a:ext cx="12192000" cy="946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3" name="TextBox 2"/>
          <p:cNvSpPr txBox="1"/>
          <p:nvPr/>
        </p:nvSpPr>
        <p:spPr>
          <a:xfrm>
            <a:off x="1782011" y="215928"/>
            <a:ext cx="9037320" cy="521970"/>
          </a:xfrm>
          <a:prstGeom prst="rect">
            <a:avLst/>
          </a:prstGeom>
          <a:noFill/>
        </p:spPr>
        <p:txBody>
          <a:bodyPr wrap="none" rtlCol="0">
            <a:spAutoFit/>
          </a:bodyPr>
          <a:p>
            <a:r>
              <a:rPr lang="en-US" sz="2800" b="1" dirty="0">
                <a:solidFill>
                  <a:schemeClr val="bg1"/>
                </a:solidFill>
                <a:latin typeface="+mn-ea"/>
                <a:cs typeface="+mn-ea"/>
              </a:rPr>
              <a:t>OXIDATIVE STRESS in ACTIVATED NEUTROPHILLS</a:t>
            </a:r>
            <a:endParaRPr lang="en-US" sz="2800" b="1" dirty="0">
              <a:solidFill>
                <a:schemeClr val="bg1"/>
              </a:solidFill>
              <a:latin typeface="+mn-ea"/>
              <a:cs typeface="+mn-ea"/>
            </a:endParaRPr>
          </a:p>
        </p:txBody>
      </p:sp>
      <p:sp>
        <p:nvSpPr>
          <p:cNvPr id="4" name="TextBox 3"/>
          <p:cNvSpPr txBox="1"/>
          <p:nvPr/>
        </p:nvSpPr>
        <p:spPr>
          <a:xfrm>
            <a:off x="467990" y="1013781"/>
            <a:ext cx="11256912" cy="1568450"/>
          </a:xfrm>
          <a:prstGeom prst="rect">
            <a:avLst/>
          </a:prstGeom>
          <a:solidFill>
            <a:srgbClr val="FFF3FF"/>
          </a:solidFill>
        </p:spPr>
        <p:txBody>
          <a:bodyPr wrap="square" rtlCol="0">
            <a:spAutoFit/>
          </a:bodyPr>
          <a:p>
            <a:pPr algn="just"/>
            <a:r>
              <a:rPr lang="en-US" sz="2400" b="1" dirty="0">
                <a:latin typeface="Arial" panose="020B0604020202020204" pitchFamily="34" charset="0"/>
                <a:cs typeface="Arial" panose="020B0604020202020204" pitchFamily="34" charset="0"/>
              </a:rPr>
              <a:t>Stimulation of neutrophils leads to the activation of respiratory burst, which is accompanied by an increase in oxygen consumption and the subsequent production of ROS by the enzyme NADPH oxidase and electron transport chain of mitochondria. </a:t>
            </a:r>
            <a:endParaRPr lang="ru-RU" sz="2400" b="1" dirty="0">
              <a:latin typeface="Arial" panose="020B0604020202020204" pitchFamily="34" charset="0"/>
              <a:cs typeface="Arial" panose="020B0604020202020204" pitchFamily="34" charset="0"/>
            </a:endParaRPr>
          </a:p>
        </p:txBody>
      </p:sp>
      <p:pic>
        <p:nvPicPr>
          <p:cNvPr id="14" name="Рисунок 13"/>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8873" y="2582673"/>
            <a:ext cx="4183777" cy="2694551"/>
          </a:xfrm>
          <a:prstGeom prst="rect">
            <a:avLst/>
          </a:prstGeom>
          <a:noFill/>
          <a:ln>
            <a:noFill/>
          </a:ln>
        </p:spPr>
      </p:pic>
      <p:sp>
        <p:nvSpPr>
          <p:cNvPr id="15" name="Прямоугольник 14"/>
          <p:cNvSpPr/>
          <p:nvPr/>
        </p:nvSpPr>
        <p:spPr>
          <a:xfrm>
            <a:off x="-337350" y="5277301"/>
            <a:ext cx="6096000" cy="789305"/>
          </a:xfrm>
          <a:prstGeom prst="rect">
            <a:avLst/>
          </a:prstGeom>
        </p:spPr>
        <p:txBody>
          <a:bodyPr>
            <a:spAutoFit/>
          </a:bodyPr>
          <a:p>
            <a:pPr algn="ctr"/>
            <a:r>
              <a:rPr lang="ru-RU" sz="2135" b="1" dirty="0" err="1">
                <a:latin typeface="Arial" panose="020B0604020202020204" pitchFamily="34" charset="0"/>
                <a:cs typeface="Arial" panose="020B0604020202020204" pitchFamily="34" charset="0"/>
              </a:rPr>
              <a:t>Schematic</a:t>
            </a:r>
            <a:r>
              <a:rPr lang="ru-RU" sz="2135" b="1" dirty="0">
                <a:latin typeface="Arial" panose="020B0604020202020204" pitchFamily="34" charset="0"/>
                <a:cs typeface="Arial" panose="020B0604020202020204" pitchFamily="34" charset="0"/>
              </a:rPr>
              <a:t> </a:t>
            </a:r>
            <a:r>
              <a:rPr lang="ru-RU" sz="2135" b="1" dirty="0" err="1">
                <a:latin typeface="Arial" panose="020B0604020202020204" pitchFamily="34" charset="0"/>
                <a:cs typeface="Arial" panose="020B0604020202020204" pitchFamily="34" charset="0"/>
              </a:rPr>
              <a:t>of</a:t>
            </a:r>
            <a:r>
              <a:rPr lang="ru-RU" sz="2135" b="1" dirty="0">
                <a:latin typeface="Arial" panose="020B0604020202020204" pitchFamily="34" charset="0"/>
                <a:cs typeface="Arial" panose="020B0604020202020204" pitchFamily="34" charset="0"/>
              </a:rPr>
              <a:t> </a:t>
            </a:r>
            <a:r>
              <a:rPr lang="ru-RU" sz="2135" b="1" dirty="0" err="1">
                <a:latin typeface="Arial" panose="020B0604020202020204" pitchFamily="34" charset="0"/>
                <a:cs typeface="Arial" panose="020B0604020202020204" pitchFamily="34" charset="0"/>
              </a:rPr>
              <a:t>HOCl</a:t>
            </a:r>
            <a:r>
              <a:rPr lang="ru-RU" sz="2135" b="1" dirty="0">
                <a:latin typeface="Arial" panose="020B0604020202020204" pitchFamily="34" charset="0"/>
                <a:cs typeface="Arial" panose="020B0604020202020204" pitchFamily="34" charset="0"/>
              </a:rPr>
              <a:t> </a:t>
            </a:r>
            <a:r>
              <a:rPr lang="ru-RU" sz="2135" b="1" dirty="0" err="1">
                <a:latin typeface="Arial" panose="020B0604020202020204" pitchFamily="34" charset="0"/>
                <a:cs typeface="Arial" panose="020B0604020202020204" pitchFamily="34" charset="0"/>
              </a:rPr>
              <a:t>pr</a:t>
            </a:r>
            <a:r>
              <a:rPr lang="en-US" sz="2135" b="1" dirty="0" err="1">
                <a:latin typeface="Arial" panose="020B0604020202020204" pitchFamily="34" charset="0"/>
                <a:cs typeface="Arial" panose="020B0604020202020204" pitchFamily="34" charset="0"/>
              </a:rPr>
              <a:t>oduc</a:t>
            </a:r>
            <a:r>
              <a:rPr lang="ru-RU" sz="2135" b="1" dirty="0" err="1">
                <a:latin typeface="Arial" panose="020B0604020202020204" pitchFamily="34" charset="0"/>
                <a:cs typeface="Arial" panose="020B0604020202020204" pitchFamily="34" charset="0"/>
              </a:rPr>
              <a:t>tion</a:t>
            </a:r>
            <a:r>
              <a:rPr lang="ru-RU" sz="2135" b="1" dirty="0">
                <a:latin typeface="Arial" panose="020B0604020202020204" pitchFamily="34" charset="0"/>
                <a:cs typeface="Arial" panose="020B0604020202020204" pitchFamily="34" charset="0"/>
              </a:rPr>
              <a:t> </a:t>
            </a:r>
            <a:endParaRPr lang="en-US" sz="2135" b="1" dirty="0">
              <a:latin typeface="Arial" panose="020B0604020202020204" pitchFamily="34" charset="0"/>
              <a:cs typeface="Arial" panose="020B0604020202020204" pitchFamily="34" charset="0"/>
            </a:endParaRPr>
          </a:p>
          <a:p>
            <a:pPr algn="ctr"/>
            <a:r>
              <a:rPr lang="ru-RU" sz="2135" b="1" dirty="0" err="1">
                <a:latin typeface="Arial" panose="020B0604020202020204" pitchFamily="34" charset="0"/>
                <a:cs typeface="Arial" panose="020B0604020202020204" pitchFamily="34" charset="0"/>
              </a:rPr>
              <a:t>in</a:t>
            </a:r>
            <a:r>
              <a:rPr lang="ru-RU" sz="2135" b="1" dirty="0">
                <a:latin typeface="Arial" panose="020B0604020202020204" pitchFamily="34" charset="0"/>
                <a:cs typeface="Arial" panose="020B0604020202020204" pitchFamily="34" charset="0"/>
              </a:rPr>
              <a:t> </a:t>
            </a:r>
            <a:r>
              <a:rPr lang="ru-RU" sz="2135" b="1" dirty="0" err="1">
                <a:latin typeface="Arial" panose="020B0604020202020204" pitchFamily="34" charset="0"/>
                <a:cs typeface="Arial" panose="020B0604020202020204" pitchFamily="34" charset="0"/>
              </a:rPr>
              <a:t>neutrophils</a:t>
            </a:r>
            <a:r>
              <a:rPr lang="ru-RU" sz="2400" dirty="0"/>
              <a:t>.</a:t>
            </a:r>
            <a:endParaRPr lang="ru-RU" sz="2400" dirty="0"/>
          </a:p>
        </p:txBody>
      </p:sp>
      <p:sp>
        <p:nvSpPr>
          <p:cNvPr id="16" name="Rectangle 2"/>
          <p:cNvSpPr>
            <a:spLocks noChangeArrowheads="1"/>
          </p:cNvSpPr>
          <p:nvPr/>
        </p:nvSpPr>
        <p:spPr bwMode="auto">
          <a:xfrm>
            <a:off x="237260" y="6068814"/>
            <a:ext cx="4802623" cy="490855"/>
          </a:xfrm>
          <a:prstGeom prst="rect">
            <a:avLst/>
          </a:prstGeom>
          <a:solidFill>
            <a:schemeClr val="accent1">
              <a:lumMod val="20000"/>
              <a:lumOff val="80000"/>
            </a:schemeClr>
          </a:solidFill>
          <a:ln>
            <a:noFill/>
          </a:ln>
          <a:effectLst/>
        </p:spPr>
        <p:txBody>
          <a:bodyPr vert="horz" wrap="square" lIns="121920" tIns="60960" rIns="121920" bIns="60960" numCol="1" anchor="ctr" anchorCtr="0" compatLnSpc="1">
            <a:spAutoFit/>
          </a:bodyPr>
          <a:p>
            <a:pPr marL="0" marR="0" lvl="0" indent="0" algn="ctr" defTabSz="914400" rtl="0" eaLnBrk="0" fontAlgn="base" latinLnBrk="0" hangingPunct="0">
              <a:lnSpc>
                <a:spcPct val="100000"/>
              </a:lnSpc>
              <a:spcBef>
                <a:spcPct val="0"/>
              </a:spcBef>
              <a:spcAft>
                <a:spcPct val="0"/>
              </a:spcAft>
              <a:buClrTx/>
              <a:buSzTx/>
              <a:buFontTx/>
              <a:buNone/>
            </a:pPr>
            <a:r>
              <a:rPr kumimoji="0" lang="ru-RU" altLang="ru-RU" sz="2400" b="1" i="0" u="none" strike="noStrike" cap="none" normalizeH="0" baseline="0" dirty="0">
                <a:ln>
                  <a:noFill/>
                </a:ln>
                <a:solidFill>
                  <a:schemeClr val="tx1"/>
                </a:solidFill>
                <a:effectLst/>
                <a:latin typeface="Arial" panose="020B0604020202020204" pitchFamily="34" charset="0"/>
                <a:ea typeface="Calibri" charset="0"/>
                <a:cs typeface="Arial" panose="020B0604020202020204" pitchFamily="34" charset="0"/>
              </a:rPr>
              <a:t>H</a:t>
            </a:r>
            <a:r>
              <a:rPr kumimoji="0" lang="ru-RU" altLang="ru-RU" sz="2400" b="1" i="0" u="none" strike="noStrike" cap="none" normalizeH="0" baseline="-30000" dirty="0">
                <a:ln>
                  <a:noFill/>
                </a:ln>
                <a:solidFill>
                  <a:schemeClr val="tx1"/>
                </a:solidFill>
                <a:effectLst/>
                <a:latin typeface="Arial" panose="020B0604020202020204" pitchFamily="34" charset="0"/>
                <a:ea typeface="Calibri" charset="0"/>
                <a:cs typeface="Arial" panose="020B0604020202020204" pitchFamily="34" charset="0"/>
              </a:rPr>
              <a:t>2</a:t>
            </a:r>
            <a:r>
              <a:rPr kumimoji="0" lang="ru-RU" altLang="ru-RU" sz="2400" b="1" i="0" u="none" strike="noStrike" cap="none" normalizeH="0" baseline="0" dirty="0">
                <a:ln>
                  <a:noFill/>
                </a:ln>
                <a:solidFill>
                  <a:schemeClr val="tx1"/>
                </a:solidFill>
                <a:effectLst/>
                <a:latin typeface="Arial" panose="020B0604020202020204" pitchFamily="34" charset="0"/>
                <a:ea typeface="Calibri" charset="0"/>
                <a:cs typeface="Arial" panose="020B0604020202020204" pitchFamily="34" charset="0"/>
              </a:rPr>
              <a:t>O</a:t>
            </a:r>
            <a:r>
              <a:rPr kumimoji="0" lang="ru-RU" altLang="ru-RU" sz="2400" b="1" i="0" u="none" strike="noStrike" cap="none" normalizeH="0" baseline="-30000" dirty="0">
                <a:ln>
                  <a:noFill/>
                </a:ln>
                <a:solidFill>
                  <a:schemeClr val="tx1"/>
                </a:solidFill>
                <a:effectLst/>
                <a:latin typeface="Arial" panose="020B0604020202020204" pitchFamily="34" charset="0"/>
                <a:ea typeface="Calibri" charset="0"/>
                <a:cs typeface="Arial" panose="020B0604020202020204" pitchFamily="34" charset="0"/>
              </a:rPr>
              <a:t>2</a:t>
            </a:r>
            <a:r>
              <a:rPr kumimoji="0" lang="ru-RU" altLang="ru-RU" sz="2400" b="1" i="0" u="none" strike="noStrike" cap="none" normalizeH="0" baseline="0" dirty="0">
                <a:ln>
                  <a:noFill/>
                </a:ln>
                <a:solidFill>
                  <a:schemeClr val="tx1"/>
                </a:solidFill>
                <a:effectLst/>
                <a:latin typeface="Arial" panose="020B0604020202020204" pitchFamily="34" charset="0"/>
                <a:ea typeface="Calibri" charset="0"/>
                <a:cs typeface="Arial" panose="020B0604020202020204" pitchFamily="34" charset="0"/>
              </a:rPr>
              <a:t> </a:t>
            </a:r>
            <a:r>
              <a:rPr kumimoji="0" lang="ru-RU" altLang="ru-RU" sz="2400" b="1" i="0" u="none" strike="noStrike" cap="none" normalizeH="0" baseline="0" dirty="0">
                <a:ln>
                  <a:noFill/>
                </a:ln>
                <a:solidFill>
                  <a:schemeClr val="tx1"/>
                </a:solidFill>
                <a:effectLst/>
                <a:latin typeface="Arial" panose="020B0604020202020204" pitchFamily="34" charset="0"/>
                <a:ea typeface="MTSY"/>
                <a:cs typeface="Arial" panose="020B0604020202020204" pitchFamily="34" charset="0"/>
              </a:rPr>
              <a:t>+ </a:t>
            </a:r>
            <a:r>
              <a:rPr kumimoji="0" lang="ru-RU" altLang="ru-RU" sz="2400" b="1" i="0" u="none" strike="noStrike" cap="none" normalizeH="0" baseline="0" dirty="0" err="1">
                <a:ln>
                  <a:noFill/>
                </a:ln>
                <a:solidFill>
                  <a:schemeClr val="tx1"/>
                </a:solidFill>
                <a:effectLst/>
                <a:latin typeface="Arial" panose="020B0604020202020204" pitchFamily="34" charset="0"/>
                <a:ea typeface="Calibri" charset="0"/>
                <a:cs typeface="Arial" panose="020B0604020202020204" pitchFamily="34" charset="0"/>
              </a:rPr>
              <a:t>Cl</a:t>
            </a:r>
            <a:r>
              <a:rPr kumimoji="0" lang="ru-RU" altLang="ru-RU" sz="2400" b="1" i="0" u="none" strike="noStrike" cap="none" normalizeH="0" baseline="30000" dirty="0">
                <a:ln>
                  <a:noFill/>
                </a:ln>
                <a:solidFill>
                  <a:schemeClr val="tx1"/>
                </a:solidFill>
                <a:effectLst/>
                <a:latin typeface="Arial" panose="020B0604020202020204" pitchFamily="34" charset="0"/>
                <a:ea typeface="MTSY"/>
                <a:cs typeface="Arial" panose="020B0604020202020204" pitchFamily="34" charset="0"/>
              </a:rPr>
              <a:t>−</a:t>
            </a:r>
            <a:r>
              <a:rPr kumimoji="0" lang="ru-RU" altLang="ru-RU" sz="2400" b="1" i="0" u="none" strike="noStrike" cap="none" normalizeH="0" baseline="0" dirty="0">
                <a:ln>
                  <a:noFill/>
                </a:ln>
                <a:solidFill>
                  <a:schemeClr val="tx1"/>
                </a:solidFill>
                <a:effectLst/>
                <a:latin typeface="Arial" panose="020B0604020202020204" pitchFamily="34" charset="0"/>
                <a:ea typeface="MTSY"/>
                <a:cs typeface="Arial" panose="020B0604020202020204" pitchFamily="34" charset="0"/>
              </a:rPr>
              <a:t> + </a:t>
            </a:r>
            <a:r>
              <a:rPr kumimoji="0" lang="ru-RU" altLang="ru-RU" sz="2400" b="1" i="0" u="none" strike="noStrike" cap="none" normalizeH="0" baseline="0" dirty="0">
                <a:ln>
                  <a:noFill/>
                </a:ln>
                <a:solidFill>
                  <a:schemeClr val="tx1"/>
                </a:solidFill>
                <a:effectLst/>
                <a:latin typeface="Arial" panose="020B0604020202020204" pitchFamily="34" charset="0"/>
                <a:ea typeface="Calibri" charset="0"/>
                <a:cs typeface="Arial" panose="020B0604020202020204" pitchFamily="34" charset="0"/>
              </a:rPr>
              <a:t>H</a:t>
            </a:r>
            <a:r>
              <a:rPr kumimoji="0" lang="ru-RU" altLang="ru-RU" sz="2400" b="1" i="0" u="none" strike="noStrike" cap="none" normalizeH="0" baseline="30000" dirty="0">
                <a:ln>
                  <a:noFill/>
                </a:ln>
                <a:solidFill>
                  <a:schemeClr val="tx1"/>
                </a:solidFill>
                <a:effectLst/>
                <a:latin typeface="Arial" panose="020B0604020202020204" pitchFamily="34" charset="0"/>
                <a:ea typeface="MTSY"/>
                <a:cs typeface="Arial" panose="020B0604020202020204" pitchFamily="34" charset="0"/>
              </a:rPr>
              <a:t>+</a:t>
            </a:r>
            <a:r>
              <a:rPr kumimoji="0" lang="ru-RU" altLang="ru-RU" sz="2400" b="1" i="0" u="none" strike="noStrike" cap="none" normalizeH="0" baseline="0" dirty="0">
                <a:ln>
                  <a:noFill/>
                </a:ln>
                <a:solidFill>
                  <a:schemeClr val="tx1"/>
                </a:solidFill>
                <a:effectLst/>
                <a:latin typeface="Arial" panose="020B0604020202020204" pitchFamily="34" charset="0"/>
                <a:ea typeface="MTSY"/>
                <a:cs typeface="Arial" panose="020B0604020202020204" pitchFamily="34" charset="0"/>
              </a:rPr>
              <a:t> → </a:t>
            </a:r>
            <a:r>
              <a:rPr kumimoji="0" lang="ru-RU" altLang="ru-RU" sz="2400" b="1" i="0" u="none" strike="noStrike" cap="none" normalizeH="0" baseline="0" dirty="0" err="1">
                <a:ln>
                  <a:noFill/>
                </a:ln>
                <a:solidFill>
                  <a:schemeClr val="tx1"/>
                </a:solidFill>
                <a:effectLst/>
                <a:latin typeface="Arial" panose="020B0604020202020204" pitchFamily="34" charset="0"/>
                <a:ea typeface="Calibri" charset="0"/>
                <a:cs typeface="Arial" panose="020B0604020202020204" pitchFamily="34" charset="0"/>
              </a:rPr>
              <a:t>HOCl</a:t>
            </a:r>
            <a:r>
              <a:rPr kumimoji="0" lang="en-US" altLang="ru-RU" sz="2400" b="1" i="0" u="none" strike="noStrike" cap="none" normalizeH="0" baseline="0" dirty="0">
                <a:ln>
                  <a:noFill/>
                </a:ln>
                <a:solidFill>
                  <a:schemeClr val="tx1"/>
                </a:solidFill>
                <a:effectLst/>
                <a:latin typeface="Arial" panose="020B0604020202020204" pitchFamily="34" charset="0"/>
                <a:ea typeface="Calibri" charset="0"/>
                <a:cs typeface="Arial" panose="020B0604020202020204" pitchFamily="34" charset="0"/>
              </a:rPr>
              <a:t> </a:t>
            </a:r>
            <a:r>
              <a:rPr kumimoji="0" lang="ru-RU" altLang="ru-RU" sz="2400" b="1" i="0" u="none" strike="noStrike" cap="none" normalizeH="0" baseline="0" dirty="0">
                <a:ln>
                  <a:noFill/>
                </a:ln>
                <a:solidFill>
                  <a:schemeClr val="tx1"/>
                </a:solidFill>
                <a:effectLst/>
                <a:latin typeface="Arial" panose="020B0604020202020204" pitchFamily="34" charset="0"/>
                <a:ea typeface="Calibri" charset="0"/>
                <a:cs typeface="Arial" panose="020B0604020202020204" pitchFamily="34" charset="0"/>
              </a:rPr>
              <a:t> </a:t>
            </a:r>
            <a:r>
              <a:rPr kumimoji="0" lang="ru-RU" altLang="ru-RU" sz="2400" b="1" i="0" u="none" strike="noStrike" cap="none" normalizeH="0" baseline="0" dirty="0">
                <a:ln>
                  <a:noFill/>
                </a:ln>
                <a:solidFill>
                  <a:schemeClr val="tx1"/>
                </a:solidFill>
                <a:effectLst/>
                <a:latin typeface="Arial" panose="020B0604020202020204" pitchFamily="34" charset="0"/>
                <a:ea typeface="MTSY"/>
                <a:cs typeface="Arial" panose="020B0604020202020204" pitchFamily="34" charset="0"/>
              </a:rPr>
              <a:t>+ </a:t>
            </a:r>
            <a:r>
              <a:rPr kumimoji="0" lang="ru-RU" altLang="ru-RU" sz="2400" b="1" i="0" u="none" strike="noStrike" cap="none" normalizeH="0" baseline="0" dirty="0">
                <a:ln>
                  <a:noFill/>
                </a:ln>
                <a:solidFill>
                  <a:schemeClr val="tx1"/>
                </a:solidFill>
                <a:effectLst/>
                <a:latin typeface="Arial" panose="020B0604020202020204" pitchFamily="34" charset="0"/>
                <a:ea typeface="Calibri" charset="0"/>
                <a:cs typeface="Arial" panose="020B0604020202020204" pitchFamily="34" charset="0"/>
              </a:rPr>
              <a:t>H</a:t>
            </a:r>
            <a:r>
              <a:rPr kumimoji="0" lang="ru-RU" altLang="ru-RU" sz="2400" b="1" i="0" u="none" strike="noStrike" cap="none" normalizeH="0" baseline="-30000" dirty="0">
                <a:ln>
                  <a:noFill/>
                </a:ln>
                <a:solidFill>
                  <a:schemeClr val="tx1"/>
                </a:solidFill>
                <a:effectLst/>
                <a:latin typeface="Arial" panose="020B0604020202020204" pitchFamily="34" charset="0"/>
                <a:ea typeface="Calibri" charset="0"/>
                <a:cs typeface="Arial" panose="020B0604020202020204" pitchFamily="34" charset="0"/>
              </a:rPr>
              <a:t>2</a:t>
            </a:r>
            <a:r>
              <a:rPr kumimoji="0" lang="ru-RU" altLang="ru-RU" sz="2400" b="1" i="0" u="none" strike="noStrike" cap="none" normalizeH="0" baseline="0" dirty="0">
                <a:ln>
                  <a:noFill/>
                </a:ln>
                <a:solidFill>
                  <a:schemeClr val="tx1"/>
                </a:solidFill>
                <a:effectLst/>
                <a:latin typeface="Arial" panose="020B0604020202020204" pitchFamily="34" charset="0"/>
                <a:ea typeface="Calibri" charset="0"/>
                <a:cs typeface="Arial" panose="020B0604020202020204" pitchFamily="34" charset="0"/>
              </a:rPr>
              <a:t>O</a:t>
            </a:r>
            <a:endParaRPr kumimoji="0" lang="ru-RU" altLang="ru-RU" sz="2400" b="0" i="0" u="none" strike="noStrike" cap="none" normalizeH="0" baseline="0" dirty="0">
              <a:ln>
                <a:noFill/>
              </a:ln>
              <a:solidFill>
                <a:schemeClr val="tx1"/>
              </a:solidFill>
              <a:effectLst/>
              <a:latin typeface="Arial" panose="020B0604020202020204" pitchFamily="34" charset="0"/>
            </a:endParaRPr>
          </a:p>
        </p:txBody>
      </p:sp>
      <p:sp>
        <p:nvSpPr>
          <p:cNvPr id="17" name="TextBox 16"/>
          <p:cNvSpPr txBox="1"/>
          <p:nvPr/>
        </p:nvSpPr>
        <p:spPr>
          <a:xfrm>
            <a:off x="5131547" y="2586833"/>
            <a:ext cx="6676972" cy="4038600"/>
          </a:xfrm>
          <a:prstGeom prst="rect">
            <a:avLst/>
          </a:prstGeom>
          <a:solidFill>
            <a:srgbClr val="EFF5FB"/>
          </a:solidFill>
        </p:spPr>
        <p:txBody>
          <a:bodyPr wrap="square" rtlCol="0">
            <a:spAutoFit/>
          </a:bodyPr>
          <a:p>
            <a:pPr algn="just" defTabSz="685800"/>
            <a:r>
              <a:rPr lang="en-US" sz="2135" b="1" dirty="0">
                <a:solidFill>
                  <a:prstClr val="black"/>
                </a:solidFill>
                <a:latin typeface="+mn-ea"/>
                <a:cs typeface="+mn-ea"/>
              </a:rPr>
              <a:t>NADPH oxidase assembles in the plasma and granule membranes and transfers electrons from NADPH to molecular oxygen, forming superoxide (O</a:t>
            </a:r>
            <a:r>
              <a:rPr lang="en-US" sz="2135" b="1" baseline="-25000" dirty="0">
                <a:solidFill>
                  <a:prstClr val="black"/>
                </a:solidFill>
                <a:latin typeface="+mn-ea"/>
                <a:cs typeface="+mn-ea"/>
              </a:rPr>
              <a:t>2</a:t>
            </a:r>
            <a:r>
              <a:rPr lang="en-US" sz="2135" b="1" baseline="30000" dirty="0">
                <a:solidFill>
                  <a:prstClr val="black"/>
                </a:solidFill>
                <a:latin typeface="+mn-ea"/>
                <a:cs typeface="+mn-ea"/>
              </a:rPr>
              <a:t>-</a:t>
            </a:r>
            <a:r>
              <a:rPr lang="en-US" sz="2135" b="1" dirty="0">
                <a:solidFill>
                  <a:prstClr val="black"/>
                </a:solidFill>
                <a:latin typeface="+mn-ea"/>
                <a:cs typeface="+mn-ea"/>
              </a:rPr>
              <a:t>).</a:t>
            </a:r>
            <a:endParaRPr lang="en-US" sz="2135" b="1" dirty="0">
              <a:solidFill>
                <a:prstClr val="black"/>
              </a:solidFill>
              <a:latin typeface="+mn-ea"/>
              <a:cs typeface="+mn-ea"/>
            </a:endParaRPr>
          </a:p>
          <a:p>
            <a:pPr algn="just" defTabSz="685800"/>
            <a:endParaRPr lang="ru-RU" sz="2135" b="1" dirty="0">
              <a:solidFill>
                <a:prstClr val="black"/>
              </a:solidFill>
              <a:latin typeface="+mn-ea"/>
              <a:cs typeface="+mn-ea"/>
            </a:endParaRPr>
          </a:p>
          <a:p>
            <a:pPr algn="just" defTabSz="685800"/>
            <a:r>
              <a:rPr lang="en-US" sz="2135" b="1" dirty="0">
                <a:solidFill>
                  <a:prstClr val="black"/>
                </a:solidFill>
                <a:latin typeface="+mn-ea"/>
                <a:cs typeface="+mn-ea"/>
              </a:rPr>
              <a:t>The enzyme superoxide dismutase then converts O</a:t>
            </a:r>
            <a:r>
              <a:rPr lang="en-US" sz="2135" b="1" baseline="-25000" dirty="0">
                <a:solidFill>
                  <a:prstClr val="black"/>
                </a:solidFill>
                <a:latin typeface="+mn-ea"/>
                <a:cs typeface="+mn-ea"/>
              </a:rPr>
              <a:t>2</a:t>
            </a:r>
            <a:r>
              <a:rPr lang="en-US" sz="2135" b="1" baseline="30000" dirty="0">
                <a:solidFill>
                  <a:prstClr val="black"/>
                </a:solidFill>
                <a:latin typeface="+mn-ea"/>
                <a:cs typeface="+mn-ea"/>
              </a:rPr>
              <a:t>−</a:t>
            </a:r>
            <a:r>
              <a:rPr lang="en-US" sz="2135" b="1" dirty="0">
                <a:solidFill>
                  <a:prstClr val="black"/>
                </a:solidFill>
                <a:latin typeface="+mn-ea"/>
                <a:cs typeface="+mn-ea"/>
              </a:rPr>
              <a:t> into hydrogen peroxide (H</a:t>
            </a:r>
            <a:r>
              <a:rPr lang="en-US" sz="2135" b="1" baseline="-25000" dirty="0">
                <a:solidFill>
                  <a:prstClr val="black"/>
                </a:solidFill>
                <a:latin typeface="+mn-ea"/>
                <a:cs typeface="+mn-ea"/>
              </a:rPr>
              <a:t>2</a:t>
            </a:r>
            <a:r>
              <a:rPr lang="en-US" sz="2135" b="1" dirty="0">
                <a:solidFill>
                  <a:prstClr val="black"/>
                </a:solidFill>
                <a:latin typeface="+mn-ea"/>
                <a:cs typeface="+mn-ea"/>
              </a:rPr>
              <a:t>O</a:t>
            </a:r>
            <a:r>
              <a:rPr lang="en-US" sz="2135" b="1" baseline="-25000" dirty="0">
                <a:solidFill>
                  <a:prstClr val="black"/>
                </a:solidFill>
                <a:latin typeface="+mn-ea"/>
                <a:cs typeface="+mn-ea"/>
              </a:rPr>
              <a:t>2</a:t>
            </a:r>
            <a:r>
              <a:rPr lang="en-US" sz="2135" b="1" dirty="0">
                <a:solidFill>
                  <a:prstClr val="black"/>
                </a:solidFill>
                <a:latin typeface="+mn-ea"/>
                <a:cs typeface="+mn-ea"/>
              </a:rPr>
              <a:t>), which serves as a precursor to several toxic substances. Of these, </a:t>
            </a:r>
            <a:r>
              <a:rPr lang="en-US" sz="2135" b="1" dirty="0" err="1">
                <a:solidFill>
                  <a:prstClr val="black"/>
                </a:solidFill>
                <a:latin typeface="+mn-ea"/>
                <a:cs typeface="+mn-ea"/>
              </a:rPr>
              <a:t>HOCl</a:t>
            </a:r>
            <a:r>
              <a:rPr lang="en-US" sz="2135" b="1" dirty="0">
                <a:solidFill>
                  <a:prstClr val="black"/>
                </a:solidFill>
                <a:latin typeface="+mn-ea"/>
                <a:cs typeface="+mn-ea"/>
              </a:rPr>
              <a:t> is obtained from the reaction between H</a:t>
            </a:r>
            <a:r>
              <a:rPr lang="en-US" sz="2135" b="1" baseline="-25000" dirty="0">
                <a:solidFill>
                  <a:prstClr val="black"/>
                </a:solidFill>
                <a:latin typeface="+mn-ea"/>
                <a:cs typeface="+mn-ea"/>
              </a:rPr>
              <a:t>2</a:t>
            </a:r>
            <a:r>
              <a:rPr lang="en-US" sz="2135" b="1" dirty="0">
                <a:solidFill>
                  <a:prstClr val="black"/>
                </a:solidFill>
                <a:latin typeface="+mn-ea"/>
                <a:cs typeface="+mn-ea"/>
              </a:rPr>
              <a:t>O</a:t>
            </a:r>
            <a:r>
              <a:rPr lang="en-US" sz="2135" b="1" baseline="-25000" dirty="0">
                <a:solidFill>
                  <a:prstClr val="black"/>
                </a:solidFill>
                <a:latin typeface="+mn-ea"/>
                <a:cs typeface="+mn-ea"/>
              </a:rPr>
              <a:t>2</a:t>
            </a:r>
            <a:r>
              <a:rPr lang="en-US" sz="2135" b="1" dirty="0">
                <a:solidFill>
                  <a:prstClr val="black"/>
                </a:solidFill>
                <a:latin typeface="+mn-ea"/>
                <a:cs typeface="+mn-ea"/>
              </a:rPr>
              <a:t> and chloride anion (Cl</a:t>
            </a:r>
            <a:r>
              <a:rPr lang="en-US" sz="2135" b="1" baseline="30000" dirty="0">
                <a:solidFill>
                  <a:prstClr val="black"/>
                </a:solidFill>
                <a:latin typeface="+mn-ea"/>
                <a:cs typeface="+mn-ea"/>
              </a:rPr>
              <a:t>-</a:t>
            </a:r>
            <a:r>
              <a:rPr lang="en-US" sz="2135" b="1" dirty="0">
                <a:solidFill>
                  <a:prstClr val="black"/>
                </a:solidFill>
                <a:latin typeface="+mn-ea"/>
                <a:cs typeface="+mn-ea"/>
              </a:rPr>
              <a:t>), mediated by the heme enzyme known as myeloperoxidase (MPO).</a:t>
            </a:r>
            <a:endParaRPr lang="ru-RU" sz="2135" b="1" dirty="0">
              <a:solidFill>
                <a:prstClr val="black"/>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635"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28" name="Прямоугольник 2"/>
          <p:cNvSpPr/>
          <p:nvPr/>
        </p:nvSpPr>
        <p:spPr>
          <a:xfrm>
            <a:off x="-3810" y="-6350"/>
            <a:ext cx="12192000" cy="946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7" name="Заголовок 6"/>
          <p:cNvSpPr txBox="1">
            <a:spLocks noGrp="1"/>
          </p:cNvSpPr>
          <p:nvPr>
            <p:ph type="title"/>
          </p:nvPr>
        </p:nvSpPr>
        <p:spPr>
          <a:xfrm>
            <a:off x="2167890" y="13970"/>
            <a:ext cx="7857490" cy="905510"/>
          </a:xfrm>
          <a:prstGeom prst="rect">
            <a:avLst/>
          </a:prstGeom>
          <a:noFill/>
        </p:spPr>
        <p:txBody>
          <a:bodyPr wrap="square" rtlCol="0">
            <a:spAutoFit/>
          </a:bodyPr>
          <a:p>
            <a:pPr algn="ctr" defTabSz="685800"/>
            <a:r>
              <a:rPr lang="en-US" sz="2935" b="1" dirty="0">
                <a:solidFill>
                  <a:schemeClr val="bg1"/>
                </a:solidFill>
                <a:latin typeface="Arial" panose="020B0604020202020204" pitchFamily="34" charset="0"/>
                <a:cs typeface="Arial" panose="020B0604020202020204" pitchFamily="34" charset="0"/>
              </a:rPr>
              <a:t>Raman markers of photo-induced </a:t>
            </a:r>
            <a:r>
              <a:rPr lang="en-US" sz="2935" b="1" dirty="0" err="1">
                <a:solidFill>
                  <a:schemeClr val="bg1"/>
                </a:solidFill>
                <a:latin typeface="Arial" panose="020B0604020202020204" pitchFamily="34" charset="0"/>
                <a:cs typeface="Arial" panose="020B0604020202020204" pitchFamily="34" charset="0"/>
              </a:rPr>
              <a:t>NETosis</a:t>
            </a:r>
            <a:r>
              <a:rPr lang="en-US" sz="2935" b="1" dirty="0">
                <a:solidFill>
                  <a:schemeClr val="bg1"/>
                </a:solidFill>
                <a:latin typeface="Arial" panose="020B0604020202020204" pitchFamily="34" charset="0"/>
                <a:cs typeface="Arial" panose="020B0604020202020204" pitchFamily="34" charset="0"/>
              </a:rPr>
              <a:t>:</a:t>
            </a:r>
            <a:endParaRPr lang="en-US" sz="2935" b="1" dirty="0">
              <a:solidFill>
                <a:schemeClr val="bg1"/>
              </a:solidFill>
              <a:latin typeface="Arial" panose="020B0604020202020204" pitchFamily="34" charset="0"/>
              <a:cs typeface="Arial" panose="020B0604020202020204" pitchFamily="34" charset="0"/>
            </a:endParaRPr>
          </a:p>
          <a:p>
            <a:pPr algn="ctr" defTabSz="685800"/>
            <a:r>
              <a:rPr lang="en-US" sz="2935" b="1" dirty="0">
                <a:solidFill>
                  <a:schemeClr val="bg1"/>
                </a:solidFill>
                <a:latin typeface="Arial" panose="020B0604020202020204" pitchFamily="34" charset="0"/>
                <a:cs typeface="Arial" panose="020B0604020202020204" pitchFamily="34" charset="0"/>
              </a:rPr>
              <a:t>various ROS (H</a:t>
            </a:r>
            <a:r>
              <a:rPr lang="ru-RU" sz="2935" b="1" baseline="-25000" dirty="0">
                <a:solidFill>
                  <a:schemeClr val="bg1"/>
                </a:solidFill>
                <a:latin typeface="Arial" panose="020B0604020202020204" pitchFamily="34" charset="0"/>
                <a:cs typeface="Arial" panose="020B0604020202020204" pitchFamily="34" charset="0"/>
              </a:rPr>
              <a:t>2</a:t>
            </a:r>
            <a:r>
              <a:rPr lang="en-US" sz="2935" b="1" dirty="0">
                <a:solidFill>
                  <a:schemeClr val="bg1"/>
                </a:solidFill>
                <a:latin typeface="Arial" panose="020B0604020202020204" pitchFamily="34" charset="0"/>
                <a:cs typeface="Arial" panose="020B0604020202020204" pitchFamily="34" charset="0"/>
              </a:rPr>
              <a:t>O</a:t>
            </a:r>
            <a:r>
              <a:rPr lang="en-US" sz="2935" b="1" baseline="-25000" dirty="0">
                <a:solidFill>
                  <a:schemeClr val="bg1"/>
                </a:solidFill>
                <a:latin typeface="Arial" panose="020B0604020202020204" pitchFamily="34" charset="0"/>
                <a:cs typeface="Arial" panose="020B0604020202020204" pitchFamily="34" charset="0"/>
              </a:rPr>
              <a:t>2</a:t>
            </a:r>
            <a:r>
              <a:rPr lang="en-US" sz="2935" b="1" dirty="0">
                <a:solidFill>
                  <a:schemeClr val="bg1"/>
                </a:solidFill>
                <a:latin typeface="Arial" panose="020B0604020202020204" pitchFamily="34" charset="0"/>
                <a:cs typeface="Arial" panose="020B0604020202020204" pitchFamily="34" charset="0"/>
              </a:rPr>
              <a:t>, HCLO), and citrulline. </a:t>
            </a:r>
            <a:endParaRPr lang="en-US" sz="2935" b="1" dirty="0">
              <a:solidFill>
                <a:schemeClr val="bg1"/>
              </a:solidFill>
              <a:latin typeface="Arial" panose="020B0604020202020204" pitchFamily="34" charset="0"/>
              <a:cs typeface="Arial" panose="020B0604020202020204" pitchFamily="34" charset="0"/>
            </a:endParaRPr>
          </a:p>
        </p:txBody>
      </p:sp>
      <p:sp>
        <p:nvSpPr>
          <p:cNvPr id="10" name="Прямоугольник 9"/>
          <p:cNvSpPr/>
          <p:nvPr/>
        </p:nvSpPr>
        <p:spPr>
          <a:xfrm>
            <a:off x="591887" y="4748961"/>
            <a:ext cx="11209785" cy="1407160"/>
          </a:xfrm>
          <a:prstGeom prst="rect">
            <a:avLst/>
          </a:prstGeom>
          <a:solidFill>
            <a:schemeClr val="bg1"/>
          </a:solidFill>
        </p:spPr>
        <p:txBody>
          <a:bodyPr wrap="square">
            <a:spAutoFit/>
          </a:bodyPr>
          <a:p>
            <a:pPr algn="just" defTabSz="685800"/>
            <a:r>
              <a:rPr lang="en-US" sz="2135" b="1" dirty="0">
                <a:solidFill>
                  <a:prstClr val="black"/>
                </a:solidFill>
                <a:latin typeface="Arial" panose="020B0604020202020204" pitchFamily="34" charset="0"/>
                <a:ea typeface="Calibri" charset="0"/>
                <a:cs typeface="Arial" panose="020B0604020202020204" pitchFamily="34" charset="0"/>
              </a:rPr>
              <a:t>Micrograph (left), Raman map (center) and spectrum (right) of neutrophils exposed to radiation with a wavelength of 625 nm and a dose of 32 J/cm</a:t>
            </a:r>
            <a:r>
              <a:rPr lang="en-US" sz="2135" b="1" baseline="30000" dirty="0">
                <a:solidFill>
                  <a:prstClr val="black"/>
                </a:solidFill>
                <a:latin typeface="Arial" panose="020B0604020202020204" pitchFamily="34" charset="0"/>
                <a:ea typeface="Calibri" charset="0"/>
                <a:cs typeface="Arial" panose="020B0604020202020204" pitchFamily="34" charset="0"/>
              </a:rPr>
              <a:t>2</a:t>
            </a:r>
            <a:r>
              <a:rPr lang="en-US" sz="2135" b="1" dirty="0">
                <a:solidFill>
                  <a:prstClr val="black"/>
                </a:solidFill>
                <a:latin typeface="Arial" panose="020B0604020202020204" pitchFamily="34" charset="0"/>
                <a:ea typeface="Calibri" charset="0"/>
                <a:cs typeface="Arial" panose="020B0604020202020204" pitchFamily="34" charset="0"/>
              </a:rPr>
              <a:t>. </a:t>
            </a:r>
            <a:endParaRPr lang="en-US" sz="2135" b="1" dirty="0">
              <a:solidFill>
                <a:prstClr val="black"/>
              </a:solidFill>
              <a:latin typeface="Arial" panose="020B0604020202020204" pitchFamily="34" charset="0"/>
              <a:ea typeface="Calibri" charset="0"/>
              <a:cs typeface="Arial" panose="020B0604020202020204" pitchFamily="34" charset="0"/>
            </a:endParaRPr>
          </a:p>
          <a:p>
            <a:pPr algn="just" defTabSz="685800"/>
            <a:r>
              <a:rPr lang="en-US" sz="2135" b="1" dirty="0">
                <a:solidFill>
                  <a:prstClr val="black"/>
                </a:solidFill>
                <a:latin typeface="Arial" panose="020B0604020202020204" pitchFamily="34" charset="0"/>
                <a:ea typeface="Calibri" charset="0"/>
                <a:cs typeface="Arial" panose="020B0604020202020204" pitchFamily="34" charset="0"/>
              </a:rPr>
              <a:t>Characteristic sharp line of </a:t>
            </a:r>
            <a:r>
              <a:rPr lang="en-US" sz="2135" b="1" dirty="0">
                <a:solidFill>
                  <a:prstClr val="black"/>
                </a:solidFill>
                <a:latin typeface="Arial" panose="020B0604020202020204" pitchFamily="34" charset="0"/>
                <a:cs typeface="Arial" panose="020B0604020202020204" pitchFamily="34" charset="0"/>
              </a:rPr>
              <a:t>hydrogen peroxide (</a:t>
            </a:r>
            <a:r>
              <a:rPr lang="en-US" sz="2135" b="1" dirty="0">
                <a:solidFill>
                  <a:prstClr val="black"/>
                </a:solidFill>
                <a:latin typeface="Arial" panose="020B0604020202020204" pitchFamily="34" charset="0"/>
                <a:ea typeface="Calibri" charset="0"/>
                <a:cs typeface="Arial" panose="020B0604020202020204" pitchFamily="34" charset="0"/>
              </a:rPr>
              <a:t>H</a:t>
            </a:r>
            <a:r>
              <a:rPr lang="en-US" sz="2135" b="1" baseline="-25000" dirty="0">
                <a:solidFill>
                  <a:prstClr val="black"/>
                </a:solidFill>
                <a:latin typeface="Arial" panose="020B0604020202020204" pitchFamily="34" charset="0"/>
                <a:ea typeface="Calibri" charset="0"/>
                <a:cs typeface="Arial" panose="020B0604020202020204" pitchFamily="34" charset="0"/>
              </a:rPr>
              <a:t>2</a:t>
            </a:r>
            <a:r>
              <a:rPr lang="en-US" sz="2135" b="1" dirty="0">
                <a:solidFill>
                  <a:prstClr val="black"/>
                </a:solidFill>
                <a:latin typeface="Arial" panose="020B0604020202020204" pitchFamily="34" charset="0"/>
                <a:ea typeface="Calibri" charset="0"/>
                <a:cs typeface="Arial" panose="020B0604020202020204" pitchFamily="34" charset="0"/>
              </a:rPr>
              <a:t>O</a:t>
            </a:r>
            <a:r>
              <a:rPr lang="en-US" sz="2135" b="1" baseline="-25000" dirty="0">
                <a:solidFill>
                  <a:prstClr val="black"/>
                </a:solidFill>
                <a:latin typeface="Arial" panose="020B0604020202020204" pitchFamily="34" charset="0"/>
                <a:ea typeface="Calibri" charset="0"/>
                <a:cs typeface="Arial" panose="020B0604020202020204" pitchFamily="34" charset="0"/>
              </a:rPr>
              <a:t>2</a:t>
            </a:r>
            <a:r>
              <a:rPr lang="en-US" sz="2135" b="1" dirty="0">
                <a:solidFill>
                  <a:prstClr val="black"/>
                </a:solidFill>
                <a:latin typeface="Arial" panose="020B0604020202020204" pitchFamily="34" charset="0"/>
                <a:ea typeface="Calibri" charset="0"/>
                <a:cs typeface="Arial" panose="020B0604020202020204" pitchFamily="34" charset="0"/>
              </a:rPr>
              <a:t>) can be seen on the spectrum (right). </a:t>
            </a:r>
            <a:r>
              <a:rPr lang="en-US" sz="2135" b="1" dirty="0">
                <a:solidFill>
                  <a:srgbClr val="000000"/>
                </a:solidFill>
                <a:latin typeface="Arial" panose="020B0604020202020204" pitchFamily="34" charset="0"/>
                <a:ea typeface="Calibri" charset="0"/>
                <a:cs typeface="Arial" panose="020B0604020202020204" pitchFamily="34" charset="0"/>
              </a:rPr>
              <a:t>Scan area 24 х 24 </a:t>
            </a:r>
            <a:r>
              <a:rPr lang="en-US" sz="2135" b="1" dirty="0" err="1">
                <a:solidFill>
                  <a:srgbClr val="000000"/>
                </a:solidFill>
                <a:latin typeface="Arial" panose="020B0604020202020204" pitchFamily="34" charset="0"/>
                <a:ea typeface="Calibri" charset="0"/>
                <a:cs typeface="Arial" panose="020B0604020202020204" pitchFamily="34" charset="0"/>
              </a:rPr>
              <a:t>μm</a:t>
            </a:r>
            <a:r>
              <a:rPr lang="en-US" sz="2135" b="1" dirty="0">
                <a:solidFill>
                  <a:srgbClr val="000000"/>
                </a:solidFill>
                <a:latin typeface="Arial" panose="020B0604020202020204" pitchFamily="34" charset="0"/>
                <a:ea typeface="Calibri" charset="0"/>
                <a:cs typeface="Arial" panose="020B0604020202020204" pitchFamily="34" charset="0"/>
              </a:rPr>
              <a:t> </a:t>
            </a:r>
            <a:endParaRPr lang="ru-RU" sz="2135" b="1" dirty="0">
              <a:solidFill>
                <a:prstClr val="black"/>
              </a:solidFill>
              <a:latin typeface="Arial" panose="020B0604020202020204" pitchFamily="34" charset="0"/>
              <a:ea typeface="Calibri" charset="0"/>
              <a:cs typeface="Arial" panose="020B0604020202020204" pitchFamily="34" charset="0"/>
            </a:endParaRPr>
          </a:p>
        </p:txBody>
      </p:sp>
      <p:pic>
        <p:nvPicPr>
          <p:cNvPr id="9" name="Рисунок 8" descr="C:\Users\User\Documents\SRS-Share\SRS\2022\Articles_NETOZIS\Draft_article_NETOZ\Special Issue\Figures\Fig.1_3-in-1.pn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5440" y="1216543"/>
            <a:ext cx="11209787" cy="341476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3810" y="824865"/>
            <a:ext cx="12191365" cy="6033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sp>
        <p:nvSpPr>
          <p:cNvPr id="28" name="Прямоугольник 2"/>
          <p:cNvSpPr/>
          <p:nvPr/>
        </p:nvSpPr>
        <p:spPr>
          <a:xfrm>
            <a:off x="-3810" y="-6350"/>
            <a:ext cx="12192000" cy="946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p>
            <a:pPr algn="ctr"/>
            <a:endParaRPr lang="en-US" altLang="ru-RU" sz="2800" b="1" dirty="0">
              <a:solidFill>
                <a:schemeClr val="bg1"/>
              </a:solidFill>
              <a:latin typeface="Arial" panose="020B0604020202020204" pitchFamily="34" charset="0"/>
              <a:cs typeface="Arial" panose="020B0604020202020204" pitchFamily="34" charset="0"/>
              <a:sym typeface="+mn-ea"/>
            </a:endParaRPr>
          </a:p>
        </p:txBody>
      </p:sp>
      <p:sp>
        <p:nvSpPr>
          <p:cNvPr id="31" name="Номер слайда 45"/>
          <p:cNvSpPr txBox="1"/>
          <p:nvPr/>
        </p:nvSpPr>
        <p:spPr>
          <a:xfrm>
            <a:off x="9270760" y="6370362"/>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6EA62-41C5-4F9A-A915-5B0BC739C923}" type="slidenum">
              <a:rPr lang="ru-RU" b="1" smtClean="0"/>
            </a:fld>
            <a:endParaRPr lang="ru-RU" b="1" dirty="0" smtClean="0"/>
          </a:p>
        </p:txBody>
      </p:sp>
      <p:sp>
        <p:nvSpPr>
          <p:cNvPr id="7" name="Заголовок 6"/>
          <p:cNvSpPr txBox="1">
            <a:spLocks noGrp="1"/>
          </p:cNvSpPr>
          <p:nvPr>
            <p:ph type="title"/>
          </p:nvPr>
        </p:nvSpPr>
        <p:spPr>
          <a:xfrm>
            <a:off x="2240574" y="-16080"/>
            <a:ext cx="7857490" cy="905510"/>
          </a:xfrm>
          <a:prstGeom prst="rect">
            <a:avLst/>
          </a:prstGeom>
          <a:noFill/>
        </p:spPr>
        <p:txBody>
          <a:bodyPr wrap="none" rtlCol="0">
            <a:spAutoFit/>
          </a:bodyPr>
          <a:p>
            <a:pPr algn="ctr" defTabSz="685800"/>
            <a:r>
              <a:rPr lang="en-US" sz="2935" b="1" dirty="0">
                <a:solidFill>
                  <a:schemeClr val="bg1"/>
                </a:solidFill>
                <a:latin typeface="Arial" panose="020B0604020202020204" pitchFamily="34" charset="0"/>
                <a:cs typeface="Arial" panose="020B0604020202020204" pitchFamily="34" charset="0"/>
              </a:rPr>
              <a:t>Raman markers of photo-induced </a:t>
            </a:r>
            <a:r>
              <a:rPr lang="en-US" sz="2935" b="1" dirty="0" err="1">
                <a:solidFill>
                  <a:schemeClr val="bg1"/>
                </a:solidFill>
                <a:latin typeface="Arial" panose="020B0604020202020204" pitchFamily="34" charset="0"/>
                <a:cs typeface="Arial" panose="020B0604020202020204" pitchFamily="34" charset="0"/>
              </a:rPr>
              <a:t>NETosis</a:t>
            </a:r>
            <a:r>
              <a:rPr lang="en-US" sz="2935" b="1" dirty="0">
                <a:solidFill>
                  <a:schemeClr val="bg1"/>
                </a:solidFill>
                <a:latin typeface="Arial" panose="020B0604020202020204" pitchFamily="34" charset="0"/>
                <a:cs typeface="Arial" panose="020B0604020202020204" pitchFamily="34" charset="0"/>
              </a:rPr>
              <a:t>:</a:t>
            </a:r>
            <a:endParaRPr lang="en-US" sz="2935" b="1" dirty="0">
              <a:solidFill>
                <a:schemeClr val="bg1"/>
              </a:solidFill>
              <a:latin typeface="Arial" panose="020B0604020202020204" pitchFamily="34" charset="0"/>
              <a:cs typeface="Arial" panose="020B0604020202020204" pitchFamily="34" charset="0"/>
            </a:endParaRPr>
          </a:p>
          <a:p>
            <a:pPr algn="ctr" defTabSz="685800"/>
            <a:r>
              <a:rPr lang="en-US" sz="2935" b="1" dirty="0">
                <a:solidFill>
                  <a:schemeClr val="bg1"/>
                </a:solidFill>
                <a:latin typeface="Arial" panose="020B0604020202020204" pitchFamily="34" charset="0"/>
                <a:cs typeface="Arial" panose="020B0604020202020204" pitchFamily="34" charset="0"/>
              </a:rPr>
              <a:t>various ROS (H</a:t>
            </a:r>
            <a:r>
              <a:rPr lang="ru-RU" sz="2935" b="1" baseline="-25000" dirty="0">
                <a:solidFill>
                  <a:schemeClr val="bg1"/>
                </a:solidFill>
                <a:latin typeface="Arial" panose="020B0604020202020204" pitchFamily="34" charset="0"/>
                <a:cs typeface="Arial" panose="020B0604020202020204" pitchFamily="34" charset="0"/>
              </a:rPr>
              <a:t>2</a:t>
            </a:r>
            <a:r>
              <a:rPr lang="en-US" sz="2935" b="1" dirty="0">
                <a:solidFill>
                  <a:schemeClr val="bg1"/>
                </a:solidFill>
                <a:latin typeface="Arial" panose="020B0604020202020204" pitchFamily="34" charset="0"/>
                <a:cs typeface="Arial" panose="020B0604020202020204" pitchFamily="34" charset="0"/>
              </a:rPr>
              <a:t>O</a:t>
            </a:r>
            <a:r>
              <a:rPr lang="en-US" sz="2935" b="1" baseline="-25000" dirty="0">
                <a:solidFill>
                  <a:schemeClr val="bg1"/>
                </a:solidFill>
                <a:latin typeface="Arial" panose="020B0604020202020204" pitchFamily="34" charset="0"/>
                <a:cs typeface="Arial" panose="020B0604020202020204" pitchFamily="34" charset="0"/>
              </a:rPr>
              <a:t>2</a:t>
            </a:r>
            <a:r>
              <a:rPr lang="en-US" sz="2935" b="1" dirty="0">
                <a:solidFill>
                  <a:schemeClr val="bg1"/>
                </a:solidFill>
                <a:latin typeface="Arial" panose="020B0604020202020204" pitchFamily="34" charset="0"/>
                <a:cs typeface="Arial" panose="020B0604020202020204" pitchFamily="34" charset="0"/>
              </a:rPr>
              <a:t>, HCLO), and citrulline. </a:t>
            </a:r>
            <a:endParaRPr lang="en-US" sz="2935" b="1" dirty="0">
              <a:solidFill>
                <a:schemeClr val="bg1"/>
              </a:solidFill>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1391285" y="1062355"/>
            <a:ext cx="5334000" cy="4102735"/>
          </a:xfrm>
          <a:prstGeom prst="rect">
            <a:avLst/>
          </a:prstGeom>
          <a:ln>
            <a:solidFill>
              <a:schemeClr val="tx1"/>
            </a:solidFill>
          </a:ln>
        </p:spPr>
      </p:pic>
      <p:sp>
        <p:nvSpPr>
          <p:cNvPr id="10" name="Прямоугольник 9"/>
          <p:cNvSpPr/>
          <p:nvPr/>
        </p:nvSpPr>
        <p:spPr>
          <a:xfrm>
            <a:off x="1391479" y="5287933"/>
            <a:ext cx="9963243" cy="1407160"/>
          </a:xfrm>
          <a:prstGeom prst="rect">
            <a:avLst/>
          </a:prstGeom>
          <a:solidFill>
            <a:schemeClr val="bg1"/>
          </a:solidFill>
        </p:spPr>
        <p:txBody>
          <a:bodyPr wrap="square">
            <a:spAutoFit/>
          </a:bodyPr>
          <a:p>
            <a:pPr algn="ctr"/>
            <a:r>
              <a:rPr lang="en-US" sz="2135" b="1" dirty="0">
                <a:latin typeface="Arial" panose="020B0604020202020204" pitchFamily="34" charset="0"/>
                <a:cs typeface="Arial" panose="020B0604020202020204" pitchFamily="34" charset="0"/>
              </a:rPr>
              <a:t>Raman spectrum of neutrophils exposed to radiation with a </a:t>
            </a:r>
            <a:endParaRPr lang="en-US" sz="2135" b="1" dirty="0">
              <a:latin typeface="Arial" panose="020B0604020202020204" pitchFamily="34" charset="0"/>
              <a:cs typeface="Arial" panose="020B0604020202020204" pitchFamily="34" charset="0"/>
            </a:endParaRPr>
          </a:p>
          <a:p>
            <a:pPr algn="ctr"/>
            <a:r>
              <a:rPr lang="en-US" sz="2135" b="1" dirty="0">
                <a:latin typeface="Arial" panose="020B0604020202020204" pitchFamily="34" charset="0"/>
                <a:cs typeface="Arial" panose="020B0604020202020204" pitchFamily="34" charset="0"/>
              </a:rPr>
              <a:t>wavelength of 405 nm and a</a:t>
            </a:r>
            <a:r>
              <a:rPr lang="ru-RU" sz="2135" b="1" dirty="0">
                <a:latin typeface="Arial" panose="020B0604020202020204" pitchFamily="34" charset="0"/>
                <a:cs typeface="Arial" panose="020B0604020202020204" pitchFamily="34" charset="0"/>
              </a:rPr>
              <a:t> </a:t>
            </a:r>
            <a:r>
              <a:rPr lang="en-US" sz="2135" b="1" dirty="0">
                <a:latin typeface="Arial" panose="020B0604020202020204" pitchFamily="34" charset="0"/>
                <a:cs typeface="Arial" panose="020B0604020202020204" pitchFamily="34" charset="0"/>
              </a:rPr>
              <a:t>dose of 32 J/cm</a:t>
            </a:r>
            <a:r>
              <a:rPr lang="en-US" sz="2135" b="1" baseline="30000" dirty="0">
                <a:latin typeface="Arial" panose="020B0604020202020204" pitchFamily="34" charset="0"/>
                <a:cs typeface="Arial" panose="020B0604020202020204" pitchFamily="34" charset="0"/>
              </a:rPr>
              <a:t>2</a:t>
            </a:r>
            <a:r>
              <a:rPr lang="en-US" sz="2135" b="1" dirty="0">
                <a:latin typeface="Arial" panose="020B0604020202020204" pitchFamily="34" charset="0"/>
                <a:cs typeface="Arial" panose="020B0604020202020204" pitchFamily="34" charset="0"/>
              </a:rPr>
              <a:t>. </a:t>
            </a:r>
            <a:endParaRPr lang="en-US" sz="2135" b="1" dirty="0">
              <a:latin typeface="Arial" panose="020B0604020202020204" pitchFamily="34" charset="0"/>
              <a:cs typeface="Arial" panose="020B0604020202020204" pitchFamily="34" charset="0"/>
            </a:endParaRPr>
          </a:p>
          <a:p>
            <a:pPr algn="ctr"/>
            <a:r>
              <a:rPr lang="ru-RU" sz="2135" b="1" dirty="0">
                <a:latin typeface="Arial" panose="020B0604020202020204" pitchFamily="34" charset="0"/>
                <a:cs typeface="Arial" panose="020B0604020202020204" pitchFamily="34" charset="0"/>
              </a:rPr>
              <a:t>С</a:t>
            </a:r>
            <a:r>
              <a:rPr lang="en-US" sz="2135" b="1" dirty="0" err="1">
                <a:latin typeface="Arial" panose="020B0604020202020204" pitchFamily="34" charset="0"/>
                <a:cs typeface="Arial" panose="020B0604020202020204" pitchFamily="34" charset="0"/>
              </a:rPr>
              <a:t>haracteristic</a:t>
            </a:r>
            <a:r>
              <a:rPr lang="en-US" sz="2135" b="1" dirty="0">
                <a:latin typeface="Arial" panose="020B0604020202020204" pitchFamily="34" charset="0"/>
                <a:cs typeface="Arial" panose="020B0604020202020204" pitchFamily="34" charset="0"/>
              </a:rPr>
              <a:t> Raman frequency of 732 cm</a:t>
            </a:r>
            <a:r>
              <a:rPr lang="en-US" sz="2135" b="1" baseline="30000" dirty="0">
                <a:latin typeface="Arial" panose="020B0604020202020204" pitchFamily="34" charset="0"/>
                <a:cs typeface="Arial" panose="020B0604020202020204" pitchFamily="34" charset="0"/>
              </a:rPr>
              <a:t>-1</a:t>
            </a:r>
            <a:r>
              <a:rPr lang="en-US" sz="2135" b="1" dirty="0">
                <a:latin typeface="Arial" panose="020B0604020202020204" pitchFamily="34" charset="0"/>
                <a:cs typeface="Arial" panose="020B0604020202020204" pitchFamily="34" charset="0"/>
              </a:rPr>
              <a:t> </a:t>
            </a:r>
            <a:r>
              <a:rPr lang="ru-RU" sz="2135" b="1" dirty="0">
                <a:latin typeface="Arial" panose="020B0604020202020204" pitchFamily="34" charset="0"/>
                <a:cs typeface="Arial" panose="020B0604020202020204" pitchFamily="34" charset="0"/>
              </a:rPr>
              <a:t>(</a:t>
            </a:r>
            <a:r>
              <a:rPr lang="en-US" sz="2135" b="1" dirty="0">
                <a:latin typeface="Arial" panose="020B0604020202020204" pitchFamily="34" charset="0"/>
                <a:cs typeface="Arial" panose="020B0604020202020204" pitchFamily="34" charset="0"/>
              </a:rPr>
              <a:t>O–Cl) for hypochlorous acid (</a:t>
            </a:r>
            <a:r>
              <a:rPr lang="en-US" sz="2135" b="1" dirty="0" err="1">
                <a:latin typeface="Arial" panose="020B0604020202020204" pitchFamily="34" charset="0"/>
                <a:cs typeface="Arial" panose="020B0604020202020204" pitchFamily="34" charset="0"/>
              </a:rPr>
              <a:t>HClO</a:t>
            </a:r>
            <a:r>
              <a:rPr lang="en-US" sz="2135" b="1" dirty="0">
                <a:latin typeface="Arial" panose="020B0604020202020204" pitchFamily="34" charset="0"/>
                <a:cs typeface="Arial" panose="020B0604020202020204" pitchFamily="34" charset="0"/>
              </a:rPr>
              <a:t>) was recorded.</a:t>
            </a:r>
            <a:endParaRPr lang="ru-RU" sz="2400" dirty="0"/>
          </a:p>
        </p:txBody>
      </p:sp>
      <p:sp>
        <p:nvSpPr>
          <p:cNvPr id="56" name="TextBox 55"/>
          <p:cNvSpPr txBox="1"/>
          <p:nvPr/>
        </p:nvSpPr>
        <p:spPr>
          <a:xfrm>
            <a:off x="7268210" y="4337685"/>
            <a:ext cx="4234180" cy="681990"/>
          </a:xfrm>
          <a:prstGeom prst="rect">
            <a:avLst/>
          </a:prstGeom>
          <a:noFill/>
        </p:spPr>
        <p:txBody>
          <a:bodyPr wrap="square">
            <a:spAutoFit/>
          </a:bodyPr>
          <a:p>
            <a:pPr>
              <a:lnSpc>
                <a:spcPct val="80000"/>
              </a:lnSpc>
              <a:buClr>
                <a:srgbClr val="FFFFFF"/>
              </a:buClr>
              <a:buSzPts val="1800"/>
            </a:pPr>
            <a:r>
              <a:rPr lang="ru-RU" sz="1600" b="1" dirty="0">
                <a:solidFill>
                  <a:schemeClr val="tx1">
                    <a:lumMod val="50000"/>
                    <a:lumOff val="50000"/>
                  </a:schemeClr>
                </a:solidFill>
                <a:latin typeface="Montserrat" pitchFamily="2" charset="0"/>
                <a:ea typeface="Tahoma" panose="020B0604030504040204"/>
                <a:cs typeface="Tahoma" panose="020B0604030504040204"/>
                <a:sym typeface="Tahoma" panose="020B0604030504040204"/>
              </a:rPr>
              <a:t>Лаборатория нейтронной физики им. И. М. Франка</a:t>
            </a:r>
            <a:endParaRPr lang="ru-RU" sz="1600" b="1" dirty="0">
              <a:solidFill>
                <a:schemeClr val="tx1">
                  <a:lumMod val="50000"/>
                  <a:lumOff val="50000"/>
                </a:schemeClr>
              </a:solidFill>
              <a:latin typeface="Montserrat" pitchFamily="2" charset="0"/>
              <a:ea typeface="Tahoma" panose="020B0604030504040204"/>
              <a:cs typeface="Tahoma" panose="020B0604030504040204"/>
              <a:sym typeface="Tahoma" panose="020B0604030504040204"/>
            </a:endParaRPr>
          </a:p>
          <a:p>
            <a:pPr>
              <a:lnSpc>
                <a:spcPct val="80000"/>
              </a:lnSpc>
              <a:buClr>
                <a:srgbClr val="FFFFFF"/>
              </a:buClr>
              <a:buSzPts val="1800"/>
            </a:pPr>
            <a:r>
              <a:rPr lang="en-US" sz="1600" b="1" dirty="0" err="1">
                <a:solidFill>
                  <a:srgbClr val="0070C0"/>
                </a:solidFill>
                <a:latin typeface="Montserrat" pitchFamily="2" charset="0"/>
                <a:sym typeface="+mn-ea"/>
              </a:rPr>
              <a:t>flnph.jinr.ru</a:t>
            </a:r>
            <a:endParaRPr lang="en-US" sz="1600" b="1" dirty="0" err="1">
              <a:solidFill>
                <a:srgbClr val="0070C0"/>
              </a:solidFill>
              <a:latin typeface="Montserrat" pitchFamily="2" charset="0"/>
              <a:ea typeface="Tahoma" panose="020B0604030504040204"/>
              <a:cs typeface="Tahoma" panose="020B0604030504040204"/>
              <a:sym typeface="+mn-ea"/>
            </a:endParaRPr>
          </a:p>
        </p:txBody>
      </p:sp>
      <p:pic>
        <p:nvPicPr>
          <p:cNvPr id="20" name="Рисунок 5" descr="Изображение выглядит как внутренний, прибор&#10;&#10;Автоматически созданное описание"/>
          <p:cNvPicPr>
            <a:picLocks noChangeAspect="1"/>
          </p:cNvPicPr>
          <p:nvPr/>
        </p:nvPicPr>
        <p:blipFill rotWithShape="1">
          <a:blip r:embed="rId3"/>
          <a:srcRect r="1133"/>
          <a:stretch>
            <a:fillRect/>
          </a:stretch>
        </p:blipFill>
        <p:spPr>
          <a:xfrm>
            <a:off x="7267575" y="1066800"/>
            <a:ext cx="4234180" cy="2339340"/>
          </a:xfrm>
          <a:prstGeom prst="rect">
            <a:avLst/>
          </a:prstGeom>
        </p:spPr>
      </p:pic>
      <p:sp>
        <p:nvSpPr>
          <p:cNvPr id="2" name="Text Box 1"/>
          <p:cNvSpPr txBox="1"/>
          <p:nvPr/>
        </p:nvSpPr>
        <p:spPr>
          <a:xfrm>
            <a:off x="7246620" y="3549015"/>
            <a:ext cx="4767580" cy="645160"/>
          </a:xfrm>
          <a:prstGeom prst="rect">
            <a:avLst/>
          </a:prstGeom>
          <a:noFill/>
        </p:spPr>
        <p:txBody>
          <a:bodyPr wrap="square" rtlCol="0">
            <a:spAutoFit/>
          </a:bodyPr>
          <a:p>
            <a:r>
              <a:rPr lang="en-US" b="1" dirty="0">
                <a:solidFill>
                  <a:srgbClr val="1F497D">
                    <a:lumMod val="75000"/>
                  </a:srgbClr>
                </a:solidFill>
                <a:latin typeface="Arial" panose="020B0604020202020204" pitchFamily="34" charset="0"/>
                <a:cs typeface="Arial" panose="020B0604020202020204" pitchFamily="34" charset="0"/>
                <a:sym typeface="+mn-ea"/>
              </a:rPr>
              <a:t>Multimodal optical platform: </a:t>
            </a:r>
            <a:r>
              <a:rPr lang="en-US" b="1" dirty="0">
                <a:solidFill>
                  <a:prstClr val="black"/>
                </a:solidFill>
                <a:latin typeface="Arial" panose="020B0604020202020204" pitchFamily="34" charset="0"/>
                <a:cs typeface="Arial" panose="020B0604020202020204" pitchFamily="34" charset="0"/>
                <a:sym typeface="+mn-ea"/>
              </a:rPr>
              <a:t>F-CARS, E-CARS, P-CARS, SERS, SECARS</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73774"/>
    </mc:Choice>
    <mc:Fallback>
      <p:transition spd="slow" advTm="73774"/>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5382</Words>
  <Application>WPS Writer</Application>
  <PresentationFormat>Широкоэкранный</PresentationFormat>
  <Paragraphs>220</Paragraphs>
  <Slides>13</Slides>
  <Notes>13</Notes>
  <HiddenSlides>0</HiddenSlides>
  <MMClips>0</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1</vt:i4>
      </vt:variant>
      <vt:variant>
        <vt:lpstr>幻灯片标题</vt:lpstr>
      </vt:variant>
      <vt:variant>
        <vt:i4>13</vt:i4>
      </vt:variant>
    </vt:vector>
  </HeadingPairs>
  <TitlesOfParts>
    <vt:vector size="42" baseType="lpstr">
      <vt:lpstr>Arial</vt:lpstr>
      <vt:lpstr>SimSun</vt:lpstr>
      <vt:lpstr>Wingdings</vt:lpstr>
      <vt:lpstr>Calibri Light</vt:lpstr>
      <vt:lpstr>Helvetica Neue</vt:lpstr>
      <vt:lpstr>Tahoma</vt:lpstr>
      <vt:lpstr>Montserrat</vt:lpstr>
      <vt:lpstr>Montserrat</vt:lpstr>
      <vt:lpstr>苹方-简</vt:lpstr>
      <vt:lpstr>Calibri</vt:lpstr>
      <vt:lpstr>Calibri</vt:lpstr>
      <vt:lpstr>MTSY</vt:lpstr>
      <vt:lpstr>Century Gothic</vt:lpstr>
      <vt:lpstr>Microsoft YaHei</vt:lpstr>
      <vt:lpstr>汉仪旗黑</vt:lpstr>
      <vt:lpstr>Thonburi</vt:lpstr>
      <vt:lpstr>宋体-简</vt:lpstr>
      <vt:lpstr>Arial Unicode MS</vt:lpstr>
      <vt:lpstr>PingFang SC</vt:lpstr>
      <vt:lpstr>Apple SD Gothic Neo Regular</vt:lpstr>
      <vt:lpstr>Apple Symbols</vt:lpstr>
      <vt:lpstr>Arial Rounded MT Bold</vt:lpstr>
      <vt:lpstr>Arial Regular</vt:lpstr>
      <vt:lpstr>Apple Chancery</vt:lpstr>
      <vt:lpstr>Apple Color Emoji</vt:lpstr>
      <vt:lpstr>Hiragino Sans GB</vt:lpstr>
      <vt:lpstr>Arial Bold</vt:lpstr>
      <vt:lpstr>Тема Office</vt:lpstr>
      <vt:lpstr>Origin95.Graph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various ROS (H2O2, HCLO), and citrulline. </vt:lpstr>
      <vt:lpstr>various ROS (H2O2, HCLO), and citrulline.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qasymuly@gmail.com</dc:creator>
  <cp:lastModifiedBy>Yersultan Arynbek</cp:lastModifiedBy>
  <cp:revision>76</cp:revision>
  <dcterms:created xsi:type="dcterms:W3CDTF">2023-12-10T19:53:56Z</dcterms:created>
  <dcterms:modified xsi:type="dcterms:W3CDTF">2023-12-10T19:53:56Z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1033-5.2.1.7924</vt:lpwstr>
  </property>
</Properties>
</file>