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98" r:id="rId6"/>
    <p:sldId id="263" r:id="rId7"/>
    <p:sldId id="295" r:id="rId8"/>
    <p:sldId id="296" r:id="rId9"/>
    <p:sldId id="297"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05D9B-151C-45C7-B49D-3720701446C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229C9C0-2CC7-4D76-9A80-B0EC1692C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BE4633D-2EAB-42F3-9B19-2A654EE228CC}"/>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BA30472C-170A-4714-B923-CC309D8CA4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B3B00FC-FC3B-4B22-B892-966565F37B4C}"/>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325955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9489B-EA34-418A-BA8A-3C2A9FFA1F3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ACBAEA3-1CAD-4828-ACAB-933131BC2FE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17456C-04F6-4674-AA41-34C21D1BDDD9}"/>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1BBBD122-8150-4776-B6B9-BFBF1F5AD1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D14B29-2728-4F5D-95D0-DA5A4AF1F60D}"/>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64758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C98667A-7D6E-445D-8237-9C1FC6FCE08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08D7D48-8F8B-4EE6-BEA3-AA9625E7CA4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28E36D1-29C9-452C-A4F2-FD551CC76EF7}"/>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4FB6C710-8FD6-466C-A025-AEA9756EBB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184C69C-E4EE-4A74-90C4-E59184E725AA}"/>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71431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8BDAD-49B8-4A9F-8A52-9E8DC71F72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AB4FAD6-535A-4424-A611-67C6A9BF40C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E49C14-F24C-47EA-A1D1-043A17109B33}"/>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C121B4DB-8D6E-46C7-A155-5C43018A0B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6142AD-82E3-47E0-8CDC-B860E1F3A590}"/>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15197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FC0F6-F62F-4026-88A0-3F85D45383A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32F5ABF-5552-48EC-A061-13EEB32BD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7105F3F-3CB4-4BC1-A0B3-B4076DA9CFD6}"/>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EC1B1539-83B5-4913-8304-299E3B588A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F88EED-5218-4654-9887-3208B5CAC253}"/>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365654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7EF44-F509-4D6F-9A6F-F66A01373DB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C007E5-7E07-4ACB-9A13-53AADA8E03A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4538F49-2375-4DC5-A678-15326DF447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5CE9EB7-3D1A-4266-8889-9085860E6BDB}"/>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464ED02E-6899-4ADB-8D66-CBC0445B1F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F6370C8-4317-494A-B6EF-3C2E34FB828A}"/>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3345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CF128F-F2B3-4DE0-B3C0-3DD20CE0F05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35CB5E3-DA60-47E6-B3B3-284AFF5AB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252B462-A4DB-448F-8F33-F8DF2A0B872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36BC27E-5D91-4EFF-B566-52B5DEB21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C811921-811C-4553-A7DA-A177D4C06B2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AA72DD9-4B3D-4B1A-8CA2-537921DB534A}"/>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8" name="Нижний колонтитул 7">
            <a:extLst>
              <a:ext uri="{FF2B5EF4-FFF2-40B4-BE49-F238E27FC236}">
                <a16:creationId xmlns:a16="http://schemas.microsoft.com/office/drawing/2014/main" id="{95351C03-9E70-40E9-93A1-750C699B901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283BE5A-A43B-44A2-B5C4-C9AFBA2BC3D9}"/>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368483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94501-D08A-4AE6-9B9F-4D3EB89DB2E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636586D-20FF-49ED-8D8D-FBD56896E6EA}"/>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4" name="Нижний колонтитул 3">
            <a:extLst>
              <a:ext uri="{FF2B5EF4-FFF2-40B4-BE49-F238E27FC236}">
                <a16:creationId xmlns:a16="http://schemas.microsoft.com/office/drawing/2014/main" id="{4FE218CC-2E3B-4C04-9418-9B856109767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662A515-682F-4403-8E3E-F2D348079782}"/>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239283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EBE3E26-3F93-425D-AA89-8977358E6B9D}"/>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3" name="Нижний колонтитул 2">
            <a:extLst>
              <a:ext uri="{FF2B5EF4-FFF2-40B4-BE49-F238E27FC236}">
                <a16:creationId xmlns:a16="http://schemas.microsoft.com/office/drawing/2014/main" id="{3B402158-77B7-4496-936D-02E0943A5AA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BF5A796-EAEE-468C-A848-01638C000477}"/>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197434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A346A1-4359-4214-B3B4-4B8CDA4A11A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DE70B6C-DF81-4844-B7DF-281EA3CDC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4CCD1B6-57E8-4710-A375-636733C6B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166775E-6A4F-45D7-828D-1B9588147938}"/>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B796C1E2-DF78-43B7-B7C1-F9CCB835167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B6D9CB0-0687-455B-859D-44112A2354D8}"/>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316266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EF6F6-FD04-4D8E-B848-71D34179C6E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62B5B73-EC51-411E-98B4-CCFE18625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7F47529-C743-4E3F-A89D-34FA03358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4766A7D-DBD5-4665-A45D-8D1A3257E21E}"/>
              </a:ext>
            </a:extLst>
          </p:cNvPr>
          <p:cNvSpPr>
            <a:spLocks noGrp="1"/>
          </p:cNvSpPr>
          <p:nvPr>
            <p:ph type="dt" sz="half" idx="10"/>
          </p:nvPr>
        </p:nvSpPr>
        <p:spPr/>
        <p:txBody>
          <a:bodyPr/>
          <a:lstStyle/>
          <a:p>
            <a:fld id="{C9EEF7BF-58B6-49D8-AB68-673203B29342}"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8AD2D335-0943-4897-881D-16FEB139AA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D432971-599F-495C-A4AF-334FF51FACEF}"/>
              </a:ext>
            </a:extLst>
          </p:cNvPr>
          <p:cNvSpPr>
            <a:spLocks noGrp="1"/>
          </p:cNvSpPr>
          <p:nvPr>
            <p:ph type="sldNum" sz="quarter" idx="12"/>
          </p:nvPr>
        </p:nvSpPr>
        <p:spPr/>
        <p:txBody>
          <a:bodyPr/>
          <a:lstStyle/>
          <a:p>
            <a:fld id="{9B289437-5F56-4AC8-A86E-FB7803BD933C}" type="slidenum">
              <a:rPr lang="ru-RU" smtClean="0"/>
              <a:t>‹#›</a:t>
            </a:fld>
            <a:endParaRPr lang="ru-RU"/>
          </a:p>
        </p:txBody>
      </p:sp>
    </p:spTree>
    <p:extLst>
      <p:ext uri="{BB962C8B-B14F-4D97-AF65-F5344CB8AC3E}">
        <p14:creationId xmlns:p14="http://schemas.microsoft.com/office/powerpoint/2010/main" val="294444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62A58B-C43B-4206-8CFA-52FBE03CC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90D69AF-412D-4A80-ABF0-11481E52B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7891BB-3960-4430-8E21-6829D22BD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EF7BF-58B6-49D8-AB68-673203B29342}"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ED6C8EFF-E60D-4ED6-8A87-B7E8E6F88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7BB8303-5B43-4565-9B2E-92D31CF50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89437-5F56-4AC8-A86E-FB7803BD933C}" type="slidenum">
              <a:rPr lang="ru-RU" smtClean="0"/>
              <a:t>‹#›</a:t>
            </a:fld>
            <a:endParaRPr lang="ru-RU"/>
          </a:p>
        </p:txBody>
      </p:sp>
    </p:spTree>
    <p:extLst>
      <p:ext uri="{BB962C8B-B14F-4D97-AF65-F5344CB8AC3E}">
        <p14:creationId xmlns:p14="http://schemas.microsoft.com/office/powerpoint/2010/main" val="1857710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emf"/><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wmf"/><Relationship Id="rId10"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0.emf"/><Relationship Id="rId7" Type="http://schemas.openxmlformats.org/officeDocument/2006/relationships/image" Target="../media/image15.jpe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oleObject" Target="../embeddings/oleObject4.bin"/><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4.emf"/><Relationship Id="rId4" Type="http://schemas.openxmlformats.org/officeDocument/2006/relationships/oleObject" Target="../embeddings/oleObject6.bin"/><Relationship Id="rId9" Type="http://schemas.openxmlformats.org/officeDocument/2006/relationships/image" Target="../media/image26.wm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3320" y="2366765"/>
            <a:ext cx="11245360" cy="1261884"/>
          </a:xfrm>
          <a:prstGeom prst="rect">
            <a:avLst/>
          </a:prstGeom>
          <a:noFill/>
        </p:spPr>
        <p:txBody>
          <a:bodyPr wrap="square" rtlCol="0">
            <a:spAutoFit/>
          </a:bodyPr>
          <a:lstStyle/>
          <a:p>
            <a:pPr algn="ctr"/>
            <a:r>
              <a:rPr lang="en-US" sz="3800" b="1" i="0" dirty="0">
                <a:solidFill>
                  <a:schemeClr val="accent6">
                    <a:lumMod val="75000"/>
                  </a:schemeClr>
                </a:solidFill>
                <a:effectLst/>
                <a:latin typeface="Roboto Light" panose="02000000000000000000" pitchFamily="2" charset="0"/>
              </a:rPr>
              <a:t>Investigation of the crystal structure properties of Bi-activated strontium aluminates</a:t>
            </a:r>
            <a:r>
              <a:rPr lang="ru-RU" sz="3800" b="1" dirty="0">
                <a:solidFill>
                  <a:schemeClr val="accent6">
                    <a:lumMod val="75000"/>
                  </a:schemeClr>
                </a:solidFill>
              </a:rPr>
              <a:t> </a:t>
            </a:r>
          </a:p>
        </p:txBody>
      </p:sp>
      <p:pic>
        <p:nvPicPr>
          <p:cNvPr id="7" name="Рисунок 6">
            <a:extLst>
              <a:ext uri="{FF2B5EF4-FFF2-40B4-BE49-F238E27FC236}">
                <a16:creationId xmlns:a16="http://schemas.microsoft.com/office/drawing/2014/main" id="{6F30D760-DD0E-4284-8DCF-9F2A755276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10614" y="148219"/>
            <a:ext cx="1611755" cy="1068774"/>
          </a:xfrm>
          <a:prstGeom prst="rect">
            <a:avLst/>
          </a:prstGeom>
        </p:spPr>
      </p:pic>
      <p:sp>
        <p:nvSpPr>
          <p:cNvPr id="2" name="TextBox 1">
            <a:extLst>
              <a:ext uri="{FF2B5EF4-FFF2-40B4-BE49-F238E27FC236}">
                <a16:creationId xmlns:a16="http://schemas.microsoft.com/office/drawing/2014/main" id="{CB27AC2F-1A2B-4646-8E1E-5601679F6ECE}"/>
              </a:ext>
            </a:extLst>
          </p:cNvPr>
          <p:cNvSpPr txBox="1"/>
          <p:nvPr/>
        </p:nvSpPr>
        <p:spPr>
          <a:xfrm>
            <a:off x="782636" y="4041201"/>
            <a:ext cx="10333855" cy="430887"/>
          </a:xfrm>
          <a:prstGeom prst="rect">
            <a:avLst/>
          </a:prstGeom>
          <a:noFill/>
        </p:spPr>
        <p:txBody>
          <a:bodyPr wrap="none" rtlCol="0">
            <a:spAutoFit/>
          </a:bodyPr>
          <a:lstStyle/>
          <a:p>
            <a:r>
              <a:rPr lang="en-US" sz="2200" u="sng" dirty="0">
                <a:latin typeface="Roboto Light" panose="02000000000000000000"/>
                <a:cs typeface="Arial" panose="020B0604020202020204" pitchFamily="34" charset="0"/>
              </a:rPr>
              <a:t>O.N. Lis</a:t>
            </a:r>
            <a:r>
              <a:rPr lang="en-US" sz="2200" dirty="0">
                <a:latin typeface="Roboto Light" panose="02000000000000000000"/>
                <a:cs typeface="Arial" panose="020B0604020202020204" pitchFamily="34" charset="0"/>
              </a:rPr>
              <a:t>, S.E. </a:t>
            </a:r>
            <a:r>
              <a:rPr lang="en-US" sz="2200" dirty="0" err="1">
                <a:latin typeface="Roboto Light" panose="02000000000000000000"/>
                <a:cs typeface="Arial" panose="020B0604020202020204" pitchFamily="34" charset="0"/>
              </a:rPr>
              <a:t>Kichanov</a:t>
            </a:r>
            <a:r>
              <a:rPr lang="en-US" sz="2200" dirty="0">
                <a:latin typeface="Roboto Light" panose="02000000000000000000"/>
                <a:cs typeface="Arial" panose="020B0604020202020204" pitchFamily="34" charset="0"/>
              </a:rPr>
              <a:t>, N.M. </a:t>
            </a:r>
            <a:r>
              <a:rPr lang="en-US" sz="2200" dirty="0" err="1">
                <a:latin typeface="Roboto Light" panose="02000000000000000000"/>
                <a:cs typeface="Arial" panose="020B0604020202020204" pitchFamily="34" charset="0"/>
              </a:rPr>
              <a:t>Belozerova</a:t>
            </a:r>
            <a:r>
              <a:rPr lang="en-US" sz="2200" dirty="0">
                <a:latin typeface="Roboto Light" panose="02000000000000000000"/>
                <a:cs typeface="Arial" panose="020B0604020202020204" pitchFamily="34" charset="0"/>
              </a:rPr>
              <a:t>, Yu. V. </a:t>
            </a:r>
            <a:r>
              <a:rPr lang="en-US" sz="2200" dirty="0" err="1">
                <a:latin typeface="Roboto Light" panose="02000000000000000000"/>
                <a:cs typeface="Arial" panose="020B0604020202020204" pitchFamily="34" charset="0"/>
              </a:rPr>
              <a:t>Bokshyts</a:t>
            </a:r>
            <a:r>
              <a:rPr lang="en-US" sz="2200" dirty="0">
                <a:latin typeface="Roboto Light" panose="02000000000000000000"/>
                <a:cs typeface="Arial" panose="020B0604020202020204" pitchFamily="34" charset="0"/>
              </a:rPr>
              <a:t>, G.P. Shevchenko, D.P. </a:t>
            </a:r>
            <a:r>
              <a:rPr lang="en-US" sz="2200" dirty="0" err="1">
                <a:latin typeface="Roboto Light" panose="02000000000000000000"/>
                <a:cs typeface="Arial" panose="020B0604020202020204" pitchFamily="34" charset="0"/>
              </a:rPr>
              <a:t>Kozlenko</a:t>
            </a:r>
            <a:endParaRPr lang="ru-RU" sz="2200" dirty="0">
              <a:latin typeface="Arial" panose="020B0604020202020204" pitchFamily="34" charset="0"/>
              <a:cs typeface="Arial" panose="020B0604020202020204" pitchFamily="34" charset="0"/>
            </a:endParaRPr>
          </a:p>
        </p:txBody>
      </p:sp>
      <p:pic>
        <p:nvPicPr>
          <p:cNvPr id="1026" name="Picture 2" descr="https://encrypted-tbn0.gstatic.com/images?q=tbn:ANd9GcQg8CaG4QC3ouOVUjOuKNupw2ADI4912ia3qECq3b07SuynXoB8PE8EE_okBxOTm4QC&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241" y="174595"/>
            <a:ext cx="1174265" cy="121583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4"/>
          <a:stretch>
            <a:fillRect/>
          </a:stretch>
        </p:blipFill>
        <p:spPr>
          <a:xfrm>
            <a:off x="7679506" y="320400"/>
            <a:ext cx="2631108" cy="1052443"/>
          </a:xfrm>
          <a:prstGeom prst="rect">
            <a:avLst/>
          </a:prstGeom>
        </p:spPr>
      </p:pic>
    </p:spTree>
    <p:extLst>
      <p:ext uri="{BB962C8B-B14F-4D97-AF65-F5344CB8AC3E}">
        <p14:creationId xmlns:p14="http://schemas.microsoft.com/office/powerpoint/2010/main" val="334094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2234" y="-4636"/>
            <a:ext cx="5319405" cy="523220"/>
          </a:xfrm>
          <a:prstGeom prst="rect">
            <a:avLst/>
          </a:prstGeom>
          <a:noFill/>
        </p:spPr>
        <p:txBody>
          <a:bodyPr wrap="none" rtlCol="0">
            <a:spAutoFit/>
          </a:bodyPr>
          <a:lstStyle/>
          <a:p>
            <a:r>
              <a:rPr lang="en-US" sz="2800" b="1" i="0" dirty="0">
                <a:solidFill>
                  <a:srgbClr val="7030A0"/>
                </a:solidFill>
                <a:effectLst/>
                <a:latin typeface="Roboto Light" panose="02000000000000000000" pitchFamily="2" charset="0"/>
              </a:rPr>
              <a:t>Bi-activated strontium aluminates</a:t>
            </a:r>
            <a:r>
              <a:rPr lang="ru-RU" sz="2400" b="1" dirty="0">
                <a:solidFill>
                  <a:srgbClr val="7030A0"/>
                </a:solidFill>
              </a:rPr>
              <a:t> </a:t>
            </a:r>
            <a:endParaRPr lang="ru-RU" sz="2600" b="1" dirty="0">
              <a:solidFill>
                <a:srgbClr val="7030A0"/>
              </a:solidFill>
            </a:endParaRPr>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95" y="3042930"/>
            <a:ext cx="3852648" cy="2188304"/>
          </a:xfrm>
          <a:prstGeom prst="rect">
            <a:avLst/>
          </a:prstGeom>
        </p:spPr>
      </p:pic>
      <p:sp>
        <p:nvSpPr>
          <p:cNvPr id="46" name="Прямоугольник 45"/>
          <p:cNvSpPr/>
          <p:nvPr/>
        </p:nvSpPr>
        <p:spPr>
          <a:xfrm>
            <a:off x="374209" y="740300"/>
            <a:ext cx="3516050" cy="2031325"/>
          </a:xfrm>
          <a:prstGeom prst="rect">
            <a:avLst/>
          </a:prstGeom>
        </p:spPr>
        <p:txBody>
          <a:bodyPr wrap="square">
            <a:spAutoFit/>
          </a:bodyPr>
          <a:lstStyle/>
          <a:p>
            <a:pPr algn="just"/>
            <a:r>
              <a:rPr lang="en-US" b="1" dirty="0">
                <a:solidFill>
                  <a:schemeClr val="accent5">
                    <a:lumMod val="50000"/>
                  </a:schemeClr>
                </a:solidFill>
              </a:rPr>
              <a:t>Bismuth is a non-toxic metal with a large number of possible valence states which, together with  its tendency to form clusters, make it a versatile but complex dopant for possible luminescence applications</a:t>
            </a:r>
            <a:r>
              <a:rPr lang="ru-RU" b="1" dirty="0">
                <a:solidFill>
                  <a:schemeClr val="accent5">
                    <a:lumMod val="50000"/>
                  </a:schemeClr>
                </a:solidFill>
              </a:rPr>
              <a:t>.</a:t>
            </a:r>
          </a:p>
        </p:txBody>
      </p:sp>
      <p:sp>
        <p:nvSpPr>
          <p:cNvPr id="47" name="TextBox 46"/>
          <p:cNvSpPr txBox="1"/>
          <p:nvPr/>
        </p:nvSpPr>
        <p:spPr>
          <a:xfrm>
            <a:off x="861813" y="5208019"/>
            <a:ext cx="5131872" cy="1477328"/>
          </a:xfrm>
          <a:prstGeom prst="rect">
            <a:avLst/>
          </a:prstGeom>
          <a:noFill/>
        </p:spPr>
        <p:txBody>
          <a:bodyPr wrap="square" rtlCol="0">
            <a:spAutoFit/>
          </a:bodyPr>
          <a:lstStyle/>
          <a:p>
            <a:pPr algn="just"/>
            <a:r>
              <a:rPr lang="en-US" b="1" dirty="0">
                <a:solidFill>
                  <a:schemeClr val="accent6">
                    <a:lumMod val="75000"/>
                  </a:schemeClr>
                </a:solidFill>
              </a:rPr>
              <a:t>The properties of phosphors depend on the composition of the matrix, the type of activator, its concentration, and, consequently, on the type of crystal structure, replacement positions and environment.</a:t>
            </a:r>
            <a:endParaRPr lang="ru-RU" b="1" dirty="0">
              <a:solidFill>
                <a:schemeClr val="accent6">
                  <a:lumMod val="75000"/>
                </a:schemeClr>
              </a:solidFill>
            </a:endParaRPr>
          </a:p>
        </p:txBody>
      </p:sp>
      <p:pic>
        <p:nvPicPr>
          <p:cNvPr id="21" name="Рисунок 20" descr="Стрелка: небольшой изгиб со сплошной заливкой">
            <a:extLst>
              <a:ext uri="{FF2B5EF4-FFF2-40B4-BE49-F238E27FC236}">
                <a16:creationId xmlns:a16="http://schemas.microsoft.com/office/drawing/2014/main" id="{2F6C9C1B-B5BC-4B18-851B-E4AD4DFCF81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018612" flipV="1">
            <a:off x="4636220" y="4393855"/>
            <a:ext cx="835553" cy="718377"/>
          </a:xfrm>
          <a:prstGeom prst="rect">
            <a:avLst/>
          </a:prstGeom>
        </p:spPr>
      </p:pic>
      <p:pic>
        <p:nvPicPr>
          <p:cNvPr id="3" name="Рисунок 2"/>
          <p:cNvPicPr>
            <a:picLocks noChangeAspect="1"/>
          </p:cNvPicPr>
          <p:nvPr/>
        </p:nvPicPr>
        <p:blipFill>
          <a:blip r:embed="rId5"/>
          <a:stretch>
            <a:fillRect/>
          </a:stretch>
        </p:blipFill>
        <p:spPr>
          <a:xfrm>
            <a:off x="6491719" y="2771625"/>
            <a:ext cx="4469600" cy="4107035"/>
          </a:xfrm>
          <a:prstGeom prst="rect">
            <a:avLst/>
          </a:prstGeom>
        </p:spPr>
      </p:pic>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3627" y="71548"/>
            <a:ext cx="3029697" cy="2700077"/>
          </a:xfrm>
          <a:prstGeom prst="rect">
            <a:avLst/>
          </a:prstGeom>
        </p:spPr>
      </p:pic>
      <p:pic>
        <p:nvPicPr>
          <p:cNvPr id="5" name="Рисунок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76197" y="496388"/>
            <a:ext cx="2556580" cy="2324826"/>
          </a:xfrm>
          <a:prstGeom prst="rect">
            <a:avLst/>
          </a:prstGeom>
        </p:spPr>
      </p:pic>
    </p:spTree>
    <p:extLst>
      <p:ext uri="{BB962C8B-B14F-4D97-AF65-F5344CB8AC3E}">
        <p14:creationId xmlns:p14="http://schemas.microsoft.com/office/powerpoint/2010/main" val="2527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6BA8CC-00CA-4A34-A455-1628F26C9F14}"/>
              </a:ext>
            </a:extLst>
          </p:cNvPr>
          <p:cNvSpPr txBox="1"/>
          <p:nvPr/>
        </p:nvSpPr>
        <p:spPr>
          <a:xfrm>
            <a:off x="4142782" y="243956"/>
            <a:ext cx="3663182" cy="523220"/>
          </a:xfrm>
          <a:prstGeom prst="rect">
            <a:avLst/>
          </a:prstGeom>
          <a:noFill/>
        </p:spPr>
        <p:txBody>
          <a:bodyPr wrap="none" rtlCol="0">
            <a:spAutoFit/>
          </a:bodyPr>
          <a:lstStyle/>
          <a:p>
            <a:r>
              <a:rPr lang="en-US" sz="2800" b="1" dirty="0">
                <a:solidFill>
                  <a:srgbClr val="CB6D04"/>
                </a:solidFill>
                <a:latin typeface="Roboto Light" panose="02000000000000000000" pitchFamily="2" charset="0"/>
              </a:rPr>
              <a:t>Experimental methods</a:t>
            </a:r>
            <a:endParaRPr lang="ru-RU" sz="2600" b="1" dirty="0">
              <a:solidFill>
                <a:schemeClr val="accent6">
                  <a:lumMod val="50000"/>
                </a:schemeClr>
              </a:solidFill>
            </a:endParaRPr>
          </a:p>
        </p:txBody>
      </p:sp>
      <p:pic>
        <p:nvPicPr>
          <p:cNvPr id="8" name="Рисунок 7">
            <a:extLst>
              <a:ext uri="{FF2B5EF4-FFF2-40B4-BE49-F238E27FC236}">
                <a16:creationId xmlns:a16="http://schemas.microsoft.com/office/drawing/2014/main" id="{C79A09E5-DC5D-44C1-8E05-AD72F0CA0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380" y="3342905"/>
            <a:ext cx="2684236" cy="2231306"/>
          </a:xfrm>
          <a:prstGeom prst="rect">
            <a:avLst/>
          </a:prstGeom>
        </p:spPr>
      </p:pic>
      <p:sp>
        <p:nvSpPr>
          <p:cNvPr id="9" name="TextBox 8">
            <a:extLst>
              <a:ext uri="{FF2B5EF4-FFF2-40B4-BE49-F238E27FC236}">
                <a16:creationId xmlns:a16="http://schemas.microsoft.com/office/drawing/2014/main" id="{0AE693C1-685C-4662-AFC7-9C1A7CB27422}"/>
              </a:ext>
            </a:extLst>
          </p:cNvPr>
          <p:cNvSpPr txBox="1"/>
          <p:nvPr/>
        </p:nvSpPr>
        <p:spPr>
          <a:xfrm>
            <a:off x="243240" y="1219911"/>
            <a:ext cx="3899542" cy="923330"/>
          </a:xfrm>
          <a:prstGeom prst="rect">
            <a:avLst/>
          </a:prstGeom>
          <a:noFill/>
        </p:spPr>
        <p:txBody>
          <a:bodyPr wrap="square" rtlCol="0">
            <a:spAutoFit/>
          </a:bodyPr>
          <a:lstStyle/>
          <a:p>
            <a:r>
              <a:rPr lang="en-US" b="1" dirty="0">
                <a:latin typeface="Roboto Light" panose="02000000000000000000"/>
                <a:cs typeface="Arial" panose="020B0604020202020204" pitchFamily="34" charset="0"/>
              </a:rPr>
              <a:t>X-ray diffraction</a:t>
            </a:r>
            <a:br>
              <a:rPr lang="en-US" b="1" dirty="0">
                <a:latin typeface="Roboto Light" panose="02000000000000000000"/>
                <a:cs typeface="Arial" panose="020B0604020202020204" pitchFamily="34" charset="0"/>
              </a:rPr>
            </a:br>
            <a:r>
              <a:rPr lang="en-GB" sz="1800" dirty="0" err="1">
                <a:effectLst/>
                <a:latin typeface="Roboto Light" panose="02000000000000000000"/>
                <a:ea typeface="Calibri" panose="020F0502020204030204" pitchFamily="34" charset="0"/>
                <a:cs typeface="Arial" panose="020B0604020202020204" pitchFamily="34" charset="0"/>
              </a:rPr>
              <a:t>PANalytical</a:t>
            </a:r>
            <a:r>
              <a:rPr lang="en-GB" sz="1800" dirty="0">
                <a:effectLst/>
                <a:latin typeface="Roboto Light" panose="02000000000000000000"/>
                <a:ea typeface="Calibri" panose="020F0502020204030204" pitchFamily="34" charset="0"/>
                <a:cs typeface="Arial" panose="020B0604020202020204" pitchFamily="34" charset="0"/>
              </a:rPr>
              <a:t> Empyrean Advance X-ray diffractometer </a:t>
            </a:r>
            <a:endParaRPr lang="ru-RU" b="1" dirty="0">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6F1CFAF5-42A2-45C8-AAA9-A624C7BB9D83}"/>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16" t="22300" b="8410"/>
          <a:stretch/>
        </p:blipFill>
        <p:spPr>
          <a:xfrm>
            <a:off x="6599285" y="2681245"/>
            <a:ext cx="5448720" cy="291239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39E32615-0505-474F-9681-716AAA5F9CBF}"/>
              </a:ext>
            </a:extLst>
          </p:cNvPr>
          <p:cNvSpPr txBox="1"/>
          <p:nvPr/>
        </p:nvSpPr>
        <p:spPr>
          <a:xfrm>
            <a:off x="7157723" y="1567493"/>
            <a:ext cx="3841693" cy="646331"/>
          </a:xfrm>
          <a:prstGeom prst="rect">
            <a:avLst/>
          </a:prstGeom>
          <a:noFill/>
        </p:spPr>
        <p:txBody>
          <a:bodyPr wrap="none" rtlCol="0">
            <a:spAutoFit/>
          </a:bodyPr>
          <a:lstStyle/>
          <a:p>
            <a:r>
              <a:rPr lang="en-US" b="1" dirty="0">
                <a:latin typeface="Roboto Light" panose="02000000000000000000"/>
                <a:cs typeface="Arial" panose="020B0604020202020204" pitchFamily="34" charset="0"/>
              </a:rPr>
              <a:t>Raman spectroscopy SOL instruments</a:t>
            </a:r>
            <a:br>
              <a:rPr lang="en-US" b="1" dirty="0">
                <a:latin typeface="Roboto Light" panose="02000000000000000000"/>
                <a:cs typeface="Arial" panose="020B0604020202020204" pitchFamily="34" charset="0"/>
              </a:rPr>
            </a:br>
            <a:r>
              <a:rPr lang="en-US" sz="1800" dirty="0">
                <a:effectLst/>
                <a:latin typeface="Roboto Light" panose="02000000000000000000"/>
                <a:ea typeface="Calibri" panose="020F0502020204030204" pitchFamily="34" charset="0"/>
              </a:rPr>
              <a:t>λ =532 nm, 633 nm</a:t>
            </a:r>
            <a:endParaRPr lang="ru-RU" b="1" dirty="0">
              <a:latin typeface="Arial" panose="020B0604020202020204" pitchFamily="34" charset="0"/>
              <a:cs typeface="Arial" panose="020B0604020202020204" pitchFamily="34" charset="0"/>
            </a:endParaRPr>
          </a:p>
        </p:txBody>
      </p:sp>
      <p:pic>
        <p:nvPicPr>
          <p:cNvPr id="17" name="Рисунок 16" descr="Вопросительный знак со сплошной заливкой">
            <a:extLst>
              <a:ext uri="{FF2B5EF4-FFF2-40B4-BE49-F238E27FC236}">
                <a16:creationId xmlns:a16="http://schemas.microsoft.com/office/drawing/2014/main" id="{288E4FFE-1684-4746-A7B1-6352D838D5E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7231" y="2428505"/>
            <a:ext cx="914400" cy="914400"/>
          </a:xfrm>
          <a:prstGeom prst="rect">
            <a:avLst/>
          </a:prstGeom>
        </p:spPr>
      </p:pic>
      <p:sp>
        <p:nvSpPr>
          <p:cNvPr id="18" name="TextBox 17">
            <a:extLst>
              <a:ext uri="{FF2B5EF4-FFF2-40B4-BE49-F238E27FC236}">
                <a16:creationId xmlns:a16="http://schemas.microsoft.com/office/drawing/2014/main" id="{4213769A-565C-4A73-B252-29849AE2A66E}"/>
              </a:ext>
            </a:extLst>
          </p:cNvPr>
          <p:cNvSpPr txBox="1"/>
          <p:nvPr/>
        </p:nvSpPr>
        <p:spPr>
          <a:xfrm>
            <a:off x="4282290" y="1666237"/>
            <a:ext cx="3384166" cy="646331"/>
          </a:xfrm>
          <a:prstGeom prst="rect">
            <a:avLst/>
          </a:prstGeom>
          <a:noFill/>
        </p:spPr>
        <p:txBody>
          <a:bodyPr wrap="square" rtlCol="0">
            <a:spAutoFit/>
          </a:bodyPr>
          <a:lstStyle/>
          <a:p>
            <a:r>
              <a:rPr lang="en-US" dirty="0">
                <a:latin typeface="Roboto Light" panose="02000000000000000000"/>
              </a:rPr>
              <a:t>Structure of synthesized compounds</a:t>
            </a:r>
            <a:endParaRPr lang="ru-RU" dirty="0"/>
          </a:p>
        </p:txBody>
      </p:sp>
      <p:pic>
        <p:nvPicPr>
          <p:cNvPr id="2050" name="Picture 2" descr="Empyrean - The Intelligent X-ray Diffractometer : Quote, RFQ, Price and Buy">
            <a:extLst>
              <a:ext uri="{FF2B5EF4-FFF2-40B4-BE49-F238E27FC236}">
                <a16:creationId xmlns:a16="http://schemas.microsoft.com/office/drawing/2014/main" id="{0C932C38-AFAA-4A90-8FCC-EEE36325540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30172" y="2213824"/>
            <a:ext cx="3439405" cy="4256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05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D5C09206-FDF6-48F8-B0F4-138D404273E4}"/>
              </a:ext>
            </a:extLst>
          </p:cNvPr>
          <p:cNvPicPr/>
          <p:nvPr/>
        </p:nvPicPr>
        <p:blipFill rotWithShape="1">
          <a:blip r:embed="rId2" cstate="print">
            <a:extLst>
              <a:ext uri="{28A0092B-C50C-407E-A947-70E740481C1C}">
                <a14:useLocalDpi xmlns:a14="http://schemas.microsoft.com/office/drawing/2010/main" val="0"/>
              </a:ext>
            </a:extLst>
          </a:blip>
          <a:srcRect l="25618" t="7701" r="25793" b="7371"/>
          <a:stretch/>
        </p:blipFill>
        <p:spPr bwMode="auto">
          <a:xfrm>
            <a:off x="9275885" y="229354"/>
            <a:ext cx="2070138" cy="1912848"/>
          </a:xfrm>
          <a:prstGeom prst="rect">
            <a:avLst/>
          </a:prstGeom>
          <a:noFill/>
          <a:ln>
            <a:noFill/>
          </a:ln>
          <a:extLst>
            <a:ext uri="{53640926-AAD7-44D8-BBD7-CCE9431645EC}">
              <a14:shadowObscured xmlns:a14="http://schemas.microsoft.com/office/drawing/2010/main"/>
            </a:ext>
          </a:extLst>
        </p:spPr>
      </p:pic>
      <p:pic>
        <p:nvPicPr>
          <p:cNvPr id="15" name="Рисунок 14">
            <a:extLst>
              <a:ext uri="{FF2B5EF4-FFF2-40B4-BE49-F238E27FC236}">
                <a16:creationId xmlns:a16="http://schemas.microsoft.com/office/drawing/2014/main" id="{A7CCBA98-473A-461F-BE3C-A64A1AF42181}"/>
              </a:ext>
            </a:extLst>
          </p:cNvPr>
          <p:cNvPicPr/>
          <p:nvPr/>
        </p:nvPicPr>
        <p:blipFill rotWithShape="1">
          <a:blip r:embed="rId3" cstate="print">
            <a:extLst>
              <a:ext uri="{28A0092B-C50C-407E-A947-70E740481C1C}">
                <a14:useLocalDpi xmlns:a14="http://schemas.microsoft.com/office/drawing/2010/main" val="0"/>
              </a:ext>
            </a:extLst>
          </a:blip>
          <a:srcRect l="25388" t="7249" r="28664" b="7570"/>
          <a:stretch/>
        </p:blipFill>
        <p:spPr bwMode="auto">
          <a:xfrm>
            <a:off x="6765139" y="479010"/>
            <a:ext cx="1873110" cy="1773571"/>
          </a:xfrm>
          <a:prstGeom prst="rect">
            <a:avLst/>
          </a:prstGeom>
          <a:noFill/>
          <a:ln>
            <a:noFill/>
          </a:ln>
          <a:extLst>
            <a:ext uri="{53640926-AAD7-44D8-BBD7-CCE9431645EC}">
              <a14:shadowObscured xmlns:a14="http://schemas.microsoft.com/office/drawing/2010/main"/>
            </a:ext>
          </a:extLst>
        </p:spPr>
      </p:pic>
      <p:graphicFrame>
        <p:nvGraphicFramePr>
          <p:cNvPr id="6" name="Объект 5">
            <a:extLst>
              <a:ext uri="{FF2B5EF4-FFF2-40B4-BE49-F238E27FC236}">
                <a16:creationId xmlns:a16="http://schemas.microsoft.com/office/drawing/2014/main" id="{B974EAB9-2A21-4F26-8B95-D85113B0C2E8}"/>
              </a:ext>
            </a:extLst>
          </p:cNvPr>
          <p:cNvGraphicFramePr>
            <a:graphicFrameLocks noChangeAspect="1"/>
          </p:cNvGraphicFramePr>
          <p:nvPr>
            <p:extLst>
              <p:ext uri="{D42A27DB-BD31-4B8C-83A1-F6EECF244321}">
                <p14:modId xmlns:p14="http://schemas.microsoft.com/office/powerpoint/2010/main" val="3098091119"/>
              </p:ext>
            </p:extLst>
          </p:nvPr>
        </p:nvGraphicFramePr>
        <p:xfrm>
          <a:off x="8710348" y="2132252"/>
          <a:ext cx="3481652" cy="4222274"/>
        </p:xfrm>
        <a:graphic>
          <a:graphicData uri="http://schemas.openxmlformats.org/presentationml/2006/ole">
            <mc:AlternateContent xmlns:mc="http://schemas.openxmlformats.org/markup-compatibility/2006">
              <mc:Choice xmlns:v="urn:schemas-microsoft-com:vml" Requires="v">
                <p:oleObj name="Graph" r:id="rId4" imgW="2421360" imgH="2882520" progId="Origin95.Graph">
                  <p:embed/>
                </p:oleObj>
              </mc:Choice>
              <mc:Fallback>
                <p:oleObj name="Graph" r:id="rId4" imgW="2421360" imgH="2882520" progId="Origin95.Graph">
                  <p:embed/>
                  <p:pic>
                    <p:nvPicPr>
                      <p:cNvPr id="0" name="Object 1"/>
                      <p:cNvPicPr>
                        <a:picLocks noChangeAspect="1" noChangeArrowheads="1"/>
                      </p:cNvPicPr>
                      <p:nvPr/>
                    </p:nvPicPr>
                    <p:blipFill>
                      <a:blip r:embed="rId5"/>
                      <a:srcRect/>
                      <a:stretch>
                        <a:fillRect/>
                      </a:stretch>
                    </p:blipFill>
                    <p:spPr bwMode="auto">
                      <a:xfrm>
                        <a:off x="8710348" y="2132252"/>
                        <a:ext cx="3481652" cy="4222274"/>
                      </a:xfrm>
                      <a:prstGeom prst="rect">
                        <a:avLst/>
                      </a:prstGeom>
                      <a:noFill/>
                    </p:spPr>
                  </p:pic>
                </p:oleObj>
              </mc:Fallback>
            </mc:AlternateContent>
          </a:graphicData>
        </a:graphic>
      </p:graphicFrame>
      <p:pic>
        <p:nvPicPr>
          <p:cNvPr id="7" name="Рисунок 6">
            <a:extLst>
              <a:ext uri="{FF2B5EF4-FFF2-40B4-BE49-F238E27FC236}">
                <a16:creationId xmlns:a16="http://schemas.microsoft.com/office/drawing/2014/main" id="{1C2A3287-C2AB-4A60-AB7E-467634D857A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308982" y="2132252"/>
            <a:ext cx="3494860" cy="4222274"/>
          </a:xfrm>
          <a:prstGeom prst="rect">
            <a:avLst/>
          </a:prstGeom>
          <a:noFill/>
        </p:spPr>
      </p:pic>
      <p:sp>
        <p:nvSpPr>
          <p:cNvPr id="9" name="TextBox 8">
            <a:extLst>
              <a:ext uri="{FF2B5EF4-FFF2-40B4-BE49-F238E27FC236}">
                <a16:creationId xmlns:a16="http://schemas.microsoft.com/office/drawing/2014/main" id="{F7B7BD4C-2DC3-43AC-B721-D548DB638834}"/>
              </a:ext>
            </a:extLst>
          </p:cNvPr>
          <p:cNvSpPr txBox="1"/>
          <p:nvPr/>
        </p:nvSpPr>
        <p:spPr>
          <a:xfrm>
            <a:off x="5622687" y="6306794"/>
            <a:ext cx="6498254" cy="523220"/>
          </a:xfrm>
          <a:prstGeom prst="rect">
            <a:avLst/>
          </a:prstGeom>
          <a:noFill/>
        </p:spPr>
        <p:txBody>
          <a:bodyPr wrap="square">
            <a:spAutoFit/>
          </a:bodyPr>
          <a:lstStyle/>
          <a:p>
            <a:pPr algn="just"/>
            <a:r>
              <a:rPr lang="en-US" sz="1400" dirty="0">
                <a:effectLst/>
                <a:latin typeface="Times New Roman" panose="02020603050405020304" pitchFamily="18" charset="0"/>
                <a:ea typeface="Calibri" panose="020F0502020204030204" pitchFamily="34" charset="0"/>
              </a:rPr>
              <a:t>X-ray diffraction patterns of strontium aluminate compounds Color labeling of the corresponding diffraction peaks of </a:t>
            </a:r>
            <a:r>
              <a:rPr lang="en-US" sz="1400" b="1" dirty="0">
                <a:solidFill>
                  <a:srgbClr val="7030A0"/>
                </a:solidFill>
                <a:effectLst/>
                <a:latin typeface="Times New Roman" panose="02020603050405020304" pitchFamily="18" charset="0"/>
                <a:ea typeface="Calibri" panose="020F0502020204030204" pitchFamily="34" charset="0"/>
              </a:rPr>
              <a:t>the monoclinic (M) </a:t>
            </a:r>
            <a:r>
              <a:rPr lang="en-US" sz="1400" dirty="0">
                <a:effectLst/>
                <a:latin typeface="Times New Roman" panose="02020603050405020304" pitchFamily="18" charset="0"/>
                <a:ea typeface="Calibri" panose="020F0502020204030204" pitchFamily="34" charset="0"/>
              </a:rPr>
              <a:t>and </a:t>
            </a:r>
            <a:r>
              <a:rPr lang="en-US" sz="1400" b="1" dirty="0">
                <a:solidFill>
                  <a:schemeClr val="accent6">
                    <a:lumMod val="75000"/>
                  </a:schemeClr>
                </a:solidFill>
                <a:effectLst/>
                <a:latin typeface="Times New Roman" panose="02020603050405020304" pitchFamily="18" charset="0"/>
                <a:ea typeface="Calibri" panose="020F0502020204030204" pitchFamily="34" charset="0"/>
              </a:rPr>
              <a:t>cubic (C) </a:t>
            </a:r>
            <a:r>
              <a:rPr lang="en-US" sz="1400" dirty="0">
                <a:effectLst/>
                <a:latin typeface="Times New Roman" panose="02020603050405020304" pitchFamily="18" charset="0"/>
                <a:ea typeface="Calibri" panose="020F0502020204030204" pitchFamily="34" charset="0"/>
              </a:rPr>
              <a:t>phases.</a:t>
            </a:r>
            <a:endParaRPr lang="ru-RU" sz="1400" dirty="0"/>
          </a:p>
        </p:txBody>
      </p:sp>
      <p:sp>
        <p:nvSpPr>
          <p:cNvPr id="10" name="TextBox 9">
            <a:extLst>
              <a:ext uri="{FF2B5EF4-FFF2-40B4-BE49-F238E27FC236}">
                <a16:creationId xmlns:a16="http://schemas.microsoft.com/office/drawing/2014/main" id="{925FBF2E-87DD-4CE4-BD3A-1CCA16DE3A9D}"/>
              </a:ext>
            </a:extLst>
          </p:cNvPr>
          <p:cNvSpPr txBox="1"/>
          <p:nvPr/>
        </p:nvSpPr>
        <p:spPr>
          <a:xfrm>
            <a:off x="10367611" y="2141083"/>
            <a:ext cx="11592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Sample 9</a:t>
            </a:r>
            <a:endParaRPr lang="ru-RU" dirty="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A47E6582-C116-409C-89FE-6FAEA77BA919}"/>
              </a:ext>
            </a:extLst>
          </p:cNvPr>
          <p:cNvSpPr>
            <a:spLocks noChangeArrowheads="1"/>
          </p:cNvSpPr>
          <p:nvPr/>
        </p:nvSpPr>
        <p:spPr bwMode="auto">
          <a:xfrm flipV="1">
            <a:off x="2781455" y="2511240"/>
            <a:ext cx="8874504" cy="5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3" name="TextBox 12">
            <a:extLst>
              <a:ext uri="{FF2B5EF4-FFF2-40B4-BE49-F238E27FC236}">
                <a16:creationId xmlns:a16="http://schemas.microsoft.com/office/drawing/2014/main" id="{D0FE434F-BCB8-4DAC-BC65-DE83813BDE52}"/>
              </a:ext>
            </a:extLst>
          </p:cNvPr>
          <p:cNvSpPr txBox="1"/>
          <p:nvPr/>
        </p:nvSpPr>
        <p:spPr>
          <a:xfrm>
            <a:off x="166110" y="695778"/>
            <a:ext cx="6094674" cy="461665"/>
          </a:xfrm>
          <a:prstGeom prst="rect">
            <a:avLst/>
          </a:prstGeom>
          <a:noFill/>
        </p:spPr>
        <p:txBody>
          <a:bodyPr wrap="square">
            <a:spAutoFit/>
          </a:bodyPr>
          <a:lstStyle/>
          <a:p>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SrAl</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4</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/Sr</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3</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Al</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6</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:Bi</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3</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/Bi</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a:t>
            </a:r>
            <a:r>
              <a:rPr lang="en-US" sz="2400" b="1" baseline="-2500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4</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ru-RU" sz="2400" b="1" dirty="0">
              <a:solidFill>
                <a:srgbClr val="002060"/>
              </a:solidFill>
              <a:effectLst>
                <a:outerShdw blurRad="38100" dist="38100" dir="2700000" algn="tl">
                  <a:srgbClr val="000000">
                    <a:alpha val="43137"/>
                  </a:srgbClr>
                </a:outerShdw>
              </a:effectLst>
            </a:endParaRPr>
          </a:p>
        </p:txBody>
      </p:sp>
      <p:sp>
        <p:nvSpPr>
          <p:cNvPr id="18" name="Прямоугольник 17">
            <a:extLst>
              <a:ext uri="{FF2B5EF4-FFF2-40B4-BE49-F238E27FC236}">
                <a16:creationId xmlns:a16="http://schemas.microsoft.com/office/drawing/2014/main" id="{2F07B243-AB5C-45D5-9259-F7752AFB3AC3}"/>
              </a:ext>
            </a:extLst>
          </p:cNvPr>
          <p:cNvSpPr/>
          <p:nvPr/>
        </p:nvSpPr>
        <p:spPr>
          <a:xfrm>
            <a:off x="964666" y="4688"/>
            <a:ext cx="8674331" cy="523220"/>
          </a:xfrm>
          <a:prstGeom prst="rect">
            <a:avLst/>
          </a:prstGeom>
        </p:spPr>
        <p:txBody>
          <a:bodyPr wrap="square">
            <a:spAutoFit/>
          </a:bodyPr>
          <a:lstStyle/>
          <a:p>
            <a:pPr algn="ct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Structural studies of crystal phosphors</a:t>
            </a: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83E6CF69-2C32-40FD-BA9B-12396E93995A}"/>
              </a:ext>
            </a:extLst>
          </p:cNvPr>
          <p:cNvSpPr txBox="1"/>
          <p:nvPr/>
        </p:nvSpPr>
        <p:spPr>
          <a:xfrm>
            <a:off x="7124384" y="343242"/>
            <a:ext cx="896399"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s.g</a:t>
            </a:r>
            <a:r>
              <a:rPr lang="en-US" i="1" dirty="0">
                <a:latin typeface="Times New Roman" panose="02020603050405020304" pitchFamily="18"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rPr>
              <a:t>P2</a:t>
            </a:r>
            <a:r>
              <a:rPr lang="en-GB" sz="1800" i="1" baseline="-25000" dirty="0">
                <a:effectLst/>
                <a:latin typeface="Times New Roman" panose="02020603050405020304" pitchFamily="18" charset="0"/>
                <a:ea typeface="Calibri" panose="020F0502020204030204" pitchFamily="34" charset="0"/>
              </a:rPr>
              <a:t>1</a:t>
            </a:r>
            <a:endParaRPr lang="ru-R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38F649A-4C92-4732-9D03-4597538FFE38}"/>
                  </a:ext>
                </a:extLst>
              </p:cNvPr>
              <p:cNvSpPr txBox="1"/>
              <p:nvPr/>
            </p:nvSpPr>
            <p:spPr>
              <a:xfrm>
                <a:off x="11216611" y="215149"/>
                <a:ext cx="6115050" cy="369909"/>
              </a:xfrm>
              <a:prstGeom prst="rect">
                <a:avLst/>
              </a:prstGeom>
              <a:noFill/>
            </p:spPr>
            <p:txBody>
              <a:bodyPr wrap="square">
                <a:spAutoFit/>
              </a:bodyPr>
              <a:lstStyle/>
              <a:p>
                <a:r>
                  <a:rPr lang="en-GB" sz="1800" i="1" dirty="0" err="1">
                    <a:effectLst/>
                    <a:latin typeface="Times New Roman" panose="02020603050405020304" pitchFamily="18" charset="0"/>
                    <a:ea typeface="Calibri" panose="020F0502020204030204" pitchFamily="34" charset="0"/>
                  </a:rPr>
                  <a:t>s.g</a:t>
                </a:r>
                <a:r>
                  <a:rPr lang="en-GB" sz="1800" i="1" dirty="0">
                    <a:effectLst/>
                    <a:latin typeface="Times New Roman" panose="02020603050405020304" pitchFamily="18" charset="0"/>
                    <a:ea typeface="Calibri" panose="020F0502020204030204" pitchFamily="34" charset="0"/>
                  </a:rPr>
                  <a:t>. Pa</a:t>
                </a:r>
                <a14:m>
                  <m:oMath xmlns:m="http://schemas.openxmlformats.org/officeDocument/2006/math">
                    <m:acc>
                      <m:accPr>
                        <m:chr m:val="̅"/>
                        <m:ctrlPr>
                          <a:rPr lang="ru-RU" i="1">
                            <a:effectLst/>
                            <a:latin typeface="Cambria Math" panose="02040503050406030204" pitchFamily="18" charset="0"/>
                          </a:rPr>
                        </m:ctrlPr>
                      </m:accPr>
                      <m:e>
                        <m:r>
                          <a:rPr lang="en-GB" sz="1800" i="1">
                            <a:effectLst/>
                            <a:latin typeface="Cambria Math" panose="02040503050406030204" pitchFamily="18" charset="0"/>
                            <a:ea typeface="Calibri" panose="020F0502020204030204" pitchFamily="34" charset="0"/>
                            <a:cs typeface="Times New Roman" panose="02020603050405020304" pitchFamily="18" charset="0"/>
                          </a:rPr>
                          <m:t>3</m:t>
                        </m:r>
                      </m:e>
                    </m:acc>
                  </m:oMath>
                </a14:m>
                <a:endParaRPr lang="ru-RU" dirty="0"/>
              </a:p>
            </p:txBody>
          </p:sp>
        </mc:Choice>
        <mc:Fallback xmlns="">
          <p:sp>
            <p:nvSpPr>
              <p:cNvPr id="21" name="TextBox 20">
                <a:extLst>
                  <a:ext uri="{FF2B5EF4-FFF2-40B4-BE49-F238E27FC236}">
                    <a16:creationId xmlns:a16="http://schemas.microsoft.com/office/drawing/2014/main" id="{838F649A-4C92-4732-9D03-4597538FFE38}"/>
                  </a:ext>
                </a:extLst>
              </p:cNvPr>
              <p:cNvSpPr txBox="1">
                <a:spLocks noRot="1" noChangeAspect="1" noMove="1" noResize="1" noEditPoints="1" noAdjustHandles="1" noChangeArrowheads="1" noChangeShapeType="1" noTextEdit="1"/>
              </p:cNvSpPr>
              <p:nvPr/>
            </p:nvSpPr>
            <p:spPr>
              <a:xfrm>
                <a:off x="11216611" y="215149"/>
                <a:ext cx="6115050" cy="369909"/>
              </a:xfrm>
              <a:prstGeom prst="rect">
                <a:avLst/>
              </a:prstGeom>
              <a:blipFill>
                <a:blip r:embed="rId8"/>
                <a:stretch>
                  <a:fillRect l="-897" t="-8197" b="-24590"/>
                </a:stretch>
              </a:blipFill>
            </p:spPr>
            <p:txBody>
              <a:bodyPr/>
              <a:lstStyle/>
              <a:p>
                <a:r>
                  <a:rPr lang="ru-RU">
                    <a:noFill/>
                  </a:rPr>
                  <a:t> </a:t>
                </a:r>
              </a:p>
            </p:txBody>
          </p:sp>
        </mc:Fallback>
      </mc:AlternateContent>
      <p:graphicFrame>
        <p:nvGraphicFramePr>
          <p:cNvPr id="2" name="Таблица 1"/>
          <p:cNvGraphicFramePr>
            <a:graphicFrameLocks noGrp="1"/>
          </p:cNvGraphicFramePr>
          <p:nvPr>
            <p:extLst>
              <p:ext uri="{D42A27DB-BD31-4B8C-83A1-F6EECF244321}">
                <p14:modId xmlns:p14="http://schemas.microsoft.com/office/powerpoint/2010/main" val="2704515810"/>
              </p:ext>
            </p:extLst>
          </p:nvPr>
        </p:nvGraphicFramePr>
        <p:xfrm>
          <a:off x="64244" y="1673352"/>
          <a:ext cx="4908639" cy="4347648"/>
        </p:xfrm>
        <a:graphic>
          <a:graphicData uri="http://schemas.openxmlformats.org/drawingml/2006/table">
            <a:tbl>
              <a:tblPr firstRow="1" firstCol="1" bandRow="1">
                <a:tableStyleId>{E8B1032C-EA38-4F05-BA0D-38AFFFC7BED3}</a:tableStyleId>
              </a:tblPr>
              <a:tblGrid>
                <a:gridCol w="1556386">
                  <a:extLst>
                    <a:ext uri="{9D8B030D-6E8A-4147-A177-3AD203B41FA5}">
                      <a16:colId xmlns:a16="http://schemas.microsoft.com/office/drawing/2014/main" val="3879056836"/>
                    </a:ext>
                  </a:extLst>
                </a:gridCol>
                <a:gridCol w="1402244">
                  <a:extLst>
                    <a:ext uri="{9D8B030D-6E8A-4147-A177-3AD203B41FA5}">
                      <a16:colId xmlns:a16="http://schemas.microsoft.com/office/drawing/2014/main" val="3581168119"/>
                    </a:ext>
                  </a:extLst>
                </a:gridCol>
                <a:gridCol w="1950009">
                  <a:extLst>
                    <a:ext uri="{9D8B030D-6E8A-4147-A177-3AD203B41FA5}">
                      <a16:colId xmlns:a16="http://schemas.microsoft.com/office/drawing/2014/main" val="311433425"/>
                    </a:ext>
                  </a:extLst>
                </a:gridCol>
              </a:tblGrid>
              <a:tr h="620746">
                <a:tc>
                  <a:txBody>
                    <a:bodyPr/>
                    <a:lstStyle/>
                    <a:p>
                      <a:pPr marL="0" marR="0" indent="450215" algn="ctr" defTabSz="914400" rtl="0" eaLnBrk="1" fontAlgn="auto" latinLnBrk="0" hangingPunct="1">
                        <a:lnSpc>
                          <a:spcPct val="150000"/>
                        </a:lnSpc>
                        <a:spcBef>
                          <a:spcPts val="600"/>
                        </a:spcBef>
                        <a:spcAft>
                          <a:spcPts val="0"/>
                        </a:spcAft>
                        <a:buClrTx/>
                        <a:buSzTx/>
                        <a:buFontTx/>
                        <a:buNone/>
                        <a:tabLst/>
                        <a:defRPr/>
                      </a:pPr>
                      <a:r>
                        <a:rPr lang="ru-RU" sz="1400" dirty="0">
                          <a:latin typeface="Roboto Light"/>
                        </a:rPr>
                        <a:t>№</a:t>
                      </a:r>
                      <a:r>
                        <a:rPr lang="en-US" sz="1400" baseline="0" dirty="0">
                          <a:latin typeface="Roboto Light"/>
                        </a:rPr>
                        <a:t> of sample</a:t>
                      </a:r>
                      <a:endParaRPr lang="ru-RU" sz="1400" dirty="0">
                        <a:latin typeface="Roboto Light"/>
                      </a:endParaRPr>
                    </a:p>
                  </a:txBody>
                  <a:tcPr marL="68580" marR="68580" marT="0" marB="0"/>
                </a:tc>
                <a:tc>
                  <a:txBody>
                    <a:bodyPr/>
                    <a:lstStyle/>
                    <a:p>
                      <a:pPr indent="450215" algn="ctr">
                        <a:lnSpc>
                          <a:spcPct val="150000"/>
                        </a:lnSpc>
                        <a:spcBef>
                          <a:spcPts val="600"/>
                        </a:spcBef>
                        <a:spcAft>
                          <a:spcPts val="0"/>
                        </a:spcAft>
                      </a:pPr>
                      <a:r>
                        <a:rPr lang="ru-RU" sz="1400" dirty="0" err="1">
                          <a:latin typeface="Roboto Light"/>
                        </a:rPr>
                        <a:t>Activator</a:t>
                      </a:r>
                      <a:r>
                        <a:rPr lang="en-US" sz="1400" dirty="0">
                          <a:latin typeface="Roboto Light"/>
                        </a:rPr>
                        <a:t> oxide</a:t>
                      </a:r>
                      <a:endParaRPr lang="ru-RU" sz="1400" dirty="0">
                        <a:latin typeface="Roboto Light"/>
                      </a:endParaRPr>
                    </a:p>
                  </a:txBody>
                  <a:tcPr marL="68580" marR="68580" marT="0" marB="0"/>
                </a:tc>
                <a:tc>
                  <a:txBody>
                    <a:bodyPr/>
                    <a:lstStyle/>
                    <a:p>
                      <a:pPr indent="450215" algn="ctr">
                        <a:lnSpc>
                          <a:spcPct val="150000"/>
                        </a:lnSpc>
                        <a:spcBef>
                          <a:spcPts val="600"/>
                        </a:spcBef>
                        <a:spcAft>
                          <a:spcPts val="0"/>
                        </a:spcAft>
                      </a:pPr>
                      <a:r>
                        <a:rPr lang="en-US" sz="1400" dirty="0">
                          <a:latin typeface="Roboto Light"/>
                        </a:rPr>
                        <a:t>Molar ratio of initial reagents</a:t>
                      </a:r>
                      <a:endParaRPr lang="ru-RU" sz="1400" dirty="0">
                        <a:latin typeface="Roboto Light"/>
                      </a:endParaRPr>
                    </a:p>
                  </a:txBody>
                  <a:tcPr marL="68580" marR="68580" marT="0" marB="0"/>
                </a:tc>
                <a:extLst>
                  <a:ext uri="{0D108BD9-81ED-4DB2-BD59-A6C34878D82A}">
                    <a16:rowId xmlns:a16="http://schemas.microsoft.com/office/drawing/2014/main" val="309818002"/>
                  </a:ext>
                </a:extLst>
              </a:tr>
              <a:tr h="472319">
                <a:tc>
                  <a:txBody>
                    <a:bodyPr/>
                    <a:lstStyle/>
                    <a:p>
                      <a:pPr indent="450215" algn="just">
                        <a:lnSpc>
                          <a:spcPct val="150000"/>
                        </a:lnSpc>
                        <a:spcBef>
                          <a:spcPts val="600"/>
                        </a:spcBef>
                        <a:spcAft>
                          <a:spcPts val="0"/>
                        </a:spcAft>
                      </a:pPr>
                      <a:r>
                        <a:rPr lang="en-US" sz="1200" dirty="0">
                          <a:latin typeface="Roboto Light"/>
                        </a:rPr>
                        <a:t>Sample 0</a:t>
                      </a:r>
                      <a:endParaRPr lang="ru-RU" sz="1200" dirty="0">
                        <a:latin typeface="Roboto Light"/>
                      </a:endParaRPr>
                    </a:p>
                  </a:txBody>
                  <a:tcPr marL="68580" marR="68580" marT="0" marB="0"/>
                </a:tc>
                <a:tc>
                  <a:txBody>
                    <a:bodyPr/>
                    <a:lstStyle/>
                    <a:p>
                      <a:pPr indent="450215" algn="just">
                        <a:lnSpc>
                          <a:spcPct val="150000"/>
                        </a:lnSpc>
                        <a:spcBef>
                          <a:spcPts val="600"/>
                        </a:spcBef>
                        <a:spcAft>
                          <a:spcPts val="0"/>
                        </a:spcAft>
                      </a:pPr>
                      <a:r>
                        <a:rPr lang="en-US" sz="1200" b="1" dirty="0">
                          <a:latin typeface="Roboto Light"/>
                        </a:rPr>
                        <a:t>No </a:t>
                      </a:r>
                      <a:endParaRPr lang="ru-RU" sz="1200" b="1" dirty="0">
                        <a:latin typeface="Roboto Light"/>
                      </a:endParaRPr>
                    </a:p>
                  </a:txBody>
                  <a:tcPr marL="68580" marR="68580" marT="0" marB="0"/>
                </a:tc>
                <a:tc rowSpan="5">
                  <a:txBody>
                    <a:bodyPr/>
                    <a:lstStyle/>
                    <a:p>
                      <a:pPr indent="450215" algn="just">
                        <a:lnSpc>
                          <a:spcPct val="150000"/>
                        </a:lnSpc>
                        <a:spcBef>
                          <a:spcPts val="600"/>
                        </a:spcBef>
                        <a:spcAft>
                          <a:spcPts val="0"/>
                        </a:spcAft>
                      </a:pPr>
                      <a:r>
                        <a:rPr lang="en-US" sz="1200" dirty="0">
                          <a:latin typeface="Roboto Light"/>
                        </a:rPr>
                        <a:t>  </a:t>
                      </a:r>
                      <a:endParaRPr lang="ru-RU" sz="1200" dirty="0">
                        <a:latin typeface="Roboto Light"/>
                      </a:endParaRPr>
                    </a:p>
                    <a:p>
                      <a:pPr indent="450215" algn="l">
                        <a:lnSpc>
                          <a:spcPct val="150000"/>
                        </a:lnSpc>
                        <a:spcBef>
                          <a:spcPts val="600"/>
                        </a:spcBef>
                        <a:spcAft>
                          <a:spcPts val="0"/>
                        </a:spcAft>
                      </a:pPr>
                      <a:endParaRPr lang="en-US" sz="1200" dirty="0">
                        <a:latin typeface="Roboto Light"/>
                      </a:endParaRPr>
                    </a:p>
                    <a:p>
                      <a:pPr indent="0" algn="l">
                        <a:lnSpc>
                          <a:spcPct val="150000"/>
                        </a:lnSpc>
                        <a:spcBef>
                          <a:spcPts val="600"/>
                        </a:spcBef>
                        <a:spcAft>
                          <a:spcPts val="0"/>
                        </a:spcAft>
                      </a:pPr>
                      <a:r>
                        <a:rPr lang="en-US" sz="1200" dirty="0" err="1">
                          <a:latin typeface="Roboto Light"/>
                        </a:rPr>
                        <a:t>Sr</a:t>
                      </a:r>
                      <a:r>
                        <a:rPr lang="en-US" sz="1200" dirty="0">
                          <a:latin typeface="Roboto Light"/>
                        </a:rPr>
                        <a:t>(NO</a:t>
                      </a:r>
                      <a:r>
                        <a:rPr lang="en-US" sz="1200" baseline="-25000" dirty="0">
                          <a:latin typeface="Roboto Light"/>
                        </a:rPr>
                        <a:t>3</a:t>
                      </a:r>
                      <a:r>
                        <a:rPr lang="en-US" sz="1200" dirty="0">
                          <a:latin typeface="Roboto Light"/>
                        </a:rPr>
                        <a:t>)</a:t>
                      </a:r>
                      <a:r>
                        <a:rPr lang="en-US" sz="1200" baseline="-25000" dirty="0">
                          <a:latin typeface="Roboto Light"/>
                        </a:rPr>
                        <a:t>2</a:t>
                      </a:r>
                      <a:r>
                        <a:rPr lang="en-US" sz="1200" dirty="0">
                          <a:latin typeface="Roboto Light"/>
                        </a:rPr>
                        <a:t>:Al</a:t>
                      </a:r>
                      <a:r>
                        <a:rPr lang="en-US" sz="1200" baseline="-25000" dirty="0">
                          <a:latin typeface="Roboto Light"/>
                        </a:rPr>
                        <a:t>2</a:t>
                      </a:r>
                      <a:r>
                        <a:rPr lang="en-US" sz="1200" dirty="0">
                          <a:latin typeface="Roboto Light"/>
                        </a:rPr>
                        <a:t>O</a:t>
                      </a:r>
                      <a:r>
                        <a:rPr lang="en-US" sz="1200" baseline="-25000" dirty="0">
                          <a:latin typeface="Roboto Light"/>
                        </a:rPr>
                        <a:t>3</a:t>
                      </a:r>
                      <a:r>
                        <a:rPr lang="en-US" sz="1200" dirty="0">
                          <a:latin typeface="Roboto Light"/>
                        </a:rPr>
                        <a:t> = 1:1</a:t>
                      </a:r>
                    </a:p>
                  </a:txBody>
                  <a:tcPr marL="68580" marR="68580" marT="0" marB="0"/>
                </a:tc>
                <a:extLst>
                  <a:ext uri="{0D108BD9-81ED-4DB2-BD59-A6C34878D82A}">
                    <a16:rowId xmlns:a16="http://schemas.microsoft.com/office/drawing/2014/main" val="2061812315"/>
                  </a:ext>
                </a:extLst>
              </a:tr>
              <a:tr h="472319">
                <a:tc>
                  <a:txBody>
                    <a:bodyPr/>
                    <a:lstStyle/>
                    <a:p>
                      <a:pPr marL="0" marR="0" indent="450215" algn="just" defTabSz="914400" rtl="0" eaLnBrk="1" fontAlgn="auto" latinLnBrk="0" hangingPunct="1">
                        <a:lnSpc>
                          <a:spcPct val="150000"/>
                        </a:lnSpc>
                        <a:spcBef>
                          <a:spcPts val="600"/>
                        </a:spcBef>
                        <a:spcAft>
                          <a:spcPts val="0"/>
                        </a:spcAft>
                        <a:buClrTx/>
                        <a:buSzTx/>
                        <a:buFontTx/>
                        <a:buNone/>
                        <a:tabLst/>
                        <a:defRPr/>
                      </a:pPr>
                      <a:r>
                        <a:rPr lang="en-US" sz="1200" dirty="0">
                          <a:latin typeface="Roboto Light"/>
                        </a:rPr>
                        <a:t>Sample 1</a:t>
                      </a:r>
                      <a:endParaRPr lang="ru-RU" sz="1200" dirty="0">
                        <a:latin typeface="Roboto Light"/>
                      </a:endParaRPr>
                    </a:p>
                  </a:txBody>
                  <a:tcPr marL="68580" marR="68580" marT="0" marB="0"/>
                </a:tc>
                <a:tc>
                  <a:txBody>
                    <a:bodyPr/>
                    <a:lstStyle/>
                    <a:p>
                      <a:pPr marL="0" marR="0" indent="450215" algn="just" defTabSz="914400" rtl="0" eaLnBrk="1" fontAlgn="auto" latinLnBrk="0" hangingPunct="1">
                        <a:lnSpc>
                          <a:spcPct val="150000"/>
                        </a:lnSpc>
                        <a:spcBef>
                          <a:spcPts val="600"/>
                        </a:spcBef>
                        <a:spcAft>
                          <a:spcPts val="0"/>
                        </a:spcAft>
                        <a:buClrTx/>
                        <a:buSzTx/>
                        <a:buFontTx/>
                        <a:buNone/>
                        <a:tabLst/>
                        <a:defRPr/>
                      </a:pPr>
                      <a:r>
                        <a:rPr lang="en-US" sz="1200" dirty="0">
                          <a:latin typeface="Roboto Light"/>
                        </a:rPr>
                        <a:t>Bi</a:t>
                      </a:r>
                      <a:r>
                        <a:rPr lang="en-US" sz="1200" baseline="-25000" dirty="0">
                          <a:latin typeface="Roboto Light"/>
                        </a:rPr>
                        <a:t>2</a:t>
                      </a:r>
                      <a:r>
                        <a:rPr lang="en-US" sz="1200" dirty="0">
                          <a:latin typeface="Roboto Light"/>
                        </a:rPr>
                        <a:t>O</a:t>
                      </a:r>
                      <a:r>
                        <a:rPr lang="en-US" sz="1200" baseline="-25000" dirty="0">
                          <a:latin typeface="Roboto Light"/>
                        </a:rPr>
                        <a:t>3</a:t>
                      </a:r>
                      <a:r>
                        <a:rPr lang="en-US" sz="1200" dirty="0">
                          <a:latin typeface="Roboto Light"/>
                        </a:rPr>
                        <a:t> 1.5%</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3940306851"/>
                  </a:ext>
                </a:extLst>
              </a:tr>
              <a:tr h="248836">
                <a:tc>
                  <a:txBody>
                    <a:bodyPr/>
                    <a:lstStyle/>
                    <a:p>
                      <a:pPr indent="450215" algn="just">
                        <a:lnSpc>
                          <a:spcPct val="150000"/>
                        </a:lnSpc>
                        <a:spcBef>
                          <a:spcPts val="600"/>
                        </a:spcBef>
                        <a:spcAft>
                          <a:spcPts val="0"/>
                        </a:spcAft>
                      </a:pPr>
                      <a:r>
                        <a:rPr lang="en-US" sz="1200">
                          <a:latin typeface="Roboto Light"/>
                        </a:rPr>
                        <a:t>Sample</a:t>
                      </a:r>
                      <a:r>
                        <a:rPr lang="ru-RU" sz="1200">
                          <a:latin typeface="Roboto Light"/>
                        </a:rPr>
                        <a:t> 2</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en-US" sz="1200" baseline="-25000" dirty="0">
                          <a:latin typeface="Roboto Light"/>
                        </a:rPr>
                        <a:t>3</a:t>
                      </a:r>
                      <a:r>
                        <a:rPr lang="en-US" sz="1200" dirty="0">
                          <a:latin typeface="Roboto Light"/>
                        </a:rPr>
                        <a:t> 3%</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3348993673"/>
                  </a:ext>
                </a:extLst>
              </a:tr>
              <a:tr h="448937">
                <a:tc>
                  <a:txBody>
                    <a:bodyPr/>
                    <a:lstStyle/>
                    <a:p>
                      <a:pPr indent="450215" algn="just">
                        <a:lnSpc>
                          <a:spcPct val="150000"/>
                        </a:lnSpc>
                        <a:spcBef>
                          <a:spcPts val="600"/>
                        </a:spcBef>
                        <a:spcAft>
                          <a:spcPts val="0"/>
                        </a:spcAft>
                      </a:pPr>
                      <a:r>
                        <a:rPr lang="en-US" sz="1200">
                          <a:latin typeface="Roboto Light"/>
                        </a:rPr>
                        <a:t>Sample</a:t>
                      </a:r>
                      <a:r>
                        <a:rPr lang="ru-RU" sz="1200">
                          <a:latin typeface="Roboto Light"/>
                        </a:rPr>
                        <a:t> 3</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ru-RU" sz="1200" baseline="-25000" dirty="0">
                          <a:latin typeface="Roboto Light"/>
                        </a:rPr>
                        <a:t>4</a:t>
                      </a:r>
                      <a:r>
                        <a:rPr lang="ru-RU" sz="1200" dirty="0">
                          <a:latin typeface="Roboto Light"/>
                        </a:rPr>
                        <a:t> </a:t>
                      </a:r>
                      <a:r>
                        <a:rPr lang="en-US" sz="1200" dirty="0">
                          <a:latin typeface="Roboto Light"/>
                        </a:rPr>
                        <a:t>1.5%</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3367021864"/>
                  </a:ext>
                </a:extLst>
              </a:tr>
              <a:tr h="263341">
                <a:tc>
                  <a:txBody>
                    <a:bodyPr/>
                    <a:lstStyle/>
                    <a:p>
                      <a:pPr indent="450215" algn="just">
                        <a:lnSpc>
                          <a:spcPct val="150000"/>
                        </a:lnSpc>
                        <a:spcBef>
                          <a:spcPts val="600"/>
                        </a:spcBef>
                        <a:spcAft>
                          <a:spcPts val="0"/>
                        </a:spcAft>
                      </a:pPr>
                      <a:r>
                        <a:rPr lang="en-US" sz="1200">
                          <a:latin typeface="Roboto Light"/>
                        </a:rPr>
                        <a:t>Sample</a:t>
                      </a:r>
                      <a:r>
                        <a:rPr lang="ru-RU" sz="1200">
                          <a:latin typeface="Roboto Light"/>
                        </a:rPr>
                        <a:t> 4</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ru-RU" sz="1200" baseline="-25000" dirty="0">
                          <a:latin typeface="Roboto Light"/>
                        </a:rPr>
                        <a:t>4</a:t>
                      </a:r>
                      <a:r>
                        <a:rPr lang="ru-RU" sz="1200" dirty="0">
                          <a:latin typeface="Roboto Light"/>
                        </a:rPr>
                        <a:t> 3</a:t>
                      </a:r>
                      <a:r>
                        <a:rPr lang="en-US" sz="1200" dirty="0">
                          <a:latin typeface="Roboto Light"/>
                        </a:rPr>
                        <a:t>%</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1227713801"/>
                  </a:ext>
                </a:extLst>
              </a:tr>
              <a:tr h="353862">
                <a:tc>
                  <a:txBody>
                    <a:bodyPr/>
                    <a:lstStyle/>
                    <a:p>
                      <a:pPr indent="450215" algn="just">
                        <a:lnSpc>
                          <a:spcPct val="150000"/>
                        </a:lnSpc>
                        <a:spcBef>
                          <a:spcPts val="600"/>
                        </a:spcBef>
                        <a:spcAft>
                          <a:spcPts val="0"/>
                        </a:spcAft>
                      </a:pPr>
                      <a:r>
                        <a:rPr lang="en-US" sz="1200">
                          <a:latin typeface="Roboto Light"/>
                        </a:rPr>
                        <a:t>Sample 5</a:t>
                      </a:r>
                      <a:endParaRPr lang="ru-RU" sz="1200">
                        <a:latin typeface="Roboto Light"/>
                      </a:endParaRPr>
                    </a:p>
                  </a:txBody>
                  <a:tcPr marL="68580" marR="68580" marT="0" marB="0"/>
                </a:tc>
                <a:tc>
                  <a:txBody>
                    <a:bodyPr/>
                    <a:lstStyle/>
                    <a:p>
                      <a:pPr indent="450215" algn="just">
                        <a:lnSpc>
                          <a:spcPct val="150000"/>
                        </a:lnSpc>
                        <a:spcBef>
                          <a:spcPts val="600"/>
                        </a:spcBef>
                        <a:spcAft>
                          <a:spcPts val="0"/>
                        </a:spcAft>
                      </a:pPr>
                      <a:r>
                        <a:rPr lang="en-US" sz="1200" b="1" dirty="0">
                          <a:latin typeface="Roboto Light"/>
                        </a:rPr>
                        <a:t>No</a:t>
                      </a:r>
                      <a:endParaRPr lang="ru-RU" sz="1200" b="1" dirty="0">
                        <a:latin typeface="Roboto Light"/>
                      </a:endParaRPr>
                    </a:p>
                  </a:txBody>
                  <a:tcPr marL="68580" marR="68580" marT="0" marB="0"/>
                </a:tc>
                <a:tc rowSpan="5">
                  <a:txBody>
                    <a:bodyPr/>
                    <a:lstStyle/>
                    <a:p>
                      <a:pPr indent="450215" algn="just">
                        <a:lnSpc>
                          <a:spcPct val="150000"/>
                        </a:lnSpc>
                        <a:spcBef>
                          <a:spcPts val="600"/>
                        </a:spcBef>
                        <a:spcAft>
                          <a:spcPts val="0"/>
                        </a:spcAft>
                      </a:pPr>
                      <a:endParaRPr lang="en-US" sz="1200" dirty="0">
                        <a:latin typeface="Roboto Light"/>
                      </a:endParaRPr>
                    </a:p>
                    <a:p>
                      <a:pPr indent="450215" algn="just">
                        <a:lnSpc>
                          <a:spcPct val="150000"/>
                        </a:lnSpc>
                        <a:spcBef>
                          <a:spcPts val="600"/>
                        </a:spcBef>
                        <a:spcAft>
                          <a:spcPts val="0"/>
                        </a:spcAft>
                      </a:pPr>
                      <a:r>
                        <a:rPr lang="en-US" sz="1200" dirty="0">
                          <a:latin typeface="Roboto Light"/>
                        </a:rPr>
                        <a:t>  </a:t>
                      </a:r>
                      <a:endParaRPr lang="ru-RU" sz="1200" dirty="0">
                        <a:latin typeface="Roboto Light"/>
                      </a:endParaRPr>
                    </a:p>
                    <a:p>
                      <a:pPr indent="0" algn="just">
                        <a:lnSpc>
                          <a:spcPct val="150000"/>
                        </a:lnSpc>
                        <a:spcBef>
                          <a:spcPts val="600"/>
                        </a:spcBef>
                        <a:spcAft>
                          <a:spcPts val="0"/>
                        </a:spcAft>
                      </a:pPr>
                      <a:r>
                        <a:rPr lang="en-US" sz="1200" dirty="0" err="1">
                          <a:latin typeface="Roboto Light"/>
                        </a:rPr>
                        <a:t>Sr</a:t>
                      </a:r>
                      <a:r>
                        <a:rPr lang="en-US" sz="1200" dirty="0">
                          <a:latin typeface="Roboto Light"/>
                        </a:rPr>
                        <a:t>(NO</a:t>
                      </a:r>
                      <a:r>
                        <a:rPr lang="en-US" sz="1200" baseline="-25000" dirty="0">
                          <a:latin typeface="Roboto Light"/>
                        </a:rPr>
                        <a:t>3</a:t>
                      </a:r>
                      <a:r>
                        <a:rPr lang="en-US" sz="1200" dirty="0">
                          <a:latin typeface="Roboto Light"/>
                        </a:rPr>
                        <a:t>)</a:t>
                      </a:r>
                      <a:r>
                        <a:rPr lang="en-US" sz="1200" baseline="-25000" dirty="0">
                          <a:latin typeface="Roboto Light"/>
                        </a:rPr>
                        <a:t>2</a:t>
                      </a:r>
                      <a:r>
                        <a:rPr lang="en-US" sz="1200" dirty="0">
                          <a:latin typeface="Roboto Light"/>
                        </a:rPr>
                        <a:t>:Al</a:t>
                      </a:r>
                      <a:r>
                        <a:rPr lang="en-US" sz="1200" baseline="-25000" dirty="0">
                          <a:latin typeface="Roboto Light"/>
                        </a:rPr>
                        <a:t>2</a:t>
                      </a:r>
                      <a:r>
                        <a:rPr lang="en-US" sz="1200" dirty="0">
                          <a:latin typeface="Roboto Light"/>
                        </a:rPr>
                        <a:t>O</a:t>
                      </a:r>
                      <a:r>
                        <a:rPr lang="en-US" sz="1200" baseline="-25000" dirty="0">
                          <a:latin typeface="Roboto Light"/>
                        </a:rPr>
                        <a:t>3</a:t>
                      </a:r>
                      <a:r>
                        <a:rPr lang="en-US" sz="1200" dirty="0">
                          <a:latin typeface="Roboto Light"/>
                        </a:rPr>
                        <a:t>  = </a:t>
                      </a:r>
                      <a:r>
                        <a:rPr lang="ru-RU" sz="1200" dirty="0">
                          <a:latin typeface="Roboto Light"/>
                        </a:rPr>
                        <a:t>5</a:t>
                      </a:r>
                      <a:r>
                        <a:rPr lang="en-US" sz="1200" dirty="0">
                          <a:latin typeface="Roboto Light"/>
                        </a:rPr>
                        <a:t>:</a:t>
                      </a:r>
                      <a:r>
                        <a:rPr lang="ru-RU" sz="1200" dirty="0">
                          <a:latin typeface="Roboto Light"/>
                        </a:rPr>
                        <a:t>3 </a:t>
                      </a:r>
                    </a:p>
                  </a:txBody>
                  <a:tcPr marL="68580" marR="68580" marT="0" marB="0"/>
                </a:tc>
                <a:extLst>
                  <a:ext uri="{0D108BD9-81ED-4DB2-BD59-A6C34878D82A}">
                    <a16:rowId xmlns:a16="http://schemas.microsoft.com/office/drawing/2014/main" val="1798820105"/>
                  </a:ext>
                </a:extLst>
              </a:tr>
              <a:tr h="448937">
                <a:tc>
                  <a:txBody>
                    <a:bodyPr/>
                    <a:lstStyle/>
                    <a:p>
                      <a:pPr indent="450215" algn="just">
                        <a:lnSpc>
                          <a:spcPct val="150000"/>
                        </a:lnSpc>
                        <a:spcBef>
                          <a:spcPts val="600"/>
                        </a:spcBef>
                        <a:spcAft>
                          <a:spcPts val="0"/>
                        </a:spcAft>
                      </a:pPr>
                      <a:r>
                        <a:rPr lang="en-US" sz="1200" dirty="0">
                          <a:latin typeface="Roboto Light"/>
                        </a:rPr>
                        <a:t>Sample</a:t>
                      </a:r>
                      <a:r>
                        <a:rPr lang="ru-RU" sz="1200" dirty="0">
                          <a:latin typeface="Roboto Light"/>
                        </a:rPr>
                        <a:t> 6</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en-US" sz="1200" baseline="-25000" dirty="0">
                          <a:latin typeface="Roboto Light"/>
                        </a:rPr>
                        <a:t>3</a:t>
                      </a:r>
                      <a:r>
                        <a:rPr lang="en-US" sz="1200" dirty="0">
                          <a:latin typeface="Roboto Light"/>
                        </a:rPr>
                        <a:t> 1.5%</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3116997830"/>
                  </a:ext>
                </a:extLst>
              </a:tr>
              <a:tr h="248836">
                <a:tc>
                  <a:txBody>
                    <a:bodyPr/>
                    <a:lstStyle/>
                    <a:p>
                      <a:pPr indent="450215" algn="just">
                        <a:lnSpc>
                          <a:spcPct val="150000"/>
                        </a:lnSpc>
                        <a:spcBef>
                          <a:spcPts val="600"/>
                        </a:spcBef>
                        <a:spcAft>
                          <a:spcPts val="0"/>
                        </a:spcAft>
                      </a:pPr>
                      <a:r>
                        <a:rPr lang="en-US" sz="1200">
                          <a:latin typeface="Roboto Light"/>
                        </a:rPr>
                        <a:t>Sample</a:t>
                      </a:r>
                      <a:r>
                        <a:rPr lang="ru-RU" sz="1200">
                          <a:latin typeface="Roboto Light"/>
                        </a:rPr>
                        <a:t> 7</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en-US" sz="1200" baseline="-25000" dirty="0">
                          <a:latin typeface="Roboto Light"/>
                        </a:rPr>
                        <a:t>3</a:t>
                      </a:r>
                      <a:r>
                        <a:rPr lang="en-US" sz="1200" dirty="0">
                          <a:latin typeface="Roboto Light"/>
                        </a:rPr>
                        <a:t> 3%</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3511875332"/>
                  </a:ext>
                </a:extLst>
              </a:tr>
              <a:tr h="448937">
                <a:tc>
                  <a:txBody>
                    <a:bodyPr/>
                    <a:lstStyle/>
                    <a:p>
                      <a:pPr indent="450215" algn="just">
                        <a:lnSpc>
                          <a:spcPct val="150000"/>
                        </a:lnSpc>
                        <a:spcBef>
                          <a:spcPts val="600"/>
                        </a:spcBef>
                        <a:spcAft>
                          <a:spcPts val="0"/>
                        </a:spcAft>
                      </a:pPr>
                      <a:r>
                        <a:rPr lang="en-US" sz="1200">
                          <a:latin typeface="Roboto Light"/>
                        </a:rPr>
                        <a:t>Sample</a:t>
                      </a:r>
                      <a:r>
                        <a:rPr lang="ru-RU" sz="1200">
                          <a:latin typeface="Roboto Light"/>
                        </a:rPr>
                        <a:t> 8</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ru-RU" sz="1200" baseline="-25000" dirty="0">
                          <a:latin typeface="Roboto Light"/>
                        </a:rPr>
                        <a:t>4</a:t>
                      </a:r>
                      <a:r>
                        <a:rPr lang="ru-RU" sz="1200" dirty="0">
                          <a:latin typeface="Roboto Light"/>
                        </a:rPr>
                        <a:t> </a:t>
                      </a:r>
                      <a:r>
                        <a:rPr lang="en-US" sz="1200" dirty="0">
                          <a:latin typeface="Roboto Light"/>
                        </a:rPr>
                        <a:t>1.5%</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2080287356"/>
                  </a:ext>
                </a:extLst>
              </a:tr>
              <a:tr h="320578">
                <a:tc>
                  <a:txBody>
                    <a:bodyPr/>
                    <a:lstStyle/>
                    <a:p>
                      <a:pPr indent="450215" algn="just">
                        <a:lnSpc>
                          <a:spcPct val="150000"/>
                        </a:lnSpc>
                        <a:spcBef>
                          <a:spcPts val="600"/>
                        </a:spcBef>
                        <a:spcAft>
                          <a:spcPts val="0"/>
                        </a:spcAft>
                      </a:pPr>
                      <a:r>
                        <a:rPr lang="en-US" sz="1200" dirty="0">
                          <a:latin typeface="Roboto Light"/>
                        </a:rPr>
                        <a:t>Sample</a:t>
                      </a:r>
                      <a:r>
                        <a:rPr lang="ru-RU" sz="1200" dirty="0">
                          <a:latin typeface="Roboto Light"/>
                        </a:rPr>
                        <a:t> 9</a:t>
                      </a:r>
                    </a:p>
                  </a:txBody>
                  <a:tcPr marL="68580" marR="68580" marT="0" marB="0"/>
                </a:tc>
                <a:tc>
                  <a:txBody>
                    <a:bodyPr/>
                    <a:lstStyle/>
                    <a:p>
                      <a:pPr indent="450215" algn="just">
                        <a:lnSpc>
                          <a:spcPct val="150000"/>
                        </a:lnSpc>
                        <a:spcBef>
                          <a:spcPts val="600"/>
                        </a:spcBef>
                        <a:spcAft>
                          <a:spcPts val="0"/>
                        </a:spcAft>
                      </a:pPr>
                      <a:r>
                        <a:rPr lang="en-US" sz="1200" dirty="0">
                          <a:latin typeface="Roboto Light"/>
                        </a:rPr>
                        <a:t>Bi</a:t>
                      </a:r>
                      <a:r>
                        <a:rPr lang="en-US" sz="1200" baseline="-25000" dirty="0">
                          <a:latin typeface="Roboto Light"/>
                        </a:rPr>
                        <a:t>2</a:t>
                      </a:r>
                      <a:r>
                        <a:rPr lang="en-US" sz="1200" dirty="0">
                          <a:latin typeface="Roboto Light"/>
                        </a:rPr>
                        <a:t>O</a:t>
                      </a:r>
                      <a:r>
                        <a:rPr lang="ru-RU" sz="1200" baseline="-25000" dirty="0">
                          <a:latin typeface="Roboto Light"/>
                        </a:rPr>
                        <a:t>4</a:t>
                      </a:r>
                      <a:r>
                        <a:rPr lang="ru-RU" sz="1200" dirty="0">
                          <a:latin typeface="Roboto Light"/>
                        </a:rPr>
                        <a:t> 3</a:t>
                      </a:r>
                      <a:r>
                        <a:rPr lang="en-US" sz="1200" dirty="0">
                          <a:latin typeface="Roboto Light"/>
                        </a:rPr>
                        <a:t>%</a:t>
                      </a:r>
                      <a:endParaRPr lang="ru-RU" sz="1200" dirty="0">
                        <a:latin typeface="Roboto Light"/>
                      </a:endParaRPr>
                    </a:p>
                  </a:txBody>
                  <a:tcPr marL="68580" marR="68580" marT="0" marB="0"/>
                </a:tc>
                <a:tc vMerge="1">
                  <a:txBody>
                    <a:bodyPr/>
                    <a:lstStyle/>
                    <a:p>
                      <a:endParaRPr lang="ru-RU"/>
                    </a:p>
                  </a:txBody>
                  <a:tcPr/>
                </a:tc>
                <a:extLst>
                  <a:ext uri="{0D108BD9-81ED-4DB2-BD59-A6C34878D82A}">
                    <a16:rowId xmlns:a16="http://schemas.microsoft.com/office/drawing/2014/main" val="1216235249"/>
                  </a:ext>
                </a:extLst>
              </a:tr>
            </a:tbl>
          </a:graphicData>
        </a:graphic>
      </p:graphicFrame>
      <p:sp>
        <p:nvSpPr>
          <p:cNvPr id="3" name="TextBox 2"/>
          <p:cNvSpPr txBox="1"/>
          <p:nvPr/>
        </p:nvSpPr>
        <p:spPr>
          <a:xfrm>
            <a:off x="143104" y="1266921"/>
            <a:ext cx="2505814" cy="369332"/>
          </a:xfrm>
          <a:prstGeom prst="rect">
            <a:avLst/>
          </a:prstGeom>
          <a:noFill/>
        </p:spPr>
        <p:txBody>
          <a:bodyPr wrap="none" rtlCol="0">
            <a:spAutoFit/>
          </a:bodyPr>
          <a:lstStyle/>
          <a:p>
            <a:r>
              <a:rPr lang="en-US" b="1" dirty="0">
                <a:solidFill>
                  <a:schemeClr val="accent1">
                    <a:lumMod val="75000"/>
                  </a:schemeClr>
                </a:solidFill>
                <a:latin typeface="Roboto Light"/>
              </a:rPr>
              <a:t>Synthesis conditions</a:t>
            </a:r>
            <a:endParaRPr lang="ru-RU" b="1" dirty="0">
              <a:solidFill>
                <a:schemeClr val="accent1">
                  <a:lumMod val="75000"/>
                </a:schemeClr>
              </a:solidFill>
              <a:latin typeface="Roboto Light"/>
            </a:endParaRPr>
          </a:p>
        </p:txBody>
      </p:sp>
      <p:sp>
        <p:nvSpPr>
          <p:cNvPr id="4" name="Прямоугольник 3"/>
          <p:cNvSpPr/>
          <p:nvPr/>
        </p:nvSpPr>
        <p:spPr>
          <a:xfrm>
            <a:off x="9009725" y="-33736"/>
            <a:ext cx="1056700" cy="369332"/>
          </a:xfrm>
          <a:prstGeom prst="rect">
            <a:avLst/>
          </a:prstGeom>
        </p:spPr>
        <p:txBody>
          <a:bodyPr wrap="none">
            <a:spAutoFit/>
          </a:bodyPr>
          <a:lstStyle/>
          <a:p>
            <a:r>
              <a:rPr lang="en-GB" b="1" dirty="0">
                <a:solidFill>
                  <a:srgbClr val="C00000"/>
                </a:solidFill>
                <a:latin typeface="Times New Roman" panose="02020603050405020304" pitchFamily="18" charset="0"/>
                <a:ea typeface="Calibri" panose="020F0502020204030204" pitchFamily="34" charset="0"/>
              </a:rPr>
              <a:t>Sr</a:t>
            </a:r>
            <a:r>
              <a:rPr lang="en-GB" b="1" baseline="-25000" dirty="0">
                <a:solidFill>
                  <a:srgbClr val="C00000"/>
                </a:solidFill>
                <a:latin typeface="Times New Roman" panose="02020603050405020304" pitchFamily="18" charset="0"/>
                <a:ea typeface="Calibri" panose="020F0502020204030204" pitchFamily="34" charset="0"/>
              </a:rPr>
              <a:t>3</a:t>
            </a:r>
            <a:r>
              <a:rPr lang="en-GB" b="1" dirty="0">
                <a:solidFill>
                  <a:srgbClr val="C00000"/>
                </a:solidFill>
                <a:latin typeface="Times New Roman" panose="02020603050405020304" pitchFamily="18" charset="0"/>
                <a:ea typeface="Calibri" panose="020F0502020204030204" pitchFamily="34" charset="0"/>
              </a:rPr>
              <a:t>Al</a:t>
            </a:r>
            <a:r>
              <a:rPr lang="en-GB" b="1" baseline="-25000" dirty="0">
                <a:solidFill>
                  <a:srgbClr val="C00000"/>
                </a:solidFill>
                <a:latin typeface="Times New Roman" panose="02020603050405020304" pitchFamily="18" charset="0"/>
                <a:ea typeface="Calibri" panose="020F0502020204030204" pitchFamily="34" charset="0"/>
              </a:rPr>
              <a:t>2</a:t>
            </a:r>
            <a:r>
              <a:rPr lang="en-GB" b="1" dirty="0">
                <a:solidFill>
                  <a:srgbClr val="C00000"/>
                </a:solidFill>
                <a:latin typeface="Times New Roman" panose="02020603050405020304" pitchFamily="18" charset="0"/>
                <a:ea typeface="Calibri" panose="020F0502020204030204" pitchFamily="34" charset="0"/>
              </a:rPr>
              <a:t>O</a:t>
            </a:r>
            <a:r>
              <a:rPr lang="en-GB" b="1" baseline="-25000" dirty="0">
                <a:solidFill>
                  <a:srgbClr val="C00000"/>
                </a:solidFill>
                <a:latin typeface="Times New Roman" panose="02020603050405020304" pitchFamily="18" charset="0"/>
                <a:ea typeface="Calibri" panose="020F0502020204030204" pitchFamily="34" charset="0"/>
              </a:rPr>
              <a:t>6</a:t>
            </a:r>
            <a:endParaRPr lang="ru-RU" b="1" dirty="0">
              <a:solidFill>
                <a:srgbClr val="C00000"/>
              </a:solidFill>
            </a:endParaRPr>
          </a:p>
        </p:txBody>
      </p:sp>
      <p:sp>
        <p:nvSpPr>
          <p:cNvPr id="5" name="Прямоугольник 4"/>
          <p:cNvSpPr/>
          <p:nvPr/>
        </p:nvSpPr>
        <p:spPr>
          <a:xfrm>
            <a:off x="6213131" y="557278"/>
            <a:ext cx="979755" cy="369332"/>
          </a:xfrm>
          <a:prstGeom prst="rect">
            <a:avLst/>
          </a:prstGeom>
        </p:spPr>
        <p:txBody>
          <a:bodyPr wrap="none">
            <a:spAutoFit/>
          </a:bodyPr>
          <a:lstStyle/>
          <a:p>
            <a:r>
              <a:rPr lang="en-GB" b="1" dirty="0">
                <a:solidFill>
                  <a:srgbClr val="C00000"/>
                </a:solidFill>
                <a:latin typeface="Times New Roman" panose="02020603050405020304" pitchFamily="18" charset="0"/>
                <a:ea typeface="Calibri" panose="020F0502020204030204" pitchFamily="34" charset="0"/>
              </a:rPr>
              <a:t>SrAl</a:t>
            </a:r>
            <a:r>
              <a:rPr lang="en-GB" b="1" baseline="-25000" dirty="0">
                <a:solidFill>
                  <a:srgbClr val="C00000"/>
                </a:solidFill>
                <a:latin typeface="Times New Roman" panose="02020603050405020304" pitchFamily="18" charset="0"/>
                <a:ea typeface="Calibri" panose="020F0502020204030204" pitchFamily="34" charset="0"/>
              </a:rPr>
              <a:t>2</a:t>
            </a:r>
            <a:r>
              <a:rPr lang="en-GB" b="1" dirty="0">
                <a:solidFill>
                  <a:srgbClr val="C00000"/>
                </a:solidFill>
                <a:latin typeface="Times New Roman" panose="02020603050405020304" pitchFamily="18" charset="0"/>
                <a:ea typeface="Calibri" panose="020F0502020204030204" pitchFamily="34" charset="0"/>
              </a:rPr>
              <a:t>O</a:t>
            </a:r>
            <a:r>
              <a:rPr lang="en-GB" b="1" baseline="-25000" dirty="0">
                <a:solidFill>
                  <a:srgbClr val="C00000"/>
                </a:solidFill>
                <a:latin typeface="Times New Roman" panose="02020603050405020304" pitchFamily="18" charset="0"/>
                <a:ea typeface="Calibri" panose="020F0502020204030204" pitchFamily="34" charset="0"/>
              </a:rPr>
              <a:t>4</a:t>
            </a:r>
            <a:endParaRPr lang="ru-RU" b="1" dirty="0">
              <a:solidFill>
                <a:srgbClr val="C00000"/>
              </a:solidFill>
            </a:endParaRPr>
          </a:p>
        </p:txBody>
      </p:sp>
      <p:graphicFrame>
        <p:nvGraphicFramePr>
          <p:cNvPr id="20" name="Объект 19">
            <a:extLst>
              <a:ext uri="{FF2B5EF4-FFF2-40B4-BE49-F238E27FC236}">
                <a16:creationId xmlns:a16="http://schemas.microsoft.com/office/drawing/2014/main" id="{463B31A4-DD93-4AB3-A916-6B9817385277}"/>
              </a:ext>
            </a:extLst>
          </p:cNvPr>
          <p:cNvGraphicFramePr>
            <a:graphicFrameLocks noChangeAspect="1"/>
          </p:cNvGraphicFramePr>
          <p:nvPr>
            <p:extLst>
              <p:ext uri="{D42A27DB-BD31-4B8C-83A1-F6EECF244321}">
                <p14:modId xmlns:p14="http://schemas.microsoft.com/office/powerpoint/2010/main" val="2952619459"/>
              </p:ext>
            </p:extLst>
          </p:nvPr>
        </p:nvGraphicFramePr>
        <p:xfrm>
          <a:off x="13953" y="1656764"/>
          <a:ext cx="5301095" cy="4602363"/>
        </p:xfrm>
        <a:graphic>
          <a:graphicData uri="http://schemas.openxmlformats.org/presentationml/2006/ole">
            <mc:AlternateContent xmlns:mc="http://schemas.openxmlformats.org/markup-compatibility/2006">
              <mc:Choice xmlns:v="urn:schemas-microsoft-com:vml" Requires="v">
                <p:oleObj name="Graph" r:id="rId9" imgW="48634746" imgH="40490673" progId="Origin95.Graph">
                  <p:embed/>
                </p:oleObj>
              </mc:Choice>
              <mc:Fallback>
                <p:oleObj name="Graph" r:id="rId9" imgW="48634746" imgH="40490673" progId="Origin95.Graph">
                  <p:embed/>
                  <p:pic>
                    <p:nvPicPr>
                      <p:cNvPr id="4" name="Объект 3">
                        <a:extLst>
                          <a:ext uri="{FF2B5EF4-FFF2-40B4-BE49-F238E27FC236}">
                            <a16:creationId xmlns:a16="http://schemas.microsoft.com/office/drawing/2014/main" id="{463B31A4-DD93-4AB3-A916-6B98173852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53" y="1656764"/>
                        <a:ext cx="5301095" cy="46023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1842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F07B243-AB5C-45D5-9259-F7752AFB3AC3}"/>
              </a:ext>
            </a:extLst>
          </p:cNvPr>
          <p:cNvSpPr/>
          <p:nvPr/>
        </p:nvSpPr>
        <p:spPr>
          <a:xfrm>
            <a:off x="1186401" y="77257"/>
            <a:ext cx="8674331" cy="523220"/>
          </a:xfrm>
          <a:prstGeom prst="rect">
            <a:avLst/>
          </a:prstGeom>
        </p:spPr>
        <p:txBody>
          <a:bodyPr wrap="square">
            <a:spAutoFit/>
          </a:bodyPr>
          <a:lstStyle/>
          <a:p>
            <a:pPr algn="ct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Structural studies of crystal phosphors</a:t>
            </a: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id="{9B64AD64-7219-44FA-9615-B7ACB8B0A1DB}"/>
              </a:ext>
            </a:extLst>
          </p:cNvPr>
          <p:cNvGraphicFramePr>
            <a:graphicFrameLocks noChangeAspect="1"/>
          </p:cNvGraphicFramePr>
          <p:nvPr>
            <p:extLst>
              <p:ext uri="{D42A27DB-BD31-4B8C-83A1-F6EECF244321}">
                <p14:modId xmlns:p14="http://schemas.microsoft.com/office/powerpoint/2010/main" val="2673635678"/>
              </p:ext>
            </p:extLst>
          </p:nvPr>
        </p:nvGraphicFramePr>
        <p:xfrm>
          <a:off x="0" y="648531"/>
          <a:ext cx="4303538" cy="3428587"/>
        </p:xfrm>
        <a:graphic>
          <a:graphicData uri="http://schemas.openxmlformats.org/presentationml/2006/ole">
            <mc:AlternateContent xmlns:mc="http://schemas.openxmlformats.org/markup-compatibility/2006">
              <mc:Choice xmlns:v="urn:schemas-microsoft-com:vml" Requires="v">
                <p:oleObj name="Graph" r:id="rId2" imgW="53016207" imgH="42195682" progId="Origin95.Graph">
                  <p:embed/>
                </p:oleObj>
              </mc:Choice>
              <mc:Fallback>
                <p:oleObj name="Graph" r:id="rId2" imgW="53016207" imgH="42195682" progId="Origin95.Graph">
                  <p:embed/>
                  <p:pic>
                    <p:nvPicPr>
                      <p:cNvPr id="4" name="Объект 3">
                        <a:extLst>
                          <a:ext uri="{FF2B5EF4-FFF2-40B4-BE49-F238E27FC236}">
                            <a16:creationId xmlns:a16="http://schemas.microsoft.com/office/drawing/2014/main" id="{9B64AD64-7219-44FA-9615-B7ACB8B0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531"/>
                        <a:ext cx="4303538" cy="3428587"/>
                      </a:xfrm>
                      <a:prstGeom prst="rect">
                        <a:avLst/>
                      </a:prstGeom>
                      <a:noFill/>
                    </p:spPr>
                  </p:pic>
                </p:oleObj>
              </mc:Fallback>
            </mc:AlternateContent>
          </a:graphicData>
        </a:graphic>
      </p:graphicFrame>
      <p:sp>
        <p:nvSpPr>
          <p:cNvPr id="8" name="Прямоугольник 7"/>
          <p:cNvSpPr/>
          <p:nvPr/>
        </p:nvSpPr>
        <p:spPr>
          <a:xfrm>
            <a:off x="114375" y="4061842"/>
            <a:ext cx="4071290" cy="1477328"/>
          </a:xfrm>
          <a:prstGeom prst="rect">
            <a:avLst/>
          </a:prstGeom>
        </p:spPr>
        <p:txBody>
          <a:bodyPr wrap="square">
            <a:spAutoFit/>
          </a:bodyPr>
          <a:lstStyle/>
          <a:p>
            <a:pPr indent="450215" algn="just">
              <a:spcBef>
                <a:spcPts val="600"/>
              </a:spcBef>
              <a:spcAft>
                <a:spcPts val="600"/>
              </a:spcAft>
            </a:pPr>
            <a:r>
              <a:rPr lang="en-US" dirty="0">
                <a:latin typeface="Roboto Light"/>
                <a:ea typeface="Calibri" panose="020F0502020204030204" pitchFamily="34" charset="0"/>
                <a:cs typeface="Times New Roman" panose="02020603050405020304" pitchFamily="18" charset="0"/>
              </a:rPr>
              <a:t>The relative decrease in the unit cell volumes of the monoclinic </a:t>
            </a:r>
            <a:r>
              <a:rPr lang="en-US" dirty="0">
                <a:solidFill>
                  <a:schemeClr val="accent2">
                    <a:lumMod val="75000"/>
                  </a:schemeClr>
                </a:solidFill>
                <a:latin typeface="Roboto Light"/>
                <a:ea typeface="Calibri" panose="020F0502020204030204" pitchFamily="34" charset="0"/>
                <a:cs typeface="Times New Roman" panose="02020603050405020304" pitchFamily="18" charset="0"/>
              </a:rPr>
              <a:t>(orange triangles)</a:t>
            </a:r>
            <a:r>
              <a:rPr lang="en-US" dirty="0">
                <a:latin typeface="Roboto Light"/>
                <a:ea typeface="Calibri" panose="020F0502020204030204" pitchFamily="34" charset="0"/>
                <a:cs typeface="Times New Roman" panose="02020603050405020304" pitchFamily="18" charset="0"/>
              </a:rPr>
              <a:t> and cubic phases </a:t>
            </a:r>
            <a:r>
              <a:rPr lang="en-US" dirty="0">
                <a:solidFill>
                  <a:srgbClr val="7030A0"/>
                </a:solidFill>
                <a:latin typeface="Roboto Light"/>
                <a:ea typeface="Calibri" panose="020F0502020204030204" pitchFamily="34" charset="0"/>
                <a:cs typeface="Times New Roman" panose="02020603050405020304" pitchFamily="18" charset="0"/>
              </a:rPr>
              <a:t>(violet points) </a:t>
            </a:r>
            <a:r>
              <a:rPr lang="en-US" dirty="0">
                <a:latin typeface="Roboto Light"/>
                <a:ea typeface="Calibri" panose="020F0502020204030204" pitchFamily="34" charset="0"/>
                <a:cs typeface="Times New Roman" panose="02020603050405020304" pitchFamily="18" charset="0"/>
              </a:rPr>
              <a:t>of studied strontium aluminates.</a:t>
            </a:r>
            <a:endParaRPr lang="ru-RU" dirty="0">
              <a:latin typeface="Roboto Light"/>
              <a:ea typeface="Calibri" panose="020F0502020204030204" pitchFamily="34" charset="0"/>
              <a:cs typeface="Times New Roman" panose="02020603050405020304" pitchFamily="18" charset="0"/>
            </a:endParaRPr>
          </a:p>
        </p:txBody>
      </p:sp>
      <p:pic>
        <p:nvPicPr>
          <p:cNvPr id="51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212" y="2285961"/>
            <a:ext cx="3998433" cy="32668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ChangeArrowheads="1"/>
          </p:cNvSpPr>
          <p:nvPr/>
        </p:nvSpPr>
        <p:spPr bwMode="auto">
          <a:xfrm>
            <a:off x="5152293" y="41060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3539733238"/>
              </p:ext>
            </p:extLst>
          </p:nvPr>
        </p:nvGraphicFramePr>
        <p:xfrm>
          <a:off x="4185665" y="2285961"/>
          <a:ext cx="4124950" cy="3236941"/>
        </p:xfrm>
        <a:graphic>
          <a:graphicData uri="http://schemas.openxmlformats.org/presentationml/2006/ole">
            <mc:AlternateContent xmlns:mc="http://schemas.openxmlformats.org/markup-compatibility/2006">
              <mc:Choice xmlns:v="urn:schemas-microsoft-com:vml" Requires="v">
                <p:oleObj name="Graph" r:id="rId5" imgW="4344613" imgH="3413392" progId="Origin95.Graph">
                  <p:embed/>
                </p:oleObj>
              </mc:Choice>
              <mc:Fallback>
                <p:oleObj name="Graph" r:id="rId5" imgW="4344613" imgH="3413392" progId="Origin95.Graph">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5665" y="2285961"/>
                        <a:ext cx="4124950" cy="3236941"/>
                      </a:xfrm>
                      <a:prstGeom prst="rect">
                        <a:avLst/>
                      </a:prstGeom>
                      <a:noFill/>
                    </p:spPr>
                  </p:pic>
                </p:oleObj>
              </mc:Fallback>
            </mc:AlternateContent>
          </a:graphicData>
        </a:graphic>
      </p:graphicFrame>
      <p:pic>
        <p:nvPicPr>
          <p:cNvPr id="12" name="Рисунок 11">
            <a:extLst>
              <a:ext uri="{FF2B5EF4-FFF2-40B4-BE49-F238E27FC236}">
                <a16:creationId xmlns:a16="http://schemas.microsoft.com/office/drawing/2014/main" id="{D5C09206-FDF6-48F8-B0F4-138D404273E4}"/>
              </a:ext>
            </a:extLst>
          </p:cNvPr>
          <p:cNvPicPr/>
          <p:nvPr/>
        </p:nvPicPr>
        <p:blipFill rotWithShape="1">
          <a:blip r:embed="rId7" cstate="print">
            <a:extLst>
              <a:ext uri="{28A0092B-C50C-407E-A947-70E740481C1C}">
                <a14:useLocalDpi xmlns:a14="http://schemas.microsoft.com/office/drawing/2010/main" val="0"/>
              </a:ext>
            </a:extLst>
          </a:blip>
          <a:srcRect l="25618" t="7701" r="25793" b="7371"/>
          <a:stretch/>
        </p:blipFill>
        <p:spPr bwMode="auto">
          <a:xfrm>
            <a:off x="9275885" y="229354"/>
            <a:ext cx="2070138" cy="1912848"/>
          </a:xfrm>
          <a:prstGeom prst="rect">
            <a:avLst/>
          </a:prstGeom>
          <a:noFill/>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id="{A7CCBA98-473A-461F-BE3C-A64A1AF42181}"/>
              </a:ext>
            </a:extLst>
          </p:cNvPr>
          <p:cNvPicPr/>
          <p:nvPr/>
        </p:nvPicPr>
        <p:blipFill rotWithShape="1">
          <a:blip r:embed="rId8" cstate="print">
            <a:extLst>
              <a:ext uri="{28A0092B-C50C-407E-A947-70E740481C1C}">
                <a14:useLocalDpi xmlns:a14="http://schemas.microsoft.com/office/drawing/2010/main" val="0"/>
              </a:ext>
            </a:extLst>
          </a:blip>
          <a:srcRect l="25388" t="7249" r="28664" b="7570"/>
          <a:stretch/>
        </p:blipFill>
        <p:spPr bwMode="auto">
          <a:xfrm>
            <a:off x="6765139" y="479010"/>
            <a:ext cx="1873110" cy="1773571"/>
          </a:xfrm>
          <a:prstGeom prst="rect">
            <a:avLst/>
          </a:prstGeom>
          <a:noFill/>
          <a:ln>
            <a:noFill/>
          </a:ln>
          <a:extLst>
            <a:ext uri="{53640926-AAD7-44D8-BBD7-CCE9431645EC}">
              <a14:shadowObscured xmlns:a14="http://schemas.microsoft.com/office/drawing/2010/main"/>
            </a:ext>
          </a:extLst>
        </p:spPr>
      </p:pic>
      <p:sp>
        <p:nvSpPr>
          <p:cNvPr id="14" name="Прямоугольник 13"/>
          <p:cNvSpPr/>
          <p:nvPr/>
        </p:nvSpPr>
        <p:spPr>
          <a:xfrm>
            <a:off x="9009725" y="-33736"/>
            <a:ext cx="1056700" cy="369332"/>
          </a:xfrm>
          <a:prstGeom prst="rect">
            <a:avLst/>
          </a:prstGeom>
        </p:spPr>
        <p:txBody>
          <a:bodyPr wrap="none">
            <a:spAutoFit/>
          </a:bodyPr>
          <a:lstStyle/>
          <a:p>
            <a:r>
              <a:rPr lang="en-GB" b="1" dirty="0">
                <a:solidFill>
                  <a:srgbClr val="C00000"/>
                </a:solidFill>
                <a:latin typeface="Times New Roman" panose="02020603050405020304" pitchFamily="18" charset="0"/>
                <a:ea typeface="Calibri" panose="020F0502020204030204" pitchFamily="34" charset="0"/>
              </a:rPr>
              <a:t>Sr</a:t>
            </a:r>
            <a:r>
              <a:rPr lang="en-GB" b="1" baseline="-25000" dirty="0">
                <a:solidFill>
                  <a:srgbClr val="C00000"/>
                </a:solidFill>
                <a:latin typeface="Times New Roman" panose="02020603050405020304" pitchFamily="18" charset="0"/>
                <a:ea typeface="Calibri" panose="020F0502020204030204" pitchFamily="34" charset="0"/>
              </a:rPr>
              <a:t>3</a:t>
            </a:r>
            <a:r>
              <a:rPr lang="en-GB" b="1" dirty="0">
                <a:solidFill>
                  <a:srgbClr val="C00000"/>
                </a:solidFill>
                <a:latin typeface="Times New Roman" panose="02020603050405020304" pitchFamily="18" charset="0"/>
                <a:ea typeface="Calibri" panose="020F0502020204030204" pitchFamily="34" charset="0"/>
              </a:rPr>
              <a:t>Al</a:t>
            </a:r>
            <a:r>
              <a:rPr lang="en-GB" b="1" baseline="-25000" dirty="0">
                <a:solidFill>
                  <a:srgbClr val="C00000"/>
                </a:solidFill>
                <a:latin typeface="Times New Roman" panose="02020603050405020304" pitchFamily="18" charset="0"/>
                <a:ea typeface="Calibri" panose="020F0502020204030204" pitchFamily="34" charset="0"/>
              </a:rPr>
              <a:t>2</a:t>
            </a:r>
            <a:r>
              <a:rPr lang="en-GB" b="1" dirty="0">
                <a:solidFill>
                  <a:srgbClr val="C00000"/>
                </a:solidFill>
                <a:latin typeface="Times New Roman" panose="02020603050405020304" pitchFamily="18" charset="0"/>
                <a:ea typeface="Calibri" panose="020F0502020204030204" pitchFamily="34" charset="0"/>
              </a:rPr>
              <a:t>O</a:t>
            </a:r>
            <a:r>
              <a:rPr lang="en-GB" b="1" baseline="-25000" dirty="0">
                <a:solidFill>
                  <a:srgbClr val="C00000"/>
                </a:solidFill>
                <a:latin typeface="Times New Roman" panose="02020603050405020304" pitchFamily="18" charset="0"/>
                <a:ea typeface="Calibri" panose="020F0502020204030204" pitchFamily="34" charset="0"/>
              </a:rPr>
              <a:t>6</a:t>
            </a:r>
            <a:endParaRPr lang="ru-RU" b="1" dirty="0">
              <a:solidFill>
                <a:srgbClr val="C00000"/>
              </a:solidFill>
            </a:endParaRPr>
          </a:p>
        </p:txBody>
      </p:sp>
      <p:sp>
        <p:nvSpPr>
          <p:cNvPr id="15" name="Прямоугольник 14"/>
          <p:cNvSpPr/>
          <p:nvPr/>
        </p:nvSpPr>
        <p:spPr>
          <a:xfrm>
            <a:off x="6213131" y="557278"/>
            <a:ext cx="979755" cy="369332"/>
          </a:xfrm>
          <a:prstGeom prst="rect">
            <a:avLst/>
          </a:prstGeom>
        </p:spPr>
        <p:txBody>
          <a:bodyPr wrap="none">
            <a:spAutoFit/>
          </a:bodyPr>
          <a:lstStyle/>
          <a:p>
            <a:r>
              <a:rPr lang="en-GB" b="1" dirty="0">
                <a:solidFill>
                  <a:srgbClr val="C00000"/>
                </a:solidFill>
                <a:latin typeface="Times New Roman" panose="02020603050405020304" pitchFamily="18" charset="0"/>
                <a:ea typeface="Calibri" panose="020F0502020204030204" pitchFamily="34" charset="0"/>
              </a:rPr>
              <a:t>SrAl</a:t>
            </a:r>
            <a:r>
              <a:rPr lang="en-GB" b="1" baseline="-25000" dirty="0">
                <a:solidFill>
                  <a:srgbClr val="C00000"/>
                </a:solidFill>
                <a:latin typeface="Times New Roman" panose="02020603050405020304" pitchFamily="18" charset="0"/>
                <a:ea typeface="Calibri" panose="020F0502020204030204" pitchFamily="34" charset="0"/>
              </a:rPr>
              <a:t>2</a:t>
            </a:r>
            <a:r>
              <a:rPr lang="en-GB" b="1" dirty="0">
                <a:solidFill>
                  <a:srgbClr val="C00000"/>
                </a:solidFill>
                <a:latin typeface="Times New Roman" panose="02020603050405020304" pitchFamily="18" charset="0"/>
                <a:ea typeface="Calibri" panose="020F0502020204030204" pitchFamily="34" charset="0"/>
              </a:rPr>
              <a:t>O</a:t>
            </a:r>
            <a:r>
              <a:rPr lang="en-GB" b="1" baseline="-25000" dirty="0">
                <a:solidFill>
                  <a:srgbClr val="C00000"/>
                </a:solidFill>
                <a:latin typeface="Times New Roman" panose="02020603050405020304" pitchFamily="18" charset="0"/>
                <a:ea typeface="Calibri" panose="020F0502020204030204" pitchFamily="34" charset="0"/>
              </a:rPr>
              <a:t>4</a:t>
            </a:r>
            <a:endParaRPr lang="ru-RU" b="1" dirty="0">
              <a:solidFill>
                <a:srgbClr val="C00000"/>
              </a:solidFill>
            </a:endParaRPr>
          </a:p>
        </p:txBody>
      </p:sp>
      <p:sp>
        <p:nvSpPr>
          <p:cNvPr id="11" name="Прямоугольник 10"/>
          <p:cNvSpPr/>
          <p:nvPr/>
        </p:nvSpPr>
        <p:spPr>
          <a:xfrm>
            <a:off x="4915840" y="5586164"/>
            <a:ext cx="7276160" cy="1200329"/>
          </a:xfrm>
          <a:prstGeom prst="rect">
            <a:avLst/>
          </a:prstGeom>
        </p:spPr>
        <p:txBody>
          <a:bodyPr wrap="square">
            <a:spAutoFit/>
          </a:bodyPr>
          <a:lstStyle/>
          <a:p>
            <a:pPr algn="just"/>
            <a:r>
              <a:rPr lang="en-US" dirty="0">
                <a:latin typeface="Roboto Light" panose="02000000000000000000"/>
                <a:ea typeface="Calibri" panose="020F0502020204030204" pitchFamily="34" charset="0"/>
              </a:rPr>
              <a:t>The average lengths of the </a:t>
            </a:r>
            <a:r>
              <a:rPr lang="en-US" dirty="0" err="1">
                <a:latin typeface="Roboto Light" panose="02000000000000000000"/>
                <a:ea typeface="Calibri" panose="020F0502020204030204" pitchFamily="34" charset="0"/>
              </a:rPr>
              <a:t>Sr</a:t>
            </a:r>
            <a:r>
              <a:rPr lang="en-US" dirty="0">
                <a:latin typeface="Roboto Light" panose="02000000000000000000"/>
                <a:ea typeface="Calibri" panose="020F0502020204030204" pitchFamily="34" charset="0"/>
              </a:rPr>
              <a:t>-O bonds of the strontium aluminate compounds. </a:t>
            </a:r>
            <a:r>
              <a:rPr lang="en-US" b="1" dirty="0">
                <a:latin typeface="Roboto Light" panose="02000000000000000000"/>
                <a:ea typeface="Calibri" panose="020F0502020204030204" pitchFamily="34" charset="0"/>
              </a:rPr>
              <a:t>b) </a:t>
            </a:r>
            <a:r>
              <a:rPr lang="en-US" dirty="0">
                <a:latin typeface="Roboto Light" panose="02000000000000000000"/>
                <a:ea typeface="Calibri" panose="020F0502020204030204" pitchFamily="34" charset="0"/>
              </a:rPr>
              <a:t>The average Al-O bond lengths of the tetragonal oxygen coordination for monoclinic and cubic phases of the strontium aluminates compounds. </a:t>
            </a:r>
            <a:endParaRPr lang="ru-RU" dirty="0"/>
          </a:p>
        </p:txBody>
      </p:sp>
    </p:spTree>
    <p:extLst>
      <p:ext uri="{BB962C8B-B14F-4D97-AF65-F5344CB8AC3E}">
        <p14:creationId xmlns:p14="http://schemas.microsoft.com/office/powerpoint/2010/main" val="356251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7287C368-7956-42FC-9A0E-4B9ADE8A4FD7}"/>
              </a:ext>
            </a:extLst>
          </p:cNvPr>
          <p:cNvGraphicFramePr>
            <a:graphicFrameLocks noChangeAspect="1"/>
          </p:cNvGraphicFramePr>
          <p:nvPr>
            <p:extLst>
              <p:ext uri="{D42A27DB-BD31-4B8C-83A1-F6EECF244321}">
                <p14:modId xmlns:p14="http://schemas.microsoft.com/office/powerpoint/2010/main" val="3678397958"/>
              </p:ext>
            </p:extLst>
          </p:nvPr>
        </p:nvGraphicFramePr>
        <p:xfrm>
          <a:off x="4016048" y="715165"/>
          <a:ext cx="4569051" cy="6142835"/>
        </p:xfrm>
        <a:graphic>
          <a:graphicData uri="http://schemas.openxmlformats.org/presentationml/2006/ole">
            <mc:AlternateContent xmlns:mc="http://schemas.openxmlformats.org/markup-compatibility/2006">
              <mc:Choice xmlns:v="urn:schemas-microsoft-com:vml" Requires="v">
                <p:oleObj name="Graph" r:id="rId2" imgW="1884600" imgH="2522520" progId="Origin95.Graph">
                  <p:embed/>
                </p:oleObj>
              </mc:Choice>
              <mc:Fallback>
                <p:oleObj name="Graph" r:id="rId2" imgW="1884600" imgH="2522520" progId="Origin95.Graph">
                  <p:embed/>
                  <p:pic>
                    <p:nvPicPr>
                      <p:cNvPr id="6" name="Объект 5">
                        <a:extLst>
                          <a:ext uri="{FF2B5EF4-FFF2-40B4-BE49-F238E27FC236}">
                            <a16:creationId xmlns:a16="http://schemas.microsoft.com/office/drawing/2014/main" id="{565AEBBC-91C0-493B-BC4B-9BEF8584B2B0}"/>
                          </a:ext>
                        </a:extLst>
                      </p:cNvPr>
                      <p:cNvPicPr>
                        <a:picLocks noChangeAspect="1" noChangeArrowheads="1"/>
                      </p:cNvPicPr>
                      <p:nvPr/>
                    </p:nvPicPr>
                    <p:blipFill>
                      <a:blip r:embed="rId3"/>
                      <a:srcRect/>
                      <a:stretch>
                        <a:fillRect/>
                      </a:stretch>
                    </p:blipFill>
                    <p:spPr bwMode="auto">
                      <a:xfrm>
                        <a:off x="4016048" y="715165"/>
                        <a:ext cx="4569051" cy="6142835"/>
                      </a:xfrm>
                      <a:prstGeom prst="rect">
                        <a:avLst/>
                      </a:prstGeom>
                      <a:noFill/>
                    </p:spPr>
                  </p:pic>
                </p:oleObj>
              </mc:Fallback>
            </mc:AlternateContent>
          </a:graphicData>
        </a:graphic>
      </p:graphicFrame>
      <p:graphicFrame>
        <p:nvGraphicFramePr>
          <p:cNvPr id="6" name="Объект 5">
            <a:extLst>
              <a:ext uri="{FF2B5EF4-FFF2-40B4-BE49-F238E27FC236}">
                <a16:creationId xmlns:a16="http://schemas.microsoft.com/office/drawing/2014/main" id="{9695B175-CBA3-4F06-86B2-9D87302AF5BE}"/>
              </a:ext>
            </a:extLst>
          </p:cNvPr>
          <p:cNvGraphicFramePr>
            <a:graphicFrameLocks noChangeAspect="1"/>
          </p:cNvGraphicFramePr>
          <p:nvPr>
            <p:extLst>
              <p:ext uri="{D42A27DB-BD31-4B8C-83A1-F6EECF244321}">
                <p14:modId xmlns:p14="http://schemas.microsoft.com/office/powerpoint/2010/main" val="1930077696"/>
              </p:ext>
            </p:extLst>
          </p:nvPr>
        </p:nvGraphicFramePr>
        <p:xfrm>
          <a:off x="-12456" y="946445"/>
          <a:ext cx="4624615" cy="3516923"/>
        </p:xfrm>
        <a:graphic>
          <a:graphicData uri="http://schemas.openxmlformats.org/presentationml/2006/ole">
            <mc:AlternateContent xmlns:mc="http://schemas.openxmlformats.org/markup-compatibility/2006">
              <mc:Choice xmlns:v="urn:schemas-microsoft-com:vml" Requires="v">
                <p:oleObj name="Graph" r:id="rId4" imgW="54387961" imgH="41319450" progId="Origin95.Graph">
                  <p:embed/>
                </p:oleObj>
              </mc:Choice>
              <mc:Fallback>
                <p:oleObj name="Graph" r:id="rId4" imgW="54387961" imgH="41319450" progId="Origin95.Graph">
                  <p:embed/>
                  <p:pic>
                    <p:nvPicPr>
                      <p:cNvPr id="11" name="Объект 10">
                        <a:extLst>
                          <a:ext uri="{FF2B5EF4-FFF2-40B4-BE49-F238E27FC236}">
                            <a16:creationId xmlns:a16="http://schemas.microsoft.com/office/drawing/2014/main" id="{8ED66A19-E412-41D0-87BE-8CACAB7BD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6" y="946445"/>
                        <a:ext cx="4624615" cy="3516923"/>
                      </a:xfrm>
                      <a:prstGeom prst="rect">
                        <a:avLst/>
                      </a:prstGeom>
                      <a:noFill/>
                    </p:spPr>
                  </p:pic>
                </p:oleObj>
              </mc:Fallback>
            </mc:AlternateContent>
          </a:graphicData>
        </a:graphic>
      </p:graphicFrame>
      <p:graphicFrame>
        <p:nvGraphicFramePr>
          <p:cNvPr id="7" name="Объект 6">
            <a:extLst>
              <a:ext uri="{FF2B5EF4-FFF2-40B4-BE49-F238E27FC236}">
                <a16:creationId xmlns:a16="http://schemas.microsoft.com/office/drawing/2014/main" id="{E6E7B0CD-9F88-4FC6-AA71-876A39A5648B}"/>
              </a:ext>
            </a:extLst>
          </p:cNvPr>
          <p:cNvGraphicFramePr>
            <a:graphicFrameLocks noChangeAspect="1"/>
          </p:cNvGraphicFramePr>
          <p:nvPr>
            <p:extLst>
              <p:ext uri="{D42A27DB-BD31-4B8C-83A1-F6EECF244321}">
                <p14:modId xmlns:p14="http://schemas.microsoft.com/office/powerpoint/2010/main" val="345935868"/>
              </p:ext>
            </p:extLst>
          </p:nvPr>
        </p:nvGraphicFramePr>
        <p:xfrm>
          <a:off x="8585099" y="557011"/>
          <a:ext cx="3448560" cy="3027419"/>
        </p:xfrm>
        <a:graphic>
          <a:graphicData uri="http://schemas.openxmlformats.org/presentationml/2006/ole">
            <mc:AlternateContent xmlns:mc="http://schemas.openxmlformats.org/markup-compatibility/2006">
              <mc:Choice xmlns:v="urn:schemas-microsoft-com:vml" Requires="v">
                <p:oleObj name="Graph" r:id="rId6" imgW="3175920" imgH="2796120" progId="Origin95.Graph">
                  <p:embed/>
                </p:oleObj>
              </mc:Choice>
              <mc:Fallback>
                <p:oleObj name="Graph" r:id="rId6" imgW="3175920" imgH="2796120" progId="Origin95.Graph">
                  <p:embed/>
                  <p:pic>
                    <p:nvPicPr>
                      <p:cNvPr id="14" name="Объект 13">
                        <a:extLst>
                          <a:ext uri="{FF2B5EF4-FFF2-40B4-BE49-F238E27FC236}">
                            <a16:creationId xmlns:a16="http://schemas.microsoft.com/office/drawing/2014/main" id="{B3895AED-1181-4506-8ED6-C17D7AB525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5099" y="557011"/>
                        <a:ext cx="3448560" cy="3027419"/>
                      </a:xfrm>
                      <a:prstGeom prst="rect">
                        <a:avLst/>
                      </a:prstGeom>
                      <a:noFill/>
                    </p:spPr>
                  </p:pic>
                </p:oleObj>
              </mc:Fallback>
            </mc:AlternateContent>
          </a:graphicData>
        </a:graphic>
      </p:graphicFrame>
      <p:graphicFrame>
        <p:nvGraphicFramePr>
          <p:cNvPr id="8" name="Объект 7">
            <a:extLst>
              <a:ext uri="{FF2B5EF4-FFF2-40B4-BE49-F238E27FC236}">
                <a16:creationId xmlns:a16="http://schemas.microsoft.com/office/drawing/2014/main" id="{8E919EBB-1A81-4D4F-B736-4D60F70186B4}"/>
              </a:ext>
            </a:extLst>
          </p:cNvPr>
          <p:cNvGraphicFramePr>
            <a:graphicFrameLocks noChangeAspect="1"/>
          </p:cNvGraphicFramePr>
          <p:nvPr>
            <p:extLst>
              <p:ext uri="{D42A27DB-BD31-4B8C-83A1-F6EECF244321}">
                <p14:modId xmlns:p14="http://schemas.microsoft.com/office/powerpoint/2010/main" val="4163065991"/>
              </p:ext>
            </p:extLst>
          </p:nvPr>
        </p:nvGraphicFramePr>
        <p:xfrm>
          <a:off x="8585099" y="3578798"/>
          <a:ext cx="3570425" cy="3166226"/>
        </p:xfrm>
        <a:graphic>
          <a:graphicData uri="http://schemas.openxmlformats.org/presentationml/2006/ole">
            <mc:AlternateContent xmlns:mc="http://schemas.openxmlformats.org/markup-compatibility/2006">
              <mc:Choice xmlns:v="urn:schemas-microsoft-com:vml" Requires="v">
                <p:oleObj name="Graph" r:id="rId8" imgW="3198240" imgH="2833200" progId="Origin95.Graph">
                  <p:embed/>
                </p:oleObj>
              </mc:Choice>
              <mc:Fallback>
                <p:oleObj name="Graph" r:id="rId8" imgW="3198240" imgH="2833200" progId="Origin95.Graph">
                  <p:embed/>
                  <p:pic>
                    <p:nvPicPr>
                      <p:cNvPr id="15" name="Объект 14">
                        <a:extLst>
                          <a:ext uri="{FF2B5EF4-FFF2-40B4-BE49-F238E27FC236}">
                            <a16:creationId xmlns:a16="http://schemas.microsoft.com/office/drawing/2014/main" id="{9E98E82D-2645-481D-AEA2-CF97871956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5099" y="3578798"/>
                        <a:ext cx="3570425" cy="3166226"/>
                      </a:xfrm>
                      <a:prstGeom prst="rect">
                        <a:avLst/>
                      </a:prstGeom>
                      <a:noFill/>
                    </p:spPr>
                  </p:pic>
                </p:oleObj>
              </mc:Fallback>
            </mc:AlternateContent>
          </a:graphicData>
        </a:graphic>
      </p:graphicFrame>
      <p:sp>
        <p:nvSpPr>
          <p:cNvPr id="9" name="Прямоугольник 8">
            <a:extLst>
              <a:ext uri="{FF2B5EF4-FFF2-40B4-BE49-F238E27FC236}">
                <a16:creationId xmlns:a16="http://schemas.microsoft.com/office/drawing/2014/main" id="{99CD0077-3EC4-484E-A347-A2ADCFD6E5A1}"/>
              </a:ext>
            </a:extLst>
          </p:cNvPr>
          <p:cNvSpPr/>
          <p:nvPr/>
        </p:nvSpPr>
        <p:spPr>
          <a:xfrm>
            <a:off x="1695980" y="0"/>
            <a:ext cx="8674331" cy="523220"/>
          </a:xfrm>
          <a:prstGeom prst="rect">
            <a:avLst/>
          </a:prstGeom>
        </p:spPr>
        <p:txBody>
          <a:bodyPr wrap="square">
            <a:spAutoFit/>
          </a:bodyPr>
          <a:lstStyle/>
          <a:p>
            <a:pPr algn="ct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Structural studies of crystal phosphors</a:t>
            </a: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322385" y="4595035"/>
            <a:ext cx="3954934" cy="1200329"/>
          </a:xfrm>
          <a:prstGeom prst="rect">
            <a:avLst/>
          </a:prstGeom>
        </p:spPr>
        <p:txBody>
          <a:bodyPr wrap="square">
            <a:spAutoFit/>
          </a:bodyPr>
          <a:lstStyle/>
          <a:p>
            <a:r>
              <a:rPr lang="en-US" dirty="0">
                <a:latin typeface="Roboto Light" panose="02000000000000000000"/>
                <a:ea typeface="Calibri" panose="020F0502020204030204" pitchFamily="34" charset="0"/>
              </a:rPr>
              <a:t>The position of characteristic Raman lines for the monoclinic (a) and cubic (b) phase of the strontium aluminate compounds. </a:t>
            </a:r>
            <a:endParaRPr lang="ru-RU" dirty="0"/>
          </a:p>
        </p:txBody>
      </p:sp>
    </p:spTree>
    <p:extLst>
      <p:ext uri="{BB962C8B-B14F-4D97-AF65-F5344CB8AC3E}">
        <p14:creationId xmlns:p14="http://schemas.microsoft.com/office/powerpoint/2010/main" val="16861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46D8CB40-5087-4F5A-BBE7-025F06D51C03}"/>
              </a:ext>
            </a:extLst>
          </p:cNvPr>
          <p:cNvSpPr/>
          <p:nvPr/>
        </p:nvSpPr>
        <p:spPr>
          <a:xfrm>
            <a:off x="1758834" y="34834"/>
            <a:ext cx="8674331" cy="523220"/>
          </a:xfrm>
          <a:prstGeom prst="rect">
            <a:avLst/>
          </a:prstGeom>
        </p:spPr>
        <p:txBody>
          <a:bodyPr wrap="square">
            <a:spAutoFit/>
          </a:bodyPr>
          <a:lstStyle/>
          <a:p>
            <a:pPr algn="ct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Optical properties of phosphors</a:t>
            </a: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8" name="Рисунок 17">
            <a:extLst>
              <a:ext uri="{FF2B5EF4-FFF2-40B4-BE49-F238E27FC236}">
                <a16:creationId xmlns:a16="http://schemas.microsoft.com/office/drawing/2014/main" id="{B5D84F60-747A-4E1A-BFF3-79673B8C47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722" y="654364"/>
            <a:ext cx="4697959" cy="4088473"/>
          </a:xfrm>
          <a:prstGeom prst="rect">
            <a:avLst/>
          </a:prstGeom>
          <a:noFill/>
          <a:ln>
            <a:noFill/>
          </a:ln>
        </p:spPr>
      </p:pic>
      <p:sp>
        <p:nvSpPr>
          <p:cNvPr id="19" name="TextBox 18">
            <a:extLst>
              <a:ext uri="{FF2B5EF4-FFF2-40B4-BE49-F238E27FC236}">
                <a16:creationId xmlns:a16="http://schemas.microsoft.com/office/drawing/2014/main" id="{94C2B860-C673-43A5-93EE-9354995A1026}"/>
              </a:ext>
            </a:extLst>
          </p:cNvPr>
          <p:cNvSpPr txBox="1"/>
          <p:nvPr/>
        </p:nvSpPr>
        <p:spPr>
          <a:xfrm>
            <a:off x="318178" y="4742837"/>
            <a:ext cx="4467497" cy="1077218"/>
          </a:xfrm>
          <a:prstGeom prst="rect">
            <a:avLst/>
          </a:prstGeom>
          <a:noFill/>
        </p:spPr>
        <p:txBody>
          <a:bodyPr wrap="square">
            <a:spAutoFit/>
          </a:bodyPr>
          <a:lstStyle/>
          <a:p>
            <a:pPr indent="450215" algn="just">
              <a:spcBef>
                <a:spcPts val="600"/>
              </a:spcBef>
              <a:spcAft>
                <a:spcPts val="600"/>
              </a:spcAft>
            </a:pPr>
            <a:r>
              <a:rPr lang="en-US" sz="1600" dirty="0">
                <a:solidFill>
                  <a:srgbClr val="000000"/>
                </a:solidFill>
                <a:effectLst/>
                <a:latin typeface="Roboto Light" panose="02000000000000000000" pitchFamily="2" charset="0"/>
                <a:ea typeface="Roboto Light" panose="02000000000000000000" pitchFamily="2" charset="0"/>
                <a:cs typeface="Times New Roman" panose="02020603050405020304" pitchFamily="18" charset="0"/>
              </a:rPr>
              <a:t>2D excitation – emission map for Sample 9. Such fluorescence signal distribution is typical for a whole set of studied bismuth-activated strontium aluminates.</a:t>
            </a:r>
            <a:endParaRPr lang="ru-RU" sz="1600" dirty="0">
              <a:effectLst/>
              <a:latin typeface="Roboto Light" panose="02000000000000000000" pitchFamily="2" charset="0"/>
              <a:ea typeface="Roboto Light" panose="02000000000000000000" pitchFamily="2"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242B362E-1CD5-4856-9F18-51B12336D45C}"/>
              </a:ext>
            </a:extLst>
          </p:cNvPr>
          <p:cNvPicPr/>
          <p:nvPr/>
        </p:nvPicPr>
        <p:blipFill rotWithShape="1">
          <a:blip r:embed="rId3" cstate="print">
            <a:extLst>
              <a:ext uri="{28A0092B-C50C-407E-A947-70E740481C1C}">
                <a14:useLocalDpi xmlns:a14="http://schemas.microsoft.com/office/drawing/2010/main" val="0"/>
              </a:ext>
            </a:extLst>
          </a:blip>
          <a:srcRect l="12044" t="8507" r="16586" b="4895"/>
          <a:stretch/>
        </p:blipFill>
        <p:spPr bwMode="auto">
          <a:xfrm>
            <a:off x="5111931" y="856863"/>
            <a:ext cx="3619489" cy="3374890"/>
          </a:xfrm>
          <a:prstGeom prst="rect">
            <a:avLst/>
          </a:prstGeom>
          <a:noFill/>
          <a:ln>
            <a:noFill/>
          </a:ln>
          <a:extLst>
            <a:ext uri="{53640926-AAD7-44D8-BBD7-CCE9431645EC}">
              <a14:shadowObscured xmlns:a14="http://schemas.microsoft.com/office/drawing/2010/main"/>
            </a:ext>
          </a:extLst>
        </p:spPr>
      </p:pic>
      <p:pic>
        <p:nvPicPr>
          <p:cNvPr id="22" name="Рисунок 21">
            <a:extLst>
              <a:ext uri="{FF2B5EF4-FFF2-40B4-BE49-F238E27FC236}">
                <a16:creationId xmlns:a16="http://schemas.microsoft.com/office/drawing/2014/main" id="{378B82C6-8E82-44F9-B66E-59B5307E1546}"/>
              </a:ext>
            </a:extLst>
          </p:cNvPr>
          <p:cNvPicPr/>
          <p:nvPr/>
        </p:nvPicPr>
        <p:blipFill rotWithShape="1">
          <a:blip r:embed="rId4" cstate="print">
            <a:extLst>
              <a:ext uri="{28A0092B-C50C-407E-A947-70E740481C1C}">
                <a14:useLocalDpi xmlns:a14="http://schemas.microsoft.com/office/drawing/2010/main" val="0"/>
              </a:ext>
            </a:extLst>
          </a:blip>
          <a:srcRect l="17110" t="8665" r="16986" b="4695"/>
          <a:stretch/>
        </p:blipFill>
        <p:spPr bwMode="auto">
          <a:xfrm>
            <a:off x="8679211" y="866184"/>
            <a:ext cx="3486705" cy="337489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61879DE6-14B3-4499-907A-BEFC799DFA5A}"/>
              </a:ext>
            </a:extLst>
          </p:cNvPr>
          <p:cNvSpPr txBox="1"/>
          <p:nvPr/>
        </p:nvSpPr>
        <p:spPr>
          <a:xfrm>
            <a:off x="5490439" y="4241074"/>
            <a:ext cx="6404839" cy="2062103"/>
          </a:xfrm>
          <a:prstGeom prst="rect">
            <a:avLst/>
          </a:prstGeom>
          <a:noFill/>
        </p:spPr>
        <p:txBody>
          <a:bodyPr wrap="square">
            <a:spAutoFit/>
          </a:bodyPr>
          <a:lstStyle/>
          <a:p>
            <a:pPr algn="just"/>
            <a:r>
              <a:rPr lang="en-US" sz="1600" dirty="0">
                <a:solidFill>
                  <a:srgbClr val="000000"/>
                </a:solidFill>
                <a:effectLst/>
                <a:latin typeface="Roboto Light" panose="02000000000000000000" pitchFamily="2" charset="0"/>
                <a:ea typeface="Roboto Light" panose="02000000000000000000" pitchFamily="2" charset="0"/>
              </a:rPr>
              <a:t>Measured fluorescence data for selected strontium aluminate compounds (Samples 2,4,7,9): </a:t>
            </a:r>
            <a:r>
              <a:rPr lang="en-US" sz="1600" b="1" dirty="0">
                <a:solidFill>
                  <a:srgbClr val="000000"/>
                </a:solidFill>
                <a:effectLst/>
                <a:latin typeface="Roboto Light" panose="02000000000000000000" pitchFamily="2" charset="0"/>
                <a:ea typeface="Roboto Light" panose="02000000000000000000" pitchFamily="2" charset="0"/>
              </a:rPr>
              <a:t>(a) </a:t>
            </a:r>
            <a:r>
              <a:rPr lang="en-US" sz="1600" dirty="0">
                <a:solidFill>
                  <a:srgbClr val="000000"/>
                </a:solidFill>
                <a:effectLst/>
                <a:latin typeface="Roboto Light" panose="02000000000000000000" pitchFamily="2" charset="0"/>
                <a:ea typeface="Roboto Light" panose="02000000000000000000" pitchFamily="2" charset="0"/>
              </a:rPr>
              <a:t>excitation (</a:t>
            </a:r>
            <a:r>
              <a:rPr lang="ru-RU" sz="1600" dirty="0">
                <a:solidFill>
                  <a:srgbClr val="000000"/>
                </a:solidFill>
                <a:effectLst/>
                <a:latin typeface="Roboto Light" panose="02000000000000000000" pitchFamily="2" charset="0"/>
                <a:ea typeface="Roboto Light" panose="02000000000000000000" pitchFamily="2" charset="0"/>
              </a:rPr>
              <a:t>λ</a:t>
            </a:r>
            <a:r>
              <a:rPr lang="en-US" sz="1600" baseline="-25000" dirty="0" err="1">
                <a:solidFill>
                  <a:srgbClr val="000000"/>
                </a:solidFill>
                <a:effectLst/>
                <a:latin typeface="Roboto Light" panose="02000000000000000000" pitchFamily="2" charset="0"/>
                <a:ea typeface="Roboto Light" panose="02000000000000000000" pitchFamily="2" charset="0"/>
              </a:rPr>
              <a:t>em</a:t>
            </a:r>
            <a:r>
              <a:rPr lang="en-US" sz="1600" dirty="0">
                <a:solidFill>
                  <a:srgbClr val="000000"/>
                </a:solidFill>
                <a:effectLst/>
                <a:latin typeface="Roboto Light" panose="02000000000000000000" pitchFamily="2" charset="0"/>
                <a:ea typeface="Roboto Light" panose="02000000000000000000" pitchFamily="2" charset="0"/>
              </a:rPr>
              <a:t>=390 nm, dashed lines) and emission (</a:t>
            </a:r>
            <a:r>
              <a:rPr lang="ru-RU" sz="1600" dirty="0">
                <a:solidFill>
                  <a:srgbClr val="000000"/>
                </a:solidFill>
                <a:effectLst/>
                <a:latin typeface="Roboto Light" panose="02000000000000000000" pitchFamily="2" charset="0"/>
                <a:ea typeface="Roboto Light" panose="02000000000000000000" pitchFamily="2" charset="0"/>
              </a:rPr>
              <a:t>λ</a:t>
            </a:r>
            <a:r>
              <a:rPr lang="en-US" sz="1600" baseline="-25000" dirty="0">
                <a:solidFill>
                  <a:srgbClr val="000000"/>
                </a:solidFill>
                <a:effectLst/>
                <a:latin typeface="Roboto Light" panose="02000000000000000000" pitchFamily="2" charset="0"/>
                <a:ea typeface="Roboto Light" panose="02000000000000000000" pitchFamily="2" charset="0"/>
              </a:rPr>
              <a:t>ex</a:t>
            </a:r>
            <a:r>
              <a:rPr lang="en-US" sz="1600" dirty="0">
                <a:solidFill>
                  <a:srgbClr val="000000"/>
                </a:solidFill>
                <a:effectLst/>
                <a:latin typeface="Roboto Light" panose="02000000000000000000" pitchFamily="2" charset="0"/>
                <a:ea typeface="Roboto Light" panose="02000000000000000000" pitchFamily="2" charset="0"/>
              </a:rPr>
              <a:t>=320 nm, solid lines) spectra revealing a sharp emission peak at 390 nm; </a:t>
            </a:r>
            <a:r>
              <a:rPr lang="en-US" sz="1600" b="1" dirty="0">
                <a:solidFill>
                  <a:srgbClr val="000000"/>
                </a:solidFill>
                <a:effectLst/>
                <a:latin typeface="Roboto Light" panose="02000000000000000000" pitchFamily="2" charset="0"/>
                <a:ea typeface="Roboto Light" panose="02000000000000000000" pitchFamily="2" charset="0"/>
              </a:rPr>
              <a:t>(b)</a:t>
            </a:r>
            <a:r>
              <a:rPr lang="en-US" sz="1600" dirty="0">
                <a:solidFill>
                  <a:srgbClr val="000000"/>
                </a:solidFill>
                <a:effectLst/>
                <a:latin typeface="Roboto Light" panose="02000000000000000000" pitchFamily="2" charset="0"/>
                <a:ea typeface="Roboto Light" panose="02000000000000000000" pitchFamily="2" charset="0"/>
              </a:rPr>
              <a:t> excitation (</a:t>
            </a:r>
            <a:r>
              <a:rPr lang="ru-RU" sz="1600" dirty="0">
                <a:solidFill>
                  <a:srgbClr val="000000"/>
                </a:solidFill>
                <a:effectLst/>
                <a:latin typeface="Roboto Light" panose="02000000000000000000" pitchFamily="2" charset="0"/>
                <a:ea typeface="Roboto Light" panose="02000000000000000000" pitchFamily="2" charset="0"/>
              </a:rPr>
              <a:t>λ</a:t>
            </a:r>
            <a:r>
              <a:rPr lang="en-US" sz="1600" baseline="-25000" dirty="0" err="1">
                <a:solidFill>
                  <a:srgbClr val="000000"/>
                </a:solidFill>
                <a:effectLst/>
                <a:latin typeface="Roboto Light" panose="02000000000000000000" pitchFamily="2" charset="0"/>
                <a:ea typeface="Roboto Light" panose="02000000000000000000" pitchFamily="2" charset="0"/>
              </a:rPr>
              <a:t>em</a:t>
            </a:r>
            <a:r>
              <a:rPr lang="en-US" sz="1600" dirty="0">
                <a:solidFill>
                  <a:srgbClr val="000000"/>
                </a:solidFill>
                <a:effectLst/>
                <a:latin typeface="Roboto Light" panose="02000000000000000000" pitchFamily="2" charset="0"/>
                <a:ea typeface="Roboto Light" panose="02000000000000000000" pitchFamily="2" charset="0"/>
              </a:rPr>
              <a:t>=520 nm, dashed lines) and emission (</a:t>
            </a:r>
            <a:r>
              <a:rPr lang="ru-RU" sz="1600" dirty="0">
                <a:solidFill>
                  <a:srgbClr val="000000"/>
                </a:solidFill>
                <a:effectLst/>
                <a:latin typeface="Roboto Light" panose="02000000000000000000" pitchFamily="2" charset="0"/>
                <a:ea typeface="Roboto Light" panose="02000000000000000000" pitchFamily="2" charset="0"/>
              </a:rPr>
              <a:t>λ</a:t>
            </a:r>
            <a:r>
              <a:rPr lang="en-US" sz="1600" baseline="-25000" dirty="0">
                <a:solidFill>
                  <a:srgbClr val="000000"/>
                </a:solidFill>
                <a:effectLst/>
                <a:latin typeface="Roboto Light" panose="02000000000000000000" pitchFamily="2" charset="0"/>
                <a:ea typeface="Roboto Light" panose="02000000000000000000" pitchFamily="2" charset="0"/>
              </a:rPr>
              <a:t>ex</a:t>
            </a:r>
            <a:r>
              <a:rPr lang="en-US" sz="1600" dirty="0">
                <a:solidFill>
                  <a:srgbClr val="000000"/>
                </a:solidFill>
                <a:effectLst/>
                <a:latin typeface="Roboto Light" panose="02000000000000000000" pitchFamily="2" charset="0"/>
                <a:ea typeface="Roboto Light" panose="02000000000000000000" pitchFamily="2" charset="0"/>
              </a:rPr>
              <a:t>=290 nm, solid lines) spectra revealing a broadband emission centered at ~520 nm; The peak positions corresponding to different radiative transitions are labeled with corresponding wavelength values. </a:t>
            </a:r>
            <a:endParaRPr lang="ru-RU" sz="16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4086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77180D-EB73-4436-909E-09C564BCAF8F}"/>
              </a:ext>
            </a:extLst>
          </p:cNvPr>
          <p:cNvSpPr/>
          <p:nvPr/>
        </p:nvSpPr>
        <p:spPr>
          <a:xfrm>
            <a:off x="1758834" y="242937"/>
            <a:ext cx="8674331" cy="523220"/>
          </a:xfrm>
          <a:prstGeom prst="rect">
            <a:avLst/>
          </a:prstGeom>
        </p:spPr>
        <p:txBody>
          <a:bodyPr wrap="square">
            <a:spAutoFit/>
          </a:bodyPr>
          <a:lstStyle/>
          <a:p>
            <a:pPr algn="ct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Conclusions</a:t>
            </a:r>
            <a:endPar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EB8008D-18FE-431A-9611-DFB2AA41ABF4}"/>
              </a:ext>
            </a:extLst>
          </p:cNvPr>
          <p:cNvSpPr txBox="1"/>
          <p:nvPr/>
        </p:nvSpPr>
        <p:spPr>
          <a:xfrm>
            <a:off x="468196" y="1094691"/>
            <a:ext cx="11255606" cy="4659224"/>
          </a:xfrm>
          <a:prstGeom prst="rect">
            <a:avLst/>
          </a:prstGeom>
          <a:noFill/>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results clearly indicate the formation of monoclinic SrAl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cubic Sr</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phases of strontium aluminates during synthesis, and the relative content of these phases can be controlled through the ratio of the initial components in the chemical synthesis. Changes in the crystal structural parameters, bond lengths, and frequencies of characteristic vibration modes indicate the incorporation of bismuth ions into the crystal lattice of both phases.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 typeface="Wingdings" panose="05000000000000000000" pitchFamily="2" charset="2"/>
              <a:buChar char="ü"/>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Based on structural and spectral data, we can declare that the fluorescent properties of the studied strontium aluminates can be controlled through the formation of a two-component system in which the bismuth ion activators can be located in various crystallographic coordination.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 typeface="Wingdings" panose="05000000000000000000" pitchFamily="2" charset="2"/>
              <a:buChar char="ü"/>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increase in luminescence intensity can be explained by the redistribution of the activator ion Bi</a:t>
            </a:r>
            <a:r>
              <a:rPr lang="en-US" sz="1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both between the monoclinic and cubic phases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well as between different strontium positions in the crystal structure.</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Bef>
                <a:spcPts val="600"/>
              </a:spcBef>
              <a:spcAft>
                <a:spcPts val="6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00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5423" y="2716823"/>
            <a:ext cx="5575565" cy="707886"/>
          </a:xfrm>
          <a:prstGeom prst="rect">
            <a:avLst/>
          </a:prstGeom>
          <a:noFill/>
        </p:spPr>
        <p:txBody>
          <a:bodyPr wrap="none" rtlCol="0">
            <a:spAutoFit/>
          </a:bodyPr>
          <a:lstStyle/>
          <a:p>
            <a:r>
              <a:rPr lang="en-US" sz="4000" dirty="0">
                <a:solidFill>
                  <a:schemeClr val="accent2">
                    <a:lumMod val="75000"/>
                  </a:schemeClr>
                </a:solidFill>
                <a:latin typeface="Roboto Light"/>
              </a:rPr>
              <a:t>Thank you for attention!</a:t>
            </a:r>
            <a:endParaRPr lang="ru-RU" sz="4000" dirty="0">
              <a:solidFill>
                <a:schemeClr val="accent2">
                  <a:lumMod val="75000"/>
                </a:schemeClr>
              </a:solidFill>
              <a:latin typeface="Roboto Light"/>
            </a:endParaRPr>
          </a:p>
        </p:txBody>
      </p:sp>
    </p:spTree>
    <p:extLst>
      <p:ext uri="{BB962C8B-B14F-4D97-AF65-F5344CB8AC3E}">
        <p14:creationId xmlns:p14="http://schemas.microsoft.com/office/powerpoint/2010/main" val="13811737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665</Words>
  <Application>Microsoft Office PowerPoint</Application>
  <PresentationFormat>Широкоэкранный</PresentationFormat>
  <Paragraphs>62</Paragraphs>
  <Slides>9</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8" baseType="lpstr">
      <vt:lpstr>Arial</vt:lpstr>
      <vt:lpstr>Calibri</vt:lpstr>
      <vt:lpstr>Calibri Light</vt:lpstr>
      <vt:lpstr>Cambria Math</vt:lpstr>
      <vt:lpstr>Roboto Light</vt:lpstr>
      <vt:lpstr>Times New Roman</vt:lpstr>
      <vt:lpstr>Wingdings</vt:lpstr>
      <vt:lpstr>Тема Office</vt:lpstr>
      <vt:lpstr>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Лис</dc:creator>
  <cp:lastModifiedBy>Ольга Лис</cp:lastModifiedBy>
  <cp:revision>85</cp:revision>
  <dcterms:created xsi:type="dcterms:W3CDTF">2023-10-30T14:22:15Z</dcterms:created>
  <dcterms:modified xsi:type="dcterms:W3CDTF">2023-11-01T09:25:00Z</dcterms:modified>
</cp:coreProperties>
</file>