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310" r:id="rId3"/>
    <p:sldId id="312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07" r:id="rId12"/>
    <p:sldId id="309" r:id="rId13"/>
    <p:sldId id="322" r:id="rId14"/>
    <p:sldId id="25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7CEA1-1DE6-4F77-BBCD-38130B51AE6E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FDF2ED-AA77-48FA-918F-61FA16486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7483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CF08-9C40-417B-A3C5-4A238984BF2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12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CF08-9C40-417B-A3C5-4A238984BF2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21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CF08-9C40-417B-A3C5-4A238984BF2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425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9CCF08-9C40-417B-A3C5-4A238984BF2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48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5431B30-F070-4EA6-BA60-49AA1244E11F}" type="datetimeFigureOut">
              <a:rPr lang="ru-RU" smtClean="0"/>
              <a:t>10.12.2023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38E798A-86C7-420B-81FF-79E5BC900CA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0944/preprints202304.0590.v1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5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981201"/>
            <a:ext cx="9144000" cy="1447800"/>
          </a:xfrm>
        </p:spPr>
        <p:txBody>
          <a:bodyPr>
            <a:noAutofit/>
          </a:bodyPr>
          <a:lstStyle/>
          <a:p>
            <a:r>
              <a:rPr lang="ru-RU" sz="2800" b="1" dirty="0">
                <a:effectLst/>
              </a:rPr>
              <a:t>Получение с использованием радиационного мутагенеза на быстрых нейтронах исходных форм для синтетической селекции культур риса 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3132" y="1143000"/>
            <a:ext cx="8946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7030A0"/>
                </a:solidFill>
              </a:rPr>
              <a:t>Второй этап конкурса на соискание молодёжных премий ОИЯИ 2023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80507" y="6358296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Декабрь, 2023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686" y="122431"/>
            <a:ext cx="1515877" cy="86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4430"/>
            <a:ext cx="1963118" cy="73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Конференция Ассоциации молодых ученых и специалистов ОИЯИ &quot;Алушта-2023&quot;">
            <a:extLst>
              <a:ext uri="{FF2B5EF4-FFF2-40B4-BE49-F238E27FC236}">
                <a16:creationId xmlns:a16="http://schemas.microsoft.com/office/drawing/2014/main" id="{864F98CB-6C71-48D8-9B10-0AC6EC23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41"/>
            <a:ext cx="1415779" cy="128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0B5294-794C-4B96-8F0B-6C18B8698233}"/>
              </a:ext>
            </a:extLst>
          </p:cNvPr>
          <p:cNvSpPr/>
          <p:nvPr/>
        </p:nvSpPr>
        <p:spPr>
          <a:xfrm>
            <a:off x="-5688" y="5231694"/>
            <a:ext cx="9144001" cy="751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1</a:t>
            </a:r>
            <a:r>
              <a:rPr lang="ru-RU" sz="1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Объединенный институт ядерных исследований, Лаборатория нейтронной физики им. И.М. Франка, Дубна, Россия</a:t>
            </a:r>
          </a:p>
          <a:p>
            <a:r>
              <a:rPr lang="ru-RU" sz="14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2</a:t>
            </a:r>
            <a:r>
              <a:rPr lang="ru-RU" sz="1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Казахский НИИ рисоводства им. </a:t>
            </a:r>
            <a:r>
              <a:rPr lang="ru-RU" sz="1400" i="1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Жахаева</a:t>
            </a:r>
            <a:r>
              <a:rPr lang="ru-RU" sz="1400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, Кызылорда, Казахстан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1400" i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 Unicode MS"/>
            </a:endParaRPr>
          </a:p>
        </p:txBody>
      </p:sp>
      <p:sp>
        <p:nvSpPr>
          <p:cNvPr id="15" name="Подзаголовок 2">
            <a:extLst>
              <a:ext uri="{FF2B5EF4-FFF2-40B4-BE49-F238E27FC236}">
                <a16:creationId xmlns:a16="http://schemas.microsoft.com/office/drawing/2014/main" id="{B888EE7B-F510-4FE9-9DCF-4239067F8B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2853" y="3985853"/>
            <a:ext cx="5585460" cy="1066800"/>
          </a:xfrm>
        </p:spPr>
        <p:txBody>
          <a:bodyPr>
            <a:normAutofit/>
          </a:bodyPr>
          <a:lstStyle/>
          <a:p>
            <a:pPr algn="l"/>
            <a:r>
              <a:rPr lang="ru-RU" sz="1800" b="1" i="1" u="sng" dirty="0">
                <a:solidFill>
                  <a:schemeClr val="tx1"/>
                </a:solidFill>
              </a:rPr>
              <a:t>А.И. Кругляк</a:t>
            </a:r>
            <a:r>
              <a:rPr lang="ru-RU" sz="1800" b="1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1</a:t>
            </a:r>
            <a:r>
              <a:rPr lang="ru-RU" sz="1800" i="1" dirty="0">
                <a:solidFill>
                  <a:schemeClr val="tx1"/>
                </a:solidFill>
              </a:rPr>
              <a:t>, Ю.В. Алексеенок</a:t>
            </a:r>
            <a:r>
              <a:rPr lang="ru-RU" sz="18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1</a:t>
            </a:r>
            <a:r>
              <a:rPr lang="ru-RU" sz="1800" i="1" dirty="0">
                <a:solidFill>
                  <a:schemeClr val="tx1"/>
                </a:solidFill>
              </a:rPr>
              <a:t>, К.Б Бакирулы</a:t>
            </a:r>
            <a:r>
              <a:rPr lang="ru-RU" sz="18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2</a:t>
            </a:r>
            <a:r>
              <a:rPr lang="ru-RU" sz="1800" i="1" dirty="0">
                <a:solidFill>
                  <a:schemeClr val="tx1"/>
                </a:solidFill>
              </a:rPr>
              <a:t>, А.С. Дорошкевич</a:t>
            </a:r>
            <a:r>
              <a:rPr lang="ru-RU" sz="1800" i="1" baseline="300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1</a:t>
            </a:r>
          </a:p>
          <a:p>
            <a:pPr algn="l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914811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105DA-F30B-462A-8985-90D7E424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103814"/>
            <a:ext cx="8229600" cy="533400"/>
          </a:xfrm>
        </p:spPr>
        <p:txBody>
          <a:bodyPr/>
          <a:lstStyle/>
          <a:p>
            <a:r>
              <a:rPr lang="en-US" sz="3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Results of fast neutron irradiation</a:t>
            </a:r>
            <a:endParaRPr lang="ru-RU" sz="3600" b="1" dirty="0">
              <a:ln w="6350">
                <a:solidFill>
                  <a:schemeClr val="accent1">
                    <a:shade val="43000"/>
                  </a:schemeClr>
                </a:solidFill>
              </a:ln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54D1B-58AD-42C3-B853-4986EB1C8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371601"/>
            <a:ext cx="8658225" cy="4038600"/>
          </a:xfrm>
        </p:spPr>
        <p:txBody>
          <a:bodyPr>
            <a:normAutofit lnSpcReduction="10000"/>
          </a:bodyPr>
          <a:lstStyle/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It was discovered that the median lethal dose (LD50) for fast neutrons – 50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Gy</a:t>
            </a: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Received</a:t>
            </a:r>
            <a:r>
              <a:rPr lang="ru-RU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mutant forms (max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Syr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Suluy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)</a:t>
            </a:r>
            <a:r>
              <a:rPr lang="ru-RU" sz="2000" dirty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resistant to the stressful conditions of the Kazakhstan region of the Aral Sea (salinity, sorbitol)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Mutant forms are going to be used as initial forms in synthetic selection</a:t>
            </a:r>
          </a:p>
          <a:p>
            <a:pPr marL="0" indent="0" algn="just">
              <a:spcBef>
                <a:spcPts val="0"/>
              </a:spcBef>
              <a:buNone/>
              <a:defRPr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The </a:t>
            </a:r>
            <a:r>
              <a:rPr lang="en-US" sz="2000" dirty="0" err="1">
                <a:solidFill>
                  <a:schemeClr val="tx1"/>
                </a:solidFill>
                <a:latin typeface="Arial"/>
                <a:cs typeface="Arial"/>
              </a:rPr>
              <a:t>Aikerim</a:t>
            </a:r>
            <a:r>
              <a:rPr lang="en-US" sz="2000" dirty="0">
                <a:solidFill>
                  <a:schemeClr val="tx1"/>
                </a:solidFill>
                <a:latin typeface="Arial"/>
                <a:cs typeface="Arial"/>
              </a:rPr>
              <a:t> variety seems to be very promising for further breeding work</a:t>
            </a:r>
            <a:endParaRPr lang="ru-RU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ru-RU" sz="2000" dirty="0">
              <a:solidFill>
                <a:schemeClr val="tx1"/>
              </a:solidFill>
              <a:latin typeface="Arial"/>
              <a:cs typeface="Arial"/>
            </a:endParaRP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en-US" sz="1500" dirty="0" err="1">
                <a:solidFill>
                  <a:schemeClr val="tx1"/>
                </a:solidFill>
                <a:latin typeface="Arial"/>
                <a:cs typeface="Arial"/>
              </a:rPr>
              <a:t>Bakiruly</a:t>
            </a: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, K.; </a:t>
            </a:r>
            <a:r>
              <a:rPr lang="en-US" sz="1500" dirty="0" err="1">
                <a:solidFill>
                  <a:schemeClr val="tx1"/>
                </a:solidFill>
                <a:latin typeface="Arial"/>
                <a:cs typeface="Arial"/>
              </a:rPr>
              <a:t>Zhalbyrov</a:t>
            </a: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, A.; </a:t>
            </a:r>
            <a:r>
              <a:rPr lang="en-US" sz="1500" b="1" dirty="0" err="1">
                <a:solidFill>
                  <a:schemeClr val="tx1"/>
                </a:solidFill>
                <a:latin typeface="Arial"/>
                <a:cs typeface="Arial"/>
              </a:rPr>
              <a:t>Kruglyak</a:t>
            </a:r>
            <a:r>
              <a:rPr lang="en-US" sz="1500" b="1" dirty="0">
                <a:solidFill>
                  <a:schemeClr val="tx1"/>
                </a:solidFill>
                <a:latin typeface="Arial"/>
                <a:cs typeface="Arial"/>
              </a:rPr>
              <a:t>, A</a:t>
            </a: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.; </a:t>
            </a:r>
            <a:r>
              <a:rPr lang="en-US" sz="1500" dirty="0" err="1">
                <a:solidFill>
                  <a:schemeClr val="tx1"/>
                </a:solidFill>
                <a:latin typeface="Arial"/>
                <a:cs typeface="Arial"/>
              </a:rPr>
              <a:t>Aleksiayenak</a:t>
            </a: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, Y.; </a:t>
            </a:r>
            <a:r>
              <a:rPr lang="en-US" sz="1500" dirty="0" err="1">
                <a:solidFill>
                  <a:schemeClr val="tx1"/>
                </a:solidFill>
                <a:latin typeface="Arial"/>
                <a:cs typeface="Arial"/>
              </a:rPr>
              <a:t>Baimbetova</a:t>
            </a: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, G.; </a:t>
            </a:r>
            <a:r>
              <a:rPr lang="en-US" sz="1500" dirty="0" err="1">
                <a:solidFill>
                  <a:schemeClr val="tx1"/>
                </a:solidFill>
                <a:latin typeface="Arial"/>
                <a:cs typeface="Arial"/>
              </a:rPr>
              <a:t>Yershin</a:t>
            </a: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, Z.; </a:t>
            </a:r>
            <a:r>
              <a:rPr lang="en-US" sz="1500" dirty="0" err="1">
                <a:solidFill>
                  <a:schemeClr val="tx1"/>
                </a:solidFill>
                <a:latin typeface="Arial"/>
                <a:cs typeface="Arial"/>
              </a:rPr>
              <a:t>Gledenov</a:t>
            </a: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, Y.; </a:t>
            </a:r>
            <a:r>
              <a:rPr lang="en-US" sz="1500" dirty="0" err="1">
                <a:solidFill>
                  <a:schemeClr val="tx1"/>
                </a:solidFill>
                <a:latin typeface="Arial"/>
                <a:cs typeface="Arial"/>
              </a:rPr>
              <a:t>Doroshkevich</a:t>
            </a: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, A.; </a:t>
            </a:r>
            <a:r>
              <a:rPr lang="en-US" sz="1500" dirty="0" err="1">
                <a:solidFill>
                  <a:schemeClr val="tx1"/>
                </a:solidFill>
                <a:latin typeface="Arial"/>
                <a:cs typeface="Arial"/>
              </a:rPr>
              <a:t>Appazov</a:t>
            </a:r>
            <a:r>
              <a:rPr lang="en-US" sz="1500" dirty="0">
                <a:solidFill>
                  <a:schemeClr val="tx1"/>
                </a:solidFill>
                <a:latin typeface="Arial"/>
                <a:cs typeface="Arial"/>
              </a:rPr>
              <a:t>, N. Creation of Salinity and Drought Resistant Mutant Rice Forms by Ionizing Radiation (Gamma and Neutron Radiation). Preprints 2023, 2023040590. https://doi.org/10.20944/preprints202304.0590.v1</a:t>
            </a:r>
          </a:p>
          <a:p>
            <a:pPr algn="just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52860F-68BF-431F-9C56-A4952AB1FBCB}"/>
              </a:ext>
            </a:extLst>
          </p:cNvPr>
          <p:cNvSpPr txBox="1"/>
          <p:nvPr/>
        </p:nvSpPr>
        <p:spPr>
          <a:xfrm>
            <a:off x="28575" y="59436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Acknowledgments:</a:t>
            </a:r>
            <a:br>
              <a:rPr lang="en-US" sz="1200" dirty="0"/>
            </a:br>
            <a:r>
              <a:rPr lang="en-US" sz="1200" dirty="0"/>
              <a:t>The authors wish to acknowledge Belarus-JINR Program № 308 items №21,22; RO-JINR Program No. 366/2021 item 84, Vietnam-the International Center of Physics at the Institute of Physics Grant ICP.2022.04.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23E3B9-F050-4A90-AF2F-1472302596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040" y="5278173"/>
            <a:ext cx="3101022" cy="66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405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08726"/>
            <a:ext cx="9144000" cy="68667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5FAF8E-C09E-4C9E-B303-22549DB2947D}"/>
              </a:ext>
            </a:extLst>
          </p:cNvPr>
          <p:cNvSpPr/>
          <p:nvPr/>
        </p:nvSpPr>
        <p:spPr>
          <a:xfrm>
            <a:off x="0" y="8550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List of Publication</a:t>
            </a:r>
            <a:endParaRPr lang="ru-RU" sz="28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9100" y="1470541"/>
            <a:ext cx="83058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2023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dirty="0" err="1"/>
              <a:t>Bakiruly</a:t>
            </a:r>
            <a:r>
              <a:rPr lang="en-US" sz="1200" dirty="0"/>
              <a:t>, K.; </a:t>
            </a:r>
            <a:r>
              <a:rPr lang="en-US" sz="1200" dirty="0" err="1"/>
              <a:t>Zhalbyrov</a:t>
            </a:r>
            <a:r>
              <a:rPr lang="en-US" sz="1200" dirty="0"/>
              <a:t>, A.; </a:t>
            </a:r>
            <a:r>
              <a:rPr lang="en-US" sz="1200" dirty="0" err="1"/>
              <a:t>Kruglyak</a:t>
            </a:r>
            <a:r>
              <a:rPr lang="en-US" sz="1200" dirty="0"/>
              <a:t>, A.; </a:t>
            </a:r>
            <a:r>
              <a:rPr lang="en-US" sz="1200" dirty="0" err="1"/>
              <a:t>Aleksiayenak</a:t>
            </a:r>
            <a:r>
              <a:rPr lang="en-US" sz="1200" dirty="0"/>
              <a:t>, Y.; </a:t>
            </a:r>
            <a:r>
              <a:rPr lang="en-US" sz="1200" dirty="0" err="1"/>
              <a:t>Baimbetova</a:t>
            </a:r>
            <a:r>
              <a:rPr lang="en-US" sz="1200" dirty="0"/>
              <a:t>, G.; </a:t>
            </a:r>
            <a:r>
              <a:rPr lang="en-US" sz="1200" dirty="0" err="1"/>
              <a:t>Yershin</a:t>
            </a:r>
            <a:r>
              <a:rPr lang="en-US" sz="1200" dirty="0"/>
              <a:t>, Z.; </a:t>
            </a:r>
            <a:r>
              <a:rPr lang="en-US" sz="1200" dirty="0" err="1"/>
              <a:t>Gledenov</a:t>
            </a:r>
            <a:r>
              <a:rPr lang="en-US" sz="1200" dirty="0"/>
              <a:t>, Y.; </a:t>
            </a:r>
            <a:r>
              <a:rPr lang="en-US" sz="1200" dirty="0" err="1"/>
              <a:t>Doroshkevich</a:t>
            </a:r>
            <a:r>
              <a:rPr lang="en-US" sz="1200" dirty="0"/>
              <a:t>, A.; </a:t>
            </a:r>
            <a:r>
              <a:rPr lang="en-US" sz="1200" dirty="0" err="1"/>
              <a:t>Appazov</a:t>
            </a:r>
            <a:r>
              <a:rPr lang="en-US" sz="1200" dirty="0"/>
              <a:t>, N. Creation of Salinity and Drought Resistant Mutant Rice Forms by Ionizing Radiation (Gamma and Neutron Radiation). Preprints 2023, 2023040590. </a:t>
            </a:r>
            <a:r>
              <a:rPr lang="en-US" sz="1200" dirty="0">
                <a:hlinkClick r:id="rId2"/>
              </a:rPr>
              <a:t>https://doi.org/10.20944/preprints202304.0590.v1</a:t>
            </a:r>
            <a:endParaRPr lang="en-US" sz="1200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/>
              <a:t>Кругляк А.И., </a:t>
            </a:r>
            <a:r>
              <a:rPr lang="ru-RU" sz="1200" dirty="0" err="1"/>
              <a:t>Алексеёнок</a:t>
            </a:r>
            <a:r>
              <a:rPr lang="ru-RU" sz="1200" dirty="0"/>
              <a:t> Ю.В., </a:t>
            </a:r>
            <a:r>
              <a:rPr lang="ru-RU" sz="1200" dirty="0" err="1"/>
              <a:t>Аппазов</a:t>
            </a:r>
            <a:r>
              <a:rPr lang="ru-RU" sz="1200" dirty="0"/>
              <a:t> Н.О., </a:t>
            </a:r>
            <a:r>
              <a:rPr lang="ru-RU" sz="1200" dirty="0" err="1"/>
              <a:t>Бакирулы</a:t>
            </a:r>
            <a:r>
              <a:rPr lang="ru-RU" sz="1200" dirty="0"/>
              <a:t> К.Б., Дорошкевич А.С. Получение с использованием радиационного мутагенеза на быстрых нейтронах исходных форм для синтетической селекции культур риса. // XVII Курчатовская междисциплинарная молодежная научная школа: Сборник аннотаций, Москва, 20-23 марта 2023 года / Национальный исследовательский центр «Курчатовский институт». – Москва: Курчатовский институт, 2023. – С. 262.</a:t>
            </a:r>
          </a:p>
          <a:p>
            <a:pPr marL="228600" lvl="0" indent="-228600">
              <a:buFont typeface="+mj-lt"/>
              <a:buAutoNum type="arabicPeriod"/>
            </a:pPr>
            <a:r>
              <a:rPr lang="ru-RU" sz="1200" b="1" dirty="0"/>
              <a:t>А.И. Кругляк</a:t>
            </a:r>
            <a:r>
              <a:rPr lang="ru-RU" sz="1200" dirty="0"/>
              <a:t>, Т.Ю. </a:t>
            </a:r>
            <a:r>
              <a:rPr lang="ru-RU" sz="1200" dirty="0" err="1"/>
              <a:t>Зеленяк</a:t>
            </a:r>
            <a:r>
              <a:rPr lang="ru-RU" sz="1200" dirty="0"/>
              <a:t>, P.L. </a:t>
            </a:r>
            <a:r>
              <a:rPr lang="ru-RU" sz="1200" dirty="0" err="1"/>
              <a:t>Tuan</a:t>
            </a:r>
            <a:r>
              <a:rPr lang="ru-RU" sz="1200" dirty="0"/>
              <a:t>, А.С. Дорошкевич, В.К. </a:t>
            </a:r>
            <a:r>
              <a:rPr lang="ru-RU" sz="1200" dirty="0" err="1"/>
              <a:t>Ксеневич</a:t>
            </a:r>
            <a:r>
              <a:rPr lang="ru-RU" sz="1200" dirty="0"/>
              <a:t>, В.А. </a:t>
            </a:r>
            <a:r>
              <a:rPr lang="ru-RU" sz="1200" dirty="0" err="1"/>
              <a:t>Доросинец</a:t>
            </a:r>
            <a:r>
              <a:rPr lang="ru-RU" sz="1200" dirty="0"/>
              <a:t>, М.А. Самарина, Д.В. </a:t>
            </a:r>
            <a:r>
              <a:rPr lang="ru-RU" sz="1200" dirty="0" err="1"/>
              <a:t>Адамчук</a:t>
            </a:r>
            <a:r>
              <a:rPr lang="ru-RU" sz="1200" dirty="0"/>
              <a:t>. Применение метода </a:t>
            </a:r>
            <a:r>
              <a:rPr lang="ru-RU" sz="1200" dirty="0" err="1"/>
              <a:t>резерфордовского</a:t>
            </a:r>
            <a:r>
              <a:rPr lang="ru-RU" sz="1200" dirty="0"/>
              <a:t> обратного рассеяния в исследованиях элементного состава пленок оксида олова, легированных </a:t>
            </a:r>
            <a:r>
              <a:rPr lang="ru-RU" sz="1200" dirty="0" err="1"/>
              <a:t>ферромагнитными</a:t>
            </a:r>
            <a:r>
              <a:rPr lang="ru-RU" sz="1200" dirty="0"/>
              <a:t> металлами.  // Тезисы докладов 52-й международной </a:t>
            </a:r>
            <a:r>
              <a:rPr lang="ru-RU" sz="1200" dirty="0" err="1"/>
              <a:t>Тулиновской</a:t>
            </a:r>
            <a:r>
              <a:rPr lang="ru-RU" sz="1200" dirty="0"/>
              <a:t> конференции по физике взаимодействия заряженных частиц с кристаллами, 30 мая - 1 июня 2023/ Московский государственный университет имени М.В. Ломоносова. Под ред. проф. Н.Г. </a:t>
            </a:r>
            <a:r>
              <a:rPr lang="ru-RU" sz="1200" dirty="0" err="1"/>
              <a:t>Чеченина</a:t>
            </a:r>
            <a:r>
              <a:rPr lang="ru-RU" sz="1200" dirty="0"/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1" dirty="0"/>
              <a:t>A</a:t>
            </a:r>
            <a:r>
              <a:rPr lang="ru-RU" sz="1200" b="1" dirty="0"/>
              <a:t>.</a:t>
            </a:r>
            <a:r>
              <a:rPr lang="en-US" sz="1200" b="1" dirty="0"/>
              <a:t>I</a:t>
            </a:r>
            <a:r>
              <a:rPr lang="ru-RU" sz="1200" b="1" dirty="0"/>
              <a:t>. </a:t>
            </a:r>
            <a:r>
              <a:rPr lang="en-US" sz="1200" b="1" dirty="0" err="1"/>
              <a:t>Kruglyak</a:t>
            </a:r>
            <a:r>
              <a:rPr lang="ru-RU" sz="1200" b="1" dirty="0"/>
              <a:t>,</a:t>
            </a:r>
            <a:r>
              <a:rPr lang="ru-RU" sz="1200" dirty="0"/>
              <a:t> </a:t>
            </a:r>
            <a:r>
              <a:rPr lang="en-US" sz="1200" dirty="0"/>
              <a:t>Y</a:t>
            </a:r>
            <a:r>
              <a:rPr lang="ru-RU" sz="1200" dirty="0"/>
              <a:t>.</a:t>
            </a:r>
            <a:r>
              <a:rPr lang="en-US" sz="1200" dirty="0"/>
              <a:t>V</a:t>
            </a:r>
            <a:r>
              <a:rPr lang="ru-RU" sz="1200" dirty="0"/>
              <a:t>. </a:t>
            </a:r>
            <a:r>
              <a:rPr lang="en-US" sz="1200" dirty="0" err="1"/>
              <a:t>Aleksiayenak</a:t>
            </a:r>
            <a:r>
              <a:rPr lang="ru-RU" sz="1200" dirty="0"/>
              <a:t>, </a:t>
            </a:r>
            <a:r>
              <a:rPr lang="en-US" sz="1200" dirty="0"/>
              <a:t>K</a:t>
            </a:r>
            <a:r>
              <a:rPr lang="ru-RU" sz="1200" dirty="0"/>
              <a:t>.</a:t>
            </a:r>
            <a:r>
              <a:rPr lang="en-US" sz="1200" dirty="0"/>
              <a:t>B</a:t>
            </a:r>
            <a:r>
              <a:rPr lang="ru-RU" sz="1200" dirty="0"/>
              <a:t>. </a:t>
            </a:r>
            <a:r>
              <a:rPr lang="en-US" sz="1200" dirty="0" err="1"/>
              <a:t>Bakiruly</a:t>
            </a:r>
            <a:r>
              <a:rPr lang="ru-RU" sz="1200" dirty="0"/>
              <a:t>, </a:t>
            </a:r>
            <a:r>
              <a:rPr lang="en-US" sz="1200" dirty="0"/>
              <a:t>N</a:t>
            </a:r>
            <a:r>
              <a:rPr lang="ru-RU" sz="1200" dirty="0"/>
              <a:t>.</a:t>
            </a:r>
            <a:r>
              <a:rPr lang="en-US" sz="1200" dirty="0"/>
              <a:t>O</a:t>
            </a:r>
            <a:r>
              <a:rPr lang="ru-RU" sz="1200" dirty="0"/>
              <a:t>. </a:t>
            </a:r>
            <a:r>
              <a:rPr lang="en-US" sz="1200" dirty="0" err="1"/>
              <a:t>Appazov</a:t>
            </a:r>
            <a:r>
              <a:rPr lang="ru-RU" sz="1200" dirty="0"/>
              <a:t>, </a:t>
            </a:r>
            <a:r>
              <a:rPr lang="en-US" sz="1200" dirty="0"/>
              <a:t>A</a:t>
            </a:r>
            <a:r>
              <a:rPr lang="ru-RU" sz="1200" dirty="0"/>
              <a:t>.</a:t>
            </a:r>
            <a:r>
              <a:rPr lang="en-US" sz="1200" dirty="0"/>
              <a:t>S</a:t>
            </a:r>
            <a:r>
              <a:rPr lang="ru-RU" sz="1200" dirty="0"/>
              <a:t>. </a:t>
            </a:r>
            <a:r>
              <a:rPr lang="en-US" sz="1200" dirty="0" err="1"/>
              <a:t>Doroshkevich</a:t>
            </a:r>
            <a:r>
              <a:rPr lang="ru-RU" sz="1200" dirty="0"/>
              <a:t>. </a:t>
            </a:r>
            <a:r>
              <a:rPr lang="en-US" sz="1200" dirty="0"/>
              <a:t>Obtaining of initial forms for synthetic selection of drought-resistant rice crops using radiation mutagenesis on fast neutrons. Fundamental interactions and neutrons, nuclear structure, </a:t>
            </a:r>
            <a:r>
              <a:rPr lang="en-US" sz="1200" dirty="0" err="1"/>
              <a:t>ultracold</a:t>
            </a:r>
            <a:r>
              <a:rPr lang="en-US" sz="1200" dirty="0"/>
              <a:t> neutrons, related topics: Abstracts of the XXIX International Seminar on Interaction of Neutrons with Nuclei (</a:t>
            </a:r>
            <a:r>
              <a:rPr lang="en-US" sz="1200" dirty="0" err="1"/>
              <a:t>Dubna</a:t>
            </a:r>
            <a:r>
              <a:rPr lang="en-US" sz="1200" dirty="0"/>
              <a:t>, May 29 – June 2, 2023). — </a:t>
            </a:r>
            <a:r>
              <a:rPr lang="en-US" sz="1200" dirty="0" err="1"/>
              <a:t>Dubna</a:t>
            </a:r>
            <a:r>
              <a:rPr lang="en-US" sz="1200" dirty="0"/>
              <a:t>: JINR, 2023. — p.69.</a:t>
            </a:r>
            <a:endParaRPr lang="ru-RU" sz="1200" dirty="0"/>
          </a:p>
          <a:p>
            <a:pPr marL="228600" lvl="0" indent="-228600">
              <a:buFont typeface="+mj-lt"/>
              <a:buAutoNum type="arabicPeriod"/>
            </a:pPr>
            <a:r>
              <a:rPr lang="ru-RU" sz="1200" dirty="0"/>
              <a:t>В. К. </a:t>
            </a:r>
            <a:r>
              <a:rPr lang="ru-RU" sz="1200" dirty="0" err="1"/>
              <a:t>Ксеневич</a:t>
            </a:r>
            <a:r>
              <a:rPr lang="ru-RU" sz="1200" dirty="0"/>
              <a:t>, В. А. </a:t>
            </a:r>
            <a:r>
              <a:rPr lang="ru-RU" sz="1200" dirty="0" err="1"/>
              <a:t>Доросинец</a:t>
            </a:r>
            <a:r>
              <a:rPr lang="ru-RU" sz="1200" dirty="0"/>
              <a:t>, М. А. Самарина, Д. В. </a:t>
            </a:r>
            <a:r>
              <a:rPr lang="ru-RU" sz="1200" dirty="0" err="1"/>
              <a:t>Адамчук</a:t>
            </a:r>
            <a:r>
              <a:rPr lang="ru-RU" sz="1200" dirty="0"/>
              <a:t>, </a:t>
            </a:r>
            <a:r>
              <a:rPr lang="ru-RU" sz="1200" b="1" dirty="0"/>
              <a:t>А. И. Кругляк</a:t>
            </a:r>
            <a:r>
              <a:rPr lang="ru-RU" sz="1200" dirty="0"/>
              <a:t>, Т. Ю. </a:t>
            </a:r>
            <a:r>
              <a:rPr lang="ru-RU" sz="1200" dirty="0" err="1"/>
              <a:t>Зеленяк</a:t>
            </a:r>
            <a:r>
              <a:rPr lang="ru-RU" sz="1200" dirty="0"/>
              <a:t>, P.L. </a:t>
            </a:r>
            <a:r>
              <a:rPr lang="ru-RU" sz="1200" dirty="0" err="1"/>
              <a:t>Tuan</a:t>
            </a:r>
            <a:r>
              <a:rPr lang="ru-RU" sz="1200" dirty="0"/>
              <a:t>, А. С. Дорошкевич. Влияние совместного легирования </a:t>
            </a:r>
            <a:r>
              <a:rPr lang="en-US" sz="1200" dirty="0"/>
              <a:t>Co</a:t>
            </a:r>
            <a:r>
              <a:rPr lang="ru-RU" sz="1200" dirty="0"/>
              <a:t>, </a:t>
            </a:r>
            <a:r>
              <a:rPr lang="en-US" sz="1200" dirty="0"/>
              <a:t>Ni</a:t>
            </a:r>
            <a:r>
              <a:rPr lang="ru-RU" sz="1200" dirty="0"/>
              <a:t> и </a:t>
            </a:r>
            <a:r>
              <a:rPr lang="en-US" sz="1200" dirty="0"/>
              <a:t>Fe</a:t>
            </a:r>
            <a:r>
              <a:rPr lang="ru-RU" sz="1200" dirty="0"/>
              <a:t> на структурные и магнитные свойства пленок оксидов олова. </a:t>
            </a:r>
            <a:r>
              <a:rPr lang="en-US" sz="1200" dirty="0"/>
              <a:t>Actual Problems of Solid State Physics: proc. book X Intern. </a:t>
            </a:r>
            <a:r>
              <a:rPr lang="en-US" sz="1200" dirty="0" err="1"/>
              <a:t>Scient</a:t>
            </a:r>
            <a:r>
              <a:rPr lang="en-US" sz="1200" dirty="0"/>
              <a:t>. Conf., Minsk, 22-26 May, 2023 / SSPA «Scientific-Practical Materials Research Centre of NAS of Belarus» — p.299.</a:t>
            </a:r>
            <a:endParaRPr lang="ru-RU" sz="1200" dirty="0"/>
          </a:p>
          <a:p>
            <a:pPr marL="228600" indent="-228600">
              <a:buFont typeface="+mj-lt"/>
              <a:buAutoNum type="arabicPeriod"/>
            </a:pPr>
            <a:r>
              <a:rPr lang="ru-RU" sz="1200" b="1" dirty="0"/>
              <a:t>Кругляк А.И.,</a:t>
            </a:r>
            <a:r>
              <a:rPr lang="ru-RU" sz="1200" dirty="0"/>
              <a:t> </a:t>
            </a:r>
            <a:r>
              <a:rPr lang="ru-RU" sz="1200" dirty="0" err="1"/>
              <a:t>Алексеёнок</a:t>
            </a:r>
            <a:r>
              <a:rPr lang="ru-RU" sz="1200" dirty="0"/>
              <a:t> Ю.В., </a:t>
            </a:r>
            <a:r>
              <a:rPr lang="ru-RU" sz="1200" dirty="0" err="1"/>
              <a:t>Бакирулы</a:t>
            </a:r>
            <a:r>
              <a:rPr lang="ru-RU" sz="1200" dirty="0"/>
              <a:t> К.Б., </a:t>
            </a:r>
            <a:r>
              <a:rPr lang="ru-RU" sz="1200" dirty="0" err="1"/>
              <a:t>Жалбыров</a:t>
            </a:r>
            <a:r>
              <a:rPr lang="ru-RU" sz="1200" dirty="0"/>
              <a:t> А.Е., </a:t>
            </a:r>
            <a:r>
              <a:rPr lang="ru-RU" sz="1200" dirty="0" err="1"/>
              <a:t>Аппазов</a:t>
            </a:r>
            <a:r>
              <a:rPr lang="ru-RU" sz="1200" dirty="0"/>
              <a:t> Н.О., Дорошкевич А.С. Селекция мутантных форм сортов риса, устойчивых к стрессовым факторам, посредством облучения быстрыми нейтронами // Генетические и радиационные технологии в сельском хозяйстве: сборник докладов </a:t>
            </a:r>
            <a:r>
              <a:rPr lang="en-US" sz="1200" dirty="0"/>
              <a:t>II</a:t>
            </a:r>
            <a:r>
              <a:rPr lang="ru-RU" sz="1200" dirty="0"/>
              <a:t> международной молодежной конференции, Обнинск, 19–20 октября 2023. Обнинск: НИЦ «Курчатовский институт» – ВНИИРАЭ, 2023. – 175-176 с. ISBN 978-5-903386-51-2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0050" y="793392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 dirty="0"/>
              <a:t>Total</a:t>
            </a:r>
            <a:r>
              <a:rPr lang="ru-RU" sz="1600" b="1" dirty="0"/>
              <a:t> 2022-2023: </a:t>
            </a:r>
            <a:r>
              <a:rPr lang="en-US" sz="1600" b="1" dirty="0"/>
              <a:t>                      </a:t>
            </a:r>
            <a:r>
              <a:rPr lang="en-US" sz="1200" dirty="0"/>
              <a:t>preprint article </a:t>
            </a:r>
            <a:r>
              <a:rPr lang="ru-RU" sz="1200" dirty="0"/>
              <a:t>:   </a:t>
            </a:r>
            <a:r>
              <a:rPr lang="ru-RU" sz="1200" b="1" dirty="0"/>
              <a:t>1</a:t>
            </a:r>
            <a:r>
              <a:rPr lang="en-US" sz="1200" b="1" dirty="0"/>
              <a:t>                               </a:t>
            </a:r>
            <a:r>
              <a:rPr lang="en-US" sz="1200" dirty="0"/>
              <a:t>the others</a:t>
            </a:r>
            <a:r>
              <a:rPr lang="ru-RU" sz="1200" dirty="0"/>
              <a:t>: </a:t>
            </a:r>
            <a:r>
              <a:rPr lang="ru-RU" sz="1200" b="1" dirty="0"/>
              <a:t>15</a:t>
            </a:r>
            <a:r>
              <a:rPr lang="ru-RU" sz="1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699641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5FAF8E-C09E-4C9E-B303-22549DB2947D}"/>
              </a:ext>
            </a:extLst>
          </p:cNvPr>
          <p:cNvSpPr/>
          <p:nvPr/>
        </p:nvSpPr>
        <p:spPr>
          <a:xfrm>
            <a:off x="0" y="85506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Participation in Conferences and Workshops</a:t>
            </a:r>
            <a:r>
              <a:rPr lang="ru-RU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 2023</a:t>
            </a:r>
            <a:r>
              <a:rPr lang="en-US" sz="28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ea typeface="+mj-ea"/>
                <a:cs typeface="+mj-cs"/>
              </a:rPr>
              <a:t> </a:t>
            </a:r>
            <a:endParaRPr lang="ru-RU" sz="28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2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689774"/>
            <a:ext cx="51816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>
              <a:spcAft>
                <a:spcPts val="1200"/>
              </a:spcAft>
              <a:buFont typeface="+mj-lt"/>
              <a:buAutoNum type="arabicPeriod"/>
            </a:pPr>
            <a:r>
              <a:rPr lang="ru-RU" sz="1200" dirty="0"/>
              <a:t>XVII Курчатовская междисциплинарная молодежная научная школа, 20-23 марта 2023, г. Москва, Национальный исследовательский центр «Курчатовский институт». </a:t>
            </a:r>
            <a:r>
              <a:rPr lang="ru-RU" sz="1200" b="1" dirty="0"/>
              <a:t>Кругляк А.И. (устный доклад)</a:t>
            </a:r>
            <a:r>
              <a:rPr lang="ru-RU" sz="1200" dirty="0"/>
              <a:t>, </a:t>
            </a:r>
            <a:r>
              <a:rPr lang="ru-RU" sz="1200" dirty="0" err="1"/>
              <a:t>Алексеёнок</a:t>
            </a:r>
            <a:r>
              <a:rPr lang="ru-RU" sz="1200" dirty="0"/>
              <a:t> Ю.В., </a:t>
            </a:r>
            <a:r>
              <a:rPr lang="ru-RU" sz="1200" dirty="0" err="1"/>
              <a:t>Аппазов</a:t>
            </a:r>
            <a:r>
              <a:rPr lang="ru-RU" sz="1200" dirty="0"/>
              <a:t> Н.О., </a:t>
            </a:r>
            <a:r>
              <a:rPr lang="ru-RU" sz="1200" dirty="0" err="1"/>
              <a:t>Бакирулы</a:t>
            </a:r>
            <a:r>
              <a:rPr lang="ru-RU" sz="1200" dirty="0"/>
              <a:t> К.Б.,  Дорошкевич А.С. Получение с использованием радиационного мутагенеза на быстрых нейтронах исходных форм для синтетической селекции культур риса.</a:t>
            </a:r>
          </a:p>
          <a:p>
            <a:pPr marL="228600" lvl="0" indent="-228600">
              <a:spcAft>
                <a:spcPts val="1200"/>
              </a:spcAft>
              <a:buFont typeface="+mj-lt"/>
              <a:buAutoNum type="arabicPeriod"/>
            </a:pPr>
            <a:r>
              <a:rPr lang="en-US" sz="1200" dirty="0"/>
              <a:t>XXIX International Seminar on Interaction of Neutrons with Nuclei, 29 </a:t>
            </a:r>
            <a:r>
              <a:rPr lang="ru-RU" sz="1200" dirty="0"/>
              <a:t>мая</a:t>
            </a:r>
            <a:r>
              <a:rPr lang="en-US" sz="1200" dirty="0"/>
              <a:t> – 2 </a:t>
            </a:r>
            <a:r>
              <a:rPr lang="ru-RU" sz="1200" dirty="0"/>
              <a:t>июня</a:t>
            </a:r>
            <a:r>
              <a:rPr lang="en-US" sz="1200" dirty="0"/>
              <a:t> 2023, </a:t>
            </a:r>
            <a:r>
              <a:rPr lang="ru-RU" sz="1200" dirty="0"/>
              <a:t>г</a:t>
            </a:r>
            <a:r>
              <a:rPr lang="en-US" sz="1200" dirty="0"/>
              <a:t>. </a:t>
            </a:r>
            <a:r>
              <a:rPr lang="ru-RU" sz="1200" dirty="0"/>
              <a:t>Дубна</a:t>
            </a:r>
            <a:r>
              <a:rPr lang="en-US" sz="1200" dirty="0"/>
              <a:t>, </a:t>
            </a:r>
            <a:r>
              <a:rPr lang="ru-RU" sz="1200" dirty="0"/>
              <a:t>ОИЯИ</a:t>
            </a:r>
            <a:r>
              <a:rPr lang="en-US" sz="1200" dirty="0"/>
              <a:t>. </a:t>
            </a:r>
            <a:r>
              <a:rPr lang="en-US" sz="1200" b="1" dirty="0"/>
              <a:t>A.I. </a:t>
            </a:r>
            <a:r>
              <a:rPr lang="en-US" sz="1200" b="1" dirty="0" err="1"/>
              <a:t>Kruglyak</a:t>
            </a:r>
            <a:r>
              <a:rPr lang="en-US" sz="1200" b="1" dirty="0"/>
              <a:t> (oral report),</a:t>
            </a:r>
            <a:r>
              <a:rPr lang="en-US" sz="1200" dirty="0"/>
              <a:t> Y.V. </a:t>
            </a:r>
            <a:r>
              <a:rPr lang="en-US" sz="1200" dirty="0" err="1"/>
              <a:t>Aleksiayenak</a:t>
            </a:r>
            <a:r>
              <a:rPr lang="en-US" sz="1200" dirty="0"/>
              <a:t>, K.B. </a:t>
            </a:r>
            <a:r>
              <a:rPr lang="en-US" sz="1200" dirty="0" err="1"/>
              <a:t>Bakiruly</a:t>
            </a:r>
            <a:r>
              <a:rPr lang="en-US" sz="1200" dirty="0"/>
              <a:t>, N.O. </a:t>
            </a:r>
            <a:r>
              <a:rPr lang="en-US" sz="1200" dirty="0" err="1"/>
              <a:t>Appazov</a:t>
            </a:r>
            <a:r>
              <a:rPr lang="en-US" sz="1200" dirty="0"/>
              <a:t>, A.S. </a:t>
            </a:r>
            <a:r>
              <a:rPr lang="en-US" sz="1200" dirty="0" err="1"/>
              <a:t>Doroshkevich</a:t>
            </a:r>
            <a:r>
              <a:rPr lang="en-US" sz="1200" dirty="0"/>
              <a:t>. Obtaining of initial forms for synthetic selection of drought-resistant rice crops using radiation mutagenesis on fast neutrons.</a:t>
            </a:r>
            <a:endParaRPr lang="ru-RU" sz="1200" dirty="0"/>
          </a:p>
          <a:p>
            <a:pPr marL="228600" lvl="0" indent="-228600">
              <a:spcAft>
                <a:spcPts val="1200"/>
              </a:spcAft>
              <a:buFont typeface="+mj-lt"/>
              <a:buAutoNum type="arabicPeriod"/>
            </a:pPr>
            <a:r>
              <a:rPr lang="en-US" sz="1200" dirty="0"/>
              <a:t>JINR Association of Young Scientists and Specialists Conference (AYSS) "</a:t>
            </a:r>
            <a:r>
              <a:rPr lang="en-US" sz="1200" dirty="0" err="1"/>
              <a:t>Alushta</a:t>
            </a:r>
            <a:r>
              <a:rPr lang="en-US" sz="1200" dirty="0"/>
              <a:t>-XII", 4-11 June, 2023.</a:t>
            </a:r>
            <a:r>
              <a:rPr lang="en-US" sz="1200" b="1" dirty="0"/>
              <a:t> A.I. </a:t>
            </a:r>
            <a:r>
              <a:rPr lang="en-US" sz="1200" b="1" dirty="0" err="1"/>
              <a:t>Kruglyak</a:t>
            </a:r>
            <a:r>
              <a:rPr lang="en-US" sz="1200" b="1" dirty="0"/>
              <a:t> (oral report),</a:t>
            </a:r>
            <a:r>
              <a:rPr lang="en-US" sz="1200" dirty="0"/>
              <a:t> Y.V. </a:t>
            </a:r>
            <a:r>
              <a:rPr lang="en-US" sz="1200" dirty="0" err="1"/>
              <a:t>Aleksiayenak</a:t>
            </a:r>
            <a:r>
              <a:rPr lang="en-US" sz="1200" dirty="0"/>
              <a:t>, K.B. </a:t>
            </a:r>
            <a:r>
              <a:rPr lang="en-US" sz="1200" dirty="0" err="1"/>
              <a:t>Bakiruly</a:t>
            </a:r>
            <a:r>
              <a:rPr lang="en-US" sz="1200" dirty="0"/>
              <a:t>, N.O. </a:t>
            </a:r>
            <a:r>
              <a:rPr lang="en-US" sz="1200" dirty="0" err="1"/>
              <a:t>Appazov</a:t>
            </a:r>
            <a:r>
              <a:rPr lang="en-US" sz="1200" dirty="0"/>
              <a:t>, A.S. </a:t>
            </a:r>
            <a:r>
              <a:rPr lang="en-US" sz="1200" dirty="0" err="1"/>
              <a:t>Doroshkevich</a:t>
            </a:r>
            <a:r>
              <a:rPr lang="en-US" sz="1200" dirty="0"/>
              <a:t>. Obtaining of initial forms for synthetic selection of drought-resistant rice crops using radiation mutagenesis on fast neutrons.</a:t>
            </a:r>
            <a:endParaRPr lang="ru-RU" sz="1200" dirty="0"/>
          </a:p>
          <a:p>
            <a:pPr marL="228600" lvl="0" indent="-228600">
              <a:spcAft>
                <a:spcPts val="1200"/>
              </a:spcAft>
              <a:buFont typeface="+mj-lt"/>
              <a:buAutoNum type="arabicPeriod"/>
            </a:pPr>
            <a:r>
              <a:rPr lang="ru-RU" sz="1200" dirty="0"/>
              <a:t>II Международная молодежная конференция «Генетические и радиационные технологии в сельском хозяйстве», Обнинск, 19–20 октября 2023. </a:t>
            </a:r>
            <a:r>
              <a:rPr lang="ru-RU" sz="1200" b="1" dirty="0"/>
              <a:t>Кругляк А.И.</a:t>
            </a:r>
            <a:r>
              <a:rPr lang="ru-RU" sz="1200" dirty="0"/>
              <a:t> </a:t>
            </a:r>
            <a:r>
              <a:rPr lang="ru-RU" sz="1200" b="1" dirty="0"/>
              <a:t>(устный доклад)</a:t>
            </a:r>
            <a:r>
              <a:rPr lang="ru-RU" sz="1200" dirty="0"/>
              <a:t>, </a:t>
            </a:r>
            <a:r>
              <a:rPr lang="ru-RU" sz="1200" dirty="0" err="1"/>
              <a:t>Алексеёнок</a:t>
            </a:r>
            <a:r>
              <a:rPr lang="ru-RU" sz="1200" dirty="0"/>
              <a:t> Ю.В., </a:t>
            </a:r>
            <a:r>
              <a:rPr lang="ru-RU" sz="1200" dirty="0" err="1"/>
              <a:t>Бакирулы</a:t>
            </a:r>
            <a:r>
              <a:rPr lang="ru-RU" sz="1200" dirty="0"/>
              <a:t> К.Б., </a:t>
            </a:r>
            <a:r>
              <a:rPr lang="ru-RU" sz="1200" dirty="0" err="1"/>
              <a:t>Жалбыров</a:t>
            </a:r>
            <a:r>
              <a:rPr lang="ru-RU" sz="1200" dirty="0"/>
              <a:t> А.Е., </a:t>
            </a:r>
            <a:r>
              <a:rPr lang="ru-RU" sz="1200" dirty="0" err="1"/>
              <a:t>Аппазов</a:t>
            </a:r>
            <a:r>
              <a:rPr lang="ru-RU" sz="1200" dirty="0"/>
              <a:t> Н.О., Дорошкевич А.С. Селекция мутантных форм сортов риса, устойчивых к стрессовым факторам, посредством облучения быстрыми нейтронами.</a:t>
            </a:r>
          </a:p>
          <a:p>
            <a:pPr marL="228600" lvl="0" indent="-228600">
              <a:spcAft>
                <a:spcPts val="1200"/>
              </a:spcAft>
              <a:buFont typeface="+mj-lt"/>
              <a:buAutoNum type="arabicPeriod"/>
            </a:pPr>
            <a:r>
              <a:rPr lang="ru-RU" sz="1200" dirty="0"/>
              <a:t>XXVII Международная научная конференция молодых ученых и специалистов (AYSS-2023), </a:t>
            </a:r>
            <a:r>
              <a:rPr lang="ru-RU" sz="1200" b="1" dirty="0"/>
              <a:t>член организационного комитета</a:t>
            </a:r>
            <a:r>
              <a:rPr lang="ru-RU" sz="1200" dirty="0"/>
              <a:t>, ОИЯИ, Дубна, 30 октября-4 ноября 2023.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4CEE9B6-4375-4578-895F-4F2F94F57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40" y="4191000"/>
            <a:ext cx="3705460" cy="2470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B5251C-BF10-4ED7-A4D8-8C0D9D5572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67"/>
          <a:stretch/>
        </p:blipFill>
        <p:spPr>
          <a:xfrm rot="5400000">
            <a:off x="5490306" y="1066868"/>
            <a:ext cx="3477328" cy="272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2143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2105DA-F30B-462A-8985-90D7E4249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54" y="103814"/>
            <a:ext cx="8229600" cy="533400"/>
          </a:xfrm>
        </p:spPr>
        <p:txBody>
          <a:bodyPr/>
          <a:lstStyle/>
          <a:p>
            <a:r>
              <a:rPr lang="ru-RU" sz="3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</a:rPr>
              <a:t>Планы: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E54D1B-58AD-42C3-B853-4986EB1C8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533400"/>
            <a:ext cx="8686800" cy="6096000"/>
          </a:xfrm>
        </p:spPr>
        <p:txBody>
          <a:bodyPr>
            <a:normAutofit fontScale="85000" lnSpcReduction="20000"/>
          </a:bodyPr>
          <a:lstStyle/>
          <a:p>
            <a:endParaRPr lang="ru-RU" sz="1800" dirty="0">
              <a:solidFill>
                <a:schemeClr val="tx1"/>
              </a:solidFill>
              <a:latin typeface="+mn-lt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ru-RU" sz="29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</a:rPr>
              <a:t>Научно-экспериментальная работа: 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+mn-lt"/>
              </a:rPr>
              <a:t>Облучение семян тритикале, </a:t>
            </a:r>
            <a:r>
              <a:rPr lang="ru-RU" dirty="0" err="1">
                <a:solidFill>
                  <a:schemeClr val="tx1"/>
                </a:solidFill>
                <a:latin typeface="+mn-lt"/>
              </a:rPr>
              <a:t>трититригия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 быстрыми нейтронами в дозе 25, 50 и 75 Гр. Анализ литературных данных, расчет оптимальных условий облучения с учетом особенностей воздействия быстрых нейтронов на биологический объект, определения LD50 для быстрых нейтронов (I квартал 2024 года).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+mn-lt"/>
              </a:rPr>
              <a:t>Продолжение совместной работы с Казахским НИИ рисоводства им. </a:t>
            </a:r>
            <a:r>
              <a:rPr lang="ru-RU" dirty="0" err="1">
                <a:solidFill>
                  <a:schemeClr val="tx1"/>
                </a:solidFill>
                <a:latin typeface="+mn-lt"/>
              </a:rPr>
              <a:t>Жахаева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: анализ второго поколения мутантных образцов и обсуждение полученных в 2023 году результатов (I - II квартал 2024 года).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+mn-lt"/>
              </a:rPr>
              <a:t>Облучение семян тритикале, </a:t>
            </a:r>
            <a:r>
              <a:rPr lang="ru-RU" dirty="0" err="1">
                <a:solidFill>
                  <a:schemeClr val="tx1"/>
                </a:solidFill>
                <a:latin typeface="+mn-lt"/>
              </a:rPr>
              <a:t>трититригия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 быстрыми нейтронами в дозе LD50, экспериментальное поле ФГБНУ «ВНИИ Сельскохозяйственной Биотехнологии», г. Москва (I - II квартал 2024 года).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+mn-lt"/>
              </a:rPr>
              <a:t>Цитогенетический и фенотипический анализ полученных растений (тритикале, </a:t>
            </a:r>
            <a:r>
              <a:rPr lang="ru-RU" dirty="0" err="1">
                <a:solidFill>
                  <a:schemeClr val="tx1"/>
                </a:solidFill>
                <a:latin typeface="+mn-lt"/>
              </a:rPr>
              <a:t>трититригия</a:t>
            </a:r>
            <a:r>
              <a:rPr lang="ru-RU" dirty="0">
                <a:solidFill>
                  <a:schemeClr val="tx1"/>
                </a:solidFill>
                <a:latin typeface="+mn-lt"/>
              </a:rPr>
              <a:t>) совместно с ВНИИСБ г. Москва (III- IV квартал 2024 года). </a:t>
            </a:r>
          </a:p>
          <a:p>
            <a:pPr>
              <a:spcAft>
                <a:spcPts val="600"/>
              </a:spcAft>
            </a:pPr>
            <a:r>
              <a:rPr lang="ru-RU" dirty="0">
                <a:solidFill>
                  <a:schemeClr val="tx1"/>
                </a:solidFill>
                <a:latin typeface="+mn-lt"/>
              </a:rPr>
              <a:t>Статья по результатам работы в научном рецензируемом журнале, участие в конференциях (IV квартал 2024 года).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882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hlebosoul.ru/wp-content/uploads/2019/12/ris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624"/>
            <a:ext cx="10401299" cy="688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Shape 1"/>
          <p:cNvSpPr txBox="1"/>
          <p:nvPr/>
        </p:nvSpPr>
        <p:spPr>
          <a:xfrm>
            <a:off x="1219200" y="3230962"/>
            <a:ext cx="8152920" cy="61555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0" tIns="0" rIns="0" bIns="0" anchor="ctr">
            <a:spAutoFit/>
          </a:bodyPr>
          <a:lstStyle/>
          <a:p>
            <a:pPr algn="ctr"/>
            <a:r>
              <a:rPr lang="ru-RU" sz="40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latin typeface="+mj-lt"/>
                <a:ea typeface="+mj-ea"/>
                <a:cs typeface="+mj-cs"/>
              </a:rPr>
              <a:t>Благодарю за внимание!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AEFE08-21A6-4AC6-85CA-98471C805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3894">
            <a:off x="98940" y="3466542"/>
            <a:ext cx="4769362" cy="3624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BD0894-2C94-40FB-999C-2ECA392B9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44" r="23333" b="4074"/>
          <a:stretch/>
        </p:blipFill>
        <p:spPr>
          <a:xfrm>
            <a:off x="4562728" y="-114093"/>
            <a:ext cx="5728931" cy="3345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33825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81000"/>
            <a:ext cx="8229600" cy="914400"/>
          </a:xfrm>
        </p:spPr>
        <p:txBody>
          <a:bodyPr/>
          <a:lstStyle/>
          <a:p>
            <a:r>
              <a:rPr lang="ru-RU" sz="3200" dirty="0"/>
              <a:t>Биография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2187918" cy="3148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0800" y="990600"/>
            <a:ext cx="5516254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Специализация</a:t>
            </a:r>
            <a:r>
              <a:rPr lang="ru-RU" dirty="0"/>
              <a:t>: радиационная биофизика </a:t>
            </a:r>
          </a:p>
          <a:p>
            <a:pPr>
              <a:lnSpc>
                <a:spcPct val="150000"/>
              </a:lnSpc>
            </a:pPr>
            <a:r>
              <a:rPr lang="ru-RU" dirty="0"/>
              <a:t>(2012 г. ГБОУ ВПО МУПОЧ «Дубна»)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Квалификация</a:t>
            </a:r>
            <a:r>
              <a:rPr lang="ru-RU" dirty="0"/>
              <a:t>: инженер-физик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/>
              <a:t>В группе ЭГ-5 ЛНФ ОИЯИ </a:t>
            </a:r>
            <a:r>
              <a:rPr lang="ru-RU" dirty="0"/>
              <a:t>с августа 2021 года</a:t>
            </a:r>
          </a:p>
          <a:p>
            <a:pPr>
              <a:lnSpc>
                <a:spcPct val="150000"/>
              </a:lnSpc>
            </a:pP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09600" y="4114800"/>
            <a:ext cx="537518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/>
              <a:t>Направление работы в ЭГ-5 :</a:t>
            </a:r>
          </a:p>
          <a:p>
            <a:pPr marL="342900" indent="-342900">
              <a:buAutoNum type="arabicPeriod"/>
            </a:pPr>
            <a:r>
              <a:rPr lang="ru-RU" dirty="0"/>
              <a:t>Радиационный мутагенез, индуцированный </a:t>
            </a:r>
          </a:p>
          <a:p>
            <a:r>
              <a:rPr lang="ru-RU" dirty="0"/>
              <a:t>быстрыми нейтронами</a:t>
            </a:r>
          </a:p>
          <a:p>
            <a:pPr>
              <a:lnSpc>
                <a:spcPct val="200000"/>
              </a:lnSpc>
            </a:pPr>
            <a:r>
              <a:rPr lang="ru-RU" dirty="0"/>
              <a:t>2. Ионно-лучевая спектроскопия (</a:t>
            </a:r>
            <a:r>
              <a:rPr lang="en-US" dirty="0"/>
              <a:t>RBS</a:t>
            </a:r>
            <a:r>
              <a:rPr lang="ru-RU" dirty="0"/>
              <a:t>, </a:t>
            </a:r>
            <a:r>
              <a:rPr lang="en-US" dirty="0"/>
              <a:t>PIXE)</a:t>
            </a:r>
            <a:endParaRPr lang="ru-RU" dirty="0"/>
          </a:p>
          <a:p>
            <a:pPr>
              <a:lnSpc>
                <a:spcPct val="150000"/>
              </a:lnSpc>
            </a:pP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3725" y="3544990"/>
            <a:ext cx="3448050" cy="229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2110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6ACF02-6FF6-45A8-9AE1-659614F4F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/>
          <a:lstStyle/>
          <a:p>
            <a:br>
              <a:rPr lang="ru-RU" dirty="0">
                <a:effectLst/>
              </a:rPr>
            </a:br>
            <a:endParaRPr lang="ru-RU" sz="29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  <a:sym typeface="Arial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C7992CE-860C-483A-8EDB-FF6DEC49ECC7}"/>
              </a:ext>
            </a:extLst>
          </p:cNvPr>
          <p:cNvSpPr/>
          <p:nvPr/>
        </p:nvSpPr>
        <p:spPr>
          <a:xfrm>
            <a:off x="4247" y="64770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Wing R.A. et. al. The rice genome revolution: from an ancient grain to Green Super Rice // Nat Rev Genet. 2018. </a:t>
            </a:r>
          </a:p>
          <a:p>
            <a:endParaRPr 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8E137B-E8BD-4303-99B9-9EE71897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132" y="870417"/>
            <a:ext cx="5265135" cy="29126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704654-87CE-4312-8D22-4D01380448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6" t="12148" r="3109"/>
          <a:stretch/>
        </p:blipFill>
        <p:spPr>
          <a:xfrm>
            <a:off x="125133" y="3867170"/>
            <a:ext cx="2666787" cy="238463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16FE234-133E-48D8-A51D-13827B90B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56"/>
          <a:stretch/>
        </p:blipFill>
        <p:spPr bwMode="auto">
          <a:xfrm>
            <a:off x="3040386" y="3867170"/>
            <a:ext cx="2349882" cy="236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https://img.21food.com/20110609/product/1306254362909.jpg">
            <a:extLst>
              <a:ext uri="{FF2B5EF4-FFF2-40B4-BE49-F238E27FC236}">
                <a16:creationId xmlns:a16="http://schemas.microsoft.com/office/drawing/2014/main" id="{4A672A9B-1F26-477A-BE23-AA6A52C7A6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02"/>
          <a:stretch/>
        </p:blipFill>
        <p:spPr bwMode="auto">
          <a:xfrm>
            <a:off x="5981806" y="1967834"/>
            <a:ext cx="2666787" cy="379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5E29AA4-CB85-4AD1-9D95-AF2DC1E4440C}"/>
              </a:ext>
            </a:extLst>
          </p:cNvPr>
          <p:cNvSpPr txBox="1">
            <a:spLocks/>
          </p:cNvSpPr>
          <p:nvPr/>
        </p:nvSpPr>
        <p:spPr>
          <a:xfrm>
            <a:off x="0" y="-477149"/>
            <a:ext cx="9144000" cy="9488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Purpose research</a:t>
            </a:r>
          </a:p>
        </p:txBody>
      </p:sp>
      <p:sp>
        <p:nvSpPr>
          <p:cNvPr id="6" name="Управляющая кнопка: справка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18D295D-5F9A-416A-BEB9-7ED4E694F247}"/>
              </a:ext>
            </a:extLst>
          </p:cNvPr>
          <p:cNvSpPr/>
          <p:nvPr/>
        </p:nvSpPr>
        <p:spPr>
          <a:xfrm>
            <a:off x="6858000" y="977195"/>
            <a:ext cx="1143000" cy="838200"/>
          </a:xfrm>
          <a:prstGeom prst="actionButtonHelp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627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D843BB-4B8C-4CED-BEA5-635BBD6A7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722" y="1"/>
            <a:ext cx="9144000" cy="6016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9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Fast neutrons as a type of radiation mutagenesis</a:t>
            </a:r>
            <a:endParaRPr lang="ru-RU" sz="29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0B6D8C-DDC1-436A-B1FA-26D92213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78653"/>
            <a:ext cx="2889754" cy="301778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305EF9F-408F-4031-943C-F0B2CD1B6210}"/>
              </a:ext>
            </a:extLst>
          </p:cNvPr>
          <p:cNvSpPr/>
          <p:nvPr/>
        </p:nvSpPr>
        <p:spPr>
          <a:xfrm>
            <a:off x="310661" y="3892881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Physical mutagens applied in rice </a:t>
            </a:r>
          </a:p>
          <a:p>
            <a:r>
              <a:rPr lang="en-US" sz="1400" i="1" dirty="0">
                <a:latin typeface="Arial"/>
                <a:cs typeface="Arial"/>
              </a:rPr>
              <a:t>mutagenesis according to FAO/IAEA-MVD</a:t>
            </a:r>
            <a:r>
              <a:rPr lang="ru-RU" sz="1400" i="1" dirty="0">
                <a:latin typeface="Arial"/>
                <a:cs typeface="Arial"/>
              </a:rPr>
              <a:t>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9FCA305-FE4F-4DA5-82F4-D36802C93680}"/>
              </a:ext>
            </a:extLst>
          </p:cNvPr>
          <p:cNvSpPr/>
          <p:nvPr/>
        </p:nvSpPr>
        <p:spPr>
          <a:xfrm>
            <a:off x="0" y="6405660"/>
            <a:ext cx="929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Kadam, S.T., Vishwakarma, G., Kashyap, Y. et al. Thermal neutron as a potential mutagen for induced plant mutation breeding: </a:t>
            </a:r>
            <a:r>
              <a:rPr lang="en-US" sz="1000" dirty="0" err="1"/>
              <a:t>radiosensitivity</a:t>
            </a:r>
            <a:r>
              <a:rPr lang="en-US" sz="1000" dirty="0"/>
              <a:t> response on wheat and rice. Genet </a:t>
            </a:r>
            <a:r>
              <a:rPr lang="en-US" sz="1000" dirty="0" err="1"/>
              <a:t>Resour</a:t>
            </a:r>
            <a:r>
              <a:rPr lang="en-US" sz="1000" dirty="0"/>
              <a:t> Crop </a:t>
            </a:r>
            <a:r>
              <a:rPr lang="en-US" sz="1000" dirty="0" err="1"/>
              <a:t>Evol</a:t>
            </a:r>
            <a:r>
              <a:rPr lang="en-US" sz="1000" dirty="0"/>
              <a:t> 70, 789–798 (2023). https://doi.org/10.1007/s10722-022-01461-z</a:t>
            </a:r>
            <a:endParaRPr lang="ru-RU" sz="10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FAA5BAB-08FB-455F-81F2-1C7318796167}"/>
              </a:ext>
            </a:extLst>
          </p:cNvPr>
          <p:cNvSpPr/>
          <p:nvPr/>
        </p:nvSpPr>
        <p:spPr>
          <a:xfrm>
            <a:off x="3335231" y="1093106"/>
            <a:ext cx="57970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higher energy compared to γ rays, especially in biological materials (</a:t>
            </a:r>
            <a:r>
              <a:rPr lang="en-US" i="1" dirty="0"/>
              <a:t>H</a:t>
            </a:r>
            <a:r>
              <a:rPr lang="ru-RU" i="1" dirty="0"/>
              <a:t>-</a:t>
            </a:r>
            <a:r>
              <a:rPr lang="en-US" dirty="0"/>
              <a:t> high interaction cross-section with </a:t>
            </a:r>
            <a:r>
              <a:rPr lang="en-US" i="1" dirty="0"/>
              <a:t>n</a:t>
            </a:r>
            <a:r>
              <a:rPr lang="en-US" dirty="0"/>
              <a:t>) </a:t>
            </a:r>
            <a:endParaRPr lang="ru-RU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neutron capture and elastic scattering with C, H, O, N nuclei</a:t>
            </a: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generation of direct and indirect ionizing radiations</a:t>
            </a:r>
            <a:endParaRPr lang="ru-RU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B45B5912-0F00-450B-A07D-9C4FD3F5696C}"/>
              </a:ext>
            </a:extLst>
          </p:cNvPr>
          <p:cNvSpPr/>
          <p:nvPr/>
        </p:nvSpPr>
        <p:spPr>
          <a:xfrm>
            <a:off x="152400" y="4550498"/>
            <a:ext cx="9144000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Increase the frequency of chlorophyll mutations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Changes in amylose content</a:t>
            </a:r>
            <a:r>
              <a:rPr lang="ru-RU" b="1" dirty="0"/>
              <a:t> </a:t>
            </a:r>
            <a:r>
              <a:rPr lang="en-US" b="1" dirty="0"/>
              <a:t>not alter the amylopectin structure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dirty="0"/>
              <a:t>Changes in the </a:t>
            </a:r>
            <a:r>
              <a:rPr lang="en-US" b="1" i="1" dirty="0"/>
              <a:t>FRO1</a:t>
            </a:r>
            <a:r>
              <a:rPr lang="en-US" b="1" dirty="0"/>
              <a:t> gene</a:t>
            </a:r>
            <a:r>
              <a:rPr lang="ru-RU" b="1" dirty="0"/>
              <a:t>                        </a:t>
            </a:r>
            <a:r>
              <a:rPr lang="en-US" b="1" dirty="0"/>
              <a:t>tolerance to iron toxicity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/>
              <a:t> </a:t>
            </a:r>
            <a:r>
              <a:rPr lang="en-US" b="1" dirty="0"/>
              <a:t>Deletions</a:t>
            </a:r>
            <a:r>
              <a:rPr lang="ru-RU" b="1" dirty="0"/>
              <a:t>, </a:t>
            </a:r>
            <a:r>
              <a:rPr lang="en-US" b="1" dirty="0"/>
              <a:t>inversions</a:t>
            </a:r>
            <a:r>
              <a:rPr lang="ru-RU" b="1" dirty="0"/>
              <a:t>, </a:t>
            </a:r>
            <a:r>
              <a:rPr lang="en-US" b="1" dirty="0"/>
              <a:t>translocations</a:t>
            </a:r>
            <a:r>
              <a:rPr lang="ru-RU" b="1" dirty="0"/>
              <a:t>, </a:t>
            </a:r>
            <a:r>
              <a:rPr lang="en-US" b="1" dirty="0"/>
              <a:t>tandem duplications</a:t>
            </a: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b="1" i="1" dirty="0"/>
              <a:t>NPR1 homologue</a:t>
            </a:r>
            <a:r>
              <a:rPr lang="ru-RU" b="1" i="1" dirty="0"/>
              <a:t>                         </a:t>
            </a:r>
            <a:r>
              <a:rPr lang="en-US" b="1" dirty="0"/>
              <a:t>immune responses against bacterial infection by</a:t>
            </a:r>
            <a:r>
              <a:rPr lang="en-US" b="1" i="1" dirty="0"/>
              <a:t> Xanthomonas </a:t>
            </a:r>
            <a:r>
              <a:rPr lang="en-US" b="1" i="1" dirty="0" err="1"/>
              <a:t>oryzae</a:t>
            </a:r>
            <a:r>
              <a:rPr lang="ru-RU" b="1" i="1" dirty="0"/>
              <a:t> </a:t>
            </a:r>
            <a:endParaRPr lang="ru-RU" b="1" dirty="0"/>
          </a:p>
          <a:p>
            <a:pPr marL="742950" lvl="1" indent="-285750">
              <a:lnSpc>
                <a:spcPct val="250000"/>
              </a:lnSpc>
              <a:buFont typeface="Wingdings" panose="05000000000000000000" pitchFamily="2" charset="2"/>
              <a:buChar char="v"/>
            </a:pPr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sz="1400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b="1" dirty="0"/>
          </a:p>
        </p:txBody>
      </p:sp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6141A166-2875-4ABE-BF76-62B05B1426FB}"/>
              </a:ext>
            </a:extLst>
          </p:cNvPr>
          <p:cNvSpPr/>
          <p:nvPr/>
        </p:nvSpPr>
        <p:spPr>
          <a:xfrm>
            <a:off x="3393830" y="5198081"/>
            <a:ext cx="1066800" cy="117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: вправо 17">
            <a:extLst>
              <a:ext uri="{FF2B5EF4-FFF2-40B4-BE49-F238E27FC236}">
                <a16:creationId xmlns:a16="http://schemas.microsoft.com/office/drawing/2014/main" id="{3EA89CEC-77F1-4EDC-8A26-46815EF2FC13}"/>
              </a:ext>
            </a:extLst>
          </p:cNvPr>
          <p:cNvSpPr/>
          <p:nvPr/>
        </p:nvSpPr>
        <p:spPr>
          <a:xfrm>
            <a:off x="2438400" y="5783140"/>
            <a:ext cx="1066800" cy="1170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485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-407505"/>
            <a:ext cx="9356409" cy="94881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Fast neutron irradiation</a:t>
            </a:r>
            <a:endParaRPr lang="ru-RU" sz="26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09072" y="5752467"/>
            <a:ext cx="534850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i="1" dirty="0">
                <a:latin typeface="Arial"/>
                <a:cs typeface="Arial"/>
              </a:rPr>
              <a:t>Experimental site LLP "Kazakh Research Institute of Rice named after. I. </a:t>
            </a:r>
            <a:r>
              <a:rPr lang="en-US" sz="1200" i="1" dirty="0" err="1">
                <a:latin typeface="Arial"/>
                <a:cs typeface="Arial"/>
              </a:rPr>
              <a:t>Zhakhaev</a:t>
            </a:r>
            <a:r>
              <a:rPr lang="en-US" sz="1200" i="1" dirty="0">
                <a:latin typeface="Arial"/>
                <a:cs typeface="Arial"/>
              </a:rPr>
              <a:t>” in the Republic of Kazakhstan.</a:t>
            </a:r>
          </a:p>
          <a:p>
            <a:pPr>
              <a:spcAft>
                <a:spcPts val="1200"/>
              </a:spcAft>
            </a:pPr>
            <a:endParaRPr lang="ru-RU" sz="1200" i="1" dirty="0">
              <a:latin typeface="Arial"/>
              <a:cs typeface="Arial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5629-4CA9-4275-9BC5-9976F45EA0FF}" type="slidenum">
              <a:rPr lang="ru-RU" smtClean="0"/>
              <a:t>5</a:t>
            </a:fld>
            <a:endParaRPr lang="ru-RU"/>
          </a:p>
        </p:txBody>
      </p:sp>
      <p:pic>
        <p:nvPicPr>
          <p:cNvPr id="12" name="Рисунок 11" descr="C:\Users\admin\AppData\Local\Temp\Rar$DIa0.380\ce8028d7-b961-4caa-86b2-1ab3c2654edd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6" r="29711" b="5100"/>
          <a:stretch/>
        </p:blipFill>
        <p:spPr bwMode="auto">
          <a:xfrm>
            <a:off x="381001" y="645301"/>
            <a:ext cx="1699958" cy="182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admin\AppData\Local\Temp\Rar$DIa0.451\35cccd7f-d817-463d-b567-16f4a16f9a4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7" r="3608" b="22358"/>
          <a:stretch/>
        </p:blipFill>
        <p:spPr bwMode="auto">
          <a:xfrm>
            <a:off x="2218848" y="645301"/>
            <a:ext cx="1514952" cy="182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319086" y="4185289"/>
                <a:ext cx="3270900" cy="26486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/>
                      </a:rPr>
                      <m:t>𝑫</m:t>
                    </m:r>
                    <m:r>
                      <a:rPr lang="en-US" sz="1600" b="1" i="1" smtClean="0">
                        <a:latin typeface="Cambria Math"/>
                      </a:rPr>
                      <m:t>(</m:t>
                    </m:r>
                    <m:r>
                      <a:rPr lang="en-US" sz="1600" b="1" i="1" smtClean="0">
                        <a:latin typeface="Cambria Math"/>
                      </a:rPr>
                      <m:t>𝒅</m:t>
                    </m:r>
                    <m:r>
                      <a:rPr lang="en-US" sz="1600" b="1" i="1" smtClean="0">
                        <a:latin typeface="Cambria Math"/>
                      </a:rPr>
                      <m:t>,</m:t>
                    </m:r>
                    <m:r>
                      <a:rPr lang="en-US" sz="1600" b="1" i="1" smtClean="0">
                        <a:latin typeface="Cambria Math"/>
                      </a:rPr>
                      <m:t>𝒏</m:t>
                    </m:r>
                    <m:r>
                      <a:rPr lang="en-US" sz="1600" b="1" i="1" smtClean="0">
                        <a:latin typeface="Cambria Math"/>
                      </a:rPr>
                      <m:t>)</m:t>
                    </m:r>
                    <m:sPre>
                      <m:sPre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1600" b="1" i="1" smtClean="0">
                            <a:latin typeface="Cambria Math"/>
                          </a:rPr>
                          <m:t>𝟑</m:t>
                        </m:r>
                      </m:sup>
                      <m:e>
                        <m:r>
                          <a:rPr lang="en-US" sz="1600" b="1" i="1" smtClean="0">
                            <a:latin typeface="Cambria Math"/>
                          </a:rPr>
                          <m:t>𝑯𝒆</m:t>
                        </m:r>
                      </m:e>
                    </m:sPre>
                  </m:oMath>
                </a14:m>
                <a:endParaRPr lang="en-US" sz="16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sz="1600" b="1" i="1">
                            <a:latin typeface="Cambria Math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sz="1600" b="1" dirty="0"/>
                  <a:t> = 4.1 MeV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I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latin typeface="Cambria Math"/>
                        <a:ea typeface="Cambria Math"/>
                      </a:rPr>
                      <m:t>~</m:t>
                    </m:r>
                    <m:r>
                      <a:rPr lang="en-US" sz="1600" b="1" i="1" smtClean="0">
                        <a:latin typeface="Cambria Math"/>
                        <a:ea typeface="Cambria Math"/>
                      </a:rPr>
                      <m:t>𝟏</m:t>
                    </m:r>
                    <m:r>
                      <a:rPr lang="en-US" sz="1600" b="1" i="1" smtClean="0">
                        <a:latin typeface="Cambria Math"/>
                        <a:ea typeface="Cambria Math"/>
                      </a:rPr>
                      <m:t>,</m:t>
                    </m:r>
                    <m:r>
                      <a:rPr lang="en-US" sz="1600" b="1" i="1" smtClean="0">
                        <a:latin typeface="Cambria Math"/>
                        <a:ea typeface="Cambria Math"/>
                      </a:rPr>
                      <m:t>𝟕</m:t>
                    </m:r>
                    <m:r>
                      <a:rPr lang="en-US" sz="1600" b="1" i="1" smtClean="0"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sz="1600" b="1" i="1" smtClean="0">
                        <a:latin typeface="Cambria Math"/>
                        <a:ea typeface="Cambria Math"/>
                      </a:rPr>
                      <m:t>𝟐</m:t>
                    </m:r>
                    <m:r>
                      <a:rPr lang="en-US" sz="1600" b="1" i="1" smtClean="0">
                        <a:latin typeface="Cambria Math"/>
                        <a:ea typeface="Cambria Math"/>
                      </a:rPr>
                      <m:t>𝝁</m:t>
                    </m:r>
                    <m:r>
                      <a:rPr lang="en-US" sz="1600" b="1" i="1" smtClean="0">
                        <a:latin typeface="Cambria Math"/>
                        <a:ea typeface="Cambria Math"/>
                      </a:rPr>
                      <m:t>𝑨</m:t>
                    </m:r>
                  </m:oMath>
                </a14:m>
                <a:endParaRPr lang="en-US" sz="1600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1" i="1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sz="1600" b="1" i="1" smtClean="0">
                            <a:latin typeface="Cambria Math"/>
                          </a:rPr>
                          <m:t>𝑫</m:t>
                        </m:r>
                      </m:sub>
                    </m:sSub>
                  </m:oMath>
                </a14:m>
                <a:r>
                  <a:rPr lang="en-US" sz="1600" b="1" dirty="0"/>
                  <a:t> = 2.5 MeV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neutron monitor of the PIXE-4 type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204 hours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b="1" dirty="0"/>
                  <a:t>35 - 40 million particles /hour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ru-RU" dirty="0"/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86" y="4185289"/>
                <a:ext cx="3270900" cy="2648674"/>
              </a:xfrm>
              <a:prstGeom prst="rect">
                <a:avLst/>
              </a:prstGeom>
              <a:blipFill>
                <a:blip r:embed="rId5"/>
                <a:stretch>
                  <a:fillRect l="-745" r="-26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Рисунок 30" descr="C:\Users\admin\AppData\Local\Microsoft\Windows\INetCache\Content.Word\IMG_5278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9" t="28170" r="-2218" b="34660"/>
          <a:stretch/>
        </p:blipFill>
        <p:spPr bwMode="auto">
          <a:xfrm>
            <a:off x="381000" y="2597572"/>
            <a:ext cx="3436467" cy="153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9BEB39-F31E-418F-8FCA-9A1AD436A2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563"/>
          <a:stretch/>
        </p:blipFill>
        <p:spPr>
          <a:xfrm>
            <a:off x="3858501" y="645301"/>
            <a:ext cx="4266386" cy="25738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EB0555-12E0-419C-A96B-0E874BE1D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2073" y="3345757"/>
            <a:ext cx="4908269" cy="2440761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28891DB-9897-4F47-B02D-C56E9FC250A2}"/>
              </a:ext>
            </a:extLst>
          </p:cNvPr>
          <p:cNvSpPr/>
          <p:nvPr/>
        </p:nvSpPr>
        <p:spPr>
          <a:xfrm>
            <a:off x="-1" y="6483192"/>
            <a:ext cx="9220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The study performs in the scope of the Ministry of Agriculture of the Republic of Kazakhstan project number BR10765056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3216369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11" y="-263019"/>
            <a:ext cx="8915400" cy="838200"/>
          </a:xfrm>
        </p:spPr>
        <p:txBody>
          <a:bodyPr>
            <a:normAutofit/>
          </a:bodyPr>
          <a:lstStyle/>
          <a:p>
            <a:r>
              <a:rPr lang="en-US" sz="2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Results of fast neutron irradiation</a:t>
            </a:r>
            <a:endParaRPr lang="ru-RU" sz="26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5629-4CA9-4275-9BC5-9976F45EA0FF}" type="slidenum">
              <a:rPr lang="ru-RU" smtClean="0"/>
              <a:t>6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2835" y="6210156"/>
            <a:ext cx="9144000" cy="292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i="1" dirty="0"/>
              <a:t>Photo of the control plants (on the left) and M1 plants distinguished by resistance to salinity and</a:t>
            </a:r>
            <a:r>
              <a:rPr lang="ru-RU" sz="1300" i="1" dirty="0"/>
              <a:t>/</a:t>
            </a:r>
            <a:r>
              <a:rPr lang="en-US" sz="1300" i="1" dirty="0"/>
              <a:t>or drought.</a:t>
            </a:r>
            <a:endParaRPr lang="ru-RU" sz="13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3653" y="748335"/>
            <a:ext cx="8991600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received</a:t>
            </a:r>
            <a:r>
              <a:rPr lang="ru-RU" sz="1400" dirty="0"/>
              <a:t> </a:t>
            </a:r>
            <a:r>
              <a:rPr lang="en-US" sz="1400" b="1" dirty="0"/>
              <a:t>mutant forms</a:t>
            </a:r>
            <a:r>
              <a:rPr lang="ru-RU" sz="1400" dirty="0"/>
              <a:t> </a:t>
            </a:r>
            <a:r>
              <a:rPr lang="en-US" sz="1400" dirty="0"/>
              <a:t>resistant to salinity (NaCl) and drought factors (sorbitol).</a:t>
            </a:r>
            <a:r>
              <a:rPr lang="ru-RU" sz="1400" dirty="0"/>
              <a:t> </a:t>
            </a:r>
            <a:r>
              <a:rPr lang="en-US" sz="1400" dirty="0"/>
              <a:t>The largest number</a:t>
            </a:r>
            <a:r>
              <a:rPr lang="ru-RU" sz="1400" dirty="0"/>
              <a:t> </a:t>
            </a:r>
            <a:r>
              <a:rPr lang="en-US" sz="1400" dirty="0"/>
              <a:t>of mutant forms was obtained from variety </a:t>
            </a:r>
            <a:r>
              <a:rPr lang="en-US" sz="1400" dirty="0" err="1"/>
              <a:t>Syr</a:t>
            </a:r>
            <a:r>
              <a:rPr lang="en-US" sz="1400" dirty="0"/>
              <a:t> </a:t>
            </a:r>
            <a:r>
              <a:rPr lang="en-US" sz="1400" dirty="0" err="1"/>
              <a:t>Suluy</a:t>
            </a:r>
            <a:r>
              <a:rPr lang="en-US" sz="1400" dirty="0"/>
              <a:t>, followed by Leader and </a:t>
            </a:r>
            <a:r>
              <a:rPr lang="en-US" sz="1400" dirty="0" err="1"/>
              <a:t>Aikerim</a:t>
            </a:r>
            <a:r>
              <a:rPr lang="en-US" sz="1400" dirty="0"/>
              <a:t> varieties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M1 plants differ significantly from the original forms in </a:t>
            </a:r>
            <a:r>
              <a:rPr lang="en-US" sz="1400" b="1" dirty="0"/>
              <a:t>morphological features </a:t>
            </a:r>
            <a:r>
              <a:rPr lang="ru-RU" sz="1400" dirty="0"/>
              <a:t>: </a:t>
            </a:r>
            <a:r>
              <a:rPr lang="en-US" sz="1400" dirty="0"/>
              <a:t>plant height, length, stunting and dwarfism</a:t>
            </a:r>
            <a:r>
              <a:rPr lang="ru-RU" sz="1400" dirty="0"/>
              <a:t> </a:t>
            </a:r>
            <a:r>
              <a:rPr lang="en-US" sz="1400" dirty="0"/>
              <a:t>(40-80 cm), and high empty-grain of panicles</a:t>
            </a:r>
            <a:r>
              <a:rPr lang="ru-RU" sz="1400" dirty="0"/>
              <a:t> </a:t>
            </a:r>
            <a:r>
              <a:rPr lang="en-US" sz="1400" dirty="0"/>
              <a:t>(up to 100%) </a:t>
            </a:r>
            <a:r>
              <a:rPr lang="ru-RU" sz="1200" dirty="0"/>
              <a:t> </a:t>
            </a:r>
            <a:r>
              <a:rPr lang="en-US" sz="1200" dirty="0"/>
              <a:t> </a:t>
            </a:r>
            <a:r>
              <a:rPr lang="ru-RU" sz="1200" dirty="0"/>
              <a:t>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CE54E0C-5768-43A3-8CD7-28B1629B4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6" y="2026071"/>
            <a:ext cx="4516347" cy="364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E6612F-D2DD-483E-9AF6-027BC44E45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835" y="2026071"/>
            <a:ext cx="4347826" cy="3641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39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11" y="-263019"/>
            <a:ext cx="8915400" cy="838200"/>
          </a:xfrm>
        </p:spPr>
        <p:txBody>
          <a:bodyPr>
            <a:normAutofit/>
          </a:bodyPr>
          <a:lstStyle/>
          <a:p>
            <a:r>
              <a:rPr lang="en-US" sz="2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Results of fast neutron irradiation</a:t>
            </a:r>
            <a:endParaRPr lang="ru-RU" sz="26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5629-4CA9-4275-9BC5-9976F45EA0FF}" type="slidenum">
              <a:rPr lang="ru-RU" smtClean="0"/>
              <a:t>7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848101" y="5612317"/>
            <a:ext cx="51054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i="1" dirty="0"/>
              <a:t>Photo of the control plants (on the left) and M1 plants distinguished by resistance to salinity and</a:t>
            </a:r>
            <a:r>
              <a:rPr lang="ru-RU" sz="1300" i="1" dirty="0"/>
              <a:t>/</a:t>
            </a:r>
            <a:r>
              <a:rPr lang="en-US" sz="1300" i="1" dirty="0"/>
              <a:t>or drought.</a:t>
            </a:r>
            <a:endParaRPr lang="ru-RU" sz="1300" i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F9FD1E5-2274-4E21-BBBF-215F76ABF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1" y="1066800"/>
            <a:ext cx="4419600" cy="443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 descr="C:\Users\admin\Downloads\20220901_104246.jpg">
            <a:extLst>
              <a:ext uri="{FF2B5EF4-FFF2-40B4-BE49-F238E27FC236}">
                <a16:creationId xmlns:a16="http://schemas.microsoft.com/office/drawing/2014/main" id="{72097EAD-6B1C-4157-8A89-7D6891FCE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87574" y="1863974"/>
            <a:ext cx="4566147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FDDCC23-7C75-49A2-99C1-14DD7BAE771E}"/>
              </a:ext>
            </a:extLst>
          </p:cNvPr>
          <p:cNvSpPr/>
          <p:nvPr/>
        </p:nvSpPr>
        <p:spPr>
          <a:xfrm>
            <a:off x="171414" y="6104760"/>
            <a:ext cx="89052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400" dirty="0"/>
              <a:t>The main panicles of the altered </a:t>
            </a:r>
            <a:r>
              <a:rPr lang="en-US" sz="1400" dirty="0" err="1"/>
              <a:t>Aikerim</a:t>
            </a:r>
            <a:r>
              <a:rPr lang="en-US" sz="1400" dirty="0"/>
              <a:t> plants appeared to be 0.4-6.4 cm longer than the original form (19.6 cm). The shapes of the Leader and </a:t>
            </a:r>
            <a:r>
              <a:rPr lang="en-US" sz="1400" dirty="0" err="1"/>
              <a:t>Syr</a:t>
            </a:r>
            <a:r>
              <a:rPr lang="en-US" sz="1400" dirty="0"/>
              <a:t> </a:t>
            </a:r>
            <a:r>
              <a:rPr lang="en-US" sz="1400" dirty="0" err="1"/>
              <a:t>Suluy</a:t>
            </a:r>
            <a:r>
              <a:rPr lang="en-US" sz="1400" dirty="0"/>
              <a:t> varieties were respectively, shorter than the initials.</a:t>
            </a:r>
          </a:p>
        </p:txBody>
      </p:sp>
    </p:spTree>
    <p:extLst>
      <p:ext uri="{BB962C8B-B14F-4D97-AF65-F5344CB8AC3E}">
        <p14:creationId xmlns:p14="http://schemas.microsoft.com/office/powerpoint/2010/main" val="3037553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11" y="-263019"/>
            <a:ext cx="8915400" cy="838200"/>
          </a:xfrm>
        </p:spPr>
        <p:txBody>
          <a:bodyPr>
            <a:normAutofit/>
          </a:bodyPr>
          <a:lstStyle/>
          <a:p>
            <a:r>
              <a:rPr lang="en-US" sz="2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tx1"/>
                </a:solidFill>
              </a:rPr>
              <a:t>Results of fast neutron irradiation</a:t>
            </a:r>
            <a:endParaRPr lang="ru-RU" sz="2600" b="1" dirty="0">
              <a:ln w="6350">
                <a:solidFill>
                  <a:schemeClr val="accent1">
                    <a:shade val="43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725629-4CA9-4275-9BC5-9976F45EA0FF}" type="slidenum">
              <a:rPr lang="ru-RU" smtClean="0"/>
              <a:t>8</a:t>
            </a:fld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05FA36B-C94C-4464-995F-9B2AFAB96063}"/>
              </a:ext>
            </a:extLst>
          </p:cNvPr>
          <p:cNvSpPr/>
          <p:nvPr/>
        </p:nvSpPr>
        <p:spPr>
          <a:xfrm>
            <a:off x="388144" y="6163077"/>
            <a:ext cx="83677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Figure 1. Laboratory germination and survival of seeds treated with γ-rays, fast neutrons and salinity (NaCl) and drought factors (sorbitol) </a:t>
            </a:r>
            <a:endParaRPr lang="ru-RU" sz="1600" i="1" dirty="0"/>
          </a:p>
        </p:txBody>
      </p:sp>
      <p:pic>
        <p:nvPicPr>
          <p:cNvPr id="7" name="Изображение3">
            <a:extLst>
              <a:ext uri="{FF2B5EF4-FFF2-40B4-BE49-F238E27FC236}">
                <a16:creationId xmlns:a16="http://schemas.microsoft.com/office/drawing/2014/main" id="{CAB99D98-1112-4765-ACB5-9AFAD7CCBE7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683" y="680792"/>
            <a:ext cx="7003256" cy="53004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0345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60EB1D-14B8-4339-A5BD-64237F733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1219200"/>
          </a:xfrm>
        </p:spPr>
        <p:txBody>
          <a:bodyPr/>
          <a:lstStyle/>
          <a:p>
            <a:pPr>
              <a:lnSpc>
                <a:spcPts val="4000"/>
              </a:lnSpc>
            </a:pPr>
            <a:r>
              <a:rPr lang="ru-RU" sz="3600" b="1" dirty="0">
                <a:ln w="6350">
                  <a:solidFill>
                    <a:schemeClr val="accent1">
                      <a:shade val="43000"/>
                    </a:schemeClr>
                  </a:solidFill>
                </a:ln>
              </a:rPr>
              <a:t>Статистическая обработка полученных данных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25AF585-FAFA-48F4-938F-BA8FBF8E34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126539"/>
            <a:ext cx="5791199" cy="494782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7B65C0-B627-4EB3-9218-5AD1C4E6B1A0}"/>
              </a:ext>
            </a:extLst>
          </p:cNvPr>
          <p:cNvSpPr/>
          <p:nvPr/>
        </p:nvSpPr>
        <p:spPr>
          <a:xfrm>
            <a:off x="152400" y="61722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Grain weight per one plant from control and M1 plants of three rice varieties,  </a:t>
            </a:r>
            <a:endParaRPr lang="ru-RU" sz="1400" i="1" dirty="0">
              <a:solidFill>
                <a:srgbClr val="000000"/>
              </a:solidFill>
              <a:latin typeface="Palatino Linotype" panose="0204050205050503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en-US" sz="1400" i="1" dirty="0">
                <a:solidFill>
                  <a:srgbClr val="000000"/>
                </a:solidFill>
                <a:latin typeface="Palatino Linotype" panose="0204050205050503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where FN – irradiation with fast neutrons.</a:t>
            </a:r>
            <a:endParaRPr lang="ru-RU" sz="1400" i="1" dirty="0"/>
          </a:p>
        </p:txBody>
      </p:sp>
    </p:spTree>
    <p:extLst>
      <p:ext uri="{BB962C8B-B14F-4D97-AF65-F5344CB8AC3E}">
        <p14:creationId xmlns:p14="http://schemas.microsoft.com/office/powerpoint/2010/main" val="14584100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2438</TotalTime>
  <Words>1834</Words>
  <Application>Microsoft Office PowerPoint</Application>
  <PresentationFormat>Экран (4:3)</PresentationFormat>
  <Paragraphs>98</Paragraphs>
  <Slides>14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 Math</vt:lpstr>
      <vt:lpstr>Century Gothic</vt:lpstr>
      <vt:lpstr>Courier New</vt:lpstr>
      <vt:lpstr>Palatino Linotype</vt:lpstr>
      <vt:lpstr>Times New Roman</vt:lpstr>
      <vt:lpstr>Wingdings</vt:lpstr>
      <vt:lpstr>Исполнительная</vt:lpstr>
      <vt:lpstr>Получение с использованием радиационного мутагенеза на быстрых нейтронах исходных форм для синтетической селекции культур риса </vt:lpstr>
      <vt:lpstr>Биография</vt:lpstr>
      <vt:lpstr> </vt:lpstr>
      <vt:lpstr>Fast neutrons as a type of radiation mutagenesis</vt:lpstr>
      <vt:lpstr>Fast neutron irradiation</vt:lpstr>
      <vt:lpstr>Results of fast neutron irradiation</vt:lpstr>
      <vt:lpstr>Results of fast neutron irradiation</vt:lpstr>
      <vt:lpstr>Results of fast neutron irradiation</vt:lpstr>
      <vt:lpstr>Статистическая обработка полученных данных</vt:lpstr>
      <vt:lpstr>Results of fast neutron irradiation</vt:lpstr>
      <vt:lpstr>Презентация PowerPoint</vt:lpstr>
      <vt:lpstr>Презентация PowerPoint</vt:lpstr>
      <vt:lpstr>Планы: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Кобзев</dc:creator>
  <cp:lastModifiedBy>Анастасия Кругляк</cp:lastModifiedBy>
  <cp:revision>122</cp:revision>
  <dcterms:created xsi:type="dcterms:W3CDTF">2022-09-29T06:39:02Z</dcterms:created>
  <dcterms:modified xsi:type="dcterms:W3CDTF">2023-12-10T20:51:38Z</dcterms:modified>
</cp:coreProperties>
</file>