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62" r:id="rId4"/>
    <p:sldId id="263" r:id="rId5"/>
    <p:sldId id="264" r:id="rId6"/>
    <p:sldId id="257" r:id="rId7"/>
    <p:sldId id="265" r:id="rId8"/>
    <p:sldId id="266" r:id="rId9"/>
    <p:sldId id="267" r:id="rId10"/>
    <p:sldId id="258" r:id="rId11"/>
    <p:sldId id="268" r:id="rId12"/>
    <p:sldId id="269" r:id="rId13"/>
    <p:sldId id="270" r:id="rId14"/>
    <p:sldId id="277" r:id="rId15"/>
    <p:sldId id="278" r:id="rId16"/>
    <p:sldId id="279" r:id="rId17"/>
    <p:sldId id="280" r:id="rId18"/>
    <p:sldId id="271" r:id="rId19"/>
    <p:sldId id="272" r:id="rId20"/>
    <p:sldId id="273" r:id="rId21"/>
    <p:sldId id="274" r:id="rId22"/>
    <p:sldId id="261" r:id="rId23"/>
    <p:sldId id="284" r:id="rId24"/>
    <p:sldId id="281" r:id="rId25"/>
    <p:sldId id="28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Авдеев" initials="МА" lastIdx="1" clrIdx="0">
    <p:extLst>
      <p:ext uri="{19B8F6BF-5375-455C-9EA6-DF929625EA0E}">
        <p15:presenceInfo xmlns:p15="http://schemas.microsoft.com/office/powerpoint/2012/main" userId="2b9388c5857c2d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1D9F2-E68C-49FB-A0FC-AEE5E37D291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D259C-7F4E-4E61-8EE2-896D9A8EB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EE97-0C7C-44C1-8FAC-42282E1AF18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5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C8FB-69E9-45D8-8C5A-A3D7B91A80EE}" type="datetime1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F46-3840-4601-BCED-674B9D5C6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4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40D2-9950-403D-9159-14AA50F23782}" type="datetime1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F46-3840-4601-BCED-674B9D5C6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1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4F4C-3F4C-43D8-BB20-751338D5C0C8}" type="datetime1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F46-3840-4601-BCED-674B9D5C6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3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4E4-C6E3-4126-8CD8-58C855C1D2D7}" type="datetime1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F46-3840-4601-BCED-674B9D5C6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1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1BF7-63CB-4CC5-870A-C2C6D5498F89}" type="datetime1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F46-3840-4601-BCED-674B9D5C6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6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EEE-ADA2-467C-AD49-44D381F2417E}" type="datetime1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F46-3840-4601-BCED-674B9D5C6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2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FC8B-1CF6-4C2F-8920-562A8C7FCFA9}" type="datetime1">
              <a:rPr lang="ru-RU" smtClean="0"/>
              <a:t>09.12.2023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F46-3840-4601-BCED-674B9D5C6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8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C772-161C-44F4-AD45-A6B636AFC656}" type="datetime1">
              <a:rPr lang="ru-RU" smtClean="0"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F46-3840-4601-BCED-674B9D5C6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6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85E6-217D-402C-939C-9998A7B4843E}" type="datetime1">
              <a:rPr lang="ru-RU" smtClean="0"/>
              <a:t>09.12.2023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F46-3840-4601-BCED-674B9D5C6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3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9CD-4797-483F-8BA4-6595E5B424E6}" type="datetime1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F46-3840-4601-BCED-674B9D5C6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1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834F-D66B-41FA-AB00-32CA277E77FE}" type="datetime1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F46-3840-4601-BCED-674B9D5C6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2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4993-D583-46CC-AD40-1D6345D6C810}" type="datetime1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7F46-3840-4601-BCED-674B9D5C6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9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journal/colloids-and-surfaces-a-physicochemical-and-engineering-aspect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9568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0201" y="2451516"/>
            <a:ext cx="9735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Polyacrylamide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brushes synthesized with “grafting through” approach: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and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scaling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0595" y="4074657"/>
            <a:ext cx="750889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Avdeev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M.M.</a:t>
            </a:r>
            <a:r>
              <a:rPr lang="en-US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A.V.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Maslakov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K.I.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Dvoryak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S.V.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Lokshin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B.V.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Gorshkova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Yu.E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T.V.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Philippova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O.E.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Frank Laboratory of Neutron Physics, Joint Institute for Nuclear Research,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Russia</a:t>
            </a:r>
            <a:b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Faculty of Physics, M.V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Lomonosov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Moscow State University, Moscow, Russia</a:t>
            </a:r>
            <a:b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Chemistry Department, M.V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Lomonosov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Moscow State University, Moscow, Russia</a:t>
            </a:r>
            <a:b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Nesmeyanov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of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Organoelement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Compounds, Russian Academy of Sciences, Moscow, Russia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Physics, Kazan Federal University, Kazan, Russia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9439" y="326126"/>
            <a:ext cx="8813121" cy="584775"/>
          </a:xfrm>
          <a:prstGeom prst="rect">
            <a:avLst/>
          </a:prstGeom>
        </p:spPr>
        <p:txBody>
          <a:bodyPr wrap="square" anchor="t" anchorCtr="1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Institute for Nuclear Research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0338" y="1182463"/>
            <a:ext cx="459132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Frank Laboratory of Neutron Physics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8373" y="6277207"/>
            <a:ext cx="607879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JINR Frank Laboratory of Neutron Phys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39"/>
          <a:stretch/>
        </p:blipFill>
        <p:spPr>
          <a:xfrm>
            <a:off x="9308591" y="489896"/>
            <a:ext cx="2646871" cy="1063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s://indico.jinr.ru/event/3792/attachments/16012/27233/AYS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" y="160338"/>
            <a:ext cx="1646745" cy="164674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03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21630" y="100584"/>
            <a:ext cx="80019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preparation: Step 1 – surface activation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29739" y="5842531"/>
            <a:ext cx="41014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piranha etching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0966" y="5829867"/>
            <a:ext cx="24593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substrate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5" t="47365" r="29790" b="42476"/>
          <a:stretch/>
        </p:blipFill>
        <p:spPr>
          <a:xfrm>
            <a:off x="760155" y="4066084"/>
            <a:ext cx="10593645" cy="183440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498626" y="4220447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piranha – 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(3:1)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/>
          <a:srcRect t="50905"/>
          <a:stretch/>
        </p:blipFill>
        <p:spPr>
          <a:xfrm>
            <a:off x="8129739" y="1277806"/>
            <a:ext cx="353546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Выгнутая вверх стрелка 42"/>
          <p:cNvSpPr/>
          <p:nvPr/>
        </p:nvSpPr>
        <p:spPr>
          <a:xfrm>
            <a:off x="3583576" y="982732"/>
            <a:ext cx="1332411" cy="6008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60" y="1355176"/>
            <a:ext cx="3276294" cy="197965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/>
          <a:srcRect b="65895"/>
          <a:stretch/>
        </p:blipFill>
        <p:spPr>
          <a:xfrm>
            <a:off x="4258491" y="1597111"/>
            <a:ext cx="3584720" cy="15213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Выгнутая вверх стрелка 45"/>
          <p:cNvSpPr/>
          <p:nvPr/>
        </p:nvSpPr>
        <p:spPr>
          <a:xfrm>
            <a:off x="7177006" y="966887"/>
            <a:ext cx="1332411" cy="6008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473132" y="791503"/>
            <a:ext cx="105990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</a:t>
            </a:r>
            <a:r>
              <a:rPr lang="en-US" sz="23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39291" y="3612304"/>
            <a:ext cx="64617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S.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D’Souza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 Journal of the American Ceramic Society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82, 5, 1998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1289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1293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26843" r="6644" b="40232"/>
          <a:stretch/>
        </p:blipFill>
        <p:spPr>
          <a:xfrm>
            <a:off x="0" y="1157502"/>
            <a:ext cx="12192000" cy="3923491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2614" y="82296"/>
            <a:ext cx="80800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preparation: Step 2 – monomer grafting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269" y="78817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TMSPMA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4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59632" r="6077"/>
          <a:stretch/>
        </p:blipFill>
        <p:spPr>
          <a:xfrm>
            <a:off x="220824" y="945883"/>
            <a:ext cx="11971176" cy="4661335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6677" y="109728"/>
            <a:ext cx="8871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preparation: Step 3 – polymerization process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4399" r="23725" b="14134"/>
          <a:stretch/>
        </p:blipFill>
        <p:spPr>
          <a:xfrm>
            <a:off x="353357" y="1212993"/>
            <a:ext cx="5339510" cy="3259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5845" y="4624225"/>
            <a:ext cx="3763083" cy="184665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Free-radical polymerization</a:t>
            </a:r>
          </a:p>
          <a:p>
            <a:pPr marL="342900" indent="-342900" algn="just">
              <a:buAutoNum type="arabicParenR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catalysis at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-60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time: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mixture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Monomer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Initiator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0.16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0864" y="820746"/>
            <a:ext cx="23500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vessel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566882" y="1228596"/>
            <a:ext cx="2523745" cy="1636217"/>
            <a:chOff x="7452359" y="815388"/>
            <a:chExt cx="2523745" cy="163621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452359" y="842820"/>
              <a:ext cx="2523745" cy="15589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Acrylamide - American Chemical Socie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130" y="1176542"/>
              <a:ext cx="2262886" cy="1275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574272" y="815388"/>
              <a:ext cx="2332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acrylamide (monomer)</a:t>
              </a:r>
              <a:endParaRPr lang="ru-RU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AutoShape 4" descr="Файл:Ammonium persulfate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7333354" y="2930925"/>
            <a:ext cx="3185487" cy="1919562"/>
            <a:chOff x="7236011" y="2465772"/>
            <a:chExt cx="3185487" cy="191956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36011" y="2517504"/>
              <a:ext cx="3185487" cy="18678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36011" y="2465772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Ammonium persulfate (initiator)</a:t>
              </a:r>
              <a:endParaRPr lang="ru-RU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4" name="Picture 10" descr="Файл:Ammonium persulfate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841" y="2826910"/>
              <a:ext cx="2105826" cy="1522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49581" y="92649"/>
            <a:ext cx="88719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preparation: Step 3 – polymerization process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2" descr="3-(Trimethoxysilyl)propyl methacrylate &amp;#8805;97%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7236011" y="5041063"/>
            <a:ext cx="3453325" cy="1542617"/>
            <a:chOff x="7236011" y="5041063"/>
            <a:chExt cx="3453325" cy="154261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236011" y="5041063"/>
              <a:ext cx="3453325" cy="15426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066" y="5464287"/>
              <a:ext cx="3282831" cy="10477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850442" y="5086783"/>
              <a:ext cx="1956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TMSPMA (anchor)</a:t>
              </a:r>
              <a:endParaRPr lang="ru-RU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071490" y="773612"/>
            <a:ext cx="23500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Substances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7222026" y="5307778"/>
            <a:ext cx="3910018" cy="44999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471182" y="5376830"/>
            <a:ext cx="3713466" cy="44999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493"/>
          <a:stretch/>
        </p:blipFill>
        <p:spPr>
          <a:xfrm>
            <a:off x="679270" y="1151985"/>
            <a:ext cx="5911808" cy="3979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1717" y="769627"/>
            <a:ext cx="309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 Reflectometry (XRR)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0774" y="769627"/>
            <a:ext cx="407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Atomic-Force Microscopy (AFM)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381" y="5414793"/>
            <a:ext cx="454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SLD profiles analysis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3144" y="5348109"/>
            <a:ext cx="450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morphology analysis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22026" y="5863242"/>
            <a:ext cx="3654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NTEGRA (NT MDT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Probe: NSG01(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monocrystal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Si,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nm,  k=5.1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N/m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were carried out at FLNP JINR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8349" y="5829845"/>
            <a:ext cx="3184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EMPYRIAN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Malvern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Pananalytical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Tubes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1.54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1.79A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were carried out at FLNP JINR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4577" y="4544081"/>
                <a:ext cx="2519344" cy="675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16 </m:t>
                          </m:r>
                          <m:sSup>
                            <m:sSup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ru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lang="en-US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3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3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sz="13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𝑑𝑧</m:t>
                                          </m:r>
                                        </m:den>
                                      </m:f>
                                      <m:r>
                                        <a:rPr lang="ru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  <m:d>
                                        <m:dPr>
                                          <m:ctrlPr>
                                            <a:rPr lang="en-US" sz="13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3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𝑖𝑄𝑧</m:t>
                                      </m:r>
                                    </m:sup>
                                  </m:sSup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3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77" y="4544081"/>
                <a:ext cx="2519344" cy="6753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3921" y="3909758"/>
                <a:ext cx="19716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1" y="3909758"/>
                <a:ext cx="197169" cy="246221"/>
              </a:xfrm>
              <a:prstGeom prst="rect">
                <a:avLst/>
              </a:prstGeom>
              <a:blipFill>
                <a:blip r:embed="rId6"/>
                <a:stretch>
                  <a:fillRect l="-937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091701" y="88686"/>
            <a:ext cx="3805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methods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7672" y="3209544"/>
            <a:ext cx="1042416" cy="1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41815" y="3130480"/>
            <a:ext cx="1420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Fresnel law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.wikimedia.org/wikipedia/commons/thumb/7/7c/Atomic_force_microscope_block_diagram.svg/240px-Atomic_force_microscope_block_diagram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26" y="1396396"/>
            <a:ext cx="3902738" cy="3626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405983"/>
            <a:ext cx="2743200" cy="365125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219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046" y="2962090"/>
            <a:ext cx="2061317" cy="2147806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653217" y="5170159"/>
            <a:ext cx="3941116" cy="44999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32705" y="5100985"/>
            <a:ext cx="3941116" cy="44999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Атомно силовая микроскопия (АСМ)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2170" y="791787"/>
            <a:ext cx="459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light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(DLS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Атомно силовая микроскопия (АСМ)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00146" y="5127011"/>
            <a:ext cx="386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analysis of free-polymer coils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8685" y="5193010"/>
            <a:ext cx="740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composition analysis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1391" y="5767797"/>
            <a:ext cx="504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ALV 5000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TAU DIGITAL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CORRELATOR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goniometer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=</a:t>
            </a:r>
            <a:r>
              <a:rPr lang="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632.8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were carried out at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physics of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Lomonosov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MSU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99" y="1124744"/>
            <a:ext cx="4368785" cy="2520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959678" y="3778885"/>
            <a:ext cx="4146628" cy="1213984"/>
            <a:chOff x="363079" y="3778885"/>
            <a:chExt cx="4146628" cy="121398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943"/>
            <a:stretch/>
          </p:blipFill>
          <p:spPr>
            <a:xfrm>
              <a:off x="363079" y="3778885"/>
              <a:ext cx="2199669" cy="11723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Стрелка вправо 22"/>
            <p:cNvSpPr/>
            <p:nvPr/>
          </p:nvSpPr>
          <p:spPr>
            <a:xfrm>
              <a:off x="2627784" y="4024452"/>
              <a:ext cx="288032" cy="5182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0521" y="3778886"/>
              <a:ext cx="1509186" cy="1213983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6847008" y="791787"/>
            <a:ext cx="60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 Photoelectron Spectroscopy (XPS)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Рентгеновская фотоэлектронная спектроскопия (РФЭС) | Серния Инжиниринг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/>
          <a:stretch/>
        </p:blipFill>
        <p:spPr bwMode="auto">
          <a:xfrm>
            <a:off x="6035040" y="3063033"/>
            <a:ext cx="2993516" cy="2009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990071" y="5755276"/>
            <a:ext cx="3046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Kratos Axis Ultra DLD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Съемка – </a:t>
            </a:r>
            <a:r>
              <a:rPr lang="en-GB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 c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нейтрализатором</a:t>
            </a:r>
            <a:endParaRPr lang="en-US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11 Kratos AXIS Ultra DLD spectrometer [447]. | Download Scientific Diagr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05" y="1150873"/>
            <a:ext cx="2693773" cy="17518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90071" y="6130836"/>
            <a:ext cx="4296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XPS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made at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XPS facility of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Lomonosov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MSU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0694" y="75353"/>
            <a:ext cx="3805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methods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096526" y="5283969"/>
            <a:ext cx="3739882" cy="384885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03491" y="1074036"/>
            <a:ext cx="575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Fourier-transform infrared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 (FTIR - ATR)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10" y="1712719"/>
            <a:ext cx="538947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144" y="5668099"/>
            <a:ext cx="3046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VERTEX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70v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Diamond crystal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8" descr="ATR-FTIR spectrum (1300-3750 cm -1 range) of glass substrates obtained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391" y="3322090"/>
            <a:ext cx="3835772" cy="18707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37983" y="6220853"/>
            <a:ext cx="30650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FTIR measurements were made at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INEOS RAS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0694" y="75353"/>
            <a:ext cx="3805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methods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2840" y="5272787"/>
            <a:ext cx="740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composition analysis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rot="16200000">
            <a:off x="9885237" y="1171568"/>
            <a:ext cx="79475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C-H </a:t>
            </a:r>
            <a:r>
              <a:rPr lang="en-US" sz="1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9458" y="734935"/>
            <a:ext cx="85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D:\научная работа\написание статей\статья_июнь2022\картинки\картинки_ИК\ИК_для_статьи\Слайд2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t="3873" r="21959" b="4613"/>
          <a:stretch/>
        </p:blipFill>
        <p:spPr bwMode="auto">
          <a:xfrm>
            <a:off x="6268456" y="1655672"/>
            <a:ext cx="5435727" cy="4426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628709" y="3399441"/>
            <a:ext cx="516812" cy="332496"/>
            <a:chOff x="8457452" y="128950"/>
            <a:chExt cx="431823" cy="252000"/>
          </a:xfrm>
        </p:grpSpPr>
        <p:cxnSp>
          <p:nvCxnSpPr>
            <p:cNvPr id="30" name="Соединительная линия уступом 29"/>
            <p:cNvCxnSpPr/>
            <p:nvPr/>
          </p:nvCxnSpPr>
          <p:spPr>
            <a:xfrm rot="16200000" flipV="1">
              <a:off x="8655652" y="147327"/>
              <a:ext cx="252000" cy="21524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Соединительная линия уступом 30"/>
            <p:cNvCxnSpPr/>
            <p:nvPr/>
          </p:nvCxnSpPr>
          <p:spPr>
            <a:xfrm rot="5400000" flipH="1" flipV="1">
              <a:off x="8439452" y="146950"/>
              <a:ext cx="252000" cy="2160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 rot="16200000">
            <a:off x="7132721" y="2502396"/>
            <a:ext cx="1535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N-H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7598631" y="1847089"/>
            <a:ext cx="1535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8171538" y="2765132"/>
            <a:ext cx="389212" cy="332496"/>
            <a:chOff x="8457452" y="128950"/>
            <a:chExt cx="431823" cy="252000"/>
          </a:xfrm>
        </p:grpSpPr>
        <p:cxnSp>
          <p:nvCxnSpPr>
            <p:cNvPr id="35" name="Соединительная линия уступом 34"/>
            <p:cNvCxnSpPr/>
            <p:nvPr/>
          </p:nvCxnSpPr>
          <p:spPr>
            <a:xfrm rot="16200000" flipV="1">
              <a:off x="8655652" y="147327"/>
              <a:ext cx="252000" cy="21524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Соединительная линия уступом 35"/>
            <p:cNvCxnSpPr/>
            <p:nvPr/>
          </p:nvCxnSpPr>
          <p:spPr>
            <a:xfrm rot="5400000" flipH="1" flipV="1">
              <a:off x="8439452" y="146950"/>
              <a:ext cx="252000" cy="2160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9676518" y="1513406"/>
            <a:ext cx="389212" cy="332496"/>
            <a:chOff x="8457452" y="128950"/>
            <a:chExt cx="431823" cy="252000"/>
          </a:xfrm>
        </p:grpSpPr>
        <p:cxnSp>
          <p:nvCxnSpPr>
            <p:cNvPr id="38" name="Соединительная линия уступом 37"/>
            <p:cNvCxnSpPr/>
            <p:nvPr/>
          </p:nvCxnSpPr>
          <p:spPr>
            <a:xfrm rot="16200000" flipV="1">
              <a:off x="8655652" y="147327"/>
              <a:ext cx="252000" cy="21524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Соединительная линия уступом 38"/>
            <p:cNvCxnSpPr/>
            <p:nvPr/>
          </p:nvCxnSpPr>
          <p:spPr>
            <a:xfrm rot="5400000" flipH="1" flipV="1">
              <a:off x="8439452" y="146950"/>
              <a:ext cx="252000" cy="2160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 rot="16200000">
            <a:off x="9471630" y="1099840"/>
            <a:ext cx="79475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С=</a:t>
            </a:r>
            <a:r>
              <a:rPr lang="en-US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ru-RU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1544" y="714719"/>
            <a:ext cx="253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FTIR ATR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0565417" y="1400961"/>
            <a:ext cx="1138765" cy="332496"/>
            <a:chOff x="8457452" y="128950"/>
            <a:chExt cx="431823" cy="252000"/>
          </a:xfrm>
        </p:grpSpPr>
        <p:cxnSp>
          <p:nvCxnSpPr>
            <p:cNvPr id="44" name="Соединительная линия уступом 43"/>
            <p:cNvCxnSpPr/>
            <p:nvPr/>
          </p:nvCxnSpPr>
          <p:spPr>
            <a:xfrm rot="16200000" flipV="1">
              <a:off x="8655652" y="147327"/>
              <a:ext cx="252000" cy="21524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Соединительная линия уступом 44"/>
            <p:cNvCxnSpPr/>
            <p:nvPr/>
          </p:nvCxnSpPr>
          <p:spPr>
            <a:xfrm rot="5400000" flipH="1" flipV="1">
              <a:off x="8439452" y="146950"/>
              <a:ext cx="252000" cy="2160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 rot="16200000">
            <a:off x="10775362" y="1004402"/>
            <a:ext cx="7300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peaks</a:t>
            </a:r>
            <a:endParaRPr lang="ru-RU" sz="1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39103" y="1596522"/>
            <a:ext cx="1195972" cy="115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7172233" y="1099595"/>
            <a:ext cx="1659025" cy="945743"/>
            <a:chOff x="7172233" y="1099595"/>
            <a:chExt cx="1659025" cy="945743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172233" y="1099595"/>
              <a:ext cx="1659025" cy="915303"/>
              <a:chOff x="7172233" y="1099595"/>
              <a:chExt cx="1659025" cy="915303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7172233" y="1104597"/>
                <a:ext cx="1659025" cy="9103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7311569" y="1312971"/>
                <a:ext cx="43200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769696" y="1099595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polymer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7321429" y="1606384"/>
                <a:ext cx="432000" cy="0"/>
              </a:xfrm>
              <a:prstGeom prst="line">
                <a:avLst/>
              </a:prstGeom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7779556" y="1401717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anchor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8" name="Прямая соединительная линия 57"/>
            <p:cNvCxnSpPr/>
            <p:nvPr/>
          </p:nvCxnSpPr>
          <p:spPr>
            <a:xfrm>
              <a:off x="7337429" y="1865687"/>
              <a:ext cx="432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785393" y="167600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75739" y="28095"/>
            <a:ext cx="12042647" cy="6923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878758" y="85826"/>
            <a:ext cx="43679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 brush formation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368" y="6081693"/>
            <a:ext cx="594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High-resolution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C1s, O1s, Si2p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N1s </a:t>
            </a:r>
            <a:r>
              <a:rPr lang="en-US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XPS spectra </a:t>
            </a:r>
            <a:r>
              <a:rPr lang="en-US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substrates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different stages of preparation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9103" y="6091555"/>
            <a:ext cx="4406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Figure </a:t>
            </a:r>
            <a:r>
              <a:rPr lang="en-US" sz="1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2.2</a:t>
            </a:r>
            <a:r>
              <a:rPr lang="en-US" sz="1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FTIR-ATR spectra at each stage of preparation</a:t>
            </a:r>
            <a:endParaRPr lang="ru-RU" sz="14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" y="1084051"/>
            <a:ext cx="5623623" cy="4903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176" y="1046763"/>
            <a:ext cx="644728" cy="446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C1s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56627" y="954685"/>
            <a:ext cx="660758" cy="446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O1s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5746" y="3536231"/>
            <a:ext cx="724878" cy="446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Si2p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56627" y="3588234"/>
            <a:ext cx="660758" cy="446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N1s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5739" y="28095"/>
            <a:ext cx="12042647" cy="6923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13066" y="89683"/>
            <a:ext cx="43679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 brush formation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15" y="1179095"/>
            <a:ext cx="5457729" cy="4366183"/>
          </a:xfrm>
          <a:prstGeom prst="rect">
            <a:avLst/>
          </a:prstGeom>
        </p:spPr>
      </p:pic>
      <p:sp>
        <p:nvSpPr>
          <p:cNvPr id="13" name="Надпись 14412"/>
          <p:cNvSpPr txBox="1"/>
          <p:nvPr/>
        </p:nvSpPr>
        <p:spPr>
          <a:xfrm>
            <a:off x="6722651" y="5596287"/>
            <a:ext cx="7872247" cy="33662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</a:t>
            </a: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2.4.</a:t>
            </a:r>
            <a:r>
              <a:rPr lang="en-US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AFM images of </a:t>
            </a:r>
            <a:r>
              <a:rPr lang="en-US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pristine(a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</a:t>
            </a:r>
            <a:r>
              <a:rPr lang="en-US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polymer covered(b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substrates. 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figure3"/>
          <p:cNvPicPr/>
          <p:nvPr/>
        </p:nvPicPr>
        <p:blipFill>
          <a:blip r:embed="rId3"/>
          <a:srcRect l="18048" t="8224" r="20740" b="2384"/>
          <a:stretch>
            <a:fillRect/>
          </a:stretch>
        </p:blipFill>
        <p:spPr>
          <a:xfrm>
            <a:off x="308228" y="1179095"/>
            <a:ext cx="5763388" cy="4495088"/>
          </a:xfrm>
          <a:prstGeom prst="rect">
            <a:avLst/>
          </a:prstGeom>
        </p:spPr>
      </p:pic>
      <p:sp>
        <p:nvSpPr>
          <p:cNvPr id="19" name="Надпись 14412"/>
          <p:cNvSpPr txBox="1"/>
          <p:nvPr/>
        </p:nvSpPr>
        <p:spPr>
          <a:xfrm>
            <a:off x="847477" y="5596287"/>
            <a:ext cx="5012148" cy="33662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</a:t>
            </a: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2.3.</a:t>
            </a:r>
            <a:r>
              <a:rPr lang="en-US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XRR curves: dependences of the reflectivity (R) on the scattering vector (q) for the dried samples at different preparation stages</a:t>
            </a:r>
            <a:r>
              <a:rPr lang="en-US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976595" y="95149"/>
            <a:ext cx="82921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Grafting and polymerization at low temperatures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8267" r="12826" b="4000"/>
          <a:stretch/>
        </p:blipFill>
        <p:spPr>
          <a:xfrm>
            <a:off x="6225192" y="1138040"/>
            <a:ext cx="5227141" cy="4320928"/>
          </a:xfrm>
          <a:prstGeom prst="rect">
            <a:avLst/>
          </a:prstGeom>
        </p:spPr>
      </p:pic>
      <p:pic>
        <p:nvPicPr>
          <p:cNvPr id="9" name="Рисунок 8" descr="D:\научная работа\написание статей\статья_июнь2022\картинки\картинка6\Презентация Microsoft PowerPoint\Слайд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t="7622" r="17349" b="4085"/>
          <a:stretch>
            <a:fillRect/>
          </a:stretch>
        </p:blipFill>
        <p:spPr>
          <a:xfrm>
            <a:off x="569214" y="1207960"/>
            <a:ext cx="5297028" cy="415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Надпись 14412"/>
              <p:cNvSpPr txBox="1"/>
              <p:nvPr/>
            </p:nvSpPr>
            <p:spPr>
              <a:xfrm>
                <a:off x="640434" y="5367528"/>
                <a:ext cx="5154588" cy="7863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Fig</a:t>
                </a:r>
                <a:r>
                  <a:rPr lang="ru-RU" sz="12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12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2.5.</a:t>
                </a:r>
                <a:r>
                  <a:rPr lang="en-US" sz="12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 of the brush thickness </a:t>
                </a:r>
                <a:r>
                  <a:rPr lang="en-US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(red dots), hydrodynamic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residual polymer coils in solutions </a:t>
                </a:r>
                <a:r>
                  <a:rPr lang="en-US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black squares), and the half of the mean distance on the surface between the attached chains (blue triangles)</a:t>
                </a:r>
                <a:endParaRPr lang="ru-RU" sz="1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Надпись 144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34" y="5367528"/>
                <a:ext cx="5154588" cy="786385"/>
              </a:xfrm>
              <a:prstGeom prst="rect">
                <a:avLst/>
              </a:prstGeom>
              <a:blipFill>
                <a:blip r:embed="rId4"/>
                <a:stretch>
                  <a:fillRect l="-1773" t="-6202" r="-1182" b="-46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Надпись 14412"/>
              <p:cNvSpPr txBox="1"/>
              <p:nvPr/>
            </p:nvSpPr>
            <p:spPr>
              <a:xfrm>
                <a:off x="6768157" y="5367528"/>
                <a:ext cx="5012148" cy="7863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Fig</a:t>
                </a:r>
                <a:r>
                  <a:rPr lang="ru-RU" sz="12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12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2.6.</a:t>
                </a:r>
                <a:r>
                  <a:rPr lang="en-US" sz="12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effective grafting density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12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evaluated from XRR and DLS data</a:t>
                </a:r>
                <a:endParaRPr lang="ru-RU" sz="1200" i="1" dirty="0"/>
              </a:p>
            </p:txBody>
          </p:sp>
        </mc:Choice>
        <mc:Fallback xmlns="">
          <p:sp>
            <p:nvSpPr>
              <p:cNvPr id="12" name="Надпись 144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157" y="5367528"/>
                <a:ext cx="5012148" cy="786385"/>
              </a:xfrm>
              <a:prstGeom prst="rect">
                <a:avLst/>
              </a:prstGeom>
              <a:blipFill>
                <a:blip r:embed="rId5"/>
                <a:stretch>
                  <a:fillRect l="-1825" t="-6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8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0" y="963782"/>
            <a:ext cx="4769224" cy="19618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31832" y="2961098"/>
            <a:ext cx="5335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1.1. Scheme 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ordinary polymer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0208" y="2478024"/>
            <a:ext cx="603504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68496" y="2410334"/>
            <a:ext cx="5852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6522" y="46325"/>
            <a:ext cx="12042647" cy="692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876276" y="78462"/>
            <a:ext cx="92352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polymer brushes and what are they used for?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976595" y="82296"/>
            <a:ext cx="82921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Grafting and polymerization at low temperatures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62746" y="1070032"/>
            <a:ext cx="5759336" cy="4587210"/>
            <a:chOff x="429769" y="1310670"/>
            <a:chExt cx="5759336" cy="458721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0" t="9600" r="21700" b="5867"/>
            <a:stretch/>
          </p:blipFill>
          <p:spPr>
            <a:xfrm>
              <a:off x="429769" y="1310670"/>
              <a:ext cx="5759336" cy="45872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929385" y="2298222"/>
                  <a:ext cx="1033272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2=0.5</m:t>
                        </m:r>
                      </m:oMath>
                    </m:oMathPara>
                  </a14:m>
                  <a:endPara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385" y="2298222"/>
                  <a:ext cx="1033272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Группа 7"/>
          <p:cNvGrpSpPr/>
          <p:nvPr/>
        </p:nvGrpSpPr>
        <p:grpSpPr>
          <a:xfrm>
            <a:off x="6289948" y="1070033"/>
            <a:ext cx="5697836" cy="4593968"/>
            <a:chOff x="6289948" y="1188719"/>
            <a:chExt cx="5454556" cy="4475281"/>
          </a:xfrm>
        </p:grpSpPr>
        <p:pic>
          <p:nvPicPr>
            <p:cNvPr id="9" name="Рисунок 8" descr="D:\научная работа\написание статей\статья_июнь2022\картинки\картинка8\Презентация Microsoft PowerPoint\Слайд2.TI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5" t="6917" r="21279" b="7261"/>
            <a:stretch/>
          </p:blipFill>
          <p:spPr>
            <a:xfrm>
              <a:off x="6289948" y="1188719"/>
              <a:ext cx="5454556" cy="44752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7022592" y="1188719"/>
              <a:ext cx="1042416" cy="3291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62746" y="5754786"/>
            <a:ext cx="575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Fig. 2.6.</a:t>
            </a:r>
            <a:r>
              <a:rPr lang="en-US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Log-log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plot of the polymer chains hydrodynamic radii (R</a:t>
            </a:r>
            <a:r>
              <a:rPr lang="en-US" sz="12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) vs. brush thickness (H) for the scaling analysis of the polymer chains in the bulk and on the surface</a:t>
            </a:r>
            <a:endParaRPr lang="ru-RU" sz="12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9948" y="5754786"/>
            <a:ext cx="5759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2.7.</a:t>
            </a:r>
            <a:r>
              <a:rPr lang="en-US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brush thickness on the washing time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976595" y="91440"/>
            <a:ext cx="82921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Grafting and polymerization at low temperatures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olymers | Free Full-Text | From Self-Assembled Monolayers to Coatings:  Advances in the Synthesis and Nanobio Applications of Polymer Brush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51"/>
          <a:stretch/>
        </p:blipFill>
        <p:spPr bwMode="auto">
          <a:xfrm>
            <a:off x="250934" y="2666530"/>
            <a:ext cx="11706497" cy="25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997" y="2654652"/>
            <a:ext cx="700630" cy="539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122" y="2670531"/>
            <a:ext cx="680016" cy="523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64" y="2019337"/>
            <a:ext cx="691268" cy="532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666" y="1928594"/>
            <a:ext cx="690968" cy="532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8136" y="5202052"/>
            <a:ext cx="2034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Grafting to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7123" y="5193792"/>
            <a:ext cx="3031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Grafting through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0066" y="5192908"/>
            <a:ext cx="25197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Grafting from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968496" y="1655063"/>
            <a:ext cx="4233672" cy="4717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6595" y="4685514"/>
            <a:ext cx="1664208" cy="324000"/>
          </a:xfrm>
          <a:prstGeom prst="rect">
            <a:avLst/>
          </a:prstGeom>
          <a:solidFill>
            <a:srgbClr val="A6B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77440" y="5010028"/>
            <a:ext cx="1088136" cy="39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297" y="5820653"/>
            <a:ext cx="12042646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804577" y="92404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644" y="853368"/>
            <a:ext cx="10775832" cy="4930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polyacrylamide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brushes with different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synthesized and chemically attached to flat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silica surface using the “grafting through” technique. 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 of the grafting-through approach: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“+”				          “-”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heap				chaotic structure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				hard to contro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en-US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tabLst>
                <a:tab pos="457200" algn="l"/>
              </a:tabLs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grafting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			residual product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“clean” synthesis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features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“grafting-through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approach:</a:t>
            </a: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intermediate stretch of attached polymer chains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possibility of the thickness control by temperature variation</a:t>
            </a: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979" y="5827415"/>
            <a:ext cx="962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work is financially supported by the Russian Science Foundation (project № 21-73-10197)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7979" y="6196747"/>
            <a:ext cx="12143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Colloids and Surfaces A: Physicochemical and Engineering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Aspects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Submitted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Avdeev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Mikhail M.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et.al. “Brushes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Synthesized by “Grafting Through” Approach: Characterization and Scaling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Analysis”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1506" y="2688336"/>
            <a:ext cx="704551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3"/>
          <p:cNvSpPr txBox="1">
            <a:spLocks/>
          </p:cNvSpPr>
          <p:nvPr/>
        </p:nvSpPr>
        <p:spPr>
          <a:xfrm>
            <a:off x="8989968" y="63726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7348" y="9144"/>
            <a:ext cx="43679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 brush formation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адпись 1058"/>
          <p:cNvSpPr txBox="1"/>
          <p:nvPr/>
        </p:nvSpPr>
        <p:spPr>
          <a:xfrm>
            <a:off x="772078" y="2940693"/>
            <a:ext cx="4816801" cy="40322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Elemental composition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high-resolution XPS spectra, at.%.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77" y="1172048"/>
            <a:ext cx="3988603" cy="1595442"/>
          </a:xfrm>
          <a:prstGeom prst="rect">
            <a:avLst/>
          </a:prstGeom>
        </p:spPr>
      </p:pic>
      <p:pic>
        <p:nvPicPr>
          <p:cNvPr id="6" name="Picture 8" descr="figure5"/>
          <p:cNvPicPr/>
          <p:nvPr/>
        </p:nvPicPr>
        <p:blipFill rotWithShape="1">
          <a:blip r:embed="rId3"/>
          <a:srcRect l="8601" r="10266"/>
          <a:stretch/>
        </p:blipFill>
        <p:spPr>
          <a:xfrm>
            <a:off x="5505359" y="910722"/>
            <a:ext cx="5995567" cy="45609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08040" y="539742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Figure </a:t>
            </a:r>
            <a:r>
              <a:rPr lang="en-US" sz="1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2.1.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Survey XPS spectra </a:t>
            </a:r>
            <a:r>
              <a:rPr lang="en-US" sz="1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of substrates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at different stages of preparation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8469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3"/>
          <p:cNvSpPr txBox="1">
            <a:spLocks/>
          </p:cNvSpPr>
          <p:nvPr/>
        </p:nvSpPr>
        <p:spPr>
          <a:xfrm>
            <a:off x="8989968" y="63726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7348" y="9144"/>
            <a:ext cx="43679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 brush formation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41705"/>
              </p:ext>
            </p:extLst>
          </p:nvPr>
        </p:nvGraphicFramePr>
        <p:xfrm>
          <a:off x="356617" y="1316733"/>
          <a:ext cx="11164823" cy="5055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407">
                  <a:extLst>
                    <a:ext uri="{9D8B030D-6E8A-4147-A177-3AD203B41FA5}">
                      <a16:colId xmlns:a16="http://schemas.microsoft.com/office/drawing/2014/main" val="4223050641"/>
                    </a:ext>
                  </a:extLst>
                </a:gridCol>
                <a:gridCol w="1805274">
                  <a:extLst>
                    <a:ext uri="{9D8B030D-6E8A-4147-A177-3AD203B41FA5}">
                      <a16:colId xmlns:a16="http://schemas.microsoft.com/office/drawing/2014/main" val="2211410212"/>
                    </a:ext>
                  </a:extLst>
                </a:gridCol>
                <a:gridCol w="1405729">
                  <a:extLst>
                    <a:ext uri="{9D8B030D-6E8A-4147-A177-3AD203B41FA5}">
                      <a16:colId xmlns:a16="http://schemas.microsoft.com/office/drawing/2014/main" val="2658306755"/>
                    </a:ext>
                  </a:extLst>
                </a:gridCol>
                <a:gridCol w="1232597">
                  <a:extLst>
                    <a:ext uri="{9D8B030D-6E8A-4147-A177-3AD203B41FA5}">
                      <a16:colId xmlns:a16="http://schemas.microsoft.com/office/drawing/2014/main" val="980464135"/>
                    </a:ext>
                  </a:extLst>
                </a:gridCol>
                <a:gridCol w="1234830">
                  <a:extLst>
                    <a:ext uri="{9D8B030D-6E8A-4147-A177-3AD203B41FA5}">
                      <a16:colId xmlns:a16="http://schemas.microsoft.com/office/drawing/2014/main" val="1283765161"/>
                    </a:ext>
                  </a:extLst>
                </a:gridCol>
                <a:gridCol w="1298722">
                  <a:extLst>
                    <a:ext uri="{9D8B030D-6E8A-4147-A177-3AD203B41FA5}">
                      <a16:colId xmlns:a16="http://schemas.microsoft.com/office/drawing/2014/main" val="3692645612"/>
                    </a:ext>
                  </a:extLst>
                </a:gridCol>
                <a:gridCol w="2209264">
                  <a:extLst>
                    <a:ext uri="{9D8B030D-6E8A-4147-A177-3AD203B41FA5}">
                      <a16:colId xmlns:a16="http://schemas.microsoft.com/office/drawing/2014/main" val="3094136828"/>
                    </a:ext>
                  </a:extLst>
                </a:gridCol>
              </a:tblGrid>
              <a:tr h="2466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Spectrum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Binding energy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Species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8905923"/>
                  </a:ext>
                </a:extLst>
              </a:tr>
              <a:tr h="246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122131"/>
                  </a:ext>
                </a:extLst>
              </a:tr>
              <a:tr h="24661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O1s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531.4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O=C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5793845"/>
                  </a:ext>
                </a:extLst>
              </a:tr>
              <a:tr h="587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532.4–532.5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32.9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SiO2, HO−C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7272396"/>
                  </a:ext>
                </a:extLst>
              </a:tr>
              <a:tr h="783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533.6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C−O−C, O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C−O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8990261"/>
                  </a:ext>
                </a:extLst>
              </a:tr>
              <a:tr h="58758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C1s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285.0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12.9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C−C,H (sp3)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4861379"/>
                  </a:ext>
                </a:extLst>
              </a:tr>
              <a:tr h="246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286.3–286.6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С−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5209571"/>
                  </a:ext>
                </a:extLst>
              </a:tr>
              <a:tr h="979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287.9–288.1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O−C−O, C=O, O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C−N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2196628"/>
                  </a:ext>
                </a:extLst>
              </a:tr>
              <a:tr h="391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289.2–289.3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C−O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7699368"/>
                  </a:ext>
                </a:extLst>
              </a:tr>
              <a:tr h="246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N1s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399.8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−NH2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0665242"/>
                  </a:ext>
                </a:extLst>
              </a:tr>
              <a:tr h="2466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Si2p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98.8–99.0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34.6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6345443"/>
                  </a:ext>
                </a:extLst>
              </a:tr>
              <a:tr h="246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102.6–103.0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154039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83580" y="666146"/>
            <a:ext cx="8935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2. Binding energies of components in high-resolution XPS spectra of polymer brush on silicon wafer surface at different stages of preparation, their attribution to different species and the content of these species.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00046" y="3202857"/>
            <a:ext cx="320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1.2. Stimuli-responsive coatings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0" y="963782"/>
            <a:ext cx="4769224" cy="19618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31832" y="2961098"/>
            <a:ext cx="5335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1.1. Scheme 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ordinary polymer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0208" y="2478024"/>
            <a:ext cx="603504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68496" y="2410334"/>
            <a:ext cx="5852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6522" y="46325"/>
            <a:ext cx="12042647" cy="692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876276" y="78462"/>
            <a:ext cx="92352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polymer brushes and what are they used for?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56" y="933226"/>
            <a:ext cx="4667410" cy="2260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973848" y="3466119"/>
            <a:ext cx="3457503" cy="26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en-US"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  <a:r>
              <a:rPr lang="en-US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et. al.. Langmuir</a:t>
            </a:r>
            <a:r>
              <a:rPr lang="en-US"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2012 28 (37), </a:t>
            </a:r>
            <a:r>
              <a:rPr lang="en-US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13452-13458</a:t>
            </a:r>
            <a:endParaRPr lang="en-US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71675" y="3727271"/>
            <a:ext cx="4497011" cy="2211019"/>
            <a:chOff x="588794" y="3559165"/>
            <a:chExt cx="5019525" cy="2662756"/>
          </a:xfrm>
        </p:grpSpPr>
        <p:pic>
          <p:nvPicPr>
            <p:cNvPr id="2" name="Picture 2" descr="http://english.licp.cas.cn/ns/es/201502/W020150202398954339654.bmp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857" b="16721"/>
            <a:stretch/>
          </p:blipFill>
          <p:spPr bwMode="auto">
            <a:xfrm>
              <a:off x="771620" y="3668398"/>
              <a:ext cx="2100241" cy="247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olymers | Free Full-Text | From Self-Assembled Monolayers to Coatings:  Advances in the Synthesis and Nanobio Applications of Polymer Brushe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48" t="20216" r="32724"/>
            <a:stretch/>
          </p:blipFill>
          <p:spPr bwMode="auto">
            <a:xfrm>
              <a:off x="3016678" y="3668398"/>
              <a:ext cx="2486635" cy="255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88794" y="3559165"/>
              <a:ext cx="5019525" cy="2662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5256" y="5960590"/>
            <a:ext cx="484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1.3. Lubricants and protective coatings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0" y="963782"/>
            <a:ext cx="4769224" cy="19618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0046" y="3202857"/>
            <a:ext cx="320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1.2. Stimuli-responsive coatings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832" y="2961098"/>
            <a:ext cx="5284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1.1. Scheme 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ordinary polymer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0208" y="2478024"/>
            <a:ext cx="603504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68496" y="2410334"/>
            <a:ext cx="5852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6522" y="46325"/>
            <a:ext cx="12042647" cy="692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876276" y="78462"/>
            <a:ext cx="92352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polymer brushes and what are they used for?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056" y="933226"/>
            <a:ext cx="4667410" cy="2260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973848" y="3466119"/>
            <a:ext cx="3457503" cy="26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en-US"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  <a:r>
              <a:rPr lang="en-US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et. al.. Langmuir</a:t>
            </a:r>
            <a:r>
              <a:rPr lang="en-US"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2012 28 (37), </a:t>
            </a:r>
            <a:r>
              <a:rPr lang="en-US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13452-13458</a:t>
            </a:r>
            <a:endParaRPr lang="en-US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64173" y="624299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Qiangbing</a:t>
            </a:r>
            <a:r>
              <a:rPr lang="en-US"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Wei, </a:t>
            </a:r>
            <a:r>
              <a:rPr lang="en-US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al.; Macromolecules</a:t>
            </a:r>
            <a:r>
              <a:rPr lang="en-US"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2013 46 (23), </a:t>
            </a:r>
            <a:r>
              <a:rPr lang="en-US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9368-9379</a:t>
            </a:r>
            <a:endParaRPr lang="en-US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46522" y="46325"/>
            <a:ext cx="12042647" cy="692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76276" y="78462"/>
            <a:ext cx="92352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polymer brushes and what are they used for?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67846" y="3735974"/>
            <a:ext cx="5185954" cy="2238103"/>
            <a:chOff x="6165670" y="3683726"/>
            <a:chExt cx="5185954" cy="2238103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165670" y="3759813"/>
              <a:ext cx="5185954" cy="2162016"/>
              <a:chOff x="941294" y="1476374"/>
              <a:chExt cx="8453718" cy="3454214"/>
            </a:xfrm>
          </p:grpSpPr>
          <p:pic>
            <p:nvPicPr>
              <p:cNvPr id="1026" name="Picture 2" descr="https://pubs.rsc.org/image/article/2021/RA/d1ra03475h/d1ra03475h-f1_hi-res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583" b="41479"/>
              <a:stretch/>
            </p:blipFill>
            <p:spPr bwMode="auto">
              <a:xfrm>
                <a:off x="1267200" y="1476374"/>
                <a:ext cx="7329954" cy="3149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995082" y="1613647"/>
                <a:ext cx="1739153" cy="582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941294" y="3989294"/>
                <a:ext cx="1846730" cy="7709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7924800" y="4213412"/>
                <a:ext cx="1470212" cy="717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6278880" y="3683726"/>
              <a:ext cx="4659086" cy="2131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56" y="933226"/>
            <a:ext cx="4667410" cy="2260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98619" y="5877328"/>
            <a:ext cx="484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1.4. Stabilization and integration of nanoparticles in nanocomposite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71675" y="3727271"/>
            <a:ext cx="4497011" cy="2211019"/>
            <a:chOff x="588794" y="3559165"/>
            <a:chExt cx="5019525" cy="2662756"/>
          </a:xfrm>
        </p:grpSpPr>
        <p:pic>
          <p:nvPicPr>
            <p:cNvPr id="2" name="Picture 2" descr="http://english.licp.cas.cn/ns/es/201502/W020150202398954339654.bmp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857" b="16721"/>
            <a:stretch/>
          </p:blipFill>
          <p:spPr bwMode="auto">
            <a:xfrm>
              <a:off x="771620" y="3668398"/>
              <a:ext cx="2100241" cy="247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olymers | Free Full-Text | From Self-Assembled Monolayers to Coatings:  Advances in the Synthesis and Nanobio Applications of Polymer Brushe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48" t="20216" r="32724"/>
            <a:stretch/>
          </p:blipFill>
          <p:spPr bwMode="auto">
            <a:xfrm>
              <a:off x="3016678" y="3668398"/>
              <a:ext cx="2486635" cy="255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88794" y="3559165"/>
              <a:ext cx="5019525" cy="2662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0" y="963782"/>
            <a:ext cx="4769224" cy="19618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256" y="5960590"/>
            <a:ext cx="484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1.3. Lubricants and protective coatings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0046" y="3202857"/>
            <a:ext cx="320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1.2. Stimuli-responsive coatings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832" y="2961098"/>
            <a:ext cx="5284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1.1. Scheme 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ordinary polymer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50208" y="2478024"/>
            <a:ext cx="603504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968496" y="2410334"/>
            <a:ext cx="5852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73848" y="3466119"/>
            <a:ext cx="3457503" cy="26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en-US"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  <a:r>
              <a:rPr lang="en-US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et. al.. Langmuir</a:t>
            </a:r>
            <a:r>
              <a:rPr lang="en-US"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2012 28 (37), </a:t>
            </a:r>
            <a:r>
              <a:rPr lang="en-US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13452-13458</a:t>
            </a:r>
            <a:endParaRPr lang="en-US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4173" y="624299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Qiangbing</a:t>
            </a:r>
            <a:r>
              <a:rPr lang="en-US"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Wei, </a:t>
            </a:r>
            <a:r>
              <a:rPr lang="en-US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al.; Macromolecules</a:t>
            </a:r>
            <a:r>
              <a:rPr lang="en-US"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2013 46 (23), </a:t>
            </a:r>
            <a:r>
              <a:rPr lang="en-US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9368-9379</a:t>
            </a:r>
            <a:endParaRPr lang="en-US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2910" y="836710"/>
            <a:ext cx="198644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“grafting-to”</a:t>
            </a:r>
            <a:endParaRPr lang="ru-RU" sz="25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2" r="75985"/>
          <a:stretch/>
        </p:blipFill>
        <p:spPr>
          <a:xfrm>
            <a:off x="349597" y="1366326"/>
            <a:ext cx="2786796" cy="26767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t="39537"/>
          <a:stretch/>
        </p:blipFill>
        <p:spPr>
          <a:xfrm>
            <a:off x="490656" y="5288832"/>
            <a:ext cx="2411109" cy="1249502"/>
          </a:xfrm>
          <a:prstGeom prst="rect">
            <a:avLst/>
          </a:prstGeom>
        </p:spPr>
      </p:pic>
      <p:sp>
        <p:nvSpPr>
          <p:cNvPr id="27" name="Стрелка вниз 26"/>
          <p:cNvSpPr/>
          <p:nvPr/>
        </p:nvSpPr>
        <p:spPr>
          <a:xfrm>
            <a:off x="1499616" y="4095588"/>
            <a:ext cx="393192" cy="42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07140" y="4768371"/>
            <a:ext cx="25781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Mushroom-like brush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30639" y="836710"/>
            <a:ext cx="23910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“grafting-from”</a:t>
            </a:r>
            <a:endParaRPr lang="ru-RU" sz="25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589663" y="835726"/>
            <a:ext cx="28174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“grafting-through”</a:t>
            </a:r>
            <a:endParaRPr lang="ru-RU" sz="25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76130" y="111227"/>
            <a:ext cx="91920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 brush synthesis: “grafting through” approach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76130" y="111227"/>
            <a:ext cx="91920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 brush synthesis: “grafting through” approach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2910" y="836710"/>
            <a:ext cx="198644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“grafting-to”</a:t>
            </a:r>
            <a:endParaRPr lang="ru-RU" sz="25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30639" y="836710"/>
            <a:ext cx="23910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“grafting-from”</a:t>
            </a:r>
            <a:endParaRPr lang="ru-RU" sz="25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2" r="51085"/>
          <a:stretch/>
        </p:blipFill>
        <p:spPr>
          <a:xfrm>
            <a:off x="349597" y="1366326"/>
            <a:ext cx="5676300" cy="26767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589663" y="835726"/>
            <a:ext cx="28174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“grafting-through”</a:t>
            </a:r>
            <a:endParaRPr lang="ru-RU" sz="25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t="39537"/>
          <a:stretch/>
        </p:blipFill>
        <p:spPr>
          <a:xfrm>
            <a:off x="490656" y="5288832"/>
            <a:ext cx="2411109" cy="1249502"/>
          </a:xfrm>
          <a:prstGeom prst="rect">
            <a:avLst/>
          </a:prstGeom>
        </p:spPr>
      </p:pic>
      <p:sp>
        <p:nvSpPr>
          <p:cNvPr id="27" name="Стрелка вниз 26"/>
          <p:cNvSpPr/>
          <p:nvPr/>
        </p:nvSpPr>
        <p:spPr>
          <a:xfrm>
            <a:off x="1499616" y="4095588"/>
            <a:ext cx="393192" cy="42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567285" y="4095588"/>
            <a:ext cx="393192" cy="42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t="38072" b="2151"/>
          <a:stretch/>
        </p:blipFill>
        <p:spPr>
          <a:xfrm>
            <a:off x="3685285" y="5288832"/>
            <a:ext cx="2157192" cy="132228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7140" y="4768371"/>
            <a:ext cx="25781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Mushroom-like brush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1073" y="4768371"/>
            <a:ext cx="15456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Dense brush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76130" y="92939"/>
            <a:ext cx="91920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 brush synthesis: “grafting through” approach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2910" y="836710"/>
            <a:ext cx="198644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“grafting-to”</a:t>
            </a:r>
            <a:endParaRPr lang="ru-RU" sz="25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30639" y="836710"/>
            <a:ext cx="23910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“grafting-from”</a:t>
            </a:r>
            <a:endParaRPr lang="ru-RU" sz="25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2"/>
          <a:stretch/>
        </p:blipFill>
        <p:spPr>
          <a:xfrm>
            <a:off x="349596" y="1366326"/>
            <a:ext cx="11604445" cy="26767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589663" y="835726"/>
            <a:ext cx="28174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“grafting-through”</a:t>
            </a:r>
            <a:endParaRPr lang="ru-RU" sz="25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t="39537"/>
          <a:stretch/>
        </p:blipFill>
        <p:spPr>
          <a:xfrm>
            <a:off x="490656" y="5288832"/>
            <a:ext cx="2411109" cy="1249502"/>
          </a:xfrm>
          <a:prstGeom prst="rect">
            <a:avLst/>
          </a:prstGeom>
        </p:spPr>
      </p:pic>
      <p:sp>
        <p:nvSpPr>
          <p:cNvPr id="27" name="Стрелка вниз 26"/>
          <p:cNvSpPr/>
          <p:nvPr/>
        </p:nvSpPr>
        <p:spPr>
          <a:xfrm>
            <a:off x="1499616" y="4095588"/>
            <a:ext cx="393192" cy="42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567285" y="4095588"/>
            <a:ext cx="393192" cy="42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t="38072" b="2151"/>
          <a:stretch/>
        </p:blipFill>
        <p:spPr>
          <a:xfrm>
            <a:off x="3685285" y="5288832"/>
            <a:ext cx="2157192" cy="132228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7140" y="4768371"/>
            <a:ext cx="25781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Mushroom-like brush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1073" y="4768371"/>
            <a:ext cx="15456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Dense brush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7711927" y="4095588"/>
            <a:ext cx="393192" cy="42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409944" y="1312781"/>
            <a:ext cx="2997158" cy="2730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431469" y="5158413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2296" y="46326"/>
            <a:ext cx="12042647" cy="6923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01566" y="3915156"/>
            <a:ext cx="8485634" cy="16535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10711" y="1184148"/>
            <a:ext cx="8476489" cy="11795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8640" y="1024128"/>
            <a:ext cx="2935224" cy="1499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8640" y="3727704"/>
            <a:ext cx="2935224" cy="2023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00584"/>
            <a:ext cx="4479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 &amp; OBJECTIVES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3591" y="1535409"/>
            <a:ext cx="72603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features of “grafting-through” approach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47147" y="3985587"/>
            <a:ext cx="83400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3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Scaling 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analysis of the polymer brush </a:t>
            </a:r>
            <a:r>
              <a:rPr lang="en-US" sz="23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thickness</a:t>
            </a:r>
          </a:p>
          <a:p>
            <a:pPr marL="457200" indent="-457200">
              <a:buAutoNum type="arabicParenR"/>
            </a:pPr>
            <a:endParaRPr lang="en-US" sz="2300" dirty="0">
              <a:latin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sz="2300" dirty="0" smtClean="0">
                <a:latin typeface="Times New Roman" panose="02020603050405020304" pitchFamily="18" charset="0"/>
              </a:rPr>
              <a:t>Tuning the polymer brush thickness by changing the external conditions</a:t>
            </a:r>
            <a:endParaRPr lang="ru-RU" sz="2300" dirty="0"/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037105" y="6396839"/>
            <a:ext cx="2743200" cy="365125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1138</Words>
  <Application>Microsoft Office PowerPoint</Application>
  <PresentationFormat>Широкоэкранный</PresentationFormat>
  <Paragraphs>253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Авдеев</dc:creator>
  <cp:lastModifiedBy>Михаил Авдеев</cp:lastModifiedBy>
  <cp:revision>143</cp:revision>
  <dcterms:created xsi:type="dcterms:W3CDTF">2023-02-21T19:37:34Z</dcterms:created>
  <dcterms:modified xsi:type="dcterms:W3CDTF">2023-12-09T20:05:50Z</dcterms:modified>
</cp:coreProperties>
</file>