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4" r:id="rId2"/>
    <p:sldId id="372" r:id="rId3"/>
    <p:sldId id="379" r:id="rId4"/>
    <p:sldId id="748" r:id="rId5"/>
    <p:sldId id="380" r:id="rId6"/>
    <p:sldId id="377" r:id="rId7"/>
    <p:sldId id="381" r:id="rId8"/>
    <p:sldId id="749" r:id="rId9"/>
    <p:sldId id="750" r:id="rId10"/>
    <p:sldId id="751" r:id="rId11"/>
    <p:sldId id="752" r:id="rId12"/>
    <p:sldId id="288" r:id="rId13"/>
    <p:sldId id="753" r:id="rId14"/>
    <p:sldId id="280" r:id="rId15"/>
    <p:sldId id="281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82A3BF"/>
    <a:srgbClr val="252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1744" autoAdjust="0"/>
  </p:normalViewPr>
  <p:slideViewPr>
    <p:cSldViewPr snapToGrid="0">
      <p:cViewPr>
        <p:scale>
          <a:sx n="100" d="100"/>
          <a:sy n="100" d="100"/>
        </p:scale>
        <p:origin x="954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C2C570-DD66-48DA-9D64-E594BBD039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C0AB2D-8EC6-41E3-88BA-7543F716D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7E50-ADC7-4A26-AC66-80DAB2AB37D7}" type="datetimeFigureOut">
              <a:rPr lang="ru-KZ" smtClean="0"/>
              <a:t>12/13/2023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F57FAA-76ED-404A-B4B8-5089AB719D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42BA58-53C5-490C-B2D8-B5819B4F74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DEE28-D1C2-4DFE-9BAD-57332DBE537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568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5520-E516-4F9B-B4F6-82C302ABAA7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6750-699B-47AD-B1F8-264E17FD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3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5C352B1-1760-4819-B807-CA6D17B1719A}" type="slidenum">
              <a:rPr lang="ru-RU" altLang="ru-RU" smtClean="0">
                <a:latin typeface="Arial" charset="0"/>
              </a:rPr>
              <a:pPr/>
              <a:t>1</a:t>
            </a:fld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7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54038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5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2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8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1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9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7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9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9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2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7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4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8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D95F-2233-4027-88DD-7451582A5EC8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>
            <a:extLst>
              <a:ext uri="{FF2B5EF4-FFF2-40B4-BE49-F238E27FC236}">
                <a16:creationId xmlns:a16="http://schemas.microsoft.com/office/drawing/2014/main" id="{4B867DE4-AF6E-49D2-A551-96B0FAF1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735955"/>
            <a:ext cx="89281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3400" b="1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3400" b="1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3600" b="1" dirty="0">
              <a:solidFill>
                <a:srgbClr val="002060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u="sng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u="sng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u="sng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u="sng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u="sng" dirty="0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K. </a:t>
            </a:r>
            <a:r>
              <a:rPr lang="en-US" altLang="ru-RU" sz="2800" b="1" u="sng" dirty="0" err="1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Berestov</a:t>
            </a:r>
            <a:r>
              <a:rPr lang="en-US" altLang="ru-RU" sz="2800" b="1" dirty="0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,  D. </a:t>
            </a:r>
            <a:r>
              <a:rPr lang="en-US" altLang="ru-RU" sz="2800" b="1" dirty="0" err="1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Pugachev</a:t>
            </a:r>
            <a:endParaRPr lang="en-US" altLang="ru-RU" sz="2800" b="1" dirty="0">
              <a:solidFill>
                <a:srgbClr val="002060"/>
              </a:solidFill>
              <a:latin typeface="+mn-lt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err="1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Jinr</a:t>
            </a:r>
            <a:r>
              <a:rPr lang="en-US" altLang="ru-RU" sz="2000" b="1" dirty="0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ru-RU" sz="2000" b="1" dirty="0" err="1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Dubna</a:t>
            </a:r>
            <a:r>
              <a:rPr lang="en-US" altLang="ru-RU" sz="2000" b="1" dirty="0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, Moscow Region, Russia</a:t>
            </a:r>
          </a:p>
        </p:txBody>
      </p:sp>
      <p:sp>
        <p:nvSpPr>
          <p:cNvPr id="32" name="Прямоугольник 2">
            <a:extLst>
              <a:ext uri="{FF2B5EF4-FFF2-40B4-BE49-F238E27FC236}">
                <a16:creationId xmlns:a16="http://schemas.microsoft.com/office/drawing/2014/main" id="{2A2C7B5C-DF50-4952-B494-9E0370D5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" y="2437157"/>
            <a:ext cx="10566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Simulation of the Permanent Magnet System for Compact 14 GHz ECR Ion Source</a:t>
            </a:r>
            <a:endParaRPr lang="ru-RU" altLang="ru-RU" sz="44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3" name="Picture 187">
            <a:extLst>
              <a:ext uri="{FF2B5EF4-FFF2-40B4-BE49-F238E27FC236}">
                <a16:creationId xmlns:a16="http://schemas.microsoft.com/office/drawing/2014/main" id="{2902D038-2A4F-4A2E-992F-9BEFE170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4" y="209026"/>
            <a:ext cx="2554289" cy="208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">
            <a:extLst>
              <a:ext uri="{FF2B5EF4-FFF2-40B4-BE49-F238E27FC236}">
                <a16:creationId xmlns:a16="http://schemas.microsoft.com/office/drawing/2014/main" id="{896893CD-E969-485B-AE49-27D2E118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905" y="327971"/>
            <a:ext cx="2554289" cy="170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7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63F98B-FDD2-4D43-9A1E-0574495D6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67" y="722558"/>
            <a:ext cx="6667500" cy="5057775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5400000">
            <a:off x="599454" y="4451201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599455" y="1377913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743166" y="1067041"/>
            <a:ext cx="837582" cy="53079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743166" y="4877041"/>
            <a:ext cx="837582" cy="53079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886933" y="1710140"/>
            <a:ext cx="26442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886933" y="4659917"/>
            <a:ext cx="26442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523286" y="1377914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523286" y="4451200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069075" y="1710140"/>
            <a:ext cx="41351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69074" y="4655275"/>
            <a:ext cx="41351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254840" y="5050263"/>
            <a:ext cx="219063" cy="18434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254840" y="1240263"/>
            <a:ext cx="219063" cy="18434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276753" y="4312827"/>
            <a:ext cx="175235" cy="16057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2269640" y="2008588"/>
            <a:ext cx="189462" cy="16057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780801" y="1971452"/>
            <a:ext cx="198459" cy="16987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3780800" y="4362647"/>
            <a:ext cx="198459" cy="16987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DA8A93-9E1D-49C8-AC7F-0D1624C4FFCE}"/>
              </a:ext>
            </a:extLst>
          </p:cNvPr>
          <p:cNvSpPr txBox="1"/>
          <p:nvPr/>
        </p:nvSpPr>
        <p:spPr>
          <a:xfrm>
            <a:off x="409667" y="5843093"/>
            <a:ext cx="52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system for 14 GHz ECR Ion Source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>
            <a:off x="8896003" y="722558"/>
            <a:ext cx="2709485" cy="3015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003" y="4122983"/>
            <a:ext cx="1981200" cy="1657350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7477639" y="2026085"/>
            <a:ext cx="1116774" cy="46580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7477639" y="4546816"/>
            <a:ext cx="1116774" cy="46580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163464" y="4594120"/>
            <a:ext cx="144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Plug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60378" y="1147771"/>
            <a:ext cx="114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Hexapole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60378" y="2882113"/>
            <a:ext cx="114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87">
            <a:extLst>
              <a:ext uri="{FF2B5EF4-FFF2-40B4-BE49-F238E27FC236}">
                <a16:creationId xmlns:a16="http://schemas.microsoft.com/office/drawing/2014/main" id="{2902D038-2A4F-4A2E-992F-9BEFE170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7" y="133691"/>
            <a:ext cx="683421" cy="5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2">
            <a:extLst>
              <a:ext uri="{FF2B5EF4-FFF2-40B4-BE49-F238E27FC236}">
                <a16:creationId xmlns:a16="http://schemas.microsoft.com/office/drawing/2014/main" id="{84EBE723-8A9B-4C76-B8BC-9C209BAD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042" y="-29682"/>
            <a:ext cx="1090995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PM Magnet System for Compact 14 GHz ECR Ion Source </a:t>
            </a:r>
            <a:r>
              <a:rPr lang="ru-RU" altLang="ko-KR" sz="24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№3</a:t>
            </a:r>
            <a:endParaRPr lang="ko-KR" altLang="en-US" sz="2400" b="1" dirty="0">
              <a:solidFill>
                <a:srgbClr val="FF0000"/>
              </a:solidFill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302305" y="1889654"/>
            <a:ext cx="260699" cy="53193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802220" y="2985478"/>
            <a:ext cx="210195" cy="53193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26826" y="2978294"/>
            <a:ext cx="210195" cy="53193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29" y="923925"/>
            <a:ext cx="6445166" cy="493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BE22FE4-2ABC-44D8-BF35-47DCE335C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76101"/>
              </p:ext>
            </p:extLst>
          </p:nvPr>
        </p:nvGraphicFramePr>
        <p:xfrm>
          <a:off x="7855739" y="1229279"/>
          <a:ext cx="3680625" cy="432324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41877">
                  <a:extLst>
                    <a:ext uri="{9D8B030D-6E8A-4147-A177-3AD203B41FA5}">
                      <a16:colId xmlns:a16="http://schemas.microsoft.com/office/drawing/2014/main" val="2752556031"/>
                    </a:ext>
                  </a:extLst>
                </a:gridCol>
                <a:gridCol w="1083260">
                  <a:extLst>
                    <a:ext uri="{9D8B030D-6E8A-4147-A177-3AD203B41FA5}">
                      <a16:colId xmlns:a16="http://schemas.microsoft.com/office/drawing/2014/main" val="1612363148"/>
                    </a:ext>
                  </a:extLst>
                </a:gridCol>
                <a:gridCol w="1055488">
                  <a:extLst>
                    <a:ext uri="{9D8B030D-6E8A-4147-A177-3AD203B41FA5}">
                      <a16:colId xmlns:a16="http://schemas.microsoft.com/office/drawing/2014/main" val="1619544205"/>
                    </a:ext>
                  </a:extLst>
                </a:gridCol>
              </a:tblGrid>
              <a:tr h="3334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Configuration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Plug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Plug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87217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Magnet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Ø,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87849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Chamber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88736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L, mm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19276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58246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90602"/>
                  </a:ext>
                </a:extLst>
              </a:tr>
              <a:tr h="42044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40484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76245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(no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hexapole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iron), kg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66355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NdFeB (N48SH)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NdFeB (N48SH)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85014"/>
                  </a:ext>
                </a:extLst>
              </a:tr>
            </a:tbl>
          </a:graphicData>
        </a:graphic>
      </p:graphicFrame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348544" y="56466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magnetic system configuration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7">
            <a:extLst>
              <a:ext uri="{FF2B5EF4-FFF2-40B4-BE49-F238E27FC236}">
                <a16:creationId xmlns:a16="http://schemas.microsoft.com/office/drawing/2014/main" id="{2902D038-2A4F-4A2E-992F-9BEFE170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4" y="209027"/>
            <a:ext cx="664371" cy="5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6825" y="2536910"/>
            <a:ext cx="495649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6329" y="2615778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inj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61637" y="4187309"/>
            <a:ext cx="548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min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4294" y="3817977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ECR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71088" y="6094392"/>
            <a:ext cx="511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Axial magnetic field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5782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282042" y="181871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Hexapole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91544" y="5201837"/>
            <a:ext cx="5541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Radial magnetic field distribution </a:t>
            </a:r>
          </a:p>
        </p:txBody>
      </p:sp>
      <p:pic>
        <p:nvPicPr>
          <p:cNvPr id="18" name="Рисунок 17" descr="Hexapole 24 seg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7" y="847331"/>
            <a:ext cx="5038725" cy="426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75348" y="5316502"/>
            <a:ext cx="6161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Magnetization configuration (24</a:t>
            </a:r>
            <a:r>
              <a:rPr lang="ru-RU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sectors): </a:t>
            </a:r>
            <a:r>
              <a:rPr lang="ru-RU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– 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poles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2 – middle sectors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3 – inter-pole sectors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1BE22FE4-2ABC-44D8-BF35-47DCE335C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23842"/>
              </p:ext>
            </p:extLst>
          </p:nvPr>
        </p:nvGraphicFramePr>
        <p:xfrm>
          <a:off x="7121872" y="5625469"/>
          <a:ext cx="3680624" cy="94013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98255">
                  <a:extLst>
                    <a:ext uri="{9D8B030D-6E8A-4147-A177-3AD203B41FA5}">
                      <a16:colId xmlns:a16="http://schemas.microsoft.com/office/drawing/2014/main" val="2752556031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1612363148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1619544205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256284617"/>
                    </a:ext>
                  </a:extLst>
                </a:gridCol>
              </a:tblGrid>
              <a:tr h="55860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</a:t>
                      </a:r>
                      <a:r>
                        <a:rPr lang="en-US" sz="12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apole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mm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87217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2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76245"/>
                  </a:ext>
                </a:extLst>
              </a:tr>
            </a:tbl>
          </a:graphicData>
        </a:graphic>
      </p:graphicFrame>
      <p:pic>
        <p:nvPicPr>
          <p:cNvPr id="22" name="Picture 187">
            <a:extLst>
              <a:ext uri="{FF2B5EF4-FFF2-40B4-BE49-F238E27FC236}">
                <a16:creationId xmlns:a16="http://schemas.microsoft.com/office/drawing/2014/main" id="{782BFE29-4375-4133-A2C4-F2D35659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1"/>
            <a:ext cx="827749" cy="67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718" y="847331"/>
            <a:ext cx="5577108" cy="4269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960894" y="1393031"/>
            <a:ext cx="516731" cy="154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872786" y="1331922"/>
            <a:ext cx="766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mm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282042" y="181871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87">
            <a:extLst>
              <a:ext uri="{FF2B5EF4-FFF2-40B4-BE49-F238E27FC236}">
                <a16:creationId xmlns:a16="http://schemas.microsoft.com/office/drawing/2014/main" id="{782BFE29-4375-4133-A2C4-F2D35659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1"/>
            <a:ext cx="1029379" cy="83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71255"/>
              </p:ext>
            </p:extLst>
          </p:nvPr>
        </p:nvGraphicFramePr>
        <p:xfrm>
          <a:off x="3017521" y="4493805"/>
          <a:ext cx="9033685" cy="180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516">
                  <a:extLst>
                    <a:ext uri="{9D8B030D-6E8A-4147-A177-3AD203B41FA5}">
                      <a16:colId xmlns:a16="http://schemas.microsoft.com/office/drawing/2014/main" val="1598590144"/>
                    </a:ext>
                  </a:extLst>
                </a:gridCol>
                <a:gridCol w="1298510">
                  <a:extLst>
                    <a:ext uri="{9D8B030D-6E8A-4147-A177-3AD203B41FA5}">
                      <a16:colId xmlns:a16="http://schemas.microsoft.com/office/drawing/2014/main" val="1327194491"/>
                    </a:ext>
                  </a:extLst>
                </a:gridCol>
                <a:gridCol w="968378">
                  <a:extLst>
                    <a:ext uri="{9D8B030D-6E8A-4147-A177-3AD203B41FA5}">
                      <a16:colId xmlns:a16="http://schemas.microsoft.com/office/drawing/2014/main" val="2916029589"/>
                    </a:ext>
                  </a:extLst>
                </a:gridCol>
                <a:gridCol w="968378">
                  <a:extLst>
                    <a:ext uri="{9D8B030D-6E8A-4147-A177-3AD203B41FA5}">
                      <a16:colId xmlns:a16="http://schemas.microsoft.com/office/drawing/2014/main" val="3245444889"/>
                    </a:ext>
                  </a:extLst>
                </a:gridCol>
                <a:gridCol w="968378">
                  <a:extLst>
                    <a:ext uri="{9D8B030D-6E8A-4147-A177-3AD203B41FA5}">
                      <a16:colId xmlns:a16="http://schemas.microsoft.com/office/drawing/2014/main" val="107653334"/>
                    </a:ext>
                  </a:extLst>
                </a:gridCol>
                <a:gridCol w="968378">
                  <a:extLst>
                    <a:ext uri="{9D8B030D-6E8A-4147-A177-3AD203B41FA5}">
                      <a16:colId xmlns:a16="http://schemas.microsoft.com/office/drawing/2014/main" val="147892493"/>
                    </a:ext>
                  </a:extLst>
                </a:gridCol>
                <a:gridCol w="968378">
                  <a:extLst>
                    <a:ext uri="{9D8B030D-6E8A-4147-A177-3AD203B41FA5}">
                      <a16:colId xmlns:a16="http://schemas.microsoft.com/office/drawing/2014/main" val="1211542062"/>
                    </a:ext>
                  </a:extLst>
                </a:gridCol>
                <a:gridCol w="1156769">
                  <a:extLst>
                    <a:ext uri="{9D8B030D-6E8A-4147-A177-3AD203B41FA5}">
                      <a16:colId xmlns:a16="http://schemas.microsoft.com/office/drawing/2014/main" val="1564329435"/>
                    </a:ext>
                  </a:extLst>
                </a:gridCol>
              </a:tblGrid>
              <a:tr h="384497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Configuration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hamber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mm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L, mm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plug/With Plug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="1" kern="1200" baseline="-250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W,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71423"/>
                  </a:ext>
                </a:extLst>
              </a:tr>
              <a:tr h="383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47637"/>
                  </a:ext>
                </a:extLst>
              </a:tr>
              <a:tr h="34600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0.4/0.41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1/1.68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454532"/>
                  </a:ext>
                </a:extLst>
              </a:tr>
              <a:tr h="34600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0.4/0.41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1.04/1.74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996716"/>
                  </a:ext>
                </a:extLst>
              </a:tr>
              <a:tr h="34600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0.4/0.41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1.01/1.61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40.89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355632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603" y="986504"/>
            <a:ext cx="3337702" cy="2571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411" y="986504"/>
            <a:ext cx="3324865" cy="2571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52" y="986504"/>
            <a:ext cx="3215424" cy="257148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82410" y="3608756"/>
            <a:ext cx="3324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Axial field distribution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Configuration 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0632" y="3611448"/>
            <a:ext cx="3203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Axial field distribution Configuration 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32604" y="3608756"/>
            <a:ext cx="3337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Axial field distribution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Configuration 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32" y="4796658"/>
            <a:ext cx="1857375" cy="120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1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sp>
        <p:nvSpPr>
          <p:cNvPr id="3079" name="Rectangle 19"/>
          <p:cNvSpPr>
            <a:spLocks noChangeArrowheads="1"/>
          </p:cNvSpPr>
          <p:nvPr/>
        </p:nvSpPr>
        <p:spPr bwMode="auto">
          <a:xfrm>
            <a:off x="1282042" y="259782"/>
            <a:ext cx="10909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69" y="1362201"/>
            <a:ext cx="114158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magnetic plasma-confinement system for 14 GHz ECR Ion Source was simulated; </a:t>
            </a:r>
          </a:p>
          <a:p>
            <a:pPr indent="5400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 of the permanent magnets for axial magnetic field is about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37, 38, 40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kg;</a:t>
            </a:r>
          </a:p>
          <a:p>
            <a:pPr indent="5400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permanent magnetic system for 14 GHz ECR Ion Source satisfies the specified requirements.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87">
            <a:extLst>
              <a:ext uri="{FF2B5EF4-FFF2-40B4-BE49-F238E27FC236}">
                <a16:creationId xmlns:a16="http://schemas.microsoft.com/office/drawing/2014/main" id="{84702E1B-013E-4698-B874-99D50429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3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>
          <a:xfrm>
            <a:off x="1845652" y="2815837"/>
            <a:ext cx="8500695" cy="1027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5714" b="1" dirty="0">
                <a:solidFill>
                  <a:srgbClr val="FF0000"/>
                </a:solidFill>
                <a:latin typeface="Calibri" panose="020F0502020204030204" pitchFamily="34" charset="0"/>
              </a:rPr>
              <a:t>Thanks for your attention!</a:t>
            </a:r>
            <a:endParaRPr lang="ru-RU" sz="5714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187">
            <a:extLst>
              <a:ext uri="{FF2B5EF4-FFF2-40B4-BE49-F238E27FC236}">
                <a16:creationId xmlns:a16="http://schemas.microsoft.com/office/drawing/2014/main" id="{700C0BCA-9259-4C89-8722-746F4BA2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sp>
        <p:nvSpPr>
          <p:cNvPr id="3079" name="Rectangle 19"/>
          <p:cNvSpPr>
            <a:spLocks noChangeArrowheads="1"/>
          </p:cNvSpPr>
          <p:nvPr/>
        </p:nvSpPr>
        <p:spPr bwMode="auto">
          <a:xfrm>
            <a:off x="1282043" y="304979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System Parameters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87">
            <a:extLst>
              <a:ext uri="{FF2B5EF4-FFF2-40B4-BE49-F238E27FC236}">
                <a16:creationId xmlns:a16="http://schemas.microsoft.com/office/drawing/2014/main" id="{A2AB33C5-BA16-4B47-981D-CA8A32B7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1128375"/>
            <a:ext cx="5152390" cy="4188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28375"/>
            <a:ext cx="5114925" cy="4188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02456" y="5678552"/>
            <a:ext cx="10837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Magnetic Plasma-Confinement System Parameters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function of parameters (a) 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(b)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CD84E7-1B0D-4E3B-A7EE-A30012A6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8" y="3931361"/>
            <a:ext cx="4401512" cy="210267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E547DE8-682F-49A7-8561-4C03C43B73B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7805" y="510614"/>
            <a:ext cx="4473215" cy="2611279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1F72CEDE-B8AD-4A03-84E0-5DCD3FD0886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7678" y="356581"/>
            <a:ext cx="4780917" cy="3073857"/>
          </a:xfrm>
          <a:prstGeom prst="rect">
            <a:avLst/>
          </a:prstGeom>
        </p:spPr>
      </p:pic>
      <p:sp>
        <p:nvSpPr>
          <p:cNvPr id="4099" name="TextBox 3">
            <a:extLst>
              <a:ext uri="{FF2B5EF4-FFF2-40B4-BE49-F238E27FC236}">
                <a16:creationId xmlns:a16="http://schemas.microsoft.com/office/drawing/2014/main" id="{69B836BA-2C79-4897-B678-D85055D4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88" y="49138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Basics of the ECR Ion Sources</a:t>
            </a:r>
            <a:endParaRPr lang="ru-RU" alt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1EB5D248-E753-485D-9812-1EF8EF8AB9F4}"/>
              </a:ext>
            </a:extLst>
          </p:cNvPr>
          <p:cNvCxnSpPr>
            <a:cxnSpLocks/>
          </p:cNvCxnSpPr>
          <p:nvPr/>
        </p:nvCxnSpPr>
        <p:spPr>
          <a:xfrm flipH="1">
            <a:off x="1697240" y="2739390"/>
            <a:ext cx="677058" cy="1349517"/>
          </a:xfrm>
          <a:prstGeom prst="straightConnector1">
            <a:avLst/>
          </a:prstGeom>
          <a:ln w="57150">
            <a:solidFill>
              <a:srgbClr val="252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C9386D0-DE9B-46E8-A74B-D398CC12D379}"/>
              </a:ext>
            </a:extLst>
          </p:cNvPr>
          <p:cNvCxnSpPr>
            <a:cxnSpLocks/>
          </p:cNvCxnSpPr>
          <p:nvPr/>
        </p:nvCxnSpPr>
        <p:spPr>
          <a:xfrm>
            <a:off x="4216400" y="754301"/>
            <a:ext cx="2810862" cy="357752"/>
          </a:xfrm>
          <a:prstGeom prst="straightConnector1">
            <a:avLst/>
          </a:prstGeom>
          <a:ln w="57150">
            <a:solidFill>
              <a:srgbClr val="252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7456436" y="2798555"/>
            <a:ext cx="41944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Magnets for axial field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663752" y="6034033"/>
            <a:ext cx="4428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Permanent magnet </a:t>
            </a:r>
            <a:r>
              <a:rPr lang="en-US" altLang="zh-CN" sz="1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hexapole</a:t>
            </a:r>
            <a:endParaRPr lang="en-US" altLang="zh-CN" sz="1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61561"/>
              </p:ext>
            </p:extLst>
          </p:nvPr>
        </p:nvGraphicFramePr>
        <p:xfrm>
          <a:off x="7919252" y="3336511"/>
          <a:ext cx="3558797" cy="304308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86266">
                  <a:extLst>
                    <a:ext uri="{9D8B030D-6E8A-4147-A177-3AD203B41FA5}">
                      <a16:colId xmlns:a16="http://schemas.microsoft.com/office/drawing/2014/main" val="2752556031"/>
                    </a:ext>
                  </a:extLst>
                </a:gridCol>
                <a:gridCol w="1165864">
                  <a:extLst>
                    <a:ext uri="{9D8B030D-6E8A-4147-A177-3AD203B41FA5}">
                      <a16:colId xmlns:a16="http://schemas.microsoft.com/office/drawing/2014/main" val="1612363148"/>
                    </a:ext>
                  </a:extLst>
                </a:gridCol>
                <a:gridCol w="1206667">
                  <a:extLst>
                    <a:ext uri="{9D8B030D-6E8A-4147-A177-3AD203B41FA5}">
                      <a16:colId xmlns:a16="http://schemas.microsoft.com/office/drawing/2014/main" val="1619544205"/>
                    </a:ext>
                  </a:extLst>
                </a:gridCol>
              </a:tblGrid>
              <a:tr h="333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f[GHz]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B[T]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baseline="-25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[cm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87217"/>
                  </a:ext>
                </a:extLst>
              </a:tr>
              <a:tr h="381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7.44x10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87849"/>
                  </a:ext>
                </a:extLst>
              </a:tr>
              <a:tr h="381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5.08x10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19276"/>
                  </a:ext>
                </a:extLst>
              </a:tr>
              <a:tr h="381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1.24x10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58246"/>
                  </a:ext>
                </a:extLst>
              </a:tr>
              <a:tr h="381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2.43x10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90602"/>
                  </a:ext>
                </a:extLst>
              </a:tr>
              <a:tr h="420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3.2x10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40484"/>
                  </a:ext>
                </a:extLst>
              </a:tr>
              <a:tr h="381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4x10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76245"/>
                  </a:ext>
                </a:extLst>
              </a:tr>
              <a:tr h="381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66355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1DA8A93-9E1D-49C8-AC7F-0D1624C4FFCE}"/>
              </a:ext>
            </a:extLst>
          </p:cNvPr>
          <p:cNvSpPr txBox="1"/>
          <p:nvPr/>
        </p:nvSpPr>
        <p:spPr>
          <a:xfrm>
            <a:off x="663752" y="3414149"/>
            <a:ext cx="478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ECR Ion Source</a:t>
            </a:r>
            <a:endParaRPr lang="ru-KZ" sz="2000" dirty="0"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57036" y="2885598"/>
            <a:ext cx="643107" cy="272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5533" y="4382622"/>
            <a:ext cx="1857375" cy="120015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 rot="5400000">
            <a:off x="9496271" y="4494094"/>
            <a:ext cx="404758" cy="992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641465-B8A9-47DA-9A66-192521FD1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983" y="3326273"/>
            <a:ext cx="227647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421DA4-62C1-4E5F-A642-3CE79A4A79CD}"/>
              </a:ext>
            </a:extLst>
          </p:cNvPr>
          <p:cNvSpPr/>
          <p:nvPr/>
        </p:nvSpPr>
        <p:spPr>
          <a:xfrm>
            <a:off x="250004" y="3283338"/>
            <a:ext cx="3818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E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energy nuclear physics.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BBB6FE-C64B-47ED-BCC1-D8A1331077A9}"/>
              </a:ext>
            </a:extLst>
          </p:cNvPr>
          <p:cNvSpPr/>
          <p:nvPr/>
        </p:nvSpPr>
        <p:spPr>
          <a:xfrm>
            <a:off x="250005" y="2012884"/>
            <a:ext cx="217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E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Sciences.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CEE1D6-79CD-42DD-9958-D018A5521CF9}"/>
              </a:ext>
            </a:extLst>
          </p:cNvPr>
          <p:cNvSpPr/>
          <p:nvPr/>
        </p:nvSpPr>
        <p:spPr>
          <a:xfrm>
            <a:off x="4344247" y="1441068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2E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motivations: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A894A7-8EF2-4431-8FA0-6E8F59281A76}"/>
              </a:ext>
            </a:extLst>
          </p:cNvPr>
          <p:cNvSpPr/>
          <p:nvPr/>
        </p:nvSpPr>
        <p:spPr>
          <a:xfrm>
            <a:off x="404117" y="2343819"/>
            <a:ext cx="9085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materials through the use of Analytical Techniques of Nuclear Origin: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4F2823-43F5-4ED0-8CB5-458A04A3F9E3}"/>
              </a:ext>
            </a:extLst>
          </p:cNvPr>
          <p:cNvSpPr/>
          <p:nvPr/>
        </p:nvSpPr>
        <p:spPr>
          <a:xfrm>
            <a:off x="9288705" y="2331843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ERDA, RBS,  NRA, PIXE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56D2DB1-1B1B-4065-8136-BA96C7CDD4E1}"/>
              </a:ext>
            </a:extLst>
          </p:cNvPr>
          <p:cNvSpPr/>
          <p:nvPr/>
        </p:nvSpPr>
        <p:spPr>
          <a:xfrm>
            <a:off x="404117" y="517426"/>
            <a:ext cx="113837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use of heavy-ion beams with high energy for basic, applied, and cross-disciplinary research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5.5 MV single ended Van de Graaff Accelerator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8948C-82A1-4ADB-A986-6130D9A9BEF8}"/>
              </a:ext>
            </a:extLst>
          </p:cNvPr>
          <p:cNvSpPr txBox="1"/>
          <p:nvPr/>
        </p:nvSpPr>
        <p:spPr>
          <a:xfrm>
            <a:off x="4165429" y="121355"/>
            <a:ext cx="415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work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86180-2F90-46CB-B3FF-1910EDFE9F62}"/>
              </a:ext>
            </a:extLst>
          </p:cNvPr>
          <p:cNvSpPr txBox="1"/>
          <p:nvPr/>
        </p:nvSpPr>
        <p:spPr>
          <a:xfrm>
            <a:off x="495030" y="4184460"/>
            <a:ext cx="193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energy: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2534A-87CA-41F8-92BA-3D57715A24AF}"/>
              </a:ext>
            </a:extLst>
          </p:cNvPr>
          <p:cNvSpPr txBox="1"/>
          <p:nvPr/>
        </p:nvSpPr>
        <p:spPr>
          <a:xfrm>
            <a:off x="2420172" y="4210903"/>
            <a:ext cx="156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Z</a:t>
            </a:r>
            <a:endParaRPr lang="ru-RU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5FACFD-8970-45CD-AECF-7D833AA9BDE9}"/>
              </a:ext>
            </a:extLst>
          </p:cNvPr>
          <p:cNvSpPr/>
          <p:nvPr/>
        </p:nvSpPr>
        <p:spPr>
          <a:xfrm>
            <a:off x="2414293" y="4580235"/>
            <a:ext cx="245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terminal voltage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C9C4C-871E-4A28-B168-B11BEB0697DB}"/>
              </a:ext>
            </a:extLst>
          </p:cNvPr>
          <p:cNvSpPr txBox="1"/>
          <p:nvPr/>
        </p:nvSpPr>
        <p:spPr>
          <a:xfrm>
            <a:off x="2463342" y="5020848"/>
            <a:ext cx="363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– charge state of accelerated 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авая фигурная скобка 17">
            <a:extLst>
              <a:ext uri="{FF2B5EF4-FFF2-40B4-BE49-F238E27FC236}">
                <a16:creationId xmlns:a16="http://schemas.microsoft.com/office/drawing/2014/main" id="{0A706C41-B0EF-425B-B220-BB07755C57C4}"/>
              </a:ext>
            </a:extLst>
          </p:cNvPr>
          <p:cNvSpPr/>
          <p:nvPr/>
        </p:nvSpPr>
        <p:spPr>
          <a:xfrm>
            <a:off x="5813805" y="4210903"/>
            <a:ext cx="297951" cy="120961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662290F-72B1-41BC-9E8F-F6DB8255BE3D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6111756" y="4815709"/>
            <a:ext cx="59019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CAC5B7-A9B7-4911-8F51-281A2CB4C8C3}"/>
              </a:ext>
            </a:extLst>
          </p:cNvPr>
          <p:cNvSpPr txBox="1"/>
          <p:nvPr/>
        </p:nvSpPr>
        <p:spPr>
          <a:xfrm>
            <a:off x="6721723" y="4631043"/>
            <a:ext cx="214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Multicharged ions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4769E9-16B3-49CD-B874-36D0E7AB6656}"/>
              </a:ext>
            </a:extLst>
          </p:cNvPr>
          <p:cNvSpPr txBox="1"/>
          <p:nvPr/>
        </p:nvSpPr>
        <p:spPr>
          <a:xfrm>
            <a:off x="425636" y="2776190"/>
            <a:ext cx="581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Implantation, crystalline structure modification….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8ECE7-3889-4BA3-98E9-964E4712D19B}"/>
              </a:ext>
            </a:extLst>
          </p:cNvPr>
          <p:cNvSpPr txBox="1"/>
          <p:nvPr/>
        </p:nvSpPr>
        <p:spPr>
          <a:xfrm>
            <a:off x="6185576" y="5617906"/>
            <a:ext cx="489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lectron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yclotron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esonance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ion source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28EE959-473E-4535-8D26-3D10E8219C47}"/>
              </a:ext>
            </a:extLst>
          </p:cNvPr>
          <p:cNvCxnSpPr>
            <a:stCxn id="22" idx="2"/>
          </p:cNvCxnSpPr>
          <p:nvPr/>
        </p:nvCxnSpPr>
        <p:spPr>
          <a:xfrm flipH="1">
            <a:off x="7795372" y="5000375"/>
            <a:ext cx="1" cy="617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9">
            <a:extLst>
              <a:ext uri="{FF2B5EF4-FFF2-40B4-BE49-F238E27FC236}">
                <a16:creationId xmlns:a16="http://schemas.microsoft.com/office/drawing/2014/main" id="{D8E2F685-177F-49E6-851B-A61875EC5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0"/>
          <a:stretch>
            <a:fillRect/>
          </a:stretch>
        </p:blipFill>
        <p:spPr bwMode="auto">
          <a:xfrm>
            <a:off x="777411" y="4037630"/>
            <a:ext cx="3276558" cy="22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0C854E-21ED-42A1-ADA5-EC06F8153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6" t="7795"/>
          <a:stretch/>
        </p:blipFill>
        <p:spPr>
          <a:xfrm>
            <a:off x="668971" y="1169736"/>
            <a:ext cx="3068202" cy="24066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4B18DF-602D-4795-8655-6232B8CAAF14}"/>
              </a:ext>
            </a:extLst>
          </p:cNvPr>
          <p:cNvSpPr/>
          <p:nvPr/>
        </p:nvSpPr>
        <p:spPr>
          <a:xfrm>
            <a:off x="777411" y="3216303"/>
            <a:ext cx="2191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850"/>
            <a:r>
              <a:rPr lang="en-US" sz="1600" b="1" dirty="0">
                <a:solidFill>
                  <a:srgbClr val="001E5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SECRAL-II@28 GHz</a:t>
            </a:r>
            <a:endParaRPr lang="ru-RU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57B29-1BB0-44AB-9A84-674638BFB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" b="7348"/>
          <a:stretch/>
        </p:blipFill>
        <p:spPr bwMode="auto">
          <a:xfrm>
            <a:off x="8294361" y="1191265"/>
            <a:ext cx="3405773" cy="23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 descr="P1000860">
            <a:extLst>
              <a:ext uri="{FF2B5EF4-FFF2-40B4-BE49-F238E27FC236}">
                <a16:creationId xmlns:a16="http://schemas.microsoft.com/office/drawing/2014/main" id="{7EB63512-3910-4296-AFA8-4427E7F9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969" y="1148207"/>
            <a:ext cx="36068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CB51AD-4806-460A-9835-F3D47D25A465}"/>
              </a:ext>
            </a:extLst>
          </p:cNvPr>
          <p:cNvSpPr txBox="1"/>
          <p:nvPr/>
        </p:nvSpPr>
        <p:spPr>
          <a:xfrm>
            <a:off x="3411020" y="113016"/>
            <a:ext cx="620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 ion source options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8B73D-8909-4DFE-B86B-7F9630391060}"/>
              </a:ext>
            </a:extLst>
          </p:cNvPr>
          <p:cNvSpPr txBox="1"/>
          <p:nvPr/>
        </p:nvSpPr>
        <p:spPr>
          <a:xfrm>
            <a:off x="462337" y="665434"/>
            <a:ext cx="306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type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DCC31-F90E-414B-B83C-DA44BEFF8003}"/>
              </a:ext>
            </a:extLst>
          </p:cNvPr>
          <p:cNvSpPr txBox="1"/>
          <p:nvPr/>
        </p:nvSpPr>
        <p:spPr>
          <a:xfrm>
            <a:off x="4711800" y="655429"/>
            <a:ext cx="229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type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D2E77-E2B0-431A-AE51-463FD5022674}"/>
              </a:ext>
            </a:extLst>
          </p:cNvPr>
          <p:cNvSpPr txBox="1"/>
          <p:nvPr/>
        </p:nvSpPr>
        <p:spPr>
          <a:xfrm>
            <a:off x="8565176" y="665434"/>
            <a:ext cx="28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temperature type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792B1-07FC-44ED-A1CD-DF82C055B470}"/>
              </a:ext>
            </a:extLst>
          </p:cNvPr>
          <p:cNvSpPr txBox="1"/>
          <p:nvPr/>
        </p:nvSpPr>
        <p:spPr>
          <a:xfrm>
            <a:off x="4804553" y="3629110"/>
            <a:ext cx="28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magnet type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90D084-B6F6-48AE-8973-1BA297529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212" y="4072696"/>
            <a:ext cx="3276557" cy="22047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432B59-3D6B-44FE-A91F-E77C22103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478" y="3983560"/>
            <a:ext cx="2732025" cy="22938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F2867D-33EA-48FD-A5AF-4FDF4ADFE77B}"/>
              </a:ext>
            </a:extLst>
          </p:cNvPr>
          <p:cNvSpPr txBox="1"/>
          <p:nvPr/>
        </p:nvSpPr>
        <p:spPr>
          <a:xfrm>
            <a:off x="4530903" y="3051425"/>
            <a:ext cx="2003461" cy="37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DECRIS-SC2</a:t>
            </a:r>
            <a:endParaRPr lang="ru-RU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74B8B-6DAE-4067-869A-49E8EFBE34FB}"/>
              </a:ext>
            </a:extLst>
          </p:cNvPr>
          <p:cNvSpPr txBox="1"/>
          <p:nvPr/>
        </p:nvSpPr>
        <p:spPr>
          <a:xfrm>
            <a:off x="8663462" y="3051425"/>
            <a:ext cx="180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DECRIS-5</a:t>
            </a:r>
            <a:endParaRPr lang="ru-RU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4615BA-5D80-4885-A0A1-95188A255117}"/>
              </a:ext>
            </a:extLst>
          </p:cNvPr>
          <p:cNvSpPr txBox="1"/>
          <p:nvPr/>
        </p:nvSpPr>
        <p:spPr>
          <a:xfrm>
            <a:off x="1592494" y="5962607"/>
            <a:ext cx="162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DECRIS-PM</a:t>
            </a:r>
            <a:endParaRPr lang="ru-RU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0337D-19A1-4970-B08B-B99EB52A0D71}"/>
              </a:ext>
            </a:extLst>
          </p:cNvPr>
          <p:cNvSpPr txBox="1"/>
          <p:nvPr/>
        </p:nvSpPr>
        <p:spPr>
          <a:xfrm>
            <a:off x="4911047" y="5825447"/>
            <a:ext cx="172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LAPECR2</a:t>
            </a:r>
            <a:endParaRPr lang="ru-RU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D1AEE6-01D5-4153-9E95-BF5B3650794C}"/>
              </a:ext>
            </a:extLst>
          </p:cNvPr>
          <p:cNvSpPr txBox="1"/>
          <p:nvPr/>
        </p:nvSpPr>
        <p:spPr>
          <a:xfrm>
            <a:off x="8834841" y="5845726"/>
            <a:ext cx="214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SUPERNANOGAN</a:t>
            </a:r>
            <a:endParaRPr lang="ru-RU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6F0E2AD-D3B9-49E8-B6D7-1651B40978AB}"/>
              </a:ext>
            </a:extLst>
          </p:cNvPr>
          <p:cNvCxnSpPr/>
          <p:nvPr/>
        </p:nvCxnSpPr>
        <p:spPr>
          <a:xfrm>
            <a:off x="1592494" y="2106203"/>
            <a:ext cx="1818526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2AC0248-DDD2-4CB3-B4FC-36931B6C30B8}"/>
              </a:ext>
            </a:extLst>
          </p:cNvPr>
          <p:cNvSpPr txBox="1"/>
          <p:nvPr/>
        </p:nvSpPr>
        <p:spPr>
          <a:xfrm>
            <a:off x="2030409" y="1782935"/>
            <a:ext cx="77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˃ 1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3348682-8D49-4AA0-8915-4E96FB20C907}"/>
              </a:ext>
            </a:extLst>
          </p:cNvPr>
          <p:cNvCxnSpPr/>
          <p:nvPr/>
        </p:nvCxnSpPr>
        <p:spPr>
          <a:xfrm>
            <a:off x="5332288" y="2239766"/>
            <a:ext cx="986319" cy="328773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42E6EF8-62D2-4E1C-8B29-7DA56AE5E2C3}"/>
              </a:ext>
            </a:extLst>
          </p:cNvPr>
          <p:cNvSpPr txBox="1"/>
          <p:nvPr/>
        </p:nvSpPr>
        <p:spPr>
          <a:xfrm rot="1030763">
            <a:off x="5395991" y="2055100"/>
            <a:ext cx="125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0.5 m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E2E80B-F6CF-4D9B-97F3-DA71A692999E}"/>
              </a:ext>
            </a:extLst>
          </p:cNvPr>
          <p:cNvSpPr txBox="1"/>
          <p:nvPr/>
        </p:nvSpPr>
        <p:spPr>
          <a:xfrm>
            <a:off x="9216368" y="1897425"/>
            <a:ext cx="125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0.5 m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325541F-6956-4F7C-8780-B2FAADAE3700}"/>
              </a:ext>
            </a:extLst>
          </p:cNvPr>
          <p:cNvCxnSpPr>
            <a:cxnSpLocks/>
          </p:cNvCxnSpPr>
          <p:nvPr/>
        </p:nvCxnSpPr>
        <p:spPr>
          <a:xfrm>
            <a:off x="9139431" y="2309659"/>
            <a:ext cx="976537" cy="24148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64B227F7-2261-4180-AE7D-E9E9302177F1}"/>
              </a:ext>
            </a:extLst>
          </p:cNvPr>
          <p:cNvCxnSpPr/>
          <p:nvPr/>
        </p:nvCxnSpPr>
        <p:spPr>
          <a:xfrm flipV="1">
            <a:off x="2203072" y="5130494"/>
            <a:ext cx="597899" cy="4456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EFACDA3-8AAB-42EF-AE54-6D9BF8F44EF5}"/>
              </a:ext>
            </a:extLst>
          </p:cNvPr>
          <p:cNvSpPr txBox="1"/>
          <p:nvPr/>
        </p:nvSpPr>
        <p:spPr>
          <a:xfrm rot="21345903">
            <a:off x="2008364" y="4798853"/>
            <a:ext cx="125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0.5 m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A0AA5B-8AD3-4FC9-A22E-5F6F816EB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66" y="2342013"/>
            <a:ext cx="5273202" cy="29661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F63BC6-3F36-4058-99FB-3669D74DD01E}"/>
              </a:ext>
            </a:extLst>
          </p:cNvPr>
          <p:cNvSpPr/>
          <p:nvPr/>
        </p:nvSpPr>
        <p:spPr>
          <a:xfrm>
            <a:off x="8069776" y="1871280"/>
            <a:ext cx="2284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Voltage Terminal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0B1B1B-CCF5-4CB1-8679-07B865231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41" b="9244"/>
          <a:stretch/>
        </p:blipFill>
        <p:spPr>
          <a:xfrm>
            <a:off x="4728831" y="2477056"/>
            <a:ext cx="1925262" cy="28883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28987F-CFE1-4060-8BE0-AD13696C7F3F}"/>
              </a:ext>
            </a:extLst>
          </p:cNvPr>
          <p:cNvSpPr/>
          <p:nvPr/>
        </p:nvSpPr>
        <p:spPr>
          <a:xfrm>
            <a:off x="569959" y="2658589"/>
            <a:ext cx="3824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space available for the ion source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B417F5-F103-46A1-B9B4-1D33867C7134}"/>
              </a:ext>
            </a:extLst>
          </p:cNvPr>
          <p:cNvSpPr/>
          <p:nvPr/>
        </p:nvSpPr>
        <p:spPr>
          <a:xfrm>
            <a:off x="2482095" y="1724153"/>
            <a:ext cx="1832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size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2032D9-097F-4D23-B832-EC37ACEACC30}"/>
              </a:ext>
            </a:extLst>
          </p:cNvPr>
          <p:cNvSpPr/>
          <p:nvPr/>
        </p:nvSpPr>
        <p:spPr>
          <a:xfrm>
            <a:off x="2564723" y="606076"/>
            <a:ext cx="6352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 consumption: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1 kW is available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732EB0-0DC1-4E84-AC08-63EEF1E25B8C}"/>
              </a:ext>
            </a:extLst>
          </p:cNvPr>
          <p:cNvSpPr/>
          <p:nvPr/>
        </p:nvSpPr>
        <p:spPr>
          <a:xfrm>
            <a:off x="2482095" y="1087903"/>
            <a:ext cx="6352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maintenance: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ECRIS should be able to run without any maintenance for no less than 2000 hours.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D056E-B4D1-4718-B4CF-73235780DBF2}"/>
              </a:ext>
            </a:extLst>
          </p:cNvPr>
          <p:cNvSpPr txBox="1"/>
          <p:nvPr/>
        </p:nvSpPr>
        <p:spPr>
          <a:xfrm>
            <a:off x="2564723" y="153591"/>
            <a:ext cx="62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to the ECR ion source located at HV terminal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7">
            <a:extLst>
              <a:ext uri="{FF2B5EF4-FFF2-40B4-BE49-F238E27FC236}">
                <a16:creationId xmlns:a16="http://schemas.microsoft.com/office/drawing/2014/main" id="{2902D038-2A4F-4A2E-992F-9BEFE170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5" y="209027"/>
            <a:ext cx="1874046" cy="15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3AA3FE-EC5D-42F8-A3A8-BDA62BE6A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32" y="3429000"/>
            <a:ext cx="4413508" cy="18791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3448" y="606076"/>
            <a:ext cx="1468559" cy="948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0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695" y="5197563"/>
            <a:ext cx="1626632" cy="1377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689" y="827415"/>
            <a:ext cx="2667000" cy="4324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04" y="1205821"/>
            <a:ext cx="6751295" cy="47302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8327" y="2016648"/>
            <a:ext cx="2507131" cy="4913076"/>
          </a:xfrm>
          <a:prstGeom prst="rect">
            <a:avLst/>
          </a:prstGeom>
        </p:spPr>
      </p:pic>
      <p:pic>
        <p:nvPicPr>
          <p:cNvPr id="12" name="Picture 187">
            <a:extLst>
              <a:ext uri="{FF2B5EF4-FFF2-40B4-BE49-F238E27FC236}">
                <a16:creationId xmlns:a16="http://schemas.microsoft.com/office/drawing/2014/main" id="{4E9C7ECB-0517-4838-8DE4-D3A65211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itle 2">
            <a:extLst>
              <a:ext uri="{FF2B5EF4-FFF2-40B4-BE49-F238E27FC236}">
                <a16:creationId xmlns:a16="http://schemas.microsoft.com/office/drawing/2014/main" id="{84EBE723-8A9B-4C76-B8BC-9C209BAD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042" y="-29682"/>
            <a:ext cx="1090995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PM Magnet System for Compact 14 GHz ECR Ion Source </a:t>
            </a:r>
            <a:r>
              <a:rPr lang="ru-RU" altLang="ko-KR" sz="24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№1</a:t>
            </a:r>
            <a:endParaRPr lang="ko-KR" altLang="en-US" sz="2400" b="1" dirty="0">
              <a:solidFill>
                <a:srgbClr val="FF0000"/>
              </a:solidFill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DA8A93-9E1D-49C8-AC7F-0D1624C4FFCE}"/>
              </a:ext>
            </a:extLst>
          </p:cNvPr>
          <p:cNvSpPr txBox="1"/>
          <p:nvPr/>
        </p:nvSpPr>
        <p:spPr>
          <a:xfrm>
            <a:off x="259104" y="6087889"/>
            <a:ext cx="517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system for 14 GHz ECR Ion Source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3763" y="1089772"/>
            <a:ext cx="1819275" cy="80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34238" y="3224535"/>
            <a:ext cx="1828800" cy="800100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7198551" y="3163868"/>
            <a:ext cx="1541071" cy="92143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80853" y="5151765"/>
            <a:ext cx="701040" cy="671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20958" y="-1751545"/>
            <a:ext cx="1714500" cy="3638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80689" y="1103918"/>
            <a:ext cx="176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Magnet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26048" y="2391427"/>
            <a:ext cx="112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Hexapole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16533" y="5393806"/>
            <a:ext cx="103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Plug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26047" y="4204938"/>
            <a:ext cx="1123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465931" y="1780388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4350948" y="4606222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62241" y="4606223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4350948" y="1780388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601315" y="1506403"/>
            <a:ext cx="837582" cy="53079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601315" y="5061960"/>
            <a:ext cx="837582" cy="53079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1764905" y="4814938"/>
            <a:ext cx="26442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3930721" y="4814938"/>
            <a:ext cx="41351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3930720" y="2034232"/>
            <a:ext cx="41351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764905" y="2034232"/>
            <a:ext cx="26442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2129952" y="4634293"/>
            <a:ext cx="220347" cy="17556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6200000">
            <a:off x="2129952" y="2303644"/>
            <a:ext cx="220347" cy="17556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22" grpId="0"/>
      <p:bldP spid="2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499" y="5985298"/>
            <a:ext cx="511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Axial magnetic field distribution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6" y="848675"/>
            <a:ext cx="6074475" cy="4853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348544" y="56466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magnetic system configuration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1BE22FE4-2ABC-44D8-BF35-47DCE335C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62536"/>
              </p:ext>
            </p:extLst>
          </p:nvPr>
        </p:nvGraphicFramePr>
        <p:xfrm>
          <a:off x="7884314" y="1114049"/>
          <a:ext cx="3680625" cy="42466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41877">
                  <a:extLst>
                    <a:ext uri="{9D8B030D-6E8A-4147-A177-3AD203B41FA5}">
                      <a16:colId xmlns:a16="http://schemas.microsoft.com/office/drawing/2014/main" val="2752556031"/>
                    </a:ext>
                  </a:extLst>
                </a:gridCol>
                <a:gridCol w="1083260">
                  <a:extLst>
                    <a:ext uri="{9D8B030D-6E8A-4147-A177-3AD203B41FA5}">
                      <a16:colId xmlns:a16="http://schemas.microsoft.com/office/drawing/2014/main" val="1612363148"/>
                    </a:ext>
                  </a:extLst>
                </a:gridCol>
                <a:gridCol w="1055488">
                  <a:extLst>
                    <a:ext uri="{9D8B030D-6E8A-4147-A177-3AD203B41FA5}">
                      <a16:colId xmlns:a16="http://schemas.microsoft.com/office/drawing/2014/main" val="1619544205"/>
                    </a:ext>
                  </a:extLst>
                </a:gridCol>
              </a:tblGrid>
              <a:tr h="3334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Configuration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Plug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Plug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87217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Magnet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Ø,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87849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Chamber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88736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L, mm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19276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58246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90602"/>
                  </a:ext>
                </a:extLst>
              </a:tr>
              <a:tr h="42044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40484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76245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(no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hexapole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iron), kg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66355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NdFeB (N48SH)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NdFeB (N48SH)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85014"/>
                  </a:ext>
                </a:extLst>
              </a:tr>
            </a:tbl>
          </a:graphicData>
        </a:graphic>
      </p:graphicFrame>
      <p:pic>
        <p:nvPicPr>
          <p:cNvPr id="9" name="Picture 187">
            <a:extLst>
              <a:ext uri="{FF2B5EF4-FFF2-40B4-BE49-F238E27FC236}">
                <a16:creationId xmlns:a16="http://schemas.microsoft.com/office/drawing/2014/main" id="{2902D038-2A4F-4A2E-992F-9BEFE170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6" y="60534"/>
            <a:ext cx="750096" cy="61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944" y="4284560"/>
            <a:ext cx="2260625" cy="20376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4EBE723-8A9B-4C76-B8BC-9C209BAD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042" y="-29682"/>
            <a:ext cx="1090995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PM Magnet System for Compact 14 GHz ECR Ion Source </a:t>
            </a:r>
            <a:r>
              <a:rPr lang="ru-RU" altLang="ko-KR" sz="24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№</a:t>
            </a:r>
            <a:r>
              <a:rPr lang="en-US" altLang="ko-KR" sz="2400" b="1" dirty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2</a:t>
            </a:r>
            <a:endParaRPr lang="ko-KR" altLang="en-US" sz="2400" b="1" dirty="0">
              <a:solidFill>
                <a:srgbClr val="FF0000"/>
              </a:solidFill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83" y="1201000"/>
            <a:ext cx="6243637" cy="462877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6200000">
            <a:off x="665957" y="1818488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4330049" y="4542638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65956" y="4542640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323781" y="1818489"/>
            <a:ext cx="1097690" cy="66445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626787" y="1515928"/>
            <a:ext cx="837582" cy="53079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26787" y="4959592"/>
            <a:ext cx="837582" cy="53079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857472" y="2027204"/>
            <a:ext cx="26442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857472" y="4751355"/>
            <a:ext cx="26442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936163" y="2027204"/>
            <a:ext cx="41351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36163" y="4751355"/>
            <a:ext cx="413513" cy="2470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2240571" y="2331432"/>
            <a:ext cx="175235" cy="16057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2240571" y="4521287"/>
            <a:ext cx="175235" cy="16057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229942" y="1692176"/>
            <a:ext cx="219063" cy="18434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229942" y="5136766"/>
            <a:ext cx="219063" cy="18434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3667490" y="4547615"/>
            <a:ext cx="198459" cy="16987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/>
          <p:nvPr/>
        </p:nvPicPr>
        <p:blipFill>
          <a:blip r:embed="rId4"/>
          <a:stretch>
            <a:fillRect/>
          </a:stretch>
        </p:blipFill>
        <p:spPr>
          <a:xfrm>
            <a:off x="8868944" y="936587"/>
            <a:ext cx="2649496" cy="3125497"/>
          </a:xfrm>
          <a:prstGeom prst="rect">
            <a:avLst/>
          </a:prstGeom>
        </p:spPr>
      </p:pic>
      <p:sp>
        <p:nvSpPr>
          <p:cNvPr id="23" name="Стрелка вправо 22"/>
          <p:cNvSpPr/>
          <p:nvPr/>
        </p:nvSpPr>
        <p:spPr>
          <a:xfrm>
            <a:off x="7208815" y="1917814"/>
            <a:ext cx="1116774" cy="46580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208815" y="4647679"/>
            <a:ext cx="1116774" cy="46580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667490" y="2288516"/>
            <a:ext cx="198459" cy="16987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251868" y="1331262"/>
            <a:ext cx="12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Hexapole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1867" y="3064812"/>
            <a:ext cx="12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44025" y="4855657"/>
            <a:ext cx="144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Plug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DA8A93-9E1D-49C8-AC7F-0D1624C4FFCE}"/>
              </a:ext>
            </a:extLst>
          </p:cNvPr>
          <p:cNvSpPr txBox="1"/>
          <p:nvPr/>
        </p:nvSpPr>
        <p:spPr>
          <a:xfrm>
            <a:off x="493383" y="5876764"/>
            <a:ext cx="492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system for 14 GHz ECR Ion Source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87">
            <a:extLst>
              <a:ext uri="{FF2B5EF4-FFF2-40B4-BE49-F238E27FC236}">
                <a16:creationId xmlns:a16="http://schemas.microsoft.com/office/drawing/2014/main" id="{2902D038-2A4F-4A2E-992F-9BEFE170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5" y="209027"/>
            <a:ext cx="927238" cy="75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107055" y="1284906"/>
            <a:ext cx="420389" cy="992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562904" y="2167627"/>
            <a:ext cx="377502" cy="436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110194" y="4702100"/>
            <a:ext cx="420389" cy="992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558661" y="4418753"/>
            <a:ext cx="377502" cy="436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288620" y="2125121"/>
            <a:ext cx="210195" cy="53193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563922" y="3238148"/>
            <a:ext cx="210195" cy="53193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17472" y="3228956"/>
            <a:ext cx="166455" cy="53193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/>
      <p:bldP spid="28" grpId="0"/>
      <p:bldP spid="29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127573-DA05-42CB-9642-FC9B402C6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0" y="940696"/>
            <a:ext cx="6489836" cy="4976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BE22FE4-2ABC-44D8-BF35-47DCE335C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48107"/>
              </p:ext>
            </p:extLst>
          </p:nvPr>
        </p:nvGraphicFramePr>
        <p:xfrm>
          <a:off x="7884314" y="1343104"/>
          <a:ext cx="3680625" cy="432324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41877">
                  <a:extLst>
                    <a:ext uri="{9D8B030D-6E8A-4147-A177-3AD203B41FA5}">
                      <a16:colId xmlns:a16="http://schemas.microsoft.com/office/drawing/2014/main" val="2752556031"/>
                    </a:ext>
                  </a:extLst>
                </a:gridCol>
                <a:gridCol w="1083260">
                  <a:extLst>
                    <a:ext uri="{9D8B030D-6E8A-4147-A177-3AD203B41FA5}">
                      <a16:colId xmlns:a16="http://schemas.microsoft.com/office/drawing/2014/main" val="1612363148"/>
                    </a:ext>
                  </a:extLst>
                </a:gridCol>
                <a:gridCol w="1055488">
                  <a:extLst>
                    <a:ext uri="{9D8B030D-6E8A-4147-A177-3AD203B41FA5}">
                      <a16:colId xmlns:a16="http://schemas.microsoft.com/office/drawing/2014/main" val="1619544205"/>
                    </a:ext>
                  </a:extLst>
                </a:gridCol>
              </a:tblGrid>
              <a:tr h="33345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Configuration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Plug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Plug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87217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Magnet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Ø,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87849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Chamber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88736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L, mm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19276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58246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90602"/>
                  </a:ext>
                </a:extLst>
              </a:tr>
              <a:tr h="42044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40484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76245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(no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hexapole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iron), kg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66355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NdFeB (N48SH)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NdFeB (N48SH)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850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60554" y="6094714"/>
            <a:ext cx="511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Axial magnetic field distribution 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348544" y="56466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magnetic system configuration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7">
            <a:extLst>
              <a:ext uri="{FF2B5EF4-FFF2-40B4-BE49-F238E27FC236}">
                <a16:creationId xmlns:a16="http://schemas.microsoft.com/office/drawing/2014/main" id="{2902D038-2A4F-4A2E-992F-9BEFE170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5" y="209027"/>
            <a:ext cx="705750" cy="57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74294" y="3817977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ECR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6329" y="2615778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inj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33475" y="2576344"/>
            <a:ext cx="495649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8762" y="4244459"/>
            <a:ext cx="548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6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min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66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35891</TotalTime>
  <Words>768</Words>
  <Application>Microsoft Office PowerPoint</Application>
  <PresentationFormat>Широкоэкранный</PresentationFormat>
  <Paragraphs>265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굴림</vt:lpstr>
      <vt:lpstr>Gungsuh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Мстители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Лукин</dc:creator>
  <cp:lastModifiedBy>Кирилл</cp:lastModifiedBy>
  <cp:revision>384</cp:revision>
  <dcterms:created xsi:type="dcterms:W3CDTF">2019-04-17T00:15:18Z</dcterms:created>
  <dcterms:modified xsi:type="dcterms:W3CDTF">2023-12-14T06:58:29Z</dcterms:modified>
</cp:coreProperties>
</file>