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60" r:id="rId4"/>
    <p:sldId id="258" r:id="rId5"/>
    <p:sldId id="264" r:id="rId6"/>
    <p:sldId id="265" r:id="rId7"/>
    <p:sldId id="267" r:id="rId8"/>
    <p:sldId id="268" r:id="rId9"/>
    <p:sldId id="273" r:id="rId10"/>
    <p:sldId id="279" r:id="rId11"/>
    <p:sldId id="281" r:id="rId12"/>
    <p:sldId id="263" r:id="rId13"/>
    <p:sldId id="275" r:id="rId14"/>
    <p:sldId id="283" r:id="rId15"/>
    <p:sldId id="282" r:id="rId16"/>
    <p:sldId id="277" r:id="rId17"/>
    <p:sldId id="278" r:id="rId18"/>
    <p:sldId id="280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17D"/>
    <a:srgbClr val="C6E2C3"/>
    <a:srgbClr val="D0D946"/>
    <a:srgbClr val="223C99"/>
    <a:srgbClr val="DDDDDD"/>
    <a:srgbClr val="929ED0"/>
    <a:srgbClr val="D1D6EB"/>
    <a:srgbClr val="30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2417" autoAdjust="0"/>
  </p:normalViewPr>
  <p:slideViewPr>
    <p:cSldViewPr snapToGrid="0">
      <p:cViewPr>
        <p:scale>
          <a:sx n="109" d="100"/>
          <a:sy n="109" d="100"/>
        </p:scale>
        <p:origin x="-1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43CF-716D-4E62-8B2E-63548C1906A3}" type="datetimeFigureOut">
              <a:rPr lang="ru-RU" smtClean="0"/>
              <a:t>13.12.2023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14C9-7CE4-43B3-A380-35793B8C4D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4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4d6535e0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4d6535e0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</a:t>
            </a:r>
            <a:r>
              <a:rPr lang="en-US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</a:t>
            </a:r>
            <a:r>
              <a:rPr lang="en-US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интегрирует существующие и перспективные сервисы поддержки научной, административной и социальной деятельности, сопровождения инженерной и IT-инфраструктур Института.</a:t>
            </a:r>
          </a:p>
          <a:p>
            <a:pPr marL="0" indent="0" algn="l"/>
            <a:r>
              <a:rPr lang="ru-RU" sz="1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 надежный и безопасный доступ к данным различного типа, обеспечивает возможность всестороннего анализа информации с применением современных технологий.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14C9-7CE4-43B3-A380-35793B8C4DB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37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4d6535e0d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4d6535e0d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14d6535e0d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14d6535e0d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курса по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компьютерной безопасности состоит в том, чтобы: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установить правила и принять меры для предотвращения атак через Интернет;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пользователей экосистемы этим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11e151b4c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8" name="Google Shape;3598;g11e151b4c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Система управления тестированием представляет из себя удобный интерфейс, благодаря которому можно создавать новые тесты и редактировать их.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14d6535e0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1" name="Google Shape;2971;g14d6535e0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11e151b4c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8" name="Google Shape;3598;g11e151b4c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77000" y="2186800"/>
            <a:ext cx="4761200" cy="21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77000" y="4329100"/>
            <a:ext cx="4761200" cy="5460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12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 hasCustomPrompt="1"/>
          </p:nvPr>
        </p:nvSpPr>
        <p:spPr>
          <a:xfrm>
            <a:off x="946572" y="21911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1739372" y="284585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 hasCustomPrompt="1"/>
          </p:nvPr>
        </p:nvSpPr>
        <p:spPr>
          <a:xfrm>
            <a:off x="6095253" y="2187928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3"/>
          </p:nvPr>
        </p:nvSpPr>
        <p:spPr>
          <a:xfrm>
            <a:off x="6888053" y="284585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>
            <a:off x="946572" y="40750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1739372" y="4724309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6095253" y="4075095"/>
            <a:ext cx="79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7"/>
          </p:nvPr>
        </p:nvSpPr>
        <p:spPr>
          <a:xfrm>
            <a:off x="6888053" y="4724295"/>
            <a:ext cx="362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8"/>
          </p:nvPr>
        </p:nvSpPr>
        <p:spPr>
          <a:xfrm>
            <a:off x="960000" y="713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1739372" y="2191195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6888053" y="2191189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1739372" y="4075108"/>
            <a:ext cx="3620000" cy="6464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6888053" y="4075095"/>
            <a:ext cx="3620000" cy="6464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9" name="Google Shape;139;p13"/>
          <p:cNvGrpSpPr/>
          <p:nvPr/>
        </p:nvGrpSpPr>
        <p:grpSpPr>
          <a:xfrm rot="10800000">
            <a:off x="-2268428" y="6071874"/>
            <a:ext cx="6737455" cy="581036"/>
            <a:chOff x="5896679" y="4472082"/>
            <a:chExt cx="5053091" cy="435777"/>
          </a:xfrm>
        </p:grpSpPr>
        <p:grpSp>
          <p:nvGrpSpPr>
            <p:cNvPr id="140" name="Google Shape;140;p1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grpSp>
        <p:nvGrpSpPr>
          <p:cNvPr id="149" name="Google Shape;149;p13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50" name="Google Shape;150;p1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66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>
            <a:off x="953467" y="3553267"/>
            <a:ext cx="4855600" cy="1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953467" y="2059167"/>
            <a:ext cx="4855600" cy="1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>
            <a:spLocks noGrp="1"/>
          </p:cNvSpPr>
          <p:nvPr>
            <p:ph type="pic" idx="2"/>
          </p:nvPr>
        </p:nvSpPr>
        <p:spPr>
          <a:xfrm>
            <a:off x="6382967" y="1001200"/>
            <a:ext cx="4855600" cy="48556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57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3702400" y="4897884"/>
            <a:ext cx="47872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3702400" y="4286533"/>
            <a:ext cx="47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>
            <a:spLocks noGrp="1"/>
          </p:cNvSpPr>
          <p:nvPr>
            <p:ph type="pic" idx="2"/>
          </p:nvPr>
        </p:nvSpPr>
        <p:spPr>
          <a:xfrm>
            <a:off x="3892507" y="1176616"/>
            <a:ext cx="4407600" cy="2479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4" name="Google Shape;164;p16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65" name="Google Shape;165;p16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64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2129800" y="4895033"/>
            <a:ext cx="3059200" cy="5736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2"/>
          </p:nvPr>
        </p:nvSpPr>
        <p:spPr>
          <a:xfrm>
            <a:off x="7003000" y="4895033"/>
            <a:ext cx="3059200" cy="5736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3"/>
          </p:nvPr>
        </p:nvSpPr>
        <p:spPr>
          <a:xfrm>
            <a:off x="2129800" y="5381067"/>
            <a:ext cx="305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4"/>
          </p:nvPr>
        </p:nvSpPr>
        <p:spPr>
          <a:xfrm>
            <a:off x="7003000" y="5381067"/>
            <a:ext cx="305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7"/>
          <p:cNvGrpSpPr/>
          <p:nvPr/>
        </p:nvGrpSpPr>
        <p:grpSpPr>
          <a:xfrm rot="10800000">
            <a:off x="-2853877" y="6004469"/>
            <a:ext cx="7005088" cy="2162811"/>
            <a:chOff x="5092229" y="-180802"/>
            <a:chExt cx="5253816" cy="1622108"/>
          </a:xfrm>
        </p:grpSpPr>
        <p:sp>
          <p:nvSpPr>
            <p:cNvPr id="175" name="Google Shape;175;p17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" name="Google Shape;176;p17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" name="Google Shape;177;p17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" name="Google Shape;178;p17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" name="Google Shape;179;p17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" name="Google Shape;180;p17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" name="Google Shape;181;p17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" name="Google Shape;182;p17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" name="Google Shape;183;p17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" name="Google Shape;184;p17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186" name="Google Shape;186;p17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81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1"/>
          </p:nvPr>
        </p:nvSpPr>
        <p:spPr>
          <a:xfrm>
            <a:off x="960000" y="1610167"/>
            <a:ext cx="5136000" cy="4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2"/>
          </p:nvPr>
        </p:nvSpPr>
        <p:spPr>
          <a:xfrm>
            <a:off x="6096000" y="1610167"/>
            <a:ext cx="5136000" cy="4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08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subTitle" idx="1"/>
          </p:nvPr>
        </p:nvSpPr>
        <p:spPr>
          <a:xfrm>
            <a:off x="960000" y="3431417"/>
            <a:ext cx="3115200" cy="5736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2"/>
          </p:nvPr>
        </p:nvSpPr>
        <p:spPr>
          <a:xfrm>
            <a:off x="9600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3"/>
          </p:nvPr>
        </p:nvSpPr>
        <p:spPr>
          <a:xfrm>
            <a:off x="45384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4"/>
          </p:nvPr>
        </p:nvSpPr>
        <p:spPr>
          <a:xfrm>
            <a:off x="8116800" y="4013165"/>
            <a:ext cx="3115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5"/>
          </p:nvPr>
        </p:nvSpPr>
        <p:spPr>
          <a:xfrm>
            <a:off x="4538400" y="3431417"/>
            <a:ext cx="3115200" cy="5736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6"/>
          </p:nvPr>
        </p:nvSpPr>
        <p:spPr>
          <a:xfrm>
            <a:off x="8116800" y="3431417"/>
            <a:ext cx="3115200" cy="5736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202" name="Google Shape;202;p19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05" name="Google Shape;205;p19"/>
          <p:cNvGrpSpPr/>
          <p:nvPr/>
        </p:nvGrpSpPr>
        <p:grpSpPr>
          <a:xfrm rot="-893893">
            <a:off x="381393" y="284883"/>
            <a:ext cx="640327" cy="610244"/>
            <a:chOff x="3137370" y="-570001"/>
            <a:chExt cx="454778" cy="457459"/>
          </a:xfrm>
        </p:grpSpPr>
        <p:sp>
          <p:nvSpPr>
            <p:cNvPr id="206" name="Google Shape;206;p1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48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2084832" y="2852928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2"/>
          </p:nvPr>
        </p:nvSpPr>
        <p:spPr>
          <a:xfrm>
            <a:off x="7059168" y="2852928"/>
            <a:ext cx="286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2084832" y="4706112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4"/>
          </p:nvPr>
        </p:nvSpPr>
        <p:spPr>
          <a:xfrm>
            <a:off x="7059168" y="4706112"/>
            <a:ext cx="286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2084832" y="2340864"/>
            <a:ext cx="2865200" cy="5120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6"/>
          </p:nvPr>
        </p:nvSpPr>
        <p:spPr>
          <a:xfrm>
            <a:off x="7059168" y="2340864"/>
            <a:ext cx="2865200" cy="5120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7"/>
          </p:nvPr>
        </p:nvSpPr>
        <p:spPr>
          <a:xfrm>
            <a:off x="2084832" y="4194048"/>
            <a:ext cx="2865200" cy="5120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8"/>
          </p:nvPr>
        </p:nvSpPr>
        <p:spPr>
          <a:xfrm>
            <a:off x="7059168" y="4194048"/>
            <a:ext cx="2865200" cy="5120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34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1203851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2"/>
          </p:nvPr>
        </p:nvSpPr>
        <p:spPr>
          <a:xfrm>
            <a:off x="4788800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3"/>
          </p:nvPr>
        </p:nvSpPr>
        <p:spPr>
          <a:xfrm>
            <a:off x="8373751" y="306224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4"/>
          </p:nvPr>
        </p:nvSpPr>
        <p:spPr>
          <a:xfrm>
            <a:off x="1203851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5"/>
          </p:nvPr>
        </p:nvSpPr>
        <p:spPr>
          <a:xfrm>
            <a:off x="4788800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6"/>
          </p:nvPr>
        </p:nvSpPr>
        <p:spPr>
          <a:xfrm>
            <a:off x="8373751" y="5159667"/>
            <a:ext cx="2614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7"/>
          </p:nvPr>
        </p:nvSpPr>
        <p:spPr>
          <a:xfrm>
            <a:off x="1203851" y="2561417"/>
            <a:ext cx="2614400" cy="500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8"/>
          </p:nvPr>
        </p:nvSpPr>
        <p:spPr>
          <a:xfrm>
            <a:off x="4788800" y="2561417"/>
            <a:ext cx="2614400" cy="500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9"/>
          </p:nvPr>
        </p:nvSpPr>
        <p:spPr>
          <a:xfrm>
            <a:off x="8373751" y="2561417"/>
            <a:ext cx="2614400" cy="500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13"/>
          </p:nvPr>
        </p:nvSpPr>
        <p:spPr>
          <a:xfrm>
            <a:off x="1203851" y="4660867"/>
            <a:ext cx="2614400" cy="498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14"/>
          </p:nvPr>
        </p:nvSpPr>
        <p:spPr>
          <a:xfrm>
            <a:off x="4788800" y="4660867"/>
            <a:ext cx="2614400" cy="498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15"/>
          </p:nvPr>
        </p:nvSpPr>
        <p:spPr>
          <a:xfrm>
            <a:off x="8373751" y="4660867"/>
            <a:ext cx="2614400" cy="498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5895497" y="6108189"/>
            <a:ext cx="401027" cy="72968"/>
            <a:chOff x="4770650" y="685575"/>
            <a:chExt cx="158250" cy="28800"/>
          </a:xfrm>
        </p:grpSpPr>
        <p:sp>
          <p:nvSpPr>
            <p:cNvPr id="240" name="Google Shape;240;p21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43" name="Google Shape;243;p21"/>
          <p:cNvSpPr/>
          <p:nvPr/>
        </p:nvSpPr>
        <p:spPr>
          <a:xfrm>
            <a:off x="1203875" y="232742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44" name="Google Shape;244;p21"/>
          <p:cNvGrpSpPr/>
          <p:nvPr/>
        </p:nvGrpSpPr>
        <p:grpSpPr>
          <a:xfrm>
            <a:off x="181444" y="232746"/>
            <a:ext cx="882869" cy="882869"/>
            <a:chOff x="3601710" y="-660170"/>
            <a:chExt cx="888556" cy="888556"/>
          </a:xfrm>
        </p:grpSpPr>
        <p:sp>
          <p:nvSpPr>
            <p:cNvPr id="245" name="Google Shape;245;p21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62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 hasCustomPrompt="1"/>
          </p:nvPr>
        </p:nvSpPr>
        <p:spPr>
          <a:xfrm>
            <a:off x="953467" y="4029536"/>
            <a:ext cx="2780800" cy="9468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1"/>
          </p:nvPr>
        </p:nvSpPr>
        <p:spPr>
          <a:xfrm>
            <a:off x="953467" y="5079671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 idx="2" hasCustomPrompt="1"/>
          </p:nvPr>
        </p:nvSpPr>
        <p:spPr>
          <a:xfrm>
            <a:off x="4705600" y="4029541"/>
            <a:ext cx="2780800" cy="94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3"/>
          </p:nvPr>
        </p:nvSpPr>
        <p:spPr>
          <a:xfrm>
            <a:off x="4705600" y="5079680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 idx="4" hasCustomPrompt="1"/>
          </p:nvPr>
        </p:nvSpPr>
        <p:spPr>
          <a:xfrm>
            <a:off x="8457733" y="4029532"/>
            <a:ext cx="2780800" cy="9468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5"/>
          </p:nvPr>
        </p:nvSpPr>
        <p:spPr>
          <a:xfrm>
            <a:off x="8457733" y="5079667"/>
            <a:ext cx="278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15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9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162400" y="2844533"/>
            <a:ext cx="3724000" cy="53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7305600" y="2844533"/>
            <a:ext cx="3724000" cy="536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162400" y="3381533"/>
            <a:ext cx="37240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7305600" y="3381533"/>
            <a:ext cx="37240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644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24"/>
          <p:cNvGrpSpPr/>
          <p:nvPr/>
        </p:nvGrpSpPr>
        <p:grpSpPr>
          <a:xfrm>
            <a:off x="5899150" y="6108189"/>
            <a:ext cx="401027" cy="72968"/>
            <a:chOff x="4770650" y="685575"/>
            <a:chExt cx="158250" cy="28800"/>
          </a:xfrm>
        </p:grpSpPr>
        <p:sp>
          <p:nvSpPr>
            <p:cNvPr id="267" name="Google Shape;267;p24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59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938164" y="6108189"/>
            <a:ext cx="401027" cy="72968"/>
            <a:chOff x="4770650" y="685575"/>
            <a:chExt cx="158250" cy="28800"/>
          </a:xfrm>
        </p:grpSpPr>
        <p:sp>
          <p:nvSpPr>
            <p:cNvPr id="273" name="Google Shape;273;p2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6" name="Google Shape;276;p25"/>
          <p:cNvGrpSpPr/>
          <p:nvPr/>
        </p:nvGrpSpPr>
        <p:grpSpPr>
          <a:xfrm>
            <a:off x="4572413" y="6108189"/>
            <a:ext cx="401027" cy="72968"/>
            <a:chOff x="4770650" y="685575"/>
            <a:chExt cx="158250" cy="28800"/>
          </a:xfrm>
        </p:grpSpPr>
        <p:sp>
          <p:nvSpPr>
            <p:cNvPr id="277" name="Google Shape;277;p2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950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11350808" y="1851075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8321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>
            <a:spLocks noGrp="1"/>
          </p:cNvSpPr>
          <p:nvPr>
            <p:ph type="ctrTitle"/>
          </p:nvPr>
        </p:nvSpPr>
        <p:spPr>
          <a:xfrm>
            <a:off x="6433145" y="713333"/>
            <a:ext cx="4799200" cy="1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subTitle" idx="1"/>
          </p:nvPr>
        </p:nvSpPr>
        <p:spPr>
          <a:xfrm>
            <a:off x="6433145" y="2837867"/>
            <a:ext cx="47992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6432633" y="4483067"/>
            <a:ext cx="4799200" cy="1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CREDITS: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This presentation template was created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including icons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6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infographics &amp; images by </a:t>
            </a:r>
            <a:r>
              <a:rPr lang="en" sz="16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latin typeface="Electrolize"/>
                <a:ea typeface="Electrolize"/>
                <a:cs typeface="Electrolize"/>
                <a:sym typeface="Electrolize"/>
              </a:rPr>
              <a:t> </a:t>
            </a:r>
            <a:r>
              <a:rPr lang="en" sz="16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and illustrations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600" b="1" dirty="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  <p:extLst>
      <p:ext uri="{BB962C8B-B14F-4D97-AF65-F5344CB8AC3E}">
        <p14:creationId xmlns:p14="http://schemas.microsoft.com/office/powerpoint/2010/main" val="30549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8"/>
          <p:cNvGrpSpPr/>
          <p:nvPr/>
        </p:nvGrpSpPr>
        <p:grpSpPr>
          <a:xfrm>
            <a:off x="6789639" y="-241070"/>
            <a:ext cx="7005088" cy="2162811"/>
            <a:chOff x="5092229" y="-180802"/>
            <a:chExt cx="5253816" cy="1622108"/>
          </a:xfrm>
        </p:grpSpPr>
        <p:sp>
          <p:nvSpPr>
            <p:cNvPr id="289" name="Google Shape;289;p2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" name="Google Shape;290;p2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" name="Google Shape;291;p2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" name="Google Shape;292;p2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" name="Google Shape;293;p2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" name="Google Shape;294;p2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" name="Google Shape;295;p2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" name="Google Shape;296;p2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" name="Google Shape;297;p2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" name="Google Shape;298;p2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62239" y="5538877"/>
            <a:ext cx="6737455" cy="581036"/>
            <a:chOff x="5896679" y="4472082"/>
            <a:chExt cx="5053091" cy="435777"/>
          </a:xfrm>
        </p:grpSpPr>
        <p:grpSp>
          <p:nvGrpSpPr>
            <p:cNvPr id="300" name="Google Shape;300;p28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01" name="Google Shape;301;p28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03" name="Google Shape;303;p28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04" name="Google Shape;304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06" name="Google Shape;306;p28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07" name="Google Shape;307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08" name="Google Shape;308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00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9"/>
          <p:cNvGrpSpPr/>
          <p:nvPr/>
        </p:nvGrpSpPr>
        <p:grpSpPr>
          <a:xfrm rot="10800000">
            <a:off x="-2268428" y="6071874"/>
            <a:ext cx="6737455" cy="581036"/>
            <a:chOff x="5896679" y="4472082"/>
            <a:chExt cx="5053091" cy="435777"/>
          </a:xfrm>
        </p:grpSpPr>
        <p:grpSp>
          <p:nvGrpSpPr>
            <p:cNvPr id="311" name="Google Shape;311;p2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12" name="Google Shape;312;p2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14" name="Google Shape;314;p2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15" name="Google Shape;315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317" name="Google Shape;317;p2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18" name="Google Shape;318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grpSp>
        <p:nvGrpSpPr>
          <p:cNvPr id="320" name="Google Shape;320;p29"/>
          <p:cNvGrpSpPr/>
          <p:nvPr/>
        </p:nvGrpSpPr>
        <p:grpSpPr>
          <a:xfrm rot="10800000" flipH="1">
            <a:off x="7879158" y="367074"/>
            <a:ext cx="5614404" cy="1242151"/>
            <a:chOff x="6135243" y="509694"/>
            <a:chExt cx="4210803" cy="931613"/>
          </a:xfrm>
        </p:grpSpPr>
        <p:sp>
          <p:nvSpPr>
            <p:cNvPr id="321" name="Google Shape;321;p29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2" name="Google Shape;322;p29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3" name="Google Shape;323;p29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4" name="Google Shape;324;p29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5" name="Google Shape;325;p29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6" name="Google Shape;326;p29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9940675" y="5791909"/>
            <a:ext cx="567408" cy="576703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328" name="Google Shape;328;p29"/>
          <p:cNvGrpSpPr/>
          <p:nvPr/>
        </p:nvGrpSpPr>
        <p:grpSpPr>
          <a:xfrm rot="-899960">
            <a:off x="10957620" y="4819381"/>
            <a:ext cx="606353" cy="609928"/>
            <a:chOff x="3137370" y="-570001"/>
            <a:chExt cx="454778" cy="457459"/>
          </a:xfrm>
        </p:grpSpPr>
        <p:sp>
          <p:nvSpPr>
            <p:cNvPr id="329" name="Google Shape;329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8" name="Google Shape;338;p29"/>
          <p:cNvGrpSpPr/>
          <p:nvPr/>
        </p:nvGrpSpPr>
        <p:grpSpPr>
          <a:xfrm>
            <a:off x="10646164" y="5487907"/>
            <a:ext cx="1184741" cy="1184741"/>
            <a:chOff x="3601710" y="-660170"/>
            <a:chExt cx="888556" cy="888556"/>
          </a:xfrm>
        </p:grpSpPr>
        <p:sp>
          <p:nvSpPr>
            <p:cNvPr id="339" name="Google Shape;339;p29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49" name="Google Shape;349;p29"/>
          <p:cNvGrpSpPr/>
          <p:nvPr/>
        </p:nvGrpSpPr>
        <p:grpSpPr>
          <a:xfrm rot="-899960">
            <a:off x="4938410" y="875269"/>
            <a:ext cx="606353" cy="609928"/>
            <a:chOff x="3137370" y="-570001"/>
            <a:chExt cx="454778" cy="457459"/>
          </a:xfrm>
        </p:grpSpPr>
        <p:sp>
          <p:nvSpPr>
            <p:cNvPr id="350" name="Google Shape;350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88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 flipH="1">
            <a:off x="-2667894" y="6046877"/>
            <a:ext cx="6737455" cy="581036"/>
            <a:chOff x="5896679" y="4472082"/>
            <a:chExt cx="5053091" cy="435777"/>
          </a:xfrm>
        </p:grpSpPr>
        <p:grpSp>
          <p:nvGrpSpPr>
            <p:cNvPr id="37" name="Google Shape;37;p6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8" name="Google Shape;38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40" name="Google Shape;40;p6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43" name="Google Shape;43;p6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4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79085" y="1474151"/>
            <a:ext cx="495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73633" y="2379451"/>
            <a:ext cx="4959600" cy="3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63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953467" y="1734600"/>
            <a:ext cx="54500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51" name="Google Shape;51;p8"/>
          <p:cNvGrpSpPr/>
          <p:nvPr/>
        </p:nvGrpSpPr>
        <p:grpSpPr>
          <a:xfrm flipH="1">
            <a:off x="-2381461" y="6043836"/>
            <a:ext cx="7005088" cy="2162811"/>
            <a:chOff x="5092229" y="-180802"/>
            <a:chExt cx="5253816" cy="1622108"/>
          </a:xfrm>
        </p:grpSpPr>
        <p:sp>
          <p:nvSpPr>
            <p:cNvPr id="52" name="Google Shape;52;p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" name="Google Shape;53;p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" name="Google Shape;54;p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" name="Google Shape;56;p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" name="Google Shape;57;p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1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953467" y="3132665"/>
            <a:ext cx="4961200" cy="8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hlink"/>
                </a:solidFill>
                <a:latin typeface="Teko Medium"/>
                <a:ea typeface="Teko Medium"/>
                <a:cs typeface="Teko Medium"/>
                <a:sym typeface="Tek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953467" y="3873333"/>
            <a:ext cx="4961200" cy="1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 flipH="1">
            <a:off x="-2667894" y="6046877"/>
            <a:ext cx="6737455" cy="581036"/>
            <a:chOff x="5896679" y="4472082"/>
            <a:chExt cx="5053091" cy="435777"/>
          </a:xfrm>
        </p:grpSpPr>
        <p:grpSp>
          <p:nvGrpSpPr>
            <p:cNvPr id="66" name="Google Shape;66;p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67" name="Google Shape;67;p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69" name="Google Shape;69;p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70" name="Google Shape;70;p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1" name="Google Shape;71;p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2" name="Google Shape;72;p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73" name="Google Shape;73;p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80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10"/>
          <p:cNvGrpSpPr/>
          <p:nvPr/>
        </p:nvGrpSpPr>
        <p:grpSpPr>
          <a:xfrm rot="10800000" flipH="1">
            <a:off x="8409237" y="4703717"/>
            <a:ext cx="6085320" cy="1878833"/>
            <a:chOff x="5092229" y="-180802"/>
            <a:chExt cx="5253816" cy="1622108"/>
          </a:xfrm>
        </p:grpSpPr>
        <p:sp>
          <p:nvSpPr>
            <p:cNvPr id="78" name="Google Shape;78;p1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" name="Google Shape;79;p1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" name="Google Shape;80;p1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" name="Google Shape;81;p1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" name="Google Shape;82;p1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" name="Google Shape;83;p1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" name="Google Shape;84;p1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" name="Google Shape;86;p1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" name="Google Shape;88;p10"/>
          <p:cNvGrpSpPr/>
          <p:nvPr/>
        </p:nvGrpSpPr>
        <p:grpSpPr>
          <a:xfrm flipH="1">
            <a:off x="-2272896" y="251984"/>
            <a:ext cx="6085320" cy="1878833"/>
            <a:chOff x="5092229" y="-180802"/>
            <a:chExt cx="5253816" cy="1622108"/>
          </a:xfrm>
        </p:grpSpPr>
        <p:sp>
          <p:nvSpPr>
            <p:cNvPr id="89" name="Google Shape;89;p1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" name="Google Shape;90;p1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" name="Google Shape;91;p1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" name="Google Shape;92;p1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93;p1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94;p1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" name="Google Shape;95;p1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" name="Google Shape;96;p1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" name="Google Shape;97;p1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" name="Google Shape;98;p1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69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7267267" y="2077967"/>
            <a:ext cx="39712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7267324" y="4092833"/>
            <a:ext cx="3971200" cy="10188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02" name="Google Shape;102;p11"/>
          <p:cNvGrpSpPr/>
          <p:nvPr/>
        </p:nvGrpSpPr>
        <p:grpSpPr>
          <a:xfrm>
            <a:off x="6726272" y="6144669"/>
            <a:ext cx="7005088" cy="2162811"/>
            <a:chOff x="5092229" y="-180802"/>
            <a:chExt cx="5253816" cy="1622108"/>
          </a:xfrm>
        </p:grpSpPr>
        <p:sp>
          <p:nvSpPr>
            <p:cNvPr id="103" name="Google Shape;103;p11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4" name="Google Shape;104;p11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105;p11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" name="Google Shape;107;p11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" name="Google Shape;110;p11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3" name="Google Shape;113;p11"/>
          <p:cNvGrpSpPr/>
          <p:nvPr/>
        </p:nvGrpSpPr>
        <p:grpSpPr>
          <a:xfrm>
            <a:off x="6726272" y="-1395831"/>
            <a:ext cx="7005088" cy="2162811"/>
            <a:chOff x="5092229" y="-180802"/>
            <a:chExt cx="5253816" cy="1622108"/>
          </a:xfrm>
        </p:grpSpPr>
        <p:sp>
          <p:nvSpPr>
            <p:cNvPr id="114" name="Google Shape;114;p11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" name="Google Shape;116;p11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6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1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/>
          <p:nvPr/>
        </p:nvSpPr>
        <p:spPr>
          <a:xfrm rot="6796431">
            <a:off x="-261861" y="594376"/>
            <a:ext cx="5838407" cy="5380511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33"/>
          <p:cNvSpPr txBox="1">
            <a:spLocks noGrp="1"/>
          </p:cNvSpPr>
          <p:nvPr>
            <p:ph type="subTitle" idx="1"/>
          </p:nvPr>
        </p:nvSpPr>
        <p:spPr>
          <a:xfrm>
            <a:off x="5972799" y="4918764"/>
            <a:ext cx="4761200" cy="5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400" dirty="0">
                <a:latin typeface="Bahnschrift Light SemiCondensed" panose="020B0502040204020203" pitchFamily="34" charset="0"/>
                <a:ea typeface="Gadugi" panose="020B0502040204020203" pitchFamily="34" charset="0"/>
              </a:rPr>
              <a:t>Rozhkova Tatiana, MLIT</a:t>
            </a:r>
            <a:endParaRPr sz="2400" dirty="0">
              <a:latin typeface="Bahnschrift Light SemiCondensed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708" name="Google Shape;708;p33"/>
          <p:cNvGrpSpPr/>
          <p:nvPr/>
        </p:nvGrpSpPr>
        <p:grpSpPr>
          <a:xfrm>
            <a:off x="8157752" y="5656384"/>
            <a:ext cx="401027" cy="72968"/>
            <a:chOff x="4770650" y="685575"/>
            <a:chExt cx="158250" cy="28800"/>
          </a:xfrm>
        </p:grpSpPr>
        <p:sp>
          <p:nvSpPr>
            <p:cNvPr id="709" name="Google Shape;709;p3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3"/>
          <p:cNvGrpSpPr/>
          <p:nvPr/>
        </p:nvGrpSpPr>
        <p:grpSpPr>
          <a:xfrm>
            <a:off x="6789639" y="-241070"/>
            <a:ext cx="7005088" cy="2162811"/>
            <a:chOff x="5092229" y="-180802"/>
            <a:chExt cx="5253816" cy="1622108"/>
          </a:xfrm>
        </p:grpSpPr>
        <p:sp>
          <p:nvSpPr>
            <p:cNvPr id="713" name="Google Shape;713;p33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7862239" y="5538877"/>
            <a:ext cx="6737455" cy="581036"/>
            <a:chOff x="5896679" y="4472082"/>
            <a:chExt cx="5053091" cy="435777"/>
          </a:xfrm>
        </p:grpSpPr>
        <p:grpSp>
          <p:nvGrpSpPr>
            <p:cNvPr id="724" name="Google Shape;724;p3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7" name="Google Shape;727;p3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728" name="Google Shape;728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3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731" name="Google Shape;731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7EAB862-6005-DBF6-63DC-7E4BFD4DB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1768179"/>
            <a:ext cx="3208342" cy="2869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0FB2346-22D8-13F2-BB23-7679A28474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34682" y="2243595"/>
            <a:ext cx="813490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Development of a test system and its use in the personal account of the JINR Digital EcoSystem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F741FE0C-2090-BB28-0256-41F26E2D918C}"/>
              </a:ext>
            </a:extLst>
          </p:cNvPr>
          <p:cNvGrpSpPr/>
          <p:nvPr/>
        </p:nvGrpSpPr>
        <p:grpSpPr>
          <a:xfrm>
            <a:off x="935330" y="-129433"/>
            <a:ext cx="10353675" cy="7124700"/>
            <a:chOff x="935330" y="-129433"/>
            <a:chExt cx="10353675" cy="7124700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793C5049-CAD9-0797-2F4A-92ADDBC74270}"/>
                </a:ext>
              </a:extLst>
            </p:cNvPr>
            <p:cNvGrpSpPr/>
            <p:nvPr/>
          </p:nvGrpSpPr>
          <p:grpSpPr>
            <a:xfrm>
              <a:off x="935330" y="-129433"/>
              <a:ext cx="10353675" cy="7124700"/>
              <a:chOff x="837486" y="0"/>
              <a:chExt cx="10353675" cy="7124700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="" xmlns:a16="http://schemas.microsoft.com/office/drawing/2014/main" id="{1828F856-9C47-B65F-C112-890319D3C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86" y="0"/>
                <a:ext cx="10353675" cy="7124700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="" xmlns:a16="http://schemas.microsoft.com/office/drawing/2014/main" id="{75BB833A-F472-4829-1990-738D4BC472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64"/>
              <a:stretch/>
            </p:blipFill>
            <p:spPr>
              <a:xfrm>
                <a:off x="902995" y="1270971"/>
                <a:ext cx="10208029" cy="791743"/>
              </a:xfrm>
              <a:prstGeom prst="rect">
                <a:avLst/>
              </a:prstGeom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E1286D73-B4E0-FEDD-DF13-82E532E08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813" y="2187697"/>
              <a:ext cx="6819900" cy="3019425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50D9F81-2E67-7138-619E-FF5628FD2EE2}"/>
              </a:ext>
            </a:extLst>
          </p:cNvPr>
          <p:cNvGrpSpPr/>
          <p:nvPr/>
        </p:nvGrpSpPr>
        <p:grpSpPr>
          <a:xfrm>
            <a:off x="921465" y="-129992"/>
            <a:ext cx="10353675" cy="7124700"/>
            <a:chOff x="921465" y="6923959"/>
            <a:chExt cx="10353675" cy="7124700"/>
          </a:xfrm>
        </p:grpSpPr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337C99C2-FAF1-9045-D9B7-28301ED0C40C}"/>
                </a:ext>
              </a:extLst>
            </p:cNvPr>
            <p:cNvGrpSpPr/>
            <p:nvPr/>
          </p:nvGrpSpPr>
          <p:grpSpPr>
            <a:xfrm>
              <a:off x="921465" y="6923959"/>
              <a:ext cx="10353675" cy="7124700"/>
              <a:chOff x="837486" y="0"/>
              <a:chExt cx="10353675" cy="7124700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="" xmlns:a16="http://schemas.microsoft.com/office/drawing/2014/main" id="{4FF2EC67-6123-09BB-A071-FA5699C56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486" y="0"/>
                <a:ext cx="10353675" cy="7124700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="" xmlns:a16="http://schemas.microsoft.com/office/drawing/2014/main" id="{5CDBC89C-E3D9-0035-7D87-A25647458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164"/>
              <a:stretch/>
            </p:blipFill>
            <p:spPr>
              <a:xfrm>
                <a:off x="902995" y="1270971"/>
                <a:ext cx="10208029" cy="791743"/>
              </a:xfrm>
              <a:prstGeom prst="rect">
                <a:avLst/>
              </a:prstGeom>
            </p:spPr>
          </p:pic>
        </p:grpSp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277976D2-4998-BD92-191F-82073D0F1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767" y="9094769"/>
              <a:ext cx="7524085" cy="29513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38E8A2-45C4-D548-3DDE-63E85CE4998B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5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38E8A2-45C4-D548-3DDE-63E85CE4998B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</a:t>
            </a:r>
            <a:endParaRPr lang="ru-RU" sz="1400" dirty="0"/>
          </a:p>
        </p:txBody>
      </p:sp>
      <p:sp>
        <p:nvSpPr>
          <p:cNvPr id="18" name="Google Shape;1023;p36"/>
          <p:cNvSpPr txBox="1">
            <a:spLocks/>
          </p:cNvSpPr>
          <p:nvPr/>
        </p:nvSpPr>
        <p:spPr>
          <a:xfrm>
            <a:off x="1389780" y="5183036"/>
            <a:ext cx="9061049" cy="11432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number of people who have passed the computer security test in the last six months is </a:t>
            </a:r>
            <a:r>
              <a:rPr lang="en-US" sz="2200" b="1" kern="0" dirty="0">
                <a:solidFill>
                  <a:srgbClr val="83C17D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710</a:t>
            </a:r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people.</a:t>
            </a:r>
            <a:endParaRPr lang="en-US" sz="1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24" y="555247"/>
            <a:ext cx="772477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01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58"/>
          <p:cNvSpPr txBox="1">
            <a:spLocks noGrp="1"/>
          </p:cNvSpPr>
          <p:nvPr>
            <p:ph type="ctrTitle" idx="4294967295"/>
          </p:nvPr>
        </p:nvSpPr>
        <p:spPr>
          <a:xfrm>
            <a:off x="1940150" y="641280"/>
            <a:ext cx="8256826" cy="90044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Test management system</a:t>
            </a:r>
            <a:endParaRPr sz="4400" dirty="0">
              <a:latin typeface="Arial Black" panose="020B0A04020102020204" pitchFamily="34" charset="0"/>
            </a:endParaRPr>
          </a:p>
        </p:txBody>
      </p:sp>
      <p:grpSp>
        <p:nvGrpSpPr>
          <p:cNvPr id="4094" name="Google Shape;4094;p58"/>
          <p:cNvGrpSpPr/>
          <p:nvPr/>
        </p:nvGrpSpPr>
        <p:grpSpPr>
          <a:xfrm>
            <a:off x="7255339" y="6284436"/>
            <a:ext cx="7005088" cy="2162811"/>
            <a:chOff x="5092229" y="-180802"/>
            <a:chExt cx="5253816" cy="1622108"/>
          </a:xfrm>
        </p:grpSpPr>
        <p:sp>
          <p:nvSpPr>
            <p:cNvPr id="4095" name="Google Shape;4095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6" name="Google Shape;4096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7" name="Google Shape;4097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8" name="Google Shape;4098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9" name="Google Shape;4099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0" name="Google Shape;4100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1" name="Google Shape;4101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2" name="Google Shape;4102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3" name="Google Shape;4103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4" name="Google Shape;4104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27" name="Google Shape;1023;p36"/>
          <p:cNvSpPr txBox="1">
            <a:spLocks/>
          </p:cNvSpPr>
          <p:nvPr/>
        </p:nvSpPr>
        <p:spPr>
          <a:xfrm>
            <a:off x="510362" y="1765021"/>
            <a:ext cx="11111023" cy="46831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</a:t>
            </a:r>
            <a:r>
              <a:rPr lang="ru-RU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with user-friendly interface which allows you to create new tests and edit them.</a:t>
            </a:r>
            <a:endParaRPr lang="ru-RU" sz="2200" kern="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kern="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benefit of this system is that it is not necessary to dive into the code and databases. Anyone who has access can work with it.</a:t>
            </a:r>
            <a:endParaRPr lang="ru-RU" sz="2200" kern="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508549B-A0C4-9BC6-3A25-E68857867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50" y="3066078"/>
            <a:ext cx="7863716" cy="2776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1D8FC3-F10B-2379-1921-F844F2BA3538}"/>
              </a:ext>
            </a:extLst>
          </p:cNvPr>
          <p:cNvSpPr txBox="1"/>
          <p:nvPr/>
        </p:nvSpPr>
        <p:spPr>
          <a:xfrm>
            <a:off x="11747241" y="6550223"/>
            <a:ext cx="44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0401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A5A99D-B99B-AD2A-155B-A4B6D1AD11AD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</a:t>
            </a:r>
            <a:endParaRPr lang="ru-RU" sz="1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7EB5B2-0CA3-7E26-2D12-A48A0B0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5" y="233917"/>
            <a:ext cx="10066670" cy="6066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4650"/>
          <a:stretch/>
        </p:blipFill>
        <p:spPr>
          <a:xfrm>
            <a:off x="1218732" y="854812"/>
            <a:ext cx="9754068" cy="523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536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98 0.39815 L -0.69318 -0.0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4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7EB5B2-0CA3-7E26-2D12-A48A0B0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5" y="233917"/>
            <a:ext cx="10066670" cy="6066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A5A99D-B99B-AD2A-155B-A4B6D1AD11AD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4650"/>
          <a:stretch/>
        </p:blipFill>
        <p:spPr>
          <a:xfrm>
            <a:off x="1218732" y="854812"/>
            <a:ext cx="9754068" cy="52380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55" y="2184551"/>
            <a:ext cx="1216867" cy="128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03" y="2933523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7EB5B2-0CA3-7E26-2D12-A48A0B0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5" y="233917"/>
            <a:ext cx="10066670" cy="60669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4319EE-C1A7-A5A4-B3CE-81B5E2B7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1755"/>
          <a:stretch/>
        </p:blipFill>
        <p:spPr>
          <a:xfrm>
            <a:off x="1194319" y="864590"/>
            <a:ext cx="9778481" cy="5274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A5A99D-B99B-AD2A-155B-A4B6D1AD11AD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4063 -0.36988 C -0.5513 -0.36988 -0.47839 -0.26995 -0.47839 -0.14527 C -0.47839 -0.02105 -0.5513 0.08027 -0.64063 0.08027 C -0.73021 0.08027 -0.80247 -0.02105 -0.80247 -0.14527 C -0.80247 -0.26995 -0.73021 -0.36988 -0.64063 -0.36988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2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536B8-995F-E10F-098A-B5C0F77EF1D2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ru-RU" sz="1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7EB5B2-0CA3-7E26-2D12-A48A0B0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5" y="233917"/>
            <a:ext cx="10066670" cy="6066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1AD113-0DD0-6F60-D0AC-A79989983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1662"/>
          <a:stretch/>
        </p:blipFill>
        <p:spPr>
          <a:xfrm>
            <a:off x="1217132" y="847762"/>
            <a:ext cx="9757735" cy="5361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798E-6 0 L -0.33949 -0.0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5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7EB5B2-0CA3-7E26-2D12-A48A0B0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5" y="233917"/>
            <a:ext cx="10066670" cy="6066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BB605F-0326-3E4E-869E-D91FA9C2C937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A45AB8-0CA9-2D39-2580-CF95959B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1550"/>
          <a:stretch/>
        </p:blipFill>
        <p:spPr>
          <a:xfrm>
            <a:off x="1178795" y="848313"/>
            <a:ext cx="9784674" cy="5359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7106 L -0.65764 -0.0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1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7165 -0.23912 C -0.33103 -0.23912 -0.29823 -0.1787 -0.29823 -0.1037 C -0.29823 -0.02917 -0.33103 0.03194 -0.37165 0.03194 C -0.412 0.03194 -0.44467 -0.02917 -0.44467 -0.1037 C -0.44467 -0.1787 -0.412 -0.23912 -0.37165 -0.23912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55"/>
          <p:cNvSpPr/>
          <p:nvPr/>
        </p:nvSpPr>
        <p:spPr>
          <a:xfrm>
            <a:off x="229434" y="586367"/>
            <a:ext cx="6156941" cy="5558356"/>
          </a:xfrm>
          <a:custGeom>
            <a:avLst/>
            <a:gdLst/>
            <a:ahLst/>
            <a:cxnLst/>
            <a:rect l="l" t="t" r="r" b="b"/>
            <a:pathLst>
              <a:path w="11672" h="11148" extrusionOk="0">
                <a:moveTo>
                  <a:pt x="4224" y="0"/>
                </a:moveTo>
                <a:cubicBezTo>
                  <a:pt x="3446" y="0"/>
                  <a:pt x="2645" y="288"/>
                  <a:pt x="2046" y="770"/>
                </a:cubicBezTo>
                <a:cubicBezTo>
                  <a:pt x="1067" y="1562"/>
                  <a:pt x="556" y="2767"/>
                  <a:pt x="344" y="3970"/>
                </a:cubicBezTo>
                <a:cubicBezTo>
                  <a:pt x="0" y="5922"/>
                  <a:pt x="350" y="7917"/>
                  <a:pt x="701" y="9869"/>
                </a:cubicBezTo>
                <a:lnTo>
                  <a:pt x="754" y="11147"/>
                </a:lnTo>
                <a:lnTo>
                  <a:pt x="11413" y="11123"/>
                </a:lnTo>
                <a:cubicBezTo>
                  <a:pt x="11672" y="10650"/>
                  <a:pt x="11379" y="9991"/>
                  <a:pt x="10843" y="9832"/>
                </a:cubicBezTo>
                <a:cubicBezTo>
                  <a:pt x="10732" y="9800"/>
                  <a:pt x="10611" y="9784"/>
                  <a:pt x="10521" y="9715"/>
                </a:cubicBezTo>
                <a:cubicBezTo>
                  <a:pt x="10389" y="9614"/>
                  <a:pt x="10369" y="9426"/>
                  <a:pt x="10414" y="9271"/>
                </a:cubicBezTo>
                <a:cubicBezTo>
                  <a:pt x="10461" y="9116"/>
                  <a:pt x="10558" y="8982"/>
                  <a:pt x="10633" y="8838"/>
                </a:cubicBezTo>
                <a:cubicBezTo>
                  <a:pt x="10891" y="8346"/>
                  <a:pt x="10860" y="7730"/>
                  <a:pt x="10556" y="7264"/>
                </a:cubicBezTo>
                <a:cubicBezTo>
                  <a:pt x="10250" y="6798"/>
                  <a:pt x="9681" y="6497"/>
                  <a:pt x="9101" y="6497"/>
                </a:cubicBezTo>
                <a:cubicBezTo>
                  <a:pt x="8939" y="6497"/>
                  <a:pt x="8771" y="6517"/>
                  <a:pt x="8608" y="6517"/>
                </a:cubicBezTo>
                <a:cubicBezTo>
                  <a:pt x="8444" y="6517"/>
                  <a:pt x="8285" y="6497"/>
                  <a:pt x="8146" y="6415"/>
                </a:cubicBezTo>
                <a:cubicBezTo>
                  <a:pt x="7875" y="6255"/>
                  <a:pt x="7792" y="5923"/>
                  <a:pt x="7732" y="5626"/>
                </a:cubicBezTo>
                <a:cubicBezTo>
                  <a:pt x="7602" y="4975"/>
                  <a:pt x="7472" y="4325"/>
                  <a:pt x="7341" y="3673"/>
                </a:cubicBezTo>
                <a:cubicBezTo>
                  <a:pt x="7217" y="3054"/>
                  <a:pt x="7092" y="2429"/>
                  <a:pt x="6838" y="1846"/>
                </a:cubicBezTo>
                <a:cubicBezTo>
                  <a:pt x="6584" y="1261"/>
                  <a:pt x="6191" y="716"/>
                  <a:pt x="5629" y="374"/>
                </a:cubicBezTo>
                <a:cubicBezTo>
                  <a:pt x="5208" y="117"/>
                  <a:pt x="4720" y="0"/>
                  <a:pt x="4224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04" name="Google Shape;3504;p55"/>
          <p:cNvSpPr txBox="1">
            <a:spLocks noGrp="1"/>
          </p:cNvSpPr>
          <p:nvPr>
            <p:ph type="title"/>
          </p:nvPr>
        </p:nvSpPr>
        <p:spPr>
          <a:xfrm>
            <a:off x="4049298" y="723044"/>
            <a:ext cx="536445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In conclusion</a:t>
            </a: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3505" name="Google Shape;3505;p55"/>
          <p:cNvSpPr txBox="1">
            <a:spLocks noGrp="1"/>
          </p:cNvSpPr>
          <p:nvPr>
            <p:ph type="body" idx="1"/>
          </p:nvPr>
        </p:nvSpPr>
        <p:spPr>
          <a:xfrm>
            <a:off x="5835657" y="1897918"/>
            <a:ext cx="5411755" cy="35662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We can create and launch a course with testing module on absolutely any topic</a:t>
            </a:r>
            <a:r>
              <a:rPr lang="ru-RU" sz="2200" dirty="0">
                <a:latin typeface="Bahnschrift Light SemiCondensed" panose="020B0502040204020203" pitchFamily="34" charset="0"/>
              </a:rPr>
              <a:t> (</a:t>
            </a:r>
            <a:r>
              <a:rPr lang="en-US" sz="2200" dirty="0">
                <a:latin typeface="Bahnschrift Light SemiCondensed" panose="020B0502040204020203" pitchFamily="34" charset="0"/>
              </a:rPr>
              <a:t>necessary for the work at JINR</a:t>
            </a:r>
            <a:r>
              <a:rPr lang="ru-RU" sz="2200" dirty="0">
                <a:latin typeface="Bahnschrift Light SemiCondensed" panose="020B0502040204020203" pitchFamily="34" charset="0"/>
              </a:rPr>
              <a:t>).</a:t>
            </a:r>
          </a:p>
          <a:p>
            <a:pPr marL="342900" indent="-342900"/>
            <a:endParaRPr lang="en-US" sz="2200" dirty="0">
              <a:latin typeface="Bahnschrift Light SemiCondensed" panose="020B0502040204020203" pitchFamily="34" charset="0"/>
            </a:endParaRPr>
          </a:p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The test module is conveniently and quickly integrated into any system</a:t>
            </a:r>
            <a:r>
              <a:rPr lang="ru-RU" sz="2200" dirty="0">
                <a:latin typeface="Bahnschrift Light SemiCondensed" panose="020B0502040204020203" pitchFamily="34" charset="0"/>
              </a:rPr>
              <a:t>.</a:t>
            </a:r>
          </a:p>
          <a:p>
            <a:pPr marL="342900" indent="-342900"/>
            <a:endParaRPr lang="ru-RU" sz="2200" dirty="0">
              <a:latin typeface="Bahnschrift Light SemiCondensed" panose="020B0502040204020203" pitchFamily="34" charset="0"/>
            </a:endParaRPr>
          </a:p>
          <a:p>
            <a:pPr marL="342900" indent="-342900"/>
            <a:r>
              <a:rPr lang="en-US" sz="2200" dirty="0">
                <a:latin typeface="Bahnschrift Light SemiCondensed" panose="020B0502040204020203" pitchFamily="34" charset="0"/>
              </a:rPr>
              <a:t>The TMS is easy to use (without diving into code and databases), so anyone with access can create a test.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3506" name="Google Shape;3506;p55"/>
          <p:cNvGrpSpPr/>
          <p:nvPr/>
        </p:nvGrpSpPr>
        <p:grpSpPr>
          <a:xfrm>
            <a:off x="8468552" y="6038743"/>
            <a:ext cx="401027" cy="72968"/>
            <a:chOff x="4770650" y="685575"/>
            <a:chExt cx="158250" cy="28800"/>
          </a:xfrm>
        </p:grpSpPr>
        <p:sp>
          <p:nvSpPr>
            <p:cNvPr id="3507" name="Google Shape;3507;p55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55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55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10" name="Google Shape;3510;p55"/>
          <p:cNvGrpSpPr/>
          <p:nvPr/>
        </p:nvGrpSpPr>
        <p:grpSpPr>
          <a:xfrm>
            <a:off x="7270572" y="-111331"/>
            <a:ext cx="7005088" cy="2162811"/>
            <a:chOff x="5092229" y="-180802"/>
            <a:chExt cx="5253816" cy="1622108"/>
          </a:xfrm>
        </p:grpSpPr>
        <p:sp>
          <p:nvSpPr>
            <p:cNvPr id="3511" name="Google Shape;3511;p5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5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5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5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5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5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55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55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55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55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CD8DF4-F587-A759-904B-1CA173802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1" y="3802225"/>
            <a:ext cx="3576735" cy="2682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41F23F-BA09-99C7-7557-9FCE3D567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25" y="1801356"/>
            <a:ext cx="3414816" cy="20008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7BB605F-0326-3E4E-869E-D91FA9C2C937}"/>
              </a:ext>
            </a:extLst>
          </p:cNvPr>
          <p:cNvSpPr txBox="1"/>
          <p:nvPr/>
        </p:nvSpPr>
        <p:spPr>
          <a:xfrm>
            <a:off x="11765903" y="6550223"/>
            <a:ext cx="42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58"/>
          <p:cNvSpPr/>
          <p:nvPr/>
        </p:nvSpPr>
        <p:spPr>
          <a:xfrm flipH="1">
            <a:off x="191184" y="790334"/>
            <a:ext cx="5904883" cy="5354348"/>
          </a:xfrm>
          <a:custGeom>
            <a:avLst/>
            <a:gdLst/>
            <a:ahLst/>
            <a:cxnLst/>
            <a:rect l="l" t="t" r="r" b="b"/>
            <a:pathLst>
              <a:path w="14292" h="10047" extrusionOk="0">
                <a:moveTo>
                  <a:pt x="6944" y="1"/>
                </a:moveTo>
                <a:cubicBezTo>
                  <a:pt x="6697" y="1"/>
                  <a:pt x="6448" y="49"/>
                  <a:pt x="6208" y="114"/>
                </a:cubicBezTo>
                <a:cubicBezTo>
                  <a:pt x="4439" y="592"/>
                  <a:pt x="3012" y="1930"/>
                  <a:pt x="1772" y="3327"/>
                </a:cubicBezTo>
                <a:cubicBezTo>
                  <a:pt x="1376" y="3774"/>
                  <a:pt x="983" y="4248"/>
                  <a:pt x="791" y="4821"/>
                </a:cubicBezTo>
                <a:cubicBezTo>
                  <a:pt x="244" y="6446"/>
                  <a:pt x="86" y="8329"/>
                  <a:pt x="0" y="10047"/>
                </a:cubicBezTo>
                <a:lnTo>
                  <a:pt x="13246" y="10047"/>
                </a:lnTo>
                <a:cubicBezTo>
                  <a:pt x="13369" y="10031"/>
                  <a:pt x="13491" y="10017"/>
                  <a:pt x="13612" y="10000"/>
                </a:cubicBezTo>
                <a:cubicBezTo>
                  <a:pt x="13855" y="9569"/>
                  <a:pt x="14100" y="9126"/>
                  <a:pt x="14196" y="8636"/>
                </a:cubicBezTo>
                <a:cubicBezTo>
                  <a:pt x="14292" y="8145"/>
                  <a:pt x="14209" y="7588"/>
                  <a:pt x="13867" y="7238"/>
                </a:cubicBezTo>
                <a:cubicBezTo>
                  <a:pt x="13703" y="7066"/>
                  <a:pt x="13491" y="6955"/>
                  <a:pt x="13320" y="6792"/>
                </a:cubicBezTo>
                <a:cubicBezTo>
                  <a:pt x="12892" y="6379"/>
                  <a:pt x="12803" y="5713"/>
                  <a:pt x="12815" y="5106"/>
                </a:cubicBezTo>
                <a:cubicBezTo>
                  <a:pt x="12830" y="4499"/>
                  <a:pt x="12919" y="3878"/>
                  <a:pt x="12748" y="3297"/>
                </a:cubicBezTo>
                <a:cubicBezTo>
                  <a:pt x="12548" y="2611"/>
                  <a:pt x="11994" y="2073"/>
                  <a:pt x="11356" y="1803"/>
                </a:cubicBezTo>
                <a:cubicBezTo>
                  <a:pt x="10937" y="1626"/>
                  <a:pt x="10485" y="1554"/>
                  <a:pt x="10032" y="1554"/>
                </a:cubicBezTo>
                <a:cubicBezTo>
                  <a:pt x="9795" y="1554"/>
                  <a:pt x="9557" y="1574"/>
                  <a:pt x="9322" y="1609"/>
                </a:cubicBezTo>
                <a:cubicBezTo>
                  <a:pt x="9193" y="1629"/>
                  <a:pt x="9056" y="1651"/>
                  <a:pt x="8924" y="1651"/>
                </a:cubicBezTo>
                <a:cubicBezTo>
                  <a:pt x="8781" y="1651"/>
                  <a:pt x="8643" y="1625"/>
                  <a:pt x="8527" y="1539"/>
                </a:cubicBezTo>
                <a:cubicBezTo>
                  <a:pt x="8250" y="1337"/>
                  <a:pt x="8243" y="920"/>
                  <a:pt x="8085" y="609"/>
                </a:cubicBezTo>
                <a:cubicBezTo>
                  <a:pt x="7921" y="288"/>
                  <a:pt x="7587" y="89"/>
                  <a:pt x="7244" y="27"/>
                </a:cubicBezTo>
                <a:cubicBezTo>
                  <a:pt x="7144" y="9"/>
                  <a:pt x="7044" y="1"/>
                  <a:pt x="6944" y="1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3601" name="Google Shape;3601;p58"/>
          <p:cNvSpPr txBox="1">
            <a:spLocks noGrp="1"/>
          </p:cNvSpPr>
          <p:nvPr>
            <p:ph type="ctrTitle" idx="4294967295"/>
          </p:nvPr>
        </p:nvSpPr>
        <p:spPr>
          <a:xfrm>
            <a:off x="2213613" y="1886358"/>
            <a:ext cx="7632700" cy="1266825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en-US" sz="6600" dirty="0">
                <a:latin typeface="Arial Black" panose="020B0A04020102020204" pitchFamily="34" charset="0"/>
              </a:rPr>
              <a:t>Thank you for your attention!</a:t>
            </a:r>
            <a:endParaRPr sz="6600" dirty="0">
              <a:latin typeface="Arial Black" panose="020B0A04020102020204" pitchFamily="34" charset="0"/>
            </a:endParaRPr>
          </a:p>
        </p:txBody>
      </p:sp>
      <p:grpSp>
        <p:nvGrpSpPr>
          <p:cNvPr id="4083" name="Google Shape;4083;p58"/>
          <p:cNvGrpSpPr/>
          <p:nvPr/>
        </p:nvGrpSpPr>
        <p:grpSpPr>
          <a:xfrm>
            <a:off x="7255339" y="-1309731"/>
            <a:ext cx="7005088" cy="2162811"/>
            <a:chOff x="5092229" y="-180802"/>
            <a:chExt cx="5253816" cy="1622108"/>
          </a:xfrm>
        </p:grpSpPr>
        <p:sp>
          <p:nvSpPr>
            <p:cNvPr id="4084" name="Google Shape;4084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5" name="Google Shape;4085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6" name="Google Shape;4086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7" name="Google Shape;4087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8" name="Google Shape;4088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89" name="Google Shape;4089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0" name="Google Shape;4090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1" name="Google Shape;4091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2" name="Google Shape;4092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3" name="Google Shape;4093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4094" name="Google Shape;4094;p58"/>
          <p:cNvGrpSpPr/>
          <p:nvPr/>
        </p:nvGrpSpPr>
        <p:grpSpPr>
          <a:xfrm>
            <a:off x="7255339" y="6284436"/>
            <a:ext cx="7005088" cy="2162811"/>
            <a:chOff x="5092229" y="-180802"/>
            <a:chExt cx="5253816" cy="1622108"/>
          </a:xfrm>
        </p:grpSpPr>
        <p:sp>
          <p:nvSpPr>
            <p:cNvPr id="4095" name="Google Shape;4095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6" name="Google Shape;4096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7" name="Google Shape;4097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8" name="Google Shape;4098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99" name="Google Shape;4099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0" name="Google Shape;4100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1" name="Google Shape;4101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2" name="Google Shape;4102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3" name="Google Shape;4103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04" name="Google Shape;4104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3" y="3382061"/>
            <a:ext cx="3048870" cy="3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0C3169-BF6B-3097-7AD2-B0B47111C10E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817" name="Google Shape;817;p36"/>
          <p:cNvSpPr/>
          <p:nvPr/>
        </p:nvSpPr>
        <p:spPr>
          <a:xfrm rot="3692070">
            <a:off x="6537661" y="781245"/>
            <a:ext cx="5364366" cy="6013038"/>
          </a:xfrm>
          <a:custGeom>
            <a:avLst/>
            <a:gdLst/>
            <a:ahLst/>
            <a:cxnLst/>
            <a:rect l="l" t="t" r="r" b="b"/>
            <a:pathLst>
              <a:path w="33019" h="29557" extrusionOk="0">
                <a:moveTo>
                  <a:pt x="10707" y="1"/>
                </a:moveTo>
                <a:cubicBezTo>
                  <a:pt x="10157" y="1"/>
                  <a:pt x="9610" y="45"/>
                  <a:pt x="9071" y="146"/>
                </a:cubicBezTo>
                <a:cubicBezTo>
                  <a:pt x="6434" y="644"/>
                  <a:pt x="3984" y="2506"/>
                  <a:pt x="2379" y="4958"/>
                </a:cubicBezTo>
                <a:cubicBezTo>
                  <a:pt x="776" y="7410"/>
                  <a:pt x="1" y="10452"/>
                  <a:pt x="517" y="13180"/>
                </a:cubicBezTo>
                <a:cubicBezTo>
                  <a:pt x="1052" y="15927"/>
                  <a:pt x="2895" y="18360"/>
                  <a:pt x="4942" y="20057"/>
                </a:cubicBezTo>
                <a:cubicBezTo>
                  <a:pt x="6988" y="21734"/>
                  <a:pt x="9255" y="22674"/>
                  <a:pt x="11357" y="24444"/>
                </a:cubicBezTo>
                <a:cubicBezTo>
                  <a:pt x="13477" y="26213"/>
                  <a:pt x="15412" y="28831"/>
                  <a:pt x="17717" y="29421"/>
                </a:cubicBezTo>
                <a:cubicBezTo>
                  <a:pt x="18072" y="29513"/>
                  <a:pt x="18436" y="29556"/>
                  <a:pt x="18804" y="29556"/>
                </a:cubicBezTo>
                <a:cubicBezTo>
                  <a:pt x="20802" y="29556"/>
                  <a:pt x="22912" y="28285"/>
                  <a:pt x="24390" y="26619"/>
                </a:cubicBezTo>
                <a:cubicBezTo>
                  <a:pt x="26160" y="24646"/>
                  <a:pt x="27064" y="22120"/>
                  <a:pt x="28686" y="19853"/>
                </a:cubicBezTo>
                <a:cubicBezTo>
                  <a:pt x="30308" y="17568"/>
                  <a:pt x="32650" y="15539"/>
                  <a:pt x="32834" y="13382"/>
                </a:cubicBezTo>
                <a:cubicBezTo>
                  <a:pt x="33019" y="11226"/>
                  <a:pt x="31064" y="8977"/>
                  <a:pt x="29166" y="7189"/>
                </a:cubicBezTo>
                <a:cubicBezTo>
                  <a:pt x="27266" y="5382"/>
                  <a:pt x="25423" y="4054"/>
                  <a:pt x="23468" y="3169"/>
                </a:cubicBezTo>
                <a:cubicBezTo>
                  <a:pt x="21515" y="2285"/>
                  <a:pt x="19450" y="1842"/>
                  <a:pt x="16980" y="1179"/>
                </a:cubicBezTo>
                <a:cubicBezTo>
                  <a:pt x="15029" y="666"/>
                  <a:pt x="12845" y="1"/>
                  <a:pt x="10707" y="1"/>
                </a:cubicBezTo>
                <a:close/>
              </a:path>
            </a:pathLst>
          </a:custGeom>
          <a:solidFill>
            <a:srgbClr val="138808">
              <a:alpha val="126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6"/>
          <p:cNvSpPr txBox="1">
            <a:spLocks noGrp="1"/>
          </p:cNvSpPr>
          <p:nvPr>
            <p:ph type="title"/>
          </p:nvPr>
        </p:nvSpPr>
        <p:spPr>
          <a:xfrm>
            <a:off x="694172" y="1973271"/>
            <a:ext cx="6247521" cy="87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-US" sz="44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Digital</a:t>
            </a:r>
            <a:r>
              <a:rPr lang="en-US" sz="4400" b="1" i="0" dirty="0">
                <a:solidFill>
                  <a:srgbClr val="302F2F"/>
                </a:solidFill>
                <a:effectLst/>
                <a:latin typeface="Arial Black" panose="020B0A04020102020204" pitchFamily="34" charset="0"/>
              </a:rPr>
              <a:t> Ecosystem</a:t>
            </a:r>
          </a:p>
        </p:txBody>
      </p:sp>
      <p:sp>
        <p:nvSpPr>
          <p:cNvPr id="1023" name="Google Shape;1023;p36"/>
          <p:cNvSpPr txBox="1">
            <a:spLocks noGrp="1"/>
          </p:cNvSpPr>
          <p:nvPr>
            <p:ph type="subTitle" idx="1"/>
          </p:nvPr>
        </p:nvSpPr>
        <p:spPr>
          <a:xfrm>
            <a:off x="721644" y="2775076"/>
            <a:ext cx="6247520" cy="22865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existing and prospective services to support scientific, administrative and social activities, maintenance of the engineering and IT infrastructures of the Institute.</a:t>
            </a:r>
            <a:endParaRPr lang="ru-RU" sz="220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reliable and secure access to various types of data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an opportunity for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information analysis by using</a:t>
            </a:r>
            <a:r>
              <a:rPr lang="ru-RU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technologies.</a:t>
            </a:r>
            <a:endParaRPr lang="ru-RU" sz="2200" dirty="0"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9" name="Google Shape;1029;p36"/>
          <p:cNvGrpSpPr/>
          <p:nvPr/>
        </p:nvGrpSpPr>
        <p:grpSpPr>
          <a:xfrm>
            <a:off x="3368904" y="5833725"/>
            <a:ext cx="401027" cy="72968"/>
            <a:chOff x="4770650" y="685575"/>
            <a:chExt cx="158250" cy="28800"/>
          </a:xfrm>
        </p:grpSpPr>
        <p:sp>
          <p:nvSpPr>
            <p:cNvPr id="1030" name="Google Shape;1030;p36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36"/>
          <p:cNvGrpSpPr/>
          <p:nvPr/>
        </p:nvGrpSpPr>
        <p:grpSpPr>
          <a:xfrm rot="10800000">
            <a:off x="-1646442" y="113008"/>
            <a:ext cx="5614404" cy="997440"/>
            <a:chOff x="6135243" y="693226"/>
            <a:chExt cx="4210803" cy="748080"/>
          </a:xfrm>
        </p:grpSpPr>
        <p:sp>
          <p:nvSpPr>
            <p:cNvPr id="1034" name="Google Shape;1034;p36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3261C70-C266-4FBE-EF42-959AF38D5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91" y="2547386"/>
            <a:ext cx="4437975" cy="2929757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1045EC8-AA6D-6C65-0A57-EC35FF063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4" y="1976261"/>
            <a:ext cx="3225397" cy="45714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916B860-0924-4C32-9A1A-ECE3AEDABD68}"/>
              </a:ext>
            </a:extLst>
          </p:cNvPr>
          <p:cNvGrpSpPr/>
          <p:nvPr/>
        </p:nvGrpSpPr>
        <p:grpSpPr>
          <a:xfrm>
            <a:off x="2178383" y="728400"/>
            <a:ext cx="2815707" cy="1145064"/>
            <a:chOff x="2178383" y="1185881"/>
            <a:chExt cx="2815707" cy="1145064"/>
          </a:xfrm>
        </p:grpSpPr>
        <p:sp>
          <p:nvSpPr>
            <p:cNvPr id="818" name="Google Shape;818;p36"/>
            <p:cNvSpPr/>
            <p:nvPr/>
          </p:nvSpPr>
          <p:spPr>
            <a:xfrm>
              <a:off x="2178383" y="1185881"/>
              <a:ext cx="2815707" cy="1145064"/>
            </a:xfrm>
            <a:prstGeom prst="roundRect">
              <a:avLst>
                <a:gd name="adj" fmla="val 50000"/>
              </a:avLst>
            </a:prstGeom>
            <a:solidFill>
              <a:srgbClr val="138808">
                <a:alpha val="244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69C159B7-F652-3551-9808-8C97A745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218" y="1293688"/>
              <a:ext cx="1892947" cy="81396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064136" y="195514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hnschrift Light SemiCondensed" panose="020B0502040204020203" pitchFamily="34" charset="0"/>
              </a:rPr>
              <a:t>eco.jinr.ru</a:t>
            </a:r>
            <a:endParaRPr lang="ru-RU" sz="2400" dirty="0" smtClean="0">
              <a:latin typeface="Bahnschrift Light SemiCondensed" panose="020B0502040204020203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17;p36">
            <a:extLst>
              <a:ext uri="{FF2B5EF4-FFF2-40B4-BE49-F238E27FC236}">
                <a16:creationId xmlns="" xmlns:a16="http://schemas.microsoft.com/office/drawing/2014/main" id="{EF245F73-DBDA-6F82-BC48-988C81B3C326}"/>
              </a:ext>
            </a:extLst>
          </p:cNvPr>
          <p:cNvSpPr/>
          <p:nvPr/>
        </p:nvSpPr>
        <p:spPr>
          <a:xfrm rot="3692070">
            <a:off x="413313" y="784394"/>
            <a:ext cx="5364366" cy="6013038"/>
          </a:xfrm>
          <a:custGeom>
            <a:avLst/>
            <a:gdLst/>
            <a:ahLst/>
            <a:cxnLst/>
            <a:rect l="l" t="t" r="r" b="b"/>
            <a:pathLst>
              <a:path w="33019" h="29557" extrusionOk="0">
                <a:moveTo>
                  <a:pt x="10707" y="1"/>
                </a:moveTo>
                <a:cubicBezTo>
                  <a:pt x="10157" y="1"/>
                  <a:pt x="9610" y="45"/>
                  <a:pt x="9071" y="146"/>
                </a:cubicBezTo>
                <a:cubicBezTo>
                  <a:pt x="6434" y="644"/>
                  <a:pt x="3984" y="2506"/>
                  <a:pt x="2379" y="4958"/>
                </a:cubicBezTo>
                <a:cubicBezTo>
                  <a:pt x="776" y="7410"/>
                  <a:pt x="1" y="10452"/>
                  <a:pt x="517" y="13180"/>
                </a:cubicBezTo>
                <a:cubicBezTo>
                  <a:pt x="1052" y="15927"/>
                  <a:pt x="2895" y="18360"/>
                  <a:pt x="4942" y="20057"/>
                </a:cubicBezTo>
                <a:cubicBezTo>
                  <a:pt x="6988" y="21734"/>
                  <a:pt x="9255" y="22674"/>
                  <a:pt x="11357" y="24444"/>
                </a:cubicBezTo>
                <a:cubicBezTo>
                  <a:pt x="13477" y="26213"/>
                  <a:pt x="15412" y="28831"/>
                  <a:pt x="17717" y="29421"/>
                </a:cubicBezTo>
                <a:cubicBezTo>
                  <a:pt x="18072" y="29513"/>
                  <a:pt x="18436" y="29556"/>
                  <a:pt x="18804" y="29556"/>
                </a:cubicBezTo>
                <a:cubicBezTo>
                  <a:pt x="20802" y="29556"/>
                  <a:pt x="22912" y="28285"/>
                  <a:pt x="24390" y="26619"/>
                </a:cubicBezTo>
                <a:cubicBezTo>
                  <a:pt x="26160" y="24646"/>
                  <a:pt x="27064" y="22120"/>
                  <a:pt x="28686" y="19853"/>
                </a:cubicBezTo>
                <a:cubicBezTo>
                  <a:pt x="30308" y="17568"/>
                  <a:pt x="32650" y="15539"/>
                  <a:pt x="32834" y="13382"/>
                </a:cubicBezTo>
                <a:cubicBezTo>
                  <a:pt x="33019" y="11226"/>
                  <a:pt x="31064" y="8977"/>
                  <a:pt x="29166" y="7189"/>
                </a:cubicBezTo>
                <a:cubicBezTo>
                  <a:pt x="27266" y="5382"/>
                  <a:pt x="25423" y="4054"/>
                  <a:pt x="23468" y="3169"/>
                </a:cubicBezTo>
                <a:cubicBezTo>
                  <a:pt x="21515" y="2285"/>
                  <a:pt x="19450" y="1842"/>
                  <a:pt x="16980" y="1179"/>
                </a:cubicBezTo>
                <a:cubicBezTo>
                  <a:pt x="15029" y="666"/>
                  <a:pt x="12845" y="1"/>
                  <a:pt x="10707" y="1"/>
                </a:cubicBezTo>
                <a:close/>
              </a:path>
            </a:pathLst>
          </a:custGeom>
          <a:solidFill>
            <a:srgbClr val="138808">
              <a:alpha val="126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369;p33">
            <a:extLst>
              <a:ext uri="{FF2B5EF4-FFF2-40B4-BE49-F238E27FC236}">
                <a16:creationId xmlns="" xmlns:a16="http://schemas.microsoft.com/office/drawing/2014/main" id="{A072967C-0327-7B14-C0A5-951D48D77AED}"/>
              </a:ext>
            </a:extLst>
          </p:cNvPr>
          <p:cNvSpPr/>
          <p:nvPr/>
        </p:nvSpPr>
        <p:spPr>
          <a:xfrm rot="6796431">
            <a:off x="6008310" y="263451"/>
            <a:ext cx="5838407" cy="5380511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8F3F220-5D20-F544-0A83-D1119C239414}"/>
              </a:ext>
            </a:extLst>
          </p:cNvPr>
          <p:cNvGrpSpPr/>
          <p:nvPr/>
        </p:nvGrpSpPr>
        <p:grpSpPr>
          <a:xfrm>
            <a:off x="2038856" y="159645"/>
            <a:ext cx="7510828" cy="6279250"/>
            <a:chOff x="2333901" y="180810"/>
            <a:chExt cx="7372538" cy="6258084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C1E7103C-9558-AA24-4CBC-15C824FC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901" y="180810"/>
              <a:ext cx="7372538" cy="6258084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D27E70F7-F531-47A3-ADE0-72049C1AF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8" r="17132"/>
            <a:stretch/>
          </p:blipFill>
          <p:spPr>
            <a:xfrm>
              <a:off x="2443807" y="637268"/>
              <a:ext cx="7151920" cy="565313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19D46E-C28B-A639-3746-8172584D9268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84" y="66040"/>
            <a:ext cx="9039951" cy="604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B4F5400-E42B-F88D-2467-EBB37DB63F32}"/>
              </a:ext>
            </a:extLst>
          </p:cNvPr>
          <p:cNvGrpSpPr/>
          <p:nvPr/>
        </p:nvGrpSpPr>
        <p:grpSpPr>
          <a:xfrm>
            <a:off x="1056876" y="417350"/>
            <a:ext cx="9474787" cy="6021545"/>
            <a:chOff x="741992" y="159644"/>
            <a:chExt cx="8246604" cy="551740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2" y="159644"/>
              <a:ext cx="8246604" cy="551740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0B075C36-80A3-4BFA-C4C5-9B4C1B7B7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7" y="1180950"/>
              <a:ext cx="8136193" cy="3590696"/>
            </a:xfrm>
            <a:prstGeom prst="roundRect">
              <a:avLst>
                <a:gd name="adj" fmla="val 4357"/>
              </a:avLst>
            </a:prstGeom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691077"/>
            <a:ext cx="9605191" cy="65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006FE72-B546-91A2-2A39-E383AB5770BF}"/>
              </a:ext>
            </a:extLst>
          </p:cNvPr>
          <p:cNvGrpSpPr/>
          <p:nvPr/>
        </p:nvGrpSpPr>
        <p:grpSpPr>
          <a:xfrm>
            <a:off x="1262744" y="417350"/>
            <a:ext cx="9980022" cy="6516871"/>
            <a:chOff x="2260698" y="306931"/>
            <a:chExt cx="8436957" cy="608241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698" y="306931"/>
              <a:ext cx="8436957" cy="608241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8DFCE1F2-63D2-B901-BA49-7AC64457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0" y="1393965"/>
              <a:ext cx="8325728" cy="3976123"/>
            </a:xfrm>
            <a:prstGeom prst="roundRect">
              <a:avLst>
                <a:gd name="adj" fmla="val 2149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698837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5"/>
          <p:cNvSpPr txBox="1">
            <a:spLocks noGrp="1"/>
          </p:cNvSpPr>
          <p:nvPr>
            <p:ph type="title"/>
          </p:nvPr>
        </p:nvSpPr>
        <p:spPr>
          <a:xfrm>
            <a:off x="946572" y="1686091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 dirty="0"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 idx="2"/>
          </p:nvPr>
        </p:nvSpPr>
        <p:spPr>
          <a:xfrm>
            <a:off x="6095253" y="1682824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 dirty="0"/>
          </a:p>
        </p:txBody>
      </p:sp>
      <p:sp>
        <p:nvSpPr>
          <p:cNvPr id="765" name="Google Shape;765;p35"/>
          <p:cNvSpPr txBox="1">
            <a:spLocks noGrp="1"/>
          </p:cNvSpPr>
          <p:nvPr>
            <p:ph type="title" idx="4"/>
          </p:nvPr>
        </p:nvSpPr>
        <p:spPr>
          <a:xfrm>
            <a:off x="946572" y="2733963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 dirty="0"/>
          </a:p>
        </p:txBody>
      </p:sp>
      <p:sp>
        <p:nvSpPr>
          <p:cNvPr id="767" name="Google Shape;767;p35"/>
          <p:cNvSpPr txBox="1">
            <a:spLocks noGrp="1"/>
          </p:cNvSpPr>
          <p:nvPr>
            <p:ph type="title" idx="6"/>
          </p:nvPr>
        </p:nvSpPr>
        <p:spPr>
          <a:xfrm>
            <a:off x="6095253" y="2733963"/>
            <a:ext cx="7928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04</a:t>
            </a:r>
            <a:endParaRPr dirty="0"/>
          </a:p>
        </p:txBody>
      </p:sp>
      <p:sp>
        <p:nvSpPr>
          <p:cNvPr id="769" name="Google Shape;769;p35"/>
          <p:cNvSpPr txBox="1">
            <a:spLocks noGrp="1"/>
          </p:cNvSpPr>
          <p:nvPr>
            <p:ph type="title" idx="8"/>
          </p:nvPr>
        </p:nvSpPr>
        <p:spPr>
          <a:xfrm>
            <a:off x="1708934" y="547689"/>
            <a:ext cx="699585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dirty="0">
                <a:latin typeface="Arial Black" panose="020B0A04020102020204" pitchFamily="34" charset="0"/>
              </a:rPr>
              <a:t>Ecosystem benifits</a:t>
            </a:r>
            <a:endParaRPr sz="4400" dirty="0">
              <a:latin typeface="Arial Black" panose="020B0A04020102020204" pitchFamily="34" charset="0"/>
            </a:endParaRPr>
          </a:p>
        </p:txBody>
      </p:sp>
      <p:sp>
        <p:nvSpPr>
          <p:cNvPr id="770" name="Google Shape;770;p35"/>
          <p:cNvSpPr txBox="1">
            <a:spLocks noGrp="1"/>
          </p:cNvSpPr>
          <p:nvPr>
            <p:ph type="subTitle" idx="9"/>
          </p:nvPr>
        </p:nvSpPr>
        <p:spPr>
          <a:xfrm>
            <a:off x="1739372" y="1686091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l"/>
            <a:r>
              <a:rPr lang="en-US" sz="2200" b="0" i="0" dirty="0">
                <a:solidFill>
                  <a:srgbClr val="111111"/>
                </a:solidFill>
                <a:effectLst/>
                <a:latin typeface="Bahnschrift Light SemiCondensed" panose="020B0502040204020203" pitchFamily="34" charset="0"/>
              </a:rPr>
              <a:t>Single Sign-On</a:t>
            </a:r>
          </a:p>
        </p:txBody>
      </p:sp>
      <p:sp>
        <p:nvSpPr>
          <p:cNvPr id="771" name="Google Shape;771;p35"/>
          <p:cNvSpPr txBox="1">
            <a:spLocks noGrp="1"/>
          </p:cNvSpPr>
          <p:nvPr>
            <p:ph type="subTitle" idx="13"/>
          </p:nvPr>
        </p:nvSpPr>
        <p:spPr>
          <a:xfrm>
            <a:off x="6888053" y="1686085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algn="l"/>
            <a:r>
              <a:rPr lang="en-US" sz="2200" b="0" i="0" dirty="0">
                <a:solidFill>
                  <a:srgbClr val="111111"/>
                </a:solidFill>
                <a:effectLst/>
                <a:latin typeface="Bahnschrift Light SemiCondensed" panose="020B0502040204020203" pitchFamily="34" charset="0"/>
              </a:rPr>
              <a:t>Notifications</a:t>
            </a:r>
          </a:p>
        </p:txBody>
      </p:sp>
      <p:sp>
        <p:nvSpPr>
          <p:cNvPr id="772" name="Google Shape;772;p35"/>
          <p:cNvSpPr txBox="1">
            <a:spLocks noGrp="1"/>
          </p:cNvSpPr>
          <p:nvPr>
            <p:ph type="subTitle" idx="14"/>
          </p:nvPr>
        </p:nvSpPr>
        <p:spPr>
          <a:xfrm>
            <a:off x="1739372" y="2733976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200" dirty="0">
                <a:latin typeface="Bahnschrift Light SemiCondensed" panose="020B0502040204020203" pitchFamily="34" charset="0"/>
              </a:rPr>
              <a:t>Access for non-registered users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sp>
        <p:nvSpPr>
          <p:cNvPr id="773" name="Google Shape;773;p35"/>
          <p:cNvSpPr txBox="1">
            <a:spLocks noGrp="1"/>
          </p:cNvSpPr>
          <p:nvPr>
            <p:ph type="subTitle" idx="15"/>
          </p:nvPr>
        </p:nvSpPr>
        <p:spPr>
          <a:xfrm>
            <a:off x="6888053" y="2733963"/>
            <a:ext cx="3620000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200" dirty="0">
                <a:latin typeface="Bahnschrift Light SemiCondensed" panose="020B0502040204020203" pitchFamily="34" charset="0"/>
              </a:rPr>
              <a:t>Data relevance</a:t>
            </a:r>
            <a:endParaRPr sz="2200" dirty="0">
              <a:latin typeface="Bahnschrift Light SemiCondensed" panose="020B0502040204020203" pitchFamily="34" charset="0"/>
            </a:endParaRPr>
          </a:p>
        </p:txBody>
      </p:sp>
      <p:grpSp>
        <p:nvGrpSpPr>
          <p:cNvPr id="774" name="Google Shape;774;p35"/>
          <p:cNvGrpSpPr/>
          <p:nvPr/>
        </p:nvGrpSpPr>
        <p:grpSpPr>
          <a:xfrm rot="10800000" flipH="1">
            <a:off x="7879158" y="367074"/>
            <a:ext cx="5614404" cy="1242151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9057;p72">
            <a:extLst>
              <a:ext uri="{FF2B5EF4-FFF2-40B4-BE49-F238E27FC236}">
                <a16:creationId xmlns="" xmlns:a16="http://schemas.microsoft.com/office/drawing/2014/main" id="{634FF021-D003-F6DD-EF70-3D4B1FE81A7B}"/>
              </a:ext>
            </a:extLst>
          </p:cNvPr>
          <p:cNvGrpSpPr/>
          <p:nvPr/>
        </p:nvGrpSpPr>
        <p:grpSpPr>
          <a:xfrm>
            <a:off x="956134" y="553374"/>
            <a:ext cx="607098" cy="681767"/>
            <a:chOff x="3300325" y="249875"/>
            <a:chExt cx="433725" cy="480900"/>
          </a:xfrm>
          <a:solidFill>
            <a:srgbClr val="83C17D"/>
          </a:solidFill>
        </p:grpSpPr>
        <p:sp>
          <p:nvSpPr>
            <p:cNvPr id="3" name="Google Shape;9058;p72">
              <a:extLst>
                <a:ext uri="{FF2B5EF4-FFF2-40B4-BE49-F238E27FC236}">
                  <a16:creationId xmlns="" xmlns:a16="http://schemas.microsoft.com/office/drawing/2014/main" id="{D4C70F0D-C10E-1BD1-5791-5C8C9BB73358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" name="Google Shape;9059;p72">
              <a:extLst>
                <a:ext uri="{FF2B5EF4-FFF2-40B4-BE49-F238E27FC236}">
                  <a16:creationId xmlns="" xmlns:a16="http://schemas.microsoft.com/office/drawing/2014/main" id="{B17A3DA2-F9B1-CA64-398C-F85F791B8E48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5" name="Google Shape;9060;p72">
              <a:extLst>
                <a:ext uri="{FF2B5EF4-FFF2-40B4-BE49-F238E27FC236}">
                  <a16:creationId xmlns="" xmlns:a16="http://schemas.microsoft.com/office/drawing/2014/main" id="{AEC98DAA-FBA2-3EC8-69A3-91CBEA3C49E7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" name="Google Shape;9061;p72">
              <a:extLst>
                <a:ext uri="{FF2B5EF4-FFF2-40B4-BE49-F238E27FC236}">
                  <a16:creationId xmlns="" xmlns:a16="http://schemas.microsoft.com/office/drawing/2014/main" id="{33336BDF-0312-EB21-94DE-03E98EC5C79D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7" name="Google Shape;9062;p72">
              <a:extLst>
                <a:ext uri="{FF2B5EF4-FFF2-40B4-BE49-F238E27FC236}">
                  <a16:creationId xmlns="" xmlns:a16="http://schemas.microsoft.com/office/drawing/2014/main" id="{8BEE3961-ECC1-87DC-9C1F-3E36977C7C08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8" name="Google Shape;9063;p72">
              <a:extLst>
                <a:ext uri="{FF2B5EF4-FFF2-40B4-BE49-F238E27FC236}">
                  <a16:creationId xmlns="" xmlns:a16="http://schemas.microsoft.com/office/drawing/2014/main" id="{9FB6BA9C-E369-6CB5-F6AB-912B82721C50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9" name="Google Shape;761;p35">
            <a:extLst>
              <a:ext uri="{FF2B5EF4-FFF2-40B4-BE49-F238E27FC236}">
                <a16:creationId xmlns="" xmlns:a16="http://schemas.microsoft.com/office/drawing/2014/main" id="{E1148943-6700-6741-F688-57727D4F411F}"/>
              </a:ext>
            </a:extLst>
          </p:cNvPr>
          <p:cNvSpPr txBox="1">
            <a:spLocks/>
          </p:cNvSpPr>
          <p:nvPr/>
        </p:nvSpPr>
        <p:spPr>
          <a:xfrm>
            <a:off x="950922" y="3893712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</a:t>
            </a:r>
            <a:r>
              <a:rPr lang="ru-RU" kern="0" dirty="0"/>
              <a:t>5</a:t>
            </a:r>
            <a:endParaRPr lang="en" kern="0" dirty="0"/>
          </a:p>
        </p:txBody>
      </p:sp>
      <p:sp>
        <p:nvSpPr>
          <p:cNvPr id="11" name="Google Shape;770;p35">
            <a:extLst>
              <a:ext uri="{FF2B5EF4-FFF2-40B4-BE49-F238E27FC236}">
                <a16:creationId xmlns="" xmlns:a16="http://schemas.microsoft.com/office/drawing/2014/main" id="{0480999A-4710-7D77-B114-D4BAD4AEB00A}"/>
              </a:ext>
            </a:extLst>
          </p:cNvPr>
          <p:cNvSpPr txBox="1">
            <a:spLocks/>
          </p:cNvSpPr>
          <p:nvPr/>
        </p:nvSpPr>
        <p:spPr>
          <a:xfrm>
            <a:off x="1743722" y="3893712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solidFill>
                  <a:srgbClr val="111111"/>
                </a:solidFill>
                <a:latin typeface="Bahnschrift Light SemiCondensed" panose="020B0502040204020203" pitchFamily="34" charset="0"/>
              </a:rPr>
              <a:t>Mobile version of the system</a:t>
            </a:r>
          </a:p>
        </p:txBody>
      </p:sp>
      <p:sp>
        <p:nvSpPr>
          <p:cNvPr id="22" name="Google Shape;763;p35">
            <a:extLst>
              <a:ext uri="{FF2B5EF4-FFF2-40B4-BE49-F238E27FC236}">
                <a16:creationId xmlns="" xmlns:a16="http://schemas.microsoft.com/office/drawing/2014/main" id="{FC7CED9E-3BD3-6CB6-3AC4-A8D02FBFB7B5}"/>
              </a:ext>
            </a:extLst>
          </p:cNvPr>
          <p:cNvSpPr txBox="1">
            <a:spLocks/>
          </p:cNvSpPr>
          <p:nvPr/>
        </p:nvSpPr>
        <p:spPr>
          <a:xfrm>
            <a:off x="6099600" y="3899160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06</a:t>
            </a:r>
          </a:p>
        </p:txBody>
      </p:sp>
      <p:sp>
        <p:nvSpPr>
          <p:cNvPr id="23" name="Google Shape;771;p35">
            <a:extLst>
              <a:ext uri="{FF2B5EF4-FFF2-40B4-BE49-F238E27FC236}">
                <a16:creationId xmlns="" xmlns:a16="http://schemas.microsoft.com/office/drawing/2014/main" id="{CF00EB5A-A142-BB9D-7038-1E545903891E}"/>
              </a:ext>
            </a:extLst>
          </p:cNvPr>
          <p:cNvSpPr txBox="1">
            <a:spLocks/>
          </p:cNvSpPr>
          <p:nvPr/>
        </p:nvSpPr>
        <p:spPr>
          <a:xfrm>
            <a:off x="6892400" y="3902421"/>
            <a:ext cx="3620000" cy="6464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solidFill>
                  <a:srgbClr val="111111"/>
                </a:solidFill>
                <a:latin typeface="Bahnschrift Light SemiCondensed" panose="020B0502040204020203" pitchFamily="34" charset="0"/>
              </a:rPr>
              <a:t>User-friendly interface</a:t>
            </a:r>
          </a:p>
        </p:txBody>
      </p:sp>
      <p:sp>
        <p:nvSpPr>
          <p:cNvPr id="24" name="Google Shape;765;p35">
            <a:extLst>
              <a:ext uri="{FF2B5EF4-FFF2-40B4-BE49-F238E27FC236}">
                <a16:creationId xmlns="" xmlns:a16="http://schemas.microsoft.com/office/drawing/2014/main" id="{1926EA6D-675B-3E08-A2DB-162845053E22}"/>
              </a:ext>
            </a:extLst>
          </p:cNvPr>
          <p:cNvSpPr txBox="1">
            <a:spLocks/>
          </p:cNvSpPr>
          <p:nvPr/>
        </p:nvSpPr>
        <p:spPr>
          <a:xfrm>
            <a:off x="942215" y="5002556"/>
            <a:ext cx="792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" kern="0" dirty="0"/>
              <a:t>07</a:t>
            </a:r>
          </a:p>
        </p:txBody>
      </p:sp>
      <p:sp>
        <p:nvSpPr>
          <p:cNvPr id="25" name="Google Shape;772;p35">
            <a:extLst>
              <a:ext uri="{FF2B5EF4-FFF2-40B4-BE49-F238E27FC236}">
                <a16:creationId xmlns="" xmlns:a16="http://schemas.microsoft.com/office/drawing/2014/main" id="{383A123C-9A9B-B7D4-C819-84502A80F36C}"/>
              </a:ext>
            </a:extLst>
          </p:cNvPr>
          <p:cNvSpPr txBox="1">
            <a:spLocks/>
          </p:cNvSpPr>
          <p:nvPr/>
        </p:nvSpPr>
        <p:spPr>
          <a:xfrm>
            <a:off x="1735015" y="5002569"/>
            <a:ext cx="3620000" cy="646387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3333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667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200" kern="0" dirty="0">
                <a:latin typeface="Bahnschrift Light SemiCondensed" panose="020B0502040204020203" pitchFamily="34" charset="0"/>
              </a:rPr>
              <a:t>The system works in English and Russian languages</a:t>
            </a:r>
          </a:p>
        </p:txBody>
      </p:sp>
      <p:sp>
        <p:nvSpPr>
          <p:cNvPr id="27" name="Google Shape;10587;p75">
            <a:extLst>
              <a:ext uri="{FF2B5EF4-FFF2-40B4-BE49-F238E27FC236}">
                <a16:creationId xmlns="" xmlns:a16="http://schemas.microsoft.com/office/drawing/2014/main" id="{172BE794-943F-CCE2-7431-54CC716E9CCF}"/>
              </a:ext>
            </a:extLst>
          </p:cNvPr>
          <p:cNvSpPr/>
          <p:nvPr/>
        </p:nvSpPr>
        <p:spPr>
          <a:xfrm>
            <a:off x="10790563" y="5730720"/>
            <a:ext cx="830076" cy="84689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95000"/>
                </a:schemeClr>
              </a:solidFill>
            </a:endParaRPr>
          </a:p>
        </p:txBody>
      </p:sp>
      <p:sp>
        <p:nvSpPr>
          <p:cNvPr id="28" name="Google Shape;10587;p75">
            <a:extLst>
              <a:ext uri="{FF2B5EF4-FFF2-40B4-BE49-F238E27FC236}">
                <a16:creationId xmlns="" xmlns:a16="http://schemas.microsoft.com/office/drawing/2014/main" id="{3BF5AF4A-2B57-4DBF-0144-5860619D59B1}"/>
              </a:ext>
            </a:extLst>
          </p:cNvPr>
          <p:cNvSpPr/>
          <p:nvPr/>
        </p:nvSpPr>
        <p:spPr>
          <a:xfrm>
            <a:off x="10539561" y="5381442"/>
            <a:ext cx="342341" cy="349278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95000"/>
                </a:schemeClr>
              </a:solidFill>
            </a:endParaRPr>
          </a:p>
        </p:txBody>
      </p:sp>
      <p:sp>
        <p:nvSpPr>
          <p:cNvPr id="29" name="Google Shape;10492;p75">
            <a:extLst>
              <a:ext uri="{FF2B5EF4-FFF2-40B4-BE49-F238E27FC236}">
                <a16:creationId xmlns="" xmlns:a16="http://schemas.microsoft.com/office/drawing/2014/main" id="{AEE3097A-3AB8-C448-D6F0-5E024BB50D36}"/>
              </a:ext>
            </a:extLst>
          </p:cNvPr>
          <p:cNvSpPr/>
          <p:nvPr/>
        </p:nvSpPr>
        <p:spPr>
          <a:xfrm>
            <a:off x="11315581" y="5095562"/>
            <a:ext cx="638335" cy="638281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C582D0-DA82-B37D-F3C7-EBBE8B59CDBD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3"/>
          <p:cNvSpPr txBox="1">
            <a:spLocks noGrp="1"/>
          </p:cNvSpPr>
          <p:nvPr>
            <p:ph type="subTitle" idx="1"/>
          </p:nvPr>
        </p:nvSpPr>
        <p:spPr>
          <a:xfrm>
            <a:off x="989952" y="1924050"/>
            <a:ext cx="4855600" cy="333375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lvl="0" indent="0" algn="l">
              <a:lnSpc>
                <a:spcPct val="107000"/>
              </a:lnSpc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The SSO account allows you to:</a:t>
            </a:r>
            <a:endParaRPr lang="ru-RU" sz="2200" dirty="0">
              <a:solidFill>
                <a:schemeClr val="tx1"/>
              </a:solidFill>
              <a:latin typeface="Bahnschrift Light SemiCondensed" panose="020B0502040204020203" pitchFamily="34" charset="0"/>
              <a:ea typeface="Times New Roman" panose="02020603050405020304" pitchFamily="18" charset="0"/>
            </a:endParaRP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manage your account settings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read the rules of working in the JINR network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to be trained on safe work in the JINR network</a:t>
            </a:r>
          </a:p>
          <a:p>
            <a:pPr marL="720000" lvl="0" indent="0" algn="l">
              <a:lnSpc>
                <a:spcPct val="107000"/>
              </a:lnSpc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</a:rPr>
              <a:t>pass the required computer security test</a:t>
            </a:r>
            <a:endParaRPr lang="ru-RU" sz="2200" dirty="0">
              <a:solidFill>
                <a:schemeClr val="tx1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9" name="Google Shape;1669;p43"/>
          <p:cNvSpPr txBox="1">
            <a:spLocks noGrp="1"/>
          </p:cNvSpPr>
          <p:nvPr>
            <p:ph type="title"/>
          </p:nvPr>
        </p:nvSpPr>
        <p:spPr>
          <a:xfrm>
            <a:off x="989952" y="1333501"/>
            <a:ext cx="4855600" cy="70485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Single Sign-On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SSO)</a:t>
            </a:r>
            <a:endParaRPr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71" name="Google Shape;1671;p43"/>
          <p:cNvGrpSpPr/>
          <p:nvPr/>
        </p:nvGrpSpPr>
        <p:grpSpPr>
          <a:xfrm>
            <a:off x="3180747" y="5370598"/>
            <a:ext cx="401027" cy="72968"/>
            <a:chOff x="4770650" y="685575"/>
            <a:chExt cx="158250" cy="28800"/>
          </a:xfrm>
        </p:grpSpPr>
        <p:sp>
          <p:nvSpPr>
            <p:cNvPr id="1672" name="Google Shape;1672;p4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675" name="Google Shape;1675;p43"/>
          <p:cNvGrpSpPr/>
          <p:nvPr/>
        </p:nvGrpSpPr>
        <p:grpSpPr>
          <a:xfrm flipH="1">
            <a:off x="-1819696" y="5580550"/>
            <a:ext cx="6085320" cy="1878833"/>
            <a:chOff x="5092229" y="-180802"/>
            <a:chExt cx="5253816" cy="1622108"/>
          </a:xfrm>
        </p:grpSpPr>
        <p:sp>
          <p:nvSpPr>
            <p:cNvPr id="1676" name="Google Shape;1676;p43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7" name="Google Shape;1677;p43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8" name="Google Shape;1678;p43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9" name="Google Shape;1679;p43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0" name="Google Shape;1680;p43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1" name="Google Shape;1681;p43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2" name="Google Shape;1682;p43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3" name="Google Shape;1683;p43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4" name="Google Shape;1684;p43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5" name="Google Shape;1685;p43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686" name="Google Shape;1686;p43"/>
          <p:cNvGrpSpPr/>
          <p:nvPr/>
        </p:nvGrpSpPr>
        <p:grpSpPr>
          <a:xfrm flipH="1">
            <a:off x="-2284894" y="383677"/>
            <a:ext cx="6737455" cy="581036"/>
            <a:chOff x="5896679" y="4472082"/>
            <a:chExt cx="5053091" cy="435777"/>
          </a:xfrm>
        </p:grpSpPr>
        <p:grpSp>
          <p:nvGrpSpPr>
            <p:cNvPr id="1687" name="Google Shape;1687;p4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688" name="Google Shape;1688;p4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89" name="Google Shape;1689;p4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690" name="Google Shape;1690;p4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691" name="Google Shape;1691;p4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92" name="Google Shape;1692;p4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693" name="Google Shape;1693;p4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694" name="Google Shape;1694;p4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695" name="Google Shape;1695;p4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/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3" y="1525835"/>
            <a:ext cx="5977149" cy="3322390"/>
          </a:xfrm>
          <a:prstGeom prst="roundRect">
            <a:avLst>
              <a:gd name="adj" fmla="val 23702"/>
            </a:avLst>
          </a:prstGeom>
        </p:spPr>
      </p:pic>
      <p:grpSp>
        <p:nvGrpSpPr>
          <p:cNvPr id="36" name="Google Shape;9324;p72"/>
          <p:cNvGrpSpPr/>
          <p:nvPr/>
        </p:nvGrpSpPr>
        <p:grpSpPr>
          <a:xfrm>
            <a:off x="1304797" y="2411595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37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8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9" name="Google Shape;9324;p72"/>
          <p:cNvGrpSpPr/>
          <p:nvPr/>
        </p:nvGrpSpPr>
        <p:grpSpPr>
          <a:xfrm>
            <a:off x="1295008" y="2847777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0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1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2" name="Google Shape;9324;p72"/>
          <p:cNvGrpSpPr/>
          <p:nvPr/>
        </p:nvGrpSpPr>
        <p:grpSpPr>
          <a:xfrm>
            <a:off x="1304796" y="3619302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3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5" name="Google Shape;9324;p72"/>
          <p:cNvGrpSpPr/>
          <p:nvPr/>
        </p:nvGrpSpPr>
        <p:grpSpPr>
          <a:xfrm>
            <a:off x="1295008" y="4381302"/>
            <a:ext cx="311899" cy="339253"/>
            <a:chOff x="2104275" y="3806450"/>
            <a:chExt cx="442975" cy="481825"/>
          </a:xfrm>
          <a:solidFill>
            <a:srgbClr val="83C17D"/>
          </a:solidFill>
        </p:grpSpPr>
        <p:sp>
          <p:nvSpPr>
            <p:cNvPr id="46" name="Google Shape;9325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47" name="Google Shape;9326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D18A732F-3694-E5BA-E5C2-22CD9C69B0C2}"/>
              </a:ext>
            </a:extLst>
          </p:cNvPr>
          <p:cNvGrpSpPr/>
          <p:nvPr/>
        </p:nvGrpSpPr>
        <p:grpSpPr>
          <a:xfrm>
            <a:off x="1155023" y="-71191"/>
            <a:ext cx="10442001" cy="6986240"/>
            <a:chOff x="364347" y="-1962719"/>
            <a:chExt cx="10058400" cy="67295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47" y="-1962719"/>
              <a:ext cx="10058400" cy="672959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72002522-E2CC-E202-A263-9A7B4367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6"/>
            <a:stretch/>
          </p:blipFill>
          <p:spPr>
            <a:xfrm>
              <a:off x="425994" y="-703000"/>
              <a:ext cx="9918517" cy="4328577"/>
            </a:xfrm>
            <a:prstGeom prst="roundRect">
              <a:avLst>
                <a:gd name="adj" fmla="val 2570"/>
              </a:avLst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0573AF-17DD-9E8D-3302-F5E2DF4184DD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ru-RU" sz="14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D9203CF-2E9F-A188-671D-4CD21BC4EB9E}"/>
              </a:ext>
            </a:extLst>
          </p:cNvPr>
          <p:cNvGrpSpPr/>
          <p:nvPr/>
        </p:nvGrpSpPr>
        <p:grpSpPr>
          <a:xfrm>
            <a:off x="1266466" y="547186"/>
            <a:ext cx="10495629" cy="5763627"/>
            <a:chOff x="935134" y="467782"/>
            <a:chExt cx="10058400" cy="5284217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C89C623F-F2B6-2F10-B858-1EEED7E2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34" y="467782"/>
              <a:ext cx="10058400" cy="528421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C5BA042-7C37-0EFB-52DD-982211E9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13" y="963355"/>
              <a:ext cx="9798890" cy="4617194"/>
            </a:xfrm>
            <a:prstGeom prst="roundRect">
              <a:avLst>
                <a:gd name="adj" fmla="val 1025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5654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48"/>
          <p:cNvSpPr/>
          <p:nvPr/>
        </p:nvSpPr>
        <p:spPr>
          <a:xfrm rot="-1834141" flipH="1">
            <a:off x="5290272" y="363423"/>
            <a:ext cx="7688610" cy="6625285"/>
          </a:xfrm>
          <a:custGeom>
            <a:avLst/>
            <a:gdLst/>
            <a:ahLst/>
            <a:cxnLst/>
            <a:rect l="l" t="t" r="r" b="b"/>
            <a:pathLst>
              <a:path w="15064" h="15021" extrusionOk="0">
                <a:moveTo>
                  <a:pt x="10691" y="0"/>
                </a:moveTo>
                <a:cubicBezTo>
                  <a:pt x="10147" y="0"/>
                  <a:pt x="9593" y="175"/>
                  <a:pt x="9078" y="371"/>
                </a:cubicBezTo>
                <a:cubicBezTo>
                  <a:pt x="7976" y="793"/>
                  <a:pt x="7010" y="854"/>
                  <a:pt x="5852" y="929"/>
                </a:cubicBezTo>
                <a:cubicBezTo>
                  <a:pt x="5732" y="936"/>
                  <a:pt x="5610" y="940"/>
                  <a:pt x="5486" y="940"/>
                </a:cubicBezTo>
                <a:cubicBezTo>
                  <a:pt x="4724" y="940"/>
                  <a:pt x="3900" y="811"/>
                  <a:pt x="3108" y="811"/>
                </a:cubicBezTo>
                <a:cubicBezTo>
                  <a:pt x="2853" y="811"/>
                  <a:pt x="2602" y="824"/>
                  <a:pt x="2357" y="860"/>
                </a:cubicBezTo>
                <a:cubicBezTo>
                  <a:pt x="544" y="1122"/>
                  <a:pt x="1" y="2548"/>
                  <a:pt x="747" y="3997"/>
                </a:cubicBezTo>
                <a:cubicBezTo>
                  <a:pt x="1694" y="5836"/>
                  <a:pt x="2411" y="7100"/>
                  <a:pt x="2004" y="9267"/>
                </a:cubicBezTo>
                <a:cubicBezTo>
                  <a:pt x="1754" y="10589"/>
                  <a:pt x="956" y="11649"/>
                  <a:pt x="1631" y="13079"/>
                </a:cubicBezTo>
                <a:cubicBezTo>
                  <a:pt x="1969" y="13795"/>
                  <a:pt x="2610" y="14302"/>
                  <a:pt x="3291" y="14587"/>
                </a:cubicBezTo>
                <a:cubicBezTo>
                  <a:pt x="3973" y="14871"/>
                  <a:pt x="4732" y="15021"/>
                  <a:pt x="5478" y="15021"/>
                </a:cubicBezTo>
                <a:cubicBezTo>
                  <a:pt x="5997" y="15021"/>
                  <a:pt x="6508" y="14948"/>
                  <a:pt x="6982" y="14797"/>
                </a:cubicBezTo>
                <a:cubicBezTo>
                  <a:pt x="7891" y="14507"/>
                  <a:pt x="8755" y="14054"/>
                  <a:pt x="9452" y="13351"/>
                </a:cubicBezTo>
                <a:cubicBezTo>
                  <a:pt x="9973" y="12825"/>
                  <a:pt x="10223" y="11996"/>
                  <a:pt x="10886" y="11660"/>
                </a:cubicBezTo>
                <a:cubicBezTo>
                  <a:pt x="11855" y="11171"/>
                  <a:pt x="13214" y="11189"/>
                  <a:pt x="13965" y="10324"/>
                </a:cubicBezTo>
                <a:cubicBezTo>
                  <a:pt x="15064" y="9062"/>
                  <a:pt x="13775" y="8055"/>
                  <a:pt x="13430" y="6774"/>
                </a:cubicBezTo>
                <a:cubicBezTo>
                  <a:pt x="13281" y="6219"/>
                  <a:pt x="13389" y="5549"/>
                  <a:pt x="13363" y="4967"/>
                </a:cubicBezTo>
                <a:cubicBezTo>
                  <a:pt x="13317" y="4025"/>
                  <a:pt x="13273" y="2963"/>
                  <a:pt x="12996" y="2048"/>
                </a:cubicBezTo>
                <a:cubicBezTo>
                  <a:pt x="12757" y="1258"/>
                  <a:pt x="12269" y="507"/>
                  <a:pt x="11572" y="185"/>
                </a:cubicBezTo>
                <a:cubicBezTo>
                  <a:pt x="11287" y="53"/>
                  <a:pt x="10991" y="0"/>
                  <a:pt x="10691" y="0"/>
                </a:cubicBezTo>
                <a:close/>
              </a:path>
            </a:pathLst>
          </a:cu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grpSp>
        <p:nvGrpSpPr>
          <p:cNvPr id="2520" name="Google Shape;2520;p48"/>
          <p:cNvGrpSpPr/>
          <p:nvPr/>
        </p:nvGrpSpPr>
        <p:grpSpPr>
          <a:xfrm>
            <a:off x="3506224" y="5496323"/>
            <a:ext cx="401027" cy="72968"/>
            <a:chOff x="4770650" y="685575"/>
            <a:chExt cx="158250" cy="28800"/>
          </a:xfrm>
        </p:grpSpPr>
        <p:sp>
          <p:nvSpPr>
            <p:cNvPr id="2521" name="Google Shape;2521;p48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2524" name="Google Shape;2524;p48"/>
          <p:cNvGrpSpPr/>
          <p:nvPr/>
        </p:nvGrpSpPr>
        <p:grpSpPr>
          <a:xfrm flipH="1">
            <a:off x="-2381461" y="-887831"/>
            <a:ext cx="7005088" cy="2162811"/>
            <a:chOff x="5092229" y="-180802"/>
            <a:chExt cx="5253816" cy="1622108"/>
          </a:xfrm>
        </p:grpSpPr>
        <p:sp>
          <p:nvSpPr>
            <p:cNvPr id="2525" name="Google Shape;2525;p4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6" name="Google Shape;2526;p4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7" name="Google Shape;2527;p4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8" name="Google Shape;2528;p4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29" name="Google Shape;2529;p4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0" name="Google Shape;2530;p4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1" name="Google Shape;2531;p4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2" name="Google Shape;2532;p4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3" name="Google Shape;2533;p4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34" name="Google Shape;2534;p4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47975" y="3241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F3118081-E1B6-14BF-0426-FE5920E497BB}"/>
              </a:ext>
            </a:extLst>
          </p:cNvPr>
          <p:cNvGrpSpPr/>
          <p:nvPr/>
        </p:nvGrpSpPr>
        <p:grpSpPr>
          <a:xfrm>
            <a:off x="1013975" y="246328"/>
            <a:ext cx="10058400" cy="6729591"/>
            <a:chOff x="970837" y="0"/>
            <a:chExt cx="10058400" cy="672959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837" y="0"/>
              <a:ext cx="10058400" cy="672959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A3A2FF80-87FF-D226-AAE6-90F76252C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7"/>
            <a:stretch/>
          </p:blipFill>
          <p:spPr>
            <a:xfrm>
              <a:off x="1044283" y="1207739"/>
              <a:ext cx="9910655" cy="4393451"/>
            </a:xfrm>
            <a:prstGeom prst="roundRect">
              <a:avLst>
                <a:gd name="adj" fmla="val 1870"/>
              </a:avLst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052" y="3677730"/>
            <a:ext cx="393580" cy="61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B0F80B-36B1-E90A-541E-34259DF76076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10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6173 -2.59259E-6 L -0.33833 0.18681 C -0.31268 0.22963 -0.27402 0.2544 -0.23314 0.2544 C -0.18693 0.2544 -0.14983 0.22963 -0.12419 0.18681 L 1.91356E-6 -2.59259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0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0A6FF136-B56C-2E1E-CE8A-3E9CF7B5778A}"/>
              </a:ext>
            </a:extLst>
          </p:cNvPr>
          <p:cNvGrpSpPr/>
          <p:nvPr/>
        </p:nvGrpSpPr>
        <p:grpSpPr>
          <a:xfrm>
            <a:off x="837486" y="0"/>
            <a:ext cx="10353675" cy="7124700"/>
            <a:chOff x="837486" y="0"/>
            <a:chExt cx="10353675" cy="71247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86" y="0"/>
              <a:ext cx="10353675" cy="71247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89067989-B21B-4DCE-5784-7A9AAD75F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8"/>
            <a:stretch/>
          </p:blipFill>
          <p:spPr>
            <a:xfrm>
              <a:off x="890652" y="1254642"/>
              <a:ext cx="10252272" cy="4667702"/>
            </a:xfrm>
            <a:prstGeom prst="roundRect">
              <a:avLst>
                <a:gd name="adj" fmla="val 2187"/>
              </a:avLst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C602BB-D79B-4596-E6C8-FDF490215E0E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65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6" y="0"/>
            <a:ext cx="10353675" cy="7124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3B33C9-23BA-D1A6-6B2B-3708B05E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45228"/>
            <a:ext cx="10228524" cy="4676775"/>
          </a:xfrm>
          <a:prstGeom prst="roundRect">
            <a:avLst>
              <a:gd name="adj" fmla="val 753"/>
            </a:avLst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90" y="3989772"/>
            <a:ext cx="297015" cy="46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2C99C6-3620-9909-6DB4-9AEE3CF8AB40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54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87 0.24329 L -0.09427 0.13218 C -0.12839 0.10648 -0.18034 0.0919 -0.23425 0.0919 C -0.2961 0.0919 -0.34545 0.10648 -0.37956 0.13218 L -0.54454 0.2432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5564C68-17B2-4148-71BF-B0B8CA3DF547}"/>
              </a:ext>
            </a:extLst>
          </p:cNvPr>
          <p:cNvGrpSpPr/>
          <p:nvPr/>
        </p:nvGrpSpPr>
        <p:grpSpPr>
          <a:xfrm>
            <a:off x="837486" y="0"/>
            <a:ext cx="10353675" cy="7124700"/>
            <a:chOff x="837486" y="0"/>
            <a:chExt cx="10353675" cy="71247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86" y="0"/>
              <a:ext cx="10353675" cy="71247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D2F7B2E-313E-9C58-27EB-49703FDE3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64"/>
            <a:stretch/>
          </p:blipFill>
          <p:spPr>
            <a:xfrm>
              <a:off x="902995" y="1270971"/>
              <a:ext cx="10208029" cy="79174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61275A68-B553-0E96-6640-4D4EA1E5A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t="24398" r="8628" b="13839"/>
            <a:stretch/>
          </p:blipFill>
          <p:spPr>
            <a:xfrm>
              <a:off x="912617" y="2211569"/>
              <a:ext cx="10198407" cy="34768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779" y="3410269"/>
            <a:ext cx="297015" cy="46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486AA0-D44C-BCD2-5D5C-53A025DF8360}"/>
              </a:ext>
            </a:extLst>
          </p:cNvPr>
          <p:cNvSpPr txBox="1"/>
          <p:nvPr/>
        </p:nvSpPr>
        <p:spPr>
          <a:xfrm>
            <a:off x="11846767" y="6550223"/>
            <a:ext cx="34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51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1406 -0.06389 L -0.36614 -0.03611 C -0.33554 -0.02963 -0.28893 -0.02569 -0.24036 -0.02569 C -0.18528 -0.02569 -0.14114 -0.02963 -0.11028 -0.03611 L 0.03815 -0.06389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1341 -0.06204 C -0.47318 0.02754 -0.47995 0.15578 -0.52785 0.22338 C -0.57602 0.29097 -0.64749 0.27245 -0.68732 0.1824 C -0.72728 0.09259 -0.72064 -0.03449 -0.67248 -0.10209 C -0.62444 -0.16968 -0.55298 -0.15209 -0.51341 -0.06204 Z " pathEditMode="relative" rAng="3104298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0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dian Technology Company Profile by Slidesgo">
  <a:themeElements>
    <a:clrScheme name="Simple Light">
      <a:dk1>
        <a:srgbClr val="302F2F"/>
      </a:dk1>
      <a:lt1>
        <a:srgbClr val="FFFFFF"/>
      </a:lt1>
      <a:dk2>
        <a:srgbClr val="138808"/>
      </a:dk2>
      <a:lt2>
        <a:srgbClr val="FF9933"/>
      </a:lt2>
      <a:accent1>
        <a:srgbClr val="434343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391</Words>
  <Application>Microsoft Office PowerPoint</Application>
  <PresentationFormat>Произвольный</PresentationFormat>
  <Paragraphs>62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Indian Technology Company Profile by Slidesgo</vt:lpstr>
      <vt:lpstr>Development of a test system and its use in the personal account of the JINR Digital EcoSystem</vt:lpstr>
      <vt:lpstr>Digital Ecosystem</vt:lpstr>
      <vt:lpstr>Презентация PowerPoint</vt:lpstr>
      <vt:lpstr>01</vt:lpstr>
      <vt:lpstr>Single Sign-On (SSO)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Test management system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 conclusion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HoundChuChu</cp:lastModifiedBy>
  <cp:revision>55</cp:revision>
  <dcterms:created xsi:type="dcterms:W3CDTF">2023-05-11T07:37:08Z</dcterms:created>
  <dcterms:modified xsi:type="dcterms:W3CDTF">2023-12-13T12:05:53Z</dcterms:modified>
</cp:coreProperties>
</file>