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60" r:id="rId5"/>
    <p:sldId id="269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err="1" smtClean="0"/>
              <a:t>Superintegrability</a:t>
            </a:r>
            <a:r>
              <a:rPr lang="en-US" sz="3200" dirty="0" smtClean="0"/>
              <a:t>, W-operators and matrix integrals – three sides of a coin through the deformations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2664296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A.A. </a:t>
            </a:r>
            <a:r>
              <a:rPr lang="en-US" dirty="0" err="1" smtClean="0"/>
              <a:t>Oreshina</a:t>
            </a:r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ITEP, MIPT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Problems of the Modern </a:t>
            </a:r>
            <a:r>
              <a:rPr lang="en-US" dirty="0"/>
              <a:t>M</a:t>
            </a:r>
            <a:r>
              <a:rPr lang="en-US" dirty="0" smtClean="0"/>
              <a:t>athematical </a:t>
            </a:r>
            <a:r>
              <a:rPr lang="en-US" dirty="0"/>
              <a:t>P</a:t>
            </a:r>
            <a:r>
              <a:rPr lang="en-US" dirty="0" smtClean="0"/>
              <a:t>hysics</a:t>
            </a:r>
          </a:p>
          <a:p>
            <a:pPr algn="ctr"/>
            <a:r>
              <a:rPr lang="en-US" dirty="0" smtClean="0"/>
              <a:t>February, 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568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β-WLZZ integral representation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68960"/>
                <a:ext cx="8229600" cy="3528392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sz="2900" b="1" dirty="0" smtClean="0"/>
                  <a:t>Sketch of proof:</a:t>
                </a:r>
              </a:p>
              <a:p>
                <a:pPr marL="0" indent="0">
                  <a:buNone/>
                </a:pPr>
                <a:r>
                  <a:rPr lang="en-US" dirty="0" smtClean="0"/>
                  <a:t>Starting with </a:t>
                </a:r>
                <a:r>
                  <a:rPr lang="el-GR" dirty="0" smtClean="0"/>
                  <a:t>Λ</a:t>
                </a:r>
                <a:r>
                  <a:rPr lang="en-US" dirty="0" smtClean="0"/>
                  <a:t>=0.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Notice, that for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x</m:t>
                              </m:r>
                            </m:e>
                          </m:d>
                          <m:func>
                            <m:func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den>
                                      </m:f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𝑔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𝑚</m:t>
                                                  </m:r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+1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𝑚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+1</m:t>
                                              </m:r>
                                            </m:den>
                                          </m:f>
                                          <m:nary>
                                            <m:naryPr>
                                              <m:chr m:val="∑"/>
                                              <m:subHide m:val="on"/>
                                              <m:supHide m:val="on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𝑚</m:t>
                                                  </m:r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+1</m:t>
                                                  </m:r>
                                                </m:sup>
                                              </m:sSubSup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</m:func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β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It is true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 for all j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y</m:t>
                              </m:r>
                            </m:e>
                          </m:d>
                          <m:func>
                            <m:func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den>
                                      </m:f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i="1" smtClean="0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p>
                                          </m:sSubSup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𝑚</m:t>
                                      </m:r>
                                    </m:sup>
                                  </m:sSub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)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𝐹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m:rPr>
                                      <m:nor/>
                                    </m:rPr>
                                    <a:rPr lang="en-US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Leads to the </a:t>
                </a:r>
                <a:r>
                  <a:rPr lang="en-US" dirty="0" err="1" smtClean="0"/>
                  <a:t>Virasoro</a:t>
                </a:r>
                <a:r>
                  <a:rPr lang="en-US" dirty="0" smtClean="0"/>
                  <a:t> equation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𝑍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𝑍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And the operator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𝑊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/>
                  <a:t> reproduces  partition function of </a:t>
                </a:r>
                <a:r>
                  <a:rPr lang="el-GR" dirty="0" smtClean="0"/>
                  <a:t>β</a:t>
                </a:r>
                <a:r>
                  <a:rPr lang="en-US" dirty="0" smtClean="0"/>
                  <a:t>-WLZZ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68960"/>
                <a:ext cx="8229600" cy="3528392"/>
              </a:xfrm>
              <a:blipFill rotWithShape="1">
                <a:blip r:embed="rId2"/>
                <a:stretch>
                  <a:fillRect l="-593" t="-2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67544" y="1484784"/>
                <a:ext cx="8280920" cy="11582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Λ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x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y</m:t>
                              </m:r>
                            </m:e>
                          </m:d>
                          <m:func>
                            <m:func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den>
                                      </m:f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nary>
                                            <m:naryPr>
                                              <m:chr m:val="∑"/>
                                              <m:subHide m:val="on"/>
                                              <m:supHide m:val="on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𝑔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𝑘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𝑘</m:t>
                                                  </m:r>
                                                </m:den>
                                              </m:f>
                                              <m:nary>
                                                <m:naryPr>
                                                  <m:chr m:val="∑"/>
                                                  <m:subHide m:val="on"/>
                                                  <m:supHide m:val="on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naryPr>
                                                <m:sub/>
                                                <m:sup/>
                                                <m:e>
                                                  <m:sSubSup>
                                                    <m:sSubSupPr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𝑦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𝑘</m:t>
                                                      </m:r>
                                                    </m:sup>
                                                  </m:sSubSup>
                                                </m:e>
                                              </m:nary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</m:func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β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β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80920" cy="11582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345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β-WLZZ integral representation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085184"/>
            <a:ext cx="8280920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3036094"/>
                <a:ext cx="8856984" cy="348925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600" dirty="0" smtClean="0"/>
                  <a:t>Orthogonallity relation: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16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𝑅</m:t>
                            </m:r>
                          </m:sub>
                        </m:sSub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𝑄</m:t>
                            </m:r>
                          </m:sub>
                        </m:sSub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sub>
                    </m:sSub>
                    <m:sSup>
                      <m:sSup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600" b="0" i="0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l-GR" sz="1600" b="0" i="1" smtClean="0">
                                <a:latin typeface="Cambria Math"/>
                                <a:ea typeface="Cambria Math"/>
                              </a:rPr>
                              <m:t>β</m:t>
                            </m:r>
                          </m:e>
                        </m:d>
                      </m:e>
                      <m:sup>
                        <m:r>
                          <a:rPr lang="en-US" sz="1600" b="0" i="0" smtClean="0">
                            <a:latin typeface="Cambria Math"/>
                            <a:ea typeface="Cambria Math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en-US" sz="1600" b="0" i="0" smtClean="0">
                            <a:latin typeface="Cambria Math"/>
                            <a:ea typeface="Cambria Math"/>
                          </a:rPr>
                          <m:t>|</m:t>
                        </m:r>
                      </m:sup>
                    </m:sSup>
                  </m:oMath>
                </a14:m>
                <a:endParaRPr lang="en-US" sz="16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  <a:ea typeface="Cambria Math"/>
                            </a:rPr>
                            <m:t>Λ</m:t>
                          </m:r>
                        </m:e>
                      </m:d>
                      <m:r>
                        <a:rPr lang="en-US" sz="1400" i="1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14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  <m:r>
                            <a:rPr lang="en-US" sz="1400" i="1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1400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 sz="140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sz="1400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  <a:ea typeface="Cambria Math"/>
                                </a:rPr>
                                <m:t>x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1400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 sz="140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sz="1400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  <a:ea typeface="Cambria Math"/>
                                </a:rPr>
                                <m:t>y</m:t>
                              </m:r>
                            </m:e>
                          </m:d>
                          <m:func>
                            <m:funcPr>
                              <m:ctrlPr>
                                <a:rPr lang="en-US" sz="1400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>
                                        <m:fPr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den>
                                      </m:f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sz="1400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400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nary>
                                            <m:naryPr>
                                              <m:chr m:val="∑"/>
                                              <m:subHide m:val="on"/>
                                              <m:supHide m:val="on"/>
                                              <m:ctrlPr>
                                                <a:rPr lang="en-US" sz="1400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sz="1400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b>
                                                    <m:sSubPr>
                                                      <m:ctrlPr>
                                                        <a:rPr lang="en-US" sz="1400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sz="1400" i="1">
                                                          <a:latin typeface="Cambria Math"/>
                                                        </a:rPr>
                                                        <m:t>𝑔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sz="1400" i="1">
                                                          <a:latin typeface="Cambria Math"/>
                                                        </a:rPr>
                                                        <m:t>𝑘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r>
                                                    <a:rPr lang="en-US" sz="1400" i="1">
                                                      <a:latin typeface="Cambria Math"/>
                                                    </a:rPr>
                                                    <m:t>𝑘</m:t>
                                                  </m:r>
                                                </m:den>
                                              </m:f>
                                              <m:nary>
                                                <m:naryPr>
                                                  <m:chr m:val="∑"/>
                                                  <m:subHide m:val="on"/>
                                                  <m:supHide m:val="on"/>
                                                  <m:ctrlPr>
                                                    <a:rPr lang="en-US" sz="1400" i="1">
                                                      <a:latin typeface="Cambria Math"/>
                                                    </a:rPr>
                                                  </m:ctrlPr>
                                                </m:naryPr>
                                                <m:sub/>
                                                <m:sup/>
                                                <m:e>
                                                  <m:sSubSup>
                                                    <m:sSubSupPr>
                                                      <m:ctrlPr>
                                                        <a:rPr lang="en-US" sz="1400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sz="1400" i="1">
                                                          <a:latin typeface="Cambria Math"/>
                                                        </a:rPr>
                                                        <m:t>𝑦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sz="1400" i="1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sz="1400" i="1">
                                                          <a:latin typeface="Cambria Math"/>
                                                        </a:rPr>
                                                        <m:t>𝑘</m:t>
                                                      </m:r>
                                                    </m:sup>
                                                  </m:sSubSup>
                                                </m:e>
                                              </m:nary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</m:func>
                        </m:e>
                      </m:nary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β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𝑋</m:t>
                          </m:r>
                          <m:r>
                            <a:rPr lang="en-US" sz="1400" i="1">
                              <a:latin typeface="Cambria Math"/>
                            </a:rPr>
                            <m:t>,</m:t>
                          </m:r>
                          <m:r>
                            <a:rPr lang="en-US" sz="1400" i="1">
                              <a:latin typeface="Cambria Math"/>
                            </a:rPr>
                            <m:t>𝑌</m:t>
                          </m:r>
                        </m:e>
                      </m:d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β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sz="1400" i="1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  <a:ea typeface="Cambria Math"/>
                            </a:rPr>
                            <m:t>Λ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1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14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  <m:r>
                            <a:rPr lang="en-US" sz="1400" i="1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1400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 sz="140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sz="1400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  <a:ea typeface="Cambria Math"/>
                                </a:rPr>
                                <m:t>x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1400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 sz="140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sz="1400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  <a:ea typeface="Cambria Math"/>
                                </a:rPr>
                                <m:t>y</m:t>
                              </m:r>
                            </m:e>
                          </m:d>
                        </m:e>
                      </m:nary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β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𝑋</m:t>
                          </m:r>
                          <m:r>
                            <a:rPr lang="en-US" sz="1400" i="1">
                              <a:latin typeface="Cambria Math"/>
                            </a:rPr>
                            <m:t>,</m:t>
                          </m:r>
                          <m:r>
                            <a:rPr lang="en-US" sz="1400" i="1">
                              <a:latin typeface="Cambria Math"/>
                            </a:rPr>
                            <m:t>𝑌</m:t>
                          </m:r>
                        </m:e>
                      </m:d>
                      <m:nary>
                        <m:naryPr>
                          <m:chr m:val="∑"/>
                          <m:supHide m:val="on"/>
                          <m:ctrlPr>
                            <a:rPr lang="en-US" sz="1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400" i="1">
                              <a:latin typeface="Cambria Math"/>
                            </a:rPr>
                            <m:t>𝑅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  <m:t>,1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𝑋</m:t>
                          </m:r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1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400" i="1">
                              <a:latin typeface="Cambria Math"/>
                            </a:rPr>
                            <m:t>𝑄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𝑄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𝑄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  <m:t>,1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𝑄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𝑌</m:t>
                          </m:r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𝑄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1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400" i="1">
                              <a:latin typeface="Cambria Math"/>
                            </a:rPr>
                            <m:t>𝑃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  <m:t>,1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</m:e>
                              </m:d>
                            </m:den>
                          </m:f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sz="1400" i="1">
                                  <a:latin typeface="Cambria Math"/>
                                  <a:ea typeface="Cambria Math"/>
                                </a:rPr>
                                <m:t>Λ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𝑌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400" i="1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=</m:t>
                    </m:r>
                    <m:nary>
                      <m:naryPr>
                        <m:chr m:val="∑"/>
                        <m:supHide m:val="on"/>
                        <m:ctrlPr>
                          <a:rPr lang="en-US" sz="1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400" i="1">
                            <a:latin typeface="Cambria Math"/>
                          </a:rPr>
                          <m:t>𝑅</m:t>
                        </m:r>
                        <m:r>
                          <a:rPr lang="en-US" sz="1400" b="0" i="1" smtClean="0">
                            <a:latin typeface="Cambria Math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𝑃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𝐽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𝑅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𝑁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𝐽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𝑅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  <a:ea typeface="Cambria Math"/>
                                      </a:rPr>
                                      <m:t>𝑘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  <a:ea typeface="Cambria Math"/>
                                      </a:rPr>
                                      <m:t>,1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f>
                              <m:f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  <a:ea typeface="Cambria Math"/>
                                          </a:rPr>
                                          <m:t>𝛿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  <a:ea typeface="Cambria Math"/>
                                          </a:rPr>
                                          <m:t>,1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  <a:ea typeface="Cambria Math"/>
                                      </a:rPr>
                                      <m:t>𝑁</m:t>
                                    </m:r>
                                  </m:e>
                                </m:d>
                              </m:den>
                            </m:f>
                            <m:r>
                              <a:rPr lang="en-US" sz="1400" i="1" smtClean="0"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1400" i="1" smtClean="0">
                                <a:latin typeface="Cambria Math"/>
                              </a:rPr>
                              <m:t>𝑅</m:t>
                            </m:r>
                          </m:sub>
                        </m:sSub>
                        <m:d>
                          <m:d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1400" i="1" smtClean="0">
                                <a:latin typeface="Cambria Math"/>
                              </a:rPr>
                              <m:t>𝑅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/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  <m:d>
                          <m:d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  <m:d>
                          <m:d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sz="1400" i="1">
                                <a:latin typeface="Cambria Math"/>
                                <a:ea typeface="Cambria Math"/>
                              </a:rPr>
                              <m:t>Λ</m:t>
                            </m:r>
                          </m:e>
                        </m:d>
                      </m:e>
                    </m:nary>
                    <m:sSup>
                      <m:sSupPr>
                        <m:ctrlPr>
                          <a:rPr lang="en-US" sz="1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|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|</m:t>
                        </m:r>
                      </m:sup>
                    </m:sSup>
                  </m:oMath>
                </a14:m>
                <a:r>
                  <a:rPr lang="en-US" sz="1400" dirty="0" smtClean="0"/>
                  <a:t> </a:t>
                </a:r>
              </a:p>
              <a:p>
                <a:pPr marL="0" indent="0" algn="ctr">
                  <a:buNone/>
                </a:pPr>
                <a:endParaRPr lang="en-US" sz="1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sub>
                      </m:sSub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  <a:ea typeface="Cambria Math"/>
                            </a:rPr>
                            <m:t>Λ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i="1">
                              <a:latin typeface="Cambria Math"/>
                            </a:rPr>
                            <m:t>𝑅</m:t>
                          </m:r>
                          <m:r>
                            <a:rPr lang="en-US" sz="1800" i="1">
                              <a:latin typeface="Cambria Math"/>
                            </a:rPr>
                            <m:t>,</m:t>
                          </m:r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  <a:ea typeface="Cambria Math"/>
                                        </a:rPr>
                                        <m:t>,1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/>
                                              <a:ea typeface="Cambria Math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1800" i="1">
                                              <a:latin typeface="Cambria Math"/>
                                              <a:ea typeface="Cambria Math"/>
                                            </a:rPr>
                                            <m:t>,1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  <a:ea typeface="Cambria Math"/>
                                        </a:rPr>
                                        <m:t>𝑁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sz="1800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𝑅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sz="1800" i="1">
                                  <a:latin typeface="Cambria Math"/>
                                  <a:ea typeface="Cambria Math"/>
                                </a:rPr>
                                <m:t>Λ</m:t>
                              </m:r>
                            </m:e>
                          </m:d>
                        </m:e>
                      </m:nary>
                      <m:sSup>
                        <m:sSupPr>
                          <m:ctrlPr>
                            <a:rPr lang="en-US" sz="1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|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1800" b="0" i="0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1800" b="0" i="0" dirty="0" smtClean="0">
                  <a:latin typeface="Cambria Math"/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b="0" i="0" dirty="0" smtClean="0"/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18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  <m:r>
                            <a:rPr lang="en-US" sz="1800" i="1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1800" i="1">
                              <a:latin typeface="Cambria Math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1800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 sz="180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sz="1800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/>
                                  <a:ea typeface="Cambria Math"/>
                                </a:rPr>
                                <m:t>x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1800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 sz="180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sz="1800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/>
                                  <a:ea typeface="Cambria Math"/>
                                </a:rPr>
                                <m:t>y</m:t>
                              </m:r>
                            </m:e>
                          </m:d>
                          <m:func>
                            <m:funcPr>
                              <m:ctrlPr>
                                <a:rPr lang="en-US" sz="1800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den>
                                      </m:f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nary>
                                            <m:naryPr>
                                              <m:chr m:val="∑"/>
                                              <m:subHide m:val="on"/>
                                              <m:supHide m:val="on"/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b>
                                                    <m:sSubPr>
                                                      <m:ctrlPr>
                                                        <a:rPr lang="en-US" sz="1800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sz="1800" i="1">
                                                          <a:latin typeface="Cambria Math"/>
                                                        </a:rPr>
                                                        <m:t>𝑔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sz="1800" i="1">
                                                          <a:latin typeface="Cambria Math"/>
                                                        </a:rPr>
                                                        <m:t>𝑘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𝑘</m:t>
                                                  </m:r>
                                                </m:den>
                                              </m:f>
                                              <m:nary>
                                                <m:naryPr>
                                                  <m:chr m:val="∑"/>
                                                  <m:subHide m:val="on"/>
                                                  <m:supHide m:val="on"/>
                                                  <m:ctrlP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</m:ctrlPr>
                                                </m:naryPr>
                                                <m:sub/>
                                                <m:sup/>
                                                <m:e>
                                                  <m:sSubSup>
                                                    <m:sSubSupPr>
                                                      <m:ctrlPr>
                                                        <a:rPr lang="en-US" sz="1800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sz="1800" i="1">
                                                          <a:latin typeface="Cambria Math"/>
                                                        </a:rPr>
                                                        <m:t>𝑦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sz="1800" i="1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sz="1800" i="1">
                                                          <a:latin typeface="Cambria Math"/>
                                                        </a:rPr>
                                                        <m:t>𝑘</m:t>
                                                      </m:r>
                                                    </m:sup>
                                                  </m:sSubSup>
                                                </m:e>
                                              </m:nary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</m:func>
                        </m:e>
                      </m:nary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</a:rPr>
                            <m:t>β</m:t>
                          </m:r>
                        </m:sub>
                      </m:sSub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𝑋</m:t>
                          </m:r>
                          <m:r>
                            <a:rPr lang="en-US" sz="1800" i="1">
                              <a:latin typeface="Cambria Math"/>
                            </a:rPr>
                            <m:t>,</m:t>
                          </m:r>
                          <m:r>
                            <a:rPr lang="en-US" sz="1800" i="1">
                              <a:latin typeface="Cambria Math"/>
                            </a:rPr>
                            <m:t>𝑌</m:t>
                          </m:r>
                        </m:e>
                      </m:d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800" i="1">
                              <a:latin typeface="Cambria Math"/>
                            </a:rPr>
                            <m:t>β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(</m:t>
                      </m:r>
                      <m:r>
                        <a:rPr lang="en-US" sz="1800" i="1">
                          <a:latin typeface="Cambria Math"/>
                        </a:rPr>
                        <m:t>𝑋</m:t>
                      </m:r>
                      <m:r>
                        <a:rPr lang="en-US" sz="1800" i="1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US" sz="1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800" dirty="0"/>
              </a:p>
              <a:p>
                <a:pPr marL="0" indent="0" algn="ctr">
                  <a:buNone/>
                </a:pPr>
                <a:endParaRPr lang="ru-RU" sz="1400" dirty="0"/>
              </a:p>
              <a:p>
                <a:pPr marL="0" indent="0" algn="ctr">
                  <a:buNone/>
                </a:pPr>
                <a:endParaRPr lang="ru-RU" sz="1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3036094"/>
                <a:ext cx="8856984" cy="3489250"/>
              </a:xfrm>
              <a:blipFill rotWithShape="1">
                <a:blip r:embed="rId2"/>
                <a:stretch>
                  <a:fillRect l="-413" t="-175" b="-43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512" y="1340768"/>
                <a:ext cx="8964488" cy="2086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Use polynomial representation of the partition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𝑍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x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y</m:t>
                              </m:r>
                            </m:e>
                          </m:d>
                          <m:func>
                            <m:func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den>
                                      </m:f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nary>
                                            <m:naryPr>
                                              <m:chr m:val="∑"/>
                                              <m:subHide m:val="on"/>
                                              <m:supHide m:val="on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𝑔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𝑘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𝑘</m:t>
                                                  </m:r>
                                                </m:den>
                                              </m:f>
                                              <m:nary>
                                                <m:naryPr>
                                                  <m:chr m:val="∑"/>
                                                  <m:subHide m:val="on"/>
                                                  <m:supHide m:val="on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naryPr>
                                                <m:sub/>
                                                <m:sup/>
                                                <m:e>
                                                  <m:sSubSup>
                                                    <m:sSubSupPr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𝑦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𝑘</m:t>
                                                      </m:r>
                                                    </m:sup>
                                                  </m:sSubSup>
                                                </m:e>
                                              </m:nary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</m:func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β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,1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40768"/>
                <a:ext cx="8964488" cy="2086084"/>
              </a:xfrm>
              <a:prstGeom prst="rect">
                <a:avLst/>
              </a:prstGeom>
              <a:blipFill rotWithShape="1">
                <a:blip r:embed="rId3"/>
                <a:stretch>
                  <a:fillRect l="-544" t="-1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13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review on matrix models</a:t>
            </a:r>
          </a:p>
          <a:p>
            <a:r>
              <a:rPr lang="en-US" dirty="0" smtClean="0"/>
              <a:t>Simple example: </a:t>
            </a:r>
            <a:r>
              <a:rPr lang="en-US" dirty="0" err="1" smtClean="0"/>
              <a:t>Hermitian</a:t>
            </a:r>
            <a:r>
              <a:rPr lang="en-US" dirty="0" smtClean="0"/>
              <a:t> Gaussian model</a:t>
            </a:r>
          </a:p>
          <a:p>
            <a:r>
              <a:rPr lang="en-US" dirty="0" smtClean="0"/>
              <a:t>Deformations and generalizations</a:t>
            </a:r>
          </a:p>
          <a:p>
            <a:r>
              <a:rPr lang="en-US" b="1" dirty="0" smtClean="0"/>
              <a:t>Central object</a:t>
            </a:r>
            <a:r>
              <a:rPr lang="en-US" dirty="0" smtClean="0"/>
              <a:t> of report: β-WLZZ</a:t>
            </a:r>
          </a:p>
          <a:p>
            <a:r>
              <a:rPr lang="en-US" dirty="0" smtClean="0"/>
              <a:t>Helpful functions: </a:t>
            </a:r>
            <a:r>
              <a:rPr lang="en-US" dirty="0" err="1" smtClean="0"/>
              <a:t>Izikson-Zuber</a:t>
            </a:r>
            <a:r>
              <a:rPr lang="en-US" dirty="0" smtClean="0"/>
              <a:t> integral and </a:t>
            </a:r>
            <a:r>
              <a:rPr lang="en-US" dirty="0" err="1" smtClean="0"/>
              <a:t>Dunkle</a:t>
            </a:r>
            <a:r>
              <a:rPr lang="en-US" dirty="0" smtClean="0"/>
              <a:t> operator</a:t>
            </a:r>
          </a:p>
          <a:p>
            <a:r>
              <a:rPr lang="en-US" b="1" dirty="0" smtClean="0"/>
              <a:t>The main result</a:t>
            </a:r>
            <a:r>
              <a:rPr lang="en-US" dirty="0" smtClean="0"/>
              <a:t>: β-WLZZ integral representation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82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models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Matrix models – special kind of matrix integrals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𝑍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𝑇𝑟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Historically, they arose in the statistical physics</a:t>
                </a:r>
                <a:r>
                  <a:rPr lang="ru-RU" dirty="0" smtClean="0"/>
                  <a:t> </a:t>
                </a:r>
                <a:r>
                  <a:rPr lang="en-US" dirty="0" smtClean="0"/>
                  <a:t>and have </a:t>
                </a:r>
                <a:r>
                  <a:rPr lang="en-US" dirty="0"/>
                  <a:t>found further </a:t>
                </a:r>
                <a:r>
                  <a:rPr lang="en-US" dirty="0" smtClean="0"/>
                  <a:t>application in string theory, combinatory, topological gravity.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Three types of representation:</a:t>
                </a:r>
              </a:p>
              <a:p>
                <a:r>
                  <a:rPr lang="en-US" dirty="0" smtClean="0"/>
                  <a:t>Integral</a:t>
                </a:r>
              </a:p>
              <a:p>
                <a:r>
                  <a:rPr lang="en-US" dirty="0" smtClean="0"/>
                  <a:t>W-representation</a:t>
                </a:r>
              </a:p>
              <a:p>
                <a:r>
                  <a:rPr lang="en-US" dirty="0" smtClean="0"/>
                  <a:t>Polynomial representation (</a:t>
                </a:r>
                <a:r>
                  <a:rPr lang="en-US" dirty="0" err="1" smtClean="0"/>
                  <a:t>superintegrability</a:t>
                </a:r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 b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61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example: </a:t>
            </a:r>
            <a:r>
              <a:rPr lang="en-US" dirty="0" err="1" smtClean="0"/>
              <a:t>Hermitian</a:t>
            </a:r>
            <a:r>
              <a:rPr lang="en-US" dirty="0" smtClean="0"/>
              <a:t> Gaussian model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i="1" smtClean="0">
                          <a:latin typeface="Cambria Math"/>
                        </a:rPr>
                        <m:t>𝑍</m:t>
                      </m:r>
                      <m:r>
                        <a:rPr lang="en-US" sz="330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3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300" i="1">
                              <a:latin typeface="Cambria Math"/>
                            </a:rPr>
                            <m:t>𝑑𝑋</m:t>
                          </m:r>
                          <m:r>
                            <a:rPr lang="en-US" sz="3300" b="0" i="1" smtClean="0">
                              <a:latin typeface="Cambria Math"/>
                            </a:rPr>
                            <m:t>𝑒𝑥𝑝</m:t>
                          </m:r>
                          <m:r>
                            <a:rPr lang="en-US" sz="3300" b="0" i="1" smtClean="0">
                              <a:latin typeface="Cambria Math"/>
                            </a:rPr>
                            <m:t>[−</m:t>
                          </m:r>
                          <m:f>
                            <m:f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3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3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3300" b="0" i="1" smtClean="0">
                              <a:latin typeface="Cambria Math"/>
                            </a:rPr>
                            <m:t>𝑇𝑟</m:t>
                          </m:r>
                          <m:r>
                            <a:rPr lang="en-US" sz="3300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3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33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300" b="0" i="1" smtClean="0">
                              <a:latin typeface="Cambria Math"/>
                            </a:rPr>
                            <m:t>+ 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33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3300" b="0" i="1" smtClean="0">
                                  <a:latin typeface="Cambria Math"/>
                                </a:rPr>
                                <m:t>𝑇𝑟</m:t>
                              </m:r>
                              <m:sSup>
                                <m:sSupPr>
                                  <m:ctrlPr>
                                    <a:rPr lang="en-US" sz="33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𝑘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sz="3300" b="0" i="1" smtClean="0">
                              <a:latin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en-US" dirty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i="1">
                          <a:latin typeface="Cambria Math"/>
                        </a:rPr>
                        <m:t>𝑍</m:t>
                      </m:r>
                      <m:r>
                        <a:rPr lang="en-US" sz="2900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9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900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2900" i="1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900" b="0" i="1" smtClean="0"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9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900" b="0" i="1" smtClean="0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sz="29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9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9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9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sz="29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900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9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90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Sup>
                                        <m:sSubSupPr>
                                          <m:ctrlPr>
                                            <a:rPr lang="en-US" sz="2900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9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9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29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p>
                                      </m:sSubSup>
                                    </m:e>
                                  </m:nary>
                                </m:e>
                              </m:nary>
                              <m:r>
                                <a:rPr lang="en-US" sz="29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9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9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9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9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900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sz="2900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9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9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29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sup>
                          </m:sSup>
                        </m:e>
                      </m:nary>
                    </m:oMath>
                  </m:oMathPara>
                </a14:m>
                <a:endParaRPr lang="en-US" sz="29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900" i="1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en-US" sz="2900" dirty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i="1">
                          <a:latin typeface="Cambria Math"/>
                        </a:rPr>
                        <m:t>0=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9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900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2900" i="1">
                              <a:latin typeface="Cambria Math"/>
                            </a:rPr>
                            <m:t>𝑥</m:t>
                          </m:r>
                          <m:r>
                            <a:rPr lang="en-US" sz="2900" i="1">
                              <a:latin typeface="Cambria Math"/>
                            </a:rPr>
                            <m:t> 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90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9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29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900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900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900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den>
                              </m:f>
                              <m:sSubSup>
                                <m:sSubSupPr>
                                  <m:ctrlPr>
                                    <a:rPr lang="en-US" sz="29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9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9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sz="29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9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bSup>
                            </m:e>
                          </m:nary>
                          <m:sSup>
                            <m:sSup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9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900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sz="29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9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9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9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sz="29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900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9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900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Sup>
                                        <m:sSubSupPr>
                                          <m:ctrlPr>
                                            <a:rPr lang="en-US" sz="2900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9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9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29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p>
                                      </m:sSubSup>
                                    </m:e>
                                  </m:nary>
                                </m:e>
                              </m:nary>
                              <m:r>
                                <a:rPr lang="en-US" sz="2900" i="1">
                                  <a:latin typeface="Cambria Math"/>
                                </a:rPr>
                                <m:t> −</m:t>
                              </m:r>
                              <m:f>
                                <m:fPr>
                                  <m:ctrlPr>
                                    <a:rPr lang="en-US" sz="29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9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9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900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sz="29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sup>
                          </m:sSup>
                        </m:e>
                      </m:nary>
                    </m:oMath>
                  </m:oMathPara>
                </a14:m>
                <a:endParaRPr lang="en-US" sz="29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900" i="1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en-US" sz="2900" dirty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i="1">
                          <a:latin typeface="Cambria Math"/>
                        </a:rPr>
                        <m:t>0=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9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900" i="1">
                                  <a:latin typeface="Cambria Math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2900" i="1">
                              <a:latin typeface="Cambria Math"/>
                            </a:rPr>
                            <m:t>𝑥</m:t>
                          </m:r>
                          <m:r>
                            <a:rPr lang="en-US" sz="2900" i="1">
                              <a:latin typeface="Cambria Math"/>
                            </a:rPr>
                            <m:t> </m:t>
                          </m:r>
                          <m:r>
                            <a:rPr lang="en-US" sz="29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29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9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Sup>
                                <m:sSubSupPr>
                                  <m:ctrlPr>
                                    <a:rPr lang="en-US" sz="29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9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9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29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p>
                              </m:sSubSup>
                            </m:e>
                          </m:nary>
                          <m:r>
                            <a:rPr lang="en-US" sz="29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9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900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sz="29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9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9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9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sz="29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900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9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900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Sup>
                                        <m:sSubSupPr>
                                          <m:ctrlPr>
                                            <a:rPr lang="en-US" sz="2900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9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9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29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p>
                                      </m:sSubSup>
                                    </m:e>
                                  </m:nary>
                                </m:e>
                              </m:nary>
                              <m:r>
                                <a:rPr lang="en-US" sz="2900" i="1">
                                  <a:latin typeface="Cambria Math"/>
                                </a:rPr>
                                <m:t> −</m:t>
                              </m:r>
                              <m:f>
                                <m:fPr>
                                  <m:ctrlPr>
                                    <a:rPr lang="en-US" sz="29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9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9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900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sz="29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29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sup>
                          </m:sSup>
                        </m:e>
                      </m:nary>
                    </m:oMath>
                  </m:oMathPara>
                </a14:m>
                <a:endParaRPr lang="en-US" sz="29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900" i="1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en-US" sz="2900" dirty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en-US" sz="2900" b="0" dirty="0" smtClean="0">
                    <a:solidFill>
                      <a:schemeClr val="tx2"/>
                    </a:solidFill>
                  </a:rPr>
                  <a:t>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9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9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9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sz="29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9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9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f>
                          <m:fPr>
                            <m:ctrlPr>
                              <a:rPr lang="en-US" sz="29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9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sz="29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sz="29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9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9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29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9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  <m:r>
                          <a:rPr lang="en-US" sz="29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9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en-US" sz="29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𝜕</m:t>
                                    </m:r>
                                  </m:e>
                                  <m:sup>
                                    <m: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9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29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  <m: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9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9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9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𝜕</m:t>
                                </m:r>
                              </m:num>
                              <m:den>
                                <m:r>
                                  <a:rPr lang="en-US" sz="29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2900" b="0" i="1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+2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9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) </m:t>
                            </m:r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en-US" sz="29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sz="29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9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sz="29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𝑁</m:t>
                                    </m:r>
                                  </m:sup>
                                </m:sSup>
                                <m:r>
                                  <a:rPr lang="en-US" sz="29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sSup>
                                  <m:sSupPr>
                                    <m:ctrlPr>
                                      <a:rPr lang="en-US" sz="29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9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p>
                                      <m:sSupPr>
                                        <m:ctrlPr>
                                          <a:rPr lang="en-US" sz="29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9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∆</m:t>
                                        </m:r>
                                      </m:e>
                                      <m:sup>
                                        <m:r>
                                          <a:rPr lang="en-US" sz="29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9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sz="29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9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  <m:r>
                                      <a:rPr lang="en-US" sz="29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sz="29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b>
                                          <m:sSubPr>
                                            <m:ctrlPr>
                                              <a:rPr lang="en-US" sz="29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9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sz="29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  <m:nary>
                                          <m:naryPr>
                                            <m:chr m:val="∑"/>
                                            <m:subHide m:val="on"/>
                                            <m:supHide m:val="on"/>
                                            <m:ctrlPr>
                                              <a:rPr lang="en-US" sz="29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sz="29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29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9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sz="29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𝑘</m:t>
                                                </m:r>
                                              </m:sup>
                                            </m:sSubSup>
                                          </m:e>
                                        </m:nary>
                                      </m:e>
                                    </m:nary>
                                    <m:r>
                                      <a:rPr lang="en-US" sz="29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−</m:t>
                                    </m:r>
                                    <m:f>
                                      <m:fPr>
                                        <m:ctrlPr>
                                          <a:rPr lang="en-US" sz="29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9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9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sz="29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bSup>
                                          <m:sSubSupPr>
                                            <m:ctrlPr>
                                              <a:rPr lang="en-US" sz="29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29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sz="29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9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</m:e>
                                    </m:nary>
                                  </m:sup>
                                </m:sSup>
                              </m:e>
                            </m:nary>
                          </m:e>
                        </m:nary>
                      </m:e>
                    </m:nary>
                    <m:r>
                      <a:rPr lang="en-US" sz="29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9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9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9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900" i="1">
                        <a:latin typeface="Cambria Math"/>
                      </a:rPr>
                      <m:t>𝑍</m:t>
                    </m:r>
                    <m:r>
                      <a:rPr lang="en-US" sz="2900" i="1">
                        <a:latin typeface="Cambria Math"/>
                      </a:rPr>
                      <m:t>=0</m:t>
                    </m:r>
                  </m:oMath>
                </a14:m>
                <a:endParaRPr lang="en-US" sz="29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900" i="1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en-US" sz="2900" dirty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9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9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9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900" i="1">
                                  <a:latin typeface="Cambria Math"/>
                                </a:rPr>
                                <m:t>−2</m:t>
                              </m:r>
                            </m:sub>
                          </m:sSub>
                          <m:r>
                            <a:rPr lang="en-US" sz="2900" i="1">
                              <a:latin typeface="Cambria Math"/>
                            </a:rPr>
                            <m:t>𝑍</m:t>
                          </m:r>
                          <m:r>
                            <a:rPr lang="en-US" sz="2900" i="1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9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900" i="1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9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9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9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900" i="1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9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900" i="1">
                              <a:latin typeface="Cambria Math"/>
                            </a:rPr>
                            <m:t>𝑍</m:t>
                          </m:r>
                          <m:r>
                            <a:rPr lang="en-US" sz="2900" i="1">
                              <a:latin typeface="Cambria Math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en-US" dirty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100" i="1">
                          <a:latin typeface="Cambria Math"/>
                        </a:rPr>
                        <m:t>𝑍</m:t>
                      </m:r>
                      <m:r>
                        <a:rPr lang="en-US" sz="51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51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1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51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5100" i="1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51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sz="5100" i="1">
                          <a:latin typeface="Cambria Math"/>
                          <a:ea typeface="Cambria Math"/>
                        </a:rPr>
                        <m:t>∙1</m:t>
                      </m:r>
                    </m:oMath>
                  </m:oMathPara>
                </a14:m>
                <a:endParaRPr lang="en-US" sz="51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b="-9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39552" y="184482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Integral representation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60119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W-representation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1628800"/>
            <a:ext cx="3744416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115616" y="2636912"/>
            <a:ext cx="0" cy="30963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491880" y="6006729"/>
            <a:ext cx="2232248" cy="51861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516216" y="4185084"/>
                <a:ext cx="2520280" cy="539571"/>
              </a:xfrm>
              <a:prstGeom prst="rect">
                <a:avLst/>
              </a:prstGeom>
              <a:no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Sup>
                            <m:sSubSup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bSup>
                        </m:e>
                      </m:nary>
                      <m:sSup>
                        <m:sSup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sz="12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nary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sz="12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nary>
                        </m:sup>
                      </m:sSup>
                    </m:oMath>
                  </m:oMathPara>
                </a14:m>
                <a:endParaRPr lang="ru-RU" sz="1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4185084"/>
                <a:ext cx="2520280" cy="539571"/>
              </a:xfrm>
              <a:prstGeom prst="rect">
                <a:avLst/>
              </a:prstGeom>
              <a:blipFill rotWithShape="1">
                <a:blip r:embed="rId3"/>
                <a:stretch>
                  <a:fillRect l="-13976" t="-113333" r="-723" b="-161111"/>
                </a:stretch>
              </a:blip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942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Hermitian</a:t>
            </a:r>
            <a:r>
              <a:rPr lang="en-US" dirty="0"/>
              <a:t> Gaussian model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298092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R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+∎+∎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𝑍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∙1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∅</m:t>
                              </m:r>
                            </m:sub>
                          </m:sSub>
                        </m:e>
                      </m:nary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k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↓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𝑍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,2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:r>
                  <a:rPr lang="en-US" dirty="0" err="1" smtClean="0"/>
                  <a:t>Superintegrability</a:t>
                </a:r>
                <a:r>
                  <a:rPr lang="en-US" dirty="0"/>
                  <a:t>:</a:t>
                </a:r>
                <a:endParaRPr lang="en-US" b="0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2980928"/>
              </a:xfrm>
              <a:blipFill rotWithShape="1">
                <a:blip r:embed="rId2"/>
                <a:stretch>
                  <a:fillRect b="-3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75856" y="4653136"/>
                <a:ext cx="2663678" cy="72340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,1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,2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653136"/>
                <a:ext cx="2663678" cy="7234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15816" y="6021288"/>
                <a:ext cx="3522503" cy="805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/>
                              <a:ea typeface="Cambria Math"/>
                            </a:rPr>
                            <m:t>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,1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6021288"/>
                <a:ext cx="3522503" cy="8050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766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Deformations and generalizations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35569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1) Deformation of integration space:</a:t>
                </a:r>
              </a:p>
              <a:p>
                <a:r>
                  <a:rPr lang="el-GR" dirty="0" smtClean="0"/>
                  <a:t>β</a:t>
                </a:r>
                <a:r>
                  <a:rPr lang="en-US" dirty="0" smtClean="0"/>
                  <a:t>-deformation: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𝑍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sup>
                                    </m:sSubSup>
                                  </m:e>
                                </m:nary>
                              </m:e>
                            </m:nary>
                            <m:r>
                              <a:rPr lang="en-US" i="1">
                                <a:latin typeface="Cambria Math"/>
                              </a:rPr>
                              <m:t> 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sup>
                        </m:sSup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</a:t>
                </a:r>
                <a:r>
                  <a:rPr lang="el-GR" dirty="0" smtClean="0"/>
                  <a:t>β</a:t>
                </a:r>
                <a:r>
                  <a:rPr lang="en-US" dirty="0" smtClean="0"/>
                  <a:t>=1, ½, 2 for </a:t>
                </a:r>
                <a:r>
                  <a:rPr lang="en-US" dirty="0" err="1" smtClean="0"/>
                  <a:t>hermitian</a:t>
                </a:r>
                <a:r>
                  <a:rPr lang="en-US" dirty="0" smtClean="0"/>
                  <a:t>, orthogonal and </a:t>
                </a:r>
                <a:r>
                  <a:rPr lang="en-US" dirty="0" err="1" smtClean="0"/>
                  <a:t>simplectic</a:t>
                </a:r>
                <a:r>
                  <a:rPr lang="en-US" dirty="0" smtClean="0"/>
                  <a:t> models)</a:t>
                </a:r>
              </a:p>
              <a:p>
                <a:r>
                  <a:rPr lang="en-US" dirty="0" err="1" smtClean="0"/>
                  <a:t>q,t</a:t>
                </a:r>
                <a:r>
                  <a:rPr lang="en-US" dirty="0" smtClean="0"/>
                  <a:t>-deformation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2) Combining different W-operators (and respective models) to a class of models (WLZZ class)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556992"/>
              </a:xfrm>
              <a:blipFill rotWithShape="1">
                <a:blip r:embed="rId2"/>
                <a:stretch>
                  <a:fillRect l="-1111" t="-1201" r="-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691680" y="5589240"/>
            <a:ext cx="568863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Object of our interest – </a:t>
            </a:r>
            <a:r>
              <a:rPr lang="el-GR" sz="2400" dirty="0" smtClean="0"/>
              <a:t>β</a:t>
            </a:r>
            <a:r>
              <a:rPr lang="en-US" sz="2400" dirty="0" smtClean="0"/>
              <a:t>-WLZZ class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164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β-WLZZ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150604" y="1412776"/>
                <a:ext cx="3742371" cy="1117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ru-RU" i="1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/>
                                </a:rPr>
                                <m:t>⋅1,  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&lt;0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i="1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sup>
                              </m:sSup>
                              <m:r>
                                <a:rPr lang="ru-RU" i="1">
                                  <a:latin typeface="Cambria Math"/>
                                </a:rPr>
                                <m:t>⋅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p>
                              </m:sSup>
                              <m:r>
                                <a:rPr lang="ru-RU" i="1">
                                  <a:latin typeface="Cambria Math"/>
                                </a:rPr>
                                <m:t>             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    </m:t>
                                  </m:r>
                                  <m:r>
                                    <a:rPr lang="ru-RU" i="1"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ru-RU" i="1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nary>
                                </m:sup>
                              </m:sSup>
                              <m:r>
                                <a:rPr lang="ru-RU" i="1">
                                  <a:latin typeface="Cambria Math"/>
                                </a:rPr>
                                <m:t>,    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604" y="1412776"/>
                <a:ext cx="3742371" cy="11179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528392" y="2951049"/>
                <a:ext cx="4572000" cy="9148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=[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,[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]]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−</m:t>
                          </m:r>
                          <m:r>
                            <a:rPr lang="ru-RU" i="1"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ru-RU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ru-RU" i="1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−</m:t>
                          </m:r>
                          <m:r>
                            <a:rPr lang="ru-RU" i="1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], </m:t>
                      </m:r>
                      <m:r>
                        <a:rPr lang="ru-RU" i="1">
                          <a:latin typeface="Cambria Math"/>
                        </a:rPr>
                        <m:t>𝑚</m:t>
                      </m:r>
                      <m:r>
                        <a:rPr lang="ru-RU" i="1">
                          <a:latin typeface="Cambria Math"/>
                        </a:rPr>
                        <m:t>≥2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392" y="2951049"/>
                <a:ext cx="4572000" cy="9148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779912" y="5133896"/>
                <a:ext cx="4572000" cy="12614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=[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,[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u-RU" i="1">
                          <a:latin typeface="Cambria Math"/>
                        </a:rPr>
                        <m:t>]]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ru-RU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ru-RU" i="1">
                          <a:latin typeface="Cambria Math"/>
                        </a:rPr>
                        <m:t>[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ru-RU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], </m:t>
                      </m:r>
                      <m:r>
                        <a:rPr lang="ru-RU" i="1">
                          <a:latin typeface="Cambria Math"/>
                        </a:rPr>
                        <m:t>𝑚</m:t>
                      </m:r>
                      <m:r>
                        <a:rPr lang="ru-RU" i="1">
                          <a:latin typeface="Cambria Math"/>
                        </a:rPr>
                        <m:t>≥2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133896"/>
                <a:ext cx="4572000" cy="12614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83768" y="4178547"/>
                <a:ext cx="6552219" cy="631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𝑏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(1−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  <m:d>
                                    <m:dPr>
                                      <m:ctrlP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nary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178547"/>
                <a:ext cx="6552219" cy="6319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99592" y="170080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Partition function of positive, negative and zero branches: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2998693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Negative branch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557994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Positive branch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42838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Zero branch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25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Auxillary</a:t>
            </a:r>
            <a:r>
              <a:rPr lang="en-US" dirty="0" smtClean="0"/>
              <a:t> objects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sz="2900" b="1" dirty="0" smtClean="0"/>
                  <a:t>Izikson-Zuber integral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original definition – angular matrix integral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𝑌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exp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⁡[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𝑈𝑋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Harish-Chandra form: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det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exp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⁡[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]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)∆(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IZ integral as </a:t>
                </a:r>
                <a:r>
                  <a:rPr lang="en-US" dirty="0" err="1" smtClean="0"/>
                  <a:t>eigenfunction</a:t>
                </a:r>
                <a:r>
                  <a:rPr lang="en-US" dirty="0" smtClean="0"/>
                  <a:t> of </a:t>
                </a:r>
                <a:r>
                  <a:rPr lang="en-US" dirty="0" err="1" smtClean="0"/>
                  <a:t>Calogero-Mozer</a:t>
                </a:r>
                <a:r>
                  <a:rPr lang="en-US" dirty="0"/>
                  <a:t> </a:t>
                </a:r>
                <a:r>
                  <a:rPr lang="en-US" dirty="0" err="1" smtClean="0"/>
                  <a:t>hamiltonian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𝐶𝑀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=(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Polynomial form: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,1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||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>
                                      <a:latin typeface="Cambria Math"/>
                                    </a:rPr>
                                    <m:t>​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limLowPr>
                            <m:e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</m:nary>
                        </m:e>
                      </m:func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𝑌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sz="2900" b="1" dirty="0" err="1" smtClean="0"/>
                  <a:t>Dunkle</a:t>
                </a:r>
                <a:r>
                  <a:rPr lang="en-US" sz="2900" b="1" dirty="0" smtClean="0"/>
                  <a:t> operator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285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β-WLZZ integral </a:t>
            </a:r>
            <a:r>
              <a:rPr lang="en-US" dirty="0" smtClean="0"/>
              <a:t>representation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Motivation:</a:t>
            </a:r>
          </a:p>
          <a:p>
            <a:r>
              <a:rPr lang="en-US" dirty="0" smtClean="0"/>
              <a:t>Ambiguity </a:t>
            </a:r>
            <a:r>
              <a:rPr lang="en-US" dirty="0"/>
              <a:t>in the defining </a:t>
            </a:r>
            <a:r>
              <a:rPr lang="en-US" dirty="0" smtClean="0"/>
              <a:t>W-representation</a:t>
            </a:r>
          </a:p>
          <a:p>
            <a:r>
              <a:rPr lang="en-US" dirty="0"/>
              <a:t>I</a:t>
            </a:r>
            <a:r>
              <a:rPr lang="en-US" dirty="0" smtClean="0"/>
              <a:t>ntegral </a:t>
            </a:r>
            <a:r>
              <a:rPr lang="en-US" dirty="0"/>
              <a:t>representation lets study dividing into phases, that appears in the </a:t>
            </a:r>
            <a:r>
              <a:rPr lang="en-US" dirty="0" err="1"/>
              <a:t>Kontsevich</a:t>
            </a:r>
            <a:r>
              <a:rPr lang="en-US" dirty="0"/>
              <a:t> </a:t>
            </a:r>
            <a:r>
              <a:rPr lang="en-US" dirty="0" smtClean="0"/>
              <a:t>model and </a:t>
            </a:r>
            <a:r>
              <a:rPr lang="en-US" dirty="0" err="1" smtClean="0"/>
              <a:t>Brezin</a:t>
            </a:r>
            <a:r>
              <a:rPr lang="en-US" dirty="0" smtClean="0"/>
              <a:t>-Gross-Witten model</a:t>
            </a:r>
          </a:p>
          <a:p>
            <a:r>
              <a:rPr lang="en-US" dirty="0" smtClean="0"/>
              <a:t>Convenient </a:t>
            </a:r>
            <a:r>
              <a:rPr lang="en-US" dirty="0"/>
              <a:t>for making further generalizations and deformations, that could bound the model with other knowing models. For this purpose in the integral representation one could add a potential or change the integrating </a:t>
            </a:r>
            <a:r>
              <a:rPr lang="en-US" dirty="0" smtClean="0"/>
              <a:t>space</a:t>
            </a:r>
          </a:p>
          <a:p>
            <a:r>
              <a:rPr lang="en-US" dirty="0" err="1"/>
              <a:t>Virasoro</a:t>
            </a:r>
            <a:r>
              <a:rPr lang="en-US" dirty="0"/>
              <a:t> constraints can not be restored from the </a:t>
            </a:r>
            <a:r>
              <a:rPr lang="en-US" dirty="0" smtClean="0"/>
              <a:t>W-representation</a:t>
            </a:r>
            <a:r>
              <a:rPr lang="en-US" dirty="0"/>
              <a:t>, but there are some methods that produced it from the integral </a:t>
            </a:r>
            <a:r>
              <a:rPr lang="en-US" dirty="0" smtClean="0"/>
              <a:t>representation</a:t>
            </a:r>
          </a:p>
          <a:p>
            <a:r>
              <a:rPr lang="en-US" dirty="0" smtClean="0"/>
              <a:t>Some </a:t>
            </a:r>
            <a:r>
              <a:rPr lang="en-US" dirty="0"/>
              <a:t>symmetries could be found only in the integral representation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623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1106</TotalTime>
  <Words>2261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Superintegrability, W-operators and matrix integrals – three sides of a coin through the deformations</vt:lpstr>
      <vt:lpstr>Plan</vt:lpstr>
      <vt:lpstr>Matrix models</vt:lpstr>
      <vt:lpstr>Simple example: Hermitian Gaussian model</vt:lpstr>
      <vt:lpstr>Hermitian Gaussian model</vt:lpstr>
      <vt:lpstr>Deformations and generalizations</vt:lpstr>
      <vt:lpstr>β-WLZZ</vt:lpstr>
      <vt:lpstr>Auxillary objects</vt:lpstr>
      <vt:lpstr>β-WLZZ integral representation</vt:lpstr>
      <vt:lpstr>β-WLZZ integral representation</vt:lpstr>
      <vt:lpstr>β-WLZZ integral representation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Superintegrability, W-operators and matrix integrals – three sides of a coin</dc:title>
  <dc:creator>Anastasia</dc:creator>
  <cp:lastModifiedBy>Anastasia</cp:lastModifiedBy>
  <cp:revision>32</cp:revision>
  <dcterms:created xsi:type="dcterms:W3CDTF">2024-02-20T06:49:35Z</dcterms:created>
  <dcterms:modified xsi:type="dcterms:W3CDTF">2024-02-23T07:30:44Z</dcterms:modified>
</cp:coreProperties>
</file>