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4"/>
  </p:notesMasterIdLst>
  <p:sldIdLst>
    <p:sldId id="268" r:id="rId2"/>
    <p:sldId id="269" r:id="rId3"/>
    <p:sldId id="270" r:id="rId4"/>
    <p:sldId id="271" r:id="rId5"/>
    <p:sldId id="272" r:id="rId6"/>
    <p:sldId id="290" r:id="rId7"/>
    <p:sldId id="291" r:id="rId8"/>
    <p:sldId id="273" r:id="rId9"/>
    <p:sldId id="274" r:id="rId10"/>
    <p:sldId id="275" r:id="rId11"/>
    <p:sldId id="276" r:id="rId12"/>
    <p:sldId id="277" r:id="rId13"/>
    <p:sldId id="293" r:id="rId14"/>
    <p:sldId id="294" r:id="rId15"/>
    <p:sldId id="295" r:id="rId16"/>
    <p:sldId id="285" r:id="rId17"/>
    <p:sldId id="286" r:id="rId18"/>
    <p:sldId id="287" r:id="rId19"/>
    <p:sldId id="288" r:id="rId20"/>
    <p:sldId id="28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4099146011247705"/>
          <c:y val="3.7999999999999999E-2"/>
          <c:w val="0.72297438033743"/>
          <c:h val="0.83700000000000008"/>
        </c:manualLayout>
      </c:layout>
      <c:line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38 V</c:v>
                </c:pt>
              </c:strCache>
            </c:strRef>
          </c:tx>
          <c:spPr>
            <a:ln w="28440">
              <a:solidFill>
                <a:srgbClr val="BE4B48"/>
              </a:solidFill>
              <a:round/>
            </a:ln>
          </c:spPr>
          <c:marker>
            <c:symbol val="square"/>
            <c:size val="5"/>
            <c:spPr>
              <a:solidFill>
                <a:srgbClr val="BE4B48"/>
              </a:solidFill>
            </c:spPr>
          </c:marker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r"/>
            <c:showBubbleSize val="1"/>
            <c:separator>; </c:separator>
          </c:dLbls>
          <c:cat>
            <c:strRef>
              <c:f>categories</c:f>
              <c:strCach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357.75</c:v>
                </c:pt>
                <c:pt idx="1">
                  <c:v>420.07499999999999</c:v>
                </c:pt>
                <c:pt idx="2">
                  <c:v>574.5</c:v>
                </c:pt>
                <c:pt idx="3">
                  <c:v>870.25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36 V</c:v>
                </c:pt>
              </c:strCache>
            </c:strRef>
          </c:tx>
          <c:spPr>
            <a:ln w="28440">
              <a:solidFill>
                <a:srgbClr val="98B855"/>
              </a:solidFill>
              <a:round/>
            </a:ln>
          </c:spPr>
          <c:marker>
            <c:symbol val="square"/>
            <c:size val="5"/>
            <c:spPr>
              <a:solidFill>
                <a:srgbClr val="98B855"/>
              </a:solidFill>
            </c:spPr>
          </c:marker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r"/>
            <c:showBubbleSize val="1"/>
            <c:separator>; </c:separator>
          </c:dLbls>
          <c:cat>
            <c:strRef>
              <c:f>categories</c:f>
              <c:strCach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116.46000000000001</c:v>
                </c:pt>
                <c:pt idx="1">
                  <c:v>185.16</c:v>
                </c:pt>
                <c:pt idx="2">
                  <c:v>293.2</c:v>
                </c:pt>
                <c:pt idx="3">
                  <c:v>473.2</c:v>
                </c:pt>
              </c:numCache>
            </c:numRef>
          </c:val>
        </c:ser>
        <c:dLbls/>
        <c:hiLowLines>
          <c:spPr>
            <a:ln>
              <a:noFill/>
            </a:ln>
          </c:spPr>
        </c:hiLowLines>
        <c:marker val="1"/>
        <c:axId val="206367360"/>
        <c:axId val="206250752"/>
      </c:lineChart>
      <c:catAx>
        <c:axId val="206367360"/>
        <c:scaling>
          <c:orientation val="minMax"/>
        </c:scaling>
        <c:axPos val="b"/>
        <c:title>
          <c:tx>
            <c:rich>
              <a:bodyPr rot="0"/>
              <a:lstStyle/>
              <a:p>
                <a:pPr>
                  <a:defRPr lang="en-US" sz="1800" b="1" strike="noStrike" spc="-1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1800" b="1" strike="noStrike" spc="-1">
                    <a:solidFill>
                      <a:srgbClr val="000000"/>
                    </a:solidFill>
                    <a:latin typeface="Calibri"/>
                  </a:rPr>
                  <a:t>Temperatute,   0C</a:t>
                </a:r>
              </a:p>
            </c:rich>
          </c:tx>
          <c:layout/>
          <c:spPr>
            <a:noFill/>
            <a:ln>
              <a:noFill/>
            </a:ln>
          </c:spPr>
        </c:title>
        <c:numFmt formatCode="[$-409]mm/dd/yyyy" sourceLinked="1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6250752"/>
        <c:crosses val="autoZero"/>
        <c:auto val="1"/>
        <c:lblAlgn val="ctr"/>
        <c:lblOffset val="100"/>
      </c:catAx>
      <c:valAx>
        <c:axId val="206250752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en-US" sz="2400" b="1" strike="noStrike" spc="-1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2400" b="1" strike="noStrike" spc="-1">
                    <a:solidFill>
                      <a:srgbClr val="000000"/>
                    </a:solidFill>
                    <a:latin typeface="Calibri"/>
                  </a:rPr>
                  <a:t>Current, nA</a:t>
                </a:r>
              </a:p>
            </c:rich>
          </c:tx>
          <c:layout/>
          <c:spPr>
            <a:noFill/>
            <a:ln>
              <a:noFill/>
            </a:ln>
          </c:spPr>
        </c:title>
        <c:numFmt formatCode="General" sourceLinked="0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6367360"/>
        <c:crosses val="autoZero"/>
        <c:crossBetween val="midCat"/>
      </c:valAx>
      <c:spPr>
        <a:solidFill>
          <a:srgbClr val="FFFFFF"/>
        </a:solidFill>
        <a:ln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0.34764844355715302"/>
          <c:y val="0.150864504367512"/>
          <c:w val="0.23707873348941799"/>
          <c:h val="0.15732328959964603"/>
        </c:manualLayout>
      </c:layout>
      <c:spPr>
        <a:noFill/>
        <a:ln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  <c:dispBlanksAs val="gap"/>
    <c:showDLblsOverMax val="1"/>
  </c:chart>
  <c:spPr>
    <a:solidFill>
      <a:srgbClr val="FFFFFF"/>
    </a:solidFill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41028949278284"/>
          <c:y val="3.8169406787808897E-2"/>
          <c:w val="0.72300620917667902"/>
          <c:h val="0.83732333429477912"/>
        </c:manualLayout>
      </c:layout>
      <c:line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38 V</c:v>
                </c:pt>
              </c:strCache>
            </c:strRef>
          </c:tx>
          <c:spPr>
            <a:ln w="28440">
              <a:solidFill>
                <a:srgbClr val="BE4B48"/>
              </a:solidFill>
              <a:round/>
            </a:ln>
          </c:spPr>
          <c:marker>
            <c:symbol val="square"/>
            <c:size val="5"/>
            <c:spPr>
              <a:solidFill>
                <a:srgbClr val="BE4B48"/>
              </a:solidFill>
            </c:spPr>
          </c:marker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r"/>
            <c:showBubbleSize val="1"/>
            <c:separator>; </c:separator>
          </c:dLbls>
          <c:cat>
            <c:strRef>
              <c:f>categories</c:f>
              <c:strCach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357.75</c:v>
                </c:pt>
                <c:pt idx="1">
                  <c:v>420.07499999999999</c:v>
                </c:pt>
                <c:pt idx="2">
                  <c:v>574.5</c:v>
                </c:pt>
                <c:pt idx="3">
                  <c:v>870.25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36 V</c:v>
                </c:pt>
              </c:strCache>
            </c:strRef>
          </c:tx>
          <c:spPr>
            <a:ln w="28440">
              <a:solidFill>
                <a:srgbClr val="98B855"/>
              </a:solidFill>
              <a:round/>
            </a:ln>
          </c:spPr>
          <c:marker>
            <c:symbol val="square"/>
            <c:size val="5"/>
            <c:spPr>
              <a:solidFill>
                <a:srgbClr val="98B855"/>
              </a:solidFill>
            </c:spPr>
          </c:marker>
          <c:dLbls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r"/>
            <c:showBubbleSize val="1"/>
            <c:separator>; </c:separator>
          </c:dLbls>
          <c:cat>
            <c:strRef>
              <c:f>categories</c:f>
              <c:strCache>
                <c:ptCount val="4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116.46000000000001</c:v>
                </c:pt>
                <c:pt idx="1">
                  <c:v>185.16</c:v>
                </c:pt>
                <c:pt idx="2">
                  <c:v>293.2</c:v>
                </c:pt>
                <c:pt idx="3">
                  <c:v>473.2</c:v>
                </c:pt>
              </c:numCache>
            </c:numRef>
          </c:val>
        </c:ser>
        <c:dLbls/>
        <c:hiLowLines>
          <c:spPr>
            <a:ln>
              <a:noFill/>
            </a:ln>
          </c:spPr>
        </c:hiLowLines>
        <c:marker val="1"/>
        <c:axId val="206349440"/>
        <c:axId val="206351360"/>
      </c:lineChart>
      <c:catAx>
        <c:axId val="206349440"/>
        <c:scaling>
          <c:orientation val="minMax"/>
        </c:scaling>
        <c:axPos val="b"/>
        <c:title>
          <c:tx>
            <c:rich>
              <a:bodyPr rot="0"/>
              <a:lstStyle/>
              <a:p>
                <a:pPr>
                  <a:defRPr lang="en-US" sz="1800" b="1" strike="noStrike" spc="-1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1800" b="1" strike="noStrike" spc="-1">
                    <a:solidFill>
                      <a:srgbClr val="000000"/>
                    </a:solidFill>
                    <a:latin typeface="Calibri"/>
                  </a:rPr>
                  <a:t>Temperature,   0C</a:t>
                </a:r>
              </a:p>
            </c:rich>
          </c:tx>
          <c:layout/>
          <c:spPr>
            <a:noFill/>
            <a:ln>
              <a:noFill/>
            </a:ln>
          </c:spPr>
        </c:title>
        <c:numFmt formatCode="[$-409]mm/dd/yyyy" sourceLinked="1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6351360"/>
        <c:crosses val="autoZero"/>
        <c:auto val="1"/>
        <c:lblAlgn val="ctr"/>
        <c:lblOffset val="100"/>
      </c:catAx>
      <c:valAx>
        <c:axId val="206351360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en-US" sz="2400" b="1" strike="noStrike" spc="-1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2400" b="1" strike="noStrike" spc="-1">
                    <a:solidFill>
                      <a:srgbClr val="000000"/>
                    </a:solidFill>
                    <a:latin typeface="Calibri"/>
                  </a:rPr>
                  <a:t>Current, nA</a:t>
                </a:r>
              </a:p>
            </c:rich>
          </c:tx>
          <c:layout/>
          <c:spPr>
            <a:noFill/>
            <a:ln>
              <a:noFill/>
            </a:ln>
          </c:spPr>
        </c:title>
        <c:numFmt formatCode="General" sourceLinked="0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6349440"/>
        <c:crosses val="autoZero"/>
        <c:crossBetween val="midCat"/>
      </c:valAx>
      <c:spPr>
        <a:solidFill>
          <a:srgbClr val="FFFFFF"/>
        </a:solidFill>
        <a:ln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0.34764844355715302"/>
          <c:y val="0.150864504367512"/>
          <c:w val="0.23707873348941799"/>
          <c:h val="0.15732328959964603"/>
        </c:manualLayout>
      </c:layout>
      <c:spPr>
        <a:noFill/>
        <a:ln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  <c:dispBlanksAs val="gap"/>
    <c:showDLblsOverMax val="1"/>
  </c:chart>
  <c:spPr>
    <a:solidFill>
      <a:srgbClr val="FFFFFF"/>
    </a:solidFill>
    <a:ln w="936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885C815-5B01-43BB-8662-4DED41264660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88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4FE3884-5954-40A4-BA94-5A663DBE4AD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18496ED-6B88-4D11-9C65-19D1D55AAF67}" type="datetime1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19.12.2023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Oleg Gavrishuk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64228F5-49D2-43A5-8911-9DC07111A58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l-sipm.net/indexeng.html" TargetMode="External"/><Relationship Id="rId2" Type="http://schemas.openxmlformats.org/officeDocument/2006/relationships/hyperlink" Target="http://www.ndl-sipm.net/PDF/Datasheet-EQR15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l-sipm.net/indexeng.html" TargetMode="External"/><Relationship Id="rId2" Type="http://schemas.openxmlformats.org/officeDocument/2006/relationships/hyperlink" Target="http://www.ndl-sipm.net/PDF/Datasheet-EQR15.pdf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731520" y="274320"/>
            <a:ext cx="8138160" cy="29260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NDL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/>
              </a:rPr>
              <a:t>SiPm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 Series EQR15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</a:rPr>
              <a:t>11-6060D-S</a:t>
            </a:r>
          </a:p>
          <a:p>
            <a:pPr>
              <a:lnSpc>
                <a:spcPct val="100000"/>
              </a:lnSpc>
            </a:pPr>
            <a:r>
              <a:rPr lang="en-US" sz="2400" b="1" spc="-1" dirty="0" smtClean="0">
                <a:solidFill>
                  <a:srgbClr val="000000"/>
                </a:solidFill>
                <a:latin typeface="Calibri"/>
              </a:rPr>
              <a:t>1) Test results with 480 nm LED</a:t>
            </a:r>
          </a:p>
          <a:p>
            <a:pPr>
              <a:lnSpc>
                <a:spcPct val="100000"/>
              </a:lnSpc>
            </a:pPr>
            <a:r>
              <a:rPr lang="en-US" sz="2400" b="1" spc="-1" dirty="0" smtClean="0">
                <a:solidFill>
                  <a:srgbClr val="000000"/>
                </a:solidFill>
                <a:latin typeface="Calibri"/>
              </a:rPr>
              <a:t>2) Cosmic test 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sz="1800" b="0" u="sng" strike="noStrike" spc="-1" dirty="0">
                <a:solidFill>
                  <a:srgbClr val="0000FF"/>
                </a:solidFill>
                <a:uFillTx/>
                <a:latin typeface="Calibri"/>
                <a:hlinkClick r:id="rId2"/>
              </a:rPr>
              <a:t>www.ndl-sipm.net/PDF/Datasheet-EQR15.pdf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79305A6-E534-49FE-9F25-FE8254CF5C40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12/19/2023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7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EBA5A6B-0210-4DA8-82F2-C212EA005C8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75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76" name="TextShape 5"/>
          <p:cNvSpPr txBox="1"/>
          <p:nvPr/>
        </p:nvSpPr>
        <p:spPr>
          <a:xfrm>
            <a:off x="244440" y="3606480"/>
            <a:ext cx="8625240" cy="599760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lIns="90000" tIns="45000" rIns="90000" bIns="45000">
            <a:noAutofit/>
          </a:bodyPr>
          <a:lstStyle/>
          <a:p>
            <a:r>
              <a:rPr lang="en-US" sz="2000" b="1" strike="noStrike" spc="-1">
                <a:solidFill>
                  <a:srgbClr val="1F497D"/>
                </a:solidFill>
                <a:latin typeface="Calibri"/>
              </a:rPr>
              <a:t>NDL (Novel Device Laboratory, Beijing) </a:t>
            </a:r>
            <a:r>
              <a:rPr lang="en-US" sz="2000" b="1" u="sng" strike="noStrike" spc="-1">
                <a:solidFill>
                  <a:srgbClr val="0000FF"/>
                </a:solidFill>
                <a:uFillTx/>
                <a:latin typeface="Calibri"/>
                <a:hlinkClick r:id="rId3"/>
              </a:rPr>
              <a:t>http://www.ndl-sipm.net/indexeng.html</a:t>
            </a:r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0" y="116640"/>
            <a:ext cx="4427640" cy="921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Gain vs Overvoltage allow obtain:</a:t>
            </a:r>
            <a:r>
              <a:t/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slope=dA/dU  vs U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9B01E28-1ED9-4F73-8A01-D24F095410EF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12/19/2023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22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23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4CA1452-DFF9-4CFA-B45A-DC296AD2BC5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10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24" name="Содержимое 6" descr="dA_dU_vs_T_linear.png"/>
          <p:cNvPicPr/>
          <p:nvPr/>
        </p:nvPicPr>
        <p:blipFill>
          <a:blip r:embed="rId2" cstate="print"/>
          <a:stretch/>
        </p:blipFill>
        <p:spPr>
          <a:xfrm>
            <a:off x="323640" y="1124640"/>
            <a:ext cx="4104000" cy="4104000"/>
          </a:xfrm>
          <a:prstGeom prst="rect">
            <a:avLst/>
          </a:prstGeom>
          <a:ln>
            <a:noFill/>
          </a:ln>
        </p:spPr>
      </p:pic>
      <p:sp>
        <p:nvSpPr>
          <p:cNvPr id="225" name="CustomShape 5"/>
          <p:cNvSpPr/>
          <p:nvPr/>
        </p:nvSpPr>
        <p:spPr>
          <a:xfrm>
            <a:off x="1691640" y="1989000"/>
            <a:ext cx="100764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T=-10 </a:t>
            </a:r>
            <a:r>
              <a:rPr lang="en-US" sz="1800" b="0" strike="noStrike" spc="-1" baseline="30000">
                <a:solidFill>
                  <a:srgbClr val="000000"/>
                </a:solidFill>
                <a:latin typeface="Calibri"/>
              </a:rPr>
              <a:t>0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2195640" y="2358000"/>
            <a:ext cx="359640" cy="49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7"/>
          <p:cNvSpPr/>
          <p:nvPr/>
        </p:nvSpPr>
        <p:spPr>
          <a:xfrm>
            <a:off x="2843640" y="3717000"/>
            <a:ext cx="100764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T=+30 </a:t>
            </a:r>
            <a:r>
              <a:rPr lang="en-US" sz="1800" b="0" strike="noStrike" spc="-1" baseline="30000">
                <a:solidFill>
                  <a:srgbClr val="000000"/>
                </a:solidFill>
                <a:latin typeface="Calibri"/>
              </a:rPr>
              <a:t>0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28" name="CustomShape 8"/>
          <p:cNvSpPr/>
          <p:nvPr/>
        </p:nvSpPr>
        <p:spPr>
          <a:xfrm flipH="1" flipV="1">
            <a:off x="3347280" y="3212280"/>
            <a:ext cx="215640" cy="50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9" name="Рисунок 28" descr="dA_dT_vs_U_linear.png"/>
          <p:cNvPicPr/>
          <p:nvPr/>
        </p:nvPicPr>
        <p:blipFill>
          <a:blip r:embed="rId3" cstate="print"/>
          <a:stretch/>
        </p:blipFill>
        <p:spPr>
          <a:xfrm>
            <a:off x="4500000" y="1340640"/>
            <a:ext cx="4320000" cy="3672000"/>
          </a:xfrm>
          <a:prstGeom prst="rect">
            <a:avLst/>
          </a:prstGeom>
          <a:ln>
            <a:noFill/>
          </a:ln>
        </p:spPr>
      </p:pic>
      <p:sp>
        <p:nvSpPr>
          <p:cNvPr id="230" name="CustomShape 9"/>
          <p:cNvSpPr/>
          <p:nvPr/>
        </p:nvSpPr>
        <p:spPr>
          <a:xfrm>
            <a:off x="4572000" y="116640"/>
            <a:ext cx="4464000" cy="921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Gain vs Temperature allow obtain: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slope=dA/dT  vs T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31" name="CustomShape 10"/>
          <p:cNvSpPr/>
          <p:nvPr/>
        </p:nvSpPr>
        <p:spPr>
          <a:xfrm>
            <a:off x="6372360" y="1669680"/>
            <a:ext cx="100764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U=38V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32" name="CustomShape 11"/>
          <p:cNvSpPr/>
          <p:nvPr/>
        </p:nvSpPr>
        <p:spPr>
          <a:xfrm>
            <a:off x="5148000" y="4221000"/>
            <a:ext cx="100764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U=32V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33" name="CustomShape 12"/>
          <p:cNvSpPr/>
          <p:nvPr/>
        </p:nvSpPr>
        <p:spPr>
          <a:xfrm>
            <a:off x="5004000" y="5055480"/>
            <a:ext cx="3312000" cy="5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K</a:t>
            </a:r>
            <a:r>
              <a:rPr lang="en-US" sz="2400" b="0" strike="noStrike" spc="-1" baseline="-2500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=dU/dT=dA/dT/dA/dU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34" name="CustomShape 13"/>
          <p:cNvSpPr/>
          <p:nvPr/>
        </p:nvSpPr>
        <p:spPr>
          <a:xfrm>
            <a:off x="107640" y="5704920"/>
            <a:ext cx="8712720" cy="87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The thermal stabilization coefficient (K</a:t>
            </a:r>
            <a:r>
              <a:rPr lang="en-US" sz="2400" b="0" strike="noStrike" spc="-1" baseline="-2500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) was defined as the ratio of the slope dA/dT to the slope dA/dU depending on the applied bias.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35" name="CustomShape 14"/>
          <p:cNvSpPr/>
          <p:nvPr/>
        </p:nvSpPr>
        <p:spPr>
          <a:xfrm>
            <a:off x="995400" y="2577960"/>
            <a:ext cx="86364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dA/dU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36" name="CustomShape 15"/>
          <p:cNvSpPr/>
          <p:nvPr/>
        </p:nvSpPr>
        <p:spPr>
          <a:xfrm>
            <a:off x="7668360" y="2029320"/>
            <a:ext cx="86364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dA/dT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07640" y="188640"/>
            <a:ext cx="4248000" cy="16560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Break Point (Bp) was defined  as extrapolation point of dA/dU to zero.</a:t>
            </a:r>
            <a:r>
              <a:t/>
            </a:r>
            <a:br/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Take assumption his  linear behavior  from Temperature we find that   Bp=32 V at 20  </a:t>
            </a:r>
            <a:r>
              <a:rPr lang="en-US" sz="2000" b="0" strike="noStrike" spc="-1" baseline="30000">
                <a:solidFill>
                  <a:srgbClr val="000000"/>
                </a:solidFill>
                <a:latin typeface="Calibri"/>
              </a:rPr>
              <a:t>0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C.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9459110-7B95-4C0C-9A6E-CC334DBABFA8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12/19/2023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41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42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5D4D0CC-063D-4EEC-A164-84AC20F488E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11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43" name="Содержимое 6" descr="Kt_vs_dU.jpg"/>
          <p:cNvPicPr/>
          <p:nvPr/>
        </p:nvPicPr>
        <p:blipFill>
          <a:blip r:embed="rId2" cstate="print"/>
          <a:stretch/>
        </p:blipFill>
        <p:spPr>
          <a:xfrm>
            <a:off x="4925520" y="2133000"/>
            <a:ext cx="4218120" cy="3456000"/>
          </a:xfrm>
          <a:prstGeom prst="rect">
            <a:avLst/>
          </a:prstGeom>
          <a:ln>
            <a:noFill/>
          </a:ln>
        </p:spPr>
      </p:pic>
      <p:pic>
        <p:nvPicPr>
          <p:cNvPr id="244" name="Рисунок 7" descr="bp2_cell_3_BP_parab_EQR15_vs_temp_for_R5_EQR15_60.jpg"/>
          <p:cNvPicPr/>
          <p:nvPr/>
        </p:nvPicPr>
        <p:blipFill>
          <a:blip r:embed="rId3" cstate="print"/>
          <a:stretch/>
        </p:blipFill>
        <p:spPr>
          <a:xfrm>
            <a:off x="146880" y="1917000"/>
            <a:ext cx="4741200" cy="3672000"/>
          </a:xfrm>
          <a:prstGeom prst="rect">
            <a:avLst/>
          </a:prstGeom>
          <a:ln>
            <a:noFill/>
          </a:ln>
        </p:spPr>
      </p:pic>
      <p:sp>
        <p:nvSpPr>
          <p:cNvPr id="245" name="CustomShape 5"/>
          <p:cNvSpPr/>
          <p:nvPr/>
        </p:nvSpPr>
        <p:spPr>
          <a:xfrm>
            <a:off x="1403640" y="4365000"/>
            <a:ext cx="295200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46" name="CustomShape 6"/>
          <p:cNvSpPr/>
          <p:nvPr/>
        </p:nvSpPr>
        <p:spPr>
          <a:xfrm>
            <a:off x="4500000" y="188640"/>
            <a:ext cx="4536000" cy="1353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Kt=dU/dT=dA/dt/dA/dU fom previous slides we find  that dependence from Overvoltage has linear behavior and equal to ~50 mv/</a:t>
            </a:r>
            <a:r>
              <a:rPr lang="en-US" sz="2000" b="0" strike="noStrike" spc="-1" baseline="30000">
                <a:solidFill>
                  <a:srgbClr val="000000"/>
                </a:solidFill>
                <a:latin typeface="Calibri"/>
              </a:rPr>
              <a:t>0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 at Operation  point 5.5 V.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47" name="CustomShape 7"/>
          <p:cNvSpPr/>
          <p:nvPr/>
        </p:nvSpPr>
        <p:spPr>
          <a:xfrm flipV="1">
            <a:off x="7956360" y="3212280"/>
            <a:ext cx="360" cy="143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8"/>
          <p:cNvSpPr/>
          <p:nvPr/>
        </p:nvSpPr>
        <p:spPr>
          <a:xfrm>
            <a:off x="6948360" y="4653000"/>
            <a:ext cx="151164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Operate point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107640" y="188640"/>
            <a:ext cx="4320000" cy="561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Temperature sensitivity vs dU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1DB85AA-5BE2-4AEB-9B5A-5F6FD9DECC48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12/19/2023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51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52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1A4856B-8FCA-49C6-942A-2C7A61D9CF6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12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53" name="Содержимое 8" descr="da_dt_BP_31.1_for_cell_2.jpg"/>
          <p:cNvPicPr/>
          <p:nvPr/>
        </p:nvPicPr>
        <p:blipFill>
          <a:blip r:embed="rId2" cstate="print"/>
          <a:stretch/>
        </p:blipFill>
        <p:spPr>
          <a:xfrm>
            <a:off x="395640" y="1484640"/>
            <a:ext cx="4248000" cy="3744000"/>
          </a:xfrm>
          <a:prstGeom prst="rect">
            <a:avLst/>
          </a:prstGeom>
          <a:ln>
            <a:noFill/>
          </a:ln>
        </p:spPr>
      </p:pic>
      <p:pic>
        <p:nvPicPr>
          <p:cNvPr id="254" name="Рисунок 12" descr="PDE_s_R5_for_cell_8.jpg"/>
          <p:cNvPicPr/>
          <p:nvPr/>
        </p:nvPicPr>
        <p:blipFill>
          <a:blip r:embed="rId3" cstate="print"/>
          <a:stretch/>
        </p:blipFill>
        <p:spPr>
          <a:xfrm>
            <a:off x="5148000" y="1917000"/>
            <a:ext cx="3700440" cy="3312000"/>
          </a:xfrm>
          <a:prstGeom prst="rect">
            <a:avLst/>
          </a:prstGeom>
          <a:ln>
            <a:noFill/>
          </a:ln>
        </p:spPr>
      </p:pic>
      <p:sp>
        <p:nvSpPr>
          <p:cNvPr id="255" name="CustomShape 5"/>
          <p:cNvSpPr/>
          <p:nvPr/>
        </p:nvSpPr>
        <p:spPr>
          <a:xfrm flipV="1">
            <a:off x="7812360" y="2780280"/>
            <a:ext cx="360" cy="143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CustomShape 6"/>
          <p:cNvSpPr/>
          <p:nvPr/>
        </p:nvSpPr>
        <p:spPr>
          <a:xfrm flipV="1">
            <a:off x="3204000" y="2780280"/>
            <a:ext cx="360" cy="129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7"/>
          <p:cNvSpPr/>
          <p:nvPr/>
        </p:nvSpPr>
        <p:spPr>
          <a:xfrm>
            <a:off x="899640" y="836640"/>
            <a:ext cx="2952000" cy="561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dA/dT vs dU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58" name="CustomShape 8"/>
          <p:cNvSpPr/>
          <p:nvPr/>
        </p:nvSpPr>
        <p:spPr>
          <a:xfrm>
            <a:off x="5724000" y="980640"/>
            <a:ext cx="2592000" cy="561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PDE vs dU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59" name="CustomShape 9"/>
          <p:cNvSpPr/>
          <p:nvPr/>
        </p:nvSpPr>
        <p:spPr>
          <a:xfrm>
            <a:off x="4572000" y="260640"/>
            <a:ext cx="4427640" cy="456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Photon Detection Efficient vs dU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60" name="CustomShape 10"/>
          <p:cNvSpPr/>
          <p:nvPr/>
        </p:nvSpPr>
        <p:spPr>
          <a:xfrm>
            <a:off x="1907640" y="4077000"/>
            <a:ext cx="194400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Calibri"/>
              </a:rPr>
              <a:t>Operation point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61" name="CustomShape 11"/>
          <p:cNvSpPr/>
          <p:nvPr/>
        </p:nvSpPr>
        <p:spPr>
          <a:xfrm>
            <a:off x="6588360" y="4221000"/>
            <a:ext cx="172800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Calibri"/>
              </a:rPr>
              <a:t>Operation point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62" name="CustomShape 12"/>
          <p:cNvSpPr/>
          <p:nvPr/>
        </p:nvSpPr>
        <p:spPr>
          <a:xfrm>
            <a:off x="467640" y="5301360"/>
            <a:ext cx="7920360" cy="913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Operation point  was found at </a:t>
            </a:r>
            <a:r>
              <a:rPr lang="en-US" sz="1800" b="1" strike="noStrike" spc="-1">
                <a:solidFill>
                  <a:srgbClr val="FF0000"/>
                </a:solidFill>
                <a:latin typeface="Calibri"/>
              </a:rPr>
              <a:t>dU=6.5 V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take in account that: </a:t>
            </a: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dA/dT and PDE – has Plato  in dU.</a:t>
            </a: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dA/dT has minimal value  ~ 1%/</a:t>
            </a:r>
            <a:r>
              <a:rPr lang="en-US" sz="1800" b="0" strike="noStrike" spc="-1" baseline="30000">
                <a:solidFill>
                  <a:srgbClr val="000000"/>
                </a:solidFill>
                <a:latin typeface="Calibri"/>
              </a:rPr>
              <a:t>0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 , PDE close to maximal value ~ 32%.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Kt=</a:t>
            </a:r>
            <a:r>
              <a:rPr lang="en-US" sz="2800" dirty="0" err="1" smtClean="0"/>
              <a:t>dA</a:t>
            </a:r>
            <a:r>
              <a:rPr lang="en-US" sz="2800" dirty="0" smtClean="0"/>
              <a:t>/</a:t>
            </a:r>
            <a:r>
              <a:rPr lang="en-US" sz="2800" dirty="0" err="1" smtClean="0"/>
              <a:t>dT</a:t>
            </a:r>
            <a:r>
              <a:rPr lang="en-US" sz="2800" dirty="0" smtClean="0"/>
              <a:t> / </a:t>
            </a:r>
            <a:r>
              <a:rPr lang="en-US" sz="2800" dirty="0" err="1" smtClean="0"/>
              <a:t>dA</a:t>
            </a:r>
            <a:r>
              <a:rPr lang="en-US" sz="2800" dirty="0" smtClean="0"/>
              <a:t>/</a:t>
            </a:r>
            <a:r>
              <a:rPr lang="en-US" sz="2800" dirty="0" err="1" smtClean="0"/>
              <a:t>dU</a:t>
            </a:r>
            <a:endParaRPr lang="ru-RU" sz="2800" dirty="0"/>
          </a:p>
        </p:txBody>
      </p:sp>
      <p:pic>
        <p:nvPicPr>
          <p:cNvPr id="4" name="Рисунок 3" descr="temp_EQR15_cell_1_U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2785999" cy="4032448"/>
          </a:xfrm>
          <a:prstGeom prst="rect">
            <a:avLst/>
          </a:prstGeom>
        </p:spPr>
      </p:pic>
      <p:pic>
        <p:nvPicPr>
          <p:cNvPr id="5" name="Рисунок 4" descr="BP_linear_fit_R1_EQR15_for_EQR1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628800"/>
            <a:ext cx="2808312" cy="3888432"/>
          </a:xfrm>
          <a:prstGeom prst="rect">
            <a:avLst/>
          </a:prstGeom>
        </p:spPr>
      </p:pic>
      <p:pic>
        <p:nvPicPr>
          <p:cNvPr id="6" name="Рисунок 5" descr="bp2_cell_7_R1_da_dt_for_EQR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772816"/>
            <a:ext cx="3096344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dA</a:t>
            </a:r>
            <a:r>
              <a:rPr lang="en-US" sz="3600" dirty="0" smtClean="0"/>
              <a:t>/</a:t>
            </a:r>
            <a:r>
              <a:rPr lang="en-US" sz="3600" dirty="0" err="1" smtClean="0"/>
              <a:t>dT</a:t>
            </a:r>
            <a:r>
              <a:rPr lang="en-US" sz="3600" dirty="0" smtClean="0"/>
              <a:t> % </a:t>
            </a:r>
            <a:r>
              <a:rPr lang="en-US" sz="3600" dirty="0" err="1" smtClean="0"/>
              <a:t>vs</a:t>
            </a:r>
            <a:r>
              <a:rPr lang="en-US" sz="3600" dirty="0" smtClean="0"/>
              <a:t> </a:t>
            </a:r>
            <a:r>
              <a:rPr lang="en-US" sz="3600" dirty="0" err="1" smtClean="0"/>
              <a:t>Overvotage</a:t>
            </a:r>
            <a:endParaRPr lang="ru-RU" sz="3600" dirty="0"/>
          </a:p>
        </p:txBody>
      </p:sp>
      <p:pic>
        <p:nvPicPr>
          <p:cNvPr id="7" name="Рисунок 6" descr="da_dt_BP_31_for_cell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484784"/>
            <a:ext cx="4139952" cy="5226149"/>
          </a:xfrm>
          <a:prstGeom prst="rect">
            <a:avLst/>
          </a:prstGeom>
        </p:spPr>
      </p:pic>
      <p:pic>
        <p:nvPicPr>
          <p:cNvPr id="8" name="Рисунок 7" descr="temp_EQR15_cell_7_U_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5" y="1484783"/>
            <a:ext cx="4348733" cy="51541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778056"/>
          </a:xfrm>
        </p:spPr>
        <p:txBody>
          <a:bodyPr/>
          <a:lstStyle/>
          <a:p>
            <a:pPr algn="ctr"/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Test results with cosmic particles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290892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4 Module 3x3 cell wit sixes 40x40 mm – MPD option 2012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Cosmic beam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Event selection = only One cell – one hit events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LED monitoring – 1 Hz permanently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Kt = 20,30,40,50 </a:t>
            </a:r>
            <a:r>
              <a:rPr lang="en-US" dirty="0" err="1" smtClean="0"/>
              <a:t>mv</a:t>
            </a:r>
            <a:r>
              <a:rPr lang="en-US" dirty="0" smtClean="0"/>
              <a:t>/</a:t>
            </a:r>
            <a:r>
              <a:rPr lang="en-US" dirty="0" err="1" smtClean="0"/>
              <a:t>Grag</a:t>
            </a:r>
            <a:r>
              <a:rPr lang="en-US" dirty="0" smtClean="0"/>
              <a:t> for different modules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Mip</a:t>
            </a:r>
            <a:r>
              <a:rPr lang="en-US" dirty="0" smtClean="0"/>
              <a:t> </a:t>
            </a:r>
            <a:r>
              <a:rPr lang="en-US" dirty="0" err="1" smtClean="0"/>
              <a:t>resolutin</a:t>
            </a:r>
            <a:r>
              <a:rPr lang="en-US" dirty="0" smtClean="0"/>
              <a:t> = 9.7 %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Long time </a:t>
            </a:r>
            <a:r>
              <a:rPr lang="en-US" dirty="0" err="1" smtClean="0"/>
              <a:t>stabilyti</a:t>
            </a:r>
            <a:r>
              <a:rPr lang="en-US" dirty="0" smtClean="0"/>
              <a:t> at Kt=50 </a:t>
            </a:r>
            <a:r>
              <a:rPr lang="en-US" dirty="0" err="1" smtClean="0"/>
              <a:t>mv</a:t>
            </a:r>
            <a:r>
              <a:rPr lang="en-US" dirty="0" smtClean="0"/>
              <a:t>/Grad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132000" y="0"/>
            <a:ext cx="6011640" cy="620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Test results with cosmic particles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F9771AD-6826-4A40-8DF0-F4D303A7BF0F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12/19/2023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29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30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C3B54D2-EBCE-4F4F-91DB-12DD678A8B6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16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31" name="Рисунок 6_1" descr="IMG_20230414_181854.jpg"/>
          <p:cNvPicPr/>
          <p:nvPr/>
        </p:nvPicPr>
        <p:blipFill>
          <a:blip r:embed="rId2" cstate="print"/>
          <a:stretch/>
        </p:blipFill>
        <p:spPr>
          <a:xfrm>
            <a:off x="0" y="0"/>
            <a:ext cx="3131640" cy="565380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8_1" descr="IMG_20230414_175854.jpg"/>
          <p:cNvPicPr/>
          <p:nvPr/>
        </p:nvPicPr>
        <p:blipFill>
          <a:blip r:embed="rId3" cstate="print"/>
          <a:stretch/>
        </p:blipFill>
        <p:spPr>
          <a:xfrm>
            <a:off x="5552640" y="620640"/>
            <a:ext cx="3591000" cy="3672000"/>
          </a:xfrm>
          <a:prstGeom prst="rect">
            <a:avLst/>
          </a:prstGeom>
          <a:ln>
            <a:noFill/>
          </a:ln>
        </p:spPr>
      </p:pic>
      <p:sp>
        <p:nvSpPr>
          <p:cNvPr id="133" name="CustomShape 5"/>
          <p:cNvSpPr/>
          <p:nvPr/>
        </p:nvSpPr>
        <p:spPr>
          <a:xfrm>
            <a:off x="3276000" y="1556640"/>
            <a:ext cx="2232000" cy="1461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Setup of 4 modules. 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Each module consist from 9 cells of 4x4 cm</a:t>
            </a:r>
            <a:r>
              <a:rPr lang="en-US" sz="1800" b="0" strike="noStrike" spc="-1" baseline="30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. Totally tested 36 cells.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4" name="CustomShape 6"/>
          <p:cNvSpPr/>
          <p:nvPr/>
        </p:nvSpPr>
        <p:spPr>
          <a:xfrm flipH="1">
            <a:off x="2194920" y="1845000"/>
            <a:ext cx="1079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7"/>
          <p:cNvSpPr/>
          <p:nvPr/>
        </p:nvSpPr>
        <p:spPr>
          <a:xfrm>
            <a:off x="2051640" y="116640"/>
            <a:ext cx="360" cy="64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8"/>
          <p:cNvSpPr/>
          <p:nvPr/>
        </p:nvSpPr>
        <p:spPr>
          <a:xfrm flipH="1" flipV="1">
            <a:off x="2123280" y="259920"/>
            <a:ext cx="1800000" cy="64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70C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9"/>
          <p:cNvSpPr/>
          <p:nvPr/>
        </p:nvSpPr>
        <p:spPr>
          <a:xfrm>
            <a:off x="3564000" y="908640"/>
            <a:ext cx="1511640" cy="364680"/>
          </a:xfrm>
          <a:prstGeom prst="rect">
            <a:avLst/>
          </a:prstGeom>
          <a:noFill/>
          <a:ln w="2232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Cosmic Rays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8" name="CustomShape 10"/>
          <p:cNvSpPr/>
          <p:nvPr/>
        </p:nvSpPr>
        <p:spPr>
          <a:xfrm>
            <a:off x="5580000" y="4509000"/>
            <a:ext cx="3240000" cy="1919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Single Ecal module shown  in assembling stage.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It is visible 9 cells as 3x3 matrix with WLS fibers (16 per cell). Y11(200) diameter 1.0 mm was used.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39" name="CustomShape 11"/>
          <p:cNvSpPr/>
          <p:nvPr/>
        </p:nvSpPr>
        <p:spPr>
          <a:xfrm>
            <a:off x="3259440" y="3477600"/>
            <a:ext cx="2232000" cy="206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Sampling: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1.5 mm Scintillator</a:t>
            </a:r>
            <a:endParaRPr lang="en-US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0.3 mm Lead</a:t>
            </a:r>
            <a:endParaRPr lang="en-US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200 layers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Scintillator composition:</a:t>
            </a:r>
            <a:endParaRPr lang="en-US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Polysterene </a:t>
            </a:r>
            <a:endParaRPr lang="en-US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1.5% Paterphenyle</a:t>
            </a:r>
            <a:endParaRPr lang="en-US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0.04% POPOP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FC449B7-C16B-43B1-970C-F0A2633950D2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12/19/2023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2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43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5D9CD76-554D-4FC4-9A52-66EFBC97919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17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44" name="Рисунок 6_0" descr="run1892_U1234_m9ch_1234_EQR15_U_355_UTr_60_tk_060_ZS32_led16_muon_1.jpg"/>
          <p:cNvPicPr/>
          <p:nvPr/>
        </p:nvPicPr>
        <p:blipFill>
          <a:blip r:embed="rId2" cstate="print"/>
          <a:stretch/>
        </p:blipFill>
        <p:spPr>
          <a:xfrm>
            <a:off x="295200" y="219240"/>
            <a:ext cx="8553240" cy="5441760"/>
          </a:xfrm>
          <a:prstGeom prst="rect">
            <a:avLst/>
          </a:prstGeom>
          <a:ln>
            <a:noFill/>
          </a:ln>
        </p:spPr>
      </p:pic>
      <p:sp>
        <p:nvSpPr>
          <p:cNvPr id="145" name="CustomShape 5"/>
          <p:cNvSpPr/>
          <p:nvPr/>
        </p:nvSpPr>
        <p:spPr>
          <a:xfrm>
            <a:off x="467640" y="5877360"/>
            <a:ext cx="8136720" cy="1005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MIP spectra from 36 Cells. Top view shown on picture Above. One hit/event – applied  selection criteria during analysis.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Calibration coefficients were found and normalized to 240 MeV. 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ADC41C2-4C54-4A8F-A0B8-BF9B9176EAB3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12/19/2023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8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49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20F4CFE-9A1E-42B4-AF3F-CE3F3C75038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18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50" name="Рисунок 6_3" descr="run1892_U1234_m9ch_1234_EQR15_U_355_UTr_60_tk_060_ZS32_led16_Sum_Energy_Calibr.jpg"/>
          <p:cNvPicPr/>
          <p:nvPr/>
        </p:nvPicPr>
        <p:blipFill>
          <a:blip r:embed="rId2" cstate="print"/>
          <a:stretch/>
        </p:blipFill>
        <p:spPr>
          <a:xfrm>
            <a:off x="295200" y="219240"/>
            <a:ext cx="8452800" cy="5297760"/>
          </a:xfrm>
          <a:prstGeom prst="rect">
            <a:avLst/>
          </a:prstGeom>
          <a:ln>
            <a:noFill/>
          </a:ln>
        </p:spPr>
      </p:pic>
      <p:sp>
        <p:nvSpPr>
          <p:cNvPr id="151" name="CustomShape 5"/>
          <p:cNvSpPr/>
          <p:nvPr/>
        </p:nvSpPr>
        <p:spPr>
          <a:xfrm>
            <a:off x="252000" y="5523480"/>
            <a:ext cx="8856720" cy="700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MIP spectra from 36 Cells as Total Sum take in account the Calibration coefficients normalized to 240 MeV. These Energy resolution corresponded to MC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E9EF9CD-4782-4E7E-8CF4-5B0BBC8852DD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12/19/2023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55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95C867F-6F07-4055-8B16-3BC147D126A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19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56" name="Рисунок 6_2" descr="run1890_U1234_m9ch_1234_EQR15_U_355_UTr_60_tk_0.02.04.60_ZS32_led16_Sum_LED_vs_Time.jpg"/>
          <p:cNvPicPr/>
          <p:nvPr/>
        </p:nvPicPr>
        <p:blipFill>
          <a:blip r:embed="rId2" cstate="print"/>
          <a:stretch/>
        </p:blipFill>
        <p:spPr>
          <a:xfrm>
            <a:off x="295200" y="219240"/>
            <a:ext cx="8553240" cy="5009760"/>
          </a:xfrm>
          <a:prstGeom prst="rect">
            <a:avLst/>
          </a:prstGeom>
          <a:ln>
            <a:noFill/>
          </a:ln>
        </p:spPr>
      </p:pic>
      <p:sp>
        <p:nvSpPr>
          <p:cNvPr id="157" name="CustomShape 5"/>
          <p:cNvSpPr/>
          <p:nvPr/>
        </p:nvSpPr>
        <p:spPr>
          <a:xfrm>
            <a:off x="467640" y="5517360"/>
            <a:ext cx="7992360" cy="639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Test of  long time Stability was done with different Kt for individual module.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The temperature variation from 20 to 30 </a:t>
            </a:r>
            <a:r>
              <a:rPr lang="en-US" sz="1800" b="0" strike="noStrike" spc="-1" baseline="30000">
                <a:solidFill>
                  <a:srgbClr val="000000"/>
                </a:solidFill>
                <a:latin typeface="Calibri"/>
              </a:rPr>
              <a:t>0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 per day was applied.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8" name="CustomShape 6"/>
          <p:cNvSpPr/>
          <p:nvPr/>
        </p:nvSpPr>
        <p:spPr>
          <a:xfrm>
            <a:off x="1953720" y="3933000"/>
            <a:ext cx="151164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Kt=20 mV/</a:t>
            </a:r>
            <a:r>
              <a:rPr lang="en-US" sz="1800" b="0" strike="noStrike" spc="-1" baseline="30000">
                <a:solidFill>
                  <a:srgbClr val="000000"/>
                </a:solidFill>
                <a:latin typeface="Calibri"/>
              </a:rPr>
              <a:t>0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9" name="CustomShape 7"/>
          <p:cNvSpPr/>
          <p:nvPr/>
        </p:nvSpPr>
        <p:spPr>
          <a:xfrm>
            <a:off x="2709720" y="2724120"/>
            <a:ext cx="151164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Kt=30 mV/</a:t>
            </a:r>
            <a:r>
              <a:rPr lang="en-US" sz="1800" b="0" strike="noStrike" spc="-1" baseline="30000">
                <a:solidFill>
                  <a:srgbClr val="000000"/>
                </a:solidFill>
                <a:latin typeface="Calibri"/>
              </a:rPr>
              <a:t>0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60" name="CustomShape 8"/>
          <p:cNvSpPr/>
          <p:nvPr/>
        </p:nvSpPr>
        <p:spPr>
          <a:xfrm>
            <a:off x="2843640" y="1845000"/>
            <a:ext cx="151164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Kt=40 mV/</a:t>
            </a:r>
            <a:r>
              <a:rPr lang="en-US" sz="1800" b="0" strike="noStrike" spc="-1" baseline="30000">
                <a:solidFill>
                  <a:srgbClr val="000000"/>
                </a:solidFill>
                <a:latin typeface="Calibri"/>
              </a:rPr>
              <a:t>0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61" name="CustomShape 9"/>
          <p:cNvSpPr/>
          <p:nvPr/>
        </p:nvSpPr>
        <p:spPr>
          <a:xfrm>
            <a:off x="4212000" y="1268640"/>
            <a:ext cx="151164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Kt=50 mV/</a:t>
            </a:r>
            <a:r>
              <a:rPr lang="en-US" sz="1800" b="0" strike="noStrike" spc="-1" baseline="30000">
                <a:solidFill>
                  <a:srgbClr val="000000"/>
                </a:solidFill>
                <a:latin typeface="Calibri"/>
              </a:rPr>
              <a:t>0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NDL SiPm Series EQR15 </a:t>
            </a:r>
            <a:r>
              <a:t/>
            </a:r>
            <a:br/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11-6060D-S </a:t>
            </a:r>
            <a:r>
              <a:t/>
            </a:r>
            <a:br/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2"/>
              </a:rPr>
              <a:t>www.ndl-sipm.net/PDF/Datasheet-EQR15.pdf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	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>
            <a:normAutofit fontScale="85500"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For a conventional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SiPM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, the quenching resistors are usually fabricated on the surface, and used to connect all APD cells to trace metal lines. In contrast, NDL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SiPM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" dirty="0">
                <a:solidFill>
                  <a:srgbClr val="FF0000"/>
                </a:solidFill>
                <a:latin typeface="Calibri"/>
              </a:rPr>
              <a:t>employs intrinsic epitaxial layer as the quenching resistors (EQR),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and uses a continuous silicon cap layer as an anode to connect all the APD cells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. As a result, the device has more compact structure and simpler fabrication technology, </a:t>
            </a:r>
            <a:r>
              <a:rPr lang="en-US" sz="2000" b="1" strike="noStrike" spc="-1" dirty="0">
                <a:solidFill>
                  <a:srgbClr val="FF0000"/>
                </a:solidFill>
                <a:latin typeface="Calibri"/>
              </a:rPr>
              <a:t>allows larger micro cell density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(larger dynamic range) while retaining high photon detection efficiency (PDE).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Для обычного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SiPM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гасящие резисторы обычно изготавливаются на поверхности и используются для соединения всех ячеек APD с металлическими линиями. Напротив, NDL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SiPM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использует собственный эпитаксиальный слой в качестве гасящих резисторов (EQR) и использует непрерывный слой кремния в качестве анода для соединения всех ячеек APD. </a:t>
            </a: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В результате устройство имеет более компактную структуру и более простую технологию изготовления, позволяет увеличить плотность </a:t>
            </a:r>
            <a:r>
              <a:rPr lang="ru-RU" sz="2000" b="1" strike="noStrike" spc="-1" dirty="0" err="1">
                <a:solidFill>
                  <a:srgbClr val="002060"/>
                </a:solidFill>
                <a:latin typeface="Calibri"/>
              </a:rPr>
              <a:t>микроячеек</a:t>
            </a: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 (больший динамический диапазон) при сохранении высокой эффективности детектирования фотонов (PDE).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Font typeface="Arial"/>
              <a:buChar char="•"/>
            </a:pPr>
            <a:r>
              <a:rPr lang="en-US" sz="2000" b="1" strike="noStrike" spc="-1" dirty="0">
                <a:solidFill>
                  <a:srgbClr val="1F497D"/>
                </a:solidFill>
                <a:latin typeface="Calibri"/>
              </a:rPr>
              <a:t>NDL (Novel Device Laboratory, Beijing) </a:t>
            </a:r>
            <a:r>
              <a:rPr lang="en-US" sz="2000" b="1" u="sng" strike="noStrike" spc="-1" dirty="0">
                <a:solidFill>
                  <a:srgbClr val="0000FF"/>
                </a:solidFill>
                <a:uFillTx/>
                <a:latin typeface="Calibri"/>
                <a:hlinkClick r:id="rId3"/>
              </a:rPr>
              <a:t>http://www.ndl-sipm.net/indexeng.html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77E2775-1FAA-4455-B949-D434A435B737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12/19/2023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0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C1F0B94-EBAC-47C7-920E-6947D868D1F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1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F4889D1-B8C2-4847-B991-47FB6FE15639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12/19/2023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4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65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D5CD2C6-069F-4065-8375-19C84266726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20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66" name="Рисунок 6_5" descr="run1898_U1234_m9ch_1234_EQR15_U_355_UTr_60_tk_044_ZS32_led16_stable_t_Sum_LED_vs_Time.jpg"/>
          <p:cNvPicPr/>
          <p:nvPr/>
        </p:nvPicPr>
        <p:blipFill>
          <a:blip r:embed="rId2" cstate="print"/>
          <a:stretch/>
        </p:blipFill>
        <p:spPr>
          <a:xfrm>
            <a:off x="295200" y="219240"/>
            <a:ext cx="8553240" cy="6419520"/>
          </a:xfrm>
          <a:prstGeom prst="rect">
            <a:avLst/>
          </a:prstGeom>
          <a:ln>
            <a:noFill/>
          </a:ln>
        </p:spPr>
      </p:pic>
      <p:sp>
        <p:nvSpPr>
          <p:cNvPr id="167" name="CustomShape 5"/>
          <p:cNvSpPr/>
          <p:nvPr/>
        </p:nvSpPr>
        <p:spPr>
          <a:xfrm>
            <a:off x="4788000" y="2493000"/>
            <a:ext cx="2088000" cy="456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Kt=50 mV/</a:t>
            </a:r>
            <a:r>
              <a:rPr lang="en-US" sz="2400" b="1" strike="noStrike" spc="-1" baseline="30000">
                <a:solidFill>
                  <a:srgbClr val="000000"/>
                </a:solidFill>
                <a:latin typeface="Calibri"/>
              </a:rPr>
              <a:t>0</a:t>
            </a: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C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1331640" y="4365000"/>
            <a:ext cx="6912360" cy="1461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Long time stability for 4 modules shown +/-0.5% LED signal variation during 45 hours at Kt=50 mv/</a:t>
            </a:r>
            <a:r>
              <a:rPr lang="en-US" sz="1800" b="0" strike="noStrike" spc="-1" baseline="30000">
                <a:solidFill>
                  <a:srgbClr val="000000"/>
                </a:solidFill>
                <a:latin typeface="Calibri"/>
              </a:rPr>
              <a:t>0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Profile Sum total of MIP signal shown ~1% variation during 45 hours.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This variation is not sensitive for  MIP spectra with 9% resolution.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69" name="Рисунок 8_0"/>
          <p:cNvPicPr/>
          <p:nvPr/>
        </p:nvPicPr>
        <p:blipFill>
          <a:blip r:embed="rId3" cstate="print"/>
          <a:stretch/>
        </p:blipFill>
        <p:spPr>
          <a:xfrm>
            <a:off x="4428000" y="189360"/>
            <a:ext cx="4420440" cy="2633400"/>
          </a:xfrm>
          <a:prstGeom prst="rect">
            <a:avLst/>
          </a:prstGeom>
          <a:ln>
            <a:noFill/>
          </a:ln>
        </p:spPr>
      </p:pic>
      <p:sp>
        <p:nvSpPr>
          <p:cNvPr id="170" name="CustomShape 7"/>
          <p:cNvSpPr/>
          <p:nvPr/>
        </p:nvSpPr>
        <p:spPr>
          <a:xfrm flipV="1">
            <a:off x="3636000" y="3284280"/>
            <a:ext cx="287640" cy="107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8"/>
          <p:cNvSpPr/>
          <p:nvPr/>
        </p:nvSpPr>
        <p:spPr>
          <a:xfrm flipV="1">
            <a:off x="5148000" y="2060640"/>
            <a:ext cx="863640" cy="316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240" cy="57606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l">
              <a:spcBef>
                <a:spcPts val="649"/>
              </a:spcBef>
            </a:pPr>
            <a:r>
              <a:rPr lang="en-US" sz="20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Matri</a:t>
            </a:r>
            <a:r>
              <a:rPr lang="en-US" sz="20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0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 for new scintillator production (40x40x1.5 mm</a:t>
            </a:r>
            <a:r>
              <a:rPr lang="en-US" sz="2000" b="1" spc="-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0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ready in end of 2023 </a:t>
            </a:r>
            <a:endParaRPr lang="en-US" sz="2000" b="1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oleg\Documents\production_2023\press_forma_20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6926849" cy="48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79208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Matrix firm  is special  setup for molding by pressure technology</a:t>
            </a:r>
          </a:p>
          <a:p>
            <a:r>
              <a:rPr lang="en-US" dirty="0" smtClean="0"/>
              <a:t>It allow produce scintillator from granulated polystyrene with </a:t>
            </a:r>
            <a:r>
              <a:rPr lang="en-US" dirty="0" err="1" smtClean="0"/>
              <a:t>doppands</a:t>
            </a:r>
            <a:endParaRPr lang="en-US" dirty="0" smtClean="0"/>
          </a:p>
          <a:p>
            <a:r>
              <a:rPr lang="en-US" dirty="0" smtClean="0"/>
              <a:t>4 set  form produce 4 scintillator plate per 1 minute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67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136815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l">
              <a:spcBef>
                <a:spcPts val="649"/>
              </a:spcBef>
            </a:pPr>
            <a:r>
              <a:rPr lang="en-US" sz="24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Plan for 2024: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24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Cup for 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SPD with new scintillator to be produced in 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February-March  of2024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 cells of 40x40 mm</a:t>
            </a:r>
            <a:r>
              <a:rPr lang="en-US" sz="2400" b="1" spc="-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64 modules of 4 cells=2x2</a:t>
            </a:r>
            <a:endParaRPr lang="en-US" sz="2400" b="1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oleg\Documents\production_2023\endcup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2" y="1844824"/>
            <a:ext cx="5282147" cy="42593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5014" y="1856904"/>
            <a:ext cx="3672929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Figure  shows in red 64 modules, consisting of 4 cells each. The weight of this assembly is 597 kg. This will require 130 kg of polystyrene, 465 kg of lead, as well as additives: 1.95 kg of P-</a:t>
            </a:r>
            <a:r>
              <a:rPr lang="en-US" dirty="0" err="1" smtClean="0"/>
              <a:t>terphenyl</a:t>
            </a:r>
            <a:r>
              <a:rPr lang="en-US" dirty="0" smtClean="0"/>
              <a:t> and 65 g. POPOP, and 2000 meters WLS fiber type Y-11.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It is 1/20 part of End Cup and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taken time of 36 Days to prepared 51200 Stint. plates.</a:t>
            </a:r>
          </a:p>
          <a:p>
            <a:r>
              <a:rPr lang="en-US" dirty="0" smtClean="0"/>
              <a:t>To read this setup, we need four ADC64 - 64-channel amplitude encoders, as well as 16 boards of 16-channel amplifiers and bias voltage regulators.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81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7C66B2B-9278-411B-AB55-C7A13B35EA6C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12/19/2023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272255D-BA6B-4466-AF69-046D9799E3D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3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85" name="Рисунок 6" descr="sipm-spec-1-2023-04-20 122737.jpg"/>
          <p:cNvPicPr/>
          <p:nvPr/>
        </p:nvPicPr>
        <p:blipFill>
          <a:blip r:embed="rId2" cstate="print"/>
          <a:stretch/>
        </p:blipFill>
        <p:spPr>
          <a:xfrm>
            <a:off x="323640" y="188640"/>
            <a:ext cx="8640720" cy="1199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6" name="Рисунок 7" descr="sipm-spec-2 2023-04-20 122828.jpg"/>
          <p:cNvPicPr/>
          <p:nvPr/>
        </p:nvPicPr>
        <p:blipFill>
          <a:blip r:embed="rId3" cstate="print"/>
          <a:stretch/>
        </p:blipFill>
        <p:spPr>
          <a:xfrm>
            <a:off x="323640" y="1556640"/>
            <a:ext cx="8640720" cy="51242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3" descr="1_EQR15.JPG"/>
          <p:cNvPicPr/>
          <p:nvPr/>
        </p:nvPicPr>
        <p:blipFill>
          <a:blip r:embed="rId3" cstate="print"/>
          <a:stretch/>
        </p:blipFill>
        <p:spPr>
          <a:xfrm>
            <a:off x="179640" y="0"/>
            <a:ext cx="8712720" cy="1217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8" name="Рисунок 5" descr="ys2-s4-y11.JPG"/>
          <p:cNvPicPr/>
          <p:nvPr/>
        </p:nvPicPr>
        <p:blipFill>
          <a:blip r:embed="rId4" cstate="print"/>
          <a:stretch/>
        </p:blipFill>
        <p:spPr>
          <a:xfrm>
            <a:off x="5076000" y="1628640"/>
            <a:ext cx="4067640" cy="3312000"/>
          </a:xfrm>
          <a:prstGeom prst="rect">
            <a:avLst/>
          </a:prstGeom>
          <a:ln>
            <a:noFill/>
          </a:ln>
        </p:spPr>
      </p:pic>
      <p:pic>
        <p:nvPicPr>
          <p:cNvPr id="189" name="Рисунок 1"/>
          <p:cNvPicPr/>
          <p:nvPr/>
        </p:nvPicPr>
        <p:blipFill>
          <a:blip r:embed="rId5" cstate="print"/>
          <a:stretch/>
        </p:blipFill>
        <p:spPr>
          <a:xfrm>
            <a:off x="78120" y="1412640"/>
            <a:ext cx="5355360" cy="374400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467640" y="5445360"/>
            <a:ext cx="7992360" cy="639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Photon Detection Efficient (PDE) correspond to WLS Emission spectra of Y11.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PDE close to flat maximum about 45%  at 6-7 Overvoltage.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 flipH="1" flipV="1">
            <a:off x="2755440" y="3141000"/>
            <a:ext cx="1167840" cy="230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3"/>
          <p:cNvSpPr/>
          <p:nvPr/>
        </p:nvSpPr>
        <p:spPr>
          <a:xfrm flipV="1">
            <a:off x="5292000" y="2780640"/>
            <a:ext cx="1817640" cy="273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4FDB30A-6453-4550-BDE2-33A6EC6C6565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12/19/2023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979183A-53A4-4F91-B171-CEA9D5DBAD7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5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96" name="Рисунок 6" descr="sipm-spec-1-2023-04-20 122737.jpg"/>
          <p:cNvPicPr/>
          <p:nvPr/>
        </p:nvPicPr>
        <p:blipFill>
          <a:blip r:embed="rId2" cstate="print"/>
          <a:stretch/>
        </p:blipFill>
        <p:spPr>
          <a:xfrm>
            <a:off x="323640" y="188640"/>
            <a:ext cx="8640720" cy="1199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7" name="Рисунок 8" descr="EQR15-60-7.png"/>
          <p:cNvPicPr/>
          <p:nvPr/>
        </p:nvPicPr>
        <p:blipFill>
          <a:blip r:embed="rId3" cstate="print"/>
          <a:stretch/>
        </p:blipFill>
        <p:spPr>
          <a:xfrm>
            <a:off x="395640" y="2061000"/>
            <a:ext cx="4104000" cy="3528000"/>
          </a:xfrm>
          <a:prstGeom prst="rect">
            <a:avLst/>
          </a:prstGeom>
          <a:ln>
            <a:noFill/>
          </a:ln>
        </p:spPr>
      </p:pic>
      <p:pic>
        <p:nvPicPr>
          <p:cNvPr id="198" name="Рисунок 9" descr="S141-15-60-8.png"/>
          <p:cNvPicPr/>
          <p:nvPr/>
        </p:nvPicPr>
        <p:blipFill>
          <a:blip r:embed="rId4" cstate="print"/>
          <a:stretch/>
        </p:blipFill>
        <p:spPr>
          <a:xfrm>
            <a:off x="4572000" y="2061000"/>
            <a:ext cx="4427640" cy="3534840"/>
          </a:xfrm>
          <a:prstGeom prst="rect">
            <a:avLst/>
          </a:prstGeom>
          <a:ln>
            <a:noFill/>
          </a:ln>
        </p:spPr>
      </p:pic>
      <p:sp>
        <p:nvSpPr>
          <p:cNvPr id="199" name="CustomShape 4"/>
          <p:cNvSpPr/>
          <p:nvPr/>
        </p:nvSpPr>
        <p:spPr>
          <a:xfrm>
            <a:off x="539640" y="5661360"/>
            <a:ext cx="3312000" cy="1005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EQR11-</a:t>
            </a:r>
            <a:r>
              <a:rPr lang="en-US" sz="2000" b="0" strike="noStrike" spc="-1" dirty="0" smtClean="0">
                <a:solidFill>
                  <a:srgbClr val="FF0000"/>
                </a:solidFill>
                <a:latin typeface="Calibri"/>
              </a:rPr>
              <a:t>15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-</a:t>
            </a:r>
            <a:r>
              <a:rPr lang="en-US" sz="2000" b="0" strike="noStrike" spc="-1" dirty="0" smtClean="0">
                <a:solidFill>
                  <a:srgbClr val="FF0000"/>
                </a:solidFill>
                <a:latin typeface="Calibri"/>
              </a:rPr>
              <a:t>60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60-S</a:t>
            </a: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Front – 10 ns</a:t>
            </a: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Length – 20 ns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00" name="CustomShape 5"/>
          <p:cNvSpPr/>
          <p:nvPr/>
        </p:nvSpPr>
        <p:spPr>
          <a:xfrm>
            <a:off x="323528" y="1556640"/>
            <a:ext cx="8640960" cy="3986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Pulse shape of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SiPm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with 15 µ pitch and 6x6 mm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size –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Calibri"/>
              </a:rPr>
              <a:t>frm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 10 ns LED 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5004000" y="5661360"/>
            <a:ext cx="3151080" cy="1005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HAMAMATSU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S141</a:t>
            </a:r>
            <a:r>
              <a:rPr lang="en-US" sz="2000" b="0" strike="noStrike" spc="-1" dirty="0" smtClean="0">
                <a:solidFill>
                  <a:srgbClr val="FF0000"/>
                </a:solidFill>
                <a:latin typeface="Calibri"/>
              </a:rPr>
              <a:t>60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-</a:t>
            </a:r>
            <a:r>
              <a:rPr lang="en-US" sz="2000" b="0" strike="noStrike" spc="-1" dirty="0" smtClean="0">
                <a:solidFill>
                  <a:srgbClr val="FF0000"/>
                </a:solidFill>
                <a:latin typeface="Calibri"/>
              </a:rPr>
              <a:t>50</a:t>
            </a:r>
            <a:endParaRPr lang="en-US" sz="2000" b="0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Front – 21 ns</a:t>
            </a: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Length – 89 ns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Wave form and digitizing</a:t>
            </a:r>
            <a:endParaRPr lang="ru-RU" sz="3600" dirty="0"/>
          </a:p>
        </p:txBody>
      </p:sp>
      <p:pic>
        <p:nvPicPr>
          <p:cNvPr id="4" name="Рисунок 3" descr="CIMG4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139952" cy="4298752"/>
          </a:xfrm>
          <a:prstGeom prst="rect">
            <a:avLst/>
          </a:prstGeom>
        </p:spPr>
      </p:pic>
      <p:pic>
        <p:nvPicPr>
          <p:cNvPr id="5" name="Рисунок 4" descr="waveform_LED_run2003_ecal_s13360-6050_led_1000_u_54_5_tail_canc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4725" y="1700808"/>
            <a:ext cx="4939275" cy="47125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amplitudes to </a:t>
            </a:r>
            <a:r>
              <a:rPr lang="en-US" dirty="0" err="1" smtClean="0"/>
              <a:t>caclucte</a:t>
            </a:r>
            <a:r>
              <a:rPr lang="en-US" dirty="0" smtClean="0"/>
              <a:t> Number Pixel Fired = {</a:t>
            </a:r>
            <a:r>
              <a:rPr lang="en-US" dirty="0" err="1" smtClean="0"/>
              <a:t>Amean</a:t>
            </a:r>
            <a:r>
              <a:rPr lang="en-US" dirty="0" smtClean="0"/>
              <a:t>/sigma}**2</a:t>
            </a:r>
            <a:endParaRPr lang="ru-RU" dirty="0"/>
          </a:p>
        </p:txBody>
      </p:sp>
      <p:pic>
        <p:nvPicPr>
          <p:cNvPr id="4" name="Рисунок 3" descr="9_LED_run510212_u380-led_0hz_t20_R10_MAX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1196752"/>
            <a:ext cx="7243531" cy="54326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274680"/>
            <a:ext cx="8290800" cy="489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66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>
                <a:solidFill>
                  <a:srgbClr val="C0504D"/>
                </a:solidFill>
                <a:latin typeface="Calibri"/>
              </a:rPr>
              <a:t>SiPm test Results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3BAF0C3-609A-4BCD-905E-1B257F305699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12/19/2023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0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137D936-616C-4910-8CA5-11BAF670583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8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05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06" name="TextShape 5"/>
          <p:cNvSpPr txBox="1"/>
          <p:nvPr/>
        </p:nvSpPr>
        <p:spPr>
          <a:xfrm>
            <a:off x="457200" y="908640"/>
            <a:ext cx="8229240" cy="489636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>
            <a:normAutofit fontScale="77500" lnSpcReduction="20000"/>
          </a:bodyPr>
          <a:lstStyle/>
          <a:p>
            <a:pPr marL="343080" indent="-342720">
              <a:lnSpc>
                <a:spcPct val="2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</a:rPr>
              <a:t>Dark Current measurements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2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</a:rPr>
              <a:t>Gain vs Overvoltage: dA/dU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2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</a:rPr>
              <a:t>Gain vs Temperature: dA/dt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2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</a:rPr>
              <a:t>PDE vs Overvoltage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2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</a:rPr>
              <a:t>Operation Volt. how to select it ?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2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</a:rPr>
              <a:t>Temperature stability studies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7" name="Рисунок 11" descr="dc-vs-u.png"/>
          <p:cNvPicPr/>
          <p:nvPr/>
        </p:nvPicPr>
        <p:blipFill>
          <a:blip r:embed="rId2" cstate="print"/>
          <a:stretch/>
        </p:blipFill>
        <p:spPr>
          <a:xfrm>
            <a:off x="5004000" y="980640"/>
            <a:ext cx="1439640" cy="863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8" name="Содержимое 6" descr="dA_dU_vs_T_linear.png"/>
          <p:cNvPicPr/>
          <p:nvPr/>
        </p:nvPicPr>
        <p:blipFill>
          <a:blip r:embed="rId3" cstate="print"/>
          <a:stretch/>
        </p:blipFill>
        <p:spPr>
          <a:xfrm>
            <a:off x="4788000" y="2061000"/>
            <a:ext cx="1847160" cy="1367640"/>
          </a:xfrm>
          <a:prstGeom prst="rect">
            <a:avLst/>
          </a:prstGeom>
          <a:ln>
            <a:noFill/>
          </a:ln>
        </p:spPr>
      </p:pic>
      <p:pic>
        <p:nvPicPr>
          <p:cNvPr id="209" name="Рисунок 13" descr="dA_dT_vs_U_linear.png"/>
          <p:cNvPicPr/>
          <p:nvPr/>
        </p:nvPicPr>
        <p:blipFill>
          <a:blip r:embed="rId4" cstate="print"/>
          <a:stretch/>
        </p:blipFill>
        <p:spPr>
          <a:xfrm>
            <a:off x="6588360" y="1989000"/>
            <a:ext cx="2077920" cy="1439640"/>
          </a:xfrm>
          <a:prstGeom prst="rect">
            <a:avLst/>
          </a:prstGeom>
          <a:ln>
            <a:noFill/>
          </a:ln>
        </p:spPr>
      </p:pic>
      <p:graphicFrame>
        <p:nvGraphicFramePr>
          <p:cNvPr id="210" name="Диаграмма 14"/>
          <p:cNvGraphicFramePr/>
          <p:nvPr/>
        </p:nvGraphicFramePr>
        <p:xfrm>
          <a:off x="6948360" y="836640"/>
          <a:ext cx="1728000" cy="107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11" name="Рисунок 15" descr="PDE_s_R5_for_cell_8.jpg"/>
          <p:cNvPicPr/>
          <p:nvPr/>
        </p:nvPicPr>
        <p:blipFill>
          <a:blip r:embed="rId6" cstate="print"/>
          <a:stretch/>
        </p:blipFill>
        <p:spPr>
          <a:xfrm>
            <a:off x="5292000" y="4005000"/>
            <a:ext cx="1756080" cy="1481400"/>
          </a:xfrm>
          <a:prstGeom prst="rect">
            <a:avLst/>
          </a:prstGeom>
          <a:ln>
            <a:noFill/>
          </a:ln>
        </p:spPr>
      </p:pic>
      <p:pic>
        <p:nvPicPr>
          <p:cNvPr id="212" name="Содержимое 8" descr="da_dt_BP_31.1_for_cell_2.jpg"/>
          <p:cNvPicPr/>
          <p:nvPr/>
        </p:nvPicPr>
        <p:blipFill>
          <a:blip r:embed="rId7" cstate="print"/>
          <a:stretch/>
        </p:blipFill>
        <p:spPr>
          <a:xfrm>
            <a:off x="7020360" y="3933000"/>
            <a:ext cx="1728000" cy="151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274680"/>
            <a:ext cx="8229240" cy="993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EQR15-60 Dark Current vs Bias voltage and its temperature dependences around operate Voltage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7EEAE04-C884-4BDE-A6C5-860D50938AE6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12/19/2023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16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970A6D7-19FE-416E-9603-685C3C5498F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9</a:t>
            </a:fld>
            <a:endParaRPr lang="en-US" sz="1200" b="0" strike="noStrike" spc="-1">
              <a:latin typeface="Times New Roman"/>
            </a:endParaRPr>
          </a:p>
        </p:txBody>
      </p:sp>
      <p:graphicFrame>
        <p:nvGraphicFramePr>
          <p:cNvPr id="217" name="Диаграмма 7"/>
          <p:cNvGraphicFramePr/>
          <p:nvPr/>
        </p:nvGraphicFramePr>
        <p:xfrm>
          <a:off x="4356000" y="1412640"/>
          <a:ext cx="446400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8" name="Рисунок 9" descr="dc-vs-u.png"/>
          <p:cNvPicPr/>
          <p:nvPr/>
        </p:nvPicPr>
        <p:blipFill>
          <a:blip r:embed="rId3" cstate="print"/>
          <a:stretch/>
        </p:blipFill>
        <p:spPr>
          <a:xfrm>
            <a:off x="323640" y="1484640"/>
            <a:ext cx="3791880" cy="352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9" name="CustomShape 5"/>
          <p:cNvSpPr/>
          <p:nvPr/>
        </p:nvSpPr>
        <p:spPr>
          <a:xfrm>
            <a:off x="312840" y="5373360"/>
            <a:ext cx="8352720" cy="1005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Dark Current vs Operation Bias (36-37 V)  at room temperature (20 </a:t>
            </a:r>
            <a:r>
              <a:rPr lang="en-US" sz="2000" b="0" strike="noStrike" spc="-1" baseline="30000">
                <a:solidFill>
                  <a:srgbClr val="000000"/>
                </a:solidFill>
                <a:latin typeface="Calibri"/>
              </a:rPr>
              <a:t>0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C)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is equal to 300-400  nA. Its are corresponded to the factory data and is similar HAMAMATSU too.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1091</Words>
  <Application>Microsoft Office PowerPoint</Application>
  <PresentationFormat>Экран (4:3)</PresentationFormat>
  <Paragraphs>145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Wave form and digitizing</vt:lpstr>
      <vt:lpstr>LED amplitudes to caclucte Number Pixel Fired = {Amean/sigma}**2</vt:lpstr>
      <vt:lpstr>Слайд 8</vt:lpstr>
      <vt:lpstr>Слайд 9</vt:lpstr>
      <vt:lpstr>Слайд 10</vt:lpstr>
      <vt:lpstr>Слайд 11</vt:lpstr>
      <vt:lpstr>Слайд 12</vt:lpstr>
      <vt:lpstr>Kt=dA/dT / dA/dU</vt:lpstr>
      <vt:lpstr>dA/dT % vs Overvotage</vt:lpstr>
      <vt:lpstr>Test results with cosmic particles </vt:lpstr>
      <vt:lpstr>Слайд 16</vt:lpstr>
      <vt:lpstr>Слайд 17</vt:lpstr>
      <vt:lpstr>Слайд 18</vt:lpstr>
      <vt:lpstr>Слайд 19</vt:lpstr>
      <vt:lpstr>Слайд 20</vt:lpstr>
      <vt:lpstr> Matrix form  for new scintillator production (40x40x1.5 mm3) should be ready in end of 2023 </vt:lpstr>
      <vt:lpstr>  Plan for 2024: End Cup for  SPD with new scintillator to be produced in February-March  of2024  256 cells of 40x40 mm2  = 64 modules of 4 cells=2x2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 ECAL  , April 2023 Status Report Oleg Gavrishuk, LVHE, Dubna, Russia</dc:title>
  <dc:creator>oleg</dc:creator>
  <cp:lastModifiedBy>oleg</cp:lastModifiedBy>
  <cp:revision>115</cp:revision>
  <dcterms:created xsi:type="dcterms:W3CDTF">2023-04-20T08:22:28Z</dcterms:created>
  <dcterms:modified xsi:type="dcterms:W3CDTF">2023-12-19T09:48:44Z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RePack by SPecialiST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21</vt:i4>
  </property>
</Properties>
</file>