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390" r:id="rId2"/>
    <p:sldId id="389" r:id="rId3"/>
    <p:sldId id="1664" r:id="rId4"/>
    <p:sldId id="1665" r:id="rId5"/>
    <p:sldId id="1666" r:id="rId6"/>
    <p:sldId id="1660" r:id="rId7"/>
    <p:sldId id="1663" r:id="rId8"/>
    <p:sldId id="494"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90"/>
    <a:srgbClr val="0000FF"/>
    <a:srgbClr val="E646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0" autoAdjust="0"/>
    <p:restoredTop sz="89694" autoAdjust="0"/>
  </p:normalViewPr>
  <p:slideViewPr>
    <p:cSldViewPr>
      <p:cViewPr varScale="1">
        <p:scale>
          <a:sx n="171" d="100"/>
          <a:sy n="171" d="100"/>
        </p:scale>
        <p:origin x="232" y="176"/>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1/21/24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21/01/2024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a:t>
            </a:fld>
            <a:endParaRPr lang="fr-FR"/>
          </a:p>
        </p:txBody>
      </p:sp>
    </p:spTree>
    <p:extLst>
      <p:ext uri="{BB962C8B-B14F-4D97-AF65-F5344CB8AC3E}">
        <p14:creationId xmlns:p14="http://schemas.microsoft.com/office/powerpoint/2010/main" val="27712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2</a:t>
            </a:fld>
            <a:endParaRPr lang="fr-FR"/>
          </a:p>
        </p:txBody>
      </p:sp>
    </p:spTree>
    <p:extLst>
      <p:ext uri="{BB962C8B-B14F-4D97-AF65-F5344CB8AC3E}">
        <p14:creationId xmlns:p14="http://schemas.microsoft.com/office/powerpoint/2010/main" val="24709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E828F-213D-8ADA-298C-2A0AFF4CDF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A4AE05-41A5-623D-2063-3625907D27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73C212-AC53-7008-78D8-3F55DF7C1E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17D6C81-6FFB-8458-AADC-203F6A9D8717}"/>
              </a:ext>
            </a:extLst>
          </p:cNvPr>
          <p:cNvSpPr>
            <a:spLocks noGrp="1"/>
          </p:cNvSpPr>
          <p:nvPr>
            <p:ph type="sldNum" sz="quarter" idx="10"/>
          </p:nvPr>
        </p:nvSpPr>
        <p:spPr/>
        <p:txBody>
          <a:bodyPr/>
          <a:lstStyle/>
          <a:p>
            <a:pPr>
              <a:defRPr/>
            </a:pPr>
            <a:fld id="{0E3898CE-70A6-4B1D-B309-B108AE0FB14F}" type="slidenum">
              <a:rPr lang="fr-FR" smtClean="0"/>
              <a:pPr>
                <a:defRPr/>
              </a:pPr>
              <a:t>3</a:t>
            </a:fld>
            <a:endParaRPr lang="fr-FR"/>
          </a:p>
        </p:txBody>
      </p:sp>
    </p:spTree>
    <p:extLst>
      <p:ext uri="{BB962C8B-B14F-4D97-AF65-F5344CB8AC3E}">
        <p14:creationId xmlns:p14="http://schemas.microsoft.com/office/powerpoint/2010/main" val="759016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4613A-ADA1-3EC4-8443-2311EDC183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0F2E49-094E-85BE-D6EB-C54ECDB3F6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3E19E1-D8B5-9132-3A07-D032FACF61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E0BC758-EB2A-CA5D-F6C9-5F5ED7D7D61C}"/>
              </a:ext>
            </a:extLst>
          </p:cNvPr>
          <p:cNvSpPr>
            <a:spLocks noGrp="1"/>
          </p:cNvSpPr>
          <p:nvPr>
            <p:ph type="sldNum" sz="quarter" idx="10"/>
          </p:nvPr>
        </p:nvSpPr>
        <p:spPr/>
        <p:txBody>
          <a:bodyPr/>
          <a:lstStyle/>
          <a:p>
            <a:pPr>
              <a:defRPr/>
            </a:pPr>
            <a:fld id="{0E3898CE-70A6-4B1D-B309-B108AE0FB14F}" type="slidenum">
              <a:rPr lang="fr-FR" smtClean="0"/>
              <a:pPr>
                <a:defRPr/>
              </a:pPr>
              <a:t>4</a:t>
            </a:fld>
            <a:endParaRPr lang="fr-FR"/>
          </a:p>
        </p:txBody>
      </p:sp>
    </p:spTree>
    <p:extLst>
      <p:ext uri="{BB962C8B-B14F-4D97-AF65-F5344CB8AC3E}">
        <p14:creationId xmlns:p14="http://schemas.microsoft.com/office/powerpoint/2010/main" val="3214056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85663-C365-998E-8C25-7F68D89F36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FE0765-1614-876E-45E3-969A688F42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7A4CEB-C5D1-7D5E-E195-D56334A400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03B6B8C-789B-C11D-4302-A58EA116EE30}"/>
              </a:ext>
            </a:extLst>
          </p:cNvPr>
          <p:cNvSpPr>
            <a:spLocks noGrp="1"/>
          </p:cNvSpPr>
          <p:nvPr>
            <p:ph type="sldNum" sz="quarter" idx="10"/>
          </p:nvPr>
        </p:nvSpPr>
        <p:spPr/>
        <p:txBody>
          <a:bodyPr/>
          <a:lstStyle/>
          <a:p>
            <a:pPr>
              <a:defRPr/>
            </a:pPr>
            <a:fld id="{0E3898CE-70A6-4B1D-B309-B108AE0FB14F}" type="slidenum">
              <a:rPr lang="fr-FR" smtClean="0"/>
              <a:pPr>
                <a:defRPr/>
              </a:pPr>
              <a:t>5</a:t>
            </a:fld>
            <a:endParaRPr lang="fr-FR"/>
          </a:p>
        </p:txBody>
      </p:sp>
    </p:spTree>
    <p:extLst>
      <p:ext uri="{BB962C8B-B14F-4D97-AF65-F5344CB8AC3E}">
        <p14:creationId xmlns:p14="http://schemas.microsoft.com/office/powerpoint/2010/main" val="964441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639977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413F1A-2AEA-A950-7B28-758D19906B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DF18A6-4C3F-5035-AFEC-0946949DFF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B4C618-2F5A-0BB6-5BE8-4E4D13B8592A}"/>
              </a:ext>
            </a:extLst>
          </p:cNvPr>
          <p:cNvSpPr>
            <a:spLocks noGrp="1"/>
          </p:cNvSpPr>
          <p:nvPr>
            <p:ph type="body" idx="1"/>
          </p:nvPr>
        </p:nvSpPr>
        <p:spPr/>
        <p:txBody>
          <a:bodyPr/>
          <a:lstStyle/>
          <a:p>
            <a:r>
              <a:rPr lang="en-US" dirty="0"/>
              <a:t> </a:t>
            </a:r>
          </a:p>
          <a:p>
            <a:endParaRPr lang="en-US" dirty="0"/>
          </a:p>
        </p:txBody>
      </p:sp>
      <p:sp>
        <p:nvSpPr>
          <p:cNvPr id="4" name="Slide Number Placeholder 3">
            <a:extLst>
              <a:ext uri="{FF2B5EF4-FFF2-40B4-BE49-F238E27FC236}">
                <a16:creationId xmlns:a16="http://schemas.microsoft.com/office/drawing/2014/main" id="{99944643-EB6E-F4C1-6ABA-5090B4D8A872}"/>
              </a:ext>
            </a:extLst>
          </p:cNvPr>
          <p:cNvSpPr>
            <a:spLocks noGrp="1"/>
          </p:cNvSpPr>
          <p:nvPr>
            <p:ph type="sldNum" sz="quarter" idx="10"/>
          </p:nvPr>
        </p:nvSpPr>
        <p:spPr/>
        <p:txBody>
          <a:bodyPr/>
          <a:lstStyle/>
          <a:p>
            <a:pPr>
              <a:defRPr/>
            </a:pPr>
            <a:fld id="{0E3898CE-70A6-4B1D-B309-B108AE0FB14F}" type="slidenum">
              <a:rPr lang="fr-FR" smtClean="0"/>
              <a:pPr>
                <a:defRPr/>
              </a:pPr>
              <a:t>7</a:t>
            </a:fld>
            <a:endParaRPr lang="fr-FR"/>
          </a:p>
        </p:txBody>
      </p:sp>
    </p:spTree>
    <p:extLst>
      <p:ext uri="{BB962C8B-B14F-4D97-AF65-F5344CB8AC3E}">
        <p14:creationId xmlns:p14="http://schemas.microsoft.com/office/powerpoint/2010/main" val="312490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Arial" charset="0"/>
              </a:defRPr>
            </a:lvl1pPr>
            <a:lvl2pPr marL="742950" indent="-285750">
              <a:defRPr sz="1600">
                <a:solidFill>
                  <a:schemeClr val="tx1"/>
                </a:solidFill>
                <a:latin typeface="Arial" charset="0"/>
                <a:ea typeface="Arial" charset="0"/>
                <a:cs typeface="Arial" charset="0"/>
              </a:defRPr>
            </a:lvl2pPr>
            <a:lvl3pPr marL="1143000" indent="-228600">
              <a:defRPr sz="1600">
                <a:solidFill>
                  <a:schemeClr val="tx1"/>
                </a:solidFill>
                <a:latin typeface="Arial" charset="0"/>
                <a:ea typeface="Arial" charset="0"/>
                <a:cs typeface="Arial" charset="0"/>
              </a:defRPr>
            </a:lvl3pPr>
            <a:lvl4pPr marL="1600200" indent="-228600">
              <a:defRPr sz="1600">
                <a:solidFill>
                  <a:schemeClr val="tx1"/>
                </a:solidFill>
                <a:latin typeface="Arial" charset="0"/>
                <a:ea typeface="Arial" charset="0"/>
                <a:cs typeface="Arial" charset="0"/>
              </a:defRPr>
            </a:lvl4pPr>
            <a:lvl5pPr marL="2057400" indent="-228600">
              <a:defRPr sz="1600">
                <a:solidFill>
                  <a:schemeClr val="tx1"/>
                </a:solidFill>
                <a:latin typeface="Arial" charset="0"/>
                <a:ea typeface="Arial" charset="0"/>
                <a:cs typeface="Arial" charset="0"/>
              </a:defRPr>
            </a:lvl5pPr>
            <a:lvl6pPr marL="25146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6pPr>
            <a:lvl7pPr marL="29718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7pPr>
            <a:lvl8pPr marL="34290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8pPr>
            <a:lvl9pPr marL="38862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9pPr>
          </a:lstStyle>
          <a:p>
            <a:fld id="{B9D2F29B-A39A-954A-9216-BC27B1EF4E6A}" type="slidenum">
              <a:rPr lang="en-US" sz="1200"/>
              <a:pPr/>
              <a:t>8</a:t>
            </a:fld>
            <a:endParaRPr lang="en-US"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Arial" charset="0"/>
                <a:cs typeface="Arial"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59th PAC-PP, January 22, 2024</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59th PAC-PP, January 22, 2024</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3">
            <a:alphaModFix amt="34000"/>
            <a:extLst>
              <a:ext uri="{28A0092B-C50C-407E-A947-70E740481C1C}">
                <a14:useLocalDpi xmlns:a14="http://schemas.microsoft.com/office/drawing/2010/main" val="0"/>
              </a:ext>
            </a:extLst>
          </a:blip>
          <a:srcRect t="50230" r="71199"/>
          <a:stretch/>
        </p:blipFill>
        <p:spPr>
          <a:xfrm>
            <a:off x="35339" y="342800"/>
            <a:ext cx="9143999" cy="7190656"/>
          </a:xfrm>
          <a:prstGeom prst="rect">
            <a:avLst/>
          </a:prstGeom>
        </p:spPr>
      </p:pic>
      <p:sp>
        <p:nvSpPr>
          <p:cNvPr id="8" name="TextBox 7"/>
          <p:cNvSpPr txBox="1"/>
          <p:nvPr/>
        </p:nvSpPr>
        <p:spPr>
          <a:xfrm>
            <a:off x="3059832" y="1765357"/>
            <a:ext cx="2608406" cy="369332"/>
          </a:xfrm>
          <a:prstGeom prst="rect">
            <a:avLst/>
          </a:prstGeom>
          <a:noFill/>
        </p:spPr>
        <p:txBody>
          <a:bodyPr wrap="none" rtlCol="0">
            <a:spAutoFit/>
          </a:bodyPr>
          <a:lstStyle/>
          <a:p>
            <a:r>
              <a:rPr lang="en-US" dirty="0"/>
              <a:t>JINR, January 22, 2024</a:t>
            </a:r>
          </a:p>
        </p:txBody>
      </p:sp>
      <p:sp>
        <p:nvSpPr>
          <p:cNvPr id="9" name="AutoShape 18"/>
          <p:cNvSpPr>
            <a:spLocks noChangeArrowheads="1"/>
          </p:cNvSpPr>
          <p:nvPr/>
        </p:nvSpPr>
        <p:spPr bwMode="auto">
          <a:xfrm>
            <a:off x="611560" y="790917"/>
            <a:ext cx="7920880" cy="742119"/>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gn="ctr">
              <a:lnSpc>
                <a:spcPct val="120000"/>
              </a:lnSpc>
              <a:spcAft>
                <a:spcPts val="1200"/>
              </a:spcAft>
            </a:pPr>
            <a:r>
              <a:rPr lang="en-US" sz="4000" dirty="0">
                <a:solidFill>
                  <a:srgbClr val="FFFF00"/>
                </a:solidFill>
              </a:rPr>
              <a:t>59</a:t>
            </a:r>
            <a:r>
              <a:rPr lang="en-US" sz="4000" baseline="30000" dirty="0">
                <a:solidFill>
                  <a:srgbClr val="FFFF00"/>
                </a:solidFill>
              </a:rPr>
              <a:t>th</a:t>
            </a:r>
            <a:r>
              <a:rPr lang="en-US" sz="4000" dirty="0">
                <a:solidFill>
                  <a:srgbClr val="FFFF00"/>
                </a:solidFill>
              </a:rPr>
              <a:t> PAC on Particle Physics</a:t>
            </a:r>
          </a:p>
        </p:txBody>
      </p:sp>
      <p:sp>
        <p:nvSpPr>
          <p:cNvPr id="12" name="Subtitle 2"/>
          <p:cNvSpPr txBox="1">
            <a:spLocks/>
          </p:cNvSpPr>
          <p:nvPr/>
        </p:nvSpPr>
        <p:spPr bwMode="auto">
          <a:xfrm>
            <a:off x="899592" y="3068960"/>
            <a:ext cx="7560840" cy="1728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a:solidFill>
                  <a:srgbClr val="000090"/>
                </a:solidFill>
              </a:rPr>
              <a:t> </a:t>
            </a:r>
          </a:p>
        </p:txBody>
      </p:sp>
      <p:sp>
        <p:nvSpPr>
          <p:cNvPr id="6" name="Subtitle 2"/>
          <p:cNvSpPr>
            <a:spLocks noGrp="1"/>
          </p:cNvSpPr>
          <p:nvPr>
            <p:ph type="subTitle" idx="1"/>
          </p:nvPr>
        </p:nvSpPr>
        <p:spPr>
          <a:xfrm>
            <a:off x="899592" y="4441892"/>
            <a:ext cx="7560840" cy="1224136"/>
          </a:xfrm>
        </p:spPr>
        <p:txBody>
          <a:bodyPr/>
          <a:lstStyle/>
          <a:p>
            <a:r>
              <a:rPr lang="fr-FR" b="1" dirty="0">
                <a:solidFill>
                  <a:srgbClr val="000090"/>
                </a:solidFill>
              </a:rPr>
              <a:t>Itzhak </a:t>
            </a:r>
            <a:r>
              <a:rPr lang="fr-FR" b="1" dirty="0" err="1">
                <a:solidFill>
                  <a:srgbClr val="000090"/>
                </a:solidFill>
              </a:rPr>
              <a:t>Tserruya</a:t>
            </a:r>
            <a:endParaRPr lang="fr-FR" b="1" dirty="0">
              <a:solidFill>
                <a:srgbClr val="000090"/>
              </a:solidFill>
            </a:endParaRPr>
          </a:p>
        </p:txBody>
      </p:sp>
      <p:sp>
        <p:nvSpPr>
          <p:cNvPr id="10" name="Subtitle 2">
            <a:extLst>
              <a:ext uri="{FF2B5EF4-FFF2-40B4-BE49-F238E27FC236}">
                <a16:creationId xmlns:a16="http://schemas.microsoft.com/office/drawing/2014/main" id="{66397A15-80E4-C841-8290-1B0C857F9AB8}"/>
              </a:ext>
            </a:extLst>
          </p:cNvPr>
          <p:cNvSpPr txBox="1">
            <a:spLocks/>
          </p:cNvSpPr>
          <p:nvPr/>
        </p:nvSpPr>
        <p:spPr bwMode="auto">
          <a:xfrm>
            <a:off x="683568" y="3046120"/>
            <a:ext cx="7560840" cy="639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err="1">
                <a:solidFill>
                  <a:srgbClr val="000090"/>
                </a:solidFill>
              </a:rPr>
              <a:t>Implementation</a:t>
            </a:r>
            <a:r>
              <a:rPr lang="fr-FR" b="1" dirty="0">
                <a:solidFill>
                  <a:srgbClr val="000090"/>
                </a:solidFill>
              </a:rPr>
              <a:t> of </a:t>
            </a:r>
            <a:r>
              <a:rPr lang="fr-FR" b="1" dirty="0" err="1">
                <a:solidFill>
                  <a:srgbClr val="000090"/>
                </a:solidFill>
              </a:rPr>
              <a:t>recommendations</a:t>
            </a:r>
            <a:endParaRPr lang="fr-FR" b="1" dirty="0">
              <a:solidFill>
                <a:srgbClr val="000090"/>
              </a:solidFill>
            </a:endParaRPr>
          </a:p>
        </p:txBody>
      </p:sp>
    </p:spTree>
    <p:extLst>
      <p:ext uri="{BB962C8B-B14F-4D97-AF65-F5344CB8AC3E}">
        <p14:creationId xmlns:p14="http://schemas.microsoft.com/office/powerpoint/2010/main" val="25966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520" y="2276872"/>
            <a:ext cx="8784976" cy="984885"/>
          </a:xfrm>
          <a:prstGeom prst="rect">
            <a:avLst/>
          </a:prstGeom>
        </p:spPr>
        <p:txBody>
          <a:bodyPr wrap="square">
            <a:spAutoFit/>
          </a:bodyPr>
          <a:lstStyle/>
          <a:p>
            <a:pPr marL="457200" indent="-457200">
              <a:spcAft>
                <a:spcPts val="1200"/>
              </a:spcAft>
              <a:buFont typeface="Arial" pitchFamily="34" charset="0"/>
              <a:buChar char="•"/>
            </a:pPr>
            <a:r>
              <a:rPr lang="en-US" sz="2400" dirty="0">
                <a:solidFill>
                  <a:srgbClr val="000000"/>
                </a:solidFill>
              </a:rPr>
              <a:t>134</a:t>
            </a:r>
            <a:r>
              <a:rPr lang="en-US" sz="2400" baseline="30000" dirty="0">
                <a:solidFill>
                  <a:srgbClr val="000000"/>
                </a:solidFill>
              </a:rPr>
              <a:t>th</a:t>
            </a:r>
            <a:r>
              <a:rPr lang="en-US" sz="2400" dirty="0">
                <a:solidFill>
                  <a:srgbClr val="000000"/>
                </a:solidFill>
              </a:rPr>
              <a:t>  Scientific Council meeting (September 21-22, 2023)</a:t>
            </a:r>
          </a:p>
          <a:p>
            <a:pPr marL="457200" indent="-457200">
              <a:spcAft>
                <a:spcPts val="1200"/>
              </a:spcAft>
              <a:buFont typeface="Arial" pitchFamily="34" charset="0"/>
              <a:buChar char="•"/>
            </a:pPr>
            <a:r>
              <a:rPr lang="fr-FR" sz="2400" dirty="0">
                <a:solidFill>
                  <a:srgbClr val="000000"/>
                </a:solidFill>
              </a:rPr>
              <a:t>Agenda</a:t>
            </a:r>
            <a:endParaRPr lang="en-US" sz="2400" dirty="0">
              <a:solidFill>
                <a:srgbClr val="000000"/>
              </a:solidFill>
            </a:endParaRPr>
          </a:p>
        </p:txBody>
      </p:sp>
      <p:sp>
        <p:nvSpPr>
          <p:cNvPr id="11" name="AutoShape 18"/>
          <p:cNvSpPr>
            <a:spLocks noGrp="1" noChangeArrowheads="1"/>
          </p:cNvSpPr>
          <p:nvPr>
            <p:ph type="title"/>
          </p:nvPr>
        </p:nvSpPr>
        <p:spPr bwMode="auto">
          <a:xfrm>
            <a:off x="467544" y="362868"/>
            <a:ext cx="8229600" cy="794544"/>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gn="ctr">
              <a:lnSpc>
                <a:spcPct val="120000"/>
              </a:lnSpc>
              <a:spcAft>
                <a:spcPts val="1200"/>
              </a:spcAft>
            </a:pPr>
            <a:r>
              <a:rPr lang="en-US" sz="4000" u="sng" dirty="0">
                <a:solidFill>
                  <a:srgbClr val="FFFF00"/>
                </a:solidFill>
              </a:rPr>
              <a:t>Outline</a:t>
            </a:r>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2</a:t>
            </a:fld>
            <a:endParaRPr lang="fr-FR"/>
          </a:p>
        </p:txBody>
      </p:sp>
      <p:sp>
        <p:nvSpPr>
          <p:cNvPr id="4" name="Date Placeholder 3"/>
          <p:cNvSpPr>
            <a:spLocks noGrp="1"/>
          </p:cNvSpPr>
          <p:nvPr>
            <p:ph type="dt" sz="half" idx="10"/>
          </p:nvPr>
        </p:nvSpPr>
        <p:spPr/>
        <p:txBody>
          <a:bodyPr/>
          <a:lstStyle/>
          <a:p>
            <a:pPr>
              <a:defRPr/>
            </a:pPr>
            <a:r>
              <a:rPr lang="en-US"/>
              <a:t>Itzhak Tserruya</a:t>
            </a:r>
            <a:endParaRPr lang="fr-FR"/>
          </a:p>
        </p:txBody>
      </p:sp>
      <p:sp>
        <p:nvSpPr>
          <p:cNvPr id="6" name="Footer Placeholder 5"/>
          <p:cNvSpPr>
            <a:spLocks noGrp="1"/>
          </p:cNvSpPr>
          <p:nvPr>
            <p:ph type="ftr" sz="quarter" idx="11"/>
          </p:nvPr>
        </p:nvSpPr>
        <p:spPr/>
        <p:txBody>
          <a:bodyPr/>
          <a:lstStyle/>
          <a:p>
            <a:pPr>
              <a:defRPr/>
            </a:pPr>
            <a:r>
              <a:rPr lang="en-US"/>
              <a:t>59th PAC-PP, January 22, 2024</a:t>
            </a:r>
            <a:endParaRPr lang="fr-FR"/>
          </a:p>
        </p:txBody>
      </p:sp>
    </p:spTree>
    <p:extLst>
      <p:ext uri="{BB962C8B-B14F-4D97-AF65-F5344CB8AC3E}">
        <p14:creationId xmlns:p14="http://schemas.microsoft.com/office/powerpoint/2010/main" val="147277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AB0672-CD2E-6396-94E9-354DE9CAB4BE}"/>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52C62C35-5A00-EB50-06FF-C59A70A241FA}"/>
              </a:ext>
            </a:extLst>
          </p:cNvPr>
          <p:cNvSpPr>
            <a:spLocks noGrp="1" noChangeArrowheads="1"/>
          </p:cNvSpPr>
          <p:nvPr>
            <p:ph type="title"/>
          </p:nvPr>
        </p:nvSpPr>
        <p:spPr bwMode="auto">
          <a:xfrm>
            <a:off x="457200" y="203793"/>
            <a:ext cx="8229600" cy="686429"/>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3600" u="sng" dirty="0">
                <a:solidFill>
                  <a:srgbClr val="FFFF00"/>
                </a:solidFill>
              </a:rPr>
              <a:t>Scientific Council (I)</a:t>
            </a:r>
          </a:p>
        </p:txBody>
      </p:sp>
      <p:sp>
        <p:nvSpPr>
          <p:cNvPr id="2" name="TextBox 1">
            <a:extLst>
              <a:ext uri="{FF2B5EF4-FFF2-40B4-BE49-F238E27FC236}">
                <a16:creationId xmlns:a16="http://schemas.microsoft.com/office/drawing/2014/main" id="{4E34834B-8459-E16B-1794-A06A728C9317}"/>
              </a:ext>
            </a:extLst>
          </p:cNvPr>
          <p:cNvSpPr txBox="1"/>
          <p:nvPr/>
        </p:nvSpPr>
        <p:spPr>
          <a:xfrm>
            <a:off x="215516" y="999561"/>
            <a:ext cx="8712968" cy="338554"/>
          </a:xfrm>
          <a:prstGeom prst="rect">
            <a:avLst/>
          </a:prstGeom>
          <a:noFill/>
        </p:spPr>
        <p:txBody>
          <a:bodyPr wrap="square" rtlCol="0">
            <a:spAutoFit/>
          </a:bodyPr>
          <a:lstStyle/>
          <a:p>
            <a:pPr>
              <a:spcAft>
                <a:spcPts val="600"/>
              </a:spcAft>
              <a:buSzPct val="80000"/>
            </a:pPr>
            <a:r>
              <a:rPr lang="en-US" sz="1600" dirty="0"/>
              <a:t>Excerpts from the Resolutions of the 134</a:t>
            </a:r>
            <a:r>
              <a:rPr lang="en-US" sz="1600" baseline="30000" dirty="0"/>
              <a:t>th</a:t>
            </a:r>
            <a:r>
              <a:rPr lang="en-US" sz="1600" dirty="0"/>
              <a:t> session of the SC held on September 21-22, 2023:</a:t>
            </a:r>
            <a:endParaRPr lang="en-US" dirty="0"/>
          </a:p>
        </p:txBody>
      </p:sp>
      <p:sp>
        <p:nvSpPr>
          <p:cNvPr id="7" name="TextBox 6">
            <a:extLst>
              <a:ext uri="{FF2B5EF4-FFF2-40B4-BE49-F238E27FC236}">
                <a16:creationId xmlns:a16="http://schemas.microsoft.com/office/drawing/2014/main" id="{AAC21FBB-98E6-193F-27DC-250423A23C06}"/>
              </a:ext>
            </a:extLst>
          </p:cNvPr>
          <p:cNvSpPr txBox="1"/>
          <p:nvPr/>
        </p:nvSpPr>
        <p:spPr>
          <a:xfrm>
            <a:off x="159669" y="1441132"/>
            <a:ext cx="8984331" cy="5109091"/>
          </a:xfrm>
          <a:prstGeom prst="rect">
            <a:avLst/>
          </a:prstGeom>
          <a:noFill/>
        </p:spPr>
        <p:txBody>
          <a:bodyPr wrap="square" rtlCol="0">
            <a:spAutoFit/>
          </a:bodyPr>
          <a:lstStyle/>
          <a:p>
            <a:pPr>
              <a:spcBef>
                <a:spcPts val="0"/>
              </a:spcBef>
              <a:spcAft>
                <a:spcPts val="600"/>
              </a:spcAft>
              <a:buSzPct val="80000"/>
            </a:pPr>
            <a:r>
              <a:rPr lang="en-US" b="1" u="sng" dirty="0"/>
              <a:t>General considerations related to the PAC-PP:</a:t>
            </a:r>
          </a:p>
          <a:p>
            <a:pPr>
              <a:spcBef>
                <a:spcPts val="0"/>
              </a:spcBef>
              <a:spcAft>
                <a:spcPts val="600"/>
              </a:spcAft>
            </a:pPr>
            <a:r>
              <a:rPr lang="en-US" dirty="0">
                <a:effectLst/>
                <a:latin typeface="Arial" panose="020B0604020202020204" pitchFamily="34" charset="0"/>
              </a:rPr>
              <a:t>The SC notes with satisfaction the progress in implementing the current plan of research and development of the scientific infrastructure at JINR and JINR’s achievements in the international collaboration projects: </a:t>
            </a:r>
          </a:p>
          <a:p>
            <a:pPr>
              <a:spcBef>
                <a:spcPts val="0"/>
              </a:spcBef>
              <a:spcAft>
                <a:spcPts val="600"/>
              </a:spcAft>
            </a:pPr>
            <a:r>
              <a:rPr lang="en-US" dirty="0">
                <a:effectLst/>
                <a:latin typeface="Arial" panose="020B0604020202020204" pitchFamily="34" charset="0"/>
                <a:ea typeface="Calibri" panose="020F0502020204030204" pitchFamily="34" charset="0"/>
                <a:cs typeface="Calibri" panose="020F0502020204030204" pitchFamily="34" charset="0"/>
              </a:rPr>
              <a:t>– </a:t>
            </a:r>
            <a:r>
              <a:rPr lang="en-US" dirty="0">
                <a:effectLst/>
                <a:ea typeface="Calibri" panose="020F0502020204030204" pitchFamily="34" charset="0"/>
                <a:cs typeface="Arial" panose="020B0604020202020204" pitchFamily="34" charset="0"/>
              </a:rPr>
              <a:t>for the first time at JINR, the entire computing infrastructure integrated by DIRAC was successfully used for the complete reconstruction of the raw experimental data recorded during </a:t>
            </a:r>
            <a:r>
              <a:rPr lang="en-GB" dirty="0">
                <a:effectLst/>
                <a:ea typeface="Arial" panose="020B0604020202020204" pitchFamily="34" charset="0"/>
                <a:cs typeface="Arial" panose="020B0604020202020204" pitchFamily="34" charset="0"/>
              </a:rPr>
              <a:t>the long-term stable operation of the accelerator complex of the BM@N experiment in full configuration, </a:t>
            </a:r>
            <a:r>
              <a:rPr lang="en-US" dirty="0">
                <a:effectLst/>
                <a:ea typeface="Arial" panose="020B0604020202020204" pitchFamily="34" charset="0"/>
                <a:cs typeface="Arial" panose="020B0604020202020204" pitchFamily="34" charset="0"/>
              </a:rPr>
              <a:t>when</a:t>
            </a:r>
            <a:r>
              <a:rPr lang="en-GB" dirty="0">
                <a:effectLst/>
                <a:ea typeface="Arial" panose="020B0604020202020204" pitchFamily="34" charset="0"/>
                <a:cs typeface="Arial" panose="020B0604020202020204" pitchFamily="34" charset="0"/>
              </a:rPr>
              <a:t> more than 550 million events with the Xe beam were registered;</a:t>
            </a:r>
            <a:r>
              <a:rPr lang="en-GB" dirty="0">
                <a:effectLst/>
                <a:latin typeface="Arial" panose="020B0604020202020204" pitchFamily="34" charset="0"/>
                <a:ea typeface="Arial" panose="020B0604020202020204" pitchFamily="34" charset="0"/>
                <a:cs typeface="Calibri" panose="020F0502020204030204" pitchFamily="34" charset="0"/>
              </a:rPr>
              <a:t> the DIRAC distributed platform </a:t>
            </a:r>
            <a:r>
              <a:rPr lang="en-US" dirty="0">
                <a:effectLst/>
                <a:latin typeface="Arial" panose="020B0604020202020204" pitchFamily="34" charset="0"/>
                <a:ea typeface="Calibri" panose="020F0502020204030204" pitchFamily="34" charset="0"/>
                <a:cs typeface="Calibri" panose="020F0502020204030204" pitchFamily="34" charset="0"/>
              </a:rPr>
              <a:t>is used to support the collaborations of the NICA experiments: MPD, BM@N, SPD, as well as the Baikal-GVD neutrino telescope;</a:t>
            </a:r>
            <a:r>
              <a:rPr lang="en-US" dirty="0">
                <a:effectLst/>
                <a:ea typeface="Arial" panose="020B0604020202020204" pitchFamily="34" charset="0"/>
                <a:cs typeface="Arial" panose="020B0604020202020204" pitchFamily="34" charset="0"/>
              </a:rPr>
              <a:t> </a:t>
            </a:r>
            <a:endParaRPr lang="en-IL" dirty="0">
              <a:effectLst/>
              <a:ea typeface="Calibri" panose="020F0502020204030204" pitchFamily="34" charset="0"/>
              <a:cs typeface="Arial" panose="020B0604020202020204" pitchFamily="34" charset="0"/>
            </a:endParaRPr>
          </a:p>
          <a:p>
            <a:pPr>
              <a:spcBef>
                <a:spcPts val="0"/>
              </a:spcBef>
              <a:spcAft>
                <a:spcPts val="600"/>
              </a:spcAft>
            </a:pPr>
            <a:r>
              <a:rPr lang="en-US" dirty="0">
                <a:effectLst/>
                <a:ea typeface="Calibri" panose="020F0502020204030204" pitchFamily="34" charset="0"/>
                <a:cs typeface="Arial" panose="020B0604020202020204" pitchFamily="34" charset="0"/>
              </a:rPr>
              <a:t>– </a:t>
            </a:r>
            <a:r>
              <a:rPr lang="en-GB" dirty="0">
                <a:effectLst/>
                <a:ea typeface="Arial" panose="020B0604020202020204" pitchFamily="34" charset="0"/>
                <a:cs typeface="Arial" panose="020B0604020202020204" pitchFamily="34" charset="0"/>
              </a:rPr>
              <a:t>the successful work of the MPD collaboration and the VBLHEP team on the construction of all the components of the MPD detector, including the cryogenics, control and power supply systems, detector subsystems, and other equipment;</a:t>
            </a:r>
            <a:endParaRPr lang="en-IL" dirty="0">
              <a:effectLst/>
              <a:ea typeface="Calibri" panose="020F0502020204030204" pitchFamily="34" charset="0"/>
              <a:cs typeface="Arial" panose="020B0604020202020204" pitchFamily="34" charset="0"/>
            </a:endParaRPr>
          </a:p>
          <a:p>
            <a:pPr>
              <a:spcBef>
                <a:spcPts val="0"/>
              </a:spcBef>
              <a:spcAft>
                <a:spcPts val="600"/>
              </a:spcAft>
            </a:pPr>
            <a:r>
              <a:rPr lang="en-US" dirty="0">
                <a:effectLst/>
                <a:ea typeface="Arial" panose="020B0604020202020204" pitchFamily="34" charset="0"/>
                <a:cs typeface="Arial" panose="020B0604020202020204" pitchFamily="34" charset="0"/>
              </a:rPr>
              <a:t>– the </a:t>
            </a:r>
            <a:r>
              <a:rPr lang="en-GB" dirty="0">
                <a:effectLst/>
                <a:ea typeface="Arial" panose="020B0604020202020204" pitchFamily="34" charset="0"/>
                <a:cs typeface="Arial" panose="020B0604020202020204" pitchFamily="34" charset="0"/>
              </a:rPr>
              <a:t>dynamic development of the ARIADNA collaboration, whose applied research program</a:t>
            </a:r>
            <a:r>
              <a:rPr lang="en-US" dirty="0">
                <a:effectLst/>
                <a:ea typeface="Arial" panose="020B0604020202020204" pitchFamily="34" charset="0"/>
                <a:cs typeface="Arial" panose="020B0604020202020204" pitchFamily="34" charset="0"/>
              </a:rPr>
              <a:t>me</a:t>
            </a:r>
            <a:r>
              <a:rPr lang="en-GB" dirty="0">
                <a:effectLst/>
                <a:ea typeface="Arial" panose="020B0604020202020204" pitchFamily="34" charset="0"/>
                <a:cs typeface="Arial" panose="020B0604020202020204" pitchFamily="34" charset="0"/>
              </a:rPr>
              <a:t> was launched at the NICA complex in the beginning of 2023, and based on the results of the experiments</a:t>
            </a:r>
            <a:r>
              <a:rPr lang="en-US" dirty="0">
                <a:effectLst/>
                <a:ea typeface="Arial" panose="020B0604020202020204" pitchFamily="34" charset="0"/>
                <a:cs typeface="Arial" panose="020B0604020202020204" pitchFamily="34" charset="0"/>
              </a:rPr>
              <a:t>,</a:t>
            </a:r>
            <a:r>
              <a:rPr lang="en-GB" dirty="0">
                <a:effectLst/>
                <a:ea typeface="Arial" panose="020B0604020202020204" pitchFamily="34" charset="0"/>
                <a:cs typeface="Arial" panose="020B0604020202020204" pitchFamily="34" charset="0"/>
              </a:rPr>
              <a:t> a series of publications </a:t>
            </a:r>
            <a:r>
              <a:rPr lang="en-US" dirty="0">
                <a:effectLst/>
                <a:ea typeface="Arial" panose="020B0604020202020204" pitchFamily="34" charset="0"/>
                <a:cs typeface="Arial" panose="020B0604020202020204" pitchFamily="34" charset="0"/>
              </a:rPr>
              <a:t>is</a:t>
            </a:r>
            <a:r>
              <a:rPr lang="en-GB" dirty="0">
                <a:effectLst/>
                <a:ea typeface="Arial" panose="020B0604020202020204" pitchFamily="34" charset="0"/>
                <a:cs typeface="Arial" panose="020B0604020202020204" pitchFamily="34" charset="0"/>
              </a:rPr>
              <a:t> being prepared;</a:t>
            </a:r>
            <a:endParaRPr lang="en-IL" dirty="0">
              <a:effectLst/>
              <a:ea typeface="Calibri" panose="020F050202020403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41FF5FC-252C-5A41-B6F9-0502CA76B257}"/>
              </a:ext>
            </a:extLst>
          </p:cNvPr>
          <p:cNvSpPr>
            <a:spLocks noGrp="1"/>
          </p:cNvSpPr>
          <p:nvPr>
            <p:ph type="dt" sz="half" idx="10"/>
          </p:nvPr>
        </p:nvSpPr>
        <p:spPr/>
        <p:txBody>
          <a:bodyPr/>
          <a:lstStyle/>
          <a:p>
            <a:pPr>
              <a:defRPr/>
            </a:pPr>
            <a:r>
              <a:rPr lang="en-US"/>
              <a:t>Itzhak Tserruya</a:t>
            </a:r>
            <a:endParaRPr lang="fr-FR"/>
          </a:p>
        </p:txBody>
      </p:sp>
      <p:sp>
        <p:nvSpPr>
          <p:cNvPr id="4" name="Footer Placeholder 3">
            <a:extLst>
              <a:ext uri="{FF2B5EF4-FFF2-40B4-BE49-F238E27FC236}">
                <a16:creationId xmlns:a16="http://schemas.microsoft.com/office/drawing/2014/main" id="{B222A66B-DC82-768A-43B0-59541B0DD867}"/>
              </a:ext>
            </a:extLst>
          </p:cNvPr>
          <p:cNvSpPr>
            <a:spLocks noGrp="1"/>
          </p:cNvSpPr>
          <p:nvPr>
            <p:ph type="ftr" sz="quarter" idx="11"/>
          </p:nvPr>
        </p:nvSpPr>
        <p:spPr/>
        <p:txBody>
          <a:bodyPr/>
          <a:lstStyle/>
          <a:p>
            <a:pPr>
              <a:defRPr/>
            </a:pPr>
            <a:r>
              <a:rPr lang="en-US"/>
              <a:t>59th PAC-PP, January 22, 2024</a:t>
            </a:r>
            <a:endParaRPr lang="fr-FR"/>
          </a:p>
        </p:txBody>
      </p:sp>
      <p:sp>
        <p:nvSpPr>
          <p:cNvPr id="5" name="Slide Number Placeholder 4">
            <a:extLst>
              <a:ext uri="{FF2B5EF4-FFF2-40B4-BE49-F238E27FC236}">
                <a16:creationId xmlns:a16="http://schemas.microsoft.com/office/drawing/2014/main" id="{5AEDD5AD-AAF6-5F4C-36B2-B385975D0847}"/>
              </a:ext>
            </a:extLst>
          </p:cNvPr>
          <p:cNvSpPr>
            <a:spLocks noGrp="1"/>
          </p:cNvSpPr>
          <p:nvPr>
            <p:ph type="sldNum" sz="quarter" idx="12"/>
          </p:nvPr>
        </p:nvSpPr>
        <p:spPr/>
        <p:txBody>
          <a:bodyPr/>
          <a:lstStyle/>
          <a:p>
            <a:pPr>
              <a:defRPr/>
            </a:pPr>
            <a:fld id="{16AAA047-8AEF-4C69-86C3-C9A280890182}" type="slidenum">
              <a:rPr lang="fr-FR" smtClean="0"/>
              <a:pPr>
                <a:defRPr/>
              </a:pPr>
              <a:t>3</a:t>
            </a:fld>
            <a:endParaRPr lang="fr-FR"/>
          </a:p>
        </p:txBody>
      </p:sp>
    </p:spTree>
    <p:extLst>
      <p:ext uri="{BB962C8B-B14F-4D97-AF65-F5344CB8AC3E}">
        <p14:creationId xmlns:p14="http://schemas.microsoft.com/office/powerpoint/2010/main" val="288530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0B867-2F22-53D2-A719-2519CF95AF72}"/>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FACB61B1-7ACA-5391-E92B-05B910843CA2}"/>
              </a:ext>
            </a:extLst>
          </p:cNvPr>
          <p:cNvSpPr>
            <a:spLocks noGrp="1" noChangeArrowheads="1"/>
          </p:cNvSpPr>
          <p:nvPr>
            <p:ph type="title"/>
          </p:nvPr>
        </p:nvSpPr>
        <p:spPr bwMode="auto">
          <a:xfrm>
            <a:off x="457200" y="94456"/>
            <a:ext cx="8229600" cy="686429"/>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3600" u="sng" dirty="0">
                <a:solidFill>
                  <a:srgbClr val="FFFF00"/>
                </a:solidFill>
              </a:rPr>
              <a:t>Scientific Council (II)</a:t>
            </a:r>
          </a:p>
        </p:txBody>
      </p:sp>
      <p:sp>
        <p:nvSpPr>
          <p:cNvPr id="3" name="Date Placeholder 2">
            <a:extLst>
              <a:ext uri="{FF2B5EF4-FFF2-40B4-BE49-F238E27FC236}">
                <a16:creationId xmlns:a16="http://schemas.microsoft.com/office/drawing/2014/main" id="{83B99854-B198-373A-476F-EB2BF689AA84}"/>
              </a:ext>
            </a:extLst>
          </p:cNvPr>
          <p:cNvSpPr>
            <a:spLocks noGrp="1"/>
          </p:cNvSpPr>
          <p:nvPr>
            <p:ph type="dt" sz="half" idx="10"/>
          </p:nvPr>
        </p:nvSpPr>
        <p:spPr/>
        <p:txBody>
          <a:bodyPr/>
          <a:lstStyle/>
          <a:p>
            <a:pPr>
              <a:defRPr/>
            </a:pPr>
            <a:r>
              <a:rPr lang="en-US"/>
              <a:t>Itzhak Tserruya</a:t>
            </a:r>
            <a:endParaRPr lang="fr-FR"/>
          </a:p>
        </p:txBody>
      </p:sp>
      <p:sp>
        <p:nvSpPr>
          <p:cNvPr id="4" name="Footer Placeholder 3">
            <a:extLst>
              <a:ext uri="{FF2B5EF4-FFF2-40B4-BE49-F238E27FC236}">
                <a16:creationId xmlns:a16="http://schemas.microsoft.com/office/drawing/2014/main" id="{EA83CFF6-DC5F-63A0-D1D1-A2A2D8133758}"/>
              </a:ext>
            </a:extLst>
          </p:cNvPr>
          <p:cNvSpPr>
            <a:spLocks noGrp="1"/>
          </p:cNvSpPr>
          <p:nvPr>
            <p:ph type="ftr" sz="quarter" idx="11"/>
          </p:nvPr>
        </p:nvSpPr>
        <p:spPr/>
        <p:txBody>
          <a:bodyPr/>
          <a:lstStyle/>
          <a:p>
            <a:pPr>
              <a:defRPr/>
            </a:pPr>
            <a:r>
              <a:rPr lang="en-US"/>
              <a:t>59th PAC-PP, January 22, 2024</a:t>
            </a:r>
            <a:endParaRPr lang="fr-FR"/>
          </a:p>
        </p:txBody>
      </p:sp>
      <p:sp>
        <p:nvSpPr>
          <p:cNvPr id="5" name="Slide Number Placeholder 4">
            <a:extLst>
              <a:ext uri="{FF2B5EF4-FFF2-40B4-BE49-F238E27FC236}">
                <a16:creationId xmlns:a16="http://schemas.microsoft.com/office/drawing/2014/main" id="{80F5A792-1CE7-C57F-AA83-DF5ABB3BD309}"/>
              </a:ext>
            </a:extLst>
          </p:cNvPr>
          <p:cNvSpPr>
            <a:spLocks noGrp="1"/>
          </p:cNvSpPr>
          <p:nvPr>
            <p:ph type="sldNum" sz="quarter" idx="12"/>
          </p:nvPr>
        </p:nvSpPr>
        <p:spPr/>
        <p:txBody>
          <a:bodyPr/>
          <a:lstStyle/>
          <a:p>
            <a:pPr>
              <a:defRPr/>
            </a:pPr>
            <a:fld id="{16AAA047-8AEF-4C69-86C3-C9A280890182}" type="slidenum">
              <a:rPr lang="fr-FR" smtClean="0"/>
              <a:pPr>
                <a:defRPr/>
              </a:pPr>
              <a:t>4</a:t>
            </a:fld>
            <a:endParaRPr lang="fr-FR"/>
          </a:p>
        </p:txBody>
      </p:sp>
      <p:sp>
        <p:nvSpPr>
          <p:cNvPr id="2" name="TextBox 1">
            <a:extLst>
              <a:ext uri="{FF2B5EF4-FFF2-40B4-BE49-F238E27FC236}">
                <a16:creationId xmlns:a16="http://schemas.microsoft.com/office/drawing/2014/main" id="{A6F077E7-3963-DD70-3EED-1D8CF875CC18}"/>
              </a:ext>
            </a:extLst>
          </p:cNvPr>
          <p:cNvSpPr txBox="1"/>
          <p:nvPr/>
        </p:nvSpPr>
        <p:spPr>
          <a:xfrm>
            <a:off x="251520" y="1340768"/>
            <a:ext cx="8984331" cy="4278094"/>
          </a:xfrm>
          <a:prstGeom prst="rect">
            <a:avLst/>
          </a:prstGeom>
          <a:noFill/>
        </p:spPr>
        <p:txBody>
          <a:bodyPr wrap="square" rtlCol="0">
            <a:spAutoFit/>
          </a:bodyPr>
          <a:lstStyle/>
          <a:p>
            <a:pPr>
              <a:spcBef>
                <a:spcPts val="0"/>
              </a:spcBef>
              <a:spcAft>
                <a:spcPts val="600"/>
              </a:spcAft>
              <a:buSzPct val="80000"/>
            </a:pPr>
            <a:r>
              <a:rPr lang="en-GB" b="1" u="sng" dirty="0">
                <a:effectLst/>
                <a:latin typeface="Arial" panose="020B0604020202020204" pitchFamily="34" charset="0"/>
                <a:ea typeface="Arial" panose="020B0604020202020204" pitchFamily="34" charset="0"/>
                <a:cs typeface="Calibri" panose="020F0502020204030204" pitchFamily="34" charset="0"/>
              </a:rPr>
              <a:t>Draft Seven-Year Plan for the Development of JINR for 2024–2030</a:t>
            </a:r>
            <a:endParaRPr lang="en-US" b="1" u="sng" dirty="0"/>
          </a:p>
          <a:p>
            <a:pPr marL="285750" indent="-285750">
              <a:spcBef>
                <a:spcPts val="0"/>
              </a:spcBef>
              <a:spcAft>
                <a:spcPts val="0"/>
              </a:spcAft>
              <a:buFont typeface="Wingdings" pitchFamily="2" charset="2"/>
              <a:buChar char="v"/>
            </a:pPr>
            <a:r>
              <a:rPr lang="en-US" kern="100" dirty="0">
                <a:effectLst/>
                <a:latin typeface="Arial" panose="020B0604020202020204" pitchFamily="34" charset="0"/>
                <a:ea typeface="Roboto" panose="02000000000000000000" pitchFamily="2" charset="0"/>
                <a:cs typeface="Liberation Sans"/>
              </a:rPr>
              <a:t>The Scientific Council notes with satisfaction the report on the main achievements</a:t>
            </a:r>
          </a:p>
          <a:p>
            <a:pPr>
              <a:spcBef>
                <a:spcPts val="0"/>
              </a:spcBef>
              <a:spcAft>
                <a:spcPts val="600"/>
              </a:spcAft>
            </a:pPr>
            <a:r>
              <a:rPr lang="en-US" kern="100" dirty="0">
                <a:effectLst/>
                <a:latin typeface="Arial" panose="020B0604020202020204" pitchFamily="34" charset="0"/>
                <a:ea typeface="Roboto" panose="02000000000000000000" pitchFamily="2" charset="0"/>
                <a:cs typeface="Liberation Sans"/>
              </a:rPr>
              <a:t>of JINR in 2017–2023 and prefinal revision of the Draft Seven-Year Plan for the Development of JINR for 2024–2030 presented by JINR Director G. </a:t>
            </a:r>
            <a:r>
              <a:rPr lang="en-US" kern="100" dirty="0" err="1">
                <a:effectLst/>
                <a:latin typeface="Arial" panose="020B0604020202020204" pitchFamily="34" charset="0"/>
                <a:ea typeface="Roboto" panose="02000000000000000000" pitchFamily="2" charset="0"/>
                <a:cs typeface="Liberation Sans"/>
              </a:rPr>
              <a:t>Trubnikov</a:t>
            </a:r>
            <a:r>
              <a:rPr lang="en-US" kern="100" dirty="0">
                <a:effectLst/>
                <a:latin typeface="Arial" panose="020B0604020202020204" pitchFamily="34" charset="0"/>
                <a:ea typeface="Roboto" panose="02000000000000000000" pitchFamily="2" charset="0"/>
                <a:cs typeface="Liberation Sans"/>
              </a:rPr>
              <a:t>.</a:t>
            </a:r>
            <a:r>
              <a:rPr lang="en-US" dirty="0">
                <a:effectLst/>
                <a:latin typeface="Arial" panose="020B0604020202020204" pitchFamily="34" charset="0"/>
                <a:ea typeface="Calibri" panose="020F0502020204030204" pitchFamily="34" charset="0"/>
              </a:rPr>
              <a:t> </a:t>
            </a:r>
          </a:p>
          <a:p>
            <a:pPr marL="285750" indent="-285750">
              <a:spcBef>
                <a:spcPts val="0"/>
              </a:spcBef>
              <a:spcAft>
                <a:spcPts val="0"/>
              </a:spcAft>
              <a:buFont typeface="Wingdings" pitchFamily="2" charset="2"/>
              <a:buChar char="v"/>
            </a:pPr>
            <a:r>
              <a:rPr lang="en-US" dirty="0">
                <a:effectLst/>
                <a:latin typeface="Arial" panose="020B0604020202020204" pitchFamily="34" charset="0"/>
                <a:ea typeface="Calibri" panose="020F0502020204030204" pitchFamily="34" charset="0"/>
              </a:rPr>
              <a:t>The Scientific Council emphasizes that despite the difficult working conditions </a:t>
            </a:r>
          </a:p>
          <a:p>
            <a:pPr>
              <a:spcBef>
                <a:spcPts val="0"/>
              </a:spcBef>
              <a:spcAft>
                <a:spcPts val="600"/>
              </a:spcAft>
            </a:pPr>
            <a:r>
              <a:rPr lang="en-US" dirty="0">
                <a:effectLst/>
                <a:latin typeface="Arial" panose="020B0604020202020204" pitchFamily="34" charset="0"/>
                <a:ea typeface="Calibri" panose="020F0502020204030204" pitchFamily="34" charset="0"/>
              </a:rPr>
              <a:t>associated with Covid and the dramatic deterioration of the geopolitical situation, in 2017–2023 JINR achieved impressive results both in the development of the Institute’s large research infrastructure and scientific research based on this infrastructure. The JINR’s significant contribution to international collaborations, especially at CERN, should be also mentioned..</a:t>
            </a:r>
            <a:r>
              <a:rPr lang="en-US" kern="100" dirty="0">
                <a:effectLst/>
                <a:latin typeface="Arial" panose="020B0604020202020204" pitchFamily="34" charset="0"/>
                <a:ea typeface="Roboto" panose="02000000000000000000" pitchFamily="2" charset="0"/>
                <a:cs typeface="Liberation Sans"/>
              </a:rPr>
              <a:t>. The Council considers it important to prepare and publish an information booklet dedicated to the achievements of JINR in 2017–2023.</a:t>
            </a:r>
            <a:endParaRPr lang="en-US" kern="100" dirty="0">
              <a:ea typeface="Roboto" panose="02000000000000000000" pitchFamily="2" charset="0"/>
              <a:cs typeface="Liberation Sans"/>
            </a:endParaRPr>
          </a:p>
          <a:p>
            <a:pPr marL="285750" indent="-285750">
              <a:spcBef>
                <a:spcPts val="0"/>
              </a:spcBef>
              <a:spcAft>
                <a:spcPts val="0"/>
              </a:spcAft>
              <a:buFont typeface="Wingdings" pitchFamily="2" charset="2"/>
              <a:buChar char="v"/>
            </a:pPr>
            <a:r>
              <a:rPr lang="en-US" kern="100" dirty="0">
                <a:effectLst/>
                <a:latin typeface="Arial" panose="020B0604020202020204" pitchFamily="34" charset="0"/>
                <a:ea typeface="Roboto" panose="02000000000000000000" pitchFamily="2" charset="0"/>
                <a:cs typeface="Liberation Sans"/>
              </a:rPr>
              <a:t>The Scientific Council supports the submission of the current version of the Plan, </a:t>
            </a:r>
          </a:p>
          <a:p>
            <a:pPr>
              <a:spcBef>
                <a:spcPts val="0"/>
              </a:spcBef>
              <a:spcAft>
                <a:spcPts val="600"/>
              </a:spcAft>
            </a:pPr>
            <a:r>
              <a:rPr lang="en-US" kern="100" dirty="0">
                <a:effectLst/>
                <a:latin typeface="Arial" panose="020B0604020202020204" pitchFamily="34" charset="0"/>
                <a:ea typeface="Roboto" panose="02000000000000000000" pitchFamily="2" charset="0"/>
                <a:cs typeface="Liberation Sans"/>
              </a:rPr>
              <a:t>possibly with minor editorial corrections, to the CP session in November 2023 for final approval for implementation in 2024–2030.</a:t>
            </a:r>
            <a:endParaRPr lang="en-IL" kern="100" dirty="0">
              <a:effectLst/>
              <a:latin typeface="Roboto" panose="02000000000000000000" pitchFamily="2" charset="0"/>
              <a:ea typeface="Roboto" panose="02000000000000000000" pitchFamily="2" charset="0"/>
              <a:cs typeface="Liberation Sans"/>
            </a:endParaRPr>
          </a:p>
        </p:txBody>
      </p:sp>
    </p:spTree>
    <p:extLst>
      <p:ext uri="{BB962C8B-B14F-4D97-AF65-F5344CB8AC3E}">
        <p14:creationId xmlns:p14="http://schemas.microsoft.com/office/powerpoint/2010/main" val="31222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6AF0B-0B1B-0C76-5FED-AB7AA1E9DA78}"/>
            </a:ext>
          </a:extLst>
        </p:cNvPr>
        <p:cNvGrpSpPr/>
        <p:nvPr/>
      </p:nvGrpSpPr>
      <p:grpSpPr>
        <a:xfrm>
          <a:off x="0" y="0"/>
          <a:ext cx="0" cy="0"/>
          <a:chOff x="0" y="0"/>
          <a:chExt cx="0" cy="0"/>
        </a:xfrm>
      </p:grpSpPr>
      <p:sp>
        <p:nvSpPr>
          <p:cNvPr id="8" name="AutoShape 18">
            <a:extLst>
              <a:ext uri="{FF2B5EF4-FFF2-40B4-BE49-F238E27FC236}">
                <a16:creationId xmlns:a16="http://schemas.microsoft.com/office/drawing/2014/main" id="{05081A6E-574D-DF0D-84F3-8031A7E01AA5}"/>
              </a:ext>
            </a:extLst>
          </p:cNvPr>
          <p:cNvSpPr>
            <a:spLocks noGrp="1" noChangeArrowheads="1"/>
          </p:cNvSpPr>
          <p:nvPr>
            <p:ph type="title"/>
          </p:nvPr>
        </p:nvSpPr>
        <p:spPr bwMode="auto">
          <a:xfrm>
            <a:off x="467544" y="132523"/>
            <a:ext cx="8229600"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(III)</a:t>
            </a:r>
          </a:p>
        </p:txBody>
      </p:sp>
      <p:sp>
        <p:nvSpPr>
          <p:cNvPr id="7" name="TextBox 6">
            <a:extLst>
              <a:ext uri="{FF2B5EF4-FFF2-40B4-BE49-F238E27FC236}">
                <a16:creationId xmlns:a16="http://schemas.microsoft.com/office/drawing/2014/main" id="{91578FA7-1FCB-07D5-91A1-B0D4E8FA5003}"/>
              </a:ext>
            </a:extLst>
          </p:cNvPr>
          <p:cNvSpPr txBox="1"/>
          <p:nvPr/>
        </p:nvSpPr>
        <p:spPr>
          <a:xfrm>
            <a:off x="139806" y="980728"/>
            <a:ext cx="8864388" cy="5401479"/>
          </a:xfrm>
          <a:prstGeom prst="rect">
            <a:avLst/>
          </a:prstGeom>
          <a:noFill/>
        </p:spPr>
        <p:txBody>
          <a:bodyPr wrap="square" rtlCol="0">
            <a:spAutoFit/>
          </a:bodyPr>
          <a:lstStyle/>
          <a:p>
            <a:pPr>
              <a:spcAft>
                <a:spcPts val="600"/>
              </a:spcAft>
              <a:buSzPct val="80000"/>
            </a:pPr>
            <a:r>
              <a:rPr lang="en-US" sz="1600" b="1" u="sng" dirty="0">
                <a:cs typeface="Arial" panose="020B0604020202020204" pitchFamily="34" charset="0"/>
              </a:rPr>
              <a:t>Recommendations in connection with the PAC-PP: </a:t>
            </a:r>
            <a:endParaRPr lang="en-US" sz="1600" dirty="0">
              <a:effectLst/>
              <a:cs typeface="Arial" panose="020B0604020202020204" pitchFamily="34" charset="0"/>
            </a:endParaRPr>
          </a:p>
          <a:p>
            <a:pPr marL="285750" indent="-285750">
              <a:spcAft>
                <a:spcPts val="0"/>
              </a:spcAft>
              <a:buFont typeface="Wingdings" pitchFamily="2" charset="2"/>
              <a:buChar char="v"/>
            </a:pPr>
            <a:r>
              <a:rPr lang="en-GB" sz="1600" dirty="0">
                <a:effectLst/>
                <a:ea typeface="Arial" panose="020B0604020202020204" pitchFamily="34" charset="0"/>
                <a:cs typeface="Arial" panose="020B0604020202020204" pitchFamily="34" charset="0"/>
              </a:rPr>
              <a:t>The Scientific Council congratulates the accelerator team of the </a:t>
            </a:r>
            <a:r>
              <a:rPr lang="en-GB" sz="1600" dirty="0" err="1">
                <a:effectLst/>
                <a:ea typeface="Arial" panose="020B0604020202020204" pitchFamily="34" charset="0"/>
                <a:cs typeface="Arial" panose="020B0604020202020204" pitchFamily="34" charset="0"/>
              </a:rPr>
              <a:t>Nuclotron</a:t>
            </a:r>
            <a:r>
              <a:rPr lang="en-GB" sz="1600" dirty="0">
                <a:effectLst/>
                <a:ea typeface="Arial" panose="020B0604020202020204" pitchFamily="34" charset="0"/>
                <a:cs typeface="Arial" panose="020B0604020202020204" pitchFamily="34" charset="0"/>
              </a:rPr>
              <a:t>-NICA </a:t>
            </a:r>
          </a:p>
          <a:p>
            <a:pPr>
              <a:spcAft>
                <a:spcPts val="600"/>
              </a:spcAft>
            </a:pPr>
            <a:r>
              <a:rPr lang="en-GB" sz="1600" dirty="0">
                <a:effectLst/>
                <a:ea typeface="Arial" panose="020B0604020202020204" pitchFamily="34" charset="0"/>
                <a:cs typeface="Arial" panose="020B0604020202020204" pitchFamily="34" charset="0"/>
              </a:rPr>
              <a:t>complex for the very successful 4th technical run. </a:t>
            </a:r>
          </a:p>
          <a:p>
            <a:pPr marL="285750" indent="-285750">
              <a:spcAft>
                <a:spcPts val="0"/>
              </a:spcAft>
              <a:buFont typeface="Wingdings" pitchFamily="2" charset="2"/>
              <a:buChar char="v"/>
            </a:pPr>
            <a:r>
              <a:rPr lang="en-GB" sz="1600" dirty="0">
                <a:effectLst/>
                <a:ea typeface="Arial" panose="020B0604020202020204" pitchFamily="34" charset="0"/>
                <a:cs typeface="Arial" panose="020B0604020202020204" pitchFamily="34" charset="0"/>
              </a:rPr>
              <a:t>The Scientific Council takes note of the development of the VBLHEP infrastructure. It also </a:t>
            </a:r>
          </a:p>
          <a:p>
            <a:pPr>
              <a:spcAft>
                <a:spcPts val="600"/>
              </a:spcAft>
            </a:pPr>
            <a:r>
              <a:rPr lang="en-GB" sz="1600" dirty="0">
                <a:effectLst/>
                <a:ea typeface="Arial" panose="020B0604020202020204" pitchFamily="34" charset="0"/>
                <a:cs typeface="Arial" panose="020B0604020202020204" pitchFamily="34" charset="0"/>
              </a:rPr>
              <a:t>notes the various delays due to the current geopolitical situation, among them the delays in the completion of infrastructure work at the collider building and in the construction of transfer lines from the </a:t>
            </a:r>
            <a:r>
              <a:rPr lang="en-GB" sz="1600" dirty="0" err="1">
                <a:effectLst/>
                <a:ea typeface="Arial" panose="020B0604020202020204" pitchFamily="34" charset="0"/>
                <a:cs typeface="Arial" panose="020B0604020202020204" pitchFamily="34" charset="0"/>
              </a:rPr>
              <a:t>Nuclotron</a:t>
            </a:r>
            <a:r>
              <a:rPr lang="en-GB" sz="1600" dirty="0">
                <a:effectLst/>
                <a:ea typeface="Arial" panose="020B0604020202020204" pitchFamily="34" charset="0"/>
                <a:cs typeface="Arial" panose="020B0604020202020204" pitchFamily="34" charset="0"/>
              </a:rPr>
              <a:t> to the NICA collider. The Scientific Council acknowledges the efforts of the JINR and NICA managements to mitigate these delays and takes note of the resulting revised schedule, according to which the first beams at the NICA collider are now expected by 2025.</a:t>
            </a:r>
            <a:endParaRPr lang="en-IL" sz="1600" dirty="0">
              <a:ea typeface="Arial" panose="020B0604020202020204" pitchFamily="34" charset="0"/>
              <a:cs typeface="Arial" panose="020B0604020202020204" pitchFamily="34" charset="0"/>
            </a:endParaRPr>
          </a:p>
          <a:p>
            <a:pPr marL="285750" indent="-285750">
              <a:spcAft>
                <a:spcPts val="0"/>
              </a:spcAft>
              <a:buFont typeface="Wingdings" pitchFamily="2" charset="2"/>
              <a:buChar char="v"/>
            </a:pPr>
            <a:r>
              <a:rPr lang="en-GB" sz="1600" dirty="0">
                <a:effectLst/>
                <a:ea typeface="Arial" panose="020B0604020202020204" pitchFamily="34" charset="0"/>
                <a:cs typeface="Arial" panose="020B0604020202020204" pitchFamily="34" charset="0"/>
              </a:rPr>
              <a:t>The Scientific Council notes that the production of the MPD detector is progressing </a:t>
            </a:r>
          </a:p>
          <a:p>
            <a:pPr algn="just">
              <a:spcAft>
                <a:spcPts val="600"/>
              </a:spcAft>
            </a:pPr>
            <a:r>
              <a:rPr lang="en-GB" sz="1600" dirty="0">
                <a:effectLst/>
                <a:ea typeface="Arial" panose="020B0604020202020204" pitchFamily="34" charset="0"/>
                <a:cs typeface="Arial" panose="020B0604020202020204" pitchFamily="34" charset="0"/>
              </a:rPr>
              <a:t>and the work is ongoing towards the commissioning of the large superconducting solenoid of MPD. Although the schedule is delayed due to problems with supplies of many components from European companies, all components of the MPD first-stage detector remain on track to be installed in 2024. </a:t>
            </a:r>
          </a:p>
          <a:p>
            <a:pPr marL="285750" indent="-285750" algn="just">
              <a:spcAft>
                <a:spcPts val="0"/>
              </a:spcAft>
              <a:buFont typeface="Wingdings" pitchFamily="2" charset="2"/>
              <a:buChar char="v"/>
            </a:pPr>
            <a:r>
              <a:rPr lang="en-GB" sz="1600" dirty="0">
                <a:effectLst/>
                <a:ea typeface="Arial" panose="020B0604020202020204" pitchFamily="34" charset="0"/>
                <a:cs typeface="Arial" panose="020B0604020202020204" pitchFamily="34" charset="0"/>
              </a:rPr>
              <a:t>The SC congratulates the BM@N Collaboration for the first and successful physics run of the </a:t>
            </a:r>
          </a:p>
          <a:p>
            <a:pPr algn="just">
              <a:spcAft>
                <a:spcPts val="600"/>
              </a:spcAft>
            </a:pPr>
            <a:r>
              <a:rPr lang="en-GB" sz="1600" dirty="0">
                <a:effectLst/>
                <a:ea typeface="Arial" panose="020B0604020202020204" pitchFamily="34" charset="0"/>
                <a:cs typeface="Arial" panose="020B0604020202020204" pitchFamily="34" charset="0"/>
              </a:rPr>
              <a:t>BM@N detector in its full configuration with Xe beams and seconds the PAC in encouraging the BM@N team to concentrate its efforts on getting first physics results from the Xe run data.</a:t>
            </a:r>
            <a:endParaRPr lang="en-IL" sz="1600" dirty="0">
              <a:effectLst/>
              <a:ea typeface="Calibri" panose="020F0502020204030204" pitchFamily="34" charset="0"/>
              <a:cs typeface="Arial" panose="020B0604020202020204" pitchFamily="34" charset="0"/>
            </a:endParaRPr>
          </a:p>
          <a:p>
            <a:pPr marL="285750" indent="-285750" algn="just">
              <a:spcAft>
                <a:spcPts val="0"/>
              </a:spcAft>
              <a:buFont typeface="Wingdings" pitchFamily="2" charset="2"/>
              <a:buChar char="v"/>
            </a:pPr>
            <a:r>
              <a:rPr lang="en-GB" sz="1600" dirty="0">
                <a:effectLst/>
                <a:ea typeface="Arial" panose="020B0604020202020204" pitchFamily="34" charset="0"/>
                <a:cs typeface="Arial" panose="020B0604020202020204" pitchFamily="34" charset="0"/>
              </a:rPr>
              <a:t>The SC seconds the PAC in reiterating its recommendation to the JINR management on the </a:t>
            </a:r>
          </a:p>
          <a:p>
            <a:pPr algn="just">
              <a:spcAft>
                <a:spcPts val="600"/>
              </a:spcAft>
            </a:pPr>
            <a:r>
              <a:rPr lang="en-GB" sz="1600" dirty="0">
                <a:effectLst/>
                <a:ea typeface="Arial" panose="020B0604020202020204" pitchFamily="34" charset="0"/>
                <a:cs typeface="Arial" panose="020B0604020202020204" pitchFamily="34" charset="0"/>
              </a:rPr>
              <a:t>need to resume the activities of the international SPD Detector Advisory Committee, which will allow the SPD team to proceed further with the preparation of the TDR.</a:t>
            </a:r>
            <a:endParaRPr lang="en-IL" sz="1600" dirty="0">
              <a:effectLst/>
              <a:ea typeface="Calibri" panose="020F0502020204030204" pitchFamily="34" charset="0"/>
              <a:cs typeface="Arial" panose="020B0604020202020204" pitchFamily="34" charset="0"/>
            </a:endParaRPr>
          </a:p>
        </p:txBody>
      </p:sp>
      <p:sp>
        <p:nvSpPr>
          <p:cNvPr id="10" name="Slide Number Placeholder 9">
            <a:extLst>
              <a:ext uri="{FF2B5EF4-FFF2-40B4-BE49-F238E27FC236}">
                <a16:creationId xmlns:a16="http://schemas.microsoft.com/office/drawing/2014/main" id="{9451FE50-E713-DD0B-E315-2742DA520D2B}"/>
              </a:ext>
            </a:extLst>
          </p:cNvPr>
          <p:cNvSpPr>
            <a:spLocks noGrp="1"/>
          </p:cNvSpPr>
          <p:nvPr>
            <p:ph type="sldNum" sz="quarter" idx="12"/>
          </p:nvPr>
        </p:nvSpPr>
        <p:spPr/>
        <p:txBody>
          <a:bodyPr/>
          <a:lstStyle/>
          <a:p>
            <a:pPr>
              <a:defRPr/>
            </a:pPr>
            <a:fld id="{16AAA047-8AEF-4C69-86C3-C9A280890182}" type="slidenum">
              <a:rPr lang="fr-FR" smtClean="0"/>
              <a:pPr>
                <a:defRPr/>
              </a:pPr>
              <a:t>5</a:t>
            </a:fld>
            <a:endParaRPr lang="fr-FR"/>
          </a:p>
        </p:txBody>
      </p:sp>
      <p:sp>
        <p:nvSpPr>
          <p:cNvPr id="2" name="Date Placeholder 1">
            <a:extLst>
              <a:ext uri="{FF2B5EF4-FFF2-40B4-BE49-F238E27FC236}">
                <a16:creationId xmlns:a16="http://schemas.microsoft.com/office/drawing/2014/main" id="{E61552E2-CAF6-B14B-9EF9-F59D685C511C}"/>
              </a:ext>
            </a:extLst>
          </p:cNvPr>
          <p:cNvSpPr>
            <a:spLocks noGrp="1"/>
          </p:cNvSpPr>
          <p:nvPr>
            <p:ph type="dt" sz="half" idx="10"/>
          </p:nvPr>
        </p:nvSpPr>
        <p:spPr/>
        <p:txBody>
          <a:bodyPr/>
          <a:lstStyle/>
          <a:p>
            <a:pPr>
              <a:defRPr/>
            </a:pPr>
            <a:r>
              <a:rPr lang="en-US"/>
              <a:t>Itzhak Tserruya</a:t>
            </a:r>
            <a:endParaRPr lang="fr-FR"/>
          </a:p>
        </p:txBody>
      </p:sp>
      <p:sp>
        <p:nvSpPr>
          <p:cNvPr id="3" name="Footer Placeholder 2">
            <a:extLst>
              <a:ext uri="{FF2B5EF4-FFF2-40B4-BE49-F238E27FC236}">
                <a16:creationId xmlns:a16="http://schemas.microsoft.com/office/drawing/2014/main" id="{1119D4F1-046B-2137-2B8F-956EEE508DB1}"/>
              </a:ext>
            </a:extLst>
          </p:cNvPr>
          <p:cNvSpPr>
            <a:spLocks noGrp="1"/>
          </p:cNvSpPr>
          <p:nvPr>
            <p:ph type="ftr" sz="quarter" idx="11"/>
          </p:nvPr>
        </p:nvSpPr>
        <p:spPr/>
        <p:txBody>
          <a:bodyPr/>
          <a:lstStyle/>
          <a:p>
            <a:pPr>
              <a:defRPr/>
            </a:pPr>
            <a:r>
              <a:rPr lang="en-US"/>
              <a:t>59th PAC-PP, January 22, 2024</a:t>
            </a:r>
            <a:endParaRPr lang="fr-FR"/>
          </a:p>
        </p:txBody>
      </p:sp>
    </p:spTree>
    <p:extLst>
      <p:ext uri="{BB962C8B-B14F-4D97-AF65-F5344CB8AC3E}">
        <p14:creationId xmlns:p14="http://schemas.microsoft.com/office/powerpoint/2010/main" val="244735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32523"/>
            <a:ext cx="8229600"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(IV)</a:t>
            </a:r>
          </a:p>
        </p:txBody>
      </p:sp>
      <p:sp>
        <p:nvSpPr>
          <p:cNvPr id="5" name="Footer Placeholder 4">
            <a:extLst>
              <a:ext uri="{FF2B5EF4-FFF2-40B4-BE49-F238E27FC236}">
                <a16:creationId xmlns:a16="http://schemas.microsoft.com/office/drawing/2014/main" id="{90820C37-A87F-1D4A-A8B3-FF5B8477799E}"/>
              </a:ext>
            </a:extLst>
          </p:cNvPr>
          <p:cNvSpPr>
            <a:spLocks noGrp="1"/>
          </p:cNvSpPr>
          <p:nvPr>
            <p:ph type="ftr" sz="quarter" idx="11"/>
          </p:nvPr>
        </p:nvSpPr>
        <p:spPr/>
        <p:txBody>
          <a:bodyPr/>
          <a:lstStyle/>
          <a:p>
            <a:pPr>
              <a:defRPr/>
            </a:pPr>
            <a:r>
              <a:rPr lang="en-US"/>
              <a:t>59th PAC-PP, January 22, 2024</a:t>
            </a:r>
            <a:endParaRPr lang="fr-FR"/>
          </a:p>
        </p:txBody>
      </p:sp>
      <p:sp>
        <p:nvSpPr>
          <p:cNvPr id="7" name="TextBox 6">
            <a:extLst>
              <a:ext uri="{FF2B5EF4-FFF2-40B4-BE49-F238E27FC236}">
                <a16:creationId xmlns:a16="http://schemas.microsoft.com/office/drawing/2014/main" id="{5A3FBC84-0DD1-644E-AD22-0AAF248CBF4F}"/>
              </a:ext>
            </a:extLst>
          </p:cNvPr>
          <p:cNvSpPr txBox="1"/>
          <p:nvPr/>
        </p:nvSpPr>
        <p:spPr>
          <a:xfrm>
            <a:off x="150150" y="1484784"/>
            <a:ext cx="8864388" cy="5493812"/>
          </a:xfrm>
          <a:prstGeom prst="rect">
            <a:avLst/>
          </a:prstGeom>
          <a:noFill/>
        </p:spPr>
        <p:txBody>
          <a:bodyPr wrap="square" rtlCol="0">
            <a:spAutoFit/>
          </a:bodyPr>
          <a:lstStyle/>
          <a:p>
            <a:pPr marL="285750" indent="-285750" algn="just">
              <a:spcAft>
                <a:spcPts val="1200"/>
              </a:spcAft>
              <a:buFont typeface="Wingdings" pitchFamily="2" charset="2"/>
              <a:buChar char="v"/>
            </a:pPr>
            <a:r>
              <a:rPr lang="en-GB" dirty="0">
                <a:effectLst/>
                <a:ea typeface="Arial" panose="020B0604020202020204" pitchFamily="34" charset="0"/>
                <a:cs typeface="Arial" panose="020B0604020202020204" pitchFamily="34" charset="0"/>
              </a:rPr>
              <a:t>The SC acknowledges the contribution of the JINR teams participating in the LHC experiments in obtaining physical results and upgrading the detectors.</a:t>
            </a:r>
          </a:p>
          <a:p>
            <a:pPr marL="285750" indent="-285750" algn="just">
              <a:spcAft>
                <a:spcPts val="0"/>
              </a:spcAft>
              <a:buFont typeface="Wingdings" pitchFamily="2" charset="2"/>
              <a:buChar char="v"/>
            </a:pPr>
            <a:r>
              <a:rPr lang="en-GB" dirty="0">
                <a:effectLst/>
                <a:ea typeface="Arial" panose="020B0604020202020204" pitchFamily="34" charset="0"/>
                <a:cs typeface="Arial" panose="020B0604020202020204" pitchFamily="34" charset="0"/>
              </a:rPr>
              <a:t> The SC supports the PAC decisions and endorses its recommendations on the </a:t>
            </a:r>
          </a:p>
          <a:p>
            <a:pPr algn="just">
              <a:spcAft>
                <a:spcPts val="0"/>
              </a:spcAft>
            </a:pPr>
            <a:r>
              <a:rPr lang="en-GB" dirty="0">
                <a:effectLst/>
                <a:ea typeface="Arial" panose="020B0604020202020204" pitchFamily="34" charset="0"/>
                <a:cs typeface="Arial" panose="020B0604020202020204" pitchFamily="34" charset="0"/>
              </a:rPr>
              <a:t>extension of the following projects:</a:t>
            </a:r>
          </a:p>
          <a:p>
            <a:pPr algn="just">
              <a:spcAft>
                <a:spcPts val="1200"/>
              </a:spcAft>
            </a:pPr>
            <a:r>
              <a:rPr lang="en-GB" dirty="0">
                <a:ea typeface="Arial" panose="020B0604020202020204" pitchFamily="34" charset="0"/>
                <a:cs typeface="Arial" panose="020B0604020202020204" pitchFamily="34" charset="0"/>
              </a:rPr>
              <a:t>NA64, BES-III, TAIGA, JUNO, NOVA/DUNE, and MICC  with ranking A</a:t>
            </a:r>
          </a:p>
          <a:p>
            <a:pPr marL="285750" indent="-285750" algn="just">
              <a:spcAft>
                <a:spcPts val="0"/>
              </a:spcAft>
              <a:buFont typeface="Wingdings" pitchFamily="2" charset="2"/>
              <a:buChar char="v"/>
            </a:pPr>
            <a:r>
              <a:rPr lang="en-GB" dirty="0">
                <a:effectLst/>
                <a:ea typeface="Arial" panose="020B0604020202020204" pitchFamily="34" charset="0"/>
                <a:cs typeface="Arial" panose="020B0604020202020204" pitchFamily="34" charset="0"/>
              </a:rPr>
              <a:t>The SC supports the decision of the PAC to postpone the approval of the SCAN-3 </a:t>
            </a:r>
          </a:p>
          <a:p>
            <a:pPr algn="just">
              <a:spcAft>
                <a:spcPts val="1200"/>
              </a:spcAft>
            </a:pPr>
            <a:r>
              <a:rPr lang="en-GB" dirty="0">
                <a:effectLst/>
                <a:ea typeface="Arial" panose="020B0604020202020204" pitchFamily="34" charset="0"/>
                <a:cs typeface="Arial" panose="020B0604020202020204" pitchFamily="34" charset="0"/>
              </a:rPr>
              <a:t>project and to request the JINR team to present at the next session of the PAC a clear proposal outlining the original goals of the project, the achievements over the past four years, and its plans for the requested extension period. </a:t>
            </a:r>
            <a:endParaRPr lang="en-IL" dirty="0">
              <a:effectLst/>
              <a:ea typeface="Calibri" panose="020F0502020204030204" pitchFamily="34" charset="0"/>
              <a:cs typeface="Arial" panose="020B0604020202020204" pitchFamily="34" charset="0"/>
            </a:endParaRPr>
          </a:p>
          <a:p>
            <a:pPr marL="285750" indent="-285750">
              <a:spcAft>
                <a:spcPts val="0"/>
              </a:spcAft>
              <a:buFont typeface="Wingdings" pitchFamily="2" charset="2"/>
              <a:buChar char="v"/>
            </a:pPr>
            <a:r>
              <a:rPr lang="en-GB" dirty="0">
                <a:effectLst/>
                <a:ea typeface="Arial" panose="020B0604020202020204" pitchFamily="34" charset="0"/>
                <a:cs typeface="Arial" panose="020B0604020202020204" pitchFamily="34" charset="0"/>
              </a:rPr>
              <a:t>The SC endorses the PAC’s recommendation to open the new projects:</a:t>
            </a:r>
          </a:p>
          <a:p>
            <a:pPr>
              <a:spcAft>
                <a:spcPts val="0"/>
              </a:spcAft>
            </a:pPr>
            <a:r>
              <a:rPr lang="en-GB" dirty="0">
                <a:effectLst/>
                <a:ea typeface="Arial" panose="020B0604020202020204" pitchFamily="34" charset="0"/>
                <a:cs typeface="Arial" panose="020B0604020202020204" pitchFamily="34" charset="0"/>
              </a:rPr>
              <a:t>    - “Mathematical methods, algorithms and software for modelling physical </a:t>
            </a:r>
          </a:p>
          <a:p>
            <a:pPr>
              <a:spcAft>
                <a:spcPts val="0"/>
              </a:spcAft>
            </a:pPr>
            <a:r>
              <a:rPr lang="en-GB" dirty="0">
                <a:ea typeface="Arial" panose="020B0604020202020204" pitchFamily="34" charset="0"/>
                <a:cs typeface="Arial" panose="020B0604020202020204" pitchFamily="34" charset="0"/>
              </a:rPr>
              <a:t>      </a:t>
            </a:r>
            <a:r>
              <a:rPr lang="en-GB" dirty="0">
                <a:effectLst/>
                <a:ea typeface="Arial" panose="020B0604020202020204" pitchFamily="34" charset="0"/>
                <a:cs typeface="Arial" panose="020B0604020202020204" pitchFamily="34" charset="0"/>
              </a:rPr>
              <a:t>processes and experimental facilities, processing and analysing experimental   </a:t>
            </a:r>
          </a:p>
          <a:p>
            <a:pPr>
              <a:spcAft>
                <a:spcPts val="0"/>
              </a:spcAft>
            </a:pPr>
            <a:r>
              <a:rPr lang="en-GB" dirty="0">
                <a:ea typeface="Arial" panose="020B0604020202020204" pitchFamily="34" charset="0"/>
                <a:cs typeface="Arial" panose="020B0604020202020204" pitchFamily="34" charset="0"/>
              </a:rPr>
              <a:t>      </a:t>
            </a:r>
            <a:r>
              <a:rPr lang="en-GB" dirty="0">
                <a:effectLst/>
                <a:ea typeface="Arial" panose="020B0604020202020204" pitchFamily="34" charset="0"/>
                <a:cs typeface="Arial" panose="020B0604020202020204" pitchFamily="34" charset="0"/>
              </a:rPr>
              <a:t>data”  with ranking A.</a:t>
            </a:r>
            <a:endParaRPr lang="en-IL" dirty="0">
              <a:effectLst/>
              <a:ea typeface="Calibri" panose="020F0502020204030204" pitchFamily="34" charset="0"/>
              <a:cs typeface="Arial" panose="020B0604020202020204" pitchFamily="34" charset="0"/>
            </a:endParaRPr>
          </a:p>
          <a:p>
            <a:pPr>
              <a:spcAft>
                <a:spcPts val="0"/>
              </a:spcAft>
            </a:pPr>
            <a:r>
              <a:rPr lang="en-GB" dirty="0">
                <a:ea typeface="Arial" panose="020B0604020202020204" pitchFamily="34" charset="0"/>
                <a:cs typeface="Arial" panose="020B0604020202020204" pitchFamily="34" charset="0"/>
              </a:rPr>
              <a:t>    - P</a:t>
            </a:r>
            <a:r>
              <a:rPr lang="en-GB" dirty="0">
                <a:effectLst/>
                <a:ea typeface="Arial" panose="020B0604020202020204" pitchFamily="34" charset="0"/>
                <a:cs typeface="Arial" panose="020B0604020202020204" pitchFamily="34" charset="0"/>
              </a:rPr>
              <a:t>articipation in the AMBER fixed target experiment at the CERN SPS, with </a:t>
            </a:r>
          </a:p>
          <a:p>
            <a:pPr>
              <a:spcAft>
                <a:spcPts val="600"/>
              </a:spcAft>
            </a:pPr>
            <a:r>
              <a:rPr lang="en-GB" dirty="0">
                <a:ea typeface="Arial" panose="020B0604020202020204" pitchFamily="34" charset="0"/>
                <a:cs typeface="Arial" panose="020B0604020202020204" pitchFamily="34" charset="0"/>
              </a:rPr>
              <a:t>      </a:t>
            </a:r>
            <a:r>
              <a:rPr lang="en-GB" dirty="0">
                <a:effectLst/>
                <a:ea typeface="Arial" panose="020B0604020202020204" pitchFamily="34" charset="0"/>
                <a:cs typeface="Arial" panose="020B0604020202020204" pitchFamily="34" charset="0"/>
              </a:rPr>
              <a:t>ranking A.</a:t>
            </a:r>
            <a:endParaRPr lang="en-IL" dirty="0">
              <a:effectLst/>
              <a:ea typeface="Calibri" panose="020F0502020204030204" pitchFamily="34" charset="0"/>
              <a:cs typeface="Arial" panose="020B0604020202020204" pitchFamily="34" charset="0"/>
            </a:endParaRPr>
          </a:p>
          <a:p>
            <a:pPr marL="285750" indent="-285750" algn="just">
              <a:spcAft>
                <a:spcPts val="600"/>
              </a:spcAft>
              <a:buFont typeface="Wingdings" pitchFamily="2" charset="2"/>
              <a:buChar char="v"/>
            </a:pPr>
            <a:endParaRPr lang="en-GB" dirty="0">
              <a:ea typeface="Arial" panose="020B0604020202020204" pitchFamily="34" charset="0"/>
              <a:cs typeface="Arial" panose="020B0604020202020204" pitchFamily="34" charset="0"/>
            </a:endParaRPr>
          </a:p>
          <a:p>
            <a:pPr marL="285750" indent="-285750" algn="just">
              <a:spcAft>
                <a:spcPts val="600"/>
              </a:spcAft>
              <a:buFont typeface="Wingdings" pitchFamily="2" charset="2"/>
              <a:buChar char="v"/>
            </a:pPr>
            <a:endParaRPr lang="en-IL" dirty="0">
              <a:effectLst/>
              <a:ea typeface="Calibri" panose="020F0502020204030204" pitchFamily="34" charset="0"/>
              <a:cs typeface="Arial" panose="020B0604020202020204" pitchFamily="34" charset="0"/>
            </a:endParaRPr>
          </a:p>
        </p:txBody>
      </p:sp>
      <p:sp>
        <p:nvSpPr>
          <p:cNvPr id="9" name="Date Placeholder 8">
            <a:extLst>
              <a:ext uri="{FF2B5EF4-FFF2-40B4-BE49-F238E27FC236}">
                <a16:creationId xmlns:a16="http://schemas.microsoft.com/office/drawing/2014/main" id="{6B53084E-095F-9344-9D85-D9331C0150B5}"/>
              </a:ext>
            </a:extLst>
          </p:cNvPr>
          <p:cNvSpPr>
            <a:spLocks noGrp="1"/>
          </p:cNvSpPr>
          <p:nvPr>
            <p:ph type="dt" sz="half" idx="10"/>
          </p:nvPr>
        </p:nvSpPr>
        <p:spPr/>
        <p:txBody>
          <a:bodyPr/>
          <a:lstStyle/>
          <a:p>
            <a:pPr>
              <a:defRPr/>
            </a:pPr>
            <a:r>
              <a:rPr lang="en-US"/>
              <a:t>Itzhak Tserruya</a:t>
            </a:r>
            <a:endParaRPr lang="fr-FR" dirty="0"/>
          </a:p>
        </p:txBody>
      </p:sp>
      <p:sp>
        <p:nvSpPr>
          <p:cNvPr id="10" name="Slide Number Placeholder 9">
            <a:extLst>
              <a:ext uri="{FF2B5EF4-FFF2-40B4-BE49-F238E27FC236}">
                <a16:creationId xmlns:a16="http://schemas.microsoft.com/office/drawing/2014/main" id="{9442A818-9E99-8E4F-90DF-75B0B68B95E8}"/>
              </a:ext>
            </a:extLst>
          </p:cNvPr>
          <p:cNvSpPr>
            <a:spLocks noGrp="1"/>
          </p:cNvSpPr>
          <p:nvPr>
            <p:ph type="sldNum" sz="quarter" idx="12"/>
          </p:nvPr>
        </p:nvSpPr>
        <p:spPr/>
        <p:txBody>
          <a:bodyPr/>
          <a:lstStyle/>
          <a:p>
            <a:pPr>
              <a:defRPr/>
            </a:pPr>
            <a:fld id="{16AAA047-8AEF-4C69-86C3-C9A280890182}" type="slidenum">
              <a:rPr lang="fr-FR" smtClean="0"/>
              <a:pPr>
                <a:defRPr/>
              </a:pPr>
              <a:t>6</a:t>
            </a:fld>
            <a:endParaRPr lang="fr-FR" dirty="0"/>
          </a:p>
        </p:txBody>
      </p:sp>
    </p:spTree>
    <p:extLst>
      <p:ext uri="{BB962C8B-B14F-4D97-AF65-F5344CB8AC3E}">
        <p14:creationId xmlns:p14="http://schemas.microsoft.com/office/powerpoint/2010/main" val="113802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ED9EF-EE1C-BE39-EEA5-5BE8DE771B0B}"/>
            </a:ext>
          </a:extLst>
        </p:cNvPr>
        <p:cNvGrpSpPr/>
        <p:nvPr/>
      </p:nvGrpSpPr>
      <p:grpSpPr>
        <a:xfrm>
          <a:off x="0" y="0"/>
          <a:ext cx="0" cy="0"/>
          <a:chOff x="0" y="0"/>
          <a:chExt cx="0" cy="0"/>
        </a:xfrm>
      </p:grpSpPr>
      <p:sp>
        <p:nvSpPr>
          <p:cNvPr id="9" name="AutoShape 18">
            <a:extLst>
              <a:ext uri="{FF2B5EF4-FFF2-40B4-BE49-F238E27FC236}">
                <a16:creationId xmlns:a16="http://schemas.microsoft.com/office/drawing/2014/main" id="{E1876317-17A6-79DE-D9B5-FDA33F58B2C7}"/>
              </a:ext>
            </a:extLst>
          </p:cNvPr>
          <p:cNvSpPr>
            <a:spLocks noGrp="1" noChangeArrowheads="1"/>
          </p:cNvSpPr>
          <p:nvPr>
            <p:ph type="title"/>
          </p:nvPr>
        </p:nvSpPr>
        <p:spPr bwMode="auto">
          <a:xfrm>
            <a:off x="179512" y="132523"/>
            <a:ext cx="8784976" cy="762762"/>
          </a:xfrm>
          <a:prstGeom prst="roundRect">
            <a:avLst>
              <a:gd name="adj" fmla="val 16667"/>
            </a:avLst>
          </a:prstGeom>
          <a:solidFill>
            <a:srgbClr val="000090"/>
          </a:solidFill>
          <a:ln w="38100">
            <a:solidFill>
              <a:srgbClr val="FF0000"/>
            </a:solidFill>
            <a:round/>
            <a:headEnd/>
            <a:tailEnd/>
          </a:ln>
          <a:effectLst/>
        </p:spPr>
        <p:txBody>
          <a:bodyPr wrap="square" lIns="0" tIns="0" rIns="0" bIns="0" anchor="ctr">
            <a:spAutoFit/>
          </a:bodyPr>
          <a:lstStyle/>
          <a:p>
            <a:pPr>
              <a:lnSpc>
                <a:spcPct val="120000"/>
              </a:lnSpc>
              <a:spcAft>
                <a:spcPts val="1200"/>
              </a:spcAft>
            </a:pPr>
            <a:r>
              <a:rPr lang="en-US" sz="4000" u="sng" dirty="0">
                <a:solidFill>
                  <a:srgbClr val="FFFF00"/>
                </a:solidFill>
              </a:rPr>
              <a:t>59</a:t>
            </a:r>
            <a:r>
              <a:rPr lang="en-US" sz="4000" u="sng" baseline="30000" dirty="0">
                <a:solidFill>
                  <a:srgbClr val="FFFF00"/>
                </a:solidFill>
              </a:rPr>
              <a:t>th</a:t>
            </a:r>
            <a:r>
              <a:rPr lang="en-US" sz="4000" u="sng" dirty="0">
                <a:solidFill>
                  <a:srgbClr val="FFFF00"/>
                </a:solidFill>
              </a:rPr>
              <a:t> PAC-PP agenda January 22, 2024</a:t>
            </a:r>
          </a:p>
        </p:txBody>
      </p:sp>
      <p:sp>
        <p:nvSpPr>
          <p:cNvPr id="8" name="Date Placeholder 7">
            <a:extLst>
              <a:ext uri="{FF2B5EF4-FFF2-40B4-BE49-F238E27FC236}">
                <a16:creationId xmlns:a16="http://schemas.microsoft.com/office/drawing/2014/main" id="{4705229C-AF39-5C60-5ECB-239793024514}"/>
              </a:ext>
            </a:extLst>
          </p:cNvPr>
          <p:cNvSpPr>
            <a:spLocks noGrp="1"/>
          </p:cNvSpPr>
          <p:nvPr>
            <p:ph type="dt" sz="half" idx="10"/>
          </p:nvPr>
        </p:nvSpPr>
        <p:spPr/>
        <p:txBody>
          <a:bodyPr/>
          <a:lstStyle/>
          <a:p>
            <a:pPr>
              <a:defRPr/>
            </a:pPr>
            <a:r>
              <a:rPr lang="en-US"/>
              <a:t>Itzhak Tserruya</a:t>
            </a:r>
            <a:endParaRPr lang="fr-FR"/>
          </a:p>
        </p:txBody>
      </p:sp>
      <p:sp>
        <p:nvSpPr>
          <p:cNvPr id="13" name="Slide Number Placeholder 12">
            <a:extLst>
              <a:ext uri="{FF2B5EF4-FFF2-40B4-BE49-F238E27FC236}">
                <a16:creationId xmlns:a16="http://schemas.microsoft.com/office/drawing/2014/main" id="{F23F0B56-60F8-B2DA-EF40-9E9F5EFE60C7}"/>
              </a:ext>
            </a:extLst>
          </p:cNvPr>
          <p:cNvSpPr>
            <a:spLocks noGrp="1"/>
          </p:cNvSpPr>
          <p:nvPr>
            <p:ph type="sldNum" sz="quarter" idx="12"/>
          </p:nvPr>
        </p:nvSpPr>
        <p:spPr/>
        <p:txBody>
          <a:bodyPr/>
          <a:lstStyle/>
          <a:p>
            <a:pPr>
              <a:defRPr/>
            </a:pPr>
            <a:fld id="{16AAA047-8AEF-4C69-86C3-C9A280890182}" type="slidenum">
              <a:rPr lang="fr-FR" smtClean="0"/>
              <a:pPr>
                <a:defRPr/>
              </a:pPr>
              <a:t>7</a:t>
            </a:fld>
            <a:endParaRPr lang="fr-FR"/>
          </a:p>
        </p:txBody>
      </p:sp>
      <p:pic>
        <p:nvPicPr>
          <p:cNvPr id="3" name="Picture 2" descr="A document with text on it&#10;&#10;Description automatically generated">
            <a:extLst>
              <a:ext uri="{FF2B5EF4-FFF2-40B4-BE49-F238E27FC236}">
                <a16:creationId xmlns:a16="http://schemas.microsoft.com/office/drawing/2014/main" id="{B737581D-CFC1-83A4-2C56-CC8DB4D0BEAD}"/>
              </a:ext>
            </a:extLst>
          </p:cNvPr>
          <p:cNvPicPr>
            <a:picLocks noChangeAspect="1"/>
          </p:cNvPicPr>
          <p:nvPr/>
        </p:nvPicPr>
        <p:blipFill rotWithShape="1">
          <a:blip r:embed="rId3">
            <a:extLst>
              <a:ext uri="{28A0092B-C50C-407E-A947-70E740481C1C}">
                <a14:useLocalDpi xmlns:a14="http://schemas.microsoft.com/office/drawing/2010/main" val="0"/>
              </a:ext>
            </a:extLst>
          </a:blip>
          <a:srcRect l="5424" t="4851" r="5424" b="7315"/>
          <a:stretch/>
        </p:blipFill>
        <p:spPr>
          <a:xfrm>
            <a:off x="323528" y="1052736"/>
            <a:ext cx="4065890" cy="5668739"/>
          </a:xfrm>
          <a:prstGeom prst="rect">
            <a:avLst/>
          </a:prstGeom>
          <a:ln w="19050">
            <a:solidFill>
              <a:schemeClr val="tx1"/>
            </a:solidFill>
          </a:ln>
        </p:spPr>
      </p:pic>
      <p:pic>
        <p:nvPicPr>
          <p:cNvPr id="10" name="Picture 9" descr="A paper with text and images&#10;&#10;Description automatically generated with medium confidence">
            <a:extLst>
              <a:ext uri="{FF2B5EF4-FFF2-40B4-BE49-F238E27FC236}">
                <a16:creationId xmlns:a16="http://schemas.microsoft.com/office/drawing/2014/main" id="{6BEE190B-2A1A-6D7F-76F4-C98042FEB263}"/>
              </a:ext>
            </a:extLst>
          </p:cNvPr>
          <p:cNvPicPr>
            <a:picLocks noChangeAspect="1"/>
          </p:cNvPicPr>
          <p:nvPr/>
        </p:nvPicPr>
        <p:blipFill rotWithShape="1">
          <a:blip r:embed="rId4">
            <a:extLst>
              <a:ext uri="{28A0092B-C50C-407E-A947-70E740481C1C}">
                <a14:useLocalDpi xmlns:a14="http://schemas.microsoft.com/office/drawing/2010/main" val="0"/>
              </a:ext>
            </a:extLst>
          </a:blip>
          <a:srcRect l="6909" t="5900" r="7614" b="1991"/>
          <a:stretch/>
        </p:blipFill>
        <p:spPr>
          <a:xfrm>
            <a:off x="4969405" y="1055084"/>
            <a:ext cx="3717395" cy="5668739"/>
          </a:xfrm>
          <a:prstGeom prst="rect">
            <a:avLst/>
          </a:prstGeom>
          <a:noFill/>
          <a:ln w="19050">
            <a:solidFill>
              <a:schemeClr val="tx1"/>
            </a:solidFill>
          </a:ln>
        </p:spPr>
      </p:pic>
      <p:sp>
        <p:nvSpPr>
          <p:cNvPr id="11" name="AutoShape 18">
            <a:extLst>
              <a:ext uri="{FF2B5EF4-FFF2-40B4-BE49-F238E27FC236}">
                <a16:creationId xmlns:a16="http://schemas.microsoft.com/office/drawing/2014/main" id="{99F77653-5AF4-B539-3844-C22F445DE24D}"/>
              </a:ext>
            </a:extLst>
          </p:cNvPr>
          <p:cNvSpPr>
            <a:spLocks noChangeArrowheads="1"/>
          </p:cNvSpPr>
          <p:nvPr/>
        </p:nvSpPr>
        <p:spPr bwMode="auto">
          <a:xfrm>
            <a:off x="179512" y="2031278"/>
            <a:ext cx="8723312" cy="3711654"/>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algn="ctr">
              <a:spcAft>
                <a:spcPts val="1200"/>
              </a:spcAft>
            </a:pPr>
            <a:r>
              <a:rPr lang="en-US" sz="2400" b="1" i="1" dirty="0">
                <a:solidFill>
                  <a:srgbClr val="000090"/>
                </a:solidFill>
              </a:rPr>
              <a:t>Highlights of today's meeting: </a:t>
            </a:r>
          </a:p>
          <a:p>
            <a:pPr marL="342900" indent="-342900">
              <a:spcAft>
                <a:spcPts val="1200"/>
              </a:spcAft>
              <a:buFont typeface="Wingdings" pitchFamily="2" charset="2"/>
              <a:buChar char="v"/>
            </a:pPr>
            <a:r>
              <a:rPr lang="en-US" sz="2400" b="1" i="1" dirty="0">
                <a:solidFill>
                  <a:srgbClr val="000090"/>
                </a:solidFill>
              </a:rPr>
              <a:t>JINR News</a:t>
            </a:r>
          </a:p>
          <a:p>
            <a:pPr marL="342900" indent="-342900">
              <a:spcAft>
                <a:spcPts val="1200"/>
              </a:spcAft>
              <a:buFont typeface="Wingdings" pitchFamily="2" charset="2"/>
              <a:buChar char="v"/>
            </a:pPr>
            <a:r>
              <a:rPr lang="en-US" sz="2400" b="1" i="1" dirty="0">
                <a:solidFill>
                  <a:srgbClr val="000090"/>
                </a:solidFill>
              </a:rPr>
              <a:t>Update reports on NICA, MPD, BM@N and SPD</a:t>
            </a:r>
          </a:p>
          <a:p>
            <a:pPr marL="342900" indent="-342900">
              <a:spcAft>
                <a:spcPts val="1200"/>
              </a:spcAft>
              <a:buFont typeface="Wingdings" charset="2"/>
              <a:buChar char="v"/>
            </a:pPr>
            <a:r>
              <a:rPr lang="en-US" sz="2400" b="1" i="1" dirty="0">
                <a:solidFill>
                  <a:srgbClr val="000090"/>
                </a:solidFill>
              </a:rPr>
              <a:t>Extension of projects: </a:t>
            </a:r>
            <a:r>
              <a:rPr lang="en-US" sz="2400" b="1" i="1" dirty="0" err="1">
                <a:solidFill>
                  <a:srgbClr val="000090"/>
                </a:solidFill>
              </a:rPr>
              <a:t>HyperNIS+SRC</a:t>
            </a:r>
            <a:r>
              <a:rPr lang="en-US" sz="2400" b="1" i="1" dirty="0">
                <a:solidFill>
                  <a:srgbClr val="000090"/>
                </a:solidFill>
              </a:rPr>
              <a:t>, SCAN-3, ALPOM-2, DSS</a:t>
            </a:r>
          </a:p>
          <a:p>
            <a:pPr marL="342900" indent="-342900">
              <a:spcAft>
                <a:spcPts val="1200"/>
              </a:spcAft>
              <a:buFont typeface="Wingdings" charset="2"/>
              <a:buChar char="v"/>
            </a:pPr>
            <a:r>
              <a:rPr lang="en-US" sz="2400" b="1" i="1" dirty="0">
                <a:solidFill>
                  <a:srgbClr val="000090"/>
                </a:solidFill>
              </a:rPr>
              <a:t>New project: FLAP</a:t>
            </a:r>
          </a:p>
          <a:p>
            <a:pPr marL="342900" indent="-342900">
              <a:spcAft>
                <a:spcPts val="1200"/>
              </a:spcAft>
              <a:buFont typeface="Wingdings" charset="2"/>
              <a:buChar char="v"/>
            </a:pPr>
            <a:r>
              <a:rPr lang="en-US" sz="2400" b="1" i="1" dirty="0">
                <a:solidFill>
                  <a:srgbClr val="000090"/>
                </a:solidFill>
              </a:rPr>
              <a:t>Reports from the LHC experiments</a:t>
            </a:r>
          </a:p>
        </p:txBody>
      </p:sp>
    </p:spTree>
    <p:extLst>
      <p:ext uri="{BB962C8B-B14F-4D97-AF65-F5344CB8AC3E}">
        <p14:creationId xmlns:p14="http://schemas.microsoft.com/office/powerpoint/2010/main" val="68428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pPr eaLnBrk="1" hangingPunct="1">
              <a:defRPr/>
            </a:pPr>
            <a:endParaRPr lang="en-US" dirty="0">
              <a:ea typeface="+mj-ea"/>
            </a:endParaRPr>
          </a:p>
        </p:txBody>
      </p:sp>
      <p:sp>
        <p:nvSpPr>
          <p:cNvPr id="734211" name="Rectangle 3"/>
          <p:cNvSpPr>
            <a:spLocks noGrp="1" noChangeArrowheads="1"/>
          </p:cNvSpPr>
          <p:nvPr>
            <p:ph type="body" idx="1"/>
          </p:nvPr>
        </p:nvSpPr>
        <p:spPr>
          <a:xfrm>
            <a:off x="419100" y="2780928"/>
            <a:ext cx="8305800" cy="1828800"/>
          </a:xfrm>
        </p:spPr>
        <p:txBody>
          <a:bodyPr/>
          <a:lstStyle/>
          <a:p>
            <a:pPr marL="0" indent="0" algn="ctr" eaLnBrk="1" hangingPunct="1">
              <a:buNone/>
            </a:pPr>
            <a:r>
              <a:rPr lang="en-US" sz="8800" i="1" dirty="0">
                <a:latin typeface="Arial" charset="0"/>
                <a:cs typeface="Arial" charset="0"/>
              </a:rPr>
              <a:t>Thank you! </a:t>
            </a:r>
          </a:p>
          <a:p>
            <a:pPr algn="ctr" eaLnBrk="1" hangingPunct="1">
              <a:buFont typeface="Wingdings" charset="0"/>
              <a:buNone/>
            </a:pPr>
            <a:r>
              <a:rPr lang="en-US" sz="8800" i="1" dirty="0">
                <a:latin typeface="Arial" charset="0"/>
                <a:cs typeface="Arial" charset="0"/>
              </a:rPr>
              <a:t> </a:t>
            </a:r>
          </a:p>
        </p:txBody>
      </p:sp>
      <p:sp>
        <p:nvSpPr>
          <p:cNvPr id="2" name="Date Placeholder 1"/>
          <p:cNvSpPr>
            <a:spLocks noGrp="1"/>
          </p:cNvSpPr>
          <p:nvPr>
            <p:ph type="dt" sz="half" idx="10"/>
          </p:nvPr>
        </p:nvSpPr>
        <p:spPr/>
        <p:txBody>
          <a:bodyPr/>
          <a:lstStyle/>
          <a:p>
            <a:r>
              <a:rPr lang="en-US"/>
              <a:t>Itzhak Tserruya</a:t>
            </a:r>
          </a:p>
        </p:txBody>
      </p:sp>
      <p:sp>
        <p:nvSpPr>
          <p:cNvPr id="3" name="Footer Placeholder 2"/>
          <p:cNvSpPr>
            <a:spLocks noGrp="1"/>
          </p:cNvSpPr>
          <p:nvPr>
            <p:ph type="ftr" sz="quarter" idx="11"/>
          </p:nvPr>
        </p:nvSpPr>
        <p:spPr/>
        <p:txBody>
          <a:bodyPr/>
          <a:lstStyle/>
          <a:p>
            <a:r>
              <a:rPr lang="en-US"/>
              <a:t>59th PAC-PP, January 22, 2024</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8</a:t>
            </a:fld>
            <a:endParaRPr lang="fr-FR"/>
          </a:p>
        </p:txBody>
      </p:sp>
    </p:spTree>
    <p:extLst>
      <p:ext uri="{BB962C8B-B14F-4D97-AF65-F5344CB8AC3E}">
        <p14:creationId xmlns:p14="http://schemas.microsoft.com/office/powerpoint/2010/main" val="31093047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76703</TotalTime>
  <Words>1036</Words>
  <Application>Microsoft Macintosh PowerPoint</Application>
  <PresentationFormat>On-screen Show (4:3)</PresentationFormat>
  <Paragraphs>90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Roboto</vt:lpstr>
      <vt:lpstr>Wingdings</vt:lpstr>
      <vt:lpstr>Thème Office</vt:lpstr>
      <vt:lpstr>PowerPoint Presentation</vt:lpstr>
      <vt:lpstr>Outline</vt:lpstr>
      <vt:lpstr>Scientific Council (I)</vt:lpstr>
      <vt:lpstr>Scientific Council (II)</vt:lpstr>
      <vt:lpstr>Scientific Council (III)</vt:lpstr>
      <vt:lpstr>Scientific Council (IV)</vt:lpstr>
      <vt:lpstr>59th PAC-PP agenda January 22, 2024</vt:lpstr>
      <vt:lpstr>PowerPoint Presentation</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Itzhak Tserruya</cp:lastModifiedBy>
  <cp:revision>1208</cp:revision>
  <cp:lastPrinted>2013-01-21T16:58:15Z</cp:lastPrinted>
  <dcterms:created xsi:type="dcterms:W3CDTF">2010-01-13T11:24:08Z</dcterms:created>
  <dcterms:modified xsi:type="dcterms:W3CDTF">2024-01-21T10:22:45Z</dcterms:modified>
</cp:coreProperties>
</file>