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3">
  <p:sldMasterIdLst>
    <p:sldMasterId id="2147483668" r:id="rId1"/>
  </p:sldMasterIdLst>
  <p:sldIdLst>
    <p:sldId id="256" r:id="rId2"/>
    <p:sldId id="337" r:id="rId3"/>
    <p:sldId id="331" r:id="rId4"/>
    <p:sldId id="320" r:id="rId5"/>
    <p:sldId id="332" r:id="rId6"/>
    <p:sldId id="291" r:id="rId7"/>
    <p:sldId id="292" r:id="rId8"/>
    <p:sldId id="293" r:id="rId9"/>
    <p:sldId id="316" r:id="rId10"/>
    <p:sldId id="300" r:id="rId11"/>
    <p:sldId id="301" r:id="rId12"/>
    <p:sldId id="310" r:id="rId13"/>
    <p:sldId id="339" r:id="rId14"/>
    <p:sldId id="333" r:id="rId15"/>
    <p:sldId id="343" r:id="rId16"/>
    <p:sldId id="344" r:id="rId17"/>
    <p:sldId id="345" r:id="rId18"/>
    <p:sldId id="346" r:id="rId19"/>
    <p:sldId id="347" r:id="rId20"/>
    <p:sldId id="342" r:id="rId21"/>
    <p:sldId id="341" r:id="rId22"/>
    <p:sldId id="354" r:id="rId23"/>
    <p:sldId id="352" r:id="rId24"/>
    <p:sldId id="353" r:id="rId25"/>
    <p:sldId id="311" r:id="rId26"/>
    <p:sldId id="348" r:id="rId27"/>
    <p:sldId id="315" r:id="rId28"/>
    <p:sldId id="322" r:id="rId29"/>
    <p:sldId id="323" r:id="rId30"/>
    <p:sldId id="328" r:id="rId31"/>
    <p:sldId id="325" r:id="rId32"/>
    <p:sldId id="326" r:id="rId33"/>
    <p:sldId id="327" r:id="rId34"/>
    <p:sldId id="317" r:id="rId35"/>
    <p:sldId id="330" r:id="rId36"/>
    <p:sldId id="334" r:id="rId37"/>
    <p:sldId id="335" r:id="rId38"/>
    <p:sldId id="336"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6981" autoAdjust="0"/>
    <p:restoredTop sz="94660"/>
  </p:normalViewPr>
  <p:slideViewPr>
    <p:cSldViewPr snapToGrid="0">
      <p:cViewPr varScale="1">
        <p:scale>
          <a:sx n="94" d="100"/>
          <a:sy n="94" d="100"/>
        </p:scale>
        <p:origin x="-114" y="-20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1042;&#1091;&#1082;&#1086;&#1083;&#1086;&#1074;&#1040;&#1042;\&#1050;&#1086;&#1084;&#1072;&#1085;&#1076;&#1080;&#1088;&#1086;&#1074;&#1082;&#1072;-&#1044;&#1091;&#1073;&#1085;&#1072;%202022\&#1053;&#1086;&#1103;&#1073;&#1088;&#1100;-&#1076;&#1077;&#1082;&#1072;&#1073;&#1088;&#1100;\&#1048;&#1079;&#1084;&#1077;&#1088;&#1077;&#1085;&#1080;&#1103;\2-12-22\2\1.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1042;&#1091;&#1082;&#1086;&#1083;&#1086;&#1074;&#1040;&#1042;\&#1050;&#1086;&#1084;&#1072;&#1085;&#1076;&#1080;&#1088;&#1086;&#1074;&#1082;&#1072;-&#1044;&#1091;&#1073;&#1085;&#1072;%202022\&#1053;&#1086;&#1103;&#1073;&#1088;&#1100;-&#1076;&#1077;&#1082;&#1072;&#1073;&#1088;&#1100;\&#1048;&#1079;&#1084;&#1077;&#1088;&#1077;&#1085;&#1080;&#1103;\2-12-22\4\orient2\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ru-RU"/>
  <c:chart>
    <c:plotArea>
      <c:layout/>
      <c:scatterChart>
        <c:scatterStyle val="smoothMarker"/>
        <c:ser>
          <c:idx val="0"/>
          <c:order val="0"/>
          <c:marker>
            <c:symbol val="none"/>
          </c:marker>
          <c:xVal>
            <c:numRef>
              <c:f>'1'!$A$1:$A$480</c:f>
              <c:numCache>
                <c:formatCode>General</c:formatCode>
                <c:ptCount val="480"/>
                <c:pt idx="0">
                  <c:v>0</c:v>
                </c:pt>
                <c:pt idx="1">
                  <c:v>0.81004600000000004</c:v>
                </c:pt>
                <c:pt idx="2">
                  <c:v>1.803102</c:v>
                </c:pt>
                <c:pt idx="3">
                  <c:v>3.8192179999999976</c:v>
                </c:pt>
                <c:pt idx="4">
                  <c:v>4.8052739999999998</c:v>
                </c:pt>
                <c:pt idx="5">
                  <c:v>5.8113320000000002</c:v>
                </c:pt>
                <c:pt idx="6">
                  <c:v>7.8014460000000003</c:v>
                </c:pt>
                <c:pt idx="7">
                  <c:v>8.8365050000000007</c:v>
                </c:pt>
                <c:pt idx="8">
                  <c:v>9.8065610000000003</c:v>
                </c:pt>
                <c:pt idx="9">
                  <c:v>11.805675000000004</c:v>
                </c:pt>
                <c:pt idx="10">
                  <c:v>12.806732000000009</c:v>
                </c:pt>
                <c:pt idx="11">
                  <c:v>13.813790000000004</c:v>
                </c:pt>
                <c:pt idx="12">
                  <c:v>15.807904000000002</c:v>
                </c:pt>
                <c:pt idx="13">
                  <c:v>16.807961000000031</c:v>
                </c:pt>
                <c:pt idx="14">
                  <c:v>17.808018000000001</c:v>
                </c:pt>
                <c:pt idx="15">
                  <c:v>19.807133</c:v>
                </c:pt>
                <c:pt idx="16">
                  <c:v>20.80519</c:v>
                </c:pt>
                <c:pt idx="17">
                  <c:v>21.809246999999989</c:v>
                </c:pt>
                <c:pt idx="18">
                  <c:v>23.814362000000017</c:v>
                </c:pt>
                <c:pt idx="19">
                  <c:v>24.814419000000001</c:v>
                </c:pt>
                <c:pt idx="20">
                  <c:v>25.809476</c:v>
                </c:pt>
                <c:pt idx="21">
                  <c:v>27.813590999999999</c:v>
                </c:pt>
                <c:pt idx="22">
                  <c:v>28.800646999999977</c:v>
                </c:pt>
                <c:pt idx="23">
                  <c:v>29.805705</c:v>
                </c:pt>
                <c:pt idx="24">
                  <c:v>31.809819000000001</c:v>
                </c:pt>
                <c:pt idx="25">
                  <c:v>32.807875999999993</c:v>
                </c:pt>
                <c:pt idx="26">
                  <c:v>33.816933999999996</c:v>
                </c:pt>
                <c:pt idx="27">
                  <c:v>35.814047999999964</c:v>
                </c:pt>
                <c:pt idx="28">
                  <c:v>36.785103000000042</c:v>
                </c:pt>
                <c:pt idx="29">
                  <c:v>37.801161999999998</c:v>
                </c:pt>
                <c:pt idx="30">
                  <c:v>39.817276999999997</c:v>
                </c:pt>
                <c:pt idx="31">
                  <c:v>40.808334000000002</c:v>
                </c:pt>
                <c:pt idx="32">
                  <c:v>41.809391000000005</c:v>
                </c:pt>
                <c:pt idx="33">
                  <c:v>43.807506000000004</c:v>
                </c:pt>
                <c:pt idx="34">
                  <c:v>44.811562999999992</c:v>
                </c:pt>
                <c:pt idx="35">
                  <c:v>45.823620999999996</c:v>
                </c:pt>
                <c:pt idx="36">
                  <c:v>47.803734000000006</c:v>
                </c:pt>
                <c:pt idx="37">
                  <c:v>48.810790999999995</c:v>
                </c:pt>
                <c:pt idx="38">
                  <c:v>49.803847999999995</c:v>
                </c:pt>
                <c:pt idx="39">
                  <c:v>51.806962999999996</c:v>
                </c:pt>
                <c:pt idx="40">
                  <c:v>52.802020000000006</c:v>
                </c:pt>
                <c:pt idx="41">
                  <c:v>53.807076999999992</c:v>
                </c:pt>
                <c:pt idx="42">
                  <c:v>55.801190999999996</c:v>
                </c:pt>
                <c:pt idx="43">
                  <c:v>56.806248999999994</c:v>
                </c:pt>
                <c:pt idx="44">
                  <c:v>57.808306000000002</c:v>
                </c:pt>
                <c:pt idx="45">
                  <c:v>59.818420999999994</c:v>
                </c:pt>
                <c:pt idx="46">
                  <c:v>60.808478000000001</c:v>
                </c:pt>
                <c:pt idx="47">
                  <c:v>61.826536000000011</c:v>
                </c:pt>
                <c:pt idx="48">
                  <c:v>63.806648999999993</c:v>
                </c:pt>
                <c:pt idx="49">
                  <c:v>64.804705999999982</c:v>
                </c:pt>
                <c:pt idx="50">
                  <c:v>65.80476299999998</c:v>
                </c:pt>
                <c:pt idx="51">
                  <c:v>67.806877999999926</c:v>
                </c:pt>
                <c:pt idx="52">
                  <c:v>68.808935999999989</c:v>
                </c:pt>
                <c:pt idx="53">
                  <c:v>69.816992999999982</c:v>
                </c:pt>
                <c:pt idx="54">
                  <c:v>71.803106999999983</c:v>
                </c:pt>
                <c:pt idx="55">
                  <c:v>72.807164000000071</c:v>
                </c:pt>
                <c:pt idx="56">
                  <c:v>73.803220999999994</c:v>
                </c:pt>
                <c:pt idx="57">
                  <c:v>75.808335999999898</c:v>
                </c:pt>
                <c:pt idx="58">
                  <c:v>76.809393</c:v>
                </c:pt>
                <c:pt idx="59">
                  <c:v>77.805449999999979</c:v>
                </c:pt>
                <c:pt idx="60">
                  <c:v>79.801564000000027</c:v>
                </c:pt>
                <c:pt idx="61">
                  <c:v>80.805622</c:v>
                </c:pt>
                <c:pt idx="62">
                  <c:v>81.825679999999949</c:v>
                </c:pt>
                <c:pt idx="63">
                  <c:v>83.812792999999928</c:v>
                </c:pt>
                <c:pt idx="64">
                  <c:v>84.813850000000002</c:v>
                </c:pt>
                <c:pt idx="65">
                  <c:v>85.811908000000003</c:v>
                </c:pt>
                <c:pt idx="66">
                  <c:v>87.80802199999998</c:v>
                </c:pt>
                <c:pt idx="67">
                  <c:v>88.804079000000002</c:v>
                </c:pt>
                <c:pt idx="68">
                  <c:v>89.804136</c:v>
                </c:pt>
                <c:pt idx="69">
                  <c:v>91.801249999999996</c:v>
                </c:pt>
                <c:pt idx="70">
                  <c:v>92.808307999999897</c:v>
                </c:pt>
                <c:pt idx="71">
                  <c:v>93.825365999999988</c:v>
                </c:pt>
                <c:pt idx="72">
                  <c:v>95.822479999999928</c:v>
                </c:pt>
                <c:pt idx="73">
                  <c:v>96.814537000000001</c:v>
                </c:pt>
                <c:pt idx="74">
                  <c:v>97.815595000000002</c:v>
                </c:pt>
                <c:pt idx="75">
                  <c:v>99.816709000000003</c:v>
                </c:pt>
                <c:pt idx="76">
                  <c:v>100.804765</c:v>
                </c:pt>
                <c:pt idx="77">
                  <c:v>101.808823</c:v>
                </c:pt>
                <c:pt idx="78">
                  <c:v>103.80093699999998</c:v>
                </c:pt>
                <c:pt idx="79">
                  <c:v>104.803994</c:v>
                </c:pt>
                <c:pt idx="80">
                  <c:v>105.825053</c:v>
                </c:pt>
                <c:pt idx="81">
                  <c:v>107.806166</c:v>
                </c:pt>
                <c:pt idx="82">
                  <c:v>108.81222300000009</c:v>
                </c:pt>
                <c:pt idx="83">
                  <c:v>109.816281</c:v>
                </c:pt>
                <c:pt idx="84">
                  <c:v>111.80839400000001</c:v>
                </c:pt>
                <c:pt idx="85">
                  <c:v>112.80545199999995</c:v>
                </c:pt>
                <c:pt idx="86">
                  <c:v>113.80950900000002</c:v>
                </c:pt>
                <c:pt idx="87">
                  <c:v>115.82962499999999</c:v>
                </c:pt>
                <c:pt idx="88">
                  <c:v>116.80868100000001</c:v>
                </c:pt>
                <c:pt idx="89">
                  <c:v>117.80973799999992</c:v>
                </c:pt>
                <c:pt idx="90">
                  <c:v>119.812853</c:v>
                </c:pt>
                <c:pt idx="91">
                  <c:v>120.81091000000002</c:v>
                </c:pt>
                <c:pt idx="92">
                  <c:v>121.81096700000002</c:v>
                </c:pt>
                <c:pt idx="93">
                  <c:v>123.814082</c:v>
                </c:pt>
                <c:pt idx="94">
                  <c:v>124.80113799999998</c:v>
                </c:pt>
                <c:pt idx="95">
                  <c:v>125.836197</c:v>
                </c:pt>
                <c:pt idx="96">
                  <c:v>127.819311</c:v>
                </c:pt>
                <c:pt idx="97">
                  <c:v>128.81136800000004</c:v>
                </c:pt>
                <c:pt idx="98">
                  <c:v>129.813425</c:v>
                </c:pt>
                <c:pt idx="99">
                  <c:v>131.80853800000014</c:v>
                </c:pt>
                <c:pt idx="100">
                  <c:v>132.81159600000001</c:v>
                </c:pt>
                <c:pt idx="101">
                  <c:v>133.81865399999998</c:v>
                </c:pt>
                <c:pt idx="102">
                  <c:v>135.81376799999998</c:v>
                </c:pt>
                <c:pt idx="103">
                  <c:v>136.805825</c:v>
                </c:pt>
                <c:pt idx="104">
                  <c:v>137.80288100000001</c:v>
                </c:pt>
                <c:pt idx="105">
                  <c:v>139.81299700000014</c:v>
                </c:pt>
                <c:pt idx="106">
                  <c:v>140.80705399999999</c:v>
                </c:pt>
                <c:pt idx="107">
                  <c:v>141.81711100000001</c:v>
                </c:pt>
                <c:pt idx="108">
                  <c:v>143.84622800000014</c:v>
                </c:pt>
                <c:pt idx="109">
                  <c:v>144.81228300000001</c:v>
                </c:pt>
                <c:pt idx="110">
                  <c:v>145.80333900000014</c:v>
                </c:pt>
                <c:pt idx="111">
                  <c:v>147.830455</c:v>
                </c:pt>
                <c:pt idx="112">
                  <c:v>148.812511</c:v>
                </c:pt>
                <c:pt idx="113">
                  <c:v>149.81056799999999</c:v>
                </c:pt>
                <c:pt idx="114">
                  <c:v>151.80068199999999</c:v>
                </c:pt>
                <c:pt idx="115">
                  <c:v>152.80774000000014</c:v>
                </c:pt>
                <c:pt idx="116">
                  <c:v>153.80779700000014</c:v>
                </c:pt>
                <c:pt idx="117">
                  <c:v>155.803911</c:v>
                </c:pt>
                <c:pt idx="118">
                  <c:v>156.811969</c:v>
                </c:pt>
                <c:pt idx="119">
                  <c:v>157.80702600000018</c:v>
                </c:pt>
                <c:pt idx="120">
                  <c:v>159.81714100000013</c:v>
                </c:pt>
                <c:pt idx="121">
                  <c:v>160.80919700000001</c:v>
                </c:pt>
                <c:pt idx="122">
                  <c:v>161.82125500000001</c:v>
                </c:pt>
                <c:pt idx="123">
                  <c:v>163.80136900000014</c:v>
                </c:pt>
                <c:pt idx="124">
                  <c:v>164.80442600000018</c:v>
                </c:pt>
                <c:pt idx="125">
                  <c:v>165.81448399999999</c:v>
                </c:pt>
                <c:pt idx="126">
                  <c:v>167.805598</c:v>
                </c:pt>
                <c:pt idx="127">
                  <c:v>168.80765499999998</c:v>
                </c:pt>
                <c:pt idx="128">
                  <c:v>169.811712</c:v>
                </c:pt>
                <c:pt idx="129">
                  <c:v>171.813827</c:v>
                </c:pt>
                <c:pt idx="130">
                  <c:v>172.80588299999999</c:v>
                </c:pt>
                <c:pt idx="131">
                  <c:v>173.80994100000001</c:v>
                </c:pt>
                <c:pt idx="132">
                  <c:v>175.81305599999985</c:v>
                </c:pt>
                <c:pt idx="133">
                  <c:v>176.80611200000001</c:v>
                </c:pt>
                <c:pt idx="134">
                  <c:v>177.81516999999999</c:v>
                </c:pt>
                <c:pt idx="135">
                  <c:v>179.818285</c:v>
                </c:pt>
                <c:pt idx="136">
                  <c:v>180.81334200000001</c:v>
                </c:pt>
                <c:pt idx="137">
                  <c:v>181.82439900000014</c:v>
                </c:pt>
                <c:pt idx="138">
                  <c:v>183.807513</c:v>
                </c:pt>
                <c:pt idx="139">
                  <c:v>184.80857</c:v>
                </c:pt>
                <c:pt idx="140">
                  <c:v>185.809628</c:v>
                </c:pt>
                <c:pt idx="141">
                  <c:v>187.81274200000001</c:v>
                </c:pt>
                <c:pt idx="142">
                  <c:v>188.809799</c:v>
                </c:pt>
                <c:pt idx="143">
                  <c:v>189.80785599999999</c:v>
                </c:pt>
                <c:pt idx="144">
                  <c:v>191.817971</c:v>
                </c:pt>
                <c:pt idx="145">
                  <c:v>192.80802700000021</c:v>
                </c:pt>
                <c:pt idx="146">
                  <c:v>193.80808500000001</c:v>
                </c:pt>
                <c:pt idx="147">
                  <c:v>195.81720000000001</c:v>
                </c:pt>
                <c:pt idx="148">
                  <c:v>196.809257</c:v>
                </c:pt>
                <c:pt idx="149">
                  <c:v>197.81131400000001</c:v>
                </c:pt>
                <c:pt idx="150">
                  <c:v>199.82642900000027</c:v>
                </c:pt>
                <c:pt idx="151">
                  <c:v>200.809485</c:v>
                </c:pt>
                <c:pt idx="152">
                  <c:v>201.82654300000004</c:v>
                </c:pt>
                <c:pt idx="153">
                  <c:v>203.80365699999999</c:v>
                </c:pt>
                <c:pt idx="154">
                  <c:v>204.807714</c:v>
                </c:pt>
                <c:pt idx="155">
                  <c:v>205.80377099999998</c:v>
                </c:pt>
                <c:pt idx="156">
                  <c:v>207.80788600000014</c:v>
                </c:pt>
                <c:pt idx="157">
                  <c:v>208.80194300000014</c:v>
                </c:pt>
                <c:pt idx="158">
                  <c:v>209.81</c:v>
                </c:pt>
                <c:pt idx="159">
                  <c:v>211.80111400000001</c:v>
                </c:pt>
                <c:pt idx="160">
                  <c:v>212.80917199999999</c:v>
                </c:pt>
                <c:pt idx="161">
                  <c:v>213.81322900000001</c:v>
                </c:pt>
                <c:pt idx="162">
                  <c:v>215.80634300000014</c:v>
                </c:pt>
                <c:pt idx="163">
                  <c:v>216.80840000000018</c:v>
                </c:pt>
                <c:pt idx="164">
                  <c:v>217.80845800000017</c:v>
                </c:pt>
                <c:pt idx="165">
                  <c:v>219.83657399999998</c:v>
                </c:pt>
                <c:pt idx="166">
                  <c:v>220.80762900000013</c:v>
                </c:pt>
                <c:pt idx="167">
                  <c:v>221.80668600000001</c:v>
                </c:pt>
                <c:pt idx="168">
                  <c:v>223.80080000000001</c:v>
                </c:pt>
                <c:pt idx="169">
                  <c:v>224.80385799999999</c:v>
                </c:pt>
                <c:pt idx="170">
                  <c:v>225.80891600000021</c:v>
                </c:pt>
                <c:pt idx="171">
                  <c:v>227.80903000000001</c:v>
                </c:pt>
                <c:pt idx="172">
                  <c:v>228.81008700000001</c:v>
                </c:pt>
                <c:pt idx="173">
                  <c:v>229.81714500000001</c:v>
                </c:pt>
                <c:pt idx="174">
                  <c:v>231.80825800000014</c:v>
                </c:pt>
                <c:pt idx="175">
                  <c:v>232.80831500000014</c:v>
                </c:pt>
                <c:pt idx="176">
                  <c:v>233.816373</c:v>
                </c:pt>
                <c:pt idx="177">
                  <c:v>235.80148600000021</c:v>
                </c:pt>
                <c:pt idx="178">
                  <c:v>236.80354399999999</c:v>
                </c:pt>
                <c:pt idx="179">
                  <c:v>237.82960299999999</c:v>
                </c:pt>
                <c:pt idx="180">
                  <c:v>239.80271500000001</c:v>
                </c:pt>
                <c:pt idx="181">
                  <c:v>240.80477299999998</c:v>
                </c:pt>
                <c:pt idx="182">
                  <c:v>241.80283000000014</c:v>
                </c:pt>
                <c:pt idx="183">
                  <c:v>243.81894500000001</c:v>
                </c:pt>
                <c:pt idx="184">
                  <c:v>244.805002</c:v>
                </c:pt>
                <c:pt idx="185">
                  <c:v>245.81605999999999</c:v>
                </c:pt>
                <c:pt idx="186">
                  <c:v>247.842175</c:v>
                </c:pt>
                <c:pt idx="187">
                  <c:v>248.81223100000014</c:v>
                </c:pt>
                <c:pt idx="188">
                  <c:v>249.814288</c:v>
                </c:pt>
                <c:pt idx="189">
                  <c:v>251.80440200000001</c:v>
                </c:pt>
                <c:pt idx="190">
                  <c:v>252.80845900000014</c:v>
                </c:pt>
                <c:pt idx="191">
                  <c:v>253.809516</c:v>
                </c:pt>
                <c:pt idx="192">
                  <c:v>255.82263200000014</c:v>
                </c:pt>
                <c:pt idx="193">
                  <c:v>256.81068800000008</c:v>
                </c:pt>
                <c:pt idx="194">
                  <c:v>257.805746</c:v>
                </c:pt>
                <c:pt idx="195">
                  <c:v>259.81786000000028</c:v>
                </c:pt>
                <c:pt idx="196">
                  <c:v>260.80891699999967</c:v>
                </c:pt>
                <c:pt idx="197">
                  <c:v>261.82397499999973</c:v>
                </c:pt>
                <c:pt idx="198">
                  <c:v>263.80608799999999</c:v>
                </c:pt>
                <c:pt idx="199">
                  <c:v>264.81514600000003</c:v>
                </c:pt>
                <c:pt idx="200">
                  <c:v>265.80520200000001</c:v>
                </c:pt>
                <c:pt idx="201">
                  <c:v>267.81731799999966</c:v>
                </c:pt>
                <c:pt idx="202">
                  <c:v>268.8073739999997</c:v>
                </c:pt>
                <c:pt idx="203">
                  <c:v>269.817432</c:v>
                </c:pt>
                <c:pt idx="204">
                  <c:v>271.80354599999993</c:v>
                </c:pt>
                <c:pt idx="205">
                  <c:v>272.80560400000002</c:v>
                </c:pt>
                <c:pt idx="206">
                  <c:v>273.82266099999998</c:v>
                </c:pt>
                <c:pt idx="207">
                  <c:v>275.8267759999996</c:v>
                </c:pt>
                <c:pt idx="208">
                  <c:v>276.81683299999969</c:v>
                </c:pt>
                <c:pt idx="209">
                  <c:v>277.81389000000001</c:v>
                </c:pt>
                <c:pt idx="210">
                  <c:v>279.83900499999999</c:v>
                </c:pt>
                <c:pt idx="211">
                  <c:v>280.81506200000001</c:v>
                </c:pt>
                <c:pt idx="212">
                  <c:v>281.81011799999959</c:v>
                </c:pt>
                <c:pt idx="213">
                  <c:v>283.81223299999999</c:v>
                </c:pt>
                <c:pt idx="214">
                  <c:v>284.81128999999999</c:v>
                </c:pt>
                <c:pt idx="215">
                  <c:v>285.8173479999997</c:v>
                </c:pt>
                <c:pt idx="216">
                  <c:v>287.81446200000028</c:v>
                </c:pt>
                <c:pt idx="217">
                  <c:v>288.81351899999959</c:v>
                </c:pt>
                <c:pt idx="218">
                  <c:v>289.81757599999969</c:v>
                </c:pt>
                <c:pt idx="219">
                  <c:v>291.80768999999998</c:v>
                </c:pt>
                <c:pt idx="220">
                  <c:v>292.80674699999969</c:v>
                </c:pt>
                <c:pt idx="221">
                  <c:v>293.81180499999999</c:v>
                </c:pt>
                <c:pt idx="222">
                  <c:v>295.80791900000003</c:v>
                </c:pt>
                <c:pt idx="223">
                  <c:v>296.81097599999993</c:v>
                </c:pt>
                <c:pt idx="224">
                  <c:v>297.82403399999993</c:v>
                </c:pt>
                <c:pt idx="225">
                  <c:v>299.80714799999993</c:v>
                </c:pt>
                <c:pt idx="226">
                  <c:v>300.81320499999993</c:v>
                </c:pt>
                <c:pt idx="227">
                  <c:v>301.80826200000001</c:v>
                </c:pt>
                <c:pt idx="228">
                  <c:v>303.81537699999967</c:v>
                </c:pt>
                <c:pt idx="229">
                  <c:v>304.80243300000001</c:v>
                </c:pt>
                <c:pt idx="230">
                  <c:v>305.83349199999969</c:v>
                </c:pt>
                <c:pt idx="231">
                  <c:v>307.80760500000002</c:v>
                </c:pt>
                <c:pt idx="232">
                  <c:v>308.81166300000001</c:v>
                </c:pt>
                <c:pt idx="233">
                  <c:v>309.81472000000002</c:v>
                </c:pt>
                <c:pt idx="234">
                  <c:v>311.805834</c:v>
                </c:pt>
                <c:pt idx="235">
                  <c:v>312.81089200000002</c:v>
                </c:pt>
                <c:pt idx="236">
                  <c:v>313.82094899999993</c:v>
                </c:pt>
                <c:pt idx="237">
                  <c:v>315.818063</c:v>
                </c:pt>
                <c:pt idx="238">
                  <c:v>316.80611999999951</c:v>
                </c:pt>
                <c:pt idx="239">
                  <c:v>317.81917799999974</c:v>
                </c:pt>
                <c:pt idx="240">
                  <c:v>319.808291</c:v>
                </c:pt>
                <c:pt idx="241">
                  <c:v>320.809349</c:v>
                </c:pt>
                <c:pt idx="242">
                  <c:v>321.80940600000002</c:v>
                </c:pt>
                <c:pt idx="243">
                  <c:v>323.81452100000001</c:v>
                </c:pt>
                <c:pt idx="244">
                  <c:v>324.81357799999967</c:v>
                </c:pt>
                <c:pt idx="245">
                  <c:v>325.80163499999969</c:v>
                </c:pt>
                <c:pt idx="246">
                  <c:v>327.807749</c:v>
                </c:pt>
                <c:pt idx="247">
                  <c:v>328.813807</c:v>
                </c:pt>
                <c:pt idx="248">
                  <c:v>329.81186400000001</c:v>
                </c:pt>
                <c:pt idx="249">
                  <c:v>331.80797799999999</c:v>
                </c:pt>
                <c:pt idx="250">
                  <c:v>332.80703499999993</c:v>
                </c:pt>
                <c:pt idx="251">
                  <c:v>333.81409300000001</c:v>
                </c:pt>
                <c:pt idx="252">
                  <c:v>335.80720700000001</c:v>
                </c:pt>
                <c:pt idx="253">
                  <c:v>336.81726500000002</c:v>
                </c:pt>
                <c:pt idx="254">
                  <c:v>337.82232199999999</c:v>
                </c:pt>
                <c:pt idx="255">
                  <c:v>339.80943500000001</c:v>
                </c:pt>
                <c:pt idx="256">
                  <c:v>340.80249199999997</c:v>
                </c:pt>
                <c:pt idx="257">
                  <c:v>341.81855099999973</c:v>
                </c:pt>
                <c:pt idx="258">
                  <c:v>343.80166400000002</c:v>
                </c:pt>
                <c:pt idx="259">
                  <c:v>344.80972200000002</c:v>
                </c:pt>
                <c:pt idx="260">
                  <c:v>345.80877899999973</c:v>
                </c:pt>
                <c:pt idx="261">
                  <c:v>347.8268939999997</c:v>
                </c:pt>
                <c:pt idx="262">
                  <c:v>348.81595099999993</c:v>
                </c:pt>
                <c:pt idx="263">
                  <c:v>349.80800699999969</c:v>
                </c:pt>
                <c:pt idx="264">
                  <c:v>351.81812299999973</c:v>
                </c:pt>
                <c:pt idx="265">
                  <c:v>352.81117999999947</c:v>
                </c:pt>
                <c:pt idx="266">
                  <c:v>353.81323699999973</c:v>
                </c:pt>
                <c:pt idx="267">
                  <c:v>355.80235099999999</c:v>
                </c:pt>
                <c:pt idx="268">
                  <c:v>356.805408</c:v>
                </c:pt>
                <c:pt idx="269">
                  <c:v>357.83246700000001</c:v>
                </c:pt>
                <c:pt idx="270">
                  <c:v>359.81358</c:v>
                </c:pt>
                <c:pt idx="271">
                  <c:v>360.81163699999973</c:v>
                </c:pt>
                <c:pt idx="272">
                  <c:v>361.81169399999999</c:v>
                </c:pt>
                <c:pt idx="273">
                  <c:v>363.808808</c:v>
                </c:pt>
                <c:pt idx="274">
                  <c:v>364.81186600000001</c:v>
                </c:pt>
                <c:pt idx="275">
                  <c:v>365.81392299999999</c:v>
                </c:pt>
                <c:pt idx="276">
                  <c:v>367.80803699999973</c:v>
                </c:pt>
                <c:pt idx="277">
                  <c:v>368.81709499999999</c:v>
                </c:pt>
                <c:pt idx="278">
                  <c:v>369.81015199999973</c:v>
                </c:pt>
                <c:pt idx="279">
                  <c:v>371.80726600000008</c:v>
                </c:pt>
                <c:pt idx="280">
                  <c:v>372.81332300000003</c:v>
                </c:pt>
                <c:pt idx="281">
                  <c:v>373.80637999999959</c:v>
                </c:pt>
                <c:pt idx="282">
                  <c:v>375.80849499999999</c:v>
                </c:pt>
                <c:pt idx="283">
                  <c:v>376.81055199999969</c:v>
                </c:pt>
                <c:pt idx="284">
                  <c:v>377.81860999999969</c:v>
                </c:pt>
                <c:pt idx="285">
                  <c:v>379.8137239999997</c:v>
                </c:pt>
                <c:pt idx="286">
                  <c:v>380.80878100000001</c:v>
                </c:pt>
                <c:pt idx="287">
                  <c:v>381.807838</c:v>
                </c:pt>
                <c:pt idx="288">
                  <c:v>383.80695199999974</c:v>
                </c:pt>
                <c:pt idx="289">
                  <c:v>384.81800999999973</c:v>
                </c:pt>
                <c:pt idx="290">
                  <c:v>385.81806799999993</c:v>
                </c:pt>
                <c:pt idx="291">
                  <c:v>387.80818099999999</c:v>
                </c:pt>
                <c:pt idx="292">
                  <c:v>388.81023800000003</c:v>
                </c:pt>
                <c:pt idx="293">
                  <c:v>389.81529599999999</c:v>
                </c:pt>
                <c:pt idx="294">
                  <c:v>391.80941000000001</c:v>
                </c:pt>
                <c:pt idx="295">
                  <c:v>392.806467</c:v>
                </c:pt>
                <c:pt idx="296">
                  <c:v>393.82352499999973</c:v>
                </c:pt>
                <c:pt idx="297">
                  <c:v>395.81263899999999</c:v>
                </c:pt>
                <c:pt idx="298">
                  <c:v>396.81769600000001</c:v>
                </c:pt>
                <c:pt idx="299">
                  <c:v>397.82475399999993</c:v>
                </c:pt>
                <c:pt idx="300">
                  <c:v>399.82486799999998</c:v>
                </c:pt>
                <c:pt idx="301">
                  <c:v>400.80892499999999</c:v>
                </c:pt>
                <c:pt idx="302">
                  <c:v>401.82298300000002</c:v>
                </c:pt>
                <c:pt idx="303">
                  <c:v>403.81109599999974</c:v>
                </c:pt>
                <c:pt idx="304">
                  <c:v>404.80915399999969</c:v>
                </c:pt>
                <c:pt idx="305">
                  <c:v>405.819211</c:v>
                </c:pt>
                <c:pt idx="306">
                  <c:v>407.81032499999969</c:v>
                </c:pt>
                <c:pt idx="307">
                  <c:v>408.81238300000001</c:v>
                </c:pt>
                <c:pt idx="308">
                  <c:v>409.81144</c:v>
                </c:pt>
                <c:pt idx="309">
                  <c:v>411.80755399999993</c:v>
                </c:pt>
                <c:pt idx="310">
                  <c:v>412.80160999999993</c:v>
                </c:pt>
                <c:pt idx="311">
                  <c:v>413.811668</c:v>
                </c:pt>
                <c:pt idx="312">
                  <c:v>415.81278300000002</c:v>
                </c:pt>
                <c:pt idx="313">
                  <c:v>416.80984000000035</c:v>
                </c:pt>
                <c:pt idx="314">
                  <c:v>417.820898</c:v>
                </c:pt>
                <c:pt idx="315">
                  <c:v>419.80501099999969</c:v>
                </c:pt>
                <c:pt idx="316">
                  <c:v>420.81406900000002</c:v>
                </c:pt>
                <c:pt idx="317">
                  <c:v>421.82112599999959</c:v>
                </c:pt>
                <c:pt idx="318">
                  <c:v>423.82024100000001</c:v>
                </c:pt>
                <c:pt idx="319">
                  <c:v>424.80629699999969</c:v>
                </c:pt>
                <c:pt idx="320">
                  <c:v>425.80935499999993</c:v>
                </c:pt>
                <c:pt idx="321">
                  <c:v>427.80746900000008</c:v>
                </c:pt>
                <c:pt idx="322">
                  <c:v>428.80852599999969</c:v>
                </c:pt>
                <c:pt idx="323">
                  <c:v>429.81358299999999</c:v>
                </c:pt>
                <c:pt idx="324">
                  <c:v>431.81269800000001</c:v>
                </c:pt>
                <c:pt idx="325">
                  <c:v>432.81175499999966</c:v>
                </c:pt>
                <c:pt idx="326">
                  <c:v>433.80781200000001</c:v>
                </c:pt>
                <c:pt idx="327">
                  <c:v>435.80792700000001</c:v>
                </c:pt>
                <c:pt idx="328">
                  <c:v>436.80498400000027</c:v>
                </c:pt>
                <c:pt idx="329">
                  <c:v>437.813041</c:v>
                </c:pt>
                <c:pt idx="330">
                  <c:v>439.8011549999996</c:v>
                </c:pt>
                <c:pt idx="331">
                  <c:v>440.80521199999993</c:v>
                </c:pt>
                <c:pt idx="332">
                  <c:v>441.80927000000008</c:v>
                </c:pt>
                <c:pt idx="333">
                  <c:v>443.81538399999999</c:v>
                </c:pt>
                <c:pt idx="334">
                  <c:v>444.816442</c:v>
                </c:pt>
                <c:pt idx="335">
                  <c:v>445.80749800000001</c:v>
                </c:pt>
                <c:pt idx="336">
                  <c:v>447.83061400000003</c:v>
                </c:pt>
                <c:pt idx="337">
                  <c:v>448.80567000000002</c:v>
                </c:pt>
                <c:pt idx="338">
                  <c:v>449.82372799999973</c:v>
                </c:pt>
                <c:pt idx="339">
                  <c:v>451.81884200000002</c:v>
                </c:pt>
                <c:pt idx="340">
                  <c:v>452.81990000000002</c:v>
                </c:pt>
                <c:pt idx="341">
                  <c:v>453.82495699999993</c:v>
                </c:pt>
                <c:pt idx="342">
                  <c:v>455.80707000000001</c:v>
                </c:pt>
                <c:pt idx="343">
                  <c:v>456.81312799999967</c:v>
                </c:pt>
                <c:pt idx="344">
                  <c:v>457.82218599999999</c:v>
                </c:pt>
                <c:pt idx="345">
                  <c:v>459.81729999999999</c:v>
                </c:pt>
                <c:pt idx="346">
                  <c:v>460.81035699999967</c:v>
                </c:pt>
                <c:pt idx="347">
                  <c:v>461.809414</c:v>
                </c:pt>
                <c:pt idx="348">
                  <c:v>463.80852799999974</c:v>
                </c:pt>
                <c:pt idx="349">
                  <c:v>464.80858499999999</c:v>
                </c:pt>
                <c:pt idx="350">
                  <c:v>465.80864300000002</c:v>
                </c:pt>
                <c:pt idx="351">
                  <c:v>467.80675599999967</c:v>
                </c:pt>
                <c:pt idx="352">
                  <c:v>468.81181400000003</c:v>
                </c:pt>
                <c:pt idx="353">
                  <c:v>469.81687199999999</c:v>
                </c:pt>
                <c:pt idx="354">
                  <c:v>471.808986</c:v>
                </c:pt>
                <c:pt idx="355">
                  <c:v>472.80504300000001</c:v>
                </c:pt>
                <c:pt idx="356">
                  <c:v>473.81309999999974</c:v>
                </c:pt>
                <c:pt idx="357">
                  <c:v>475.80821399999974</c:v>
                </c:pt>
                <c:pt idx="358">
                  <c:v>476.80927100000002</c:v>
                </c:pt>
                <c:pt idx="359">
                  <c:v>477.82232999999974</c:v>
                </c:pt>
                <c:pt idx="360">
                  <c:v>479.81544400000001</c:v>
                </c:pt>
                <c:pt idx="361">
                  <c:v>480.819501</c:v>
                </c:pt>
                <c:pt idx="362">
                  <c:v>481.81655799999959</c:v>
                </c:pt>
                <c:pt idx="363">
                  <c:v>483.80767200000008</c:v>
                </c:pt>
                <c:pt idx="364">
                  <c:v>484.81172899999973</c:v>
                </c:pt>
                <c:pt idx="365">
                  <c:v>485.81278700000001</c:v>
                </c:pt>
                <c:pt idx="366">
                  <c:v>487.83290199999999</c:v>
                </c:pt>
                <c:pt idx="367">
                  <c:v>488.80995799999999</c:v>
                </c:pt>
                <c:pt idx="368">
                  <c:v>489.8160149999996</c:v>
                </c:pt>
                <c:pt idx="369">
                  <c:v>491.81012999999973</c:v>
                </c:pt>
                <c:pt idx="370">
                  <c:v>492.814187</c:v>
                </c:pt>
                <c:pt idx="371">
                  <c:v>493.81424399999997</c:v>
                </c:pt>
                <c:pt idx="372">
                  <c:v>495.8083579999996</c:v>
                </c:pt>
                <c:pt idx="373">
                  <c:v>496.80741499999999</c:v>
                </c:pt>
                <c:pt idx="374">
                  <c:v>497.82547399999999</c:v>
                </c:pt>
                <c:pt idx="375">
                  <c:v>499.8185869999997</c:v>
                </c:pt>
                <c:pt idx="376">
                  <c:v>500.81664499999999</c:v>
                </c:pt>
                <c:pt idx="377">
                  <c:v>501.81170200000003</c:v>
                </c:pt>
                <c:pt idx="378">
                  <c:v>503.80381499999999</c:v>
                </c:pt>
                <c:pt idx="379">
                  <c:v>504.80887300000001</c:v>
                </c:pt>
                <c:pt idx="380">
                  <c:v>505.81193099999973</c:v>
                </c:pt>
                <c:pt idx="381">
                  <c:v>507.808044</c:v>
                </c:pt>
                <c:pt idx="382">
                  <c:v>508.809102</c:v>
                </c:pt>
                <c:pt idx="383">
                  <c:v>509.8151589999996</c:v>
                </c:pt>
                <c:pt idx="384">
                  <c:v>511.81327399999969</c:v>
                </c:pt>
                <c:pt idx="385">
                  <c:v>512.81633099999999</c:v>
                </c:pt>
                <c:pt idx="386">
                  <c:v>513.81438800000001</c:v>
                </c:pt>
                <c:pt idx="387">
                  <c:v>515.81450299999949</c:v>
                </c:pt>
                <c:pt idx="388">
                  <c:v>516.81455999999946</c:v>
                </c:pt>
                <c:pt idx="389">
                  <c:v>517.81261699999902</c:v>
                </c:pt>
                <c:pt idx="390">
                  <c:v>519.80773099999999</c:v>
                </c:pt>
                <c:pt idx="391">
                  <c:v>520.80178799999999</c:v>
                </c:pt>
                <c:pt idx="392">
                  <c:v>521.828846</c:v>
                </c:pt>
                <c:pt idx="393">
                  <c:v>523.81295999999918</c:v>
                </c:pt>
                <c:pt idx="394">
                  <c:v>524.81101699999931</c:v>
                </c:pt>
                <c:pt idx="395">
                  <c:v>525.81507399999998</c:v>
                </c:pt>
                <c:pt idx="396">
                  <c:v>527.82218899999918</c:v>
                </c:pt>
                <c:pt idx="397">
                  <c:v>528.81324599999948</c:v>
                </c:pt>
                <c:pt idx="398">
                  <c:v>529.80530299999998</c:v>
                </c:pt>
                <c:pt idx="399">
                  <c:v>531.80941699999948</c:v>
                </c:pt>
                <c:pt idx="400">
                  <c:v>532.81547499999999</c:v>
                </c:pt>
                <c:pt idx="401">
                  <c:v>533.80953199999999</c:v>
                </c:pt>
                <c:pt idx="402">
                  <c:v>535.80164599999932</c:v>
                </c:pt>
                <c:pt idx="403">
                  <c:v>536.80670399999997</c:v>
                </c:pt>
                <c:pt idx="404">
                  <c:v>537.81976099999997</c:v>
                </c:pt>
                <c:pt idx="405">
                  <c:v>539.80687499999999</c:v>
                </c:pt>
                <c:pt idx="406">
                  <c:v>540.81993299999999</c:v>
                </c:pt>
                <c:pt idx="407">
                  <c:v>541.81798999999933</c:v>
                </c:pt>
                <c:pt idx="408">
                  <c:v>543.80910399999948</c:v>
                </c:pt>
                <c:pt idx="409">
                  <c:v>544.81716199999914</c:v>
                </c:pt>
                <c:pt idx="410">
                  <c:v>545.81221799999889</c:v>
                </c:pt>
                <c:pt idx="411">
                  <c:v>547.81333299999994</c:v>
                </c:pt>
                <c:pt idx="412">
                  <c:v>548.81538999999998</c:v>
                </c:pt>
                <c:pt idx="413">
                  <c:v>549.81744799999944</c:v>
                </c:pt>
                <c:pt idx="414">
                  <c:v>551.81556199999932</c:v>
                </c:pt>
                <c:pt idx="415">
                  <c:v>552.81561899999917</c:v>
                </c:pt>
                <c:pt idx="416">
                  <c:v>553.81767599999932</c:v>
                </c:pt>
                <c:pt idx="417">
                  <c:v>555.80778999999939</c:v>
                </c:pt>
                <c:pt idx="418">
                  <c:v>556.81284799999946</c:v>
                </c:pt>
                <c:pt idx="419">
                  <c:v>557.81290499999932</c:v>
                </c:pt>
                <c:pt idx="420">
                  <c:v>559.80201899999918</c:v>
                </c:pt>
                <c:pt idx="421">
                  <c:v>560.82307700000001</c:v>
                </c:pt>
                <c:pt idx="422">
                  <c:v>561.82213399999932</c:v>
                </c:pt>
                <c:pt idx="423">
                  <c:v>563.81524799999931</c:v>
                </c:pt>
                <c:pt idx="424">
                  <c:v>564.81230499999947</c:v>
                </c:pt>
                <c:pt idx="425">
                  <c:v>565.81136199999946</c:v>
                </c:pt>
                <c:pt idx="426">
                  <c:v>567.80847600000004</c:v>
                </c:pt>
                <c:pt idx="427">
                  <c:v>568.813534</c:v>
                </c:pt>
                <c:pt idx="428">
                  <c:v>569.81859199999997</c:v>
                </c:pt>
                <c:pt idx="429">
                  <c:v>571.80170499999997</c:v>
                </c:pt>
                <c:pt idx="430">
                  <c:v>572.81376299999999</c:v>
                </c:pt>
                <c:pt idx="431">
                  <c:v>573.82382099999938</c:v>
                </c:pt>
                <c:pt idx="432">
                  <c:v>575.80693399999996</c:v>
                </c:pt>
                <c:pt idx="433">
                  <c:v>576.81099099999949</c:v>
                </c:pt>
                <c:pt idx="434">
                  <c:v>577.81504899999948</c:v>
                </c:pt>
                <c:pt idx="435">
                  <c:v>579.80816299999947</c:v>
                </c:pt>
                <c:pt idx="436">
                  <c:v>580.80921999999919</c:v>
                </c:pt>
                <c:pt idx="437">
                  <c:v>581.80527699999948</c:v>
                </c:pt>
                <c:pt idx="438">
                  <c:v>583.80939100000001</c:v>
                </c:pt>
                <c:pt idx="439">
                  <c:v>584.81344899999999</c:v>
                </c:pt>
                <c:pt idx="440">
                  <c:v>585.80850599999997</c:v>
                </c:pt>
                <c:pt idx="441">
                  <c:v>587.80661999999904</c:v>
                </c:pt>
                <c:pt idx="442">
                  <c:v>588.81467799999996</c:v>
                </c:pt>
                <c:pt idx="443">
                  <c:v>589.80273499999998</c:v>
                </c:pt>
                <c:pt idx="444">
                  <c:v>591.80784899999946</c:v>
                </c:pt>
                <c:pt idx="445">
                  <c:v>592.80190599999946</c:v>
                </c:pt>
                <c:pt idx="446">
                  <c:v>593.81896399999948</c:v>
                </c:pt>
                <c:pt idx="447">
                  <c:v>595.81207799999947</c:v>
                </c:pt>
                <c:pt idx="448">
                  <c:v>596.80713499999945</c:v>
                </c:pt>
                <c:pt idx="449">
                  <c:v>597.81919299999947</c:v>
                </c:pt>
                <c:pt idx="450">
                  <c:v>599.81230699999946</c:v>
                </c:pt>
                <c:pt idx="451">
                  <c:v>600.81436399999996</c:v>
                </c:pt>
                <c:pt idx="452">
                  <c:v>601.81942199999946</c:v>
                </c:pt>
                <c:pt idx="453">
                  <c:v>603.808536</c:v>
                </c:pt>
                <c:pt idx="454">
                  <c:v>604.80159199999946</c:v>
                </c:pt>
                <c:pt idx="455">
                  <c:v>605.80664999999931</c:v>
                </c:pt>
                <c:pt idx="456">
                  <c:v>607.80776399999945</c:v>
                </c:pt>
                <c:pt idx="457">
                  <c:v>608.81182199999932</c:v>
                </c:pt>
                <c:pt idx="458">
                  <c:v>609.80987900000002</c:v>
                </c:pt>
                <c:pt idx="459">
                  <c:v>611.80699299999947</c:v>
                </c:pt>
                <c:pt idx="460">
                  <c:v>612.81505099999947</c:v>
                </c:pt>
                <c:pt idx="461">
                  <c:v>613.80510799999945</c:v>
                </c:pt>
                <c:pt idx="462">
                  <c:v>615.81822299999931</c:v>
                </c:pt>
                <c:pt idx="463">
                  <c:v>616.80827899999997</c:v>
                </c:pt>
                <c:pt idx="464">
                  <c:v>617.81033600000001</c:v>
                </c:pt>
                <c:pt idx="465">
                  <c:v>619.81945099999996</c:v>
                </c:pt>
                <c:pt idx="466">
                  <c:v>620.81250799999918</c:v>
                </c:pt>
                <c:pt idx="467">
                  <c:v>621.81256499999915</c:v>
                </c:pt>
                <c:pt idx="468">
                  <c:v>623.80967999999996</c:v>
                </c:pt>
                <c:pt idx="469">
                  <c:v>624.80773699999997</c:v>
                </c:pt>
                <c:pt idx="470">
                  <c:v>625.81379400000003</c:v>
                </c:pt>
                <c:pt idx="471">
                  <c:v>627.81490899999949</c:v>
                </c:pt>
                <c:pt idx="472">
                  <c:v>628.80296499999918</c:v>
                </c:pt>
                <c:pt idx="473">
                  <c:v>629.82202299999915</c:v>
                </c:pt>
                <c:pt idx="474">
                  <c:v>631.80213599999945</c:v>
                </c:pt>
                <c:pt idx="475">
                  <c:v>632.81119399999932</c:v>
                </c:pt>
                <c:pt idx="476">
                  <c:v>633.82725299999902</c:v>
                </c:pt>
                <c:pt idx="477">
                  <c:v>635.78436400000055</c:v>
                </c:pt>
                <c:pt idx="478">
                  <c:v>636.82342399999948</c:v>
                </c:pt>
                <c:pt idx="479">
                  <c:v>637.80348000000004</c:v>
                </c:pt>
              </c:numCache>
            </c:numRef>
          </c:xVal>
          <c:yVal>
            <c:numRef>
              <c:f>'1'!$B$1:$B$480</c:f>
              <c:numCache>
                <c:formatCode>General</c:formatCode>
                <c:ptCount val="480"/>
                <c:pt idx="0">
                  <c:v>0</c:v>
                </c:pt>
                <c:pt idx="1">
                  <c:v>1635</c:v>
                </c:pt>
                <c:pt idx="2">
                  <c:v>1799</c:v>
                </c:pt>
                <c:pt idx="3">
                  <c:v>1622</c:v>
                </c:pt>
                <c:pt idx="4">
                  <c:v>571</c:v>
                </c:pt>
                <c:pt idx="5">
                  <c:v>1789</c:v>
                </c:pt>
                <c:pt idx="6">
                  <c:v>1819</c:v>
                </c:pt>
                <c:pt idx="7">
                  <c:v>732</c:v>
                </c:pt>
                <c:pt idx="8">
                  <c:v>445</c:v>
                </c:pt>
                <c:pt idx="9">
                  <c:v>555</c:v>
                </c:pt>
                <c:pt idx="10">
                  <c:v>1519</c:v>
                </c:pt>
                <c:pt idx="11">
                  <c:v>676</c:v>
                </c:pt>
                <c:pt idx="12">
                  <c:v>1255</c:v>
                </c:pt>
                <c:pt idx="13">
                  <c:v>1334</c:v>
                </c:pt>
                <c:pt idx="14">
                  <c:v>583</c:v>
                </c:pt>
                <c:pt idx="15">
                  <c:v>1619</c:v>
                </c:pt>
                <c:pt idx="16">
                  <c:v>645</c:v>
                </c:pt>
                <c:pt idx="17">
                  <c:v>641</c:v>
                </c:pt>
                <c:pt idx="18">
                  <c:v>795</c:v>
                </c:pt>
                <c:pt idx="19">
                  <c:v>1045</c:v>
                </c:pt>
                <c:pt idx="20">
                  <c:v>706</c:v>
                </c:pt>
                <c:pt idx="21">
                  <c:v>402</c:v>
                </c:pt>
                <c:pt idx="22">
                  <c:v>363</c:v>
                </c:pt>
                <c:pt idx="23">
                  <c:v>312</c:v>
                </c:pt>
                <c:pt idx="24">
                  <c:v>475</c:v>
                </c:pt>
                <c:pt idx="25">
                  <c:v>602</c:v>
                </c:pt>
                <c:pt idx="26">
                  <c:v>2129</c:v>
                </c:pt>
                <c:pt idx="27">
                  <c:v>884</c:v>
                </c:pt>
                <c:pt idx="28">
                  <c:v>984</c:v>
                </c:pt>
                <c:pt idx="29">
                  <c:v>616</c:v>
                </c:pt>
                <c:pt idx="30">
                  <c:v>504</c:v>
                </c:pt>
                <c:pt idx="31">
                  <c:v>829</c:v>
                </c:pt>
                <c:pt idx="32">
                  <c:v>627</c:v>
                </c:pt>
                <c:pt idx="33">
                  <c:v>1244</c:v>
                </c:pt>
                <c:pt idx="34">
                  <c:v>1484</c:v>
                </c:pt>
                <c:pt idx="35">
                  <c:v>1282</c:v>
                </c:pt>
                <c:pt idx="36">
                  <c:v>960</c:v>
                </c:pt>
                <c:pt idx="37">
                  <c:v>348</c:v>
                </c:pt>
                <c:pt idx="38">
                  <c:v>1336</c:v>
                </c:pt>
                <c:pt idx="39">
                  <c:v>578</c:v>
                </c:pt>
                <c:pt idx="40">
                  <c:v>794</c:v>
                </c:pt>
                <c:pt idx="41">
                  <c:v>1286</c:v>
                </c:pt>
                <c:pt idx="42">
                  <c:v>3118</c:v>
                </c:pt>
                <c:pt idx="43">
                  <c:v>204</c:v>
                </c:pt>
                <c:pt idx="44">
                  <c:v>430</c:v>
                </c:pt>
                <c:pt idx="45">
                  <c:v>835</c:v>
                </c:pt>
                <c:pt idx="46">
                  <c:v>875</c:v>
                </c:pt>
                <c:pt idx="47">
                  <c:v>1075</c:v>
                </c:pt>
                <c:pt idx="48">
                  <c:v>1347</c:v>
                </c:pt>
                <c:pt idx="49">
                  <c:v>376</c:v>
                </c:pt>
                <c:pt idx="50">
                  <c:v>1927</c:v>
                </c:pt>
                <c:pt idx="51">
                  <c:v>1206</c:v>
                </c:pt>
                <c:pt idx="52">
                  <c:v>350</c:v>
                </c:pt>
                <c:pt idx="53">
                  <c:v>330</c:v>
                </c:pt>
                <c:pt idx="54">
                  <c:v>914</c:v>
                </c:pt>
                <c:pt idx="55">
                  <c:v>1411</c:v>
                </c:pt>
                <c:pt idx="56">
                  <c:v>525</c:v>
                </c:pt>
                <c:pt idx="57">
                  <c:v>2874</c:v>
                </c:pt>
                <c:pt idx="58">
                  <c:v>2492</c:v>
                </c:pt>
                <c:pt idx="59">
                  <c:v>2519</c:v>
                </c:pt>
                <c:pt idx="60">
                  <c:v>2776</c:v>
                </c:pt>
                <c:pt idx="61">
                  <c:v>2560</c:v>
                </c:pt>
                <c:pt idx="62">
                  <c:v>2677</c:v>
                </c:pt>
                <c:pt idx="63">
                  <c:v>2495</c:v>
                </c:pt>
                <c:pt idx="64">
                  <c:v>2335</c:v>
                </c:pt>
                <c:pt idx="65">
                  <c:v>1983</c:v>
                </c:pt>
                <c:pt idx="66">
                  <c:v>3005</c:v>
                </c:pt>
                <c:pt idx="67">
                  <c:v>2735</c:v>
                </c:pt>
                <c:pt idx="68">
                  <c:v>3159</c:v>
                </c:pt>
                <c:pt idx="69">
                  <c:v>2214</c:v>
                </c:pt>
                <c:pt idx="70">
                  <c:v>2922</c:v>
                </c:pt>
                <c:pt idx="71">
                  <c:v>2683</c:v>
                </c:pt>
                <c:pt idx="72">
                  <c:v>3361</c:v>
                </c:pt>
                <c:pt idx="73">
                  <c:v>4201</c:v>
                </c:pt>
                <c:pt idx="74">
                  <c:v>2820</c:v>
                </c:pt>
                <c:pt idx="75">
                  <c:v>3352</c:v>
                </c:pt>
                <c:pt idx="76">
                  <c:v>2523</c:v>
                </c:pt>
                <c:pt idx="77">
                  <c:v>2969</c:v>
                </c:pt>
                <c:pt idx="78">
                  <c:v>2827</c:v>
                </c:pt>
                <c:pt idx="79">
                  <c:v>3456</c:v>
                </c:pt>
                <c:pt idx="80">
                  <c:v>3209</c:v>
                </c:pt>
                <c:pt idx="81">
                  <c:v>2529</c:v>
                </c:pt>
                <c:pt idx="82">
                  <c:v>2538</c:v>
                </c:pt>
                <c:pt idx="83">
                  <c:v>2790</c:v>
                </c:pt>
                <c:pt idx="84">
                  <c:v>2509</c:v>
                </c:pt>
                <c:pt idx="85">
                  <c:v>2416</c:v>
                </c:pt>
                <c:pt idx="86">
                  <c:v>2751</c:v>
                </c:pt>
                <c:pt idx="87">
                  <c:v>2180</c:v>
                </c:pt>
                <c:pt idx="88">
                  <c:v>3539</c:v>
                </c:pt>
                <c:pt idx="89">
                  <c:v>2863</c:v>
                </c:pt>
                <c:pt idx="90">
                  <c:v>3233</c:v>
                </c:pt>
                <c:pt idx="91">
                  <c:v>3848</c:v>
                </c:pt>
                <c:pt idx="92">
                  <c:v>2420</c:v>
                </c:pt>
                <c:pt idx="93">
                  <c:v>2436</c:v>
                </c:pt>
                <c:pt idx="94">
                  <c:v>3762</c:v>
                </c:pt>
                <c:pt idx="95">
                  <c:v>3050</c:v>
                </c:pt>
                <c:pt idx="96">
                  <c:v>2865</c:v>
                </c:pt>
                <c:pt idx="97">
                  <c:v>3203</c:v>
                </c:pt>
                <c:pt idx="98">
                  <c:v>3829</c:v>
                </c:pt>
                <c:pt idx="99">
                  <c:v>3084</c:v>
                </c:pt>
                <c:pt idx="100">
                  <c:v>3069</c:v>
                </c:pt>
                <c:pt idx="101">
                  <c:v>3484</c:v>
                </c:pt>
                <c:pt idx="102">
                  <c:v>3651</c:v>
                </c:pt>
                <c:pt idx="103">
                  <c:v>3714</c:v>
                </c:pt>
                <c:pt idx="104">
                  <c:v>3769</c:v>
                </c:pt>
                <c:pt idx="105">
                  <c:v>3109</c:v>
                </c:pt>
                <c:pt idx="106">
                  <c:v>3818</c:v>
                </c:pt>
                <c:pt idx="107">
                  <c:v>3496</c:v>
                </c:pt>
                <c:pt idx="108">
                  <c:v>3709</c:v>
                </c:pt>
                <c:pt idx="109">
                  <c:v>4556</c:v>
                </c:pt>
                <c:pt idx="110">
                  <c:v>3504</c:v>
                </c:pt>
                <c:pt idx="111">
                  <c:v>4178</c:v>
                </c:pt>
                <c:pt idx="112">
                  <c:v>3426</c:v>
                </c:pt>
                <c:pt idx="113">
                  <c:v>4099</c:v>
                </c:pt>
                <c:pt idx="114">
                  <c:v>3619</c:v>
                </c:pt>
                <c:pt idx="115">
                  <c:v>3910</c:v>
                </c:pt>
                <c:pt idx="116">
                  <c:v>3264</c:v>
                </c:pt>
                <c:pt idx="117">
                  <c:v>4499</c:v>
                </c:pt>
                <c:pt idx="118">
                  <c:v>3898</c:v>
                </c:pt>
                <c:pt idx="119">
                  <c:v>3992</c:v>
                </c:pt>
                <c:pt idx="120">
                  <c:v>3921</c:v>
                </c:pt>
                <c:pt idx="121">
                  <c:v>4534</c:v>
                </c:pt>
                <c:pt idx="122">
                  <c:v>4402</c:v>
                </c:pt>
                <c:pt idx="123">
                  <c:v>5202</c:v>
                </c:pt>
                <c:pt idx="124">
                  <c:v>5438</c:v>
                </c:pt>
                <c:pt idx="125">
                  <c:v>4531</c:v>
                </c:pt>
                <c:pt idx="126">
                  <c:v>4711</c:v>
                </c:pt>
                <c:pt idx="127">
                  <c:v>3491</c:v>
                </c:pt>
                <c:pt idx="128">
                  <c:v>4558</c:v>
                </c:pt>
                <c:pt idx="129">
                  <c:v>4295</c:v>
                </c:pt>
                <c:pt idx="130">
                  <c:v>4304</c:v>
                </c:pt>
                <c:pt idx="131">
                  <c:v>4194</c:v>
                </c:pt>
                <c:pt idx="132">
                  <c:v>4673</c:v>
                </c:pt>
                <c:pt idx="133">
                  <c:v>6180</c:v>
                </c:pt>
                <c:pt idx="134">
                  <c:v>4865</c:v>
                </c:pt>
                <c:pt idx="135">
                  <c:v>4476</c:v>
                </c:pt>
                <c:pt idx="136">
                  <c:v>5105</c:v>
                </c:pt>
                <c:pt idx="137">
                  <c:v>5054</c:v>
                </c:pt>
                <c:pt idx="138">
                  <c:v>5398</c:v>
                </c:pt>
                <c:pt idx="139">
                  <c:v>5693</c:v>
                </c:pt>
                <c:pt idx="140">
                  <c:v>5462</c:v>
                </c:pt>
                <c:pt idx="141">
                  <c:v>5212</c:v>
                </c:pt>
                <c:pt idx="142">
                  <c:v>5708</c:v>
                </c:pt>
                <c:pt idx="143">
                  <c:v>5566</c:v>
                </c:pt>
                <c:pt idx="144">
                  <c:v>4744</c:v>
                </c:pt>
                <c:pt idx="145">
                  <c:v>5172</c:v>
                </c:pt>
                <c:pt idx="146">
                  <c:v>6393</c:v>
                </c:pt>
                <c:pt idx="147">
                  <c:v>5861</c:v>
                </c:pt>
                <c:pt idx="148">
                  <c:v>5995</c:v>
                </c:pt>
                <c:pt idx="149">
                  <c:v>5815</c:v>
                </c:pt>
                <c:pt idx="150">
                  <c:v>6231</c:v>
                </c:pt>
                <c:pt idx="151">
                  <c:v>6504</c:v>
                </c:pt>
                <c:pt idx="152">
                  <c:v>5866</c:v>
                </c:pt>
                <c:pt idx="153">
                  <c:v>6447</c:v>
                </c:pt>
                <c:pt idx="154">
                  <c:v>6401</c:v>
                </c:pt>
                <c:pt idx="155">
                  <c:v>6770</c:v>
                </c:pt>
                <c:pt idx="156">
                  <c:v>6264</c:v>
                </c:pt>
                <c:pt idx="157">
                  <c:v>7620</c:v>
                </c:pt>
                <c:pt idx="158">
                  <c:v>7695</c:v>
                </c:pt>
                <c:pt idx="159">
                  <c:v>6594</c:v>
                </c:pt>
                <c:pt idx="160">
                  <c:v>8010</c:v>
                </c:pt>
                <c:pt idx="161">
                  <c:v>6977</c:v>
                </c:pt>
                <c:pt idx="162">
                  <c:v>6655</c:v>
                </c:pt>
                <c:pt idx="163">
                  <c:v>7072</c:v>
                </c:pt>
                <c:pt idx="164">
                  <c:v>6969</c:v>
                </c:pt>
                <c:pt idx="165">
                  <c:v>7450</c:v>
                </c:pt>
                <c:pt idx="166">
                  <c:v>7229</c:v>
                </c:pt>
                <c:pt idx="167">
                  <c:v>7553</c:v>
                </c:pt>
                <c:pt idx="168">
                  <c:v>8438</c:v>
                </c:pt>
                <c:pt idx="169">
                  <c:v>7298</c:v>
                </c:pt>
                <c:pt idx="170">
                  <c:v>7021</c:v>
                </c:pt>
                <c:pt idx="171">
                  <c:v>8351</c:v>
                </c:pt>
                <c:pt idx="172">
                  <c:v>8315</c:v>
                </c:pt>
                <c:pt idx="173">
                  <c:v>7434</c:v>
                </c:pt>
                <c:pt idx="174">
                  <c:v>8694</c:v>
                </c:pt>
                <c:pt idx="175">
                  <c:v>7856</c:v>
                </c:pt>
                <c:pt idx="176">
                  <c:v>8031</c:v>
                </c:pt>
                <c:pt idx="177">
                  <c:v>7979</c:v>
                </c:pt>
                <c:pt idx="178">
                  <c:v>7642</c:v>
                </c:pt>
                <c:pt idx="179">
                  <c:v>7994</c:v>
                </c:pt>
                <c:pt idx="180">
                  <c:v>8557</c:v>
                </c:pt>
                <c:pt idx="181">
                  <c:v>7527</c:v>
                </c:pt>
                <c:pt idx="182">
                  <c:v>8584</c:v>
                </c:pt>
                <c:pt idx="183">
                  <c:v>8319</c:v>
                </c:pt>
                <c:pt idx="184">
                  <c:v>8568</c:v>
                </c:pt>
                <c:pt idx="185">
                  <c:v>9712</c:v>
                </c:pt>
                <c:pt idx="186">
                  <c:v>9268</c:v>
                </c:pt>
                <c:pt idx="187">
                  <c:v>9262</c:v>
                </c:pt>
                <c:pt idx="188">
                  <c:v>9557</c:v>
                </c:pt>
                <c:pt idx="189">
                  <c:v>9315</c:v>
                </c:pt>
                <c:pt idx="190">
                  <c:v>9131</c:v>
                </c:pt>
                <c:pt idx="191">
                  <c:v>10014</c:v>
                </c:pt>
                <c:pt idx="192">
                  <c:v>9823</c:v>
                </c:pt>
                <c:pt idx="193">
                  <c:v>10254</c:v>
                </c:pt>
                <c:pt idx="194">
                  <c:v>10334</c:v>
                </c:pt>
                <c:pt idx="195">
                  <c:v>10370</c:v>
                </c:pt>
                <c:pt idx="196">
                  <c:v>10187</c:v>
                </c:pt>
                <c:pt idx="197">
                  <c:v>11116</c:v>
                </c:pt>
                <c:pt idx="198">
                  <c:v>10585</c:v>
                </c:pt>
                <c:pt idx="199">
                  <c:v>11443</c:v>
                </c:pt>
                <c:pt idx="200">
                  <c:v>11508</c:v>
                </c:pt>
                <c:pt idx="201">
                  <c:v>11618</c:v>
                </c:pt>
                <c:pt idx="202">
                  <c:v>11070</c:v>
                </c:pt>
                <c:pt idx="203">
                  <c:v>12525</c:v>
                </c:pt>
                <c:pt idx="204">
                  <c:v>12105</c:v>
                </c:pt>
                <c:pt idx="205">
                  <c:v>12638</c:v>
                </c:pt>
                <c:pt idx="206">
                  <c:v>12336</c:v>
                </c:pt>
                <c:pt idx="207">
                  <c:v>14087</c:v>
                </c:pt>
                <c:pt idx="208">
                  <c:v>13044</c:v>
                </c:pt>
                <c:pt idx="209">
                  <c:v>13407</c:v>
                </c:pt>
                <c:pt idx="210">
                  <c:v>14048</c:v>
                </c:pt>
                <c:pt idx="211">
                  <c:v>13811</c:v>
                </c:pt>
                <c:pt idx="212">
                  <c:v>14840</c:v>
                </c:pt>
                <c:pt idx="213">
                  <c:v>13707</c:v>
                </c:pt>
                <c:pt idx="214">
                  <c:v>13731</c:v>
                </c:pt>
                <c:pt idx="215">
                  <c:v>14619</c:v>
                </c:pt>
                <c:pt idx="216">
                  <c:v>14685</c:v>
                </c:pt>
                <c:pt idx="217">
                  <c:v>15295</c:v>
                </c:pt>
                <c:pt idx="218">
                  <c:v>15776</c:v>
                </c:pt>
                <c:pt idx="219">
                  <c:v>15056</c:v>
                </c:pt>
                <c:pt idx="220">
                  <c:v>15766</c:v>
                </c:pt>
                <c:pt idx="221">
                  <c:v>15417</c:v>
                </c:pt>
                <c:pt idx="222">
                  <c:v>15855</c:v>
                </c:pt>
                <c:pt idx="223">
                  <c:v>15154</c:v>
                </c:pt>
                <c:pt idx="224">
                  <c:v>15697</c:v>
                </c:pt>
                <c:pt idx="225">
                  <c:v>14927</c:v>
                </c:pt>
                <c:pt idx="226">
                  <c:v>16146</c:v>
                </c:pt>
                <c:pt idx="227">
                  <c:v>15936</c:v>
                </c:pt>
                <c:pt idx="228">
                  <c:v>14991</c:v>
                </c:pt>
                <c:pt idx="229">
                  <c:v>15275</c:v>
                </c:pt>
                <c:pt idx="230">
                  <c:v>16374</c:v>
                </c:pt>
                <c:pt idx="231">
                  <c:v>16535</c:v>
                </c:pt>
                <c:pt idx="232">
                  <c:v>15799</c:v>
                </c:pt>
                <c:pt idx="233">
                  <c:v>15068</c:v>
                </c:pt>
                <c:pt idx="234">
                  <c:v>14823</c:v>
                </c:pt>
                <c:pt idx="235">
                  <c:v>14854</c:v>
                </c:pt>
                <c:pt idx="236">
                  <c:v>15121</c:v>
                </c:pt>
                <c:pt idx="237">
                  <c:v>14835</c:v>
                </c:pt>
                <c:pt idx="238">
                  <c:v>14920</c:v>
                </c:pt>
                <c:pt idx="239">
                  <c:v>13934</c:v>
                </c:pt>
                <c:pt idx="240">
                  <c:v>13808</c:v>
                </c:pt>
                <c:pt idx="241">
                  <c:v>14438</c:v>
                </c:pt>
                <c:pt idx="242">
                  <c:v>13023</c:v>
                </c:pt>
                <c:pt idx="243">
                  <c:v>13049</c:v>
                </c:pt>
                <c:pt idx="244">
                  <c:v>12690</c:v>
                </c:pt>
                <c:pt idx="245">
                  <c:v>11867</c:v>
                </c:pt>
                <c:pt idx="246">
                  <c:v>11921</c:v>
                </c:pt>
                <c:pt idx="247">
                  <c:v>11885</c:v>
                </c:pt>
                <c:pt idx="248">
                  <c:v>10912</c:v>
                </c:pt>
                <c:pt idx="249">
                  <c:v>11025</c:v>
                </c:pt>
                <c:pt idx="250">
                  <c:v>10775</c:v>
                </c:pt>
                <c:pt idx="251">
                  <c:v>8916</c:v>
                </c:pt>
                <c:pt idx="252">
                  <c:v>10021</c:v>
                </c:pt>
                <c:pt idx="253">
                  <c:v>9257</c:v>
                </c:pt>
                <c:pt idx="254">
                  <c:v>7767</c:v>
                </c:pt>
                <c:pt idx="255">
                  <c:v>8108</c:v>
                </c:pt>
                <c:pt idx="256">
                  <c:v>8443</c:v>
                </c:pt>
                <c:pt idx="257">
                  <c:v>7191</c:v>
                </c:pt>
                <c:pt idx="258">
                  <c:v>7766</c:v>
                </c:pt>
                <c:pt idx="259">
                  <c:v>7066</c:v>
                </c:pt>
                <c:pt idx="260">
                  <c:v>6794</c:v>
                </c:pt>
                <c:pt idx="261">
                  <c:v>5034</c:v>
                </c:pt>
                <c:pt idx="262">
                  <c:v>5643</c:v>
                </c:pt>
                <c:pt idx="263">
                  <c:v>4433</c:v>
                </c:pt>
                <c:pt idx="264">
                  <c:v>4525</c:v>
                </c:pt>
                <c:pt idx="265">
                  <c:v>4229</c:v>
                </c:pt>
                <c:pt idx="266">
                  <c:v>3817</c:v>
                </c:pt>
                <c:pt idx="267">
                  <c:v>4258</c:v>
                </c:pt>
                <c:pt idx="268">
                  <c:v>4188</c:v>
                </c:pt>
                <c:pt idx="269">
                  <c:v>2854</c:v>
                </c:pt>
                <c:pt idx="270">
                  <c:v>3564</c:v>
                </c:pt>
                <c:pt idx="271">
                  <c:v>2800</c:v>
                </c:pt>
                <c:pt idx="272">
                  <c:v>1938</c:v>
                </c:pt>
                <c:pt idx="273">
                  <c:v>815</c:v>
                </c:pt>
                <c:pt idx="274">
                  <c:v>1555</c:v>
                </c:pt>
                <c:pt idx="275">
                  <c:v>1038</c:v>
                </c:pt>
                <c:pt idx="276">
                  <c:v>1598</c:v>
                </c:pt>
                <c:pt idx="277">
                  <c:v>744</c:v>
                </c:pt>
                <c:pt idx="278">
                  <c:v>1154</c:v>
                </c:pt>
                <c:pt idx="279">
                  <c:v>1228</c:v>
                </c:pt>
                <c:pt idx="280">
                  <c:v>647</c:v>
                </c:pt>
                <c:pt idx="281">
                  <c:v>844</c:v>
                </c:pt>
                <c:pt idx="282">
                  <c:v>1296</c:v>
                </c:pt>
                <c:pt idx="283">
                  <c:v>838</c:v>
                </c:pt>
                <c:pt idx="284">
                  <c:v>3629</c:v>
                </c:pt>
                <c:pt idx="285">
                  <c:v>3298</c:v>
                </c:pt>
                <c:pt idx="286">
                  <c:v>2610</c:v>
                </c:pt>
                <c:pt idx="287">
                  <c:v>3689</c:v>
                </c:pt>
                <c:pt idx="288">
                  <c:v>3460</c:v>
                </c:pt>
                <c:pt idx="289">
                  <c:v>4040</c:v>
                </c:pt>
                <c:pt idx="290">
                  <c:v>4168</c:v>
                </c:pt>
                <c:pt idx="291">
                  <c:v>4527</c:v>
                </c:pt>
                <c:pt idx="292">
                  <c:v>4506</c:v>
                </c:pt>
                <c:pt idx="293">
                  <c:v>5023</c:v>
                </c:pt>
                <c:pt idx="294">
                  <c:v>5697</c:v>
                </c:pt>
                <c:pt idx="295">
                  <c:v>5650</c:v>
                </c:pt>
                <c:pt idx="296">
                  <c:v>6424</c:v>
                </c:pt>
                <c:pt idx="297">
                  <c:v>7324</c:v>
                </c:pt>
                <c:pt idx="298">
                  <c:v>5964</c:v>
                </c:pt>
                <c:pt idx="299">
                  <c:v>7138</c:v>
                </c:pt>
                <c:pt idx="300">
                  <c:v>7318</c:v>
                </c:pt>
                <c:pt idx="301">
                  <c:v>7431</c:v>
                </c:pt>
                <c:pt idx="302">
                  <c:v>8735</c:v>
                </c:pt>
                <c:pt idx="303">
                  <c:v>8553</c:v>
                </c:pt>
                <c:pt idx="304">
                  <c:v>8619</c:v>
                </c:pt>
                <c:pt idx="305">
                  <c:v>10416</c:v>
                </c:pt>
                <c:pt idx="306">
                  <c:v>9926</c:v>
                </c:pt>
                <c:pt idx="307">
                  <c:v>10603</c:v>
                </c:pt>
                <c:pt idx="308">
                  <c:v>11477</c:v>
                </c:pt>
                <c:pt idx="309">
                  <c:v>11467</c:v>
                </c:pt>
                <c:pt idx="310">
                  <c:v>11639</c:v>
                </c:pt>
                <c:pt idx="311">
                  <c:v>12339</c:v>
                </c:pt>
                <c:pt idx="312">
                  <c:v>13315</c:v>
                </c:pt>
                <c:pt idx="313">
                  <c:v>12832</c:v>
                </c:pt>
                <c:pt idx="314">
                  <c:v>13478</c:v>
                </c:pt>
                <c:pt idx="315">
                  <c:v>14133</c:v>
                </c:pt>
                <c:pt idx="316">
                  <c:v>13485</c:v>
                </c:pt>
                <c:pt idx="317">
                  <c:v>14349</c:v>
                </c:pt>
                <c:pt idx="318">
                  <c:v>14233</c:v>
                </c:pt>
                <c:pt idx="319">
                  <c:v>14073</c:v>
                </c:pt>
                <c:pt idx="320">
                  <c:v>14238</c:v>
                </c:pt>
                <c:pt idx="321">
                  <c:v>14282</c:v>
                </c:pt>
                <c:pt idx="322">
                  <c:v>14572</c:v>
                </c:pt>
                <c:pt idx="323">
                  <c:v>14977</c:v>
                </c:pt>
                <c:pt idx="324">
                  <c:v>15815</c:v>
                </c:pt>
                <c:pt idx="325">
                  <c:v>15060</c:v>
                </c:pt>
                <c:pt idx="326">
                  <c:v>15719</c:v>
                </c:pt>
                <c:pt idx="327">
                  <c:v>15165</c:v>
                </c:pt>
                <c:pt idx="328">
                  <c:v>15612</c:v>
                </c:pt>
                <c:pt idx="329">
                  <c:v>15810</c:v>
                </c:pt>
                <c:pt idx="330">
                  <c:v>14830</c:v>
                </c:pt>
                <c:pt idx="331">
                  <c:v>14868</c:v>
                </c:pt>
                <c:pt idx="332">
                  <c:v>15315</c:v>
                </c:pt>
                <c:pt idx="333">
                  <c:v>15511</c:v>
                </c:pt>
                <c:pt idx="334">
                  <c:v>15121</c:v>
                </c:pt>
                <c:pt idx="335">
                  <c:v>14669</c:v>
                </c:pt>
                <c:pt idx="336">
                  <c:v>14779</c:v>
                </c:pt>
                <c:pt idx="337">
                  <c:v>14363</c:v>
                </c:pt>
                <c:pt idx="338">
                  <c:v>14080</c:v>
                </c:pt>
                <c:pt idx="339">
                  <c:v>14576</c:v>
                </c:pt>
                <c:pt idx="340">
                  <c:v>14213</c:v>
                </c:pt>
                <c:pt idx="341">
                  <c:v>13097</c:v>
                </c:pt>
                <c:pt idx="342">
                  <c:v>13421</c:v>
                </c:pt>
                <c:pt idx="343">
                  <c:v>12759</c:v>
                </c:pt>
                <c:pt idx="344">
                  <c:v>12256</c:v>
                </c:pt>
                <c:pt idx="345">
                  <c:v>12371</c:v>
                </c:pt>
                <c:pt idx="346">
                  <c:v>11844</c:v>
                </c:pt>
                <c:pt idx="347">
                  <c:v>11541</c:v>
                </c:pt>
                <c:pt idx="348">
                  <c:v>12145</c:v>
                </c:pt>
                <c:pt idx="349">
                  <c:v>12177</c:v>
                </c:pt>
                <c:pt idx="350">
                  <c:v>10908</c:v>
                </c:pt>
                <c:pt idx="351">
                  <c:v>11254</c:v>
                </c:pt>
                <c:pt idx="352">
                  <c:v>10627</c:v>
                </c:pt>
                <c:pt idx="353">
                  <c:v>10587</c:v>
                </c:pt>
                <c:pt idx="354">
                  <c:v>10640</c:v>
                </c:pt>
                <c:pt idx="355">
                  <c:v>10417</c:v>
                </c:pt>
                <c:pt idx="356">
                  <c:v>8992</c:v>
                </c:pt>
                <c:pt idx="357">
                  <c:v>9638</c:v>
                </c:pt>
                <c:pt idx="358">
                  <c:v>9598</c:v>
                </c:pt>
                <c:pt idx="359">
                  <c:v>8304</c:v>
                </c:pt>
                <c:pt idx="360">
                  <c:v>8360</c:v>
                </c:pt>
                <c:pt idx="361">
                  <c:v>7998</c:v>
                </c:pt>
                <c:pt idx="362">
                  <c:v>7624</c:v>
                </c:pt>
                <c:pt idx="363">
                  <c:v>8135</c:v>
                </c:pt>
                <c:pt idx="364">
                  <c:v>7779</c:v>
                </c:pt>
                <c:pt idx="365">
                  <c:v>7213</c:v>
                </c:pt>
                <c:pt idx="366">
                  <c:v>7138</c:v>
                </c:pt>
                <c:pt idx="367">
                  <c:v>7598</c:v>
                </c:pt>
                <c:pt idx="368">
                  <c:v>5871</c:v>
                </c:pt>
                <c:pt idx="369">
                  <c:v>7679</c:v>
                </c:pt>
                <c:pt idx="370">
                  <c:v>7239</c:v>
                </c:pt>
                <c:pt idx="371">
                  <c:v>5840</c:v>
                </c:pt>
                <c:pt idx="372">
                  <c:v>6196</c:v>
                </c:pt>
                <c:pt idx="373">
                  <c:v>6010</c:v>
                </c:pt>
                <c:pt idx="374">
                  <c:v>5593</c:v>
                </c:pt>
                <c:pt idx="375">
                  <c:v>6192</c:v>
                </c:pt>
                <c:pt idx="376">
                  <c:v>5950</c:v>
                </c:pt>
                <c:pt idx="377">
                  <c:v>6071</c:v>
                </c:pt>
                <c:pt idx="378">
                  <c:v>5199</c:v>
                </c:pt>
                <c:pt idx="379">
                  <c:v>6192</c:v>
                </c:pt>
                <c:pt idx="380">
                  <c:v>5319</c:v>
                </c:pt>
                <c:pt idx="381">
                  <c:v>4922</c:v>
                </c:pt>
                <c:pt idx="382">
                  <c:v>5472</c:v>
                </c:pt>
                <c:pt idx="383">
                  <c:v>5246</c:v>
                </c:pt>
                <c:pt idx="384">
                  <c:v>5146</c:v>
                </c:pt>
                <c:pt idx="385">
                  <c:v>5046</c:v>
                </c:pt>
                <c:pt idx="386">
                  <c:v>4326</c:v>
                </c:pt>
                <c:pt idx="387">
                  <c:v>4155</c:v>
                </c:pt>
                <c:pt idx="388">
                  <c:v>4885</c:v>
                </c:pt>
                <c:pt idx="389">
                  <c:v>4513</c:v>
                </c:pt>
                <c:pt idx="390">
                  <c:v>4708</c:v>
                </c:pt>
                <c:pt idx="391">
                  <c:v>4709</c:v>
                </c:pt>
                <c:pt idx="392">
                  <c:v>4587</c:v>
                </c:pt>
                <c:pt idx="393">
                  <c:v>4517</c:v>
                </c:pt>
                <c:pt idx="394">
                  <c:v>4928</c:v>
                </c:pt>
                <c:pt idx="395">
                  <c:v>4331</c:v>
                </c:pt>
                <c:pt idx="396">
                  <c:v>4101</c:v>
                </c:pt>
                <c:pt idx="397">
                  <c:v>3215</c:v>
                </c:pt>
                <c:pt idx="398">
                  <c:v>4347</c:v>
                </c:pt>
                <c:pt idx="399">
                  <c:v>3759</c:v>
                </c:pt>
                <c:pt idx="400">
                  <c:v>4739</c:v>
                </c:pt>
                <c:pt idx="401">
                  <c:v>3953</c:v>
                </c:pt>
                <c:pt idx="402">
                  <c:v>4567</c:v>
                </c:pt>
                <c:pt idx="403">
                  <c:v>4489</c:v>
                </c:pt>
                <c:pt idx="404">
                  <c:v>3887</c:v>
                </c:pt>
                <c:pt idx="405">
                  <c:v>3743</c:v>
                </c:pt>
                <c:pt idx="406">
                  <c:v>3882</c:v>
                </c:pt>
                <c:pt idx="407">
                  <c:v>4113</c:v>
                </c:pt>
                <c:pt idx="408">
                  <c:v>3877</c:v>
                </c:pt>
                <c:pt idx="409">
                  <c:v>4379</c:v>
                </c:pt>
                <c:pt idx="410">
                  <c:v>4550</c:v>
                </c:pt>
                <c:pt idx="411">
                  <c:v>3442</c:v>
                </c:pt>
                <c:pt idx="412">
                  <c:v>3290</c:v>
                </c:pt>
                <c:pt idx="413">
                  <c:v>4002</c:v>
                </c:pt>
                <c:pt idx="414">
                  <c:v>4010</c:v>
                </c:pt>
                <c:pt idx="415">
                  <c:v>4275</c:v>
                </c:pt>
                <c:pt idx="416">
                  <c:v>4423</c:v>
                </c:pt>
                <c:pt idx="417">
                  <c:v>2759</c:v>
                </c:pt>
                <c:pt idx="418">
                  <c:v>3044</c:v>
                </c:pt>
                <c:pt idx="419">
                  <c:v>2575</c:v>
                </c:pt>
                <c:pt idx="420">
                  <c:v>3145</c:v>
                </c:pt>
                <c:pt idx="421">
                  <c:v>3531</c:v>
                </c:pt>
                <c:pt idx="422">
                  <c:v>2869</c:v>
                </c:pt>
                <c:pt idx="423">
                  <c:v>2797</c:v>
                </c:pt>
                <c:pt idx="424">
                  <c:v>2073</c:v>
                </c:pt>
                <c:pt idx="425">
                  <c:v>2998</c:v>
                </c:pt>
                <c:pt idx="426">
                  <c:v>3142</c:v>
                </c:pt>
                <c:pt idx="427">
                  <c:v>2638</c:v>
                </c:pt>
                <c:pt idx="428">
                  <c:v>2845</c:v>
                </c:pt>
                <c:pt idx="429">
                  <c:v>2578</c:v>
                </c:pt>
                <c:pt idx="430">
                  <c:v>2559</c:v>
                </c:pt>
                <c:pt idx="431">
                  <c:v>2190</c:v>
                </c:pt>
                <c:pt idx="432">
                  <c:v>2090</c:v>
                </c:pt>
                <c:pt idx="433">
                  <c:v>2558</c:v>
                </c:pt>
                <c:pt idx="434">
                  <c:v>2498</c:v>
                </c:pt>
                <c:pt idx="435">
                  <c:v>2241</c:v>
                </c:pt>
                <c:pt idx="436">
                  <c:v>2078</c:v>
                </c:pt>
                <c:pt idx="437">
                  <c:v>2366</c:v>
                </c:pt>
                <c:pt idx="438">
                  <c:v>1803</c:v>
                </c:pt>
                <c:pt idx="439">
                  <c:v>822</c:v>
                </c:pt>
                <c:pt idx="440">
                  <c:v>1154</c:v>
                </c:pt>
                <c:pt idx="441">
                  <c:v>1009</c:v>
                </c:pt>
                <c:pt idx="442">
                  <c:v>871</c:v>
                </c:pt>
                <c:pt idx="443">
                  <c:v>603</c:v>
                </c:pt>
                <c:pt idx="444">
                  <c:v>1089</c:v>
                </c:pt>
                <c:pt idx="445">
                  <c:v>406</c:v>
                </c:pt>
                <c:pt idx="446">
                  <c:v>1230</c:v>
                </c:pt>
                <c:pt idx="447">
                  <c:v>1395</c:v>
                </c:pt>
                <c:pt idx="448">
                  <c:v>276</c:v>
                </c:pt>
                <c:pt idx="449">
                  <c:v>427</c:v>
                </c:pt>
                <c:pt idx="450">
                  <c:v>369</c:v>
                </c:pt>
                <c:pt idx="451">
                  <c:v>1029</c:v>
                </c:pt>
                <c:pt idx="452">
                  <c:v>706</c:v>
                </c:pt>
                <c:pt idx="453">
                  <c:v>865</c:v>
                </c:pt>
                <c:pt idx="454">
                  <c:v>1192</c:v>
                </c:pt>
                <c:pt idx="455">
                  <c:v>581</c:v>
                </c:pt>
                <c:pt idx="456">
                  <c:v>868</c:v>
                </c:pt>
                <c:pt idx="457">
                  <c:v>404</c:v>
                </c:pt>
                <c:pt idx="458">
                  <c:v>2307</c:v>
                </c:pt>
                <c:pt idx="459">
                  <c:v>947</c:v>
                </c:pt>
                <c:pt idx="460">
                  <c:v>553</c:v>
                </c:pt>
                <c:pt idx="461">
                  <c:v>434</c:v>
                </c:pt>
                <c:pt idx="462">
                  <c:v>519</c:v>
                </c:pt>
                <c:pt idx="463">
                  <c:v>1157</c:v>
                </c:pt>
                <c:pt idx="464">
                  <c:v>452</c:v>
                </c:pt>
                <c:pt idx="465">
                  <c:v>802</c:v>
                </c:pt>
                <c:pt idx="466">
                  <c:v>889</c:v>
                </c:pt>
                <c:pt idx="467">
                  <c:v>1215</c:v>
                </c:pt>
                <c:pt idx="468">
                  <c:v>2320</c:v>
                </c:pt>
                <c:pt idx="469">
                  <c:v>431</c:v>
                </c:pt>
                <c:pt idx="470">
                  <c:v>850</c:v>
                </c:pt>
                <c:pt idx="471">
                  <c:v>1051</c:v>
                </c:pt>
                <c:pt idx="472">
                  <c:v>1125</c:v>
                </c:pt>
                <c:pt idx="473">
                  <c:v>1731</c:v>
                </c:pt>
                <c:pt idx="474">
                  <c:v>1920</c:v>
                </c:pt>
                <c:pt idx="475">
                  <c:v>757</c:v>
                </c:pt>
                <c:pt idx="476">
                  <c:v>1998</c:v>
                </c:pt>
                <c:pt idx="477">
                  <c:v>1476</c:v>
                </c:pt>
                <c:pt idx="478">
                  <c:v>718</c:v>
                </c:pt>
                <c:pt idx="479">
                  <c:v>693</c:v>
                </c:pt>
              </c:numCache>
            </c:numRef>
          </c:yVal>
          <c:smooth val="1"/>
          <c:extLst xmlns:c16r2="http://schemas.microsoft.com/office/drawing/2015/06/chart">
            <c:ext xmlns:c16="http://schemas.microsoft.com/office/drawing/2014/chart" uri="{C3380CC4-5D6E-409C-BE32-E72D297353CC}">
              <c16:uniqueId val="{00000000-E1FF-48A0-AD49-6E616599D316}"/>
            </c:ext>
          </c:extLst>
        </c:ser>
        <c:axId val="85105664"/>
        <c:axId val="85115648"/>
      </c:scatterChart>
      <c:valAx>
        <c:axId val="85105664"/>
        <c:scaling>
          <c:orientation val="minMax"/>
        </c:scaling>
        <c:axPos val="b"/>
        <c:numFmt formatCode="General" sourceLinked="1"/>
        <c:tickLblPos val="nextTo"/>
        <c:crossAx val="85115648"/>
        <c:crosses val="autoZero"/>
        <c:crossBetween val="midCat"/>
      </c:valAx>
      <c:valAx>
        <c:axId val="85115648"/>
        <c:scaling>
          <c:orientation val="minMax"/>
        </c:scaling>
        <c:axPos val="l"/>
        <c:majorGridlines/>
        <c:numFmt formatCode="General" sourceLinked="1"/>
        <c:tickLblPos val="nextTo"/>
        <c:crossAx val="85105664"/>
        <c:crosses val="autoZero"/>
        <c:crossBetween val="midCat"/>
      </c:valAx>
    </c:plotArea>
    <c:plotVisOnly val="1"/>
    <c:dispBlanksAs val="gap"/>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ru-RU"/>
  <c:chart>
    <c:plotArea>
      <c:layout>
        <c:manualLayout>
          <c:layoutTarget val="inner"/>
          <c:xMode val="edge"/>
          <c:yMode val="edge"/>
          <c:x val="0.12055915728045953"/>
          <c:y val="2.9237950408434216E-2"/>
          <c:w val="0.87987775283745662"/>
          <c:h val="0.89416998933074998"/>
        </c:manualLayout>
      </c:layout>
      <c:scatterChart>
        <c:scatterStyle val="smoothMarker"/>
        <c:ser>
          <c:idx val="0"/>
          <c:order val="0"/>
          <c:marker>
            <c:symbol val="none"/>
          </c:marker>
          <c:xVal>
            <c:numRef>
              <c:f>'1'!$A$1:$A$450</c:f>
              <c:numCache>
                <c:formatCode>General</c:formatCode>
                <c:ptCount val="450"/>
                <c:pt idx="0">
                  <c:v>0</c:v>
                </c:pt>
                <c:pt idx="1">
                  <c:v>0.76904399999999995</c:v>
                </c:pt>
                <c:pt idx="2">
                  <c:v>1.757099999999999</c:v>
                </c:pt>
                <c:pt idx="3">
                  <c:v>3.7622149999999999</c:v>
                </c:pt>
                <c:pt idx="4">
                  <c:v>4.7582719999999998</c:v>
                </c:pt>
                <c:pt idx="5">
                  <c:v>5.76633</c:v>
                </c:pt>
                <c:pt idx="6">
                  <c:v>7.7584429999999998</c:v>
                </c:pt>
                <c:pt idx="7">
                  <c:v>8.7595010000000002</c:v>
                </c:pt>
                <c:pt idx="8">
                  <c:v>9.7675590000000003</c:v>
                </c:pt>
                <c:pt idx="9">
                  <c:v>11.762672</c:v>
                </c:pt>
                <c:pt idx="10">
                  <c:v>12.75773</c:v>
                </c:pt>
                <c:pt idx="11">
                  <c:v>13.757787</c:v>
                </c:pt>
                <c:pt idx="12">
                  <c:v>15.757900999999999</c:v>
                </c:pt>
                <c:pt idx="13">
                  <c:v>16.760959</c:v>
                </c:pt>
                <c:pt idx="14">
                  <c:v>17.768015999999989</c:v>
                </c:pt>
                <c:pt idx="15">
                  <c:v>19.755129999999976</c:v>
                </c:pt>
                <c:pt idx="16">
                  <c:v>20.761188000000001</c:v>
                </c:pt>
                <c:pt idx="17">
                  <c:v>21.761244999999978</c:v>
                </c:pt>
                <c:pt idx="18">
                  <c:v>23.771359</c:v>
                </c:pt>
                <c:pt idx="19">
                  <c:v>24.757415999999999</c:v>
                </c:pt>
                <c:pt idx="20">
                  <c:v>25.766473999999977</c:v>
                </c:pt>
                <c:pt idx="21">
                  <c:v>27.764588</c:v>
                </c:pt>
                <c:pt idx="22">
                  <c:v>28.758644999999976</c:v>
                </c:pt>
                <c:pt idx="23">
                  <c:v>29.764701999999989</c:v>
                </c:pt>
                <c:pt idx="24">
                  <c:v>31.760816999999989</c:v>
                </c:pt>
                <c:pt idx="25">
                  <c:v>32.758873000000001</c:v>
                </c:pt>
                <c:pt idx="26">
                  <c:v>33.755930000000035</c:v>
                </c:pt>
                <c:pt idx="27">
                  <c:v>35.768046000000012</c:v>
                </c:pt>
                <c:pt idx="28">
                  <c:v>36.756102000000013</c:v>
                </c:pt>
                <c:pt idx="29">
                  <c:v>37.779160000000012</c:v>
                </c:pt>
                <c:pt idx="30">
                  <c:v>39.755274</c:v>
                </c:pt>
                <c:pt idx="31">
                  <c:v>40.758331000000013</c:v>
                </c:pt>
                <c:pt idx="32">
                  <c:v>41.769389000000011</c:v>
                </c:pt>
                <c:pt idx="33">
                  <c:v>43.758502000000036</c:v>
                </c:pt>
                <c:pt idx="34">
                  <c:v>44.760560000000012</c:v>
                </c:pt>
                <c:pt idx="35">
                  <c:v>45.764617000000001</c:v>
                </c:pt>
                <c:pt idx="36">
                  <c:v>47.773732000000045</c:v>
                </c:pt>
                <c:pt idx="37">
                  <c:v>48.755789</c:v>
                </c:pt>
                <c:pt idx="38">
                  <c:v>49.758846000000005</c:v>
                </c:pt>
                <c:pt idx="39">
                  <c:v>51.755960000000002</c:v>
                </c:pt>
                <c:pt idx="40">
                  <c:v>52.759017</c:v>
                </c:pt>
                <c:pt idx="41">
                  <c:v>53.762075000000046</c:v>
                </c:pt>
                <c:pt idx="42">
                  <c:v>55.755189000000001</c:v>
                </c:pt>
                <c:pt idx="43">
                  <c:v>56.764246</c:v>
                </c:pt>
                <c:pt idx="44">
                  <c:v>57.755303000000012</c:v>
                </c:pt>
                <c:pt idx="45">
                  <c:v>59.793420000000012</c:v>
                </c:pt>
                <c:pt idx="46">
                  <c:v>60.750474000000004</c:v>
                </c:pt>
                <c:pt idx="47">
                  <c:v>61.755532000000045</c:v>
                </c:pt>
                <c:pt idx="48">
                  <c:v>63.755646999999996</c:v>
                </c:pt>
                <c:pt idx="49">
                  <c:v>64.75870399999998</c:v>
                </c:pt>
                <c:pt idx="50">
                  <c:v>65.767760999999993</c:v>
                </c:pt>
                <c:pt idx="51">
                  <c:v>67.755875999999958</c:v>
                </c:pt>
                <c:pt idx="52">
                  <c:v>68.759933000000004</c:v>
                </c:pt>
                <c:pt idx="53">
                  <c:v>69.766990000000007</c:v>
                </c:pt>
                <c:pt idx="54">
                  <c:v>71.771105000000006</c:v>
                </c:pt>
                <c:pt idx="55">
                  <c:v>72.766161999999994</c:v>
                </c:pt>
                <c:pt idx="56">
                  <c:v>73.763219000000106</c:v>
                </c:pt>
                <c:pt idx="57">
                  <c:v>75.764332999999979</c:v>
                </c:pt>
                <c:pt idx="58">
                  <c:v>76.755389999999949</c:v>
                </c:pt>
                <c:pt idx="59">
                  <c:v>77.763447999999983</c:v>
                </c:pt>
                <c:pt idx="60">
                  <c:v>79.755561999999998</c:v>
                </c:pt>
                <c:pt idx="61">
                  <c:v>80.760619000000091</c:v>
                </c:pt>
                <c:pt idx="62">
                  <c:v>81.75567599999998</c:v>
                </c:pt>
                <c:pt idx="63">
                  <c:v>83.761791000000002</c:v>
                </c:pt>
                <c:pt idx="64">
                  <c:v>84.755846999999989</c:v>
                </c:pt>
                <c:pt idx="65">
                  <c:v>85.768905000000004</c:v>
                </c:pt>
                <c:pt idx="66">
                  <c:v>87.752019000000004</c:v>
                </c:pt>
                <c:pt idx="67">
                  <c:v>88.756075999999979</c:v>
                </c:pt>
                <c:pt idx="68">
                  <c:v>89.762134000000003</c:v>
                </c:pt>
                <c:pt idx="69">
                  <c:v>91.75524799999998</c:v>
                </c:pt>
                <c:pt idx="70">
                  <c:v>92.762304999999998</c:v>
                </c:pt>
                <c:pt idx="71">
                  <c:v>93.755361999999948</c:v>
                </c:pt>
                <c:pt idx="72">
                  <c:v>95.762476999999933</c:v>
                </c:pt>
                <c:pt idx="73">
                  <c:v>96.758533999999983</c:v>
                </c:pt>
                <c:pt idx="74">
                  <c:v>97.755590999999981</c:v>
                </c:pt>
                <c:pt idx="75">
                  <c:v>99.764706000000004</c:v>
                </c:pt>
                <c:pt idx="76">
                  <c:v>100.76476300000007</c:v>
                </c:pt>
                <c:pt idx="77">
                  <c:v>101.768821</c:v>
                </c:pt>
                <c:pt idx="78">
                  <c:v>103.75493400000002</c:v>
                </c:pt>
                <c:pt idx="79">
                  <c:v>104.759992</c:v>
                </c:pt>
                <c:pt idx="80">
                  <c:v>105.78305</c:v>
                </c:pt>
                <c:pt idx="81">
                  <c:v>107.76216300000007</c:v>
                </c:pt>
                <c:pt idx="82">
                  <c:v>108.75722000000009</c:v>
                </c:pt>
                <c:pt idx="83">
                  <c:v>109.75827799999998</c:v>
                </c:pt>
                <c:pt idx="84">
                  <c:v>111.764392</c:v>
                </c:pt>
                <c:pt idx="85">
                  <c:v>112.756449</c:v>
                </c:pt>
                <c:pt idx="86">
                  <c:v>113.774508</c:v>
                </c:pt>
                <c:pt idx="87">
                  <c:v>115.76062100000007</c:v>
                </c:pt>
                <c:pt idx="88">
                  <c:v>116.764678</c:v>
                </c:pt>
                <c:pt idx="89">
                  <c:v>117.76073599999998</c:v>
                </c:pt>
                <c:pt idx="90">
                  <c:v>119.76285</c:v>
                </c:pt>
                <c:pt idx="91">
                  <c:v>120.75290699999998</c:v>
                </c:pt>
                <c:pt idx="92">
                  <c:v>121.76096400000007</c:v>
                </c:pt>
                <c:pt idx="93">
                  <c:v>123.76707900000002</c:v>
                </c:pt>
                <c:pt idx="94">
                  <c:v>124.75513599999998</c:v>
                </c:pt>
                <c:pt idx="95">
                  <c:v>125.76119300000013</c:v>
                </c:pt>
                <c:pt idx="96">
                  <c:v>127.75530699999995</c:v>
                </c:pt>
                <c:pt idx="97">
                  <c:v>128.76236399999999</c:v>
                </c:pt>
                <c:pt idx="98">
                  <c:v>129.75642200000001</c:v>
                </c:pt>
                <c:pt idx="99">
                  <c:v>131.75653600000001</c:v>
                </c:pt>
                <c:pt idx="100">
                  <c:v>132.75559299999998</c:v>
                </c:pt>
                <c:pt idx="101">
                  <c:v>133.75664999999998</c:v>
                </c:pt>
                <c:pt idx="102">
                  <c:v>135.76876499999995</c:v>
                </c:pt>
                <c:pt idx="103">
                  <c:v>136.757822</c:v>
                </c:pt>
                <c:pt idx="104">
                  <c:v>137.76387899999995</c:v>
                </c:pt>
                <c:pt idx="105">
                  <c:v>139.75699299999999</c:v>
                </c:pt>
                <c:pt idx="106">
                  <c:v>140.76605099999998</c:v>
                </c:pt>
                <c:pt idx="107">
                  <c:v>141.765108</c:v>
                </c:pt>
                <c:pt idx="108">
                  <c:v>143.75922299999999</c:v>
                </c:pt>
                <c:pt idx="109">
                  <c:v>144.75227900000004</c:v>
                </c:pt>
                <c:pt idx="110">
                  <c:v>145.75833700000021</c:v>
                </c:pt>
                <c:pt idx="111">
                  <c:v>147.75245000000001</c:v>
                </c:pt>
                <c:pt idx="112">
                  <c:v>148.76050899999998</c:v>
                </c:pt>
                <c:pt idx="113">
                  <c:v>149.76956599999974</c:v>
                </c:pt>
                <c:pt idx="114">
                  <c:v>151.75767999999999</c:v>
                </c:pt>
                <c:pt idx="115">
                  <c:v>152.76373699999999</c:v>
                </c:pt>
                <c:pt idx="116">
                  <c:v>153.76279399999999</c:v>
                </c:pt>
                <c:pt idx="117">
                  <c:v>155.791911</c:v>
                </c:pt>
                <c:pt idx="118">
                  <c:v>156.755966</c:v>
                </c:pt>
                <c:pt idx="119">
                  <c:v>157.756023</c:v>
                </c:pt>
                <c:pt idx="120">
                  <c:v>159.76713800000007</c:v>
                </c:pt>
                <c:pt idx="121">
                  <c:v>160.758194</c:v>
                </c:pt>
                <c:pt idx="122">
                  <c:v>161.76225199999999</c:v>
                </c:pt>
                <c:pt idx="123">
                  <c:v>163.75536600000001</c:v>
                </c:pt>
                <c:pt idx="124">
                  <c:v>164.76142400000001</c:v>
                </c:pt>
                <c:pt idx="125">
                  <c:v>165.75648100000001</c:v>
                </c:pt>
                <c:pt idx="126">
                  <c:v>167.76259499999998</c:v>
                </c:pt>
                <c:pt idx="127">
                  <c:v>168.75865199999998</c:v>
                </c:pt>
                <c:pt idx="128">
                  <c:v>169.755709</c:v>
                </c:pt>
                <c:pt idx="129">
                  <c:v>171.75582399999999</c:v>
                </c:pt>
                <c:pt idx="130">
                  <c:v>172.75688099999999</c:v>
                </c:pt>
                <c:pt idx="131">
                  <c:v>173.76893900000007</c:v>
                </c:pt>
                <c:pt idx="132">
                  <c:v>175.75505299999998</c:v>
                </c:pt>
                <c:pt idx="133">
                  <c:v>176.76111</c:v>
                </c:pt>
                <c:pt idx="134">
                  <c:v>177.76316699999998</c:v>
                </c:pt>
                <c:pt idx="135">
                  <c:v>179.77128199999999</c:v>
                </c:pt>
                <c:pt idx="136">
                  <c:v>180.75633900000014</c:v>
                </c:pt>
                <c:pt idx="137">
                  <c:v>181.75739600000014</c:v>
                </c:pt>
                <c:pt idx="138">
                  <c:v>183.76750999999999</c:v>
                </c:pt>
                <c:pt idx="139">
                  <c:v>184.75556799999998</c:v>
                </c:pt>
                <c:pt idx="140">
                  <c:v>185.76262499999999</c:v>
                </c:pt>
                <c:pt idx="141">
                  <c:v>187.75873900000013</c:v>
                </c:pt>
                <c:pt idx="142">
                  <c:v>188.76279600000001</c:v>
                </c:pt>
                <c:pt idx="143">
                  <c:v>189.75585299999995</c:v>
                </c:pt>
                <c:pt idx="144">
                  <c:v>191.77296899999999</c:v>
                </c:pt>
                <c:pt idx="145">
                  <c:v>192.75602499999999</c:v>
                </c:pt>
                <c:pt idx="146">
                  <c:v>193.76608299999998</c:v>
                </c:pt>
                <c:pt idx="147">
                  <c:v>195.764197</c:v>
                </c:pt>
                <c:pt idx="148">
                  <c:v>196.75525399999998</c:v>
                </c:pt>
                <c:pt idx="149">
                  <c:v>197.76231100000001</c:v>
                </c:pt>
                <c:pt idx="150">
                  <c:v>199.76042600000014</c:v>
                </c:pt>
                <c:pt idx="151">
                  <c:v>200.76348299999998</c:v>
                </c:pt>
                <c:pt idx="152">
                  <c:v>201.75654</c:v>
                </c:pt>
                <c:pt idx="153">
                  <c:v>203.76865399999986</c:v>
                </c:pt>
                <c:pt idx="154">
                  <c:v>204.75971099999998</c:v>
                </c:pt>
                <c:pt idx="155">
                  <c:v>205.758769</c:v>
                </c:pt>
                <c:pt idx="156">
                  <c:v>207.75588299999998</c:v>
                </c:pt>
                <c:pt idx="157">
                  <c:v>208.75894000000014</c:v>
                </c:pt>
                <c:pt idx="158">
                  <c:v>209.76399799999999</c:v>
                </c:pt>
                <c:pt idx="159">
                  <c:v>211.756111</c:v>
                </c:pt>
                <c:pt idx="160">
                  <c:v>212.76016899999999</c:v>
                </c:pt>
                <c:pt idx="161">
                  <c:v>213.75622600000014</c:v>
                </c:pt>
                <c:pt idx="162">
                  <c:v>215.76134100000004</c:v>
                </c:pt>
                <c:pt idx="163">
                  <c:v>216.75539700000004</c:v>
                </c:pt>
                <c:pt idx="164">
                  <c:v>217.77245600000001</c:v>
                </c:pt>
                <c:pt idx="165">
                  <c:v>219.76956999999982</c:v>
                </c:pt>
                <c:pt idx="166">
                  <c:v>220.77062699999999</c:v>
                </c:pt>
                <c:pt idx="167">
                  <c:v>221.76268399999998</c:v>
                </c:pt>
                <c:pt idx="168">
                  <c:v>223.755798</c:v>
                </c:pt>
                <c:pt idx="169">
                  <c:v>224.75185499999998</c:v>
                </c:pt>
                <c:pt idx="170">
                  <c:v>225.755912</c:v>
                </c:pt>
                <c:pt idx="171">
                  <c:v>227.76202700000007</c:v>
                </c:pt>
                <c:pt idx="172">
                  <c:v>228.75708399999999</c:v>
                </c:pt>
                <c:pt idx="173">
                  <c:v>229.76314099999999</c:v>
                </c:pt>
                <c:pt idx="174">
                  <c:v>231.761256</c:v>
                </c:pt>
                <c:pt idx="175">
                  <c:v>232.75831300000004</c:v>
                </c:pt>
                <c:pt idx="176">
                  <c:v>233.76536999999999</c:v>
                </c:pt>
                <c:pt idx="177">
                  <c:v>235.755484</c:v>
                </c:pt>
                <c:pt idx="178">
                  <c:v>236.76054199999999</c:v>
                </c:pt>
                <c:pt idx="179">
                  <c:v>237.75559899999999</c:v>
                </c:pt>
                <c:pt idx="180">
                  <c:v>239.77371399999981</c:v>
                </c:pt>
                <c:pt idx="181">
                  <c:v>240.76177099999998</c:v>
                </c:pt>
                <c:pt idx="182">
                  <c:v>241.76482799999999</c:v>
                </c:pt>
                <c:pt idx="183">
                  <c:v>243.76894200000001</c:v>
                </c:pt>
                <c:pt idx="184">
                  <c:v>244.75899900000007</c:v>
                </c:pt>
                <c:pt idx="185">
                  <c:v>245.76405699999998</c:v>
                </c:pt>
                <c:pt idx="186">
                  <c:v>247.75617099999999</c:v>
                </c:pt>
                <c:pt idx="187">
                  <c:v>248.763228</c:v>
                </c:pt>
                <c:pt idx="188">
                  <c:v>249.75628499999999</c:v>
                </c:pt>
                <c:pt idx="189">
                  <c:v>251.7594</c:v>
                </c:pt>
                <c:pt idx="190">
                  <c:v>252.760457</c:v>
                </c:pt>
                <c:pt idx="191">
                  <c:v>253.75751399999999</c:v>
                </c:pt>
                <c:pt idx="192">
                  <c:v>255.76462799999999</c:v>
                </c:pt>
                <c:pt idx="193">
                  <c:v>256.761686</c:v>
                </c:pt>
                <c:pt idx="194">
                  <c:v>257.76474300000001</c:v>
                </c:pt>
                <c:pt idx="195">
                  <c:v>259.76085799999993</c:v>
                </c:pt>
                <c:pt idx="196">
                  <c:v>260.7639149999996</c:v>
                </c:pt>
                <c:pt idx="197">
                  <c:v>261.759972</c:v>
                </c:pt>
                <c:pt idx="198">
                  <c:v>263.77408700000001</c:v>
                </c:pt>
                <c:pt idx="199">
                  <c:v>264.76114299999966</c:v>
                </c:pt>
                <c:pt idx="200">
                  <c:v>265.75920000000002</c:v>
                </c:pt>
                <c:pt idx="201">
                  <c:v>267.77031499999947</c:v>
                </c:pt>
                <c:pt idx="202">
                  <c:v>268.75837199999967</c:v>
                </c:pt>
                <c:pt idx="203">
                  <c:v>269.77042999999969</c:v>
                </c:pt>
                <c:pt idx="204">
                  <c:v>271.75554299999999</c:v>
                </c:pt>
                <c:pt idx="205">
                  <c:v>272.76260100000002</c:v>
                </c:pt>
                <c:pt idx="206">
                  <c:v>273.75565799999993</c:v>
                </c:pt>
                <c:pt idx="207">
                  <c:v>275.75677199999967</c:v>
                </c:pt>
                <c:pt idx="208">
                  <c:v>276.75882999999999</c:v>
                </c:pt>
                <c:pt idx="209">
                  <c:v>277.76088700000008</c:v>
                </c:pt>
                <c:pt idx="210">
                  <c:v>279.762002</c:v>
                </c:pt>
                <c:pt idx="211">
                  <c:v>280.7590579999997</c:v>
                </c:pt>
                <c:pt idx="212">
                  <c:v>281.77011599999946</c:v>
                </c:pt>
                <c:pt idx="213">
                  <c:v>283.75522999999993</c:v>
                </c:pt>
                <c:pt idx="214">
                  <c:v>284.75928699999997</c:v>
                </c:pt>
                <c:pt idx="215">
                  <c:v>285.77034499999974</c:v>
                </c:pt>
                <c:pt idx="216">
                  <c:v>287.76245899999969</c:v>
                </c:pt>
                <c:pt idx="217">
                  <c:v>288.75951599999973</c:v>
                </c:pt>
                <c:pt idx="218">
                  <c:v>289.75657299999966</c:v>
                </c:pt>
                <c:pt idx="219">
                  <c:v>291.75568700000002</c:v>
                </c:pt>
                <c:pt idx="220">
                  <c:v>292.75974500000001</c:v>
                </c:pt>
                <c:pt idx="221">
                  <c:v>293.76280200000002</c:v>
                </c:pt>
                <c:pt idx="222">
                  <c:v>295.77591799999959</c:v>
                </c:pt>
                <c:pt idx="223">
                  <c:v>296.76297399999999</c:v>
                </c:pt>
                <c:pt idx="224">
                  <c:v>297.76703099999969</c:v>
                </c:pt>
                <c:pt idx="225">
                  <c:v>299.76214599999969</c:v>
                </c:pt>
                <c:pt idx="226">
                  <c:v>300.75820199999993</c:v>
                </c:pt>
                <c:pt idx="227">
                  <c:v>301.75625899999966</c:v>
                </c:pt>
                <c:pt idx="228">
                  <c:v>303.7563739999996</c:v>
                </c:pt>
                <c:pt idx="229">
                  <c:v>304.75543099999999</c:v>
                </c:pt>
                <c:pt idx="230">
                  <c:v>305.76048800000001</c:v>
                </c:pt>
                <c:pt idx="231">
                  <c:v>307.75860299999999</c:v>
                </c:pt>
                <c:pt idx="232">
                  <c:v>308.76465999999999</c:v>
                </c:pt>
                <c:pt idx="233">
                  <c:v>309.75771699999973</c:v>
                </c:pt>
                <c:pt idx="234">
                  <c:v>311.76983200000001</c:v>
                </c:pt>
                <c:pt idx="235">
                  <c:v>312.75988900000027</c:v>
                </c:pt>
                <c:pt idx="236">
                  <c:v>313.76194599999974</c:v>
                </c:pt>
                <c:pt idx="237">
                  <c:v>315.75506000000001</c:v>
                </c:pt>
                <c:pt idx="238">
                  <c:v>316.75811699999957</c:v>
                </c:pt>
                <c:pt idx="239">
                  <c:v>317.76817499999959</c:v>
                </c:pt>
                <c:pt idx="240">
                  <c:v>319.75728900000001</c:v>
                </c:pt>
                <c:pt idx="241">
                  <c:v>320.754346</c:v>
                </c:pt>
                <c:pt idx="242">
                  <c:v>321.76940400000001</c:v>
                </c:pt>
                <c:pt idx="243">
                  <c:v>323.75451799999973</c:v>
                </c:pt>
                <c:pt idx="244">
                  <c:v>324.75557499999974</c:v>
                </c:pt>
                <c:pt idx="245">
                  <c:v>325.75863199999969</c:v>
                </c:pt>
                <c:pt idx="246">
                  <c:v>327.75574599999999</c:v>
                </c:pt>
                <c:pt idx="247">
                  <c:v>328.75980399999997</c:v>
                </c:pt>
                <c:pt idx="248">
                  <c:v>329.77086200000002</c:v>
                </c:pt>
                <c:pt idx="249">
                  <c:v>331.75797599999999</c:v>
                </c:pt>
                <c:pt idx="250">
                  <c:v>332.76303299999967</c:v>
                </c:pt>
                <c:pt idx="251">
                  <c:v>333.75709000000001</c:v>
                </c:pt>
                <c:pt idx="252">
                  <c:v>335.77120499999967</c:v>
                </c:pt>
                <c:pt idx="253">
                  <c:v>336.75626099999999</c:v>
                </c:pt>
                <c:pt idx="254">
                  <c:v>337.75931799999967</c:v>
                </c:pt>
                <c:pt idx="255">
                  <c:v>339.77043399999974</c:v>
                </c:pt>
                <c:pt idx="256">
                  <c:v>340.75848999999999</c:v>
                </c:pt>
                <c:pt idx="257">
                  <c:v>341.759547</c:v>
                </c:pt>
                <c:pt idx="258">
                  <c:v>343.75566099999998</c:v>
                </c:pt>
                <c:pt idx="259">
                  <c:v>344.7607189999996</c:v>
                </c:pt>
                <c:pt idx="260">
                  <c:v>345.75577600000003</c:v>
                </c:pt>
                <c:pt idx="261">
                  <c:v>347.78889199999969</c:v>
                </c:pt>
                <c:pt idx="262">
                  <c:v>348.75994800000001</c:v>
                </c:pt>
                <c:pt idx="263">
                  <c:v>349.76000499999969</c:v>
                </c:pt>
                <c:pt idx="264">
                  <c:v>351.76511999999957</c:v>
                </c:pt>
                <c:pt idx="265">
                  <c:v>352.75617599999947</c:v>
                </c:pt>
                <c:pt idx="266">
                  <c:v>353.77223400000003</c:v>
                </c:pt>
                <c:pt idx="267">
                  <c:v>355.75534800000003</c:v>
                </c:pt>
                <c:pt idx="268">
                  <c:v>356.76340499999969</c:v>
                </c:pt>
                <c:pt idx="269">
                  <c:v>357.77146299999993</c:v>
                </c:pt>
                <c:pt idx="270">
                  <c:v>359.77457799999974</c:v>
                </c:pt>
                <c:pt idx="271">
                  <c:v>360.76163399999973</c:v>
                </c:pt>
                <c:pt idx="272">
                  <c:v>361.76169199999993</c:v>
                </c:pt>
                <c:pt idx="273">
                  <c:v>363.76480600000002</c:v>
                </c:pt>
                <c:pt idx="274">
                  <c:v>364.75986300000028</c:v>
                </c:pt>
                <c:pt idx="275">
                  <c:v>365.77192099999974</c:v>
                </c:pt>
                <c:pt idx="276">
                  <c:v>367.75603399999966</c:v>
                </c:pt>
                <c:pt idx="277">
                  <c:v>368.76709199999999</c:v>
                </c:pt>
                <c:pt idx="278">
                  <c:v>369.7561489999996</c:v>
                </c:pt>
                <c:pt idx="279">
                  <c:v>371.76126299999999</c:v>
                </c:pt>
                <c:pt idx="280">
                  <c:v>372.7563199999995</c:v>
                </c:pt>
                <c:pt idx="281">
                  <c:v>373.75637699999959</c:v>
                </c:pt>
                <c:pt idx="282">
                  <c:v>375.755492</c:v>
                </c:pt>
                <c:pt idx="283">
                  <c:v>376.76154899999966</c:v>
                </c:pt>
                <c:pt idx="284">
                  <c:v>377.75460600000002</c:v>
                </c:pt>
                <c:pt idx="285">
                  <c:v>379.75672100000003</c:v>
                </c:pt>
                <c:pt idx="286">
                  <c:v>380.76277800000003</c:v>
                </c:pt>
                <c:pt idx="287">
                  <c:v>381.75883499999969</c:v>
                </c:pt>
                <c:pt idx="288">
                  <c:v>383.76194999999973</c:v>
                </c:pt>
                <c:pt idx="289">
                  <c:v>384.76000699999969</c:v>
                </c:pt>
                <c:pt idx="290">
                  <c:v>385.7560639999997</c:v>
                </c:pt>
                <c:pt idx="291">
                  <c:v>387.77017899999953</c:v>
                </c:pt>
                <c:pt idx="292">
                  <c:v>388.75623599999966</c:v>
                </c:pt>
                <c:pt idx="293">
                  <c:v>389.76629299999973</c:v>
                </c:pt>
                <c:pt idx="294">
                  <c:v>391.76040699999999</c:v>
                </c:pt>
                <c:pt idx="295">
                  <c:v>392.76446399999998</c:v>
                </c:pt>
                <c:pt idx="296">
                  <c:v>393.759522</c:v>
                </c:pt>
                <c:pt idx="297">
                  <c:v>395.76263599999999</c:v>
                </c:pt>
                <c:pt idx="298">
                  <c:v>396.75869299999999</c:v>
                </c:pt>
                <c:pt idx="299">
                  <c:v>397.75975</c:v>
                </c:pt>
                <c:pt idx="300">
                  <c:v>399.75586499999997</c:v>
                </c:pt>
                <c:pt idx="301">
                  <c:v>400.755922</c:v>
                </c:pt>
                <c:pt idx="302">
                  <c:v>401.76497899999993</c:v>
                </c:pt>
                <c:pt idx="303">
                  <c:v>403.75509399999999</c:v>
                </c:pt>
                <c:pt idx="304">
                  <c:v>404.7701519999996</c:v>
                </c:pt>
                <c:pt idx="305">
                  <c:v>405.759208</c:v>
                </c:pt>
                <c:pt idx="306">
                  <c:v>407.76832299999967</c:v>
                </c:pt>
                <c:pt idx="307">
                  <c:v>408.75637999999947</c:v>
                </c:pt>
                <c:pt idx="308">
                  <c:v>409.76243699999969</c:v>
                </c:pt>
                <c:pt idx="309">
                  <c:v>411.78955299999967</c:v>
                </c:pt>
                <c:pt idx="310">
                  <c:v>412.755608</c:v>
                </c:pt>
                <c:pt idx="311">
                  <c:v>413.76066600000001</c:v>
                </c:pt>
                <c:pt idx="312">
                  <c:v>415.75578000000002</c:v>
                </c:pt>
                <c:pt idx="313">
                  <c:v>416.76383699999974</c:v>
                </c:pt>
                <c:pt idx="314">
                  <c:v>417.75689399999999</c:v>
                </c:pt>
                <c:pt idx="315">
                  <c:v>419.7690099999997</c:v>
                </c:pt>
                <c:pt idx="316">
                  <c:v>420.75906600000002</c:v>
                </c:pt>
                <c:pt idx="317">
                  <c:v>421.7611229999996</c:v>
                </c:pt>
                <c:pt idx="318">
                  <c:v>423.75523799999974</c:v>
                </c:pt>
                <c:pt idx="319">
                  <c:v>424.75329399999993</c:v>
                </c:pt>
                <c:pt idx="320">
                  <c:v>425.77135299999946</c:v>
                </c:pt>
                <c:pt idx="321">
                  <c:v>427.758466</c:v>
                </c:pt>
                <c:pt idx="322">
                  <c:v>428.76052299999969</c:v>
                </c:pt>
                <c:pt idx="323">
                  <c:v>429.75657999999959</c:v>
                </c:pt>
                <c:pt idx="324">
                  <c:v>431.76169499999969</c:v>
                </c:pt>
                <c:pt idx="325">
                  <c:v>432.75975199999999</c:v>
                </c:pt>
                <c:pt idx="326">
                  <c:v>433.76281</c:v>
                </c:pt>
                <c:pt idx="327">
                  <c:v>435.75592399999999</c:v>
                </c:pt>
                <c:pt idx="328">
                  <c:v>436.75598100000002</c:v>
                </c:pt>
                <c:pt idx="329">
                  <c:v>437.76403900000003</c:v>
                </c:pt>
                <c:pt idx="330">
                  <c:v>439.77315299999947</c:v>
                </c:pt>
                <c:pt idx="331">
                  <c:v>440.75820999999974</c:v>
                </c:pt>
                <c:pt idx="332">
                  <c:v>441.7562669999997</c:v>
                </c:pt>
                <c:pt idx="333">
                  <c:v>443.75738100000001</c:v>
                </c:pt>
                <c:pt idx="334">
                  <c:v>444.75343799999973</c:v>
                </c:pt>
                <c:pt idx="335">
                  <c:v>445.75949600000001</c:v>
                </c:pt>
                <c:pt idx="336">
                  <c:v>447.75560999999999</c:v>
                </c:pt>
                <c:pt idx="337">
                  <c:v>448.75566700000002</c:v>
                </c:pt>
                <c:pt idx="338">
                  <c:v>449.77772599999969</c:v>
                </c:pt>
                <c:pt idx="339">
                  <c:v>451.75883899999974</c:v>
                </c:pt>
                <c:pt idx="340">
                  <c:v>452.765897</c:v>
                </c:pt>
                <c:pt idx="341">
                  <c:v>453.75395299999974</c:v>
                </c:pt>
                <c:pt idx="342">
                  <c:v>455.762068</c:v>
                </c:pt>
                <c:pt idx="343">
                  <c:v>456.7561249999996</c:v>
                </c:pt>
                <c:pt idx="344">
                  <c:v>457.75818199999969</c:v>
                </c:pt>
                <c:pt idx="345">
                  <c:v>459.75529599999999</c:v>
                </c:pt>
                <c:pt idx="346">
                  <c:v>460.76335399999959</c:v>
                </c:pt>
                <c:pt idx="347">
                  <c:v>461.77441199999993</c:v>
                </c:pt>
                <c:pt idx="348">
                  <c:v>463.76752599999969</c:v>
                </c:pt>
                <c:pt idx="349">
                  <c:v>464.77058299999999</c:v>
                </c:pt>
                <c:pt idx="350">
                  <c:v>465.76864</c:v>
                </c:pt>
                <c:pt idx="351">
                  <c:v>467.76275399999969</c:v>
                </c:pt>
                <c:pt idx="352">
                  <c:v>468.75981100000001</c:v>
                </c:pt>
                <c:pt idx="353">
                  <c:v>469.756868</c:v>
                </c:pt>
                <c:pt idx="354">
                  <c:v>471.75498199999998</c:v>
                </c:pt>
                <c:pt idx="355">
                  <c:v>472.74903899999993</c:v>
                </c:pt>
                <c:pt idx="356">
                  <c:v>473.77609799999959</c:v>
                </c:pt>
                <c:pt idx="357">
                  <c:v>475.75821199999973</c:v>
                </c:pt>
                <c:pt idx="358">
                  <c:v>476.762269</c:v>
                </c:pt>
                <c:pt idx="359">
                  <c:v>477.77032699999967</c:v>
                </c:pt>
                <c:pt idx="360">
                  <c:v>479.76944099999997</c:v>
                </c:pt>
                <c:pt idx="361">
                  <c:v>480.75849799999969</c:v>
                </c:pt>
                <c:pt idx="362">
                  <c:v>481.75855499999966</c:v>
                </c:pt>
                <c:pt idx="363">
                  <c:v>483.75566900000001</c:v>
                </c:pt>
                <c:pt idx="364">
                  <c:v>484.75872699999974</c:v>
                </c:pt>
                <c:pt idx="365">
                  <c:v>485.772785</c:v>
                </c:pt>
                <c:pt idx="366">
                  <c:v>487.76889799999969</c:v>
                </c:pt>
                <c:pt idx="367">
                  <c:v>488.76495599999993</c:v>
                </c:pt>
                <c:pt idx="368">
                  <c:v>489.7560119999996</c:v>
                </c:pt>
                <c:pt idx="369">
                  <c:v>491.77412799999973</c:v>
                </c:pt>
                <c:pt idx="370">
                  <c:v>492.75618399999973</c:v>
                </c:pt>
                <c:pt idx="371">
                  <c:v>493.75624099999999</c:v>
                </c:pt>
                <c:pt idx="372">
                  <c:v>495.76735599999967</c:v>
                </c:pt>
                <c:pt idx="373">
                  <c:v>496.75741199999999</c:v>
                </c:pt>
                <c:pt idx="374">
                  <c:v>497.75747000000001</c:v>
                </c:pt>
                <c:pt idx="375">
                  <c:v>499.755584</c:v>
                </c:pt>
                <c:pt idx="376">
                  <c:v>500.75764099999998</c:v>
                </c:pt>
                <c:pt idx="377">
                  <c:v>501.76569899999993</c:v>
                </c:pt>
                <c:pt idx="378">
                  <c:v>503.76281399999999</c:v>
                </c:pt>
                <c:pt idx="379">
                  <c:v>504.76087000000001</c:v>
                </c:pt>
                <c:pt idx="380">
                  <c:v>505.75892700000003</c:v>
                </c:pt>
                <c:pt idx="381">
                  <c:v>507.7560419999997</c:v>
                </c:pt>
                <c:pt idx="382">
                  <c:v>508.75909899999999</c:v>
                </c:pt>
                <c:pt idx="383">
                  <c:v>509.76915699999967</c:v>
                </c:pt>
                <c:pt idx="384">
                  <c:v>511.7582709999997</c:v>
                </c:pt>
                <c:pt idx="385">
                  <c:v>512.75532799999996</c:v>
                </c:pt>
                <c:pt idx="386">
                  <c:v>513.757385</c:v>
                </c:pt>
                <c:pt idx="387">
                  <c:v>515.78850100000056</c:v>
                </c:pt>
                <c:pt idx="388">
                  <c:v>516.76555699999949</c:v>
                </c:pt>
                <c:pt idx="389">
                  <c:v>517.76661399999932</c:v>
                </c:pt>
                <c:pt idx="390">
                  <c:v>519.77072900000053</c:v>
                </c:pt>
                <c:pt idx="391">
                  <c:v>520.75678500000004</c:v>
                </c:pt>
                <c:pt idx="392">
                  <c:v>521.77084400000069</c:v>
                </c:pt>
                <c:pt idx="393">
                  <c:v>523.75595699999997</c:v>
                </c:pt>
                <c:pt idx="394">
                  <c:v>524.76001499999938</c:v>
                </c:pt>
                <c:pt idx="395">
                  <c:v>525.77007200000071</c:v>
                </c:pt>
                <c:pt idx="396">
                  <c:v>527.75818600000002</c:v>
                </c:pt>
                <c:pt idx="397">
                  <c:v>528.76024299999949</c:v>
                </c:pt>
                <c:pt idx="398">
                  <c:v>529.77330100000074</c:v>
                </c:pt>
                <c:pt idx="399">
                  <c:v>531.77241500000002</c:v>
                </c:pt>
                <c:pt idx="400">
                  <c:v>532.76447200000052</c:v>
                </c:pt>
                <c:pt idx="401">
                  <c:v>533.76552899999945</c:v>
                </c:pt>
                <c:pt idx="402">
                  <c:v>535.75564299999996</c:v>
                </c:pt>
                <c:pt idx="403">
                  <c:v>536.76270099999999</c:v>
                </c:pt>
                <c:pt idx="404">
                  <c:v>537.76775799999996</c:v>
                </c:pt>
                <c:pt idx="405">
                  <c:v>539.76187300000004</c:v>
                </c:pt>
                <c:pt idx="406">
                  <c:v>540.75892899999997</c:v>
                </c:pt>
                <c:pt idx="407">
                  <c:v>541.755987</c:v>
                </c:pt>
                <c:pt idx="408">
                  <c:v>543.75610099999949</c:v>
                </c:pt>
                <c:pt idx="409">
                  <c:v>544.75915799999996</c:v>
                </c:pt>
                <c:pt idx="410">
                  <c:v>545.775216</c:v>
                </c:pt>
                <c:pt idx="411">
                  <c:v>547.76032999999939</c:v>
                </c:pt>
                <c:pt idx="412">
                  <c:v>548.76238699999999</c:v>
                </c:pt>
                <c:pt idx="413">
                  <c:v>549.765445</c:v>
                </c:pt>
                <c:pt idx="414">
                  <c:v>551.76255899999944</c:v>
                </c:pt>
                <c:pt idx="415">
                  <c:v>552.76161599999932</c:v>
                </c:pt>
                <c:pt idx="416">
                  <c:v>553.75967300000002</c:v>
                </c:pt>
                <c:pt idx="417">
                  <c:v>555.76478799999995</c:v>
                </c:pt>
                <c:pt idx="418">
                  <c:v>556.756845</c:v>
                </c:pt>
                <c:pt idx="419">
                  <c:v>557.76790199999948</c:v>
                </c:pt>
                <c:pt idx="420">
                  <c:v>559.758016</c:v>
                </c:pt>
                <c:pt idx="421">
                  <c:v>560.766074</c:v>
                </c:pt>
                <c:pt idx="422">
                  <c:v>561.75613099999998</c:v>
                </c:pt>
                <c:pt idx="423">
                  <c:v>563.75624499999947</c:v>
                </c:pt>
                <c:pt idx="424">
                  <c:v>564.76230199999998</c:v>
                </c:pt>
                <c:pt idx="425">
                  <c:v>565.75935900000002</c:v>
                </c:pt>
                <c:pt idx="426">
                  <c:v>567.75547400000005</c:v>
                </c:pt>
                <c:pt idx="427">
                  <c:v>568.75853099999995</c:v>
                </c:pt>
                <c:pt idx="428">
                  <c:v>569.76858900000002</c:v>
                </c:pt>
                <c:pt idx="429">
                  <c:v>571.75870300000054</c:v>
                </c:pt>
                <c:pt idx="430">
                  <c:v>572.76675999999998</c:v>
                </c:pt>
                <c:pt idx="431">
                  <c:v>573.76881700000001</c:v>
                </c:pt>
                <c:pt idx="432">
                  <c:v>575.761931</c:v>
                </c:pt>
                <c:pt idx="433">
                  <c:v>576.75998900000002</c:v>
                </c:pt>
                <c:pt idx="434">
                  <c:v>577.75804600000004</c:v>
                </c:pt>
                <c:pt idx="435">
                  <c:v>579.76416099999949</c:v>
                </c:pt>
                <c:pt idx="436">
                  <c:v>580.76221799999917</c:v>
                </c:pt>
                <c:pt idx="437">
                  <c:v>581.76927499999999</c:v>
                </c:pt>
                <c:pt idx="438">
                  <c:v>583.78939100000071</c:v>
                </c:pt>
                <c:pt idx="439">
                  <c:v>584.76744699999949</c:v>
                </c:pt>
                <c:pt idx="440">
                  <c:v>585.76150299999949</c:v>
                </c:pt>
                <c:pt idx="441">
                  <c:v>587.77661799999998</c:v>
                </c:pt>
                <c:pt idx="442">
                  <c:v>588.75967500000002</c:v>
                </c:pt>
                <c:pt idx="443">
                  <c:v>589.76173200000005</c:v>
                </c:pt>
                <c:pt idx="444">
                  <c:v>591.75584600000002</c:v>
                </c:pt>
                <c:pt idx="445">
                  <c:v>592.75990400000001</c:v>
                </c:pt>
                <c:pt idx="446">
                  <c:v>593.76296099999945</c:v>
                </c:pt>
                <c:pt idx="447">
                  <c:v>595.75807500000053</c:v>
                </c:pt>
                <c:pt idx="448">
                  <c:v>596.76613299999997</c:v>
                </c:pt>
                <c:pt idx="449">
                  <c:v>597.76518999999996</c:v>
                </c:pt>
              </c:numCache>
            </c:numRef>
          </c:xVal>
          <c:yVal>
            <c:numRef>
              <c:f>'1'!$B$1:$B$450</c:f>
              <c:numCache>
                <c:formatCode>General</c:formatCode>
                <c:ptCount val="450"/>
                <c:pt idx="0">
                  <c:v>0</c:v>
                </c:pt>
                <c:pt idx="1">
                  <c:v>2039</c:v>
                </c:pt>
                <c:pt idx="2">
                  <c:v>1577</c:v>
                </c:pt>
                <c:pt idx="3">
                  <c:v>2633</c:v>
                </c:pt>
                <c:pt idx="4">
                  <c:v>1952</c:v>
                </c:pt>
                <c:pt idx="5">
                  <c:v>1505</c:v>
                </c:pt>
                <c:pt idx="6">
                  <c:v>1754</c:v>
                </c:pt>
                <c:pt idx="7">
                  <c:v>1656</c:v>
                </c:pt>
                <c:pt idx="8">
                  <c:v>3053</c:v>
                </c:pt>
                <c:pt idx="9">
                  <c:v>2361</c:v>
                </c:pt>
                <c:pt idx="10">
                  <c:v>2142</c:v>
                </c:pt>
                <c:pt idx="11">
                  <c:v>3468</c:v>
                </c:pt>
                <c:pt idx="12">
                  <c:v>1920</c:v>
                </c:pt>
                <c:pt idx="13">
                  <c:v>1671</c:v>
                </c:pt>
                <c:pt idx="14">
                  <c:v>3610</c:v>
                </c:pt>
                <c:pt idx="15">
                  <c:v>1511</c:v>
                </c:pt>
                <c:pt idx="16">
                  <c:v>1870</c:v>
                </c:pt>
                <c:pt idx="17">
                  <c:v>1041</c:v>
                </c:pt>
                <c:pt idx="18">
                  <c:v>3576</c:v>
                </c:pt>
                <c:pt idx="19">
                  <c:v>4656</c:v>
                </c:pt>
                <c:pt idx="20">
                  <c:v>3417</c:v>
                </c:pt>
                <c:pt idx="21">
                  <c:v>1878</c:v>
                </c:pt>
                <c:pt idx="22">
                  <c:v>3710</c:v>
                </c:pt>
                <c:pt idx="23">
                  <c:v>4257</c:v>
                </c:pt>
                <c:pt idx="24">
                  <c:v>4199</c:v>
                </c:pt>
                <c:pt idx="25">
                  <c:v>3753</c:v>
                </c:pt>
                <c:pt idx="26">
                  <c:v>3003</c:v>
                </c:pt>
                <c:pt idx="27">
                  <c:v>4076</c:v>
                </c:pt>
                <c:pt idx="28">
                  <c:v>3532</c:v>
                </c:pt>
                <c:pt idx="29">
                  <c:v>4036</c:v>
                </c:pt>
                <c:pt idx="30">
                  <c:v>3808</c:v>
                </c:pt>
                <c:pt idx="31">
                  <c:v>3944</c:v>
                </c:pt>
                <c:pt idx="32">
                  <c:v>4526</c:v>
                </c:pt>
                <c:pt idx="33">
                  <c:v>4083</c:v>
                </c:pt>
                <c:pt idx="34">
                  <c:v>3425</c:v>
                </c:pt>
                <c:pt idx="35">
                  <c:v>4398</c:v>
                </c:pt>
                <c:pt idx="36">
                  <c:v>3701</c:v>
                </c:pt>
                <c:pt idx="37">
                  <c:v>1734</c:v>
                </c:pt>
                <c:pt idx="38">
                  <c:v>3447</c:v>
                </c:pt>
                <c:pt idx="39">
                  <c:v>4107</c:v>
                </c:pt>
                <c:pt idx="40">
                  <c:v>3904</c:v>
                </c:pt>
                <c:pt idx="41">
                  <c:v>3169</c:v>
                </c:pt>
                <c:pt idx="42">
                  <c:v>4504</c:v>
                </c:pt>
                <c:pt idx="43">
                  <c:v>3947</c:v>
                </c:pt>
                <c:pt idx="44">
                  <c:v>3746</c:v>
                </c:pt>
                <c:pt idx="45">
                  <c:v>4241</c:v>
                </c:pt>
                <c:pt idx="46">
                  <c:v>3318</c:v>
                </c:pt>
                <c:pt idx="47">
                  <c:v>3492</c:v>
                </c:pt>
                <c:pt idx="48">
                  <c:v>4340</c:v>
                </c:pt>
                <c:pt idx="49">
                  <c:v>4356</c:v>
                </c:pt>
                <c:pt idx="50">
                  <c:v>3829</c:v>
                </c:pt>
                <c:pt idx="51">
                  <c:v>1277</c:v>
                </c:pt>
                <c:pt idx="52">
                  <c:v>4312</c:v>
                </c:pt>
                <c:pt idx="53">
                  <c:v>3389</c:v>
                </c:pt>
                <c:pt idx="54">
                  <c:v>3324</c:v>
                </c:pt>
                <c:pt idx="55">
                  <c:v>3382</c:v>
                </c:pt>
                <c:pt idx="56">
                  <c:v>4416</c:v>
                </c:pt>
                <c:pt idx="57">
                  <c:v>3811</c:v>
                </c:pt>
                <c:pt idx="58">
                  <c:v>4106</c:v>
                </c:pt>
                <c:pt idx="59">
                  <c:v>3996</c:v>
                </c:pt>
                <c:pt idx="60">
                  <c:v>3756</c:v>
                </c:pt>
                <c:pt idx="61">
                  <c:v>4333</c:v>
                </c:pt>
                <c:pt idx="62">
                  <c:v>4445</c:v>
                </c:pt>
                <c:pt idx="63">
                  <c:v>4102</c:v>
                </c:pt>
                <c:pt idx="64">
                  <c:v>3718</c:v>
                </c:pt>
                <c:pt idx="65">
                  <c:v>3999</c:v>
                </c:pt>
                <c:pt idx="66">
                  <c:v>3994</c:v>
                </c:pt>
                <c:pt idx="67">
                  <c:v>3365</c:v>
                </c:pt>
                <c:pt idx="68">
                  <c:v>3512</c:v>
                </c:pt>
                <c:pt idx="69">
                  <c:v>4340</c:v>
                </c:pt>
                <c:pt idx="70">
                  <c:v>3542</c:v>
                </c:pt>
                <c:pt idx="71">
                  <c:v>4147</c:v>
                </c:pt>
                <c:pt idx="72">
                  <c:v>3461</c:v>
                </c:pt>
                <c:pt idx="73">
                  <c:v>3371</c:v>
                </c:pt>
                <c:pt idx="74">
                  <c:v>1854</c:v>
                </c:pt>
                <c:pt idx="75">
                  <c:v>1253</c:v>
                </c:pt>
                <c:pt idx="76">
                  <c:v>4082</c:v>
                </c:pt>
                <c:pt idx="77">
                  <c:v>4432</c:v>
                </c:pt>
                <c:pt idx="78">
                  <c:v>4790</c:v>
                </c:pt>
                <c:pt idx="79">
                  <c:v>4441</c:v>
                </c:pt>
                <c:pt idx="80">
                  <c:v>4269</c:v>
                </c:pt>
                <c:pt idx="81">
                  <c:v>4718</c:v>
                </c:pt>
                <c:pt idx="82">
                  <c:v>5079</c:v>
                </c:pt>
                <c:pt idx="83">
                  <c:v>4888</c:v>
                </c:pt>
                <c:pt idx="84">
                  <c:v>4903</c:v>
                </c:pt>
                <c:pt idx="85">
                  <c:v>5528</c:v>
                </c:pt>
                <c:pt idx="86">
                  <c:v>5391</c:v>
                </c:pt>
                <c:pt idx="87">
                  <c:v>4793</c:v>
                </c:pt>
                <c:pt idx="88">
                  <c:v>4997</c:v>
                </c:pt>
                <c:pt idx="89">
                  <c:v>5126</c:v>
                </c:pt>
                <c:pt idx="90">
                  <c:v>5829</c:v>
                </c:pt>
                <c:pt idx="91">
                  <c:v>5168</c:v>
                </c:pt>
                <c:pt idx="92">
                  <c:v>5063</c:v>
                </c:pt>
                <c:pt idx="93">
                  <c:v>5560</c:v>
                </c:pt>
                <c:pt idx="94">
                  <c:v>5101</c:v>
                </c:pt>
                <c:pt idx="95">
                  <c:v>5286</c:v>
                </c:pt>
                <c:pt idx="96">
                  <c:v>5344</c:v>
                </c:pt>
                <c:pt idx="97">
                  <c:v>5751</c:v>
                </c:pt>
                <c:pt idx="98">
                  <c:v>4959</c:v>
                </c:pt>
                <c:pt idx="99">
                  <c:v>5947</c:v>
                </c:pt>
                <c:pt idx="100">
                  <c:v>2116</c:v>
                </c:pt>
                <c:pt idx="101">
                  <c:v>4800</c:v>
                </c:pt>
                <c:pt idx="102">
                  <c:v>2578</c:v>
                </c:pt>
                <c:pt idx="103">
                  <c:v>4998</c:v>
                </c:pt>
                <c:pt idx="104">
                  <c:v>6424</c:v>
                </c:pt>
                <c:pt idx="105">
                  <c:v>5762</c:v>
                </c:pt>
                <c:pt idx="106">
                  <c:v>6071</c:v>
                </c:pt>
                <c:pt idx="107">
                  <c:v>5379</c:v>
                </c:pt>
                <c:pt idx="108">
                  <c:v>5827</c:v>
                </c:pt>
                <c:pt idx="109">
                  <c:v>1710</c:v>
                </c:pt>
                <c:pt idx="110">
                  <c:v>4990</c:v>
                </c:pt>
                <c:pt idx="111">
                  <c:v>5577</c:v>
                </c:pt>
                <c:pt idx="112">
                  <c:v>5731</c:v>
                </c:pt>
                <c:pt idx="113">
                  <c:v>6639</c:v>
                </c:pt>
                <c:pt idx="114">
                  <c:v>6547</c:v>
                </c:pt>
                <c:pt idx="115">
                  <c:v>6417</c:v>
                </c:pt>
                <c:pt idx="116">
                  <c:v>5805</c:v>
                </c:pt>
                <c:pt idx="117">
                  <c:v>5531</c:v>
                </c:pt>
                <c:pt idx="118">
                  <c:v>2337</c:v>
                </c:pt>
                <c:pt idx="119">
                  <c:v>5296</c:v>
                </c:pt>
                <c:pt idx="120">
                  <c:v>5974</c:v>
                </c:pt>
                <c:pt idx="121">
                  <c:v>5972</c:v>
                </c:pt>
                <c:pt idx="122">
                  <c:v>1380</c:v>
                </c:pt>
                <c:pt idx="123">
                  <c:v>6333</c:v>
                </c:pt>
                <c:pt idx="124">
                  <c:v>6384</c:v>
                </c:pt>
                <c:pt idx="125">
                  <c:v>2119</c:v>
                </c:pt>
                <c:pt idx="126">
                  <c:v>1486</c:v>
                </c:pt>
                <c:pt idx="127">
                  <c:v>6451</c:v>
                </c:pt>
                <c:pt idx="128">
                  <c:v>6530</c:v>
                </c:pt>
                <c:pt idx="129">
                  <c:v>6725</c:v>
                </c:pt>
                <c:pt idx="130">
                  <c:v>6227</c:v>
                </c:pt>
                <c:pt idx="131">
                  <c:v>2430</c:v>
                </c:pt>
                <c:pt idx="132">
                  <c:v>7172</c:v>
                </c:pt>
                <c:pt idx="133">
                  <c:v>1682</c:v>
                </c:pt>
                <c:pt idx="134">
                  <c:v>7069</c:v>
                </c:pt>
                <c:pt idx="135">
                  <c:v>6886</c:v>
                </c:pt>
                <c:pt idx="136">
                  <c:v>6963</c:v>
                </c:pt>
                <c:pt idx="137">
                  <c:v>1658</c:v>
                </c:pt>
                <c:pt idx="138">
                  <c:v>6397</c:v>
                </c:pt>
                <c:pt idx="139">
                  <c:v>6859</c:v>
                </c:pt>
                <c:pt idx="140">
                  <c:v>6348</c:v>
                </c:pt>
                <c:pt idx="141">
                  <c:v>5785</c:v>
                </c:pt>
                <c:pt idx="142">
                  <c:v>5908</c:v>
                </c:pt>
                <c:pt idx="143">
                  <c:v>6212</c:v>
                </c:pt>
                <c:pt idx="144">
                  <c:v>1378</c:v>
                </c:pt>
                <c:pt idx="145">
                  <c:v>1881</c:v>
                </c:pt>
                <c:pt idx="146">
                  <c:v>5992</c:v>
                </c:pt>
                <c:pt idx="147">
                  <c:v>5961</c:v>
                </c:pt>
                <c:pt idx="148">
                  <c:v>6132</c:v>
                </c:pt>
                <c:pt idx="149">
                  <c:v>6554</c:v>
                </c:pt>
                <c:pt idx="150">
                  <c:v>6739</c:v>
                </c:pt>
                <c:pt idx="151">
                  <c:v>6814</c:v>
                </c:pt>
                <c:pt idx="152">
                  <c:v>2550</c:v>
                </c:pt>
                <c:pt idx="153">
                  <c:v>6037</c:v>
                </c:pt>
                <c:pt idx="154">
                  <c:v>6329</c:v>
                </c:pt>
                <c:pt idx="155">
                  <c:v>1271</c:v>
                </c:pt>
                <c:pt idx="156">
                  <c:v>6176</c:v>
                </c:pt>
                <c:pt idx="157">
                  <c:v>6475</c:v>
                </c:pt>
                <c:pt idx="158">
                  <c:v>6630</c:v>
                </c:pt>
                <c:pt idx="159">
                  <c:v>1614</c:v>
                </c:pt>
                <c:pt idx="160">
                  <c:v>6422</c:v>
                </c:pt>
                <c:pt idx="161">
                  <c:v>1658</c:v>
                </c:pt>
                <c:pt idx="162">
                  <c:v>6827</c:v>
                </c:pt>
                <c:pt idx="163">
                  <c:v>6219</c:v>
                </c:pt>
                <c:pt idx="164">
                  <c:v>6287</c:v>
                </c:pt>
                <c:pt idx="165">
                  <c:v>6665</c:v>
                </c:pt>
                <c:pt idx="166">
                  <c:v>6505</c:v>
                </c:pt>
                <c:pt idx="167">
                  <c:v>5946</c:v>
                </c:pt>
                <c:pt idx="168">
                  <c:v>6909</c:v>
                </c:pt>
                <c:pt idx="169">
                  <c:v>6624</c:v>
                </c:pt>
                <c:pt idx="170">
                  <c:v>7168</c:v>
                </c:pt>
                <c:pt idx="171">
                  <c:v>6558</c:v>
                </c:pt>
                <c:pt idx="172">
                  <c:v>1328</c:v>
                </c:pt>
                <c:pt idx="173">
                  <c:v>6636</c:v>
                </c:pt>
                <c:pt idx="174">
                  <c:v>7409</c:v>
                </c:pt>
                <c:pt idx="175">
                  <c:v>6700</c:v>
                </c:pt>
                <c:pt idx="176">
                  <c:v>7182</c:v>
                </c:pt>
                <c:pt idx="177">
                  <c:v>1520</c:v>
                </c:pt>
                <c:pt idx="178">
                  <c:v>6948</c:v>
                </c:pt>
                <c:pt idx="179">
                  <c:v>1534</c:v>
                </c:pt>
                <c:pt idx="180">
                  <c:v>6698</c:v>
                </c:pt>
                <c:pt idx="181">
                  <c:v>6907</c:v>
                </c:pt>
                <c:pt idx="182">
                  <c:v>7517</c:v>
                </c:pt>
                <c:pt idx="183">
                  <c:v>7054</c:v>
                </c:pt>
                <c:pt idx="184">
                  <c:v>7035</c:v>
                </c:pt>
                <c:pt idx="185">
                  <c:v>7059</c:v>
                </c:pt>
                <c:pt idx="186">
                  <c:v>7843</c:v>
                </c:pt>
                <c:pt idx="187">
                  <c:v>7883</c:v>
                </c:pt>
                <c:pt idx="188">
                  <c:v>7596</c:v>
                </c:pt>
                <c:pt idx="189">
                  <c:v>8707</c:v>
                </c:pt>
                <c:pt idx="190">
                  <c:v>7831</c:v>
                </c:pt>
                <c:pt idx="191">
                  <c:v>8259</c:v>
                </c:pt>
                <c:pt idx="192">
                  <c:v>8354</c:v>
                </c:pt>
                <c:pt idx="193">
                  <c:v>8022</c:v>
                </c:pt>
                <c:pt idx="194">
                  <c:v>8595</c:v>
                </c:pt>
                <c:pt idx="195">
                  <c:v>8295</c:v>
                </c:pt>
                <c:pt idx="196">
                  <c:v>8300</c:v>
                </c:pt>
                <c:pt idx="197">
                  <c:v>8593</c:v>
                </c:pt>
                <c:pt idx="198">
                  <c:v>8525</c:v>
                </c:pt>
                <c:pt idx="199">
                  <c:v>10157</c:v>
                </c:pt>
                <c:pt idx="200">
                  <c:v>8428</c:v>
                </c:pt>
                <c:pt idx="201">
                  <c:v>9381</c:v>
                </c:pt>
                <c:pt idx="202">
                  <c:v>8843</c:v>
                </c:pt>
                <c:pt idx="203">
                  <c:v>7909</c:v>
                </c:pt>
                <c:pt idx="204">
                  <c:v>8359</c:v>
                </c:pt>
                <c:pt idx="205">
                  <c:v>9117</c:v>
                </c:pt>
                <c:pt idx="206">
                  <c:v>8522</c:v>
                </c:pt>
                <c:pt idx="207">
                  <c:v>8514</c:v>
                </c:pt>
                <c:pt idx="208">
                  <c:v>7897</c:v>
                </c:pt>
                <c:pt idx="209">
                  <c:v>8508</c:v>
                </c:pt>
                <c:pt idx="210">
                  <c:v>8219</c:v>
                </c:pt>
                <c:pt idx="211">
                  <c:v>8569</c:v>
                </c:pt>
                <c:pt idx="212">
                  <c:v>8733</c:v>
                </c:pt>
                <c:pt idx="213">
                  <c:v>7645</c:v>
                </c:pt>
                <c:pt idx="214">
                  <c:v>8003</c:v>
                </c:pt>
                <c:pt idx="215">
                  <c:v>7849</c:v>
                </c:pt>
                <c:pt idx="216">
                  <c:v>7814</c:v>
                </c:pt>
                <c:pt idx="217">
                  <c:v>7986</c:v>
                </c:pt>
                <c:pt idx="218">
                  <c:v>7865</c:v>
                </c:pt>
                <c:pt idx="219">
                  <c:v>7943</c:v>
                </c:pt>
                <c:pt idx="220">
                  <c:v>7294</c:v>
                </c:pt>
                <c:pt idx="221">
                  <c:v>6735</c:v>
                </c:pt>
                <c:pt idx="222">
                  <c:v>7044</c:v>
                </c:pt>
                <c:pt idx="223">
                  <c:v>6903</c:v>
                </c:pt>
                <c:pt idx="224">
                  <c:v>6187</c:v>
                </c:pt>
                <c:pt idx="225">
                  <c:v>5902</c:v>
                </c:pt>
                <c:pt idx="226">
                  <c:v>6601</c:v>
                </c:pt>
                <c:pt idx="227">
                  <c:v>5818</c:v>
                </c:pt>
                <c:pt idx="228">
                  <c:v>6217</c:v>
                </c:pt>
                <c:pt idx="229">
                  <c:v>7771</c:v>
                </c:pt>
                <c:pt idx="230">
                  <c:v>5556</c:v>
                </c:pt>
                <c:pt idx="231">
                  <c:v>6182</c:v>
                </c:pt>
                <c:pt idx="232">
                  <c:v>4987</c:v>
                </c:pt>
                <c:pt idx="233">
                  <c:v>5267</c:v>
                </c:pt>
                <c:pt idx="234">
                  <c:v>5873</c:v>
                </c:pt>
                <c:pt idx="235">
                  <c:v>6572</c:v>
                </c:pt>
                <c:pt idx="236">
                  <c:v>5330</c:v>
                </c:pt>
                <c:pt idx="237">
                  <c:v>5893</c:v>
                </c:pt>
                <c:pt idx="238">
                  <c:v>4238</c:v>
                </c:pt>
                <c:pt idx="239">
                  <c:v>1665</c:v>
                </c:pt>
                <c:pt idx="240">
                  <c:v>3944</c:v>
                </c:pt>
                <c:pt idx="241">
                  <c:v>910</c:v>
                </c:pt>
                <c:pt idx="242">
                  <c:v>3468</c:v>
                </c:pt>
                <c:pt idx="243">
                  <c:v>3573</c:v>
                </c:pt>
                <c:pt idx="244">
                  <c:v>4152</c:v>
                </c:pt>
                <c:pt idx="245">
                  <c:v>4001</c:v>
                </c:pt>
                <c:pt idx="246">
                  <c:v>3476</c:v>
                </c:pt>
                <c:pt idx="247">
                  <c:v>4043</c:v>
                </c:pt>
                <c:pt idx="248">
                  <c:v>3450</c:v>
                </c:pt>
                <c:pt idx="249">
                  <c:v>1424</c:v>
                </c:pt>
                <c:pt idx="250">
                  <c:v>1975</c:v>
                </c:pt>
                <c:pt idx="251">
                  <c:v>1802</c:v>
                </c:pt>
                <c:pt idx="252">
                  <c:v>1772</c:v>
                </c:pt>
                <c:pt idx="253">
                  <c:v>1547</c:v>
                </c:pt>
                <c:pt idx="254">
                  <c:v>3787</c:v>
                </c:pt>
                <c:pt idx="255">
                  <c:v>4306</c:v>
                </c:pt>
                <c:pt idx="256">
                  <c:v>1456</c:v>
                </c:pt>
                <c:pt idx="257">
                  <c:v>4043</c:v>
                </c:pt>
                <c:pt idx="258">
                  <c:v>3832</c:v>
                </c:pt>
                <c:pt idx="259">
                  <c:v>3699</c:v>
                </c:pt>
                <c:pt idx="260">
                  <c:v>5340</c:v>
                </c:pt>
                <c:pt idx="261">
                  <c:v>4148</c:v>
                </c:pt>
                <c:pt idx="262">
                  <c:v>4278</c:v>
                </c:pt>
                <c:pt idx="263">
                  <c:v>4584</c:v>
                </c:pt>
                <c:pt idx="264">
                  <c:v>4831</c:v>
                </c:pt>
                <c:pt idx="265">
                  <c:v>4092</c:v>
                </c:pt>
                <c:pt idx="266">
                  <c:v>5188</c:v>
                </c:pt>
                <c:pt idx="267">
                  <c:v>5319</c:v>
                </c:pt>
                <c:pt idx="268">
                  <c:v>5243</c:v>
                </c:pt>
                <c:pt idx="269">
                  <c:v>6216</c:v>
                </c:pt>
                <c:pt idx="270">
                  <c:v>6299</c:v>
                </c:pt>
                <c:pt idx="271">
                  <c:v>6466</c:v>
                </c:pt>
                <c:pt idx="272">
                  <c:v>6541</c:v>
                </c:pt>
                <c:pt idx="273">
                  <c:v>6896</c:v>
                </c:pt>
                <c:pt idx="274">
                  <c:v>7767</c:v>
                </c:pt>
                <c:pt idx="275">
                  <c:v>7367</c:v>
                </c:pt>
                <c:pt idx="276">
                  <c:v>6399</c:v>
                </c:pt>
                <c:pt idx="277">
                  <c:v>6902</c:v>
                </c:pt>
                <c:pt idx="278">
                  <c:v>9198</c:v>
                </c:pt>
                <c:pt idx="279">
                  <c:v>7530</c:v>
                </c:pt>
                <c:pt idx="280">
                  <c:v>7112</c:v>
                </c:pt>
                <c:pt idx="281">
                  <c:v>8229</c:v>
                </c:pt>
                <c:pt idx="282">
                  <c:v>7671</c:v>
                </c:pt>
                <c:pt idx="283">
                  <c:v>7782</c:v>
                </c:pt>
                <c:pt idx="284">
                  <c:v>8646</c:v>
                </c:pt>
                <c:pt idx="285">
                  <c:v>2102</c:v>
                </c:pt>
                <c:pt idx="286">
                  <c:v>8634</c:v>
                </c:pt>
                <c:pt idx="287">
                  <c:v>9181</c:v>
                </c:pt>
                <c:pt idx="288">
                  <c:v>8558</c:v>
                </c:pt>
                <c:pt idx="289">
                  <c:v>8120</c:v>
                </c:pt>
                <c:pt idx="290">
                  <c:v>8996</c:v>
                </c:pt>
                <c:pt idx="291">
                  <c:v>8968</c:v>
                </c:pt>
                <c:pt idx="292">
                  <c:v>9114</c:v>
                </c:pt>
                <c:pt idx="293">
                  <c:v>9455</c:v>
                </c:pt>
                <c:pt idx="294">
                  <c:v>9286</c:v>
                </c:pt>
                <c:pt idx="295">
                  <c:v>8597</c:v>
                </c:pt>
                <c:pt idx="296">
                  <c:v>9329</c:v>
                </c:pt>
                <c:pt idx="297">
                  <c:v>8827</c:v>
                </c:pt>
                <c:pt idx="298">
                  <c:v>8461</c:v>
                </c:pt>
                <c:pt idx="299">
                  <c:v>10221</c:v>
                </c:pt>
                <c:pt idx="300">
                  <c:v>9470</c:v>
                </c:pt>
                <c:pt idx="301">
                  <c:v>10702</c:v>
                </c:pt>
                <c:pt idx="302">
                  <c:v>8687</c:v>
                </c:pt>
                <c:pt idx="303">
                  <c:v>9036</c:v>
                </c:pt>
                <c:pt idx="304">
                  <c:v>8624</c:v>
                </c:pt>
                <c:pt idx="305">
                  <c:v>3538</c:v>
                </c:pt>
                <c:pt idx="306">
                  <c:v>10039</c:v>
                </c:pt>
                <c:pt idx="307">
                  <c:v>10114</c:v>
                </c:pt>
                <c:pt idx="308">
                  <c:v>9673</c:v>
                </c:pt>
                <c:pt idx="309">
                  <c:v>9547</c:v>
                </c:pt>
                <c:pt idx="310">
                  <c:v>9260</c:v>
                </c:pt>
                <c:pt idx="311">
                  <c:v>9856</c:v>
                </c:pt>
                <c:pt idx="312">
                  <c:v>9649</c:v>
                </c:pt>
                <c:pt idx="313">
                  <c:v>9446</c:v>
                </c:pt>
                <c:pt idx="314">
                  <c:v>9133</c:v>
                </c:pt>
                <c:pt idx="315">
                  <c:v>9306</c:v>
                </c:pt>
                <c:pt idx="316">
                  <c:v>10562</c:v>
                </c:pt>
                <c:pt idx="317">
                  <c:v>9668</c:v>
                </c:pt>
                <c:pt idx="318">
                  <c:v>8767</c:v>
                </c:pt>
                <c:pt idx="319">
                  <c:v>9528</c:v>
                </c:pt>
                <c:pt idx="320">
                  <c:v>10322</c:v>
                </c:pt>
                <c:pt idx="321">
                  <c:v>9390</c:v>
                </c:pt>
                <c:pt idx="322">
                  <c:v>2118</c:v>
                </c:pt>
                <c:pt idx="323">
                  <c:v>9416</c:v>
                </c:pt>
                <c:pt idx="324">
                  <c:v>9337</c:v>
                </c:pt>
                <c:pt idx="325">
                  <c:v>8761</c:v>
                </c:pt>
                <c:pt idx="326">
                  <c:v>8910</c:v>
                </c:pt>
                <c:pt idx="327">
                  <c:v>8902</c:v>
                </c:pt>
                <c:pt idx="328">
                  <c:v>9929</c:v>
                </c:pt>
                <c:pt idx="329">
                  <c:v>8788</c:v>
                </c:pt>
                <c:pt idx="330">
                  <c:v>10880</c:v>
                </c:pt>
                <c:pt idx="331">
                  <c:v>9989</c:v>
                </c:pt>
                <c:pt idx="332">
                  <c:v>9066</c:v>
                </c:pt>
                <c:pt idx="333">
                  <c:v>8251</c:v>
                </c:pt>
                <c:pt idx="334">
                  <c:v>9048</c:v>
                </c:pt>
                <c:pt idx="335">
                  <c:v>8468</c:v>
                </c:pt>
                <c:pt idx="336">
                  <c:v>8047</c:v>
                </c:pt>
                <c:pt idx="337">
                  <c:v>8235</c:v>
                </c:pt>
                <c:pt idx="338">
                  <c:v>8193</c:v>
                </c:pt>
                <c:pt idx="339">
                  <c:v>8437</c:v>
                </c:pt>
                <c:pt idx="340">
                  <c:v>7841</c:v>
                </c:pt>
                <c:pt idx="341">
                  <c:v>7485</c:v>
                </c:pt>
                <c:pt idx="342">
                  <c:v>7999</c:v>
                </c:pt>
                <c:pt idx="343">
                  <c:v>7814</c:v>
                </c:pt>
                <c:pt idx="344">
                  <c:v>8258</c:v>
                </c:pt>
                <c:pt idx="345">
                  <c:v>7774</c:v>
                </c:pt>
                <c:pt idx="346">
                  <c:v>7804</c:v>
                </c:pt>
                <c:pt idx="347">
                  <c:v>7351</c:v>
                </c:pt>
                <c:pt idx="348">
                  <c:v>8091</c:v>
                </c:pt>
                <c:pt idx="349">
                  <c:v>7419</c:v>
                </c:pt>
                <c:pt idx="350">
                  <c:v>7225</c:v>
                </c:pt>
                <c:pt idx="351">
                  <c:v>7975</c:v>
                </c:pt>
                <c:pt idx="352">
                  <c:v>7684</c:v>
                </c:pt>
                <c:pt idx="353">
                  <c:v>7041</c:v>
                </c:pt>
                <c:pt idx="354">
                  <c:v>7787</c:v>
                </c:pt>
                <c:pt idx="355">
                  <c:v>7933</c:v>
                </c:pt>
                <c:pt idx="356">
                  <c:v>7754</c:v>
                </c:pt>
                <c:pt idx="357">
                  <c:v>7387</c:v>
                </c:pt>
                <c:pt idx="358">
                  <c:v>6547</c:v>
                </c:pt>
                <c:pt idx="359">
                  <c:v>6560</c:v>
                </c:pt>
                <c:pt idx="360">
                  <c:v>6351</c:v>
                </c:pt>
                <c:pt idx="361">
                  <c:v>6122</c:v>
                </c:pt>
                <c:pt idx="362">
                  <c:v>6418</c:v>
                </c:pt>
                <c:pt idx="363">
                  <c:v>6485</c:v>
                </c:pt>
                <c:pt idx="364">
                  <c:v>6124</c:v>
                </c:pt>
                <c:pt idx="365">
                  <c:v>5458</c:v>
                </c:pt>
                <c:pt idx="366">
                  <c:v>6242</c:v>
                </c:pt>
                <c:pt idx="367">
                  <c:v>7245</c:v>
                </c:pt>
                <c:pt idx="368">
                  <c:v>5968</c:v>
                </c:pt>
                <c:pt idx="369">
                  <c:v>5392</c:v>
                </c:pt>
                <c:pt idx="370">
                  <c:v>6484</c:v>
                </c:pt>
                <c:pt idx="371">
                  <c:v>5834</c:v>
                </c:pt>
                <c:pt idx="372">
                  <c:v>1218</c:v>
                </c:pt>
                <c:pt idx="373">
                  <c:v>5139</c:v>
                </c:pt>
                <c:pt idx="374">
                  <c:v>5886</c:v>
                </c:pt>
                <c:pt idx="375">
                  <c:v>6053</c:v>
                </c:pt>
                <c:pt idx="376">
                  <c:v>5412</c:v>
                </c:pt>
                <c:pt idx="377">
                  <c:v>5769</c:v>
                </c:pt>
                <c:pt idx="378">
                  <c:v>7203</c:v>
                </c:pt>
                <c:pt idx="379">
                  <c:v>5474</c:v>
                </c:pt>
                <c:pt idx="380">
                  <c:v>5210</c:v>
                </c:pt>
                <c:pt idx="381">
                  <c:v>5677</c:v>
                </c:pt>
                <c:pt idx="382">
                  <c:v>2382</c:v>
                </c:pt>
                <c:pt idx="383">
                  <c:v>5113</c:v>
                </c:pt>
                <c:pt idx="384">
                  <c:v>5651</c:v>
                </c:pt>
                <c:pt idx="385">
                  <c:v>5307</c:v>
                </c:pt>
                <c:pt idx="386">
                  <c:v>5060</c:v>
                </c:pt>
                <c:pt idx="387">
                  <c:v>4854</c:v>
                </c:pt>
                <c:pt idx="388">
                  <c:v>4343</c:v>
                </c:pt>
                <c:pt idx="389">
                  <c:v>5266</c:v>
                </c:pt>
                <c:pt idx="390">
                  <c:v>5485</c:v>
                </c:pt>
                <c:pt idx="391">
                  <c:v>5789</c:v>
                </c:pt>
                <c:pt idx="392">
                  <c:v>4603</c:v>
                </c:pt>
                <c:pt idx="393">
                  <c:v>4398</c:v>
                </c:pt>
                <c:pt idx="394">
                  <c:v>6121</c:v>
                </c:pt>
                <c:pt idx="395">
                  <c:v>4702</c:v>
                </c:pt>
                <c:pt idx="396">
                  <c:v>3824</c:v>
                </c:pt>
                <c:pt idx="397">
                  <c:v>4218</c:v>
                </c:pt>
                <c:pt idx="398">
                  <c:v>4483</c:v>
                </c:pt>
                <c:pt idx="399">
                  <c:v>4100</c:v>
                </c:pt>
                <c:pt idx="400">
                  <c:v>4330</c:v>
                </c:pt>
                <c:pt idx="401">
                  <c:v>4327</c:v>
                </c:pt>
                <c:pt idx="402">
                  <c:v>4047</c:v>
                </c:pt>
                <c:pt idx="403">
                  <c:v>4720</c:v>
                </c:pt>
                <c:pt idx="404">
                  <c:v>4151</c:v>
                </c:pt>
                <c:pt idx="405">
                  <c:v>4797</c:v>
                </c:pt>
                <c:pt idx="406">
                  <c:v>1459</c:v>
                </c:pt>
                <c:pt idx="407">
                  <c:v>4183</c:v>
                </c:pt>
                <c:pt idx="408">
                  <c:v>4370</c:v>
                </c:pt>
                <c:pt idx="409">
                  <c:v>5324</c:v>
                </c:pt>
                <c:pt idx="410">
                  <c:v>4679</c:v>
                </c:pt>
                <c:pt idx="411">
                  <c:v>3719</c:v>
                </c:pt>
                <c:pt idx="412">
                  <c:v>3770</c:v>
                </c:pt>
                <c:pt idx="413">
                  <c:v>3904</c:v>
                </c:pt>
                <c:pt idx="414">
                  <c:v>4106</c:v>
                </c:pt>
                <c:pt idx="415">
                  <c:v>4192</c:v>
                </c:pt>
                <c:pt idx="416">
                  <c:v>3270</c:v>
                </c:pt>
                <c:pt idx="417">
                  <c:v>3922</c:v>
                </c:pt>
                <c:pt idx="418">
                  <c:v>3444</c:v>
                </c:pt>
                <c:pt idx="419">
                  <c:v>2440</c:v>
                </c:pt>
                <c:pt idx="420">
                  <c:v>4384</c:v>
                </c:pt>
                <c:pt idx="421">
                  <c:v>3638</c:v>
                </c:pt>
                <c:pt idx="422">
                  <c:v>4060</c:v>
                </c:pt>
                <c:pt idx="423">
                  <c:v>3700</c:v>
                </c:pt>
                <c:pt idx="424">
                  <c:v>3940</c:v>
                </c:pt>
                <c:pt idx="425">
                  <c:v>2166</c:v>
                </c:pt>
                <c:pt idx="426">
                  <c:v>4089</c:v>
                </c:pt>
                <c:pt idx="427">
                  <c:v>4372</c:v>
                </c:pt>
                <c:pt idx="428">
                  <c:v>1094</c:v>
                </c:pt>
                <c:pt idx="429">
                  <c:v>1212</c:v>
                </c:pt>
                <c:pt idx="430">
                  <c:v>3412</c:v>
                </c:pt>
                <c:pt idx="431">
                  <c:v>1236</c:v>
                </c:pt>
                <c:pt idx="432">
                  <c:v>1445</c:v>
                </c:pt>
                <c:pt idx="433">
                  <c:v>1242</c:v>
                </c:pt>
                <c:pt idx="434">
                  <c:v>1972</c:v>
                </c:pt>
                <c:pt idx="435">
                  <c:v>1194</c:v>
                </c:pt>
                <c:pt idx="436">
                  <c:v>2317</c:v>
                </c:pt>
                <c:pt idx="437">
                  <c:v>1482</c:v>
                </c:pt>
                <c:pt idx="438">
                  <c:v>2186</c:v>
                </c:pt>
                <c:pt idx="439">
                  <c:v>2292</c:v>
                </c:pt>
                <c:pt idx="440">
                  <c:v>1640</c:v>
                </c:pt>
                <c:pt idx="441">
                  <c:v>1546</c:v>
                </c:pt>
                <c:pt idx="442">
                  <c:v>1648</c:v>
                </c:pt>
                <c:pt idx="443">
                  <c:v>1586</c:v>
                </c:pt>
                <c:pt idx="444">
                  <c:v>1721</c:v>
                </c:pt>
                <c:pt idx="445">
                  <c:v>1770</c:v>
                </c:pt>
                <c:pt idx="446">
                  <c:v>1764</c:v>
                </c:pt>
                <c:pt idx="447">
                  <c:v>1054</c:v>
                </c:pt>
                <c:pt idx="448">
                  <c:v>1629</c:v>
                </c:pt>
                <c:pt idx="449">
                  <c:v>1678</c:v>
                </c:pt>
              </c:numCache>
            </c:numRef>
          </c:yVal>
          <c:smooth val="1"/>
          <c:extLst xmlns:c16r2="http://schemas.microsoft.com/office/drawing/2015/06/chart">
            <c:ext xmlns:c16="http://schemas.microsoft.com/office/drawing/2014/chart" uri="{C3380CC4-5D6E-409C-BE32-E72D297353CC}">
              <c16:uniqueId val="{00000000-0EC0-41E2-8AAF-7ADDEE241667}"/>
            </c:ext>
          </c:extLst>
        </c:ser>
        <c:axId val="85720448"/>
        <c:axId val="95491200"/>
      </c:scatterChart>
      <c:valAx>
        <c:axId val="85720448"/>
        <c:scaling>
          <c:orientation val="minMax"/>
        </c:scaling>
        <c:axPos val="b"/>
        <c:numFmt formatCode="General" sourceLinked="1"/>
        <c:tickLblPos val="nextTo"/>
        <c:crossAx val="95491200"/>
        <c:crosses val="autoZero"/>
        <c:crossBetween val="midCat"/>
      </c:valAx>
      <c:valAx>
        <c:axId val="95491200"/>
        <c:scaling>
          <c:orientation val="minMax"/>
        </c:scaling>
        <c:axPos val="l"/>
        <c:majorGridlines/>
        <c:numFmt formatCode="General" sourceLinked="1"/>
        <c:tickLblPos val="nextTo"/>
        <c:crossAx val="85720448"/>
        <c:crosses val="autoZero"/>
        <c:crossBetween val="midCat"/>
      </c:valAx>
    </c:plotArea>
    <c:plotVisOnly val="1"/>
    <c:dispBlanksAs val="gap"/>
  </c:chart>
  <c:externalData r:id="rId1"/>
</c:chartSpace>
</file>

<file path=ppt/drawings/_rels/vmlDrawing1.v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image" Target="../media/image4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0.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61BEF0D-F0BB-DE4B-95CE-6DB70DBA9567}" type="datetimeFigureOut">
              <a:rPr lang="en-US" smtClean="0"/>
              <a:pPr/>
              <a:t>1/21/2024</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 xmlns:p14="http://schemas.microsoft.com/office/powerpoint/2010/main" val="1056728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5C6B4A9-1611-4792-9094-5F34BCA07E0B}" type="datetimeFigureOut">
              <a:rPr lang="en-US" smtClean="0"/>
              <a:pPr/>
              <a:t>1/21/2024</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89333C77-0158-454C-844F-B7AB9BD7DAD4}" type="slidenum">
              <a:rPr lang="en-US" smtClean="0"/>
              <a:pPr/>
              <a:t>‹#›</a:t>
            </a:fld>
            <a:endParaRPr lang="en-US" dirty="0"/>
          </a:p>
        </p:txBody>
      </p:sp>
    </p:spTree>
    <p:extLst>
      <p:ext uri="{BB962C8B-B14F-4D97-AF65-F5344CB8AC3E}">
        <p14:creationId xmlns="" xmlns:p14="http://schemas.microsoft.com/office/powerpoint/2010/main" val="1096525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61BEF0D-F0BB-DE4B-95CE-6DB70DBA9567}" type="datetimeFigureOut">
              <a:rPr lang="en-US" smtClean="0"/>
              <a:pPr/>
              <a:t>1/21/2024</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 xmlns:p14="http://schemas.microsoft.com/office/powerpoint/2010/main" val="2598294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61BEF0D-F0BB-DE4B-95CE-6DB70DBA9567}" type="datetimeFigureOut">
              <a:rPr lang="en-US" smtClean="0"/>
              <a:pPr/>
              <a:t>1/21/2024</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 xmlns:p14="http://schemas.microsoft.com/office/powerpoint/2010/main" val="2559563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61BEF0D-F0BB-DE4B-95CE-6DB70DBA9567}" type="datetimeFigureOut">
              <a:rPr lang="en-US" smtClean="0"/>
              <a:pPr/>
              <a:t>1/21/2024</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 xmlns:p14="http://schemas.microsoft.com/office/powerpoint/2010/main" val="3437404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EB712588-04B1-427B-82EE-E8DB90309F08}" type="datetimeFigureOut">
              <a:rPr lang="en-US" smtClean="0"/>
              <a:pPr/>
              <a:t>1/21/2024</a:t>
            </a:fld>
            <a:endParaRPr lang="en-US" dirty="0"/>
          </a:p>
        </p:txBody>
      </p:sp>
      <p:sp>
        <p:nvSpPr>
          <p:cNvPr id="6" name="Нижний колонтитул 5"/>
          <p:cNvSpPr>
            <a:spLocks noGrp="1"/>
          </p:cNvSpPr>
          <p:nvPr>
            <p:ph type="ftr" sz="quarter" idx="11"/>
          </p:nvPr>
        </p:nvSpPr>
        <p:spPr/>
        <p:txBody>
          <a:bodyPr/>
          <a:lstStyle/>
          <a:p>
            <a:endParaRPr lang="en-US" dirty="0"/>
          </a:p>
        </p:txBody>
      </p:sp>
      <p:sp>
        <p:nvSpPr>
          <p:cNvPr id="7" name="Номер слайда 6"/>
          <p:cNvSpPr>
            <a:spLocks noGrp="1"/>
          </p:cNvSpPr>
          <p:nvPr>
            <p:ph type="sldNum" sz="quarter" idx="12"/>
          </p:nvPr>
        </p:nvSpPr>
        <p:spPr/>
        <p:txBody>
          <a:bodyPr/>
          <a:lstStyle/>
          <a:p>
            <a:fld id="{6FF9F0C5-380F-41C2-899A-BAC0F0927E16}" type="slidenum">
              <a:rPr lang="en-US" smtClean="0"/>
              <a:pPr/>
              <a:t>‹#›</a:t>
            </a:fld>
            <a:endParaRPr lang="en-US" dirty="0"/>
          </a:p>
        </p:txBody>
      </p:sp>
    </p:spTree>
    <p:extLst>
      <p:ext uri="{BB962C8B-B14F-4D97-AF65-F5344CB8AC3E}">
        <p14:creationId xmlns="" xmlns:p14="http://schemas.microsoft.com/office/powerpoint/2010/main" val="2552484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61BEF0D-F0BB-DE4B-95CE-6DB70DBA9567}" type="datetimeFigureOut">
              <a:rPr lang="en-US" smtClean="0"/>
              <a:pPr/>
              <a:t>1/21/2024</a:t>
            </a:fld>
            <a:endParaRPr lang="en-US" dirty="0"/>
          </a:p>
        </p:txBody>
      </p:sp>
      <p:sp>
        <p:nvSpPr>
          <p:cNvPr id="8" name="Нижний колонтитул 7"/>
          <p:cNvSpPr>
            <a:spLocks noGrp="1"/>
          </p:cNvSpPr>
          <p:nvPr>
            <p:ph type="ftr" sz="quarter" idx="11"/>
          </p:nvPr>
        </p:nvSpPr>
        <p:spPr/>
        <p:txBody>
          <a:bodyPr/>
          <a:lstStyle/>
          <a:p>
            <a:endParaRPr lang="en-US" dirty="0"/>
          </a:p>
        </p:txBody>
      </p:sp>
      <p:sp>
        <p:nvSpPr>
          <p:cNvPr id="9" name="Номер слайда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 xmlns:p14="http://schemas.microsoft.com/office/powerpoint/2010/main" val="3283399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61BEF0D-F0BB-DE4B-95CE-6DB70DBA9567}" type="datetimeFigureOut">
              <a:rPr lang="en-US" smtClean="0"/>
              <a:pPr/>
              <a:t>1/21/2024</a:t>
            </a:fld>
            <a:endParaRPr lang="en-US" dirty="0"/>
          </a:p>
        </p:txBody>
      </p:sp>
      <p:sp>
        <p:nvSpPr>
          <p:cNvPr id="4" name="Нижний колонтитул 3"/>
          <p:cNvSpPr>
            <a:spLocks noGrp="1"/>
          </p:cNvSpPr>
          <p:nvPr>
            <p:ph type="ftr" sz="quarter" idx="11"/>
          </p:nvPr>
        </p:nvSpPr>
        <p:spPr/>
        <p:txBody>
          <a:bodyPr/>
          <a:lstStyle/>
          <a:p>
            <a:endParaRPr lang="en-US" dirty="0"/>
          </a:p>
        </p:txBody>
      </p:sp>
      <p:sp>
        <p:nvSpPr>
          <p:cNvPr id="5" name="Номер слайда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 xmlns:p14="http://schemas.microsoft.com/office/powerpoint/2010/main" val="4017413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61BEF0D-F0BB-DE4B-95CE-6DB70DBA9567}" type="datetimeFigureOut">
              <a:rPr lang="en-US" smtClean="0"/>
              <a:pPr/>
              <a:t>1/21/2024</a:t>
            </a:fld>
            <a:endParaRPr lang="en-US" dirty="0"/>
          </a:p>
        </p:txBody>
      </p:sp>
      <p:sp>
        <p:nvSpPr>
          <p:cNvPr id="3" name="Нижний колонтитул 2"/>
          <p:cNvSpPr>
            <a:spLocks noGrp="1"/>
          </p:cNvSpPr>
          <p:nvPr>
            <p:ph type="ftr" sz="quarter" idx="11"/>
          </p:nvPr>
        </p:nvSpPr>
        <p:spPr/>
        <p:txBody>
          <a:bodyPr/>
          <a:lstStyle/>
          <a:p>
            <a:endParaRPr lang="en-US" dirty="0"/>
          </a:p>
        </p:txBody>
      </p:sp>
      <p:sp>
        <p:nvSpPr>
          <p:cNvPr id="4" name="Номер слайда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 xmlns:p14="http://schemas.microsoft.com/office/powerpoint/2010/main" val="1866867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42A54C80-263E-416B-A8E0-580EDEADCBDC}" type="datetimeFigureOut">
              <a:rPr lang="en-US" smtClean="0"/>
              <a:pPr/>
              <a:t>1/21/2024</a:t>
            </a:fld>
            <a:endParaRPr lang="en-US" dirty="0"/>
          </a:p>
        </p:txBody>
      </p:sp>
      <p:sp>
        <p:nvSpPr>
          <p:cNvPr id="6" name="Нижний колонтитул 5"/>
          <p:cNvSpPr>
            <a:spLocks noGrp="1"/>
          </p:cNvSpPr>
          <p:nvPr>
            <p:ph type="ftr" sz="quarter" idx="11"/>
          </p:nvPr>
        </p:nvSpPr>
        <p:spPr/>
        <p:txBody>
          <a:bodyPr/>
          <a:lstStyle/>
          <a:p>
            <a:endParaRPr lang="en-US" dirty="0"/>
          </a:p>
        </p:txBody>
      </p:sp>
      <p:sp>
        <p:nvSpPr>
          <p:cNvPr id="7" name="Номер слайда 6"/>
          <p:cNvSpPr>
            <a:spLocks noGrp="1"/>
          </p:cNvSpPr>
          <p:nvPr>
            <p:ph type="sldNum" sz="quarter" idx="12"/>
          </p:nvPr>
        </p:nvSpPr>
        <p:spPr/>
        <p:txBody>
          <a:bodyPr/>
          <a:lstStyle/>
          <a:p>
            <a:fld id="{519954A3-9DFD-4C44-94BA-B95130A3BA1C}" type="slidenum">
              <a:rPr lang="en-US" smtClean="0"/>
              <a:pPr/>
              <a:t>‹#›</a:t>
            </a:fld>
            <a:endParaRPr lang="en-US" dirty="0"/>
          </a:p>
        </p:txBody>
      </p:sp>
    </p:spTree>
    <p:extLst>
      <p:ext uri="{BB962C8B-B14F-4D97-AF65-F5344CB8AC3E}">
        <p14:creationId xmlns="" xmlns:p14="http://schemas.microsoft.com/office/powerpoint/2010/main" val="2329242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B61BEF0D-F0BB-DE4B-95CE-6DB70DBA9567}" type="datetimeFigureOut">
              <a:rPr lang="en-US" smtClean="0"/>
              <a:pPr/>
              <a:t>1/21/2024</a:t>
            </a:fld>
            <a:endParaRPr lang="en-US" dirty="0"/>
          </a:p>
        </p:txBody>
      </p:sp>
      <p:sp>
        <p:nvSpPr>
          <p:cNvPr id="6" name="Нижний колонтитул 5"/>
          <p:cNvSpPr>
            <a:spLocks noGrp="1"/>
          </p:cNvSpPr>
          <p:nvPr>
            <p:ph type="ftr" sz="quarter" idx="11"/>
          </p:nvPr>
        </p:nvSpPr>
        <p:spPr/>
        <p:txBody>
          <a:bodyPr/>
          <a:lstStyle/>
          <a:p>
            <a:endParaRPr lang="en-US" dirty="0"/>
          </a:p>
        </p:txBody>
      </p:sp>
      <p:sp>
        <p:nvSpPr>
          <p:cNvPr id="7" name="Номер слайда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 xmlns:p14="http://schemas.microsoft.com/office/powerpoint/2010/main" val="2887293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1/21/2024</a:t>
            </a:fld>
            <a:endParaRPr lang="en-US" dirty="0"/>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 xmlns:p14="http://schemas.microsoft.com/office/powerpoint/2010/main" val="3158317484"/>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2.bin"/></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5.xml"/><Relationship Id="rId1" Type="http://schemas.openxmlformats.org/officeDocument/2006/relationships/vmlDrawing" Target="../drawings/vmlDrawing2.vml"/><Relationship Id="rId4" Type="http://schemas.openxmlformats.org/officeDocument/2006/relationships/image" Target="../media/image47.emf"/></Relationships>
</file>

<file path=ppt/slides/_rels/slide24.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slideLayout" Target="../slideLayouts/slideLayout5.xml"/><Relationship Id="rId1" Type="http://schemas.openxmlformats.org/officeDocument/2006/relationships/vmlDrawing" Target="../drawings/vmlDrawing3.vml"/><Relationship Id="rId4" Type="http://schemas.openxmlformats.org/officeDocument/2006/relationships/oleObject" Target="../embeddings/oleObject4.bin"/></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54.emf"/><Relationship Id="rId5" Type="http://schemas.openxmlformats.org/officeDocument/2006/relationships/image" Target="../media/image53.jpeg"/><Relationship Id="rId4" Type="http://schemas.openxmlformats.org/officeDocument/2006/relationships/image" Target="../media/image5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jpeg"/></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62.jpeg"/><Relationship Id="rId4" Type="http://schemas.openxmlformats.org/officeDocument/2006/relationships/image" Target="../media/image6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07067" y="997527"/>
            <a:ext cx="7766936" cy="1717963"/>
          </a:xfrm>
        </p:spPr>
        <p:txBody>
          <a:bodyPr>
            <a:normAutofit/>
          </a:bodyPr>
          <a:lstStyle/>
          <a:p>
            <a:r>
              <a:rPr lang="en-US" sz="3200" b="1" dirty="0" smtClean="0">
                <a:cs typeface="Microsoft Tai Le" pitchFamily="34" charset="0"/>
              </a:rPr>
              <a:t>Project</a:t>
            </a:r>
            <a:r>
              <a:rPr lang="ru-RU" sz="3200" b="1" dirty="0" smtClean="0">
                <a:cs typeface="Microsoft Tai Le" pitchFamily="34" charset="0"/>
              </a:rPr>
              <a:t> </a:t>
            </a:r>
            <a:r>
              <a:rPr lang="en-US" sz="3200" b="1" dirty="0" smtClean="0">
                <a:latin typeface="Microsoft Tai Le" pitchFamily="34" charset="0"/>
                <a:cs typeface="Microsoft Tai Le" pitchFamily="34" charset="0"/>
              </a:rPr>
              <a:t>FLAP</a:t>
            </a:r>
            <a:r>
              <a:rPr lang="ru-RU" sz="3200" b="1" dirty="0" smtClean="0">
                <a:cs typeface="Microsoft Tai Le" pitchFamily="34" charset="0"/>
              </a:rPr>
              <a:t> – </a:t>
            </a:r>
            <a:r>
              <a:rPr lang="en-US" sz="3200" b="1" dirty="0">
                <a:latin typeface="Microsoft Tai Le" pitchFamily="34" charset="0"/>
                <a:cs typeface="Microsoft Tai Le" pitchFamily="34" charset="0"/>
              </a:rPr>
              <a:t>F</a:t>
            </a:r>
            <a:r>
              <a:rPr lang="en-US" sz="3200" b="1" dirty="0" smtClean="0">
                <a:cs typeface="Microsoft Tai Le" pitchFamily="34" charset="0"/>
              </a:rPr>
              <a:t>undamental and applied </a:t>
            </a:r>
            <a:r>
              <a:rPr lang="en-US" sz="3200" b="1" dirty="0">
                <a:latin typeface="Microsoft Tai Le" pitchFamily="34" charset="0"/>
                <a:cs typeface="Microsoft Tai Le" pitchFamily="34" charset="0"/>
              </a:rPr>
              <a:t>L</a:t>
            </a:r>
            <a:r>
              <a:rPr lang="en-US" sz="3200" b="1" dirty="0" smtClean="0">
                <a:cs typeface="Microsoft Tai Le" pitchFamily="34" charset="0"/>
              </a:rPr>
              <a:t>inear </a:t>
            </a:r>
            <a:r>
              <a:rPr lang="en-US" sz="3200" b="1" dirty="0">
                <a:latin typeface="Microsoft Tai Le" pitchFamily="34" charset="0"/>
                <a:cs typeface="Microsoft Tai Le" pitchFamily="34" charset="0"/>
              </a:rPr>
              <a:t>A</a:t>
            </a:r>
            <a:r>
              <a:rPr lang="en-US" sz="3200" b="1" dirty="0" smtClean="0">
                <a:cs typeface="Microsoft Tai Le" pitchFamily="34" charset="0"/>
              </a:rPr>
              <a:t>ccelerator </a:t>
            </a:r>
            <a:r>
              <a:rPr lang="en-US" sz="3200" b="1" dirty="0">
                <a:latin typeface="Microsoft Tai Le" pitchFamily="34" charset="0"/>
                <a:cs typeface="Microsoft Tai Le" pitchFamily="34" charset="0"/>
              </a:rPr>
              <a:t>P</a:t>
            </a:r>
            <a:r>
              <a:rPr lang="en-US" sz="3200" b="1" dirty="0" smtClean="0">
                <a:cs typeface="Microsoft Tai Le" pitchFamily="34" charset="0"/>
              </a:rPr>
              <a:t>hysics with beams of relativistic electrons</a:t>
            </a:r>
            <a:endParaRPr lang="ru-RU" sz="3200" b="1" dirty="0">
              <a:cs typeface="Microsoft Tai Le" pitchFamily="34" charset="0"/>
            </a:endParaRPr>
          </a:p>
        </p:txBody>
      </p:sp>
      <p:sp>
        <p:nvSpPr>
          <p:cNvPr id="3" name="Подзаголовок 2"/>
          <p:cNvSpPr>
            <a:spLocks noGrp="1"/>
          </p:cNvSpPr>
          <p:nvPr>
            <p:ph type="subTitle" idx="1"/>
          </p:nvPr>
        </p:nvSpPr>
        <p:spPr>
          <a:xfrm>
            <a:off x="1507067" y="3325091"/>
            <a:ext cx="7766936" cy="2757054"/>
          </a:xfrm>
        </p:spPr>
        <p:txBody>
          <a:bodyPr>
            <a:normAutofit/>
          </a:bodyPr>
          <a:lstStyle/>
          <a:p>
            <a:r>
              <a:rPr lang="en-US" b="1" dirty="0" err="1" smtClean="0"/>
              <a:t>Baldin</a:t>
            </a:r>
            <a:r>
              <a:rPr lang="en-US" b="1" dirty="0" smtClean="0"/>
              <a:t> Anton</a:t>
            </a:r>
            <a:endParaRPr lang="ru-RU" b="1" dirty="0" smtClean="0"/>
          </a:p>
          <a:p>
            <a:r>
              <a:rPr lang="en-US" dirty="0" smtClean="0"/>
              <a:t>22 January 2024</a:t>
            </a:r>
            <a:endParaRPr lang="ru-RU" dirty="0"/>
          </a:p>
        </p:txBody>
      </p:sp>
    </p:spTree>
    <p:extLst>
      <p:ext uri="{BB962C8B-B14F-4D97-AF65-F5344CB8AC3E}">
        <p14:creationId xmlns="" xmlns:p14="http://schemas.microsoft.com/office/powerpoint/2010/main" val="33149829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836D~1\AppData\Local\Temp\Rar$DRa0.444\IMG_20191025_121710.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24000" y="0"/>
            <a:ext cx="9396537" cy="6858000"/>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3" descr="C:\Users\836D~1\AppData\Local\Temp\Rar$DRa0.444\IMG_20191025_121829.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509092" y="-32017"/>
            <a:ext cx="9158908" cy="686918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Прямоугольник 1"/>
          <p:cNvSpPr/>
          <p:nvPr/>
        </p:nvSpPr>
        <p:spPr>
          <a:xfrm>
            <a:off x="4799857" y="404664"/>
            <a:ext cx="2563459" cy="369332"/>
          </a:xfrm>
          <a:prstGeom prst="rect">
            <a:avLst/>
          </a:prstGeom>
        </p:spPr>
        <p:txBody>
          <a:bodyPr wrap="none">
            <a:spAutoFit/>
          </a:bodyPr>
          <a:lstStyle/>
          <a:p>
            <a:r>
              <a:rPr lang="en-US" b="1" dirty="0" smtClean="0"/>
              <a:t>Beam diagnostics system</a:t>
            </a:r>
            <a:endParaRPr lang="ru-RU" b="1" dirty="0"/>
          </a:p>
        </p:txBody>
      </p:sp>
      <p:sp>
        <p:nvSpPr>
          <p:cNvPr id="5" name="Номер слайда 4"/>
          <p:cNvSpPr>
            <a:spLocks noGrp="1"/>
          </p:cNvSpPr>
          <p:nvPr>
            <p:ph type="sldNum" sz="quarter" idx="12"/>
          </p:nvPr>
        </p:nvSpPr>
        <p:spPr/>
        <p:txBody>
          <a:bodyPr/>
          <a:lstStyle/>
          <a:p>
            <a:fld id="{73FA71B6-598B-4D0A-ACFC-ADB3C44C04C5}" type="slidenum">
              <a:rPr lang="ru-RU" smtClean="0"/>
              <a:pPr/>
              <a:t>10</a:t>
            </a:fld>
            <a:endParaRPr lang="ru-RU"/>
          </a:p>
        </p:txBody>
      </p:sp>
    </p:spTree>
    <p:extLst>
      <p:ext uri="{BB962C8B-B14F-4D97-AF65-F5344CB8AC3E}">
        <p14:creationId xmlns="" xmlns:p14="http://schemas.microsoft.com/office/powerpoint/2010/main" val="257218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1524001" y="501134"/>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7" name="Rectangle 7"/>
          <p:cNvSpPr>
            <a:spLocks noChangeArrowheads="1"/>
          </p:cNvSpPr>
          <p:nvPr/>
        </p:nvSpPr>
        <p:spPr bwMode="auto">
          <a:xfrm>
            <a:off x="1524001" y="43934"/>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8200" name="Picture 8"/>
          <p:cNvPicPr>
            <a:picLocks noChangeAspect="1" noChangeArrowheads="1"/>
          </p:cNvPicPr>
          <p:nvPr/>
        </p:nvPicPr>
        <p:blipFill rotWithShape="1">
          <a:blip r:embed="rId2">
            <a:extLst>
              <a:ext uri="{28A0092B-C50C-407E-A947-70E740481C1C}">
                <a14:useLocalDpi xmlns="" xmlns:a14="http://schemas.microsoft.com/office/drawing/2010/main" val="0"/>
              </a:ext>
            </a:extLst>
          </a:blip>
          <a:srcRect b="12455"/>
          <a:stretch/>
        </p:blipFill>
        <p:spPr bwMode="auto">
          <a:xfrm>
            <a:off x="2230492" y="1138239"/>
            <a:ext cx="7015307" cy="494823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extBox 1"/>
          <p:cNvSpPr txBox="1"/>
          <p:nvPr/>
        </p:nvSpPr>
        <p:spPr>
          <a:xfrm>
            <a:off x="5087888" y="6226493"/>
            <a:ext cx="1435073" cy="369332"/>
          </a:xfrm>
          <a:prstGeom prst="rect">
            <a:avLst/>
          </a:prstGeom>
          <a:noFill/>
        </p:spPr>
        <p:txBody>
          <a:bodyPr wrap="none" rtlCol="0">
            <a:spAutoFit/>
          </a:bodyPr>
          <a:lstStyle/>
          <a:p>
            <a:r>
              <a:rPr lang="en-US" dirty="0" smtClean="0"/>
              <a:t>Control room</a:t>
            </a:r>
            <a:endParaRPr lang="ru-RU" dirty="0"/>
          </a:p>
        </p:txBody>
      </p:sp>
      <p:sp>
        <p:nvSpPr>
          <p:cNvPr id="3" name="Номер слайда 2"/>
          <p:cNvSpPr>
            <a:spLocks noGrp="1"/>
          </p:cNvSpPr>
          <p:nvPr>
            <p:ph type="sldNum" sz="quarter" idx="12"/>
          </p:nvPr>
        </p:nvSpPr>
        <p:spPr>
          <a:xfrm>
            <a:off x="5447928" y="6515944"/>
            <a:ext cx="1161826" cy="365125"/>
          </a:xfrm>
        </p:spPr>
        <p:txBody>
          <a:bodyPr/>
          <a:lstStyle/>
          <a:p>
            <a:fld id="{73FA71B6-598B-4D0A-ACFC-ADB3C44C04C5}" type="slidenum">
              <a:rPr lang="ru-RU" smtClean="0"/>
              <a:pPr/>
              <a:t>11</a:t>
            </a:fld>
            <a:endParaRPr lang="ru-RU"/>
          </a:p>
        </p:txBody>
      </p:sp>
    </p:spTree>
    <p:extLst>
      <p:ext uri="{BB962C8B-B14F-4D97-AF65-F5344CB8AC3E}">
        <p14:creationId xmlns="" xmlns:p14="http://schemas.microsoft.com/office/powerpoint/2010/main" val="32056341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dirty="0" smtClean="0"/>
              <a:t>FLAP: research program at the linear electron accelerator LINAC-200</a:t>
            </a:r>
            <a:endParaRPr lang="en-US" dirty="0"/>
          </a:p>
        </p:txBody>
      </p:sp>
      <p:sp>
        <p:nvSpPr>
          <p:cNvPr id="3" name="Объект 2"/>
          <p:cNvSpPr>
            <a:spLocks noGrp="1"/>
          </p:cNvSpPr>
          <p:nvPr>
            <p:ph idx="1"/>
          </p:nvPr>
        </p:nvSpPr>
        <p:spPr>
          <a:xfrm>
            <a:off x="838200" y="1595120"/>
            <a:ext cx="10515600" cy="5019040"/>
          </a:xfrm>
        </p:spPr>
        <p:txBody>
          <a:bodyPr>
            <a:normAutofit fontScale="70000" lnSpcReduction="20000"/>
          </a:bodyPr>
          <a:lstStyle/>
          <a:p>
            <a:pPr>
              <a:lnSpc>
                <a:spcPct val="120000"/>
              </a:lnSpc>
            </a:pPr>
            <a:r>
              <a:rPr lang="en-US" sz="3300" dirty="0" smtClean="0"/>
              <a:t>Development of particle detectors for experiments at the NICA collider and other external facilities</a:t>
            </a:r>
            <a:r>
              <a:rPr lang="ru-RU" sz="3300" dirty="0" smtClean="0"/>
              <a:t>.</a:t>
            </a:r>
          </a:p>
          <a:p>
            <a:pPr>
              <a:lnSpc>
                <a:spcPct val="120000"/>
              </a:lnSpc>
            </a:pPr>
            <a:r>
              <a:rPr lang="en-US" sz="3300" dirty="0" smtClean="0"/>
              <a:t>Nuclear physics research – photonuclear reactions</a:t>
            </a:r>
            <a:r>
              <a:rPr lang="ru-RU" sz="3300" dirty="0" smtClean="0"/>
              <a:t>.</a:t>
            </a:r>
          </a:p>
          <a:p>
            <a:pPr>
              <a:lnSpc>
                <a:spcPct val="120000"/>
              </a:lnSpc>
            </a:pPr>
            <a:r>
              <a:rPr lang="en-US" sz="3300" dirty="0" smtClean="0"/>
              <a:t>Investigation of the mechanisms of electromagnetic interactions. Controllable generation of electromagnetic radiation of various types by relativistic electrons.</a:t>
            </a:r>
          </a:p>
          <a:p>
            <a:pPr>
              <a:lnSpc>
                <a:spcPct val="120000"/>
              </a:lnSpc>
            </a:pPr>
            <a:r>
              <a:rPr lang="en-US" sz="3300" dirty="0" smtClean="0"/>
              <a:t>Creation of neutron sources for </a:t>
            </a:r>
            <a:r>
              <a:rPr lang="en-US" sz="3300" dirty="0" err="1" smtClean="0"/>
              <a:t>neutronography</a:t>
            </a:r>
            <a:r>
              <a:rPr lang="en-US" sz="3300" dirty="0" smtClean="0"/>
              <a:t> and development and testing of neutron detectors.</a:t>
            </a:r>
          </a:p>
          <a:p>
            <a:pPr>
              <a:lnSpc>
                <a:spcPct val="120000"/>
              </a:lnSpc>
            </a:pPr>
            <a:r>
              <a:rPr lang="en-US" sz="3300" dirty="0" smtClean="0"/>
              <a:t>Applied studies in the field of radiation material research, radiobiology, radiochemistry</a:t>
            </a:r>
            <a:r>
              <a:rPr lang="ru-RU" sz="3300" dirty="0" smtClean="0"/>
              <a:t>.</a:t>
            </a:r>
          </a:p>
          <a:p>
            <a:pPr>
              <a:lnSpc>
                <a:spcPct val="120000"/>
              </a:lnSpc>
            </a:pPr>
            <a:r>
              <a:rPr lang="en-US" sz="3300" dirty="0" smtClean="0"/>
              <a:t>Search of new methods for charged particle  diagnostics</a:t>
            </a:r>
            <a:r>
              <a:rPr lang="ru-RU" sz="3300" dirty="0" smtClean="0"/>
              <a:t>.</a:t>
            </a:r>
          </a:p>
          <a:p>
            <a:pPr>
              <a:lnSpc>
                <a:spcPct val="120000"/>
              </a:lnSpc>
            </a:pPr>
            <a:r>
              <a:rPr lang="en-US" sz="3300" dirty="0" smtClean="0"/>
              <a:t>Educational program</a:t>
            </a:r>
            <a:r>
              <a:rPr lang="ru-RU" sz="3300" dirty="0" smtClean="0"/>
              <a:t>.</a:t>
            </a:r>
            <a:endParaRPr lang="en-US" sz="3300" dirty="0" smtClean="0"/>
          </a:p>
          <a:p>
            <a:pPr>
              <a:buNone/>
            </a:pPr>
            <a:endParaRPr lang="ru-RU" dirty="0" smtClean="0"/>
          </a:p>
        </p:txBody>
      </p:sp>
    </p:spTree>
    <p:extLst>
      <p:ext uri="{BB962C8B-B14F-4D97-AF65-F5344CB8AC3E}">
        <p14:creationId xmlns="" xmlns:p14="http://schemas.microsoft.com/office/powerpoint/2010/main" val="32957131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a:srcRect/>
          <a:stretch>
            <a:fillRect/>
          </a:stretch>
        </p:blipFill>
        <p:spPr bwMode="auto">
          <a:xfrm>
            <a:off x="985133" y="0"/>
            <a:ext cx="8533223" cy="4926886"/>
          </a:xfrm>
          <a:prstGeom prst="rect">
            <a:avLst/>
          </a:prstGeom>
          <a:noFill/>
          <a:ln w="9525">
            <a:noFill/>
            <a:miter lim="800000"/>
            <a:headEnd/>
            <a:tailEnd/>
          </a:ln>
        </p:spPr>
      </p:pic>
      <p:sp>
        <p:nvSpPr>
          <p:cNvPr id="79873" name="Rectangle 1"/>
          <p:cNvSpPr>
            <a:spLocks noChangeArrowheads="1"/>
          </p:cNvSpPr>
          <p:nvPr/>
        </p:nvSpPr>
        <p:spPr bwMode="auto">
          <a:xfrm>
            <a:off x="861849" y="5299832"/>
            <a:ext cx="10449998"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ea typeface="Calibri" pitchFamily="34" charset="0"/>
                <a:cs typeface="Times New Roman" pitchFamily="18" charset="0"/>
              </a:rPr>
              <a:t>Schematic diagram of production</a:t>
            </a:r>
            <a:r>
              <a:rPr kumimoji="0" lang="en-US" sz="1600" b="0" i="0" u="none" strike="noStrike" cap="none" normalizeH="0" dirty="0" smtClean="0">
                <a:ln>
                  <a:noFill/>
                </a:ln>
                <a:solidFill>
                  <a:schemeClr val="tx1"/>
                </a:solidFill>
                <a:effectLst/>
                <a:ea typeface="Calibri" pitchFamily="34" charset="0"/>
                <a:cs typeface="Times New Roman" pitchFamily="18" charset="0"/>
              </a:rPr>
              <a:t> of a </a:t>
            </a:r>
            <a:r>
              <a:rPr kumimoji="0" lang="en-US" sz="1600" b="0" i="0" u="none" strike="noStrike" cap="none" normalizeH="0" baseline="0" dirty="0" smtClean="0">
                <a:ln>
                  <a:noFill/>
                </a:ln>
                <a:solidFill>
                  <a:schemeClr val="tx1"/>
                </a:solidFill>
                <a:effectLst/>
                <a:ea typeface="Calibri" pitchFamily="34" charset="0"/>
                <a:cs typeface="Times New Roman" pitchFamily="18" charset="0"/>
              </a:rPr>
              <a:t>hypothetic </a:t>
            </a:r>
            <a:r>
              <a:rPr kumimoji="0" lang="ru-RU" sz="1600" b="0" i="0" u="none" strike="noStrike" cap="none" normalizeH="0" baseline="0" dirty="0" smtClean="0">
                <a:ln>
                  <a:noFill/>
                </a:ln>
                <a:solidFill>
                  <a:schemeClr val="tx1"/>
                </a:solidFill>
                <a:effectLst/>
                <a:ea typeface="Calibri" pitchFamily="34" charset="0"/>
                <a:cs typeface="Times New Roman" pitchFamily="18" charset="0"/>
              </a:rPr>
              <a:t>“</a:t>
            </a:r>
            <a:r>
              <a:rPr kumimoji="0" lang="en-US" sz="1600" b="0" i="0" u="none" strike="noStrike" cap="none" normalizeH="0" baseline="0" dirty="0" smtClean="0">
                <a:ln>
                  <a:noFill/>
                </a:ln>
                <a:solidFill>
                  <a:schemeClr val="tx1"/>
                </a:solidFill>
                <a:effectLst/>
                <a:ea typeface="Calibri" pitchFamily="34" charset="0"/>
                <a:cs typeface="Times New Roman" pitchFamily="18" charset="0"/>
              </a:rPr>
              <a:t>dark photon</a:t>
            </a:r>
            <a:r>
              <a:rPr kumimoji="0" lang="ru-RU" sz="1600" b="0" i="0" u="none" strike="noStrike" cap="none" normalizeH="0" baseline="0" dirty="0" smtClean="0">
                <a:ln>
                  <a:noFill/>
                </a:ln>
                <a:solidFill>
                  <a:schemeClr val="tx1"/>
                </a:solidFill>
                <a:effectLst/>
                <a:ea typeface="Calibri" pitchFamily="34" charset="0"/>
                <a:cs typeface="Times New Roman" pitchFamily="18" charset="0"/>
              </a:rPr>
              <a:t>" </a:t>
            </a:r>
            <a:r>
              <a:rPr kumimoji="0" lang="en-US" sz="1600" b="0" i="0" u="none" strike="noStrike" cap="none" normalizeH="0" baseline="0" dirty="0" smtClean="0">
                <a:ln>
                  <a:noFill/>
                </a:ln>
                <a:solidFill>
                  <a:schemeClr val="tx1"/>
                </a:solidFill>
                <a:effectLst/>
                <a:ea typeface="Calibri" pitchFamily="34" charset="0"/>
                <a:cs typeface="Times New Roman" pitchFamily="18" charset="0"/>
              </a:rPr>
              <a:t>or </a:t>
            </a:r>
            <a:r>
              <a:rPr kumimoji="0" lang="ru-RU" sz="1600" b="0" i="0" u="none" strike="noStrike" cap="none" normalizeH="0" baseline="0" dirty="0" smtClean="0">
                <a:ln>
                  <a:noFill/>
                </a:ln>
                <a:solidFill>
                  <a:schemeClr val="tx1"/>
                </a:solidFill>
                <a:effectLst/>
                <a:ea typeface="Calibri" pitchFamily="34" charset="0"/>
                <a:cs typeface="Times New Roman" pitchFamily="18" charset="0"/>
              </a:rPr>
              <a:t>Х17 </a:t>
            </a:r>
            <a:r>
              <a:rPr kumimoji="0" lang="en-US" sz="1600" b="0" i="0" u="none" strike="noStrike" cap="none" normalizeH="0" baseline="0" dirty="0" smtClean="0">
                <a:ln>
                  <a:noFill/>
                </a:ln>
                <a:solidFill>
                  <a:schemeClr val="tx1"/>
                </a:solidFill>
                <a:effectLst/>
                <a:ea typeface="Calibri" pitchFamily="34" charset="0"/>
                <a:cs typeface="Times New Roman" pitchFamily="18" charset="0"/>
              </a:rPr>
              <a:t>and illustration</a:t>
            </a:r>
            <a:r>
              <a:rPr kumimoji="0" lang="en-US" sz="1600" b="0" i="0" u="none" strike="noStrike" cap="none" normalizeH="0" dirty="0" smtClean="0">
                <a:ln>
                  <a:noFill/>
                </a:ln>
                <a:solidFill>
                  <a:schemeClr val="tx1"/>
                </a:solidFill>
                <a:effectLst/>
                <a:ea typeface="Calibri" pitchFamily="34" charset="0"/>
                <a:cs typeface="Times New Roman" pitchFamily="18" charset="0"/>
              </a:rPr>
              <a:t> of </a:t>
            </a:r>
            <a:r>
              <a:rPr kumimoji="0" lang="en-US" sz="1600" b="0" i="0" u="none" strike="noStrike" cap="none" normalizeH="0" dirty="0" err="1" smtClean="0">
                <a:ln>
                  <a:noFill/>
                </a:ln>
                <a:solidFill>
                  <a:schemeClr val="tx1"/>
                </a:solidFill>
                <a:effectLst/>
                <a:ea typeface="Calibri" pitchFamily="34" charset="0"/>
                <a:cs typeface="Times New Roman" pitchFamily="18" charset="0"/>
              </a:rPr>
              <a:t>Primakoff</a:t>
            </a:r>
            <a:r>
              <a:rPr kumimoji="0" lang="en-US" sz="1600" b="0" i="0" u="none" strike="noStrike" cap="none" normalizeH="0" dirty="0" smtClean="0">
                <a:ln>
                  <a:noFill/>
                </a:ln>
                <a:solidFill>
                  <a:schemeClr val="tx1"/>
                </a:solidFill>
                <a:effectLst/>
                <a:ea typeface="Calibri" pitchFamily="34" charset="0"/>
                <a:cs typeface="Times New Roman" pitchFamily="18" charset="0"/>
              </a:rPr>
              <a:t> effect (conversion of gamma into two gammas with </a:t>
            </a:r>
            <a:r>
              <a:rPr kumimoji="0" lang="en-US" sz="1600" b="0" i="0" u="none" strike="noStrike" cap="none" normalizeH="0" dirty="0" err="1" smtClean="0">
                <a:ln>
                  <a:noFill/>
                </a:ln>
                <a:solidFill>
                  <a:schemeClr val="tx1"/>
                </a:solidFill>
                <a:effectLst/>
                <a:ea typeface="Calibri" pitchFamily="34" charset="0"/>
                <a:cs typeface="Times New Roman" pitchFamily="18" charset="0"/>
              </a:rPr>
              <a:t>axion</a:t>
            </a:r>
            <a:r>
              <a:rPr kumimoji="0" lang="en-US" sz="1600" b="0" i="0" u="none" strike="noStrike" cap="none" normalizeH="0" dirty="0" smtClean="0">
                <a:ln>
                  <a:noFill/>
                </a:ln>
                <a:solidFill>
                  <a:schemeClr val="tx1"/>
                </a:solidFill>
                <a:effectLst/>
                <a:ea typeface="Calibri" pitchFamily="34" charset="0"/>
                <a:cs typeface="Times New Roman" pitchFamily="18" charset="0"/>
              </a:rPr>
              <a:t>-like particles)</a:t>
            </a:r>
            <a:r>
              <a:rPr kumimoji="0" lang="ru-RU" sz="1600" b="0" i="0" u="none" strike="noStrike" cap="none" normalizeH="0" baseline="0" dirty="0" smtClean="0">
                <a:ln>
                  <a:noFill/>
                </a:ln>
                <a:solidFill>
                  <a:schemeClr val="tx1"/>
                </a:solidFill>
                <a:effectLst/>
                <a:ea typeface="Calibri" pitchFamily="34" charset="0"/>
                <a:cs typeface="Times New Roman" pitchFamily="18" charset="0"/>
              </a:rPr>
              <a:t>; </a:t>
            </a:r>
            <a:r>
              <a:rPr kumimoji="0" lang="en-US" sz="1600" b="0" i="0" u="none" strike="noStrike" cap="none" normalizeH="0" baseline="0" dirty="0" smtClean="0">
                <a:ln>
                  <a:noFill/>
                </a:ln>
                <a:solidFill>
                  <a:schemeClr val="tx1"/>
                </a:solidFill>
                <a:effectLst/>
                <a:ea typeface="Calibri" pitchFamily="34" charset="0"/>
                <a:cs typeface="Times New Roman" pitchFamily="18" charset="0"/>
              </a:rPr>
              <a:t>schematic diagram</a:t>
            </a:r>
            <a:r>
              <a:rPr kumimoji="0" lang="en-US" sz="1600" b="0" i="0" u="none" strike="noStrike" cap="none" normalizeH="0" dirty="0" smtClean="0">
                <a:ln>
                  <a:noFill/>
                </a:ln>
                <a:solidFill>
                  <a:schemeClr val="tx1"/>
                </a:solidFill>
                <a:effectLst/>
                <a:ea typeface="Calibri" pitchFamily="34" charset="0"/>
                <a:cs typeface="Times New Roman" pitchFamily="18" charset="0"/>
              </a:rPr>
              <a:t> of installation for registration of the hypothetic particle. Theoretical and experimental studies of the so called </a:t>
            </a:r>
            <a:r>
              <a:rPr lang="ru-RU" sz="1600" dirty="0" smtClean="0"/>
              <a:t>“</a:t>
            </a:r>
            <a:r>
              <a:rPr lang="en-US" sz="1600" dirty="0" smtClean="0"/>
              <a:t>dark sector</a:t>
            </a:r>
            <a:r>
              <a:rPr lang="ru-RU" sz="1600" dirty="0" smtClean="0"/>
              <a:t>" </a:t>
            </a:r>
            <a:r>
              <a:rPr lang="en-US" sz="1600" dirty="0" smtClean="0"/>
              <a:t>of elementary particles beyond the SM for elucidation of the origin of  </a:t>
            </a:r>
            <a:r>
              <a:rPr lang="ru-RU" sz="1600" dirty="0" smtClean="0"/>
              <a:t>“</a:t>
            </a:r>
            <a:r>
              <a:rPr lang="en-US" sz="1600" dirty="0" smtClean="0"/>
              <a:t>Dark matter</a:t>
            </a:r>
            <a:r>
              <a:rPr lang="ru-RU" sz="1600" dirty="0" smtClean="0"/>
              <a:t>“</a:t>
            </a:r>
            <a:r>
              <a:rPr lang="en-US" sz="1600" dirty="0" smtClean="0"/>
              <a:t> in the Universe, and the search of hypothetic</a:t>
            </a:r>
            <a:r>
              <a:rPr lang="ru-RU" sz="1600" dirty="0" smtClean="0"/>
              <a:t> Х17 </a:t>
            </a:r>
            <a:r>
              <a:rPr lang="en-US" sz="1600" dirty="0" smtClean="0"/>
              <a:t>boson</a:t>
            </a:r>
            <a:r>
              <a:rPr lang="ru-RU" sz="1600" dirty="0" smtClean="0"/>
              <a:t>,</a:t>
            </a:r>
            <a:r>
              <a:rPr lang="en-US" sz="1600" dirty="0" smtClean="0"/>
              <a:t> which is used to explain the recently discovered anomalies in spectra of excited </a:t>
            </a:r>
            <a:r>
              <a:rPr lang="ru-RU" sz="1600" dirty="0" smtClean="0"/>
              <a:t> </a:t>
            </a:r>
            <a:r>
              <a:rPr lang="ru-RU" sz="1600" baseline="30000" dirty="0" smtClean="0"/>
              <a:t>8</a:t>
            </a:r>
            <a:r>
              <a:rPr lang="en-US" sz="1600" dirty="0" smtClean="0"/>
              <a:t>Be</a:t>
            </a:r>
            <a:r>
              <a:rPr lang="ru-RU" sz="1600" dirty="0" smtClean="0"/>
              <a:t> </a:t>
            </a:r>
            <a:r>
              <a:rPr lang="en-US" sz="1600" dirty="0" smtClean="0"/>
              <a:t>and</a:t>
            </a:r>
            <a:r>
              <a:rPr lang="ru-RU" sz="1600" dirty="0" smtClean="0"/>
              <a:t> </a:t>
            </a:r>
            <a:r>
              <a:rPr lang="ru-RU" sz="1600" baseline="30000" dirty="0" smtClean="0"/>
              <a:t>4</a:t>
            </a:r>
            <a:r>
              <a:rPr lang="en-US" sz="1600" dirty="0" smtClean="0"/>
              <a:t>He</a:t>
            </a:r>
            <a:r>
              <a:rPr lang="ru-RU" sz="1600" dirty="0" smtClean="0"/>
              <a:t> </a:t>
            </a:r>
            <a:r>
              <a:rPr lang="en-US" sz="1600" dirty="0" smtClean="0"/>
              <a:t>nuclei</a:t>
            </a:r>
            <a:r>
              <a:rPr lang="ru-RU" sz="1600" dirty="0" smtClean="0"/>
              <a:t>.</a:t>
            </a:r>
            <a:endParaRPr kumimoji="0" lang="ru-RU" sz="1600" b="0" i="0" u="none" strike="noStrike" cap="none" normalizeH="0" baseline="0" dirty="0" smtClean="0">
              <a:ln>
                <a:noFill/>
              </a:ln>
              <a:solidFill>
                <a:schemeClr val="tx1"/>
              </a:solidFill>
              <a:effectLst/>
              <a:cs typeface="Arial" pitchFamily="34" charset="0"/>
            </a:endParaRPr>
          </a:p>
        </p:txBody>
      </p:sp>
    </p:spTree>
    <p:extLst>
      <p:ext uri="{BB962C8B-B14F-4D97-AF65-F5344CB8AC3E}">
        <p14:creationId xmlns="" xmlns:p14="http://schemas.microsoft.com/office/powerpoint/2010/main" val="4181829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Electromagnetic radiation: ranges of interest</a:t>
            </a:r>
            <a:endParaRPr lang="ru-RU" dirty="0"/>
          </a:p>
        </p:txBody>
      </p:sp>
      <p:pic>
        <p:nvPicPr>
          <p:cNvPr id="4" name="Picture 2"/>
          <p:cNvPicPr>
            <a:picLocks noGrp="1" noChangeAspect="1" noChangeArrowheads="1"/>
          </p:cNvPicPr>
          <p:nvPr>
            <p:ph idx="1"/>
          </p:nvPr>
        </p:nvPicPr>
        <p:blipFill>
          <a:blip r:embed="rId2" cstate="print"/>
          <a:srcRect/>
          <a:stretch>
            <a:fillRect/>
          </a:stretch>
        </p:blipFill>
        <p:spPr bwMode="auto">
          <a:xfrm>
            <a:off x="2585443" y="1825625"/>
            <a:ext cx="7021114" cy="4351338"/>
          </a:xfrm>
          <a:prstGeom prst="rect">
            <a:avLst/>
          </a:prstGeom>
          <a:noFill/>
          <a:ln w="9525">
            <a:noFill/>
            <a:miter lim="800000"/>
            <a:headEnd/>
            <a:tailEnd/>
          </a:ln>
          <a:effectLst/>
        </p:spPr>
      </p:pic>
    </p:spTree>
    <p:extLst>
      <p:ext uri="{BB962C8B-B14F-4D97-AF65-F5344CB8AC3E}">
        <p14:creationId xmlns="" xmlns:p14="http://schemas.microsoft.com/office/powerpoint/2010/main" val="22329107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p:cNvPicPr>
            <a:picLocks noChangeAspect="1" noChangeArrowheads="1"/>
          </p:cNvPicPr>
          <p:nvPr/>
        </p:nvPicPr>
        <p:blipFill>
          <a:blip r:embed="rId2"/>
          <a:srcRect/>
          <a:stretch>
            <a:fillRect/>
          </a:stretch>
        </p:blipFill>
        <p:spPr bwMode="auto">
          <a:xfrm>
            <a:off x="5124450" y="1171575"/>
            <a:ext cx="7067550" cy="5686425"/>
          </a:xfrm>
          <a:prstGeom prst="rect">
            <a:avLst/>
          </a:prstGeom>
          <a:noFill/>
          <a:ln w="9525">
            <a:noFill/>
            <a:miter lim="800000"/>
            <a:headEnd/>
            <a:tailEnd/>
          </a:ln>
          <a:effectLst/>
        </p:spPr>
      </p:pic>
      <p:pic>
        <p:nvPicPr>
          <p:cNvPr id="4" name="Рисунок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rot="5400000">
            <a:off x="-857250" y="867410"/>
            <a:ext cx="6858000" cy="5143500"/>
          </a:xfrm>
          <a:prstGeom prst="rect">
            <a:avLst/>
          </a:prstGeom>
        </p:spPr>
      </p:pic>
      <p:sp>
        <p:nvSpPr>
          <p:cNvPr id="6" name="Title 1">
            <a:extLst>
              <a:ext uri="{FF2B5EF4-FFF2-40B4-BE49-F238E27FC236}">
                <a16:creationId xmlns="" xmlns:a16="http://schemas.microsoft.com/office/drawing/2014/main" id="{BC860B2C-4158-44FD-BB00-C8DCD7449B5D}"/>
              </a:ext>
            </a:extLst>
          </p:cNvPr>
          <p:cNvSpPr>
            <a:spLocks noGrp="1"/>
          </p:cNvSpPr>
          <p:nvPr>
            <p:ph type="title"/>
          </p:nvPr>
        </p:nvSpPr>
        <p:spPr>
          <a:xfrm>
            <a:off x="5006340" y="365125"/>
            <a:ext cx="6347460" cy="1325563"/>
          </a:xfrm>
        </p:spPr>
        <p:txBody>
          <a:bodyPr>
            <a:noAutofit/>
          </a:bodyPr>
          <a:lstStyle/>
          <a:p>
            <a:pPr algn="ctr"/>
            <a:r>
              <a:rPr lang="en-US" sz="3200" dirty="0" smtClean="0">
                <a:solidFill>
                  <a:schemeClr val="accent1">
                    <a:lumMod val="75000"/>
                  </a:schemeClr>
                </a:solidFill>
                <a:latin typeface="Times New Roman" panose="02020603050405020304" pitchFamily="18" charset="0"/>
                <a:cs typeface="Times New Roman" panose="02020603050405020304" pitchFamily="18" charset="0"/>
              </a:rPr>
              <a:t>Measurement of backward transition radiation at LINAC-200</a:t>
            </a:r>
            <a:r>
              <a:rPr lang="ru-RU" sz="3600" dirty="0">
                <a:solidFill>
                  <a:schemeClr val="accent1">
                    <a:lumMod val="75000"/>
                  </a:schemeClr>
                </a:solidFill>
                <a:latin typeface="Times New Roman" panose="02020603050405020304" pitchFamily="18" charset="0"/>
                <a:cs typeface="Times New Roman" panose="02020603050405020304" pitchFamily="18" charset="0"/>
              </a:rPr>
              <a:t/>
            </a:r>
            <a:br>
              <a:rPr lang="ru-RU" sz="3600" dirty="0">
                <a:solidFill>
                  <a:schemeClr val="accent1">
                    <a:lumMod val="75000"/>
                  </a:schemeClr>
                </a:solidFill>
                <a:latin typeface="Times New Roman" panose="02020603050405020304" pitchFamily="18" charset="0"/>
                <a:cs typeface="Times New Roman" panose="02020603050405020304" pitchFamily="18" charset="0"/>
              </a:rPr>
            </a:br>
            <a:r>
              <a:rPr lang="ru-RU" sz="3600" dirty="0">
                <a:solidFill>
                  <a:schemeClr val="accent1">
                    <a:lumMod val="75000"/>
                  </a:schemeClr>
                </a:solidFill>
                <a:latin typeface="Times New Roman" panose="02020603050405020304" pitchFamily="18" charset="0"/>
                <a:cs typeface="Times New Roman" panose="02020603050405020304" pitchFamily="18" charset="0"/>
              </a:rPr>
              <a:t>                 </a:t>
            </a:r>
            <a:br>
              <a:rPr lang="ru-RU" sz="3600" dirty="0">
                <a:solidFill>
                  <a:schemeClr val="accent1">
                    <a:lumMod val="75000"/>
                  </a:schemeClr>
                </a:solidFill>
                <a:latin typeface="Times New Roman" panose="02020603050405020304" pitchFamily="18" charset="0"/>
                <a:cs typeface="Times New Roman" panose="02020603050405020304" pitchFamily="18" charset="0"/>
              </a:rPr>
            </a:br>
            <a:endParaRPr lang="en-GB" sz="3600" dirty="0">
              <a:solidFill>
                <a:schemeClr val="accent1">
                  <a:lumMod val="75000"/>
                </a:schemeClr>
              </a:solidFill>
              <a:latin typeface="Times New Roman" panose="02020603050405020304" pitchFamily="18" charset="0"/>
              <a:cs typeface="Times New Roman" panose="02020603050405020304" pitchFamily="18" charset="0"/>
            </a:endParaRPr>
          </a:p>
        </p:txBody>
      </p:sp>
      <p:cxnSp>
        <p:nvCxnSpPr>
          <p:cNvPr id="3" name="Прямая со стрелкой 2">
            <a:extLst>
              <a:ext uri="{FF2B5EF4-FFF2-40B4-BE49-F238E27FC236}">
                <a16:creationId xmlns="" xmlns:a16="http://schemas.microsoft.com/office/drawing/2014/main" id="{3C583017-262A-4717-A403-C531B6C607E4}"/>
              </a:ext>
            </a:extLst>
          </p:cNvPr>
          <p:cNvCxnSpPr>
            <a:cxnSpLocks/>
          </p:cNvCxnSpPr>
          <p:nvPr/>
        </p:nvCxnSpPr>
        <p:spPr>
          <a:xfrm>
            <a:off x="3125470" y="2164404"/>
            <a:ext cx="123349" cy="46910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Овал 8">
            <a:extLst>
              <a:ext uri="{FF2B5EF4-FFF2-40B4-BE49-F238E27FC236}">
                <a16:creationId xmlns="" xmlns:a16="http://schemas.microsoft.com/office/drawing/2014/main" id="{31DE5C46-54F2-4A93-B43C-6E6139FE99FF}"/>
              </a:ext>
            </a:extLst>
          </p:cNvPr>
          <p:cNvSpPr/>
          <p:nvPr/>
        </p:nvSpPr>
        <p:spPr>
          <a:xfrm>
            <a:off x="1572604" y="2636201"/>
            <a:ext cx="1643063" cy="4762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Овал 9">
            <a:extLst>
              <a:ext uri="{FF2B5EF4-FFF2-40B4-BE49-F238E27FC236}">
                <a16:creationId xmlns="" xmlns:a16="http://schemas.microsoft.com/office/drawing/2014/main" id="{0785E82D-BEA7-40E8-BA8F-0F994D8358CA}"/>
              </a:ext>
            </a:extLst>
          </p:cNvPr>
          <p:cNvSpPr/>
          <p:nvPr/>
        </p:nvSpPr>
        <p:spPr>
          <a:xfrm rot="184894">
            <a:off x="1572604" y="2589380"/>
            <a:ext cx="1643063" cy="4762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Равнобедренный треугольник 10">
            <a:extLst>
              <a:ext uri="{FF2B5EF4-FFF2-40B4-BE49-F238E27FC236}">
                <a16:creationId xmlns="" xmlns:a16="http://schemas.microsoft.com/office/drawing/2014/main" id="{E0CE1831-B78E-4553-99BC-D75E8F044F83}"/>
              </a:ext>
            </a:extLst>
          </p:cNvPr>
          <p:cNvSpPr/>
          <p:nvPr/>
        </p:nvSpPr>
        <p:spPr>
          <a:xfrm>
            <a:off x="1474133" y="2569371"/>
            <a:ext cx="196850" cy="2294729"/>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2" name="Рисунок 11">
            <a:extLst>
              <a:ext uri="{FF2B5EF4-FFF2-40B4-BE49-F238E27FC236}">
                <a16:creationId xmlns="" xmlns:a16="http://schemas.microsoft.com/office/drawing/2014/main" id="{9C2818FA-00B1-4ADA-A04F-B3C98BF766E7}"/>
              </a:ext>
            </a:extLst>
          </p:cNvPr>
          <p:cNvPicPr>
            <a:picLocks noChangeAspect="1"/>
          </p:cNvPicPr>
          <p:nvPr/>
        </p:nvPicPr>
        <p:blipFill rotWithShape="1">
          <a:blip r:embed="rId4"/>
          <a:srcRect r="4738" b="19028"/>
          <a:stretch/>
        </p:blipFill>
        <p:spPr>
          <a:xfrm>
            <a:off x="5488636" y="1027906"/>
            <a:ext cx="1293548" cy="1745049"/>
          </a:xfrm>
          <a:prstGeom prst="rect">
            <a:avLst/>
          </a:prstGeom>
        </p:spPr>
      </p:pic>
      <p:sp>
        <p:nvSpPr>
          <p:cNvPr id="13" name="Прямоугольник 12">
            <a:extLst>
              <a:ext uri="{FF2B5EF4-FFF2-40B4-BE49-F238E27FC236}">
                <a16:creationId xmlns="" xmlns:a16="http://schemas.microsoft.com/office/drawing/2014/main" id="{0DAFCB06-028E-4210-BAC7-789BD29F9A45}"/>
              </a:ext>
            </a:extLst>
          </p:cNvPr>
          <p:cNvSpPr/>
          <p:nvPr/>
        </p:nvSpPr>
        <p:spPr>
          <a:xfrm>
            <a:off x="3000376" y="2519123"/>
            <a:ext cx="352452" cy="46910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5" name="Прямая со стрелкой 14">
            <a:extLst>
              <a:ext uri="{FF2B5EF4-FFF2-40B4-BE49-F238E27FC236}">
                <a16:creationId xmlns="" xmlns:a16="http://schemas.microsoft.com/office/drawing/2014/main" id="{54694405-B5E7-4BC8-BBF9-B1043F22D3D8}"/>
              </a:ext>
            </a:extLst>
          </p:cNvPr>
          <p:cNvCxnSpPr>
            <a:cxnSpLocks/>
            <a:stCxn id="13" idx="3"/>
          </p:cNvCxnSpPr>
          <p:nvPr/>
        </p:nvCxnSpPr>
        <p:spPr>
          <a:xfrm flipV="1">
            <a:off x="3352828" y="2097366"/>
            <a:ext cx="2135808" cy="65630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a:extLst>
              <a:ext uri="{FF2B5EF4-FFF2-40B4-BE49-F238E27FC236}">
                <a16:creationId xmlns="" xmlns:a16="http://schemas.microsoft.com/office/drawing/2014/main" id="{0534C3AF-0B7A-454C-91E3-C4EEDAAEE9FC}"/>
              </a:ext>
            </a:extLst>
          </p:cNvPr>
          <p:cNvCxnSpPr/>
          <p:nvPr/>
        </p:nvCxnSpPr>
        <p:spPr>
          <a:xfrm flipH="1" flipV="1">
            <a:off x="6782184" y="1419558"/>
            <a:ext cx="1767136" cy="37087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Прямоугольник 17">
            <a:extLst>
              <a:ext uri="{FF2B5EF4-FFF2-40B4-BE49-F238E27FC236}">
                <a16:creationId xmlns="" xmlns:a16="http://schemas.microsoft.com/office/drawing/2014/main" id="{446FD982-5A15-4864-9E4E-3DE439FDD79B}"/>
              </a:ext>
            </a:extLst>
          </p:cNvPr>
          <p:cNvSpPr/>
          <p:nvPr/>
        </p:nvSpPr>
        <p:spPr>
          <a:xfrm>
            <a:off x="5488636" y="1022487"/>
            <a:ext cx="1293548" cy="174504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TextBox 18">
            <a:extLst>
              <a:ext uri="{FF2B5EF4-FFF2-40B4-BE49-F238E27FC236}">
                <a16:creationId xmlns="" xmlns:a16="http://schemas.microsoft.com/office/drawing/2014/main" id="{E020E9C5-BCCE-4289-ABE5-A1925E7D4EF3}"/>
              </a:ext>
            </a:extLst>
          </p:cNvPr>
          <p:cNvSpPr txBox="1"/>
          <p:nvPr/>
        </p:nvSpPr>
        <p:spPr>
          <a:xfrm>
            <a:off x="5070592" y="5692348"/>
            <a:ext cx="3316677" cy="923330"/>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Electron energy:</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100 - 150 </a:t>
            </a:r>
            <a:r>
              <a:rPr lang="en-US" dirty="0" err="1" smtClean="0">
                <a:latin typeface="Times New Roman" panose="02020603050405020304" pitchFamily="18" charset="0"/>
                <a:cs typeface="Times New Roman" panose="02020603050405020304" pitchFamily="18" charset="0"/>
              </a:rPr>
              <a:t>MeV</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Si target with sputtered Al layer.</a:t>
            </a:r>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Beam current</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23-45 </a:t>
            </a:r>
            <a:r>
              <a:rPr lang="en-US" dirty="0" err="1" smtClean="0">
                <a:latin typeface="Times New Roman" panose="02020603050405020304" pitchFamily="18" charset="0"/>
                <a:cs typeface="Times New Roman" panose="02020603050405020304" pitchFamily="18" charset="0"/>
              </a:rPr>
              <a:t>mA</a:t>
            </a:r>
            <a:r>
              <a:rPr lang="ru-RU" dirty="0" smtClean="0">
                <a:latin typeface="Times New Roman" panose="02020603050405020304" pitchFamily="18"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p:txBody>
      </p:sp>
      <p:sp>
        <p:nvSpPr>
          <p:cNvPr id="20" name="Прямоугольник 19">
            <a:extLst>
              <a:ext uri="{FF2B5EF4-FFF2-40B4-BE49-F238E27FC236}">
                <a16:creationId xmlns="" xmlns:a16="http://schemas.microsoft.com/office/drawing/2014/main" id="{0294B8ED-02AB-4B3A-BE38-2015D7466CE4}"/>
              </a:ext>
            </a:extLst>
          </p:cNvPr>
          <p:cNvSpPr/>
          <p:nvPr/>
        </p:nvSpPr>
        <p:spPr>
          <a:xfrm>
            <a:off x="750886" y="4686300"/>
            <a:ext cx="1643249" cy="1600199"/>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1" name="Прямая со стрелкой 20">
            <a:extLst>
              <a:ext uri="{FF2B5EF4-FFF2-40B4-BE49-F238E27FC236}">
                <a16:creationId xmlns="" xmlns:a16="http://schemas.microsoft.com/office/drawing/2014/main" id="{E2078E0F-E659-414A-AB3B-84244475CD29}"/>
              </a:ext>
            </a:extLst>
          </p:cNvPr>
          <p:cNvCxnSpPr>
            <a:cxnSpLocks/>
          </p:cNvCxnSpPr>
          <p:nvPr/>
        </p:nvCxnSpPr>
        <p:spPr>
          <a:xfrm>
            <a:off x="2394135" y="5718216"/>
            <a:ext cx="6378390" cy="0"/>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Номер слайда 1">
            <a:extLst>
              <a:ext uri="{FF2B5EF4-FFF2-40B4-BE49-F238E27FC236}">
                <a16:creationId xmlns="" xmlns:a16="http://schemas.microsoft.com/office/drawing/2014/main" id="{7BD8C170-3418-4A40-A757-A30E08DE45B6}"/>
              </a:ext>
            </a:extLst>
          </p:cNvPr>
          <p:cNvSpPr>
            <a:spLocks noGrp="1"/>
          </p:cNvSpPr>
          <p:nvPr>
            <p:ph type="sldNum" sz="quarter" idx="12"/>
          </p:nvPr>
        </p:nvSpPr>
        <p:spPr>
          <a:xfrm>
            <a:off x="9448800" y="6636544"/>
            <a:ext cx="2743200" cy="365125"/>
          </a:xfrm>
        </p:spPr>
        <p:txBody>
          <a:bodyPr/>
          <a:lstStyle/>
          <a:p>
            <a:fld id="{73FA71B6-598B-4D0A-ACFC-ADB3C44C04C5}" type="slidenum">
              <a:rPr lang="ru-RU" smtClean="0"/>
              <a:pPr/>
              <a:t>15</a:t>
            </a:fld>
            <a:endParaRPr lang="ru-RU" dirty="0"/>
          </a:p>
        </p:txBody>
      </p:sp>
      <p:pic>
        <p:nvPicPr>
          <p:cNvPr id="7" name="Рисунок 6">
            <a:extLst>
              <a:ext uri="{FF2B5EF4-FFF2-40B4-BE49-F238E27FC236}">
                <a16:creationId xmlns="" xmlns:a16="http://schemas.microsoft.com/office/drawing/2014/main" id="{9E6A5955-AFC1-49D0-BD82-34B0AEF15482}"/>
              </a:ext>
            </a:extLst>
          </p:cNvPr>
          <p:cNvPicPr>
            <a:picLocks noChangeAspect="1"/>
          </p:cNvPicPr>
          <p:nvPr/>
        </p:nvPicPr>
        <p:blipFill>
          <a:blip r:embed="rId5"/>
          <a:stretch>
            <a:fillRect/>
          </a:stretch>
        </p:blipFill>
        <p:spPr>
          <a:xfrm>
            <a:off x="10820400" y="441008"/>
            <a:ext cx="1341120" cy="1249680"/>
          </a:xfrm>
          <a:prstGeom prst="rect">
            <a:avLst/>
          </a:prstGeom>
        </p:spPr>
      </p:pic>
      <p:sp>
        <p:nvSpPr>
          <p:cNvPr id="27" name="TextBox 26">
            <a:extLst>
              <a:ext uri="{FF2B5EF4-FFF2-40B4-BE49-F238E27FC236}">
                <a16:creationId xmlns="" xmlns:a16="http://schemas.microsoft.com/office/drawing/2014/main" id="{F7C153AE-C63B-4549-A018-946C81812309}"/>
              </a:ext>
            </a:extLst>
          </p:cNvPr>
          <p:cNvSpPr txBox="1"/>
          <p:nvPr/>
        </p:nvSpPr>
        <p:spPr>
          <a:xfrm>
            <a:off x="5723844" y="5266436"/>
            <a:ext cx="2512226" cy="369332"/>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Geometry of experiment</a:t>
            </a:r>
            <a:endParaRPr lang="ru-RU" dirty="0">
              <a:latin typeface="Times New Roman" panose="02020603050405020304" pitchFamily="18" charset="0"/>
              <a:cs typeface="Times New Roman" panose="02020603050405020304" pitchFamily="18" charset="0"/>
            </a:endParaRPr>
          </a:p>
        </p:txBody>
      </p:sp>
      <p:sp>
        <p:nvSpPr>
          <p:cNvPr id="33" name="Прямоугольник 32">
            <a:extLst>
              <a:ext uri="{FF2B5EF4-FFF2-40B4-BE49-F238E27FC236}">
                <a16:creationId xmlns="" xmlns:a16="http://schemas.microsoft.com/office/drawing/2014/main" id="{78BD1E05-6CD4-449E-8844-32F0F121A975}"/>
              </a:ext>
            </a:extLst>
          </p:cNvPr>
          <p:cNvSpPr/>
          <p:nvPr/>
        </p:nvSpPr>
        <p:spPr>
          <a:xfrm>
            <a:off x="0" y="-13069"/>
            <a:ext cx="2743200" cy="1190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Прямоугольник 31">
            <a:extLst>
              <a:ext uri="{FF2B5EF4-FFF2-40B4-BE49-F238E27FC236}">
                <a16:creationId xmlns="" xmlns:a16="http://schemas.microsoft.com/office/drawing/2014/main" id="{F7ADC51A-F5F4-4EDB-85B6-641FD5C77D31}"/>
              </a:ext>
            </a:extLst>
          </p:cNvPr>
          <p:cNvSpPr/>
          <p:nvPr/>
        </p:nvSpPr>
        <p:spPr>
          <a:xfrm>
            <a:off x="0" y="0"/>
            <a:ext cx="2690994" cy="1077218"/>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effectLst/>
                <a:uLnTx/>
                <a:uFillTx/>
                <a:latin typeface="Times New Roman" panose="02020603050405020304" pitchFamily="18" charset="0"/>
                <a:ea typeface="Verdana" panose="020B0604030504040204" pitchFamily="34" charset="0"/>
                <a:cs typeface="Times New Roman" panose="02020603050405020304" pitchFamily="18" charset="0"/>
                <a:sym typeface="Verdana"/>
              </a:rPr>
              <a:t>Task</a:t>
            </a:r>
            <a:r>
              <a:rPr kumimoji="0" lang="ru-RU" sz="1600" b="1" i="0" u="none" strike="noStrike" kern="1200" cap="none" spc="0" normalizeH="0" baseline="0" noProof="0" dirty="0" smtClean="0">
                <a:ln>
                  <a:noFill/>
                </a:ln>
                <a:effectLst/>
                <a:uLnTx/>
                <a:uFillTx/>
                <a:latin typeface="Times New Roman" panose="02020603050405020304" pitchFamily="18" charset="0"/>
                <a:ea typeface="Verdana" panose="020B0604030504040204" pitchFamily="34" charset="0"/>
                <a:cs typeface="Times New Roman" panose="02020603050405020304" pitchFamily="18" charset="0"/>
                <a:sym typeface="Verdana"/>
              </a:rPr>
              <a:t>№ </a:t>
            </a:r>
            <a:r>
              <a:rPr kumimoji="0" lang="ru-RU" sz="1600" b="1" i="0" u="none" strike="noStrike" kern="1200" cap="none" spc="0" normalizeH="0" baseline="0" noProof="0" dirty="0">
                <a:ln>
                  <a:noFill/>
                </a:ln>
                <a:effectLst/>
                <a:uLnTx/>
                <a:uFillTx/>
                <a:latin typeface="Times New Roman" panose="02020603050405020304" pitchFamily="18" charset="0"/>
                <a:ea typeface="Verdana" panose="020B0604030504040204" pitchFamily="34" charset="0"/>
                <a:cs typeface="Times New Roman" panose="02020603050405020304" pitchFamily="18" charset="0"/>
                <a:sym typeface="Verdana"/>
              </a:rPr>
              <a:t>1: </a:t>
            </a:r>
            <a:r>
              <a:rPr kumimoji="0" lang="en-US" sz="1600" b="1" i="0" u="none" strike="noStrike" kern="1200" cap="none" spc="0" normalizeH="0" baseline="0" noProof="0" dirty="0" smtClean="0">
                <a:ln>
                  <a:noFill/>
                </a:ln>
                <a:effectLst/>
                <a:uLnTx/>
                <a:uFillTx/>
                <a:latin typeface="Times New Roman" panose="02020603050405020304" pitchFamily="18" charset="0"/>
                <a:ea typeface="Verdana" panose="020B0604030504040204" pitchFamily="34" charset="0"/>
                <a:cs typeface="Times New Roman" panose="02020603050405020304" pitchFamily="18" charset="0"/>
                <a:sym typeface="Verdana"/>
              </a:rPr>
              <a:t>Measurement of transverse profile,  energy,</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effectLst/>
                <a:uLnTx/>
                <a:uFillTx/>
                <a:latin typeface="Times New Roman" panose="02020603050405020304" pitchFamily="18" charset="0"/>
                <a:ea typeface="Verdana" panose="020B0604030504040204" pitchFamily="34" charset="0"/>
                <a:cs typeface="Times New Roman" panose="02020603050405020304" pitchFamily="18" charset="0"/>
                <a:sym typeface="Verdana"/>
              </a:rPr>
              <a:t>and divergence of electron beam</a:t>
            </a:r>
            <a:endParaRPr kumimoji="0" lang="ru-RU" sz="1600" b="1" i="0" u="none" strike="noStrike" kern="1200" cap="none" spc="0" normalizeH="0" baseline="0" noProof="0" dirty="0">
              <a:ln>
                <a:noFill/>
              </a:ln>
              <a:effectLst/>
              <a:uLnTx/>
              <a:uFillTx/>
              <a:latin typeface="Times New Roman" panose="02020603050405020304" pitchFamily="18" charset="0"/>
              <a:ea typeface="Verdana" panose="020B0604030504040204" pitchFamily="34" charset="0"/>
              <a:cs typeface="Times New Roman" panose="02020603050405020304" pitchFamily="18" charset="0"/>
              <a:sym typeface="Verdana"/>
            </a:endParaRPr>
          </a:p>
        </p:txBody>
      </p:sp>
    </p:spTree>
    <p:extLst>
      <p:ext uri="{BB962C8B-B14F-4D97-AF65-F5344CB8AC3E}">
        <p14:creationId xmlns="" xmlns:p14="http://schemas.microsoft.com/office/powerpoint/2010/main" val="40970382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 xmlns:a16="http://schemas.microsoft.com/office/drawing/2014/main" id="{5ECDA99F-9D1A-47D5-8600-FA95AAD881A3}"/>
              </a:ext>
            </a:extLst>
          </p:cNvPr>
          <p:cNvPicPr>
            <a:picLocks noChangeAspect="1"/>
          </p:cNvPicPr>
          <p:nvPr/>
        </p:nvPicPr>
        <p:blipFill>
          <a:blip r:embed="rId2">
            <a:extLst>
              <a:ext uri="{BEBA8EAE-BF5A-486C-A8C5-ECC9F3942E4B}">
                <a14:imgProps xmlns="" xmlns:a14="http://schemas.microsoft.com/office/drawing/2010/main">
                  <a14:imgLayer r:embed="rId3">
                    <a14:imgEffect>
                      <a14:brightnessContrast bright="85000"/>
                    </a14:imgEffect>
                  </a14:imgLayer>
                </a14:imgProps>
              </a:ext>
            </a:extLst>
          </a:blip>
          <a:stretch>
            <a:fillRect/>
          </a:stretch>
        </p:blipFill>
        <p:spPr>
          <a:xfrm>
            <a:off x="838200" y="2998431"/>
            <a:ext cx="5220876" cy="3282432"/>
          </a:xfrm>
          <a:prstGeom prst="rect">
            <a:avLst/>
          </a:prstGeom>
        </p:spPr>
      </p:pic>
      <p:pic>
        <p:nvPicPr>
          <p:cNvPr id="5" name="Рисунок 4">
            <a:extLst>
              <a:ext uri="{FF2B5EF4-FFF2-40B4-BE49-F238E27FC236}">
                <a16:creationId xmlns="" xmlns:a16="http://schemas.microsoft.com/office/drawing/2014/main" id="{5DCD555F-A316-42CC-BABE-D82FFE957761}"/>
              </a:ext>
            </a:extLst>
          </p:cNvPr>
          <p:cNvPicPr>
            <a:picLocks noChangeAspect="1"/>
          </p:cNvPicPr>
          <p:nvPr/>
        </p:nvPicPr>
        <p:blipFill>
          <a:blip r:embed="rId4">
            <a:extLst>
              <a:ext uri="{BEBA8EAE-BF5A-486C-A8C5-ECC9F3942E4B}">
                <a14:imgProps xmlns="" xmlns:a14="http://schemas.microsoft.com/office/drawing/2010/main">
                  <a14:imgLayer r:embed="rId5">
                    <a14:imgEffect>
                      <a14:brightnessContrast bright="85000"/>
                    </a14:imgEffect>
                  </a14:imgLayer>
                </a14:imgProps>
              </a:ext>
            </a:extLst>
          </a:blip>
          <a:stretch>
            <a:fillRect/>
          </a:stretch>
        </p:blipFill>
        <p:spPr>
          <a:xfrm>
            <a:off x="6282587" y="2997502"/>
            <a:ext cx="4004413" cy="3283361"/>
          </a:xfrm>
          <a:prstGeom prst="rect">
            <a:avLst/>
          </a:prstGeom>
        </p:spPr>
      </p:pic>
      <p:sp>
        <p:nvSpPr>
          <p:cNvPr id="6" name="TextBox 5">
            <a:extLst>
              <a:ext uri="{FF2B5EF4-FFF2-40B4-BE49-F238E27FC236}">
                <a16:creationId xmlns="" xmlns:a16="http://schemas.microsoft.com/office/drawing/2014/main" id="{67BF8245-965A-4DA7-9ED3-17F55919A23E}"/>
              </a:ext>
            </a:extLst>
          </p:cNvPr>
          <p:cNvSpPr txBox="1"/>
          <p:nvPr/>
        </p:nvSpPr>
        <p:spPr>
          <a:xfrm>
            <a:off x="2383875" y="6235582"/>
            <a:ext cx="1816972" cy="369332"/>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Without </a:t>
            </a:r>
            <a:r>
              <a:rPr lang="en-US" dirty="0" err="1" smtClean="0">
                <a:latin typeface="Times New Roman" panose="02020603050405020304" pitchFamily="18" charset="0"/>
                <a:cs typeface="Times New Roman" panose="02020603050405020304" pitchFamily="18" charset="0"/>
              </a:rPr>
              <a:t>scatterer</a:t>
            </a:r>
            <a:endParaRPr lang="ru-RU"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 xmlns:a16="http://schemas.microsoft.com/office/drawing/2014/main" id="{AF4F4E80-EB84-46BE-BB09-963AE89C80CB}"/>
              </a:ext>
            </a:extLst>
          </p:cNvPr>
          <p:cNvSpPr txBox="1"/>
          <p:nvPr/>
        </p:nvSpPr>
        <p:spPr>
          <a:xfrm>
            <a:off x="7272602" y="6235582"/>
            <a:ext cx="1522020" cy="369332"/>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With </a:t>
            </a:r>
            <a:r>
              <a:rPr lang="en-US" dirty="0" err="1" smtClean="0">
                <a:latin typeface="Times New Roman" panose="02020603050405020304" pitchFamily="18" charset="0"/>
                <a:cs typeface="Times New Roman" panose="02020603050405020304" pitchFamily="18" charset="0"/>
              </a:rPr>
              <a:t>scatterer</a:t>
            </a:r>
            <a:endParaRPr lang="ru-RU"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 xmlns:a16="http://schemas.microsoft.com/office/drawing/2014/main" id="{41910830-DD9F-4232-9BF3-CBCF2A186427}"/>
              </a:ext>
            </a:extLst>
          </p:cNvPr>
          <p:cNvSpPr txBox="1"/>
          <p:nvPr/>
        </p:nvSpPr>
        <p:spPr>
          <a:xfrm>
            <a:off x="5821776" y="1414184"/>
            <a:ext cx="2977097" cy="646331"/>
          </a:xfrm>
          <a:prstGeom prst="rect">
            <a:avLst/>
          </a:prstGeom>
          <a:noFill/>
        </p:spPr>
        <p:txBody>
          <a:bodyPr wrap="none" rtlCol="0">
            <a:spAutoFit/>
          </a:bodyPr>
          <a:lstStyle/>
          <a:p>
            <a:r>
              <a:rPr lang="en-US" dirty="0" err="1" smtClean="0">
                <a:latin typeface="Times New Roman" panose="02020603050405020304" pitchFamily="18" charset="0"/>
                <a:cs typeface="Times New Roman" panose="02020603050405020304" pitchFamily="18" charset="0"/>
              </a:rPr>
              <a:t>Scatterer</a:t>
            </a:r>
            <a:r>
              <a:rPr lang="ru-RU"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Aluminum foil</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≈9 </a:t>
            </a:r>
            <a:r>
              <a:rPr lang="en-US" dirty="0" err="1" smtClean="0">
                <a:latin typeface="Times New Roman" panose="02020603050405020304" pitchFamily="18" charset="0"/>
                <a:cs typeface="Times New Roman" panose="02020603050405020304" pitchFamily="18" charset="0"/>
              </a:rPr>
              <a:t>mkm</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 8 </a:t>
            </a:r>
            <a:r>
              <a:rPr lang="en-US" dirty="0" smtClean="0">
                <a:latin typeface="Times New Roman" panose="02020603050405020304" pitchFamily="18" charset="0"/>
                <a:cs typeface="Times New Roman" panose="02020603050405020304" pitchFamily="18" charset="0"/>
              </a:rPr>
              <a:t>layers </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72 </a:t>
            </a:r>
            <a:r>
              <a:rPr lang="en-US" dirty="0" err="1" smtClean="0">
                <a:latin typeface="Times New Roman" panose="02020603050405020304" pitchFamily="18" charset="0"/>
                <a:cs typeface="Times New Roman" panose="02020603050405020304" pitchFamily="18" charset="0"/>
              </a:rPr>
              <a:t>mkm</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p:txBody>
      </p:sp>
      <p:grpSp>
        <p:nvGrpSpPr>
          <p:cNvPr id="28" name="Группа 27">
            <a:extLst>
              <a:ext uri="{FF2B5EF4-FFF2-40B4-BE49-F238E27FC236}">
                <a16:creationId xmlns="" xmlns:a16="http://schemas.microsoft.com/office/drawing/2014/main" id="{69AA3DE4-D76A-4EA3-9392-90B33E1D8DEC}"/>
              </a:ext>
            </a:extLst>
          </p:cNvPr>
          <p:cNvGrpSpPr/>
          <p:nvPr/>
        </p:nvGrpSpPr>
        <p:grpSpPr>
          <a:xfrm>
            <a:off x="2579211" y="1111387"/>
            <a:ext cx="3290989" cy="1507988"/>
            <a:chOff x="2579211" y="1111387"/>
            <a:chExt cx="3290989" cy="1507988"/>
          </a:xfrm>
        </p:grpSpPr>
        <p:grpSp>
          <p:nvGrpSpPr>
            <p:cNvPr id="20" name="Группа 19">
              <a:extLst>
                <a:ext uri="{FF2B5EF4-FFF2-40B4-BE49-F238E27FC236}">
                  <a16:creationId xmlns="" xmlns:a16="http://schemas.microsoft.com/office/drawing/2014/main" id="{F4A926F5-16B6-4FA2-9637-94E31A5FBB4F}"/>
                </a:ext>
              </a:extLst>
            </p:cNvPr>
            <p:cNvGrpSpPr/>
            <p:nvPr/>
          </p:nvGrpSpPr>
          <p:grpSpPr>
            <a:xfrm>
              <a:off x="2602539" y="1111387"/>
              <a:ext cx="3267661" cy="1507988"/>
              <a:chOff x="550114" y="1140822"/>
              <a:chExt cx="3267661" cy="1507988"/>
            </a:xfrm>
          </p:grpSpPr>
          <p:pic>
            <p:nvPicPr>
              <p:cNvPr id="3" name="Рисунок 2">
                <a:extLst>
                  <a:ext uri="{FF2B5EF4-FFF2-40B4-BE49-F238E27FC236}">
                    <a16:creationId xmlns="" xmlns:a16="http://schemas.microsoft.com/office/drawing/2014/main" id="{C5D6C5EF-BC99-40F7-9CDC-F15D756196F1}"/>
                  </a:ext>
                </a:extLst>
              </p:cNvPr>
              <p:cNvPicPr>
                <a:picLocks noChangeAspect="1"/>
              </p:cNvPicPr>
              <p:nvPr/>
            </p:nvPicPr>
            <p:blipFill>
              <a:blip r:embed="rId6"/>
              <a:stretch>
                <a:fillRect/>
              </a:stretch>
            </p:blipFill>
            <p:spPr>
              <a:xfrm>
                <a:off x="1331750" y="1140822"/>
                <a:ext cx="2486025" cy="1408748"/>
              </a:xfrm>
              <a:prstGeom prst="rect">
                <a:avLst/>
              </a:prstGeom>
            </p:spPr>
          </p:pic>
          <p:sp>
            <p:nvSpPr>
              <p:cNvPr id="11" name="Прямоугольник 10">
                <a:extLst>
                  <a:ext uri="{FF2B5EF4-FFF2-40B4-BE49-F238E27FC236}">
                    <a16:creationId xmlns="" xmlns:a16="http://schemas.microsoft.com/office/drawing/2014/main" id="{165BE763-7088-4228-BC8B-E350C8B9E8B9}"/>
                  </a:ext>
                </a:extLst>
              </p:cNvPr>
              <p:cNvSpPr/>
              <p:nvPr/>
            </p:nvSpPr>
            <p:spPr>
              <a:xfrm>
                <a:off x="2574762" y="2378719"/>
                <a:ext cx="935767" cy="1708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a:extLst>
                  <a:ext uri="{FF2B5EF4-FFF2-40B4-BE49-F238E27FC236}">
                    <a16:creationId xmlns="" xmlns:a16="http://schemas.microsoft.com/office/drawing/2014/main" id="{FF340BEF-3350-4D7B-9168-E85B37B0AB9C}"/>
                  </a:ext>
                </a:extLst>
              </p:cNvPr>
              <p:cNvSpPr txBox="1"/>
              <p:nvPr/>
            </p:nvSpPr>
            <p:spPr>
              <a:xfrm>
                <a:off x="2574762" y="2279478"/>
                <a:ext cx="1154419" cy="369332"/>
              </a:xfrm>
              <a:prstGeom prst="rect">
                <a:avLst/>
              </a:prstGeom>
              <a:noFill/>
            </p:spPr>
            <p:txBody>
              <a:bodyPr wrap="none" rtlCol="0">
                <a:spAutoFit/>
              </a:bodyPr>
              <a:lstStyle/>
              <a:p>
                <a:r>
                  <a:rPr lang="en-US" dirty="0" smtClean="0"/>
                  <a:t>BTR target</a:t>
                </a:r>
                <a:endParaRPr lang="ru-RU" dirty="0"/>
              </a:p>
            </p:txBody>
          </p:sp>
          <p:sp>
            <p:nvSpPr>
              <p:cNvPr id="13" name="Прямоугольник 12">
                <a:extLst>
                  <a:ext uri="{FF2B5EF4-FFF2-40B4-BE49-F238E27FC236}">
                    <a16:creationId xmlns="" xmlns:a16="http://schemas.microsoft.com/office/drawing/2014/main" id="{D8591C81-545D-4143-83E1-E2156057DA5D}"/>
                  </a:ext>
                </a:extLst>
              </p:cNvPr>
              <p:cNvSpPr/>
              <p:nvPr/>
            </p:nvSpPr>
            <p:spPr>
              <a:xfrm>
                <a:off x="1303141" y="2240319"/>
                <a:ext cx="935767" cy="1708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a:extLst>
                  <a:ext uri="{FF2B5EF4-FFF2-40B4-BE49-F238E27FC236}">
                    <a16:creationId xmlns="" xmlns:a16="http://schemas.microsoft.com/office/drawing/2014/main" id="{B395A641-F83D-4E35-AFB2-E2C98FC3E860}"/>
                  </a:ext>
                </a:extLst>
              </p:cNvPr>
              <p:cNvSpPr/>
              <p:nvPr/>
            </p:nvSpPr>
            <p:spPr>
              <a:xfrm>
                <a:off x="1045432" y="1828970"/>
                <a:ext cx="935767" cy="1708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TextBox 11">
                <a:extLst>
                  <a:ext uri="{FF2B5EF4-FFF2-40B4-BE49-F238E27FC236}">
                    <a16:creationId xmlns="" xmlns:a16="http://schemas.microsoft.com/office/drawing/2014/main" id="{3EABFA2C-C8D5-49BD-A197-7BA6B1AA7102}"/>
                  </a:ext>
                </a:extLst>
              </p:cNvPr>
              <p:cNvSpPr txBox="1"/>
              <p:nvPr/>
            </p:nvSpPr>
            <p:spPr>
              <a:xfrm>
                <a:off x="1498876" y="2217750"/>
                <a:ext cx="477951" cy="369332"/>
              </a:xfrm>
              <a:prstGeom prst="rect">
                <a:avLst/>
              </a:prstGeom>
              <a:noFill/>
            </p:spPr>
            <p:txBody>
              <a:bodyPr wrap="none" rtlCol="0">
                <a:spAutoFit/>
              </a:bodyPr>
              <a:lstStyle/>
              <a:p>
                <a:r>
                  <a:rPr lang="en-US" dirty="0" smtClean="0"/>
                  <a:t>foil</a:t>
                </a:r>
                <a:endParaRPr lang="ru-RU" dirty="0"/>
              </a:p>
            </p:txBody>
          </p:sp>
          <p:sp>
            <p:nvSpPr>
              <p:cNvPr id="16" name="TextBox 15">
                <a:extLst>
                  <a:ext uri="{FF2B5EF4-FFF2-40B4-BE49-F238E27FC236}">
                    <a16:creationId xmlns="" xmlns:a16="http://schemas.microsoft.com/office/drawing/2014/main" id="{723620C0-7D02-4CDE-A69A-F64E551D5C21}"/>
                  </a:ext>
                </a:extLst>
              </p:cNvPr>
              <p:cNvSpPr txBox="1"/>
              <p:nvPr/>
            </p:nvSpPr>
            <p:spPr>
              <a:xfrm>
                <a:off x="550114" y="1353490"/>
                <a:ext cx="1012906" cy="646331"/>
              </a:xfrm>
              <a:prstGeom prst="rect">
                <a:avLst/>
              </a:prstGeom>
              <a:noFill/>
            </p:spPr>
            <p:txBody>
              <a:bodyPr wrap="none" rtlCol="0">
                <a:spAutoFit/>
              </a:bodyPr>
              <a:lstStyle/>
              <a:p>
                <a:r>
                  <a:rPr lang="en-US" dirty="0" smtClean="0"/>
                  <a:t>Electron </a:t>
                </a:r>
                <a:endParaRPr lang="ru-RU" dirty="0"/>
              </a:p>
              <a:p>
                <a:r>
                  <a:rPr lang="en-US" dirty="0" smtClean="0"/>
                  <a:t>beam</a:t>
                </a:r>
                <a:endParaRPr lang="ru-RU" dirty="0"/>
              </a:p>
            </p:txBody>
          </p:sp>
        </p:grpSp>
        <p:cxnSp>
          <p:nvCxnSpPr>
            <p:cNvPr id="22" name="Прямая соединительная линия 21">
              <a:extLst>
                <a:ext uri="{FF2B5EF4-FFF2-40B4-BE49-F238E27FC236}">
                  <a16:creationId xmlns="" xmlns:a16="http://schemas.microsoft.com/office/drawing/2014/main" id="{7D0008A2-DCC8-41F2-9F0D-1D7E6C764ABB}"/>
                </a:ext>
              </a:extLst>
            </p:cNvPr>
            <p:cNvCxnSpPr>
              <a:cxnSpLocks/>
            </p:cNvCxnSpPr>
            <p:nvPr/>
          </p:nvCxnSpPr>
          <p:spPr>
            <a:xfrm flipH="1" flipV="1">
              <a:off x="2579211" y="1665897"/>
              <a:ext cx="1697513" cy="33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Прямоугольник 26">
              <a:extLst>
                <a:ext uri="{FF2B5EF4-FFF2-40B4-BE49-F238E27FC236}">
                  <a16:creationId xmlns="" xmlns:a16="http://schemas.microsoft.com/office/drawing/2014/main" id="{99E55E51-1BA0-4B17-97AF-44BA9E3B2F7A}"/>
                </a:ext>
              </a:extLst>
            </p:cNvPr>
            <p:cNvSpPr/>
            <p:nvPr/>
          </p:nvSpPr>
          <p:spPr>
            <a:xfrm>
              <a:off x="4681537" y="1569245"/>
              <a:ext cx="276225" cy="93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cxnSp>
        <p:nvCxnSpPr>
          <p:cNvPr id="32" name="Прямая соединительная линия 31">
            <a:extLst>
              <a:ext uri="{FF2B5EF4-FFF2-40B4-BE49-F238E27FC236}">
                <a16:creationId xmlns="" xmlns:a16="http://schemas.microsoft.com/office/drawing/2014/main" id="{33214733-7FBB-463F-A677-486F7E8B44A0}"/>
              </a:ext>
            </a:extLst>
          </p:cNvPr>
          <p:cNvCxnSpPr/>
          <p:nvPr/>
        </p:nvCxnSpPr>
        <p:spPr>
          <a:xfrm>
            <a:off x="4513352" y="3710533"/>
            <a:ext cx="0" cy="153162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Прямая соединительная линия 32">
            <a:extLst>
              <a:ext uri="{FF2B5EF4-FFF2-40B4-BE49-F238E27FC236}">
                <a16:creationId xmlns="" xmlns:a16="http://schemas.microsoft.com/office/drawing/2014/main" id="{34DE9329-0C50-44B0-B2FE-C45B1AD178D3}"/>
              </a:ext>
            </a:extLst>
          </p:cNvPr>
          <p:cNvCxnSpPr/>
          <p:nvPr/>
        </p:nvCxnSpPr>
        <p:spPr>
          <a:xfrm>
            <a:off x="5092472" y="3710533"/>
            <a:ext cx="0" cy="153162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Прямая соединительная линия 33">
            <a:extLst>
              <a:ext uri="{FF2B5EF4-FFF2-40B4-BE49-F238E27FC236}">
                <a16:creationId xmlns="" xmlns:a16="http://schemas.microsoft.com/office/drawing/2014/main" id="{DCCA1954-A201-44BD-A6EA-BFBD5319061F}"/>
              </a:ext>
            </a:extLst>
          </p:cNvPr>
          <p:cNvCxnSpPr/>
          <p:nvPr/>
        </p:nvCxnSpPr>
        <p:spPr>
          <a:xfrm>
            <a:off x="9107207" y="3731808"/>
            <a:ext cx="0" cy="153162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Прямая соединительная линия 34">
            <a:extLst>
              <a:ext uri="{FF2B5EF4-FFF2-40B4-BE49-F238E27FC236}">
                <a16:creationId xmlns="" xmlns:a16="http://schemas.microsoft.com/office/drawing/2014/main" id="{82D58549-7549-4EA6-A0A2-C8BA83CB8A4D}"/>
              </a:ext>
            </a:extLst>
          </p:cNvPr>
          <p:cNvCxnSpPr/>
          <p:nvPr/>
        </p:nvCxnSpPr>
        <p:spPr>
          <a:xfrm>
            <a:off x="10127652" y="3771255"/>
            <a:ext cx="0" cy="153162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Прямая со стрелкой 36">
            <a:extLst>
              <a:ext uri="{FF2B5EF4-FFF2-40B4-BE49-F238E27FC236}">
                <a16:creationId xmlns="" xmlns:a16="http://schemas.microsoft.com/office/drawing/2014/main" id="{CF10F601-2F36-4BF3-B030-0B28405647FA}"/>
              </a:ext>
            </a:extLst>
          </p:cNvPr>
          <p:cNvCxnSpPr/>
          <p:nvPr/>
        </p:nvCxnSpPr>
        <p:spPr>
          <a:xfrm>
            <a:off x="4513352" y="4476343"/>
            <a:ext cx="579120" cy="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Прямая со стрелкой 37">
            <a:extLst>
              <a:ext uri="{FF2B5EF4-FFF2-40B4-BE49-F238E27FC236}">
                <a16:creationId xmlns="" xmlns:a16="http://schemas.microsoft.com/office/drawing/2014/main" id="{29FA7902-4B89-4C67-8A00-B978FC81337C}"/>
              </a:ext>
            </a:extLst>
          </p:cNvPr>
          <p:cNvCxnSpPr>
            <a:cxnSpLocks/>
          </p:cNvCxnSpPr>
          <p:nvPr/>
        </p:nvCxnSpPr>
        <p:spPr>
          <a:xfrm>
            <a:off x="9107207" y="4431816"/>
            <a:ext cx="1020445" cy="508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 xmlns:a16="http://schemas.microsoft.com/office/drawing/2014/main" id="{695DAFE3-5454-41BD-98C4-4D148136B501}"/>
              </a:ext>
            </a:extLst>
          </p:cNvPr>
          <p:cNvSpPr txBox="1"/>
          <p:nvPr/>
        </p:nvSpPr>
        <p:spPr>
          <a:xfrm>
            <a:off x="4648062" y="4167733"/>
            <a:ext cx="309700" cy="369332"/>
          </a:xfrm>
          <a:prstGeom prst="rect">
            <a:avLst/>
          </a:prstGeom>
          <a:noFill/>
        </p:spPr>
        <p:txBody>
          <a:bodyPr wrap="none" rtlCol="0">
            <a:spAutoFit/>
          </a:bodyPr>
          <a:lstStyle/>
          <a:p>
            <a:r>
              <a:rPr lang="el-GR" b="1" dirty="0"/>
              <a:t>θ</a:t>
            </a:r>
            <a:endParaRPr lang="ru-RU" dirty="0"/>
          </a:p>
        </p:txBody>
      </p:sp>
      <p:sp>
        <p:nvSpPr>
          <p:cNvPr id="41" name="TextBox 40">
            <a:extLst>
              <a:ext uri="{FF2B5EF4-FFF2-40B4-BE49-F238E27FC236}">
                <a16:creationId xmlns="" xmlns:a16="http://schemas.microsoft.com/office/drawing/2014/main" id="{EC33AE19-4ACB-4981-9D7A-8A2AD1A20986}"/>
              </a:ext>
            </a:extLst>
          </p:cNvPr>
          <p:cNvSpPr txBox="1"/>
          <p:nvPr/>
        </p:nvSpPr>
        <p:spPr>
          <a:xfrm>
            <a:off x="9027749" y="4062484"/>
            <a:ext cx="1412957" cy="369332"/>
          </a:xfrm>
          <a:prstGeom prst="rect">
            <a:avLst/>
          </a:prstGeom>
          <a:noFill/>
        </p:spPr>
        <p:txBody>
          <a:bodyPr wrap="square" rtlCol="0">
            <a:spAutoFit/>
          </a:bodyPr>
          <a:lstStyle/>
          <a:p>
            <a:r>
              <a:rPr lang="ru-RU" dirty="0"/>
              <a:t>1.5*</a:t>
            </a:r>
            <a:r>
              <a:rPr lang="el-GR" b="1" dirty="0"/>
              <a:t>θ</a:t>
            </a:r>
            <a:r>
              <a:rPr lang="ru-RU" b="1" dirty="0"/>
              <a:t> </a:t>
            </a:r>
            <a:r>
              <a:rPr lang="ru-RU" dirty="0"/>
              <a:t>≈ </a:t>
            </a:r>
            <a:r>
              <a:rPr lang="el-GR" b="1" dirty="0"/>
              <a:t>θ</a:t>
            </a:r>
            <a:r>
              <a:rPr lang="ru-RU" b="1" baseline="-25000" dirty="0"/>
              <a:t>р</a:t>
            </a:r>
            <a:endParaRPr lang="ru-RU" baseline="-25000" dirty="0"/>
          </a:p>
        </p:txBody>
      </p:sp>
      <p:sp>
        <p:nvSpPr>
          <p:cNvPr id="43" name="Прямоугольник 42">
            <a:extLst>
              <a:ext uri="{FF2B5EF4-FFF2-40B4-BE49-F238E27FC236}">
                <a16:creationId xmlns="" xmlns:a16="http://schemas.microsoft.com/office/drawing/2014/main" id="{0193546F-DFCB-4E40-88C2-81DCF7A94D02}"/>
              </a:ext>
            </a:extLst>
          </p:cNvPr>
          <p:cNvSpPr/>
          <p:nvPr/>
        </p:nvSpPr>
        <p:spPr>
          <a:xfrm>
            <a:off x="4597400" y="1590675"/>
            <a:ext cx="146050" cy="72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TextBox 41">
            <a:extLst>
              <a:ext uri="{FF2B5EF4-FFF2-40B4-BE49-F238E27FC236}">
                <a16:creationId xmlns="" xmlns:a16="http://schemas.microsoft.com/office/drawing/2014/main" id="{BD003427-2966-40B5-A712-1A342534C3C9}"/>
              </a:ext>
            </a:extLst>
          </p:cNvPr>
          <p:cNvSpPr txBox="1"/>
          <p:nvPr/>
        </p:nvSpPr>
        <p:spPr>
          <a:xfrm>
            <a:off x="4756674" y="1465930"/>
            <a:ext cx="301686" cy="246221"/>
          </a:xfrm>
          <a:prstGeom prst="rect">
            <a:avLst/>
          </a:prstGeom>
          <a:noFill/>
        </p:spPr>
        <p:txBody>
          <a:bodyPr wrap="none" rtlCol="0">
            <a:spAutoFit/>
          </a:bodyPr>
          <a:lstStyle/>
          <a:p>
            <a:r>
              <a:rPr lang="el-GR" sz="1000" b="1" dirty="0"/>
              <a:t>θ</a:t>
            </a:r>
            <a:r>
              <a:rPr lang="ru-RU" sz="1000" b="1" baseline="-25000" dirty="0"/>
              <a:t>р</a:t>
            </a:r>
            <a:endParaRPr lang="ru-RU" sz="1000" baseline="-25000" dirty="0"/>
          </a:p>
        </p:txBody>
      </p:sp>
      <p:sp>
        <p:nvSpPr>
          <p:cNvPr id="29" name="Заголовок 1">
            <a:extLst>
              <a:ext uri="{FF2B5EF4-FFF2-40B4-BE49-F238E27FC236}">
                <a16:creationId xmlns="" xmlns:a16="http://schemas.microsoft.com/office/drawing/2014/main" id="{E3F1C13E-CA77-48E9-89F1-771E3DA74C34}"/>
              </a:ext>
            </a:extLst>
          </p:cNvPr>
          <p:cNvSpPr txBox="1">
            <a:spLocks/>
          </p:cNvSpPr>
          <p:nvPr/>
        </p:nvSpPr>
        <p:spPr>
          <a:xfrm>
            <a:off x="0" y="0"/>
            <a:ext cx="12192000" cy="8534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smtClean="0">
                <a:solidFill>
                  <a:srgbClr val="0070C0"/>
                </a:solidFill>
                <a:latin typeface="Times New Roman" panose="02020603050405020304" pitchFamily="18" charset="0"/>
                <a:cs typeface="Times New Roman" panose="02020603050405020304" pitchFamily="18" charset="0"/>
              </a:rPr>
              <a:t>Estimation of electron beam scattering</a:t>
            </a:r>
            <a:endParaRPr lang="en-US" sz="3600" dirty="0">
              <a:solidFill>
                <a:srgbClr val="0070C0"/>
              </a:solidFill>
              <a:latin typeface="Times New Roman" panose="02020603050405020304" pitchFamily="18" charset="0"/>
              <a:cs typeface="Times New Roman" panose="02020603050405020304" pitchFamily="18" charset="0"/>
            </a:endParaRPr>
          </a:p>
        </p:txBody>
      </p:sp>
      <p:sp>
        <p:nvSpPr>
          <p:cNvPr id="36" name="Номер слайда 1">
            <a:extLst>
              <a:ext uri="{FF2B5EF4-FFF2-40B4-BE49-F238E27FC236}">
                <a16:creationId xmlns="" xmlns:a16="http://schemas.microsoft.com/office/drawing/2014/main" id="{165AD844-BE71-44B3-8571-97A350664AC1}"/>
              </a:ext>
            </a:extLst>
          </p:cNvPr>
          <p:cNvSpPr>
            <a:spLocks noGrp="1"/>
          </p:cNvSpPr>
          <p:nvPr>
            <p:ph type="sldNum" sz="quarter" idx="12"/>
          </p:nvPr>
        </p:nvSpPr>
        <p:spPr>
          <a:xfrm>
            <a:off x="9448800" y="6492875"/>
            <a:ext cx="2743200" cy="365125"/>
          </a:xfrm>
        </p:spPr>
        <p:txBody>
          <a:bodyPr/>
          <a:lstStyle/>
          <a:p>
            <a:fld id="{73FA71B6-598B-4D0A-ACFC-ADB3C44C04C5}" type="slidenum">
              <a:rPr lang="ru-RU" smtClean="0"/>
              <a:pPr/>
              <a:t>16</a:t>
            </a:fld>
            <a:endParaRPr lang="ru-RU" dirty="0"/>
          </a:p>
        </p:txBody>
      </p:sp>
    </p:spTree>
    <p:extLst>
      <p:ext uri="{BB962C8B-B14F-4D97-AF65-F5344CB8AC3E}">
        <p14:creationId xmlns="" xmlns:p14="http://schemas.microsoft.com/office/powerpoint/2010/main" val="33018010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 xmlns:a16="http://schemas.microsoft.com/office/drawing/2014/main" id="{95CF5625-8C33-4D46-80D6-1FCDA720A8C0}"/>
              </a:ext>
            </a:extLst>
          </p:cNvPr>
          <p:cNvPicPr>
            <a:picLocks noChangeAspect="1"/>
          </p:cNvPicPr>
          <p:nvPr/>
        </p:nvPicPr>
        <p:blipFill>
          <a:blip r:embed="rId2"/>
          <a:stretch>
            <a:fillRect/>
          </a:stretch>
        </p:blipFill>
        <p:spPr>
          <a:xfrm>
            <a:off x="700946" y="3209320"/>
            <a:ext cx="3415111" cy="3283555"/>
          </a:xfrm>
          <a:prstGeom prst="rect">
            <a:avLst/>
          </a:prstGeom>
        </p:spPr>
      </p:pic>
      <p:sp>
        <p:nvSpPr>
          <p:cNvPr id="7" name="TextBox 6">
            <a:extLst>
              <a:ext uri="{FF2B5EF4-FFF2-40B4-BE49-F238E27FC236}">
                <a16:creationId xmlns="" xmlns:a16="http://schemas.microsoft.com/office/drawing/2014/main" id="{563E4259-2C87-4B4C-AC36-6EAEFDEF691B}"/>
              </a:ext>
            </a:extLst>
          </p:cNvPr>
          <p:cNvSpPr txBox="1"/>
          <p:nvPr/>
        </p:nvSpPr>
        <p:spPr>
          <a:xfrm>
            <a:off x="6418185" y="2978158"/>
            <a:ext cx="2283574" cy="646331"/>
          </a:xfrm>
          <a:prstGeom prst="rect">
            <a:avLst/>
          </a:prstGeom>
          <a:noFill/>
        </p:spPr>
        <p:txBody>
          <a:bodyPr wrap="none" rtlCol="0">
            <a:spAutoFit/>
          </a:bodyPr>
          <a:lstStyle/>
          <a:p>
            <a:pPr algn="ctr"/>
            <a:r>
              <a:rPr lang="en-US" dirty="0" smtClean="0">
                <a:latin typeface="Times New Roman" panose="02020603050405020304" pitchFamily="18" charset="0"/>
                <a:cs typeface="Times New Roman" panose="02020603050405020304" pitchFamily="18" charset="0"/>
              </a:rPr>
              <a:t>VCR from diamond, </a:t>
            </a:r>
            <a:r>
              <a:rPr lang="ru-RU" dirty="0" smtClean="0">
                <a:latin typeface="Times New Roman" panose="02020603050405020304" pitchFamily="18"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a:p>
            <a:pPr algn="ctr"/>
            <a:r>
              <a:rPr lang="en-US" dirty="0" smtClean="0">
                <a:latin typeface="Times New Roman" panose="02020603050405020304" pitchFamily="18" charset="0"/>
                <a:cs typeface="Times New Roman" panose="02020603050405020304" pitchFamily="18" charset="0"/>
              </a:rPr>
              <a:t>target angle</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53.50</a:t>
            </a:r>
            <a:r>
              <a:rPr lang="ru-RU" baseline="30000" dirty="0">
                <a:latin typeface="Times New Roman" panose="02020603050405020304" pitchFamily="18" charset="0"/>
                <a:cs typeface="Times New Roman" panose="02020603050405020304" pitchFamily="18" charset="0"/>
              </a:rPr>
              <a:t>0</a:t>
            </a:r>
            <a:r>
              <a:rPr lang="ru-RU" dirty="0">
                <a:latin typeface="Times New Roman" panose="02020603050405020304" pitchFamily="18" charset="0"/>
                <a:cs typeface="Times New Roman" panose="02020603050405020304" pitchFamily="18" charset="0"/>
              </a:rPr>
              <a:t>.</a:t>
            </a:r>
          </a:p>
        </p:txBody>
      </p:sp>
      <p:pic>
        <p:nvPicPr>
          <p:cNvPr id="15" name="Рисунок 14">
            <a:extLst>
              <a:ext uri="{FF2B5EF4-FFF2-40B4-BE49-F238E27FC236}">
                <a16:creationId xmlns="" xmlns:a16="http://schemas.microsoft.com/office/drawing/2014/main" id="{C4DABDCB-DCE7-43D7-BBE0-4098F9CDA273}"/>
              </a:ext>
            </a:extLst>
          </p:cNvPr>
          <p:cNvPicPr>
            <a:picLocks noChangeAspect="1"/>
          </p:cNvPicPr>
          <p:nvPr/>
        </p:nvPicPr>
        <p:blipFill>
          <a:blip r:embed="rId3"/>
          <a:stretch>
            <a:fillRect/>
          </a:stretch>
        </p:blipFill>
        <p:spPr>
          <a:xfrm>
            <a:off x="6554492" y="1126498"/>
            <a:ext cx="1386840" cy="1851660"/>
          </a:xfrm>
          <a:prstGeom prst="rect">
            <a:avLst/>
          </a:prstGeom>
        </p:spPr>
      </p:pic>
      <p:sp>
        <p:nvSpPr>
          <p:cNvPr id="18" name="TextBox 17">
            <a:extLst>
              <a:ext uri="{FF2B5EF4-FFF2-40B4-BE49-F238E27FC236}">
                <a16:creationId xmlns="" xmlns:a16="http://schemas.microsoft.com/office/drawing/2014/main" id="{FBE0F830-1A94-4110-8B3B-CF968E3FF440}"/>
              </a:ext>
            </a:extLst>
          </p:cNvPr>
          <p:cNvSpPr txBox="1"/>
          <p:nvPr/>
        </p:nvSpPr>
        <p:spPr>
          <a:xfrm>
            <a:off x="9586761" y="2995062"/>
            <a:ext cx="2204451" cy="646331"/>
          </a:xfrm>
          <a:prstGeom prst="rect">
            <a:avLst/>
          </a:prstGeom>
          <a:noFill/>
        </p:spPr>
        <p:txBody>
          <a:bodyPr wrap="none" rtlCol="0">
            <a:spAutoFit/>
          </a:bodyPr>
          <a:lstStyle/>
          <a:p>
            <a:pPr algn="ctr"/>
            <a:r>
              <a:rPr lang="en-US" dirty="0" smtClean="0">
                <a:latin typeface="Times New Roman" panose="02020603050405020304" pitchFamily="18" charset="0"/>
                <a:cs typeface="Times New Roman" panose="02020603050405020304" pitchFamily="18" charset="0"/>
              </a:rPr>
              <a:t>VCR from diamond, </a:t>
            </a:r>
            <a:r>
              <a:rPr lang="ru-RU" dirty="0" smtClean="0">
                <a:latin typeface="Times New Roman" panose="02020603050405020304" pitchFamily="18" charset="0"/>
                <a:cs typeface="Times New Roman" panose="02020603050405020304" pitchFamily="18" charset="0"/>
              </a:rPr>
              <a:t> </a:t>
            </a:r>
          </a:p>
          <a:p>
            <a:pPr algn="ctr"/>
            <a:r>
              <a:rPr lang="en-US" dirty="0" smtClean="0">
                <a:latin typeface="Times New Roman" panose="02020603050405020304" pitchFamily="18" charset="0"/>
                <a:cs typeface="Times New Roman" panose="02020603050405020304" pitchFamily="18" charset="0"/>
              </a:rPr>
              <a:t>target angle</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54</a:t>
            </a:r>
            <a:r>
              <a:rPr lang="ru-RU" baseline="30000" dirty="0">
                <a:latin typeface="Times New Roman" panose="02020603050405020304" pitchFamily="18" charset="0"/>
                <a:cs typeface="Times New Roman" panose="02020603050405020304" pitchFamily="18" charset="0"/>
              </a:rPr>
              <a:t>0</a:t>
            </a:r>
            <a:r>
              <a:rPr lang="ru-RU" dirty="0">
                <a:latin typeface="Times New Roman" panose="02020603050405020304" pitchFamily="18" charset="0"/>
                <a:cs typeface="Times New Roman" panose="02020603050405020304" pitchFamily="18" charset="0"/>
              </a:rPr>
              <a:t>.</a:t>
            </a:r>
          </a:p>
        </p:txBody>
      </p:sp>
      <p:sp>
        <p:nvSpPr>
          <p:cNvPr id="19" name="TextBox 18">
            <a:extLst>
              <a:ext uri="{FF2B5EF4-FFF2-40B4-BE49-F238E27FC236}">
                <a16:creationId xmlns="" xmlns:a16="http://schemas.microsoft.com/office/drawing/2014/main" id="{A7FEDC57-C445-441C-8B3C-B4373F230FA2}"/>
              </a:ext>
            </a:extLst>
          </p:cNvPr>
          <p:cNvSpPr txBox="1"/>
          <p:nvPr/>
        </p:nvSpPr>
        <p:spPr>
          <a:xfrm>
            <a:off x="6373121" y="5794454"/>
            <a:ext cx="2204451" cy="646331"/>
          </a:xfrm>
          <a:prstGeom prst="rect">
            <a:avLst/>
          </a:prstGeom>
          <a:noFill/>
        </p:spPr>
        <p:txBody>
          <a:bodyPr wrap="none" rtlCol="0">
            <a:spAutoFit/>
          </a:bodyPr>
          <a:lstStyle/>
          <a:p>
            <a:pPr algn="ctr"/>
            <a:r>
              <a:rPr lang="en-US" dirty="0" smtClean="0">
                <a:latin typeface="Times New Roman" panose="02020603050405020304" pitchFamily="18" charset="0"/>
                <a:cs typeface="Times New Roman" panose="02020603050405020304" pitchFamily="18" charset="0"/>
              </a:rPr>
              <a:t>VCR from diamond, </a:t>
            </a:r>
            <a:r>
              <a:rPr lang="ru-RU" dirty="0" smtClean="0">
                <a:latin typeface="Times New Roman" panose="02020603050405020304" pitchFamily="18" charset="0"/>
                <a:cs typeface="Times New Roman" panose="02020603050405020304" pitchFamily="18" charset="0"/>
              </a:rPr>
              <a:t> </a:t>
            </a:r>
          </a:p>
          <a:p>
            <a:pPr algn="ctr"/>
            <a:r>
              <a:rPr lang="en-US" dirty="0" smtClean="0">
                <a:latin typeface="Times New Roman" panose="02020603050405020304" pitchFamily="18" charset="0"/>
                <a:cs typeface="Times New Roman" panose="02020603050405020304" pitchFamily="18" charset="0"/>
              </a:rPr>
              <a:t>target angle </a:t>
            </a:r>
            <a:r>
              <a:rPr lang="ru-RU" dirty="0" smtClean="0">
                <a:latin typeface="Times New Roman" panose="02020603050405020304" pitchFamily="18" charset="0"/>
                <a:cs typeface="Times New Roman" panose="02020603050405020304" pitchFamily="18" charset="0"/>
              </a:rPr>
              <a:t>55</a:t>
            </a:r>
            <a:r>
              <a:rPr lang="ru-RU" baseline="30000" dirty="0" smtClean="0">
                <a:latin typeface="Times New Roman" panose="02020603050405020304" pitchFamily="18" charset="0"/>
                <a:cs typeface="Times New Roman" panose="02020603050405020304" pitchFamily="18" charset="0"/>
              </a:rPr>
              <a:t>0</a:t>
            </a:r>
            <a:r>
              <a:rPr lang="ru-RU" dirty="0">
                <a:latin typeface="Times New Roman" panose="02020603050405020304" pitchFamily="18" charset="0"/>
                <a:cs typeface="Times New Roman" panose="02020603050405020304" pitchFamily="18" charset="0"/>
              </a:rPr>
              <a:t>.</a:t>
            </a:r>
          </a:p>
        </p:txBody>
      </p:sp>
      <p:sp>
        <p:nvSpPr>
          <p:cNvPr id="20" name="TextBox 19">
            <a:extLst>
              <a:ext uri="{FF2B5EF4-FFF2-40B4-BE49-F238E27FC236}">
                <a16:creationId xmlns="" xmlns:a16="http://schemas.microsoft.com/office/drawing/2014/main" id="{8F5D27AC-03AB-4C6C-8CF4-FDD20A927757}"/>
              </a:ext>
            </a:extLst>
          </p:cNvPr>
          <p:cNvSpPr txBox="1"/>
          <p:nvPr/>
        </p:nvSpPr>
        <p:spPr>
          <a:xfrm>
            <a:off x="9586761" y="5786956"/>
            <a:ext cx="2204451" cy="646331"/>
          </a:xfrm>
          <a:prstGeom prst="rect">
            <a:avLst/>
          </a:prstGeom>
          <a:noFill/>
        </p:spPr>
        <p:txBody>
          <a:bodyPr wrap="none" rtlCol="0">
            <a:spAutoFit/>
          </a:bodyPr>
          <a:lstStyle/>
          <a:p>
            <a:pPr algn="ctr"/>
            <a:r>
              <a:rPr lang="en-US" dirty="0" smtClean="0">
                <a:latin typeface="Times New Roman" panose="02020603050405020304" pitchFamily="18" charset="0"/>
                <a:cs typeface="Times New Roman" panose="02020603050405020304" pitchFamily="18" charset="0"/>
              </a:rPr>
              <a:t>VCR from diamond, </a:t>
            </a:r>
            <a:r>
              <a:rPr lang="ru-RU" dirty="0" smtClean="0">
                <a:latin typeface="Times New Roman" panose="02020603050405020304" pitchFamily="18" charset="0"/>
                <a:cs typeface="Times New Roman" panose="02020603050405020304" pitchFamily="18" charset="0"/>
              </a:rPr>
              <a:t> </a:t>
            </a:r>
          </a:p>
          <a:p>
            <a:pPr algn="ctr"/>
            <a:r>
              <a:rPr lang="en-US" dirty="0" smtClean="0">
                <a:latin typeface="Times New Roman" panose="02020603050405020304" pitchFamily="18" charset="0"/>
                <a:cs typeface="Times New Roman" panose="02020603050405020304" pitchFamily="18" charset="0"/>
              </a:rPr>
              <a:t>target angle </a:t>
            </a:r>
            <a:r>
              <a:rPr lang="ru-RU" dirty="0" smtClean="0">
                <a:latin typeface="Times New Roman" panose="02020603050405020304" pitchFamily="18" charset="0"/>
                <a:cs typeface="Times New Roman" panose="02020603050405020304" pitchFamily="18" charset="0"/>
              </a:rPr>
              <a:t>56</a:t>
            </a:r>
            <a:r>
              <a:rPr lang="ru-RU" baseline="30000" dirty="0" smtClean="0">
                <a:latin typeface="Times New Roman" panose="02020603050405020304" pitchFamily="18" charset="0"/>
                <a:cs typeface="Times New Roman" panose="02020603050405020304" pitchFamily="18" charset="0"/>
              </a:rPr>
              <a:t>0</a:t>
            </a:r>
            <a:r>
              <a:rPr lang="ru-RU" dirty="0">
                <a:latin typeface="Times New Roman" panose="02020603050405020304" pitchFamily="18" charset="0"/>
                <a:cs typeface="Times New Roman" panose="02020603050405020304" pitchFamily="18" charset="0"/>
              </a:rPr>
              <a:t>.</a:t>
            </a:r>
          </a:p>
        </p:txBody>
      </p:sp>
      <p:pic>
        <p:nvPicPr>
          <p:cNvPr id="21" name="Рисунок 20">
            <a:extLst>
              <a:ext uri="{FF2B5EF4-FFF2-40B4-BE49-F238E27FC236}">
                <a16:creationId xmlns="" xmlns:a16="http://schemas.microsoft.com/office/drawing/2014/main" id="{F096B436-2E5D-46F3-93A1-149E598817E3}"/>
              </a:ext>
            </a:extLst>
          </p:cNvPr>
          <p:cNvPicPr>
            <a:picLocks noChangeAspect="1"/>
          </p:cNvPicPr>
          <p:nvPr/>
        </p:nvPicPr>
        <p:blipFill rotWithShape="1">
          <a:blip r:embed="rId4"/>
          <a:srcRect l="5546" t="3389" r="13646" b="16401"/>
          <a:stretch/>
        </p:blipFill>
        <p:spPr>
          <a:xfrm>
            <a:off x="9707235" y="1126498"/>
            <a:ext cx="1462415" cy="1864170"/>
          </a:xfrm>
          <a:prstGeom prst="rect">
            <a:avLst/>
          </a:prstGeom>
        </p:spPr>
      </p:pic>
      <p:pic>
        <p:nvPicPr>
          <p:cNvPr id="22" name="Рисунок 21">
            <a:extLst>
              <a:ext uri="{FF2B5EF4-FFF2-40B4-BE49-F238E27FC236}">
                <a16:creationId xmlns="" xmlns:a16="http://schemas.microsoft.com/office/drawing/2014/main" id="{C37D9F75-B5B2-457F-9323-107EAF6B6A03}"/>
              </a:ext>
            </a:extLst>
          </p:cNvPr>
          <p:cNvPicPr>
            <a:picLocks noChangeAspect="1"/>
          </p:cNvPicPr>
          <p:nvPr/>
        </p:nvPicPr>
        <p:blipFill rotWithShape="1">
          <a:blip r:embed="rId5"/>
          <a:srcRect b="16625"/>
          <a:stretch/>
        </p:blipFill>
        <p:spPr>
          <a:xfrm>
            <a:off x="6438287" y="3856739"/>
            <a:ext cx="1619250" cy="1937715"/>
          </a:xfrm>
          <a:prstGeom prst="rect">
            <a:avLst/>
          </a:prstGeom>
        </p:spPr>
      </p:pic>
      <p:pic>
        <p:nvPicPr>
          <p:cNvPr id="23" name="Рисунок 22">
            <a:extLst>
              <a:ext uri="{FF2B5EF4-FFF2-40B4-BE49-F238E27FC236}">
                <a16:creationId xmlns="" xmlns:a16="http://schemas.microsoft.com/office/drawing/2014/main" id="{18CBA128-1F6C-4232-AEC6-55B4B9F26D94}"/>
              </a:ext>
            </a:extLst>
          </p:cNvPr>
          <p:cNvPicPr>
            <a:picLocks noChangeAspect="1"/>
          </p:cNvPicPr>
          <p:nvPr/>
        </p:nvPicPr>
        <p:blipFill rotWithShape="1">
          <a:blip r:embed="rId6"/>
          <a:srcRect b="16266"/>
          <a:stretch/>
        </p:blipFill>
        <p:spPr>
          <a:xfrm>
            <a:off x="9685264" y="3849241"/>
            <a:ext cx="1552575" cy="1882261"/>
          </a:xfrm>
          <a:prstGeom prst="rect">
            <a:avLst/>
          </a:prstGeom>
        </p:spPr>
      </p:pic>
      <p:sp>
        <p:nvSpPr>
          <p:cNvPr id="14" name="Заголовок 1">
            <a:extLst>
              <a:ext uri="{FF2B5EF4-FFF2-40B4-BE49-F238E27FC236}">
                <a16:creationId xmlns="" xmlns:a16="http://schemas.microsoft.com/office/drawing/2014/main" id="{6AF3B80F-CAFE-44BA-993F-4DD059EBAC36}"/>
              </a:ext>
            </a:extLst>
          </p:cNvPr>
          <p:cNvSpPr txBox="1">
            <a:spLocks/>
          </p:cNvSpPr>
          <p:nvPr/>
        </p:nvSpPr>
        <p:spPr>
          <a:xfrm>
            <a:off x="0" y="47571"/>
            <a:ext cx="12192000" cy="8534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smtClean="0">
                <a:solidFill>
                  <a:srgbClr val="0070C0"/>
                </a:solidFill>
                <a:latin typeface="Times New Roman" panose="02020603050405020304" pitchFamily="18" charset="0"/>
                <a:cs typeface="Times New Roman" panose="02020603050405020304" pitchFamily="18" charset="0"/>
              </a:rPr>
              <a:t>Registration of </a:t>
            </a:r>
            <a:r>
              <a:rPr lang="en-US" sz="3600" dirty="0" err="1" smtClean="0">
                <a:solidFill>
                  <a:srgbClr val="0070C0"/>
                </a:solidFill>
                <a:latin typeface="Times New Roman" panose="02020603050405020304" pitchFamily="18" charset="0"/>
                <a:cs typeface="Times New Roman" panose="02020603050405020304" pitchFamily="18" charset="0"/>
              </a:rPr>
              <a:t>Vavilov</a:t>
            </a:r>
            <a:r>
              <a:rPr lang="en-US" sz="3600" dirty="0" smtClean="0">
                <a:solidFill>
                  <a:srgbClr val="0070C0"/>
                </a:solidFill>
                <a:latin typeface="Times New Roman" panose="02020603050405020304" pitchFamily="18" charset="0"/>
                <a:cs typeface="Times New Roman" panose="02020603050405020304" pitchFamily="18" charset="0"/>
              </a:rPr>
              <a:t>-Cherenkov radiation from a diamond target</a:t>
            </a:r>
            <a:endParaRPr lang="ru-RU" sz="3600" dirty="0">
              <a:solidFill>
                <a:srgbClr val="0070C0"/>
              </a:solidFill>
              <a:latin typeface="Times New Roman" panose="02020603050405020304" pitchFamily="18" charset="0"/>
              <a:cs typeface="Times New Roman" panose="02020603050405020304" pitchFamily="18" charset="0"/>
            </a:endParaRPr>
          </a:p>
        </p:txBody>
      </p:sp>
      <p:cxnSp>
        <p:nvCxnSpPr>
          <p:cNvPr id="26" name="Прямая со стрелкой 25">
            <a:extLst>
              <a:ext uri="{FF2B5EF4-FFF2-40B4-BE49-F238E27FC236}">
                <a16:creationId xmlns="" xmlns:a16="http://schemas.microsoft.com/office/drawing/2014/main" id="{68CA5FA0-C925-4EC0-84F7-F369408F7343}"/>
              </a:ext>
            </a:extLst>
          </p:cNvPr>
          <p:cNvCxnSpPr>
            <a:cxnSpLocks/>
            <a:endCxn id="38" idx="3"/>
          </p:cNvCxnSpPr>
          <p:nvPr/>
        </p:nvCxnSpPr>
        <p:spPr>
          <a:xfrm flipV="1">
            <a:off x="2702538" y="2832161"/>
            <a:ext cx="2296653" cy="1165094"/>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Номер слайда 1">
            <a:extLst>
              <a:ext uri="{FF2B5EF4-FFF2-40B4-BE49-F238E27FC236}">
                <a16:creationId xmlns="" xmlns:a16="http://schemas.microsoft.com/office/drawing/2014/main" id="{90EEDEE5-9C28-4B38-9104-6A35676F3493}"/>
              </a:ext>
            </a:extLst>
          </p:cNvPr>
          <p:cNvSpPr>
            <a:spLocks noGrp="1"/>
          </p:cNvSpPr>
          <p:nvPr>
            <p:ph type="sldNum" sz="quarter" idx="12"/>
          </p:nvPr>
        </p:nvSpPr>
        <p:spPr>
          <a:xfrm>
            <a:off x="9448800" y="6492875"/>
            <a:ext cx="2743200" cy="365125"/>
          </a:xfrm>
        </p:spPr>
        <p:txBody>
          <a:bodyPr/>
          <a:lstStyle/>
          <a:p>
            <a:fld id="{73FA71B6-598B-4D0A-ACFC-ADB3C44C04C5}" type="slidenum">
              <a:rPr lang="ru-RU" smtClean="0"/>
              <a:pPr/>
              <a:t>17</a:t>
            </a:fld>
            <a:endParaRPr lang="ru-RU" dirty="0"/>
          </a:p>
        </p:txBody>
      </p:sp>
      <p:cxnSp>
        <p:nvCxnSpPr>
          <p:cNvPr id="16" name="Прямая соединительная линия 15">
            <a:extLst>
              <a:ext uri="{FF2B5EF4-FFF2-40B4-BE49-F238E27FC236}">
                <a16:creationId xmlns="" xmlns:a16="http://schemas.microsoft.com/office/drawing/2014/main" id="{FC639AE5-FB57-4E98-A3BF-EC108A41E556}"/>
              </a:ext>
            </a:extLst>
          </p:cNvPr>
          <p:cNvCxnSpPr/>
          <p:nvPr/>
        </p:nvCxnSpPr>
        <p:spPr>
          <a:xfrm flipV="1">
            <a:off x="3922047" y="830968"/>
            <a:ext cx="0" cy="2232248"/>
          </a:xfrm>
          <a:prstGeom prst="line">
            <a:avLst/>
          </a:prstGeom>
          <a:ln w="12700">
            <a:solidFill>
              <a:schemeClr val="tx1"/>
            </a:solidFill>
            <a:prstDash val="lgDashDot"/>
          </a:ln>
        </p:spPr>
        <p:style>
          <a:lnRef idx="1">
            <a:schemeClr val="accent1"/>
          </a:lnRef>
          <a:fillRef idx="0">
            <a:schemeClr val="accent1"/>
          </a:fillRef>
          <a:effectRef idx="0">
            <a:schemeClr val="accent1"/>
          </a:effectRef>
          <a:fontRef idx="minor">
            <a:schemeClr val="tx1"/>
          </a:fontRef>
        </p:style>
      </p:cxnSp>
      <p:grpSp>
        <p:nvGrpSpPr>
          <p:cNvPr id="17" name="Группа 10">
            <a:extLst>
              <a:ext uri="{FF2B5EF4-FFF2-40B4-BE49-F238E27FC236}">
                <a16:creationId xmlns="" xmlns:a16="http://schemas.microsoft.com/office/drawing/2014/main" id="{A852D68F-7033-4B7A-933C-AB7E67CBFFCB}"/>
              </a:ext>
            </a:extLst>
          </p:cNvPr>
          <p:cNvGrpSpPr/>
          <p:nvPr/>
        </p:nvGrpSpPr>
        <p:grpSpPr>
          <a:xfrm>
            <a:off x="105623" y="902976"/>
            <a:ext cx="1080120" cy="431960"/>
            <a:chOff x="323528" y="1844824"/>
            <a:chExt cx="1656144" cy="792000"/>
          </a:xfrm>
        </p:grpSpPr>
        <p:sp>
          <p:nvSpPr>
            <p:cNvPr id="27" name="Прямоугольник 26">
              <a:extLst>
                <a:ext uri="{FF2B5EF4-FFF2-40B4-BE49-F238E27FC236}">
                  <a16:creationId xmlns="" xmlns:a16="http://schemas.microsoft.com/office/drawing/2014/main" id="{658BC76B-AF18-435E-AC23-DCED7150790B}"/>
                </a:ext>
              </a:extLst>
            </p:cNvPr>
            <p:cNvSpPr/>
            <p:nvPr/>
          </p:nvSpPr>
          <p:spPr>
            <a:xfrm>
              <a:off x="323528" y="2060848"/>
              <a:ext cx="1440000" cy="36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Блок-схема: память с прямым доступом 28">
              <a:extLst>
                <a:ext uri="{FF2B5EF4-FFF2-40B4-BE49-F238E27FC236}">
                  <a16:creationId xmlns="" xmlns:a16="http://schemas.microsoft.com/office/drawing/2014/main" id="{FD355ADE-B5DD-4DE7-A6B8-FAD49EDB53EA}"/>
                </a:ext>
              </a:extLst>
            </p:cNvPr>
            <p:cNvSpPr/>
            <p:nvPr/>
          </p:nvSpPr>
          <p:spPr>
            <a:xfrm>
              <a:off x="1619672" y="1844824"/>
              <a:ext cx="360000" cy="792000"/>
            </a:xfrm>
            <a:prstGeom prst="flowChartMagneticDru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cxnSp>
        <p:nvCxnSpPr>
          <p:cNvPr id="30" name="Прямая соединительная линия 29">
            <a:extLst>
              <a:ext uri="{FF2B5EF4-FFF2-40B4-BE49-F238E27FC236}">
                <a16:creationId xmlns="" xmlns:a16="http://schemas.microsoft.com/office/drawing/2014/main" id="{AF17337A-8FAA-4977-8145-06ABF7F7C535}"/>
              </a:ext>
            </a:extLst>
          </p:cNvPr>
          <p:cNvCxnSpPr>
            <a:stCxn id="29" idx="4"/>
          </p:cNvCxnSpPr>
          <p:nvPr/>
        </p:nvCxnSpPr>
        <p:spPr>
          <a:xfrm>
            <a:off x="1185743" y="1118956"/>
            <a:ext cx="3528392" cy="44"/>
          </a:xfrm>
          <a:prstGeom prst="line">
            <a:avLst/>
          </a:prstGeom>
          <a:ln w="12700">
            <a:solidFill>
              <a:schemeClr val="tx1"/>
            </a:solidFill>
            <a:prstDash val="lgDashDot"/>
          </a:ln>
        </p:spPr>
        <p:style>
          <a:lnRef idx="1">
            <a:schemeClr val="accent1"/>
          </a:lnRef>
          <a:fillRef idx="0">
            <a:schemeClr val="accent1"/>
          </a:fillRef>
          <a:effectRef idx="0">
            <a:schemeClr val="accent1"/>
          </a:effectRef>
          <a:fontRef idx="minor">
            <a:schemeClr val="tx1"/>
          </a:fontRef>
        </p:style>
      </p:cxnSp>
      <p:sp>
        <p:nvSpPr>
          <p:cNvPr id="31" name="Прямоугольник с двумя вырезанными соседними углами 26">
            <a:extLst>
              <a:ext uri="{FF2B5EF4-FFF2-40B4-BE49-F238E27FC236}">
                <a16:creationId xmlns="" xmlns:a16="http://schemas.microsoft.com/office/drawing/2014/main" id="{E4A99690-1CEA-401F-9D90-629FE1341C14}"/>
              </a:ext>
            </a:extLst>
          </p:cNvPr>
          <p:cNvSpPr/>
          <p:nvPr/>
        </p:nvSpPr>
        <p:spPr>
          <a:xfrm rot="10800000">
            <a:off x="3634016" y="2847192"/>
            <a:ext cx="576000" cy="288000"/>
          </a:xfrm>
          <a:prstGeom prst="snip2SameRect">
            <a:avLst>
              <a:gd name="adj1" fmla="val 50000"/>
              <a:gd name="adj2" fmla="val 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Прямоугольник 31">
            <a:extLst>
              <a:ext uri="{FF2B5EF4-FFF2-40B4-BE49-F238E27FC236}">
                <a16:creationId xmlns="" xmlns:a16="http://schemas.microsoft.com/office/drawing/2014/main" id="{8A92E239-123A-4D04-A594-52F3422F529B}"/>
              </a:ext>
            </a:extLst>
          </p:cNvPr>
          <p:cNvSpPr/>
          <p:nvPr/>
        </p:nvSpPr>
        <p:spPr>
          <a:xfrm rot="19118419">
            <a:off x="3899730" y="943045"/>
            <a:ext cx="49407" cy="38699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33" name="Прямая со стрелкой 32">
            <a:extLst>
              <a:ext uri="{FF2B5EF4-FFF2-40B4-BE49-F238E27FC236}">
                <a16:creationId xmlns="" xmlns:a16="http://schemas.microsoft.com/office/drawing/2014/main" id="{38BF3B3E-2C3F-4A28-963F-726F1FA785ED}"/>
              </a:ext>
            </a:extLst>
          </p:cNvPr>
          <p:cNvCxnSpPr/>
          <p:nvPr/>
        </p:nvCxnSpPr>
        <p:spPr>
          <a:xfrm>
            <a:off x="1113735" y="686952"/>
            <a:ext cx="2808312"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 xmlns:a16="http://schemas.microsoft.com/office/drawing/2014/main" id="{3EB3193C-03DF-4D17-A4A4-C6AE3B4BF03A}"/>
              </a:ext>
            </a:extLst>
          </p:cNvPr>
          <p:cNvSpPr txBox="1"/>
          <p:nvPr/>
        </p:nvSpPr>
        <p:spPr>
          <a:xfrm>
            <a:off x="2171424" y="398920"/>
            <a:ext cx="784189" cy="307777"/>
          </a:xfrm>
          <a:prstGeom prst="rect">
            <a:avLst/>
          </a:prstGeom>
          <a:noFill/>
        </p:spPr>
        <p:txBody>
          <a:bodyPr wrap="none" rtlCol="0">
            <a:spAutoFit/>
          </a:bodyPr>
          <a:lstStyle/>
          <a:p>
            <a:r>
              <a:rPr lang="en-US" sz="1400" dirty="0"/>
              <a:t>530</a:t>
            </a:r>
            <a:r>
              <a:rPr lang="ru-RU" sz="1400" dirty="0"/>
              <a:t> </a:t>
            </a:r>
            <a:r>
              <a:rPr lang="en-US" sz="1400" dirty="0" smtClean="0"/>
              <a:t>mm</a:t>
            </a:r>
            <a:endParaRPr lang="ru-RU" sz="1400" dirty="0"/>
          </a:p>
        </p:txBody>
      </p:sp>
      <p:sp>
        <p:nvSpPr>
          <p:cNvPr id="35" name="Выгнутая вниз стрелка 30">
            <a:extLst>
              <a:ext uri="{FF2B5EF4-FFF2-40B4-BE49-F238E27FC236}">
                <a16:creationId xmlns="" xmlns:a16="http://schemas.microsoft.com/office/drawing/2014/main" id="{C1E5917A-7BCA-4DFB-A956-F05E1D508C14}"/>
              </a:ext>
            </a:extLst>
          </p:cNvPr>
          <p:cNvSpPr/>
          <p:nvPr/>
        </p:nvSpPr>
        <p:spPr>
          <a:xfrm rot="16398388">
            <a:off x="3803028" y="876490"/>
            <a:ext cx="1152128" cy="460384"/>
          </a:xfrm>
          <a:prstGeom prst="curvedUpArrow">
            <a:avLst>
              <a:gd name="adj1" fmla="val 166"/>
              <a:gd name="adj2" fmla="val 50000"/>
              <a:gd name="adj3" fmla="val 262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36" name="TextBox 35">
            <a:extLst>
              <a:ext uri="{FF2B5EF4-FFF2-40B4-BE49-F238E27FC236}">
                <a16:creationId xmlns="" xmlns:a16="http://schemas.microsoft.com/office/drawing/2014/main" id="{19EA3050-74E1-4441-B5DB-8DCFEB91192C}"/>
              </a:ext>
            </a:extLst>
          </p:cNvPr>
          <p:cNvSpPr txBox="1"/>
          <p:nvPr/>
        </p:nvSpPr>
        <p:spPr>
          <a:xfrm>
            <a:off x="956360" y="2785994"/>
            <a:ext cx="2512226" cy="369332"/>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Geometry of experiment</a:t>
            </a:r>
            <a:endParaRPr lang="ru-RU" dirty="0">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 xmlns:a16="http://schemas.microsoft.com/office/drawing/2014/main" id="{A1C31426-C279-4520-B9EA-47FC0FC3D107}"/>
              </a:ext>
            </a:extLst>
          </p:cNvPr>
          <p:cNvSpPr txBox="1"/>
          <p:nvPr/>
        </p:nvSpPr>
        <p:spPr>
          <a:xfrm>
            <a:off x="4647658" y="3274867"/>
            <a:ext cx="1595309" cy="1200329"/>
          </a:xfrm>
          <a:prstGeom prst="rect">
            <a:avLst/>
          </a:prstGeom>
          <a:noFill/>
        </p:spPr>
        <p:txBody>
          <a:bodyPr wrap="none" rtlCol="0">
            <a:spAutoFit/>
          </a:bodyPr>
          <a:lstStyle/>
          <a:p>
            <a:pPr algn="ctr"/>
            <a:r>
              <a:rPr lang="en-US" dirty="0" smtClean="0">
                <a:latin typeface="Times New Roman" panose="02020603050405020304" pitchFamily="18" charset="0"/>
                <a:cs typeface="Times New Roman" panose="02020603050405020304" pitchFamily="18" charset="0"/>
              </a:rPr>
              <a:t>Target</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algn="ctr"/>
            <a:r>
              <a:rPr lang="ru-RU"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diamond</a:t>
            </a:r>
            <a:endParaRPr lang="ru-RU" dirty="0">
              <a:latin typeface="Times New Roman" panose="02020603050405020304" pitchFamily="18" charset="0"/>
              <a:cs typeface="Times New Roman" panose="02020603050405020304" pitchFamily="18" charset="0"/>
            </a:endParaRPr>
          </a:p>
          <a:p>
            <a:pPr algn="ctr"/>
            <a:r>
              <a:rPr lang="ru-RU" dirty="0">
                <a:latin typeface="Times New Roman" panose="02020603050405020304" pitchFamily="18" charset="0"/>
                <a:cs typeface="Times New Roman" panose="02020603050405020304" pitchFamily="18" charset="0"/>
              </a:rPr>
              <a:t>   5 </a:t>
            </a:r>
            <a:r>
              <a:rPr lang="en-US" dirty="0" smtClean="0">
                <a:latin typeface="Times New Roman" panose="02020603050405020304" pitchFamily="18" charset="0"/>
                <a:cs typeface="Times New Roman" panose="02020603050405020304" pitchFamily="18" charset="0"/>
              </a:rPr>
              <a:t>mm</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3 </a:t>
            </a:r>
            <a:r>
              <a:rPr lang="en-US" dirty="0" smtClean="0">
                <a:latin typeface="Times New Roman" panose="02020603050405020304" pitchFamily="18" charset="0"/>
                <a:cs typeface="Times New Roman" panose="02020603050405020304" pitchFamily="18" charset="0"/>
              </a:rPr>
              <a:t>mm</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algn="ctr"/>
            <a:r>
              <a:rPr lang="ru-RU" dirty="0">
                <a:latin typeface="Times New Roman" panose="02020603050405020304" pitchFamily="18" charset="0"/>
                <a:cs typeface="Times New Roman" panose="02020603050405020304" pitchFamily="18" charset="0"/>
              </a:rPr>
              <a:t> 300  </a:t>
            </a:r>
            <a:r>
              <a:rPr lang="en-US" dirty="0" err="1" smtClean="0">
                <a:latin typeface="Times New Roman" panose="02020603050405020304" pitchFamily="18" charset="0"/>
                <a:cs typeface="Times New Roman" panose="02020603050405020304" pitchFamily="18" charset="0"/>
              </a:rPr>
              <a:t>mkm</a:t>
            </a:r>
            <a:endParaRPr lang="ru-RU" dirty="0">
              <a:latin typeface="Times New Roman" panose="02020603050405020304" pitchFamily="18" charset="0"/>
              <a:cs typeface="Times New Roman" panose="02020603050405020304" pitchFamily="18" charset="0"/>
            </a:endParaRPr>
          </a:p>
        </p:txBody>
      </p:sp>
      <p:sp>
        <p:nvSpPr>
          <p:cNvPr id="38" name="Шестиугольник 37">
            <a:extLst>
              <a:ext uri="{FF2B5EF4-FFF2-40B4-BE49-F238E27FC236}">
                <a16:creationId xmlns="" xmlns:a16="http://schemas.microsoft.com/office/drawing/2014/main" id="{4B797C05-4266-420E-B95D-9037ECE3FBF6}"/>
              </a:ext>
            </a:extLst>
          </p:cNvPr>
          <p:cNvSpPr/>
          <p:nvPr/>
        </p:nvSpPr>
        <p:spPr>
          <a:xfrm>
            <a:off x="4999191" y="2508995"/>
            <a:ext cx="855679" cy="646331"/>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TextBox 39">
            <a:extLst>
              <a:ext uri="{FF2B5EF4-FFF2-40B4-BE49-F238E27FC236}">
                <a16:creationId xmlns="" xmlns:a16="http://schemas.microsoft.com/office/drawing/2014/main" id="{7D34528D-72F8-4808-B0AB-89669C2DB32C}"/>
              </a:ext>
            </a:extLst>
          </p:cNvPr>
          <p:cNvSpPr txBox="1"/>
          <p:nvPr/>
        </p:nvSpPr>
        <p:spPr>
          <a:xfrm>
            <a:off x="452128" y="1522154"/>
            <a:ext cx="3409682" cy="1077218"/>
          </a:xfrm>
          <a:prstGeom prst="rect">
            <a:avLst/>
          </a:prstGeom>
          <a:noFill/>
        </p:spPr>
        <p:txBody>
          <a:bodyPr wrap="square" rtlCol="0">
            <a:spAutoFit/>
          </a:bodyPr>
          <a:lstStyle/>
          <a:p>
            <a:r>
              <a:rPr lang="ru-RU" sz="1600" dirty="0">
                <a:latin typeface="Times New Roman" panose="02020603050405020304" pitchFamily="18" charset="0"/>
                <a:cs typeface="Times New Roman" panose="02020603050405020304" pitchFamily="18" charset="0"/>
              </a:rPr>
              <a:t>0° - </a:t>
            </a:r>
            <a:r>
              <a:rPr lang="en-US" sz="1600" dirty="0" smtClean="0">
                <a:latin typeface="Times New Roman" panose="02020603050405020304" pitchFamily="18" charset="0"/>
                <a:cs typeface="Times New Roman" panose="02020603050405020304" pitchFamily="18" charset="0"/>
              </a:rPr>
              <a:t>target position across the beam, rotation clockwise corresponds to negative angles, counterclockwise corresponds to positive angles</a:t>
            </a:r>
            <a:r>
              <a:rPr lang="ru-RU"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p:txBody>
      </p:sp>
      <p:cxnSp>
        <p:nvCxnSpPr>
          <p:cNvPr id="43" name="Прямая со стрелкой 42">
            <a:extLst>
              <a:ext uri="{FF2B5EF4-FFF2-40B4-BE49-F238E27FC236}">
                <a16:creationId xmlns="" xmlns:a16="http://schemas.microsoft.com/office/drawing/2014/main" id="{D7E8F843-FC3A-4EB6-8E59-482AF8CF741F}"/>
              </a:ext>
            </a:extLst>
          </p:cNvPr>
          <p:cNvCxnSpPr>
            <a:cxnSpLocks/>
            <a:endCxn id="38" idx="4"/>
          </p:cNvCxnSpPr>
          <p:nvPr/>
        </p:nvCxnSpPr>
        <p:spPr>
          <a:xfrm>
            <a:off x="4036868" y="1275711"/>
            <a:ext cx="1123906" cy="1233284"/>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4" name="Стрелка: изогнутая вправо 43">
            <a:extLst>
              <a:ext uri="{FF2B5EF4-FFF2-40B4-BE49-F238E27FC236}">
                <a16:creationId xmlns="" xmlns:a16="http://schemas.microsoft.com/office/drawing/2014/main" id="{0D0D2A5E-AA9D-4DFF-B822-67B866455B3E}"/>
              </a:ext>
            </a:extLst>
          </p:cNvPr>
          <p:cNvSpPr/>
          <p:nvPr/>
        </p:nvSpPr>
        <p:spPr>
          <a:xfrm>
            <a:off x="3265897" y="4456371"/>
            <a:ext cx="441292" cy="879475"/>
          </a:xfrm>
          <a:prstGeom prst="curvedRightArrow">
            <a:avLst/>
          </a:prstGeom>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45" name="Стрелка: изогнутая вправо 44">
            <a:extLst>
              <a:ext uri="{FF2B5EF4-FFF2-40B4-BE49-F238E27FC236}">
                <a16:creationId xmlns="" xmlns:a16="http://schemas.microsoft.com/office/drawing/2014/main" id="{6765A28D-9089-4E97-AFA3-B8DAFD70E87F}"/>
              </a:ext>
            </a:extLst>
          </p:cNvPr>
          <p:cNvSpPr/>
          <p:nvPr/>
        </p:nvSpPr>
        <p:spPr>
          <a:xfrm>
            <a:off x="1884136" y="4557155"/>
            <a:ext cx="441292" cy="87947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Tree>
    <p:extLst>
      <p:ext uri="{BB962C8B-B14F-4D97-AF65-F5344CB8AC3E}">
        <p14:creationId xmlns="" xmlns:p14="http://schemas.microsoft.com/office/powerpoint/2010/main" val="40754160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 xmlns:a16="http://schemas.microsoft.com/office/drawing/2014/main" id="{7523FDF4-ABEB-4FEA-B6AC-1DEAECE48CF4}"/>
              </a:ext>
            </a:extLst>
          </p:cNvPr>
          <p:cNvSpPr txBox="1">
            <a:spLocks/>
          </p:cNvSpPr>
          <p:nvPr/>
        </p:nvSpPr>
        <p:spPr>
          <a:xfrm>
            <a:off x="0" y="250257"/>
            <a:ext cx="12192000" cy="8534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smtClean="0">
                <a:solidFill>
                  <a:srgbClr val="0070C0"/>
                </a:solidFill>
                <a:latin typeface="Times New Roman" panose="02020603050405020304" pitchFamily="18" charset="0"/>
                <a:cs typeface="Times New Roman" panose="02020603050405020304" pitchFamily="18" charset="0"/>
              </a:rPr>
              <a:t>Registration and measurement of orientation dependence of coherent transition radiation in GHz and sub-THz frequency ranges</a:t>
            </a:r>
            <a:endParaRPr lang="ru-RU" sz="3600" dirty="0">
              <a:solidFill>
                <a:srgbClr val="0070C0"/>
              </a:solidFill>
              <a:latin typeface="Times New Roman" panose="02020603050405020304" pitchFamily="18" charset="0"/>
              <a:cs typeface="Times New Roman" panose="02020603050405020304" pitchFamily="18" charset="0"/>
            </a:endParaRPr>
          </a:p>
        </p:txBody>
      </p:sp>
      <p:sp>
        <p:nvSpPr>
          <p:cNvPr id="5" name="Номер слайда 1">
            <a:extLst>
              <a:ext uri="{FF2B5EF4-FFF2-40B4-BE49-F238E27FC236}">
                <a16:creationId xmlns="" xmlns:a16="http://schemas.microsoft.com/office/drawing/2014/main" id="{63FD33CF-111F-40D9-B11E-3DEFAEA5CD64}"/>
              </a:ext>
            </a:extLst>
          </p:cNvPr>
          <p:cNvSpPr>
            <a:spLocks noGrp="1"/>
          </p:cNvSpPr>
          <p:nvPr>
            <p:ph type="sldNum" sz="quarter" idx="12"/>
          </p:nvPr>
        </p:nvSpPr>
        <p:spPr>
          <a:xfrm>
            <a:off x="9448800" y="6492875"/>
            <a:ext cx="2743200" cy="365125"/>
          </a:xfrm>
        </p:spPr>
        <p:txBody>
          <a:bodyPr/>
          <a:lstStyle/>
          <a:p>
            <a:fld id="{73FA71B6-598B-4D0A-ACFC-ADB3C44C04C5}" type="slidenum">
              <a:rPr lang="ru-RU" smtClean="0"/>
              <a:pPr/>
              <a:t>18</a:t>
            </a:fld>
            <a:endParaRPr lang="ru-RU" dirty="0"/>
          </a:p>
        </p:txBody>
      </p:sp>
      <p:graphicFrame>
        <p:nvGraphicFramePr>
          <p:cNvPr id="6" name="Диаграмма 5">
            <a:extLst>
              <a:ext uri="{FF2B5EF4-FFF2-40B4-BE49-F238E27FC236}">
                <a16:creationId xmlns="" xmlns:a16="http://schemas.microsoft.com/office/drawing/2014/main" id="{3FECA2B1-A790-4F9E-ACAE-F366BF52DC28}"/>
              </a:ext>
            </a:extLst>
          </p:cNvPr>
          <p:cNvGraphicFramePr>
            <a:graphicFrameLocks/>
          </p:cNvGraphicFramePr>
          <p:nvPr>
            <p:extLst/>
          </p:nvPr>
        </p:nvGraphicFramePr>
        <p:xfrm>
          <a:off x="7621013" y="1274382"/>
          <a:ext cx="4332861" cy="24224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Диаграмма 6">
            <a:extLst>
              <a:ext uri="{FF2B5EF4-FFF2-40B4-BE49-F238E27FC236}">
                <a16:creationId xmlns="" xmlns:a16="http://schemas.microsoft.com/office/drawing/2014/main" id="{00B35A1E-8121-4B64-A4DD-02197AFE37AF}"/>
              </a:ext>
            </a:extLst>
          </p:cNvPr>
          <p:cNvGraphicFramePr>
            <a:graphicFrameLocks/>
          </p:cNvGraphicFramePr>
          <p:nvPr>
            <p:extLst/>
          </p:nvPr>
        </p:nvGraphicFramePr>
        <p:xfrm>
          <a:off x="7617251" y="3586547"/>
          <a:ext cx="4165174" cy="2650732"/>
        </p:xfrm>
        <a:graphic>
          <a:graphicData uri="http://schemas.openxmlformats.org/drawingml/2006/chart">
            <c:chart xmlns:c="http://schemas.openxmlformats.org/drawingml/2006/chart" xmlns:r="http://schemas.openxmlformats.org/officeDocument/2006/relationships" r:id="rId3"/>
          </a:graphicData>
        </a:graphic>
      </p:graphicFrame>
      <p:pic>
        <p:nvPicPr>
          <p:cNvPr id="8" name="Рисунок 7">
            <a:extLst>
              <a:ext uri="{FF2B5EF4-FFF2-40B4-BE49-F238E27FC236}">
                <a16:creationId xmlns="" xmlns:a16="http://schemas.microsoft.com/office/drawing/2014/main" id="{A1E7B9B7-88F8-47AF-B8DA-A7D274C7D420}"/>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12064" y="4005726"/>
            <a:ext cx="4811940" cy="2507521"/>
          </a:xfrm>
          <a:prstGeom prst="rect">
            <a:avLst/>
          </a:prstGeom>
        </p:spPr>
      </p:pic>
      <p:pic>
        <p:nvPicPr>
          <p:cNvPr id="9" name="Рисунок 8">
            <a:extLst>
              <a:ext uri="{FF2B5EF4-FFF2-40B4-BE49-F238E27FC236}">
                <a16:creationId xmlns="" xmlns:a16="http://schemas.microsoft.com/office/drawing/2014/main" id="{79B7E122-7B13-4B55-BD9C-99DC832E900A}"/>
              </a:ext>
            </a:extLst>
          </p:cNvPr>
          <p:cNvPicPr>
            <a:picLocks noChangeAspect="1"/>
          </p:cNvPicPr>
          <p:nvPr/>
        </p:nvPicPr>
        <p:blipFill>
          <a:blip r:embed="rId5"/>
          <a:stretch>
            <a:fillRect/>
          </a:stretch>
        </p:blipFill>
        <p:spPr>
          <a:xfrm>
            <a:off x="670812" y="1364654"/>
            <a:ext cx="3671697" cy="2330958"/>
          </a:xfrm>
          <a:prstGeom prst="rect">
            <a:avLst/>
          </a:prstGeom>
        </p:spPr>
      </p:pic>
      <p:sp>
        <p:nvSpPr>
          <p:cNvPr id="10" name="Прямоугольник 9">
            <a:extLst>
              <a:ext uri="{FF2B5EF4-FFF2-40B4-BE49-F238E27FC236}">
                <a16:creationId xmlns="" xmlns:a16="http://schemas.microsoft.com/office/drawing/2014/main" id="{F9D8D418-0810-4C19-A27A-42F729E3DFD2}"/>
              </a:ext>
            </a:extLst>
          </p:cNvPr>
          <p:cNvSpPr/>
          <p:nvPr/>
        </p:nvSpPr>
        <p:spPr>
          <a:xfrm>
            <a:off x="4945260" y="2517206"/>
            <a:ext cx="2329300" cy="584775"/>
          </a:xfrm>
          <a:prstGeom prst="rect">
            <a:avLst/>
          </a:prstGeom>
        </p:spPr>
        <p:txBody>
          <a:bodyPr wrap="square">
            <a:spAutoFit/>
          </a:bodyPr>
          <a:lstStyle/>
          <a:p>
            <a:r>
              <a:rPr lang="en-US" sz="1400" dirty="0" smtClean="0">
                <a:latin typeface="Times New Roman" panose="02020603050405020304" pitchFamily="18" charset="0"/>
                <a:cs typeface="Times New Roman" panose="02020603050405020304" pitchFamily="18" charset="0"/>
              </a:rPr>
              <a:t>Low-barrier semiconductor </a:t>
            </a:r>
          </a:p>
          <a:p>
            <a:r>
              <a:rPr lang="en-US" sz="1400" dirty="0" smtClean="0">
                <a:latin typeface="Times New Roman" panose="02020603050405020304" pitchFamily="18" charset="0"/>
                <a:cs typeface="Times New Roman" panose="02020603050405020304" pitchFamily="18" charset="0"/>
              </a:rPr>
              <a:t>Si detector</a:t>
            </a:r>
            <a:r>
              <a:rPr lang="ru-RU" dirty="0" smtClean="0">
                <a:latin typeface="Times New Roman" panose="02020603050405020304" pitchFamily="18"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p:txBody>
      </p:sp>
      <p:sp>
        <p:nvSpPr>
          <p:cNvPr id="11" name="Прямоугольник 10">
            <a:extLst>
              <a:ext uri="{FF2B5EF4-FFF2-40B4-BE49-F238E27FC236}">
                <a16:creationId xmlns="" xmlns:a16="http://schemas.microsoft.com/office/drawing/2014/main" id="{2E94F8CD-015A-4413-9609-A9FB59849F6E}"/>
              </a:ext>
            </a:extLst>
          </p:cNvPr>
          <p:cNvSpPr/>
          <p:nvPr/>
        </p:nvSpPr>
        <p:spPr>
          <a:xfrm>
            <a:off x="5024004" y="5260002"/>
            <a:ext cx="2339167"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Fast </a:t>
            </a:r>
            <a:r>
              <a:rPr lang="en-US" dirty="0" smtClean="0">
                <a:latin typeface="Times New Roman" panose="02020603050405020304" pitchFamily="18" charset="0"/>
                <a:cs typeface="Times New Roman" panose="02020603050405020304" pitchFamily="18" charset="0"/>
              </a:rPr>
              <a:t>sub-THz </a:t>
            </a:r>
            <a:r>
              <a:rPr lang="en-US" dirty="0">
                <a:latin typeface="Times New Roman" panose="02020603050405020304" pitchFamily="18" charset="0"/>
                <a:cs typeface="Times New Roman" panose="02020603050405020304" pitchFamily="18" charset="0"/>
              </a:rPr>
              <a:t>detector</a:t>
            </a:r>
            <a:r>
              <a:rPr lang="ru-RU" dirty="0">
                <a:latin typeface="Times New Roman" panose="02020603050405020304" pitchFamily="18" charset="0"/>
                <a:cs typeface="Times New Roman" panose="02020603050405020304" pitchFamily="18" charset="0"/>
              </a:rPr>
              <a:t>. </a:t>
            </a:r>
          </a:p>
        </p:txBody>
      </p:sp>
      <p:sp>
        <p:nvSpPr>
          <p:cNvPr id="13" name="Прямоугольник 12">
            <a:extLst>
              <a:ext uri="{FF2B5EF4-FFF2-40B4-BE49-F238E27FC236}">
                <a16:creationId xmlns="" xmlns:a16="http://schemas.microsoft.com/office/drawing/2014/main" id="{09BA863D-EEEF-44D3-9ED1-66802508A984}"/>
              </a:ext>
            </a:extLst>
          </p:cNvPr>
          <p:cNvSpPr/>
          <p:nvPr/>
        </p:nvSpPr>
        <p:spPr>
          <a:xfrm>
            <a:off x="5091775" y="6200418"/>
            <a:ext cx="4811940" cy="646331"/>
          </a:xfrm>
          <a:prstGeom prst="rect">
            <a:avLst/>
          </a:prstGeom>
        </p:spPr>
        <p:txBody>
          <a:bodyPr wrap="square">
            <a:spAutoFit/>
          </a:bodyPr>
          <a:lstStyle/>
          <a:p>
            <a:pPr algn="just"/>
            <a:r>
              <a:rPr lang="en-US" b="1" dirty="0" smtClean="0">
                <a:latin typeface="Times New Roman" panose="02020603050405020304" pitchFamily="18" charset="0"/>
                <a:cs typeface="Times New Roman" panose="02020603050405020304" pitchFamily="18" charset="0"/>
              </a:rPr>
              <a:t>Coherent transition radiation in a range of about 100 GHz was registered</a:t>
            </a:r>
            <a:r>
              <a:rPr lang="ru-RU" b="1" dirty="0" smtClean="0">
                <a:latin typeface="Times New Roman" panose="02020603050405020304" pitchFamily="18" charset="0"/>
                <a:cs typeface="Times New Roman" panose="02020603050405020304" pitchFamily="18" charset="0"/>
              </a:rPr>
              <a:t>.</a:t>
            </a:r>
            <a:endParaRPr lang="ru-RU" b="1" dirty="0">
              <a:latin typeface="Times New Roman" panose="02020603050405020304" pitchFamily="18" charset="0"/>
              <a:cs typeface="Times New Roman" panose="02020603050405020304" pitchFamily="18" charset="0"/>
            </a:endParaRPr>
          </a:p>
        </p:txBody>
      </p:sp>
      <p:sp>
        <p:nvSpPr>
          <p:cNvPr id="14" name="Стрелка: вправо 13">
            <a:extLst>
              <a:ext uri="{FF2B5EF4-FFF2-40B4-BE49-F238E27FC236}">
                <a16:creationId xmlns="" xmlns:a16="http://schemas.microsoft.com/office/drawing/2014/main" id="{22CB7477-299C-4408-9DF4-84CBD2FBCE6B}"/>
              </a:ext>
            </a:extLst>
          </p:cNvPr>
          <p:cNvSpPr/>
          <p:nvPr/>
        </p:nvSpPr>
        <p:spPr>
          <a:xfrm>
            <a:off x="5015168" y="2101343"/>
            <a:ext cx="2073003" cy="4042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Стрелка: вправо 14">
            <a:extLst>
              <a:ext uri="{FF2B5EF4-FFF2-40B4-BE49-F238E27FC236}">
                <a16:creationId xmlns="" xmlns:a16="http://schemas.microsoft.com/office/drawing/2014/main" id="{38978A30-DF7B-49DF-9583-9604E005620A}"/>
              </a:ext>
            </a:extLst>
          </p:cNvPr>
          <p:cNvSpPr/>
          <p:nvPr/>
        </p:nvSpPr>
        <p:spPr>
          <a:xfrm>
            <a:off x="5179532" y="4855225"/>
            <a:ext cx="1916706" cy="4042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8" name="Стрелка: изогнутая вправо 17">
            <a:extLst>
              <a:ext uri="{FF2B5EF4-FFF2-40B4-BE49-F238E27FC236}">
                <a16:creationId xmlns="" xmlns:a16="http://schemas.microsoft.com/office/drawing/2014/main" id="{254955EC-DB45-46F6-970F-650EBF071C86}"/>
              </a:ext>
            </a:extLst>
          </p:cNvPr>
          <p:cNvSpPr/>
          <p:nvPr/>
        </p:nvSpPr>
        <p:spPr>
          <a:xfrm>
            <a:off x="5529302" y="3287913"/>
            <a:ext cx="441292" cy="87947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9" name="Стрелка: изогнутая вправо 18">
            <a:extLst>
              <a:ext uri="{FF2B5EF4-FFF2-40B4-BE49-F238E27FC236}">
                <a16:creationId xmlns="" xmlns:a16="http://schemas.microsoft.com/office/drawing/2014/main" id="{C188E737-D7F2-4980-94A5-102729B9F878}"/>
              </a:ext>
            </a:extLst>
          </p:cNvPr>
          <p:cNvSpPr/>
          <p:nvPr/>
        </p:nvSpPr>
        <p:spPr>
          <a:xfrm>
            <a:off x="6304854" y="3218063"/>
            <a:ext cx="441292" cy="879475"/>
          </a:xfrm>
          <a:prstGeom prst="curvedRightArrow">
            <a:avLst/>
          </a:prstGeom>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29" name="Прямоугольник 28">
            <a:extLst>
              <a:ext uri="{FF2B5EF4-FFF2-40B4-BE49-F238E27FC236}">
                <a16:creationId xmlns="" xmlns:a16="http://schemas.microsoft.com/office/drawing/2014/main" id="{34D66D58-69C8-4C96-BEA3-955A40843154}"/>
              </a:ext>
            </a:extLst>
          </p:cNvPr>
          <p:cNvSpPr/>
          <p:nvPr/>
        </p:nvSpPr>
        <p:spPr>
          <a:xfrm>
            <a:off x="5923291" y="3307737"/>
            <a:ext cx="422268" cy="775749"/>
          </a:xfrm>
          <a:prstGeom prst="rect">
            <a:avLst/>
          </a:prstGeom>
          <a:solidFill>
            <a:schemeClr val="accent2"/>
          </a:solidFill>
          <a:ln>
            <a:noFill/>
          </a:ln>
          <a:scene3d>
            <a:camera prst="orthographicFront">
              <a:rot lat="12600000" lon="8400000" rev="107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Прямоугольник 31">
            <a:extLst>
              <a:ext uri="{FF2B5EF4-FFF2-40B4-BE49-F238E27FC236}">
                <a16:creationId xmlns="" xmlns:a16="http://schemas.microsoft.com/office/drawing/2014/main" id="{74CCA3F2-AFFA-46AB-8413-34FC790B7AAA}"/>
              </a:ext>
            </a:extLst>
          </p:cNvPr>
          <p:cNvSpPr/>
          <p:nvPr/>
        </p:nvSpPr>
        <p:spPr>
          <a:xfrm rot="16200000">
            <a:off x="6614204" y="2291836"/>
            <a:ext cx="1721946" cy="338554"/>
          </a:xfrm>
          <a:prstGeom prst="rect">
            <a:avLst/>
          </a:prstGeom>
        </p:spPr>
        <p:txBody>
          <a:bodyPr wrap="none">
            <a:spAutoFit/>
          </a:bodyPr>
          <a:lstStyle/>
          <a:p>
            <a:r>
              <a:rPr lang="en-US" sz="1600" dirty="0">
                <a:latin typeface="Times New Roman" panose="02020603050405020304" pitchFamily="18" charset="0"/>
                <a:cs typeface="Times New Roman" panose="02020603050405020304" pitchFamily="18" charset="0"/>
              </a:rPr>
              <a:t>Counts (arb. units)</a:t>
            </a:r>
            <a:endParaRPr lang="ru-RU" sz="1600" dirty="0">
              <a:latin typeface="Times New Roman" panose="02020603050405020304" pitchFamily="18" charset="0"/>
              <a:cs typeface="Times New Roman" panose="02020603050405020304" pitchFamily="18" charset="0"/>
            </a:endParaRPr>
          </a:p>
        </p:txBody>
      </p:sp>
      <p:sp>
        <p:nvSpPr>
          <p:cNvPr id="33" name="Прямоугольник 32">
            <a:extLst>
              <a:ext uri="{FF2B5EF4-FFF2-40B4-BE49-F238E27FC236}">
                <a16:creationId xmlns="" xmlns:a16="http://schemas.microsoft.com/office/drawing/2014/main" id="{E3F26235-928D-4E33-B868-AB5B597435C5}"/>
              </a:ext>
            </a:extLst>
          </p:cNvPr>
          <p:cNvSpPr/>
          <p:nvPr/>
        </p:nvSpPr>
        <p:spPr>
          <a:xfrm>
            <a:off x="556028" y="3673100"/>
            <a:ext cx="3650358" cy="369332"/>
          </a:xfrm>
          <a:prstGeom prst="rect">
            <a:avLst/>
          </a:prstGeom>
        </p:spPr>
        <p:txBody>
          <a:bodyPr wrap="none">
            <a:spAutoFit/>
          </a:bodyPr>
          <a:lstStyle/>
          <a:p>
            <a:r>
              <a:rPr lang="en-US" dirty="0" err="1" smtClean="0">
                <a:latin typeface="Times New Roman" panose="02020603050405020304" pitchFamily="18" charset="0"/>
                <a:cs typeface="Times New Roman" panose="02020603050405020304" pitchFamily="18" charset="0"/>
              </a:rPr>
              <a:t>Oscillograms</a:t>
            </a:r>
            <a:r>
              <a:rPr lang="en-US" dirty="0" smtClean="0">
                <a:latin typeface="Times New Roman" panose="02020603050405020304" pitchFamily="18" charset="0"/>
                <a:cs typeface="Times New Roman" panose="02020603050405020304" pitchFamily="18" charset="0"/>
              </a:rPr>
              <a:t> from </a:t>
            </a:r>
            <a:r>
              <a:rPr lang="ru-RU" dirty="0" smtClean="0">
                <a:latin typeface="Times New Roman" panose="02020603050405020304" pitchFamily="18" charset="0"/>
                <a:cs typeface="Times New Roman" panose="02020603050405020304" pitchFamily="18" charset="0"/>
              </a:rPr>
              <a:t> ДП-ММ</a:t>
            </a:r>
            <a:r>
              <a:rPr lang="en-US" dirty="0" smtClean="0">
                <a:latin typeface="Times New Roman" panose="02020603050405020304" pitchFamily="18" charset="0"/>
                <a:cs typeface="Times New Roman" panose="02020603050405020304" pitchFamily="18" charset="0"/>
              </a:rPr>
              <a:t> detector</a:t>
            </a:r>
            <a:endParaRPr lang="ru-RU" dirty="0">
              <a:latin typeface="Times New Roman" panose="02020603050405020304" pitchFamily="18" charset="0"/>
              <a:cs typeface="Times New Roman" panose="02020603050405020304" pitchFamily="18" charset="0"/>
            </a:endParaRPr>
          </a:p>
        </p:txBody>
      </p:sp>
      <p:sp>
        <p:nvSpPr>
          <p:cNvPr id="34" name="Прямоугольник 33">
            <a:extLst>
              <a:ext uri="{FF2B5EF4-FFF2-40B4-BE49-F238E27FC236}">
                <a16:creationId xmlns="" xmlns:a16="http://schemas.microsoft.com/office/drawing/2014/main" id="{765953DF-DC96-4A33-BC3C-61A9FF3C25B7}"/>
              </a:ext>
            </a:extLst>
          </p:cNvPr>
          <p:cNvSpPr/>
          <p:nvPr/>
        </p:nvSpPr>
        <p:spPr>
          <a:xfrm rot="16200000">
            <a:off x="6614204" y="4542703"/>
            <a:ext cx="1721946" cy="338554"/>
          </a:xfrm>
          <a:prstGeom prst="rect">
            <a:avLst/>
          </a:prstGeom>
        </p:spPr>
        <p:txBody>
          <a:bodyPr wrap="none">
            <a:spAutoFit/>
          </a:bodyPr>
          <a:lstStyle/>
          <a:p>
            <a:r>
              <a:rPr lang="en-US" sz="1600" dirty="0">
                <a:latin typeface="Times New Roman" panose="02020603050405020304" pitchFamily="18" charset="0"/>
                <a:cs typeface="Times New Roman" panose="02020603050405020304" pitchFamily="18" charset="0"/>
              </a:rPr>
              <a:t>Counts (arb. units)</a:t>
            </a:r>
            <a:endParaRPr lang="ru-RU" sz="1600" dirty="0">
              <a:latin typeface="Times New Roman" panose="02020603050405020304" pitchFamily="18" charset="0"/>
              <a:cs typeface="Times New Roman" panose="02020603050405020304" pitchFamily="18" charset="0"/>
            </a:endParaRPr>
          </a:p>
        </p:txBody>
      </p:sp>
      <p:sp>
        <p:nvSpPr>
          <p:cNvPr id="35" name="Прямоугольник 34">
            <a:extLst>
              <a:ext uri="{FF2B5EF4-FFF2-40B4-BE49-F238E27FC236}">
                <a16:creationId xmlns="" xmlns:a16="http://schemas.microsoft.com/office/drawing/2014/main" id="{0BB6EA53-384D-4152-8E5D-9DCB41475869}"/>
              </a:ext>
            </a:extLst>
          </p:cNvPr>
          <p:cNvSpPr/>
          <p:nvPr/>
        </p:nvSpPr>
        <p:spPr>
          <a:xfrm>
            <a:off x="10922894" y="6150486"/>
            <a:ext cx="859531" cy="338554"/>
          </a:xfrm>
          <a:prstGeom prst="rect">
            <a:avLst/>
          </a:prstGeom>
        </p:spPr>
        <p:txBody>
          <a:bodyPr wrap="none">
            <a:spAutoFit/>
          </a:bodyPr>
          <a:lstStyle/>
          <a:p>
            <a:r>
              <a:rPr lang="en-US" sz="1600" dirty="0">
                <a:latin typeface="Times New Roman" panose="02020603050405020304" pitchFamily="18" charset="0"/>
                <a:cs typeface="Times New Roman" panose="02020603050405020304" pitchFamily="18" charset="0"/>
              </a:rPr>
              <a:t>Position</a:t>
            </a:r>
            <a:endParaRPr lang="ru-RU" sz="1600" dirty="0">
              <a:latin typeface="Times New Roman" panose="02020603050405020304" pitchFamily="18" charset="0"/>
              <a:cs typeface="Times New Roman" panose="02020603050405020304" pitchFamily="18" charset="0"/>
            </a:endParaRPr>
          </a:p>
        </p:txBody>
      </p:sp>
      <p:sp>
        <p:nvSpPr>
          <p:cNvPr id="36" name="Прямоугольник 35">
            <a:extLst>
              <a:ext uri="{FF2B5EF4-FFF2-40B4-BE49-F238E27FC236}">
                <a16:creationId xmlns="" xmlns:a16="http://schemas.microsoft.com/office/drawing/2014/main" id="{ECCDB183-F504-45D4-8D6E-0159DD1C9B39}"/>
              </a:ext>
            </a:extLst>
          </p:cNvPr>
          <p:cNvSpPr/>
          <p:nvPr/>
        </p:nvSpPr>
        <p:spPr>
          <a:xfrm>
            <a:off x="11023833" y="3598942"/>
            <a:ext cx="859531" cy="338554"/>
          </a:xfrm>
          <a:prstGeom prst="rect">
            <a:avLst/>
          </a:prstGeom>
        </p:spPr>
        <p:txBody>
          <a:bodyPr wrap="none">
            <a:spAutoFit/>
          </a:bodyPr>
          <a:lstStyle/>
          <a:p>
            <a:r>
              <a:rPr lang="en-US" sz="1600" dirty="0">
                <a:latin typeface="Times New Roman" panose="02020603050405020304" pitchFamily="18" charset="0"/>
                <a:cs typeface="Times New Roman" panose="02020603050405020304" pitchFamily="18" charset="0"/>
              </a:rPr>
              <a:t>Position</a:t>
            </a:r>
            <a:endParaRPr lang="ru-RU" sz="1600" dirty="0">
              <a:latin typeface="Times New Roman" panose="02020603050405020304" pitchFamily="18" charset="0"/>
              <a:cs typeface="Times New Roman" panose="02020603050405020304" pitchFamily="18" charset="0"/>
            </a:endParaRPr>
          </a:p>
        </p:txBody>
      </p:sp>
      <p:sp>
        <p:nvSpPr>
          <p:cNvPr id="21" name="Прямоугольник 20">
            <a:extLst>
              <a:ext uri="{FF2B5EF4-FFF2-40B4-BE49-F238E27FC236}">
                <a16:creationId xmlns="" xmlns:a16="http://schemas.microsoft.com/office/drawing/2014/main" id="{1274B189-6EBE-4AF4-8A56-762587826B91}"/>
              </a:ext>
            </a:extLst>
          </p:cNvPr>
          <p:cNvSpPr/>
          <p:nvPr/>
        </p:nvSpPr>
        <p:spPr>
          <a:xfrm>
            <a:off x="284137" y="6476541"/>
            <a:ext cx="3232680" cy="369332"/>
          </a:xfrm>
          <a:prstGeom prst="rect">
            <a:avLst/>
          </a:prstGeom>
        </p:spPr>
        <p:txBody>
          <a:bodyPr wrap="none">
            <a:spAutoFit/>
          </a:bodyPr>
          <a:lstStyle/>
          <a:p>
            <a:r>
              <a:rPr lang="en-US" dirty="0" err="1" smtClean="0">
                <a:latin typeface="Times New Roman" panose="02020603050405020304" pitchFamily="18" charset="0"/>
                <a:cs typeface="Times New Roman" panose="02020603050405020304" pitchFamily="18" charset="0"/>
              </a:rPr>
              <a:t>Oscillograms</a:t>
            </a:r>
            <a:r>
              <a:rPr lang="en-US" dirty="0" smtClean="0">
                <a:latin typeface="Times New Roman" panose="02020603050405020304" pitchFamily="18" charset="0"/>
                <a:cs typeface="Times New Roman" panose="02020603050405020304" pitchFamily="18" charset="0"/>
              </a:rPr>
              <a:t> from THz detector</a:t>
            </a:r>
            <a:endParaRPr lang="ru-RU" dirty="0">
              <a:latin typeface="Times New Roman" panose="02020603050405020304" pitchFamily="18" charset="0"/>
              <a:cs typeface="Times New Roman" panose="02020603050405020304" pitchFamily="18" charset="0"/>
            </a:endParaRPr>
          </a:p>
        </p:txBody>
      </p:sp>
      <p:pic>
        <p:nvPicPr>
          <p:cNvPr id="41985" name="Picture 1"/>
          <p:cNvPicPr>
            <a:picLocks noChangeAspect="1" noChangeArrowheads="1"/>
          </p:cNvPicPr>
          <p:nvPr/>
        </p:nvPicPr>
        <p:blipFill>
          <a:blip r:embed="rId6"/>
          <a:srcRect/>
          <a:stretch>
            <a:fillRect/>
          </a:stretch>
        </p:blipFill>
        <p:spPr bwMode="auto">
          <a:xfrm>
            <a:off x="198755" y="3997960"/>
            <a:ext cx="1695450" cy="1219200"/>
          </a:xfrm>
          <a:prstGeom prst="rect">
            <a:avLst/>
          </a:prstGeom>
          <a:noFill/>
          <a:ln w="9525">
            <a:noFill/>
            <a:miter lim="800000"/>
            <a:headEnd/>
            <a:tailEnd/>
          </a:ln>
          <a:effectLst/>
        </p:spPr>
      </p:pic>
    </p:spTree>
    <p:extLst>
      <p:ext uri="{BB962C8B-B14F-4D97-AF65-F5344CB8AC3E}">
        <p14:creationId xmlns="" xmlns:p14="http://schemas.microsoft.com/office/powerpoint/2010/main" val="36322547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 xmlns:a16="http://schemas.microsoft.com/office/drawing/2014/main" id="{4D168A4F-B876-4B2D-A8DE-CBE3CEA0B06B}"/>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39404" y="3966669"/>
            <a:ext cx="3166984" cy="2041905"/>
          </a:xfrm>
          <a:prstGeom prst="rect">
            <a:avLst/>
          </a:prstGeom>
        </p:spPr>
      </p:pic>
      <p:sp>
        <p:nvSpPr>
          <p:cNvPr id="4" name="Заголовок 1">
            <a:extLst>
              <a:ext uri="{FF2B5EF4-FFF2-40B4-BE49-F238E27FC236}">
                <a16:creationId xmlns="" xmlns:a16="http://schemas.microsoft.com/office/drawing/2014/main" id="{78FA6BAB-29B1-4E70-BA07-03C4300C4EBC}"/>
              </a:ext>
            </a:extLst>
          </p:cNvPr>
          <p:cNvSpPr txBox="1">
            <a:spLocks/>
          </p:cNvSpPr>
          <p:nvPr/>
        </p:nvSpPr>
        <p:spPr>
          <a:xfrm>
            <a:off x="0" y="250257"/>
            <a:ext cx="12192000" cy="8534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smtClean="0">
                <a:solidFill>
                  <a:srgbClr val="0070C0"/>
                </a:solidFill>
                <a:latin typeface="Times New Roman" panose="02020603050405020304" pitchFamily="18" charset="0"/>
                <a:cs typeface="Times New Roman" panose="02020603050405020304" pitchFamily="18" charset="0"/>
              </a:rPr>
              <a:t>Generation of coherent Cherenkov diffraction radiation in GHz and sub-THz ranges</a:t>
            </a:r>
            <a:endParaRPr lang="ru-RU" sz="3600" dirty="0">
              <a:solidFill>
                <a:srgbClr val="0070C0"/>
              </a:solidFill>
              <a:latin typeface="Times New Roman" panose="02020603050405020304" pitchFamily="18" charset="0"/>
              <a:cs typeface="Times New Roman" panose="02020603050405020304" pitchFamily="18" charset="0"/>
            </a:endParaRPr>
          </a:p>
        </p:txBody>
      </p:sp>
      <p:pic>
        <p:nvPicPr>
          <p:cNvPr id="11" name="Рисунок 10">
            <a:extLst>
              <a:ext uri="{FF2B5EF4-FFF2-40B4-BE49-F238E27FC236}">
                <a16:creationId xmlns="" xmlns:a16="http://schemas.microsoft.com/office/drawing/2014/main" id="{C2584F03-FBCC-449C-93AA-29C44CFADCF8}"/>
              </a:ext>
            </a:extLst>
          </p:cNvPr>
          <p:cNvPicPr>
            <a:picLocks noChangeAspect="1"/>
          </p:cNvPicPr>
          <p:nvPr/>
        </p:nvPicPr>
        <p:blipFill rotWithShape="1">
          <a:blip r:embed="rId3"/>
          <a:srcRect l="21305" t="26235" r="16915" b="23764"/>
          <a:stretch/>
        </p:blipFill>
        <p:spPr>
          <a:xfrm>
            <a:off x="10459165" y="1916992"/>
            <a:ext cx="1632615" cy="1761744"/>
          </a:xfrm>
          <a:prstGeom prst="rect">
            <a:avLst/>
          </a:prstGeom>
        </p:spPr>
      </p:pic>
      <p:sp>
        <p:nvSpPr>
          <p:cNvPr id="14" name="Номер слайда 1">
            <a:extLst>
              <a:ext uri="{FF2B5EF4-FFF2-40B4-BE49-F238E27FC236}">
                <a16:creationId xmlns="" xmlns:a16="http://schemas.microsoft.com/office/drawing/2014/main" id="{BFBE4F4E-6019-4A1B-A0AB-493239434B1D}"/>
              </a:ext>
            </a:extLst>
          </p:cNvPr>
          <p:cNvSpPr>
            <a:spLocks noGrp="1"/>
          </p:cNvSpPr>
          <p:nvPr>
            <p:ph type="sldNum" sz="quarter" idx="12"/>
          </p:nvPr>
        </p:nvSpPr>
        <p:spPr>
          <a:xfrm>
            <a:off x="9448800" y="6492875"/>
            <a:ext cx="2743200" cy="365125"/>
          </a:xfrm>
        </p:spPr>
        <p:txBody>
          <a:bodyPr/>
          <a:lstStyle/>
          <a:p>
            <a:fld id="{73FA71B6-598B-4D0A-ACFC-ADB3C44C04C5}" type="slidenum">
              <a:rPr lang="ru-RU" smtClean="0"/>
              <a:pPr/>
              <a:t>19</a:t>
            </a:fld>
            <a:endParaRPr lang="ru-RU" dirty="0"/>
          </a:p>
        </p:txBody>
      </p:sp>
      <p:pic>
        <p:nvPicPr>
          <p:cNvPr id="15" name="Рисунок 14">
            <a:extLst>
              <a:ext uri="{FF2B5EF4-FFF2-40B4-BE49-F238E27FC236}">
                <a16:creationId xmlns="" xmlns:a16="http://schemas.microsoft.com/office/drawing/2014/main" id="{D50016A8-6638-45D5-9DD3-9C557204FA16}"/>
              </a:ext>
            </a:extLst>
          </p:cNvPr>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4769924" y="3966669"/>
            <a:ext cx="3047619" cy="2026666"/>
          </a:xfrm>
          <a:prstGeom prst="rect">
            <a:avLst/>
          </a:prstGeom>
        </p:spPr>
      </p:pic>
      <p:sp>
        <p:nvSpPr>
          <p:cNvPr id="16" name="Прямоугольник 15">
            <a:extLst>
              <a:ext uri="{FF2B5EF4-FFF2-40B4-BE49-F238E27FC236}">
                <a16:creationId xmlns="" xmlns:a16="http://schemas.microsoft.com/office/drawing/2014/main" id="{F3005080-6693-4091-94A4-70A3BBB6E572}"/>
              </a:ext>
            </a:extLst>
          </p:cNvPr>
          <p:cNvSpPr/>
          <p:nvPr/>
        </p:nvSpPr>
        <p:spPr>
          <a:xfrm>
            <a:off x="4273" y="5974451"/>
            <a:ext cx="4384847" cy="692497"/>
          </a:xfrm>
          <a:prstGeom prst="rect">
            <a:avLst/>
          </a:prstGeom>
        </p:spPr>
        <p:txBody>
          <a:bodyPr wrap="square">
            <a:spAutoFit/>
          </a:bodyPr>
          <a:lstStyle/>
          <a:p>
            <a:r>
              <a:rPr lang="en-US" sz="1300" dirty="0" smtClean="0">
                <a:latin typeface="Calibri" pitchFamily="34" charset="0"/>
                <a:ea typeface="Calibri" panose="020F0502020204030204" pitchFamily="34" charset="0"/>
              </a:rPr>
              <a:t>Angular  distributions of VCR produced by electrons in a </a:t>
            </a:r>
            <a:r>
              <a:rPr lang="en-US" sz="1300" dirty="0" err="1" smtClean="0">
                <a:latin typeface="Calibri" pitchFamily="34" charset="0"/>
                <a:ea typeface="Calibri" panose="020F0502020204030204" pitchFamily="34" charset="0"/>
              </a:rPr>
              <a:t>teflon</a:t>
            </a:r>
            <a:r>
              <a:rPr lang="en-US" sz="1300" dirty="0" smtClean="0">
                <a:latin typeface="Calibri" pitchFamily="34" charset="0"/>
                <a:ea typeface="Calibri" panose="020F0502020204030204" pitchFamily="34" charset="0"/>
              </a:rPr>
              <a:t> target for different  impact parameters.</a:t>
            </a:r>
            <a:r>
              <a:rPr lang="ru-RU" sz="1300" dirty="0" smtClean="0">
                <a:latin typeface="Calibri" pitchFamily="34" charset="0"/>
                <a:ea typeface="Calibri" panose="020F0502020204030204" pitchFamily="34" charset="0"/>
              </a:rPr>
              <a:t> </a:t>
            </a:r>
            <a:r>
              <a:rPr lang="en-US" sz="1300" dirty="0" smtClean="0">
                <a:latin typeface="Calibri" pitchFamily="34" charset="0"/>
                <a:ea typeface="Calibri" panose="020F0502020204030204" pitchFamily="34" charset="0"/>
              </a:rPr>
              <a:t> Parameters for simulation</a:t>
            </a:r>
            <a:r>
              <a:rPr lang="ru-RU" sz="1300" dirty="0" smtClean="0">
                <a:latin typeface="Calibri" pitchFamily="34" charset="0"/>
                <a:ea typeface="Calibri" panose="020F0502020204030204" pitchFamily="34" charset="0"/>
              </a:rPr>
              <a:t>: </a:t>
            </a:r>
            <a:r>
              <a:rPr lang="ru-RU" sz="1300" dirty="0">
                <a:latin typeface="Calibri" pitchFamily="34" charset="0"/>
                <a:ea typeface="Calibri" panose="020F0502020204030204" pitchFamily="34" charset="0"/>
              </a:rPr>
              <a:t>γ = 400, ε = 1.9, λ = </a:t>
            </a:r>
            <a:r>
              <a:rPr lang="ru-RU" sz="1300" dirty="0" smtClean="0">
                <a:latin typeface="Calibri" pitchFamily="34" charset="0"/>
                <a:ea typeface="Calibri" panose="020F0502020204030204" pitchFamily="34" charset="0"/>
              </a:rPr>
              <a:t>0.3</a:t>
            </a:r>
            <a:r>
              <a:rPr lang="en-US" sz="1300" dirty="0" smtClean="0">
                <a:latin typeface="Calibri" pitchFamily="34" charset="0"/>
                <a:ea typeface="Calibri" panose="020F0502020204030204" pitchFamily="34" charset="0"/>
              </a:rPr>
              <a:t> mm</a:t>
            </a:r>
            <a:r>
              <a:rPr lang="ru-RU" sz="1300" dirty="0" smtClean="0">
                <a:latin typeface="Calibri" pitchFamily="34" charset="0"/>
                <a:ea typeface="Calibri" panose="020F0502020204030204" pitchFamily="34" charset="0"/>
              </a:rPr>
              <a:t>, </a:t>
            </a:r>
            <a:r>
              <a:rPr lang="ru-RU" sz="1300" dirty="0">
                <a:latin typeface="Calibri" pitchFamily="34" charset="0"/>
                <a:ea typeface="Calibri" panose="020F0502020204030204" pitchFamily="34" charset="0"/>
              </a:rPr>
              <a:t>АС = 52.5 </a:t>
            </a:r>
            <a:r>
              <a:rPr lang="en-US" sz="1300" dirty="0" smtClean="0">
                <a:latin typeface="Calibri" pitchFamily="34" charset="0"/>
                <a:ea typeface="Calibri" panose="020F0502020204030204" pitchFamily="34" charset="0"/>
              </a:rPr>
              <a:t>mm</a:t>
            </a:r>
            <a:r>
              <a:rPr lang="ru-RU" sz="1300" dirty="0" smtClean="0">
                <a:latin typeface="Calibri" pitchFamily="34" charset="0"/>
                <a:ea typeface="Calibri" panose="020F0502020204030204" pitchFamily="34" charset="0"/>
              </a:rPr>
              <a:t>,</a:t>
            </a:r>
            <a:r>
              <a:rPr lang="en-US" sz="1300" dirty="0" smtClean="0">
                <a:latin typeface="Calibri" pitchFamily="34" charset="0"/>
                <a:ea typeface="Calibri" panose="020F0502020204030204" pitchFamily="34" charset="0"/>
              </a:rPr>
              <a:t> </a:t>
            </a:r>
            <a:r>
              <a:rPr lang="ru-RU" sz="1300" dirty="0" err="1" smtClean="0">
                <a:latin typeface="Calibri" pitchFamily="34" charset="0"/>
                <a:ea typeface="Calibri" panose="020F0502020204030204" pitchFamily="34" charset="0"/>
              </a:rPr>
              <a:t>φ=45</a:t>
            </a:r>
            <a:r>
              <a:rPr lang="ru-RU" sz="1300" dirty="0" err="1">
                <a:latin typeface="Calibri" pitchFamily="34" charset="0"/>
                <a:ea typeface="Calibri" panose="020F0502020204030204" pitchFamily="34" charset="0"/>
              </a:rPr>
              <a:t>°.</a:t>
            </a:r>
            <a:endParaRPr lang="ru-RU" sz="1300" dirty="0">
              <a:latin typeface="Calibri" pitchFamily="34" charset="0"/>
            </a:endParaRPr>
          </a:p>
        </p:txBody>
      </p:sp>
      <mc:AlternateContent xmlns:mc="http://schemas.openxmlformats.org/markup-compatibility/2006">
        <mc:Choice xmlns="" xmlns:a14="http://schemas.microsoft.com/office/drawing/2010/main" Requires="a14">
          <p:sp>
            <p:nvSpPr>
              <p:cNvPr id="18" name="Прямоугольник 17">
                <a:extLst>
                  <a:ext uri="{FF2B5EF4-FFF2-40B4-BE49-F238E27FC236}">
                    <a16:creationId xmlns="" xmlns:a16="http://schemas.microsoft.com/office/drawing/2014/main" id="{586B72DF-3562-402E-B9C4-61F8B42E2E88}"/>
                  </a:ext>
                </a:extLst>
              </p:cNvPr>
              <p:cNvSpPr/>
              <p:nvPr/>
            </p:nvSpPr>
            <p:spPr>
              <a:xfrm>
                <a:off x="7817543" y="4162343"/>
                <a:ext cx="4406527" cy="73686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ru-RU" sz="1600" i="1">
                          <a:latin typeface="Cambria Math" panose="02040503050406030204" pitchFamily="18" charset="0"/>
                        </a:rPr>
                        <m:t>𝑁</m:t>
                      </m:r>
                      <m:r>
                        <a:rPr lang="ru-RU" sz="1600" i="0">
                          <a:latin typeface="Cambria Math" panose="02040503050406030204" pitchFamily="18" charset="0"/>
                        </a:rPr>
                        <m:t>=</m:t>
                      </m:r>
                      <m:sSubSup>
                        <m:sSubSupPr>
                          <m:ctrlPr>
                            <a:rPr lang="ru-RU" sz="1600" i="1">
                              <a:latin typeface="Cambria Math" panose="02040503050406030204" pitchFamily="18" charset="0"/>
                            </a:rPr>
                          </m:ctrlPr>
                        </m:sSubSupPr>
                        <m:e>
                          <m:r>
                            <a:rPr lang="ru-RU" sz="1600" i="1">
                              <a:latin typeface="Cambria Math" panose="02040503050406030204" pitchFamily="18" charset="0"/>
                            </a:rPr>
                            <m:t>𝑁</m:t>
                          </m:r>
                        </m:e>
                        <m:sub>
                          <m:r>
                            <a:rPr lang="ru-RU" sz="1600" i="1">
                              <a:latin typeface="Cambria Math" panose="02040503050406030204" pitchFamily="18" charset="0"/>
                            </a:rPr>
                            <m:t>𝑒</m:t>
                          </m:r>
                        </m:sub>
                        <m:sup>
                          <m:r>
                            <a:rPr lang="ru-RU" sz="1600" i="0">
                              <a:latin typeface="Cambria Math" panose="02040503050406030204" pitchFamily="18" charset="0"/>
                            </a:rPr>
                            <m:t>2</m:t>
                          </m:r>
                        </m:sup>
                      </m:sSubSup>
                      <m:nary>
                        <m:naryPr>
                          <m:limLoc m:val="subSup"/>
                          <m:supHide m:val="on"/>
                          <m:ctrlPr>
                            <a:rPr lang="ru-RU" sz="1600" i="1">
                              <a:latin typeface="Cambria Math" panose="02040503050406030204" pitchFamily="18" charset="0"/>
                            </a:rPr>
                          </m:ctrlPr>
                        </m:naryPr>
                        <m:sub>
                          <m:r>
                            <a:rPr lang="ru-RU" sz="1600" i="0">
                              <a:latin typeface="Cambria Math" panose="02040503050406030204" pitchFamily="18" charset="0"/>
                            </a:rPr>
                            <m:t>∆</m:t>
                          </m:r>
                          <m:r>
                            <a:rPr lang="ru-RU" sz="1600" i="1">
                              <a:latin typeface="Cambria Math" panose="02040503050406030204" pitchFamily="18" charset="0"/>
                            </a:rPr>
                            <m:t>𝜔</m:t>
                          </m:r>
                        </m:sub>
                        <m:sup/>
                        <m:e>
                          <m:f>
                            <m:fPr>
                              <m:ctrlPr>
                                <a:rPr lang="ru-RU" sz="1600" i="1">
                                  <a:latin typeface="Cambria Math" panose="02040503050406030204" pitchFamily="18" charset="0"/>
                                </a:rPr>
                              </m:ctrlPr>
                            </m:fPr>
                            <m:num>
                              <m:r>
                                <a:rPr lang="ru-RU" sz="1600" i="1">
                                  <a:latin typeface="Cambria Math" panose="02040503050406030204" pitchFamily="18" charset="0"/>
                                </a:rPr>
                                <m:t>𝑑</m:t>
                              </m:r>
                              <m:r>
                                <a:rPr lang="ru-RU" sz="1600" i="1">
                                  <a:latin typeface="Cambria Math" panose="02040503050406030204" pitchFamily="18" charset="0"/>
                                </a:rPr>
                                <m:t>𝜔</m:t>
                              </m:r>
                            </m:num>
                            <m:den>
                              <m:r>
                                <a:rPr lang="ru-RU" sz="1600" i="0">
                                  <a:latin typeface="Cambria Math" panose="02040503050406030204" pitchFamily="18" charset="0"/>
                                </a:rPr>
                                <m:t>ℏ</m:t>
                              </m:r>
                              <m:r>
                                <a:rPr lang="ru-RU" sz="1600" i="1">
                                  <a:latin typeface="Cambria Math" panose="02040503050406030204" pitchFamily="18" charset="0"/>
                                </a:rPr>
                                <m:t>𝜔</m:t>
                              </m:r>
                            </m:den>
                          </m:f>
                        </m:e>
                      </m:nary>
                      <m:r>
                        <m:rPr>
                          <m:sty m:val="p"/>
                        </m:rPr>
                        <a:rPr lang="ru-RU" sz="1600" i="0">
                          <a:latin typeface="Cambria Math" panose="02040503050406030204" pitchFamily="18" charset="0"/>
                        </a:rPr>
                        <m:t>ex</m:t>
                      </m:r>
                      <m:func>
                        <m:funcPr>
                          <m:ctrlPr>
                            <a:rPr lang="ru-RU" sz="1600" i="1">
                              <a:latin typeface="Cambria Math" panose="02040503050406030204" pitchFamily="18" charset="0"/>
                            </a:rPr>
                          </m:ctrlPr>
                        </m:funcPr>
                        <m:fName>
                          <m:r>
                            <m:rPr>
                              <m:sty m:val="p"/>
                            </m:rPr>
                            <a:rPr lang="ru-RU" sz="1600" i="0">
                              <a:latin typeface="Cambria Math" panose="02040503050406030204" pitchFamily="18" charset="0"/>
                            </a:rPr>
                            <m:t>p</m:t>
                          </m:r>
                        </m:fName>
                        <m:e>
                          <m:d>
                            <m:dPr>
                              <m:begChr m:val="["/>
                              <m:endChr m:val="]"/>
                              <m:ctrlPr>
                                <a:rPr lang="ru-RU" sz="1600" i="1">
                                  <a:latin typeface="Cambria Math" panose="02040503050406030204" pitchFamily="18" charset="0"/>
                                </a:rPr>
                              </m:ctrlPr>
                            </m:dPr>
                            <m:e>
                              <m:r>
                                <a:rPr lang="ru-RU" sz="1600" i="0">
                                  <a:latin typeface="Cambria Math" panose="02040503050406030204" pitchFamily="18" charset="0"/>
                                </a:rPr>
                                <m:t>−2</m:t>
                              </m:r>
                              <m:sSup>
                                <m:sSupPr>
                                  <m:ctrlPr>
                                    <a:rPr lang="ru-RU" sz="1600" i="1">
                                      <a:latin typeface="Cambria Math" panose="02040503050406030204" pitchFamily="18" charset="0"/>
                                    </a:rPr>
                                  </m:ctrlPr>
                                </m:sSupPr>
                                <m:e>
                                  <m:d>
                                    <m:dPr>
                                      <m:ctrlPr>
                                        <a:rPr lang="ru-RU" sz="1600" i="1">
                                          <a:latin typeface="Cambria Math" panose="02040503050406030204" pitchFamily="18" charset="0"/>
                                        </a:rPr>
                                      </m:ctrlPr>
                                    </m:dPr>
                                    <m:e>
                                      <m:f>
                                        <m:fPr>
                                          <m:ctrlPr>
                                            <a:rPr lang="ru-RU" sz="1600" i="1">
                                              <a:latin typeface="Cambria Math" panose="02040503050406030204" pitchFamily="18" charset="0"/>
                                            </a:rPr>
                                          </m:ctrlPr>
                                        </m:fPr>
                                        <m:num>
                                          <m:r>
                                            <a:rPr lang="ru-RU" sz="1600" i="1">
                                              <a:latin typeface="Cambria Math" panose="02040503050406030204" pitchFamily="18" charset="0"/>
                                            </a:rPr>
                                            <m:t>𝜔</m:t>
                                          </m:r>
                                        </m:num>
                                        <m:den>
                                          <m:r>
                                            <a:rPr lang="ru-RU" sz="1600" i="1">
                                              <a:latin typeface="Cambria Math" panose="02040503050406030204" pitchFamily="18" charset="0"/>
                                            </a:rPr>
                                            <m:t>𝛽</m:t>
                                          </m:r>
                                          <m:r>
                                            <a:rPr lang="ru-RU" sz="1600" i="1">
                                              <a:latin typeface="Cambria Math" panose="02040503050406030204" pitchFamily="18" charset="0"/>
                                            </a:rPr>
                                            <m:t>𝑐</m:t>
                                          </m:r>
                                        </m:den>
                                      </m:f>
                                      <m:sSub>
                                        <m:sSubPr>
                                          <m:ctrlPr>
                                            <a:rPr lang="ru-RU" sz="1600" i="1">
                                              <a:latin typeface="Cambria Math" panose="02040503050406030204" pitchFamily="18" charset="0"/>
                                            </a:rPr>
                                          </m:ctrlPr>
                                        </m:sSubPr>
                                        <m:e>
                                          <m:r>
                                            <a:rPr lang="ru-RU" sz="1600" i="1">
                                              <a:latin typeface="Cambria Math" panose="02040503050406030204" pitchFamily="18" charset="0"/>
                                            </a:rPr>
                                            <m:t>𝜎</m:t>
                                          </m:r>
                                        </m:e>
                                        <m:sub>
                                          <m:r>
                                            <a:rPr lang="ru-RU" sz="1600" i="1">
                                              <a:latin typeface="Cambria Math" panose="02040503050406030204" pitchFamily="18" charset="0"/>
                                            </a:rPr>
                                            <m:t>𝑧</m:t>
                                          </m:r>
                                        </m:sub>
                                      </m:sSub>
                                    </m:e>
                                  </m:d>
                                </m:e>
                                <m:sup>
                                  <m:r>
                                    <a:rPr lang="ru-RU" sz="1600" i="0">
                                      <a:latin typeface="Cambria Math" panose="02040503050406030204" pitchFamily="18" charset="0"/>
                                    </a:rPr>
                                    <m:t>2</m:t>
                                  </m:r>
                                </m:sup>
                              </m:sSup>
                            </m:e>
                          </m:d>
                        </m:e>
                      </m:func>
                      <m:nary>
                        <m:naryPr>
                          <m:limLoc m:val="subSup"/>
                          <m:supHide m:val="on"/>
                          <m:ctrlPr>
                            <a:rPr lang="ru-RU" sz="1600" i="1">
                              <a:latin typeface="Cambria Math" panose="02040503050406030204" pitchFamily="18" charset="0"/>
                            </a:rPr>
                          </m:ctrlPr>
                        </m:naryPr>
                        <m:sub>
                          <m:r>
                            <a:rPr lang="ru-RU" sz="1600" i="0">
                              <a:latin typeface="Cambria Math" panose="02040503050406030204" pitchFamily="18" charset="0"/>
                            </a:rPr>
                            <m:t>∆</m:t>
                          </m:r>
                          <m:r>
                            <m:rPr>
                              <m:sty m:val="p"/>
                            </m:rPr>
                            <a:rPr lang="ru-RU" sz="1600" i="0">
                              <a:latin typeface="Cambria Math" panose="02040503050406030204" pitchFamily="18" charset="0"/>
                            </a:rPr>
                            <m:t>Ω</m:t>
                          </m:r>
                        </m:sub>
                        <m:sup/>
                        <m:e>
                          <m:f>
                            <m:fPr>
                              <m:ctrlPr>
                                <a:rPr lang="ru-RU" sz="1600" i="1">
                                  <a:latin typeface="Cambria Math" panose="02040503050406030204" pitchFamily="18" charset="0"/>
                                </a:rPr>
                              </m:ctrlPr>
                            </m:fPr>
                            <m:num>
                              <m:sSup>
                                <m:sSupPr>
                                  <m:ctrlPr>
                                    <a:rPr lang="ru-RU" sz="1600" i="1">
                                      <a:latin typeface="Cambria Math" panose="02040503050406030204" pitchFamily="18" charset="0"/>
                                    </a:rPr>
                                  </m:ctrlPr>
                                </m:sSupPr>
                                <m:e>
                                  <m:r>
                                    <a:rPr lang="ru-RU" sz="1600" i="1">
                                      <a:latin typeface="Cambria Math" panose="02040503050406030204" pitchFamily="18" charset="0"/>
                                    </a:rPr>
                                    <m:t>𝑑</m:t>
                                  </m:r>
                                </m:e>
                                <m:sup>
                                  <m:r>
                                    <a:rPr lang="ru-RU" sz="1600" i="0">
                                      <a:latin typeface="Cambria Math" panose="02040503050406030204" pitchFamily="18" charset="0"/>
                                    </a:rPr>
                                    <m:t>2</m:t>
                                  </m:r>
                                </m:sup>
                              </m:sSup>
                              <m:r>
                                <a:rPr lang="ru-RU" sz="1600" i="1">
                                  <a:latin typeface="Cambria Math" panose="02040503050406030204" pitchFamily="18" charset="0"/>
                                </a:rPr>
                                <m:t>𝑊</m:t>
                              </m:r>
                            </m:num>
                            <m:den>
                              <m:r>
                                <a:rPr lang="ru-RU" sz="1600" i="1">
                                  <a:latin typeface="Cambria Math" panose="02040503050406030204" pitchFamily="18" charset="0"/>
                                </a:rPr>
                                <m:t>𝑑</m:t>
                              </m:r>
                              <m:r>
                                <a:rPr lang="ru-RU" sz="1600" i="1">
                                  <a:latin typeface="Cambria Math" panose="02040503050406030204" pitchFamily="18" charset="0"/>
                                </a:rPr>
                                <m:t>𝜔</m:t>
                              </m:r>
                              <m:r>
                                <a:rPr lang="ru-RU" sz="1600" i="1">
                                  <a:latin typeface="Cambria Math" panose="02040503050406030204" pitchFamily="18" charset="0"/>
                                </a:rPr>
                                <m:t>𝑑</m:t>
                              </m:r>
                              <m:r>
                                <m:rPr>
                                  <m:sty m:val="p"/>
                                </m:rPr>
                                <a:rPr lang="ru-RU" sz="1600" i="0">
                                  <a:latin typeface="Cambria Math" panose="02040503050406030204" pitchFamily="18" charset="0"/>
                                </a:rPr>
                                <m:t>Ω</m:t>
                              </m:r>
                            </m:den>
                          </m:f>
                        </m:e>
                      </m:nary>
                      <m:r>
                        <a:rPr lang="ru-RU" sz="1600" i="1">
                          <a:latin typeface="Cambria Math" panose="02040503050406030204" pitchFamily="18" charset="0"/>
                        </a:rPr>
                        <m:t>𝑑</m:t>
                      </m:r>
                      <m:r>
                        <m:rPr>
                          <m:sty m:val="p"/>
                        </m:rPr>
                        <a:rPr lang="ru-RU" sz="1600" i="0">
                          <a:latin typeface="Cambria Math" panose="02040503050406030204" pitchFamily="18" charset="0"/>
                        </a:rPr>
                        <m:t>Ω</m:t>
                      </m:r>
                    </m:oMath>
                  </m:oMathPara>
                </a14:m>
                <a:endParaRPr lang="ru-RU" sz="1600" dirty="0"/>
              </a:p>
            </p:txBody>
          </p:sp>
        </mc:Choice>
        <mc:Fallback>
          <p:sp>
            <p:nvSpPr>
              <p:cNvPr id="18" name="Прямоугольник 17">
                <a:extLst>
                  <a:ext uri="{FF2B5EF4-FFF2-40B4-BE49-F238E27FC236}">
                    <a16:creationId xmlns="" xmlns:a16="http://schemas.microsoft.com/office/drawing/2014/main" xmlns:a14="http://schemas.microsoft.com/office/drawing/2010/main" id="{586B72DF-3562-402E-B9C4-61F8B42E2E88}"/>
                  </a:ext>
                </a:extLst>
              </p:cNvPr>
              <p:cNvSpPr>
                <a:spLocks noRot="1" noChangeAspect="1" noMove="1" noResize="1" noEditPoints="1" noAdjustHandles="1" noChangeArrowheads="1" noChangeShapeType="1" noTextEdit="1"/>
              </p:cNvSpPr>
              <p:nvPr/>
            </p:nvSpPr>
            <p:spPr>
              <a:xfrm>
                <a:off x="7817543" y="4162343"/>
                <a:ext cx="4406527" cy="736868"/>
              </a:xfrm>
              <a:prstGeom prst="rect">
                <a:avLst/>
              </a:prstGeom>
              <a:blipFill rotWithShape="0">
                <a:blip r:embed="rId5"/>
                <a:stretch>
                  <a:fillRect/>
                </a:stretch>
              </a:blipFill>
            </p:spPr>
            <p:txBody>
              <a:bodyPr/>
              <a:lstStyle/>
              <a:p>
                <a:r>
                  <a:rPr lang="ru-RU">
                    <a:noFill/>
                  </a:rPr>
                  <a:t> </a:t>
                </a:r>
              </a:p>
            </p:txBody>
          </p:sp>
        </mc:Fallback>
      </mc:AlternateContent>
      <p:pic>
        <p:nvPicPr>
          <p:cNvPr id="13" name="Рисунок 12">
            <a:extLst>
              <a:ext uri="{FF2B5EF4-FFF2-40B4-BE49-F238E27FC236}">
                <a16:creationId xmlns="" xmlns:a16="http://schemas.microsoft.com/office/drawing/2014/main" id="{D7C5A344-A93E-4D0E-955D-E633CC091A1C}"/>
              </a:ext>
            </a:extLst>
          </p:cNvPr>
          <p:cNvPicPr/>
          <p:nvPr/>
        </p:nvPicPr>
        <p:blipFill>
          <a:blip r:embed="rId6"/>
          <a:stretch>
            <a:fillRect/>
          </a:stretch>
        </p:blipFill>
        <p:spPr>
          <a:xfrm>
            <a:off x="4467898" y="1735751"/>
            <a:ext cx="3711575" cy="2047875"/>
          </a:xfrm>
          <a:prstGeom prst="rect">
            <a:avLst/>
          </a:prstGeom>
        </p:spPr>
      </p:pic>
      <p:pic>
        <p:nvPicPr>
          <p:cNvPr id="9" name="Рисунок 8">
            <a:extLst>
              <a:ext uri="{FF2B5EF4-FFF2-40B4-BE49-F238E27FC236}">
                <a16:creationId xmlns="" xmlns:a16="http://schemas.microsoft.com/office/drawing/2014/main" id="{DD04279B-8E66-4967-8376-7B5F36B0F55A}"/>
              </a:ext>
            </a:extLst>
          </p:cNvPr>
          <p:cNvPicPr>
            <a:picLocks noChangeAspect="1"/>
          </p:cNvPicPr>
          <p:nvPr/>
        </p:nvPicPr>
        <p:blipFill>
          <a:blip r:embed="rId7"/>
          <a:stretch>
            <a:fillRect/>
          </a:stretch>
        </p:blipFill>
        <p:spPr>
          <a:xfrm rot="5400000">
            <a:off x="8403797" y="1623368"/>
            <a:ext cx="1761744" cy="2348992"/>
          </a:xfrm>
          <a:prstGeom prst="rect">
            <a:avLst/>
          </a:prstGeom>
        </p:spPr>
      </p:pic>
      <p:sp>
        <p:nvSpPr>
          <p:cNvPr id="12" name="Прямоугольник 11">
            <a:extLst>
              <a:ext uri="{FF2B5EF4-FFF2-40B4-BE49-F238E27FC236}">
                <a16:creationId xmlns="" xmlns:a16="http://schemas.microsoft.com/office/drawing/2014/main" id="{BB6A1761-1C8C-434D-91C5-17D412B0403E}"/>
              </a:ext>
            </a:extLst>
          </p:cNvPr>
          <p:cNvSpPr/>
          <p:nvPr/>
        </p:nvSpPr>
        <p:spPr>
          <a:xfrm>
            <a:off x="4706700" y="1293934"/>
            <a:ext cx="7206259" cy="338554"/>
          </a:xfrm>
          <a:prstGeom prst="rect">
            <a:avLst/>
          </a:prstGeom>
        </p:spPr>
        <p:txBody>
          <a:bodyPr wrap="square">
            <a:spAutoFit/>
          </a:bodyPr>
          <a:lstStyle/>
          <a:p>
            <a:pPr algn="just"/>
            <a:r>
              <a:rPr lang="en-US" sz="1600" dirty="0" smtClean="0">
                <a:latin typeface="Times New Roman" panose="02020603050405020304" pitchFamily="18" charset="0"/>
                <a:cs typeface="Times New Roman" panose="02020603050405020304" pitchFamily="18" charset="0"/>
              </a:rPr>
              <a:t>Target model and photo of the target manufactured for experiments at LINAC-200</a:t>
            </a:r>
            <a:r>
              <a:rPr lang="ru-RU"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p:txBody>
      </p:sp>
      <p:sp>
        <p:nvSpPr>
          <p:cNvPr id="19" name="Прямоугольник 18">
            <a:extLst>
              <a:ext uri="{FF2B5EF4-FFF2-40B4-BE49-F238E27FC236}">
                <a16:creationId xmlns="" xmlns:a16="http://schemas.microsoft.com/office/drawing/2014/main" id="{8736D2D5-9C41-4645-AFA8-B88EDC74FD6E}"/>
              </a:ext>
            </a:extLst>
          </p:cNvPr>
          <p:cNvSpPr/>
          <p:nvPr/>
        </p:nvSpPr>
        <p:spPr>
          <a:xfrm>
            <a:off x="8568112" y="5277928"/>
            <a:ext cx="2808461" cy="338554"/>
          </a:xfrm>
          <a:prstGeom prst="rect">
            <a:avLst/>
          </a:prstGeom>
        </p:spPr>
        <p:txBody>
          <a:bodyPr wrap="none">
            <a:spAutoFit/>
          </a:bodyPr>
          <a:lstStyle/>
          <a:p>
            <a:r>
              <a:rPr lang="ru-RU" sz="1600" dirty="0">
                <a:latin typeface="Times New Roman" panose="02020603050405020304" pitchFamily="18" charset="0"/>
                <a:ea typeface="Calibri" panose="020F0502020204030204" pitchFamily="34" charset="0"/>
              </a:rPr>
              <a:t>≈ 150 кВт пиковой мощности.</a:t>
            </a:r>
            <a:endParaRPr lang="ru-RU" sz="1600" dirty="0"/>
          </a:p>
        </p:txBody>
      </p:sp>
      <p:sp>
        <p:nvSpPr>
          <p:cNvPr id="20" name="Содержимое 19"/>
          <p:cNvSpPr>
            <a:spLocks noGrp="1"/>
          </p:cNvSpPr>
          <p:nvPr>
            <p:ph idx="1"/>
          </p:nvPr>
        </p:nvSpPr>
        <p:spPr/>
        <p:txBody>
          <a:bodyPr/>
          <a:lstStyle/>
          <a:p>
            <a:endParaRPr lang="ru-RU" dirty="0"/>
          </a:p>
        </p:txBody>
      </p:sp>
      <p:pic>
        <p:nvPicPr>
          <p:cNvPr id="23553" name="Picture 1"/>
          <p:cNvPicPr>
            <a:picLocks noChangeAspect="1" noChangeArrowheads="1"/>
          </p:cNvPicPr>
          <p:nvPr/>
        </p:nvPicPr>
        <p:blipFill>
          <a:blip r:embed="rId8"/>
          <a:srcRect/>
          <a:stretch>
            <a:fillRect/>
          </a:stretch>
        </p:blipFill>
        <p:spPr bwMode="auto">
          <a:xfrm>
            <a:off x="162560" y="1127443"/>
            <a:ext cx="4533900" cy="2733675"/>
          </a:xfrm>
          <a:prstGeom prst="rect">
            <a:avLst/>
          </a:prstGeom>
          <a:noFill/>
          <a:ln w="9525">
            <a:noFill/>
            <a:miter lim="800000"/>
            <a:headEnd/>
            <a:tailEnd/>
          </a:ln>
          <a:effectLst/>
        </p:spPr>
      </p:pic>
      <p:sp>
        <p:nvSpPr>
          <p:cNvPr id="21" name="TextBox 20"/>
          <p:cNvSpPr txBox="1"/>
          <p:nvPr/>
        </p:nvSpPr>
        <p:spPr>
          <a:xfrm>
            <a:off x="8524240" y="5293360"/>
            <a:ext cx="2753360" cy="369332"/>
          </a:xfrm>
          <a:prstGeom prst="rect">
            <a:avLst/>
          </a:prstGeom>
          <a:solidFill>
            <a:schemeClr val="bg1"/>
          </a:solidFill>
        </p:spPr>
        <p:txBody>
          <a:bodyPr wrap="square" rtlCol="0">
            <a:spAutoFit/>
          </a:bodyPr>
          <a:lstStyle/>
          <a:p>
            <a:r>
              <a:rPr lang="en-US" dirty="0" smtClean="0"/>
              <a:t>~ 150 kW peak power</a:t>
            </a:r>
            <a:endParaRPr lang="ru-RU" dirty="0"/>
          </a:p>
        </p:txBody>
      </p:sp>
      <p:pic>
        <p:nvPicPr>
          <p:cNvPr id="23555" name="Picture 3"/>
          <p:cNvPicPr>
            <a:picLocks noChangeAspect="1" noChangeArrowheads="1"/>
          </p:cNvPicPr>
          <p:nvPr/>
        </p:nvPicPr>
        <p:blipFill>
          <a:blip r:embed="rId9"/>
          <a:srcRect/>
          <a:stretch>
            <a:fillRect/>
          </a:stretch>
        </p:blipFill>
        <p:spPr bwMode="auto">
          <a:xfrm>
            <a:off x="4724083" y="6086475"/>
            <a:ext cx="5629275" cy="476250"/>
          </a:xfrm>
          <a:prstGeom prst="rect">
            <a:avLst/>
          </a:prstGeom>
          <a:noFill/>
          <a:ln w="9525">
            <a:noFill/>
            <a:miter lim="800000"/>
            <a:headEnd/>
            <a:tailEnd/>
          </a:ln>
          <a:effectLst/>
        </p:spPr>
      </p:pic>
    </p:spTree>
    <p:extLst>
      <p:ext uri="{BB962C8B-B14F-4D97-AF65-F5344CB8AC3E}">
        <p14:creationId xmlns="" xmlns:p14="http://schemas.microsoft.com/office/powerpoint/2010/main" val="7529725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5299" y="5432425"/>
            <a:ext cx="10515600" cy="1325563"/>
          </a:xfrm>
        </p:spPr>
        <p:txBody>
          <a:bodyPr>
            <a:noAutofit/>
          </a:bodyPr>
          <a:lstStyle/>
          <a:p>
            <a:r>
              <a:rPr lang="ru-RU" sz="2000" dirty="0" smtClean="0"/>
              <a:t> </a:t>
            </a:r>
            <a:r>
              <a:rPr lang="en-US" sz="2000" dirty="0" smtClean="0">
                <a:latin typeface="+mn-lt"/>
              </a:rPr>
              <a:t>It all started in Belgorod in </a:t>
            </a:r>
            <a:r>
              <a:rPr lang="ru-RU" sz="2000" dirty="0" smtClean="0">
                <a:latin typeface="+mn-lt"/>
              </a:rPr>
              <a:t>2019 </a:t>
            </a:r>
            <a:r>
              <a:rPr lang="en-US" sz="2000" dirty="0" smtClean="0">
                <a:latin typeface="+mn-lt"/>
              </a:rPr>
              <a:t>at the XIII International Symposium </a:t>
            </a:r>
            <a:r>
              <a:rPr lang="ru-RU" sz="2000" dirty="0" smtClean="0">
                <a:latin typeface="+mn-lt"/>
              </a:rPr>
              <a:t>RREPS-19 </a:t>
            </a:r>
            <a:r>
              <a:rPr lang="en-US" sz="2000" dirty="0" smtClean="0">
                <a:latin typeface="+mn-lt"/>
              </a:rPr>
              <a:t>(“</a:t>
            </a:r>
            <a:r>
              <a:rPr lang="ru-RU" sz="2000" dirty="0" err="1" smtClean="0">
                <a:latin typeface="+mn-lt"/>
              </a:rPr>
              <a:t>Radiation</a:t>
            </a:r>
            <a:r>
              <a:rPr lang="ru-RU" sz="2000" dirty="0" smtClean="0">
                <a:latin typeface="+mn-lt"/>
              </a:rPr>
              <a:t> </a:t>
            </a:r>
            <a:r>
              <a:rPr lang="ru-RU" sz="2000" dirty="0" err="1">
                <a:latin typeface="+mn-lt"/>
              </a:rPr>
              <a:t>from</a:t>
            </a:r>
            <a:r>
              <a:rPr lang="ru-RU" sz="2000" dirty="0">
                <a:latin typeface="+mn-lt"/>
              </a:rPr>
              <a:t> </a:t>
            </a:r>
            <a:r>
              <a:rPr lang="ru-RU" sz="2000" dirty="0" err="1">
                <a:latin typeface="+mn-lt"/>
              </a:rPr>
              <a:t>relativistic</a:t>
            </a:r>
            <a:r>
              <a:rPr lang="ru-RU" sz="2000" dirty="0">
                <a:latin typeface="+mn-lt"/>
              </a:rPr>
              <a:t> </a:t>
            </a:r>
            <a:r>
              <a:rPr lang="ru-RU" sz="2000" dirty="0" err="1">
                <a:latin typeface="+mn-lt"/>
              </a:rPr>
              <a:t>electrons</a:t>
            </a:r>
            <a:r>
              <a:rPr lang="ru-RU" sz="2000" dirty="0">
                <a:latin typeface="+mn-lt"/>
              </a:rPr>
              <a:t> </a:t>
            </a:r>
            <a:r>
              <a:rPr lang="ru-RU" sz="2000" dirty="0" err="1">
                <a:latin typeface="+mn-lt"/>
              </a:rPr>
              <a:t>in</a:t>
            </a:r>
            <a:r>
              <a:rPr lang="ru-RU" sz="2000" dirty="0">
                <a:latin typeface="+mn-lt"/>
              </a:rPr>
              <a:t> </a:t>
            </a:r>
            <a:r>
              <a:rPr lang="ru-RU" sz="2000" dirty="0" err="1">
                <a:latin typeface="+mn-lt"/>
              </a:rPr>
              <a:t>periodic</a:t>
            </a:r>
            <a:r>
              <a:rPr lang="ru-RU" sz="2000" dirty="0">
                <a:latin typeface="+mn-lt"/>
              </a:rPr>
              <a:t> </a:t>
            </a:r>
            <a:r>
              <a:rPr lang="ru-RU" sz="2000" dirty="0" err="1" smtClean="0">
                <a:latin typeface="+mn-lt"/>
              </a:rPr>
              <a:t>structures</a:t>
            </a:r>
            <a:r>
              <a:rPr lang="en-US" sz="2000" dirty="0" smtClean="0">
                <a:latin typeface="+mn-lt"/>
              </a:rPr>
              <a:t>”</a:t>
            </a:r>
            <a:r>
              <a:rPr lang="ru-RU" sz="2000" dirty="0" smtClean="0">
                <a:latin typeface="+mn-lt"/>
              </a:rPr>
              <a:t>)</a:t>
            </a:r>
            <a:r>
              <a:rPr lang="en-US" sz="2000" dirty="0" smtClean="0">
                <a:latin typeface="+mn-lt"/>
              </a:rPr>
              <a:t> organized </a:t>
            </a:r>
            <a:r>
              <a:rPr lang="en-US" sz="2000" dirty="0">
                <a:latin typeface="+mn-lt"/>
              </a:rPr>
              <a:t>by Belgorod State University, National Research Nuclear University "</a:t>
            </a:r>
            <a:r>
              <a:rPr lang="en-US" sz="2000" dirty="0" err="1">
                <a:latin typeface="+mn-lt"/>
              </a:rPr>
              <a:t>MEPhI</a:t>
            </a:r>
            <a:r>
              <a:rPr lang="en-US" sz="2000" dirty="0">
                <a:latin typeface="+mn-lt"/>
              </a:rPr>
              <a:t>" and Tomsk Polytechnic </a:t>
            </a:r>
            <a:r>
              <a:rPr lang="en-US" sz="2000" dirty="0" smtClean="0">
                <a:latin typeface="+mn-lt"/>
              </a:rPr>
              <a:t>University. Scientists from Russia, Great Britain, Germany, Japan, China, and other countries participated in the Symposium</a:t>
            </a:r>
            <a:r>
              <a:rPr lang="ru-RU" sz="2000" dirty="0" smtClean="0">
                <a:latin typeface="+mn-lt"/>
              </a:rPr>
              <a:t>.</a:t>
            </a:r>
            <a:r>
              <a:rPr lang="ru-RU" sz="2000" dirty="0">
                <a:latin typeface="+mn-lt"/>
              </a:rPr>
              <a:t/>
            </a:r>
            <a:br>
              <a:rPr lang="ru-RU" sz="2000" dirty="0">
                <a:latin typeface="+mn-lt"/>
              </a:rPr>
            </a:br>
            <a:endParaRPr lang="ru-RU" sz="2000" dirty="0">
              <a:latin typeface="+mn-lt"/>
            </a:endParaRPr>
          </a:p>
        </p:txBody>
      </p:sp>
      <p:pic>
        <p:nvPicPr>
          <p:cNvPr id="6" name="Объект 5" descr="https://storage.tpu.ru/common/2019/09/25/5i0aBNIO.jpg"/>
          <p:cNvPicPr>
            <a:picLocks noGrp="1"/>
          </p:cNvPicPr>
          <p:nvPr>
            <p:ph idx="1"/>
          </p:nvPr>
        </p:nvPicPr>
        <p:blipFill>
          <a:blip r:embed="rId2">
            <a:extLst>
              <a:ext uri="{28A0092B-C50C-407E-A947-70E740481C1C}">
                <a14:useLocalDpi xmlns="" xmlns:a14="http://schemas.microsoft.com/office/drawing/2010/main" val="0"/>
              </a:ext>
            </a:extLst>
          </a:blip>
          <a:srcRect/>
          <a:stretch>
            <a:fillRect/>
          </a:stretch>
        </p:blipFill>
        <p:spPr bwMode="auto">
          <a:xfrm>
            <a:off x="1489709" y="1"/>
            <a:ext cx="8301991" cy="5238750"/>
          </a:xfrm>
          <a:prstGeom prst="rect">
            <a:avLst/>
          </a:prstGeom>
          <a:noFill/>
          <a:ln>
            <a:noFill/>
          </a:ln>
        </p:spPr>
      </p:pic>
    </p:spTree>
    <p:extLst>
      <p:ext uri="{BB962C8B-B14F-4D97-AF65-F5344CB8AC3E}">
        <p14:creationId xmlns="" xmlns:p14="http://schemas.microsoft.com/office/powerpoint/2010/main" val="15411991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1">
            <a:extLst>
              <a:ext uri="{FF2B5EF4-FFF2-40B4-BE49-F238E27FC236}">
                <a16:creationId xmlns="" xmlns:a16="http://schemas.microsoft.com/office/drawing/2014/main" id="{A0BB06C7-CF73-4E49-A553-6E1C3FD2DB7C}"/>
              </a:ext>
            </a:extLst>
          </p:cNvPr>
          <p:cNvSpPr>
            <a:spLocks noGrp="1"/>
          </p:cNvSpPr>
          <p:nvPr>
            <p:ph type="sldNum" sz="quarter" idx="12"/>
          </p:nvPr>
        </p:nvSpPr>
        <p:spPr>
          <a:xfrm>
            <a:off x="9448800" y="6492875"/>
            <a:ext cx="2743200" cy="365125"/>
          </a:xfrm>
        </p:spPr>
        <p:txBody>
          <a:bodyPr/>
          <a:lstStyle/>
          <a:p>
            <a:fld id="{73FA71B6-598B-4D0A-ACFC-ADB3C44C04C5}" type="slidenum">
              <a:rPr lang="ru-RU" smtClean="0"/>
              <a:pPr/>
              <a:t>20</a:t>
            </a:fld>
            <a:endParaRPr lang="ru-RU" dirty="0"/>
          </a:p>
        </p:txBody>
      </p:sp>
      <p:sp>
        <p:nvSpPr>
          <p:cNvPr id="8" name="Прямоугольник 7">
            <a:extLst>
              <a:ext uri="{FF2B5EF4-FFF2-40B4-BE49-F238E27FC236}">
                <a16:creationId xmlns="" xmlns:a16="http://schemas.microsoft.com/office/drawing/2014/main" id="{80880139-C71B-4540-8817-2DBB6EBF4344}"/>
              </a:ext>
            </a:extLst>
          </p:cNvPr>
          <p:cNvSpPr/>
          <p:nvPr/>
        </p:nvSpPr>
        <p:spPr>
          <a:xfrm>
            <a:off x="0" y="-2986"/>
            <a:ext cx="12192000" cy="1200329"/>
          </a:xfrm>
          <a:prstGeom prst="rect">
            <a:avLst/>
          </a:prstGeom>
        </p:spPr>
        <p:txBody>
          <a:bodyPr wrap="square">
            <a:spAutoFit/>
          </a:bodyPr>
          <a:lstStyle/>
          <a:p>
            <a:pPr algn="ctr"/>
            <a:r>
              <a:rPr lang="en-US" sz="3600" dirty="0">
                <a:solidFill>
                  <a:srgbClr val="0070C0"/>
                </a:solidFill>
                <a:latin typeface="Times New Roman" panose="02020603050405020304" pitchFamily="18" charset="0"/>
                <a:cs typeface="Times New Roman" panose="02020603050405020304" pitchFamily="18" charset="0"/>
              </a:rPr>
              <a:t>Scheme of the experimental setup </a:t>
            </a:r>
            <a:r>
              <a:rPr lang="en-US" sz="3600" dirty="0" smtClean="0">
                <a:solidFill>
                  <a:srgbClr val="0070C0"/>
                </a:solidFill>
                <a:latin typeface="Times New Roman" panose="02020603050405020304" pitchFamily="18" charset="0"/>
                <a:cs typeface="Times New Roman" panose="02020603050405020304" pitchFamily="18" charset="0"/>
              </a:rPr>
              <a:t>for neutron generation </a:t>
            </a:r>
          </a:p>
          <a:p>
            <a:pPr algn="ctr"/>
            <a:r>
              <a:rPr lang="en-US" sz="3600" dirty="0" smtClean="0">
                <a:solidFill>
                  <a:srgbClr val="0070C0"/>
                </a:solidFill>
                <a:latin typeface="Times New Roman" panose="02020603050405020304" pitchFamily="18" charset="0"/>
                <a:cs typeface="Times New Roman" panose="02020603050405020304" pitchFamily="18" charset="0"/>
              </a:rPr>
              <a:t>at </a:t>
            </a:r>
            <a:r>
              <a:rPr lang="en-US" sz="3600" dirty="0">
                <a:solidFill>
                  <a:srgbClr val="0070C0"/>
                </a:solidFill>
                <a:latin typeface="Times New Roman" panose="02020603050405020304" pitchFamily="18" charset="0"/>
                <a:cs typeface="Times New Roman" panose="02020603050405020304" pitchFamily="18" charset="0"/>
              </a:rPr>
              <a:t>the LINAC-200</a:t>
            </a:r>
            <a:endParaRPr lang="ru-RU" sz="3600" dirty="0">
              <a:solidFill>
                <a:srgbClr val="0070C0"/>
              </a:solidFill>
              <a:latin typeface="Times New Roman" panose="02020603050405020304" pitchFamily="18" charset="0"/>
              <a:cs typeface="Times New Roman" panose="02020603050405020304" pitchFamily="18" charset="0"/>
            </a:endParaRPr>
          </a:p>
        </p:txBody>
      </p:sp>
      <p:pic>
        <p:nvPicPr>
          <p:cNvPr id="20" name="Рисунок 19" descr="детектор в свинце 1.jpeg">
            <a:extLst>
              <a:ext uri="{FF2B5EF4-FFF2-40B4-BE49-F238E27FC236}">
                <a16:creationId xmlns="" xmlns:a16="http://schemas.microsoft.com/office/drawing/2014/main" id="{9D786E44-B523-4087-8535-CC59BEB43A39}"/>
              </a:ext>
            </a:extLst>
          </p:cNvPr>
          <p:cNvPicPr>
            <a:picLocks noChangeAspect="1"/>
          </p:cNvPicPr>
          <p:nvPr/>
        </p:nvPicPr>
        <p:blipFill rotWithShape="1">
          <a:blip r:embed="rId2" cstate="print"/>
          <a:srcRect t="-1" b="8133"/>
          <a:stretch/>
        </p:blipFill>
        <p:spPr>
          <a:xfrm>
            <a:off x="8065056" y="792235"/>
            <a:ext cx="3725266" cy="5970515"/>
          </a:xfrm>
          <a:prstGeom prst="rect">
            <a:avLst/>
          </a:prstGeom>
        </p:spPr>
      </p:pic>
      <p:pic>
        <p:nvPicPr>
          <p:cNvPr id="21" name="Рисунок 20">
            <a:extLst>
              <a:ext uri="{FF2B5EF4-FFF2-40B4-BE49-F238E27FC236}">
                <a16:creationId xmlns="" xmlns:a16="http://schemas.microsoft.com/office/drawing/2014/main" id="{5897DE53-B3EA-45E4-AFAE-4ACC1908B257}"/>
              </a:ext>
            </a:extLst>
          </p:cNvPr>
          <p:cNvPicPr>
            <a:picLocks noChangeAspect="1"/>
          </p:cNvPicPr>
          <p:nvPr/>
        </p:nvPicPr>
        <p:blipFill rotWithShape="1">
          <a:blip r:embed="rId3">
            <a:extLst>
              <a:ext uri="{28A0092B-C50C-407E-A947-70E740481C1C}">
                <a14:useLocalDpi xmlns="" xmlns:a14="http://schemas.microsoft.com/office/drawing/2010/main" val="0"/>
              </a:ext>
            </a:extLst>
          </a:blip>
          <a:srcRect l="11266" t="5520" r="14166" b="37623"/>
          <a:stretch/>
        </p:blipFill>
        <p:spPr bwMode="auto">
          <a:xfrm>
            <a:off x="4482639" y="3497148"/>
            <a:ext cx="2993747" cy="3265602"/>
          </a:xfrm>
          <a:prstGeom prst="rect">
            <a:avLst/>
          </a:prstGeom>
          <a:ln>
            <a:noFill/>
          </a:ln>
          <a:extLst>
            <a:ext uri="{53640926-AAD7-44D8-BBD7-CCE9431645EC}">
              <a14:shadowObscured xmlns="" xmlns:a14="http://schemas.microsoft.com/office/drawing/2010/main"/>
            </a:ext>
          </a:extLst>
        </p:spPr>
      </p:pic>
      <p:cxnSp>
        <p:nvCxnSpPr>
          <p:cNvPr id="5" name="Прямая со стрелкой 4">
            <a:extLst>
              <a:ext uri="{FF2B5EF4-FFF2-40B4-BE49-F238E27FC236}">
                <a16:creationId xmlns="" xmlns:a16="http://schemas.microsoft.com/office/drawing/2014/main" id="{E5FDD2C3-ABA0-4754-ADFD-1B6E845FA00B}"/>
              </a:ext>
            </a:extLst>
          </p:cNvPr>
          <p:cNvCxnSpPr/>
          <p:nvPr/>
        </p:nvCxnSpPr>
        <p:spPr>
          <a:xfrm>
            <a:off x="151034" y="2266950"/>
            <a:ext cx="506191"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Прямая соединительная линия 6">
            <a:extLst>
              <a:ext uri="{FF2B5EF4-FFF2-40B4-BE49-F238E27FC236}">
                <a16:creationId xmlns="" xmlns:a16="http://schemas.microsoft.com/office/drawing/2014/main" id="{6702DF53-050B-4849-9F92-A0DC6FF98D07}"/>
              </a:ext>
            </a:extLst>
          </p:cNvPr>
          <p:cNvCxnSpPr/>
          <p:nvPr/>
        </p:nvCxnSpPr>
        <p:spPr>
          <a:xfrm>
            <a:off x="914400" y="2266950"/>
            <a:ext cx="6677025"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Овал 8">
            <a:extLst>
              <a:ext uri="{FF2B5EF4-FFF2-40B4-BE49-F238E27FC236}">
                <a16:creationId xmlns="" xmlns:a16="http://schemas.microsoft.com/office/drawing/2014/main" id="{3EF5483F-09FE-4645-9454-825EA186A75F}"/>
              </a:ext>
            </a:extLst>
          </p:cNvPr>
          <p:cNvSpPr/>
          <p:nvPr/>
        </p:nvSpPr>
        <p:spPr>
          <a:xfrm>
            <a:off x="681038" y="2119312"/>
            <a:ext cx="333375" cy="295275"/>
          </a:xfrm>
          <a:prstGeom prst="ellipse">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Овал 10">
            <a:extLst>
              <a:ext uri="{FF2B5EF4-FFF2-40B4-BE49-F238E27FC236}">
                <a16:creationId xmlns="" xmlns:a16="http://schemas.microsoft.com/office/drawing/2014/main" id="{5EEF24D6-1499-4822-9D52-AB2652B99B5C}"/>
              </a:ext>
            </a:extLst>
          </p:cNvPr>
          <p:cNvSpPr/>
          <p:nvPr/>
        </p:nvSpPr>
        <p:spPr>
          <a:xfrm>
            <a:off x="2097283" y="1384097"/>
            <a:ext cx="495300" cy="428625"/>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5" name="Прямая соединительная линия 14">
            <a:extLst>
              <a:ext uri="{FF2B5EF4-FFF2-40B4-BE49-F238E27FC236}">
                <a16:creationId xmlns="" xmlns:a16="http://schemas.microsoft.com/office/drawing/2014/main" id="{002C5424-09BB-4F70-B76B-4F70FFE9E022}"/>
              </a:ext>
            </a:extLst>
          </p:cNvPr>
          <p:cNvCxnSpPr>
            <a:cxnSpLocks/>
            <a:stCxn id="9" idx="7"/>
          </p:cNvCxnSpPr>
          <p:nvPr/>
        </p:nvCxnSpPr>
        <p:spPr>
          <a:xfrm flipV="1">
            <a:off x="965591" y="1702806"/>
            <a:ext cx="1148959" cy="45974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Прямая соединительная линия 28">
            <a:extLst>
              <a:ext uri="{FF2B5EF4-FFF2-40B4-BE49-F238E27FC236}">
                <a16:creationId xmlns="" xmlns:a16="http://schemas.microsoft.com/office/drawing/2014/main" id="{3CC89C0F-15A4-4F52-9CD5-FDB4887D9494}"/>
              </a:ext>
            </a:extLst>
          </p:cNvPr>
          <p:cNvCxnSpPr>
            <a:cxnSpLocks/>
            <a:stCxn id="9" idx="5"/>
          </p:cNvCxnSpPr>
          <p:nvPr/>
        </p:nvCxnSpPr>
        <p:spPr>
          <a:xfrm>
            <a:off x="965591" y="2371345"/>
            <a:ext cx="2758684" cy="229942"/>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3" name="Овал 32">
            <a:extLst>
              <a:ext uri="{FF2B5EF4-FFF2-40B4-BE49-F238E27FC236}">
                <a16:creationId xmlns="" xmlns:a16="http://schemas.microsoft.com/office/drawing/2014/main" id="{718FD050-465D-4F20-BA40-8E2DD1BB549D}"/>
              </a:ext>
            </a:extLst>
          </p:cNvPr>
          <p:cNvSpPr/>
          <p:nvPr/>
        </p:nvSpPr>
        <p:spPr>
          <a:xfrm>
            <a:off x="3722909" y="2421274"/>
            <a:ext cx="495300" cy="428625"/>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35" name="Прямая соединительная линия 34">
            <a:extLst>
              <a:ext uri="{FF2B5EF4-FFF2-40B4-BE49-F238E27FC236}">
                <a16:creationId xmlns="" xmlns:a16="http://schemas.microsoft.com/office/drawing/2014/main" id="{76D7B217-C3CB-4BB5-BA33-14A8EF8C30DF}"/>
              </a:ext>
            </a:extLst>
          </p:cNvPr>
          <p:cNvCxnSpPr>
            <a:cxnSpLocks/>
            <a:stCxn id="9" idx="6"/>
          </p:cNvCxnSpPr>
          <p:nvPr/>
        </p:nvCxnSpPr>
        <p:spPr>
          <a:xfrm flipV="1">
            <a:off x="1014413" y="1943785"/>
            <a:ext cx="5586412" cy="323165"/>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7" name="Овал 36">
            <a:extLst>
              <a:ext uri="{FF2B5EF4-FFF2-40B4-BE49-F238E27FC236}">
                <a16:creationId xmlns="" xmlns:a16="http://schemas.microsoft.com/office/drawing/2014/main" id="{368DDB5B-50AD-4492-89DE-5D6CBA215E63}"/>
              </a:ext>
            </a:extLst>
          </p:cNvPr>
          <p:cNvSpPr/>
          <p:nvPr/>
        </p:nvSpPr>
        <p:spPr>
          <a:xfrm>
            <a:off x="6541056" y="1702806"/>
            <a:ext cx="495300" cy="428625"/>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Овал 39">
            <a:extLst>
              <a:ext uri="{FF2B5EF4-FFF2-40B4-BE49-F238E27FC236}">
                <a16:creationId xmlns="" xmlns:a16="http://schemas.microsoft.com/office/drawing/2014/main" id="{4228EBD4-3F82-4DBE-A1C3-CD820514418F}"/>
              </a:ext>
            </a:extLst>
          </p:cNvPr>
          <p:cNvSpPr/>
          <p:nvPr/>
        </p:nvSpPr>
        <p:spPr>
          <a:xfrm>
            <a:off x="3818842" y="2496805"/>
            <a:ext cx="304800" cy="273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Овал 41">
            <a:extLst>
              <a:ext uri="{FF2B5EF4-FFF2-40B4-BE49-F238E27FC236}">
                <a16:creationId xmlns="" xmlns:a16="http://schemas.microsoft.com/office/drawing/2014/main" id="{A45F54A9-29AD-42CC-9EEA-58DB9B4BF6EA}"/>
              </a:ext>
            </a:extLst>
          </p:cNvPr>
          <p:cNvSpPr/>
          <p:nvPr/>
        </p:nvSpPr>
        <p:spPr>
          <a:xfrm>
            <a:off x="2190958" y="1455323"/>
            <a:ext cx="304800" cy="273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Овал 42">
            <a:extLst>
              <a:ext uri="{FF2B5EF4-FFF2-40B4-BE49-F238E27FC236}">
                <a16:creationId xmlns="" xmlns:a16="http://schemas.microsoft.com/office/drawing/2014/main" id="{39EBB15B-4C89-47EB-9A07-70142601DF40}"/>
              </a:ext>
            </a:extLst>
          </p:cNvPr>
          <p:cNvSpPr/>
          <p:nvPr/>
        </p:nvSpPr>
        <p:spPr>
          <a:xfrm>
            <a:off x="6638925" y="1783535"/>
            <a:ext cx="304800" cy="273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45" name="Прямая соединительная линия 44">
            <a:extLst>
              <a:ext uri="{FF2B5EF4-FFF2-40B4-BE49-F238E27FC236}">
                <a16:creationId xmlns="" xmlns:a16="http://schemas.microsoft.com/office/drawing/2014/main" id="{D65DDF42-DFF8-4269-AB86-FDC37A78CCF5}"/>
              </a:ext>
            </a:extLst>
          </p:cNvPr>
          <p:cNvCxnSpPr>
            <a:cxnSpLocks/>
            <a:stCxn id="9" idx="4"/>
          </p:cNvCxnSpPr>
          <p:nvPr/>
        </p:nvCxnSpPr>
        <p:spPr>
          <a:xfrm>
            <a:off x="847726" y="2414587"/>
            <a:ext cx="0" cy="11055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Прямая соединительная линия 45">
            <a:extLst>
              <a:ext uri="{FF2B5EF4-FFF2-40B4-BE49-F238E27FC236}">
                <a16:creationId xmlns="" xmlns:a16="http://schemas.microsoft.com/office/drawing/2014/main" id="{A2C8687C-25D6-4410-8711-0DCAB71DB06C}"/>
              </a:ext>
            </a:extLst>
          </p:cNvPr>
          <p:cNvCxnSpPr>
            <a:cxnSpLocks/>
          </p:cNvCxnSpPr>
          <p:nvPr/>
        </p:nvCxnSpPr>
        <p:spPr>
          <a:xfrm flipH="1">
            <a:off x="3718979" y="2595990"/>
            <a:ext cx="3" cy="60679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a:extLst>
              <a:ext uri="{FF2B5EF4-FFF2-40B4-BE49-F238E27FC236}">
                <a16:creationId xmlns="" xmlns:a16="http://schemas.microsoft.com/office/drawing/2014/main" id="{8802B2B7-ACC8-4DC7-A882-D2D13FA62F37}"/>
              </a:ext>
            </a:extLst>
          </p:cNvPr>
          <p:cNvCxnSpPr>
            <a:cxnSpLocks/>
          </p:cNvCxnSpPr>
          <p:nvPr/>
        </p:nvCxnSpPr>
        <p:spPr>
          <a:xfrm>
            <a:off x="6541056" y="1943785"/>
            <a:ext cx="0" cy="1576388"/>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Прямая со стрелкой 49">
            <a:extLst>
              <a:ext uri="{FF2B5EF4-FFF2-40B4-BE49-F238E27FC236}">
                <a16:creationId xmlns="" xmlns:a16="http://schemas.microsoft.com/office/drawing/2014/main" id="{414845A2-645C-43B8-8019-EB8B4FA1686F}"/>
              </a:ext>
            </a:extLst>
          </p:cNvPr>
          <p:cNvCxnSpPr/>
          <p:nvPr/>
        </p:nvCxnSpPr>
        <p:spPr>
          <a:xfrm flipH="1">
            <a:off x="847725" y="3004222"/>
            <a:ext cx="2871255"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1" name="Прямая со стрелкой 50">
            <a:extLst>
              <a:ext uri="{FF2B5EF4-FFF2-40B4-BE49-F238E27FC236}">
                <a16:creationId xmlns="" xmlns:a16="http://schemas.microsoft.com/office/drawing/2014/main" id="{F1754E97-5D0A-4763-A404-BF6C0F64194D}"/>
              </a:ext>
            </a:extLst>
          </p:cNvPr>
          <p:cNvCxnSpPr>
            <a:cxnSpLocks/>
          </p:cNvCxnSpPr>
          <p:nvPr/>
        </p:nvCxnSpPr>
        <p:spPr>
          <a:xfrm flipH="1">
            <a:off x="847725" y="3429000"/>
            <a:ext cx="5693331"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5" name="Прямоугольник 54">
            <a:extLst>
              <a:ext uri="{FF2B5EF4-FFF2-40B4-BE49-F238E27FC236}">
                <a16:creationId xmlns="" xmlns:a16="http://schemas.microsoft.com/office/drawing/2014/main" id="{B89EFC50-297D-454A-A1D7-60E87366DBC3}"/>
              </a:ext>
            </a:extLst>
          </p:cNvPr>
          <p:cNvSpPr/>
          <p:nvPr/>
        </p:nvSpPr>
        <p:spPr>
          <a:xfrm>
            <a:off x="2948827" y="3416889"/>
            <a:ext cx="1253548" cy="369332"/>
          </a:xfrm>
          <a:prstGeom prst="rect">
            <a:avLst/>
          </a:prstGeom>
        </p:spPr>
        <p:txBody>
          <a:bodyPr wrap="none">
            <a:spAutoFit/>
          </a:bodyPr>
          <a:lstStyle/>
          <a:p>
            <a:pPr algn="ctr"/>
            <a:r>
              <a:rPr lang="ru-RU" dirty="0">
                <a:latin typeface="Times New Roman" panose="02020603050405020304" pitchFamily="18" charset="0"/>
                <a:cs typeface="Times New Roman" panose="02020603050405020304" pitchFamily="18" charset="0"/>
              </a:rPr>
              <a:t>100 </a:t>
            </a:r>
            <a:r>
              <a:rPr lang="en-US" dirty="0">
                <a:latin typeface="Times New Roman" panose="02020603050405020304" pitchFamily="18" charset="0"/>
                <a:cs typeface="Times New Roman" panose="02020603050405020304" pitchFamily="18" charset="0"/>
              </a:rPr>
              <a:t>m TOF</a:t>
            </a:r>
            <a:endParaRPr lang="ru-RU" dirty="0">
              <a:latin typeface="Times New Roman" panose="02020603050405020304" pitchFamily="18" charset="0"/>
              <a:cs typeface="Times New Roman" panose="02020603050405020304" pitchFamily="18" charset="0"/>
            </a:endParaRPr>
          </a:p>
        </p:txBody>
      </p:sp>
      <p:sp>
        <p:nvSpPr>
          <p:cNvPr id="56" name="Прямоугольник 55">
            <a:extLst>
              <a:ext uri="{FF2B5EF4-FFF2-40B4-BE49-F238E27FC236}">
                <a16:creationId xmlns="" xmlns:a16="http://schemas.microsoft.com/office/drawing/2014/main" id="{C23D0543-A536-44F8-B564-7E6E6A5CEF3C}"/>
              </a:ext>
            </a:extLst>
          </p:cNvPr>
          <p:cNvSpPr/>
          <p:nvPr/>
        </p:nvSpPr>
        <p:spPr>
          <a:xfrm>
            <a:off x="1678573" y="2974290"/>
            <a:ext cx="1138133" cy="369332"/>
          </a:xfrm>
          <a:prstGeom prst="rect">
            <a:avLst/>
          </a:prstGeom>
        </p:spPr>
        <p:txBody>
          <a:bodyPr wrap="none">
            <a:spAutoFit/>
          </a:bodyPr>
          <a:lstStyle/>
          <a:p>
            <a:pPr algn="ctr"/>
            <a:r>
              <a:rPr lang="en-US" dirty="0">
                <a:latin typeface="Times New Roman" panose="02020603050405020304" pitchFamily="18" charset="0"/>
                <a:cs typeface="Times New Roman" panose="02020603050405020304" pitchFamily="18" charset="0"/>
              </a:rPr>
              <a:t>50</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m TOF</a:t>
            </a:r>
            <a:endParaRPr lang="ru-RU" dirty="0">
              <a:latin typeface="Times New Roman" panose="02020603050405020304" pitchFamily="18" charset="0"/>
              <a:cs typeface="Times New Roman" panose="02020603050405020304" pitchFamily="18" charset="0"/>
            </a:endParaRPr>
          </a:p>
        </p:txBody>
      </p:sp>
      <p:cxnSp>
        <p:nvCxnSpPr>
          <p:cNvPr id="57" name="Прямая соединительная линия 56">
            <a:extLst>
              <a:ext uri="{FF2B5EF4-FFF2-40B4-BE49-F238E27FC236}">
                <a16:creationId xmlns="" xmlns:a16="http://schemas.microsoft.com/office/drawing/2014/main" id="{691EA229-DD2C-4305-9286-9BEB035EE3C3}"/>
              </a:ext>
            </a:extLst>
          </p:cNvPr>
          <p:cNvCxnSpPr>
            <a:cxnSpLocks/>
          </p:cNvCxnSpPr>
          <p:nvPr/>
        </p:nvCxnSpPr>
        <p:spPr>
          <a:xfrm>
            <a:off x="681038" y="1783535"/>
            <a:ext cx="294079" cy="3790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Прямая соединительная линия 58">
            <a:extLst>
              <a:ext uri="{FF2B5EF4-FFF2-40B4-BE49-F238E27FC236}">
                <a16:creationId xmlns="" xmlns:a16="http://schemas.microsoft.com/office/drawing/2014/main" id="{7F8D48E0-3B0F-4525-B7BC-4104943A8ECD}"/>
              </a:ext>
            </a:extLst>
          </p:cNvPr>
          <p:cNvCxnSpPr>
            <a:cxnSpLocks/>
          </p:cNvCxnSpPr>
          <p:nvPr/>
        </p:nvCxnSpPr>
        <p:spPr>
          <a:xfrm>
            <a:off x="1824038" y="1335530"/>
            <a:ext cx="294079" cy="3790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Прямая со стрелкой 59">
            <a:extLst>
              <a:ext uri="{FF2B5EF4-FFF2-40B4-BE49-F238E27FC236}">
                <a16:creationId xmlns="" xmlns:a16="http://schemas.microsoft.com/office/drawing/2014/main" id="{C2208A17-941E-4804-B872-F098AC68ED70}"/>
              </a:ext>
            </a:extLst>
          </p:cNvPr>
          <p:cNvCxnSpPr>
            <a:cxnSpLocks/>
          </p:cNvCxnSpPr>
          <p:nvPr/>
        </p:nvCxnSpPr>
        <p:spPr>
          <a:xfrm flipH="1">
            <a:off x="828077" y="1476587"/>
            <a:ext cx="1130371" cy="496457"/>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3" name="Прямоугольник 62">
            <a:extLst>
              <a:ext uri="{FF2B5EF4-FFF2-40B4-BE49-F238E27FC236}">
                <a16:creationId xmlns="" xmlns:a16="http://schemas.microsoft.com/office/drawing/2014/main" id="{1530E5B3-4CEA-4A40-B891-8E2B9047174C}"/>
              </a:ext>
            </a:extLst>
          </p:cNvPr>
          <p:cNvSpPr/>
          <p:nvPr/>
        </p:nvSpPr>
        <p:spPr>
          <a:xfrm rot="19946483">
            <a:off x="1044390" y="1432296"/>
            <a:ext cx="537327" cy="369332"/>
          </a:xfrm>
          <a:prstGeom prst="rect">
            <a:avLst/>
          </a:prstGeom>
        </p:spPr>
        <p:txBody>
          <a:bodyPr wrap="none">
            <a:spAutoFit/>
          </a:bodyPr>
          <a:lstStyle/>
          <a:p>
            <a:pPr algn="ctr"/>
            <a:r>
              <a:rPr lang="en-US" dirty="0">
                <a:latin typeface="Times New Roman" panose="02020603050405020304" pitchFamily="18" charset="0"/>
                <a:cs typeface="Times New Roman" panose="02020603050405020304" pitchFamily="18" charset="0"/>
              </a:rPr>
              <a:t>7</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m</a:t>
            </a:r>
            <a:endParaRPr lang="ru-RU" dirty="0">
              <a:latin typeface="Times New Roman" panose="02020603050405020304" pitchFamily="18" charset="0"/>
              <a:cs typeface="Times New Roman" panose="02020603050405020304" pitchFamily="18" charset="0"/>
            </a:endParaRPr>
          </a:p>
        </p:txBody>
      </p:sp>
      <p:sp>
        <p:nvSpPr>
          <p:cNvPr id="64" name="Дуга 63">
            <a:extLst>
              <a:ext uri="{FF2B5EF4-FFF2-40B4-BE49-F238E27FC236}">
                <a16:creationId xmlns="" xmlns:a16="http://schemas.microsoft.com/office/drawing/2014/main" id="{3A68CF95-D813-4FD2-9E3C-1CEC3A8145FF}"/>
              </a:ext>
            </a:extLst>
          </p:cNvPr>
          <p:cNvSpPr/>
          <p:nvPr/>
        </p:nvSpPr>
        <p:spPr>
          <a:xfrm rot="1202410">
            <a:off x="1637750" y="1726783"/>
            <a:ext cx="514302" cy="786849"/>
          </a:xfrm>
          <a:prstGeom prst="arc">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65" name="Прямоугольник 64">
            <a:extLst>
              <a:ext uri="{FF2B5EF4-FFF2-40B4-BE49-F238E27FC236}">
                <a16:creationId xmlns="" xmlns:a16="http://schemas.microsoft.com/office/drawing/2014/main" id="{A9C3F3D0-6601-4CF7-8221-A435983F4B5C}"/>
              </a:ext>
            </a:extLst>
          </p:cNvPr>
          <p:cNvSpPr/>
          <p:nvPr/>
        </p:nvSpPr>
        <p:spPr>
          <a:xfrm>
            <a:off x="2276357" y="1765739"/>
            <a:ext cx="470000" cy="369332"/>
          </a:xfrm>
          <a:prstGeom prst="rect">
            <a:avLst/>
          </a:prstGeom>
        </p:spPr>
        <p:txBody>
          <a:bodyPr wrap="none">
            <a:spAutoFit/>
          </a:bodyPr>
          <a:lstStyle/>
          <a:p>
            <a:pPr algn="ctr"/>
            <a:r>
              <a:rPr lang="en-US" dirty="0">
                <a:latin typeface="Times New Roman" panose="02020603050405020304" pitchFamily="18" charset="0"/>
                <a:cs typeface="Times New Roman" panose="02020603050405020304" pitchFamily="18" charset="0"/>
              </a:rPr>
              <a:t>30</a:t>
            </a:r>
            <a:r>
              <a:rPr lang="ru-RU" baseline="30000" dirty="0">
                <a:latin typeface="Times New Roman" panose="02020603050405020304" pitchFamily="18" charset="0"/>
                <a:cs typeface="Times New Roman" panose="02020603050405020304" pitchFamily="18" charset="0"/>
              </a:rPr>
              <a:t>◦</a:t>
            </a:r>
          </a:p>
        </p:txBody>
      </p:sp>
      <p:sp>
        <p:nvSpPr>
          <p:cNvPr id="66" name="Прямоугольник 65">
            <a:extLst>
              <a:ext uri="{FF2B5EF4-FFF2-40B4-BE49-F238E27FC236}">
                <a16:creationId xmlns="" xmlns:a16="http://schemas.microsoft.com/office/drawing/2014/main" id="{692138DC-66AE-4D11-9007-4136ECD69AC1}"/>
              </a:ext>
            </a:extLst>
          </p:cNvPr>
          <p:cNvSpPr/>
          <p:nvPr/>
        </p:nvSpPr>
        <p:spPr>
          <a:xfrm>
            <a:off x="7196122" y="1784497"/>
            <a:ext cx="354584" cy="369332"/>
          </a:xfrm>
          <a:prstGeom prst="rect">
            <a:avLst/>
          </a:prstGeom>
        </p:spPr>
        <p:txBody>
          <a:bodyPr wrap="none">
            <a:spAutoFit/>
          </a:bodyPr>
          <a:lstStyle/>
          <a:p>
            <a:pPr algn="ctr"/>
            <a:r>
              <a:rPr lang="en-US" dirty="0">
                <a:latin typeface="Times New Roman" panose="02020603050405020304" pitchFamily="18" charset="0"/>
                <a:cs typeface="Times New Roman" panose="02020603050405020304" pitchFamily="18" charset="0"/>
              </a:rPr>
              <a:t>1</a:t>
            </a:r>
            <a:r>
              <a:rPr lang="ru-RU" baseline="30000" dirty="0">
                <a:latin typeface="Times New Roman" panose="02020603050405020304" pitchFamily="18" charset="0"/>
                <a:cs typeface="Times New Roman" panose="02020603050405020304" pitchFamily="18" charset="0"/>
              </a:rPr>
              <a:t>◦</a:t>
            </a:r>
          </a:p>
        </p:txBody>
      </p:sp>
      <p:sp>
        <p:nvSpPr>
          <p:cNvPr id="67" name="Дуга 66">
            <a:extLst>
              <a:ext uri="{FF2B5EF4-FFF2-40B4-BE49-F238E27FC236}">
                <a16:creationId xmlns="" xmlns:a16="http://schemas.microsoft.com/office/drawing/2014/main" id="{065CAA9B-B456-4682-B84D-673527D26F06}"/>
              </a:ext>
            </a:extLst>
          </p:cNvPr>
          <p:cNvSpPr/>
          <p:nvPr/>
        </p:nvSpPr>
        <p:spPr>
          <a:xfrm rot="1202410">
            <a:off x="6741548" y="1789114"/>
            <a:ext cx="514302" cy="786849"/>
          </a:xfrm>
          <a:prstGeom prst="arc">
            <a:avLst>
              <a:gd name="adj1" fmla="val 14906190"/>
              <a:gd name="adj2" fmla="val 0"/>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69" name="Дуга 68">
            <a:extLst>
              <a:ext uri="{FF2B5EF4-FFF2-40B4-BE49-F238E27FC236}">
                <a16:creationId xmlns="" xmlns:a16="http://schemas.microsoft.com/office/drawing/2014/main" id="{102609B9-88E8-418A-9AFA-1DD7679E1D2F}"/>
              </a:ext>
            </a:extLst>
          </p:cNvPr>
          <p:cNvSpPr/>
          <p:nvPr/>
        </p:nvSpPr>
        <p:spPr>
          <a:xfrm rot="3383889">
            <a:off x="3839672" y="2107593"/>
            <a:ext cx="514302" cy="786849"/>
          </a:xfrm>
          <a:prstGeom prst="arc">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70" name="Прямоугольник 69">
            <a:extLst>
              <a:ext uri="{FF2B5EF4-FFF2-40B4-BE49-F238E27FC236}">
                <a16:creationId xmlns="" xmlns:a16="http://schemas.microsoft.com/office/drawing/2014/main" id="{CDA52BE9-AA4F-40AE-A95D-F64E74E7D265}"/>
              </a:ext>
            </a:extLst>
          </p:cNvPr>
          <p:cNvSpPr/>
          <p:nvPr/>
        </p:nvSpPr>
        <p:spPr>
          <a:xfrm>
            <a:off x="4356809" y="2349791"/>
            <a:ext cx="354584" cy="369332"/>
          </a:xfrm>
          <a:prstGeom prst="rect">
            <a:avLst/>
          </a:prstGeom>
        </p:spPr>
        <p:txBody>
          <a:bodyPr wrap="none">
            <a:spAutoFit/>
          </a:bodyPr>
          <a:lstStyle/>
          <a:p>
            <a:pPr algn="ctr"/>
            <a:r>
              <a:rPr lang="en-US" dirty="0">
                <a:latin typeface="Times New Roman" panose="02020603050405020304" pitchFamily="18" charset="0"/>
                <a:cs typeface="Times New Roman" panose="02020603050405020304" pitchFamily="18" charset="0"/>
              </a:rPr>
              <a:t>2</a:t>
            </a:r>
            <a:r>
              <a:rPr lang="ru-RU" baseline="30000" dirty="0">
                <a:latin typeface="Times New Roman" panose="02020603050405020304" pitchFamily="18" charset="0"/>
                <a:cs typeface="Times New Roman" panose="02020603050405020304" pitchFamily="18" charset="0"/>
              </a:rPr>
              <a:t>◦</a:t>
            </a:r>
          </a:p>
        </p:txBody>
      </p:sp>
      <p:cxnSp>
        <p:nvCxnSpPr>
          <p:cNvPr id="71" name="Прямая со стрелкой 70">
            <a:extLst>
              <a:ext uri="{FF2B5EF4-FFF2-40B4-BE49-F238E27FC236}">
                <a16:creationId xmlns="" xmlns:a16="http://schemas.microsoft.com/office/drawing/2014/main" id="{DA59820B-C812-4908-9006-74D92D5F9732}"/>
              </a:ext>
            </a:extLst>
          </p:cNvPr>
          <p:cNvCxnSpPr>
            <a:cxnSpLocks/>
            <a:stCxn id="37" idx="0"/>
          </p:cNvCxnSpPr>
          <p:nvPr/>
        </p:nvCxnSpPr>
        <p:spPr>
          <a:xfrm>
            <a:off x="6788706" y="1702806"/>
            <a:ext cx="2660094" cy="62933"/>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4" name="Прямая со стрелкой 73">
            <a:extLst>
              <a:ext uri="{FF2B5EF4-FFF2-40B4-BE49-F238E27FC236}">
                <a16:creationId xmlns="" xmlns:a16="http://schemas.microsoft.com/office/drawing/2014/main" id="{7C558B46-21B9-40EB-B53F-12DEBFD877C6}"/>
              </a:ext>
            </a:extLst>
          </p:cNvPr>
          <p:cNvCxnSpPr>
            <a:cxnSpLocks/>
          </p:cNvCxnSpPr>
          <p:nvPr/>
        </p:nvCxnSpPr>
        <p:spPr>
          <a:xfrm>
            <a:off x="3998772" y="2865703"/>
            <a:ext cx="1405557" cy="1988149"/>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 xmlns:a16="http://schemas.microsoft.com/office/drawing/2014/main" id="{C2805E70-8A3B-478A-8A65-6F4653064389}"/>
              </a:ext>
            </a:extLst>
          </p:cNvPr>
          <p:cNvSpPr txBox="1"/>
          <p:nvPr/>
        </p:nvSpPr>
        <p:spPr>
          <a:xfrm>
            <a:off x="233680" y="4393280"/>
            <a:ext cx="4104639" cy="1323439"/>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Main beam parameters</a:t>
            </a:r>
            <a:r>
              <a:rPr lang="ru-RU" sz="2000" b="1" dirty="0">
                <a:latin typeface="Times New Roman" panose="02020603050405020304" pitchFamily="18" charset="0"/>
                <a:cs typeface="Times New Roman" panose="02020603050405020304" pitchFamily="18" charset="0"/>
              </a:rPr>
              <a:t>:</a:t>
            </a:r>
            <a:endParaRPr lang="ru-RU" sz="2000" dirty="0">
              <a:latin typeface="Times New Roman" panose="02020603050405020304" pitchFamily="18" charset="0"/>
              <a:cs typeface="Times New Roman" panose="02020603050405020304" pitchFamily="18" charset="0"/>
            </a:endParaRPr>
          </a:p>
          <a:p>
            <a:pPr lvl="0" algn="just"/>
            <a:r>
              <a:rPr lang="en-US" sz="2000" dirty="0">
                <a:latin typeface="Times New Roman" panose="02020603050405020304" pitchFamily="18" charset="0"/>
                <a:cs typeface="Times New Roman" panose="02020603050405020304" pitchFamily="18" charset="0"/>
              </a:rPr>
              <a:t>Current beam 100 </a:t>
            </a:r>
            <a:r>
              <a:rPr lang="el-GR" sz="2000" dirty="0">
                <a:latin typeface="Times New Roman" panose="02020603050405020304" pitchFamily="18" charset="0"/>
                <a:cs typeface="Times New Roman" panose="02020603050405020304" pitchFamily="18" charset="0"/>
              </a:rPr>
              <a:t>μ</a:t>
            </a:r>
            <a:r>
              <a:rPr lang="en-US" sz="2000" dirty="0">
                <a:latin typeface="Times New Roman" panose="02020603050405020304" pitchFamily="18" charset="0"/>
                <a:cs typeface="Times New Roman" panose="02020603050405020304" pitchFamily="18" charset="0"/>
              </a:rPr>
              <a:t>a, </a:t>
            </a:r>
            <a:endParaRPr lang="ru-RU" sz="2000" dirty="0">
              <a:latin typeface="Times New Roman" panose="02020603050405020304" pitchFamily="18" charset="0"/>
              <a:cs typeface="Times New Roman" panose="02020603050405020304" pitchFamily="18" charset="0"/>
            </a:endParaRPr>
          </a:p>
          <a:p>
            <a:pPr lvl="0"/>
            <a:r>
              <a:rPr lang="en-US" sz="2000" dirty="0" smtClean="0">
                <a:latin typeface="Times New Roman" panose="02020603050405020304" pitchFamily="18" charset="0"/>
                <a:cs typeface="Times New Roman" panose="02020603050405020304" pitchFamily="18" charset="0"/>
              </a:rPr>
              <a:t>Current pulse duration100-300 ns</a:t>
            </a:r>
            <a:r>
              <a:rPr lang="en-US" sz="2000" dirty="0">
                <a:latin typeface="Times New Roman" panose="02020603050405020304" pitchFamily="18" charset="0"/>
                <a:cs typeface="Times New Roman" panose="02020603050405020304" pitchFamily="18" charset="0"/>
              </a:rPr>
              <a:t>, </a:t>
            </a:r>
            <a:endParaRPr lang="en-US" sz="2000" dirty="0" smtClean="0">
              <a:latin typeface="Times New Roman" panose="02020603050405020304" pitchFamily="18" charset="0"/>
              <a:cs typeface="Times New Roman" panose="02020603050405020304" pitchFamily="18" charset="0"/>
            </a:endParaRPr>
          </a:p>
          <a:p>
            <a:pPr lvl="0"/>
            <a:r>
              <a:rPr lang="en-US" sz="2000" dirty="0" smtClean="0">
                <a:latin typeface="Times New Roman" panose="02020603050405020304" pitchFamily="18" charset="0"/>
                <a:cs typeface="Times New Roman" panose="02020603050405020304" pitchFamily="18" charset="0"/>
              </a:rPr>
              <a:t>electron </a:t>
            </a:r>
            <a:r>
              <a:rPr lang="en-US" sz="2000" dirty="0">
                <a:latin typeface="Times New Roman" panose="02020603050405020304" pitchFamily="18" charset="0"/>
                <a:cs typeface="Times New Roman" panose="02020603050405020304" pitchFamily="18" charset="0"/>
              </a:rPr>
              <a:t>energy 140 MeV</a:t>
            </a:r>
            <a:r>
              <a:rPr lang="ru-RU" sz="2000" dirty="0">
                <a:latin typeface="Times New Roman" panose="02020603050405020304" pitchFamily="18" charset="0"/>
                <a:cs typeface="Times New Roman" panose="02020603050405020304" pitchFamily="18" charset="0"/>
              </a:rPr>
              <a:t>.</a:t>
            </a:r>
          </a:p>
        </p:txBody>
      </p:sp>
      <p:sp>
        <p:nvSpPr>
          <p:cNvPr id="38" name="Прямоугольник 37">
            <a:extLst>
              <a:ext uri="{FF2B5EF4-FFF2-40B4-BE49-F238E27FC236}">
                <a16:creationId xmlns="" xmlns:a16="http://schemas.microsoft.com/office/drawing/2014/main" id="{A5E0A1F1-83A7-4A40-AE29-42B06ED58D7F}"/>
              </a:ext>
            </a:extLst>
          </p:cNvPr>
          <p:cNvSpPr/>
          <p:nvPr/>
        </p:nvSpPr>
        <p:spPr>
          <a:xfrm>
            <a:off x="5006696" y="3552414"/>
            <a:ext cx="2189426" cy="331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Detector - 2</a:t>
            </a:r>
            <a:endParaRPr lang="ru-RU" dirty="0">
              <a:solidFill>
                <a:schemeClr val="tx1"/>
              </a:solidFill>
              <a:latin typeface="Times New Roman" panose="02020603050405020304" pitchFamily="18" charset="0"/>
              <a:cs typeface="Times New Roman" panose="02020603050405020304" pitchFamily="18" charset="0"/>
            </a:endParaRPr>
          </a:p>
        </p:txBody>
      </p:sp>
      <p:sp>
        <p:nvSpPr>
          <p:cNvPr id="39" name="Прямоугольник 38">
            <a:extLst>
              <a:ext uri="{FF2B5EF4-FFF2-40B4-BE49-F238E27FC236}">
                <a16:creationId xmlns="" xmlns:a16="http://schemas.microsoft.com/office/drawing/2014/main" id="{3D214DEB-32DF-4FF3-8418-547B5545C0A9}"/>
              </a:ext>
            </a:extLst>
          </p:cNvPr>
          <p:cNvSpPr/>
          <p:nvPr/>
        </p:nvSpPr>
        <p:spPr>
          <a:xfrm>
            <a:off x="8832976" y="850250"/>
            <a:ext cx="2189426" cy="331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Detector - 3</a:t>
            </a:r>
            <a:endParaRPr lang="ru-RU" dirty="0">
              <a:solidFill>
                <a:schemeClr val="tx1"/>
              </a:solidFill>
              <a:latin typeface="Times New Roman" panose="02020603050405020304" pitchFamily="18" charset="0"/>
              <a:cs typeface="Times New Roman" panose="02020603050405020304" pitchFamily="18" charset="0"/>
            </a:endParaRPr>
          </a:p>
        </p:txBody>
      </p:sp>
      <p:sp>
        <p:nvSpPr>
          <p:cNvPr id="2" name="Прямоугольник 1">
            <a:extLst>
              <a:ext uri="{FF2B5EF4-FFF2-40B4-BE49-F238E27FC236}">
                <a16:creationId xmlns="" xmlns:a16="http://schemas.microsoft.com/office/drawing/2014/main" id="{2823B570-16AB-40EF-9B70-3FCC2EC2B466}"/>
              </a:ext>
            </a:extLst>
          </p:cNvPr>
          <p:cNvSpPr/>
          <p:nvPr/>
        </p:nvSpPr>
        <p:spPr>
          <a:xfrm>
            <a:off x="-69349" y="2673133"/>
            <a:ext cx="942053" cy="338554"/>
          </a:xfrm>
          <a:prstGeom prst="rect">
            <a:avLst/>
          </a:prstGeom>
        </p:spPr>
        <p:txBody>
          <a:bodyPr wrap="none">
            <a:spAutoFit/>
          </a:bodyPr>
          <a:lstStyle/>
          <a:p>
            <a:r>
              <a:rPr lang="en-US" sz="1600" dirty="0">
                <a:latin typeface="Times New Roman" panose="02020603050405020304" pitchFamily="18" charset="0"/>
                <a:cs typeface="Times New Roman" panose="02020603050405020304" pitchFamily="18" charset="0"/>
              </a:rPr>
              <a:t>Tungsten</a:t>
            </a:r>
            <a:endParaRPr lang="ru-RU" sz="1600" dirty="0"/>
          </a:p>
        </p:txBody>
      </p:sp>
      <p:cxnSp>
        <p:nvCxnSpPr>
          <p:cNvPr id="44" name="Прямая со стрелкой 43">
            <a:extLst>
              <a:ext uri="{FF2B5EF4-FFF2-40B4-BE49-F238E27FC236}">
                <a16:creationId xmlns="" xmlns:a16="http://schemas.microsoft.com/office/drawing/2014/main" id="{BD956762-2FEC-4B37-BFEC-DE3208ECAC78}"/>
              </a:ext>
            </a:extLst>
          </p:cNvPr>
          <p:cNvCxnSpPr>
            <a:cxnSpLocks/>
            <a:stCxn id="9" idx="3"/>
          </p:cNvCxnSpPr>
          <p:nvPr/>
        </p:nvCxnSpPr>
        <p:spPr>
          <a:xfrm flipH="1">
            <a:off x="551612" y="2371345"/>
            <a:ext cx="178248" cy="324059"/>
          </a:xfrm>
          <a:prstGeom prst="straightConnector1">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3" name="Прямоугольник 12">
            <a:extLst>
              <a:ext uri="{FF2B5EF4-FFF2-40B4-BE49-F238E27FC236}">
                <a16:creationId xmlns="" xmlns:a16="http://schemas.microsoft.com/office/drawing/2014/main" id="{C0A0808E-993B-4ACA-A121-26645D4ECD3B}"/>
              </a:ext>
            </a:extLst>
          </p:cNvPr>
          <p:cNvSpPr/>
          <p:nvPr/>
        </p:nvSpPr>
        <p:spPr>
          <a:xfrm>
            <a:off x="1798118" y="766153"/>
            <a:ext cx="1287532" cy="369332"/>
          </a:xfrm>
          <a:prstGeom prst="rect">
            <a:avLst/>
          </a:prstGeom>
        </p:spPr>
        <p:txBody>
          <a:bodyPr wrap="none">
            <a:spAutoFit/>
          </a:bodyPr>
          <a:lstStyle/>
          <a:p>
            <a:pPr algn="ctr"/>
            <a:r>
              <a:rPr lang="en-US" dirty="0">
                <a:latin typeface="Times New Roman" panose="02020603050405020304" pitchFamily="18" charset="0"/>
                <a:cs typeface="Times New Roman" panose="02020603050405020304" pitchFamily="18" charset="0"/>
              </a:rPr>
              <a:t>Detector - 1</a:t>
            </a:r>
            <a:endParaRPr lang="ru-RU" dirty="0">
              <a:latin typeface="Times New Roman" panose="02020603050405020304" pitchFamily="18" charset="0"/>
              <a:cs typeface="Times New Roman" panose="02020603050405020304" pitchFamily="18" charset="0"/>
            </a:endParaRPr>
          </a:p>
        </p:txBody>
      </p:sp>
      <p:cxnSp>
        <p:nvCxnSpPr>
          <p:cNvPr id="49" name="Прямая со стрелкой 48">
            <a:extLst>
              <a:ext uri="{FF2B5EF4-FFF2-40B4-BE49-F238E27FC236}">
                <a16:creationId xmlns="" xmlns:a16="http://schemas.microsoft.com/office/drawing/2014/main" id="{E831467A-3C2E-428C-9EBF-27B11D0B8FC7}"/>
              </a:ext>
            </a:extLst>
          </p:cNvPr>
          <p:cNvCxnSpPr>
            <a:cxnSpLocks/>
            <a:stCxn id="11" idx="0"/>
          </p:cNvCxnSpPr>
          <p:nvPr/>
        </p:nvCxnSpPr>
        <p:spPr>
          <a:xfrm flipH="1" flipV="1">
            <a:off x="2343358" y="1060409"/>
            <a:ext cx="1575" cy="323688"/>
          </a:xfrm>
          <a:prstGeom prst="straightConnector1">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54" name="Прямоугольник 53">
            <a:extLst>
              <a:ext uri="{FF2B5EF4-FFF2-40B4-BE49-F238E27FC236}">
                <a16:creationId xmlns="" xmlns:a16="http://schemas.microsoft.com/office/drawing/2014/main" id="{C2826120-DF40-4B36-9B79-23FF651C7DA8}"/>
              </a:ext>
            </a:extLst>
          </p:cNvPr>
          <p:cNvSpPr/>
          <p:nvPr/>
        </p:nvSpPr>
        <p:spPr>
          <a:xfrm>
            <a:off x="-51359" y="1670020"/>
            <a:ext cx="1986646" cy="830997"/>
          </a:xfrm>
          <a:prstGeom prst="rect">
            <a:avLst/>
          </a:prstGeom>
        </p:spPr>
        <p:txBody>
          <a:bodyPr wrap="square">
            <a:spAutoFit/>
          </a:bodyPr>
          <a:lstStyle/>
          <a:p>
            <a:r>
              <a:rPr lang="en-US" sz="1600" dirty="0">
                <a:latin typeface="Times New Roman" panose="02020603050405020304" pitchFamily="18" charset="0"/>
                <a:cs typeface="Times New Roman" panose="02020603050405020304" pitchFamily="18" charset="0"/>
              </a:rPr>
              <a:t>Pulsed </a:t>
            </a:r>
          </a:p>
          <a:p>
            <a:r>
              <a:rPr lang="en-US" sz="1600" dirty="0">
                <a:latin typeface="Times New Roman" panose="02020603050405020304" pitchFamily="18" charset="0"/>
                <a:cs typeface="Times New Roman" panose="02020603050405020304" pitchFamily="18" charset="0"/>
              </a:rPr>
              <a:t>electron</a:t>
            </a:r>
          </a:p>
          <a:p>
            <a:r>
              <a:rPr lang="en-US" sz="1600" dirty="0">
                <a:latin typeface="Times New Roman" panose="02020603050405020304" pitchFamily="18" charset="0"/>
                <a:cs typeface="Times New Roman" panose="02020603050405020304" pitchFamily="18" charset="0"/>
              </a:rPr>
              <a:t>beam</a:t>
            </a:r>
            <a:endParaRPr lang="ru-RU" sz="1600" dirty="0">
              <a:latin typeface="Times New Roman" panose="02020603050405020304" pitchFamily="18" charset="0"/>
              <a:cs typeface="Times New Roman" panose="02020603050405020304" pitchFamily="18" charset="0"/>
            </a:endParaRPr>
          </a:p>
        </p:txBody>
      </p:sp>
      <p:pic>
        <p:nvPicPr>
          <p:cNvPr id="30" name="Рисунок 29">
            <a:extLst>
              <a:ext uri="{FF2B5EF4-FFF2-40B4-BE49-F238E27FC236}">
                <a16:creationId xmlns="" xmlns:a16="http://schemas.microsoft.com/office/drawing/2014/main" id="{7D69F29B-4487-4223-AD15-BD52C74AC88A}"/>
              </a:ext>
            </a:extLst>
          </p:cNvPr>
          <p:cNvPicPr>
            <a:picLocks noChangeAspect="1"/>
          </p:cNvPicPr>
          <p:nvPr/>
        </p:nvPicPr>
        <p:blipFill rotWithShape="1">
          <a:blip r:embed="rId4"/>
          <a:srcRect l="3382" t="10206" r="26515" b="20196"/>
          <a:stretch/>
        </p:blipFill>
        <p:spPr>
          <a:xfrm>
            <a:off x="1537694" y="2175843"/>
            <a:ext cx="246793" cy="212930"/>
          </a:xfrm>
          <a:prstGeom prst="rect">
            <a:avLst/>
          </a:prstGeom>
        </p:spPr>
      </p:pic>
      <p:pic>
        <p:nvPicPr>
          <p:cNvPr id="31" name="Рисунок 30">
            <a:extLst>
              <a:ext uri="{FF2B5EF4-FFF2-40B4-BE49-F238E27FC236}">
                <a16:creationId xmlns="" xmlns:a16="http://schemas.microsoft.com/office/drawing/2014/main" id="{0C5AF777-023F-4182-8357-A0F4C3631389}"/>
              </a:ext>
            </a:extLst>
          </p:cNvPr>
          <p:cNvPicPr>
            <a:picLocks noChangeAspect="1"/>
          </p:cNvPicPr>
          <p:nvPr/>
        </p:nvPicPr>
        <p:blipFill rotWithShape="1">
          <a:blip r:embed="rId5"/>
          <a:srcRect t="20168" b="1"/>
          <a:stretch/>
        </p:blipFill>
        <p:spPr>
          <a:xfrm>
            <a:off x="2798583" y="2181717"/>
            <a:ext cx="947166" cy="187360"/>
          </a:xfrm>
          <a:prstGeom prst="rect">
            <a:avLst/>
          </a:prstGeom>
        </p:spPr>
      </p:pic>
      <p:sp>
        <p:nvSpPr>
          <p:cNvPr id="32" name="Овал 31">
            <a:extLst>
              <a:ext uri="{FF2B5EF4-FFF2-40B4-BE49-F238E27FC236}">
                <a16:creationId xmlns="" xmlns:a16="http://schemas.microsoft.com/office/drawing/2014/main" id="{FC048E09-87C9-4EB1-A0D3-ADD0CE8B1CBC}"/>
              </a:ext>
            </a:extLst>
          </p:cNvPr>
          <p:cNvSpPr/>
          <p:nvPr/>
        </p:nvSpPr>
        <p:spPr>
          <a:xfrm>
            <a:off x="3800116" y="2183800"/>
            <a:ext cx="200218" cy="1967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68" name="Рисунок 67">
            <a:extLst>
              <a:ext uri="{FF2B5EF4-FFF2-40B4-BE49-F238E27FC236}">
                <a16:creationId xmlns="" xmlns:a16="http://schemas.microsoft.com/office/drawing/2014/main" id="{7F37D1C2-EAE4-4F40-AC9A-061E3072B3FC}"/>
              </a:ext>
            </a:extLst>
          </p:cNvPr>
          <p:cNvPicPr>
            <a:picLocks noChangeAspect="1"/>
          </p:cNvPicPr>
          <p:nvPr/>
        </p:nvPicPr>
        <p:blipFill rotWithShape="1">
          <a:blip r:embed="rId5"/>
          <a:srcRect t="20168" b="1"/>
          <a:stretch/>
        </p:blipFill>
        <p:spPr>
          <a:xfrm>
            <a:off x="4642347" y="2124486"/>
            <a:ext cx="1356170" cy="268266"/>
          </a:xfrm>
          <a:prstGeom prst="rect">
            <a:avLst/>
          </a:prstGeom>
        </p:spPr>
      </p:pic>
      <p:sp>
        <p:nvSpPr>
          <p:cNvPr id="72" name="Прямоугольник 71">
            <a:extLst>
              <a:ext uri="{FF2B5EF4-FFF2-40B4-BE49-F238E27FC236}">
                <a16:creationId xmlns="" xmlns:a16="http://schemas.microsoft.com/office/drawing/2014/main" id="{DC1E98CF-87D7-4E9E-8C93-8E48B7985544}"/>
              </a:ext>
            </a:extLst>
          </p:cNvPr>
          <p:cNvSpPr/>
          <p:nvPr/>
        </p:nvSpPr>
        <p:spPr>
          <a:xfrm>
            <a:off x="5244632" y="2466929"/>
            <a:ext cx="1202060" cy="584775"/>
          </a:xfrm>
          <a:prstGeom prst="rect">
            <a:avLst/>
          </a:prstGeom>
        </p:spPr>
        <p:txBody>
          <a:bodyPr wrap="none">
            <a:spAutoFit/>
          </a:bodyPr>
          <a:lstStyle/>
          <a:p>
            <a:r>
              <a:rPr lang="en-US" sz="1600" dirty="0">
                <a:latin typeface="Times New Roman" panose="02020603050405020304" pitchFamily="18" charset="0"/>
                <a:cs typeface="Times New Roman" panose="02020603050405020304" pitchFamily="18" charset="0"/>
              </a:rPr>
              <a:t>High energy</a:t>
            </a:r>
          </a:p>
          <a:p>
            <a:r>
              <a:rPr lang="en-US" sz="1600" dirty="0">
                <a:latin typeface="Times New Roman" panose="02020603050405020304" pitchFamily="18" charset="0"/>
                <a:cs typeface="Times New Roman" panose="02020603050405020304" pitchFamily="18" charset="0"/>
              </a:rPr>
              <a:t>neutrons</a:t>
            </a:r>
            <a:endParaRPr lang="ru-RU" sz="1600" dirty="0">
              <a:latin typeface="Times New Roman" panose="02020603050405020304" pitchFamily="18" charset="0"/>
              <a:cs typeface="Times New Roman" panose="02020603050405020304" pitchFamily="18" charset="0"/>
            </a:endParaRPr>
          </a:p>
        </p:txBody>
      </p:sp>
      <p:sp>
        <p:nvSpPr>
          <p:cNvPr id="73" name="Прямоугольник 72">
            <a:extLst>
              <a:ext uri="{FF2B5EF4-FFF2-40B4-BE49-F238E27FC236}">
                <a16:creationId xmlns="" xmlns:a16="http://schemas.microsoft.com/office/drawing/2014/main" id="{4FCF7284-D465-499E-8CB1-CDB4E54A6A2E}"/>
              </a:ext>
            </a:extLst>
          </p:cNvPr>
          <p:cNvSpPr/>
          <p:nvPr/>
        </p:nvSpPr>
        <p:spPr>
          <a:xfrm>
            <a:off x="3838849" y="1456682"/>
            <a:ext cx="1166794" cy="584775"/>
          </a:xfrm>
          <a:prstGeom prst="rect">
            <a:avLst/>
          </a:prstGeom>
        </p:spPr>
        <p:txBody>
          <a:bodyPr wrap="none">
            <a:spAutoFit/>
          </a:bodyPr>
          <a:lstStyle/>
          <a:p>
            <a:r>
              <a:rPr lang="en-US" sz="1600" dirty="0">
                <a:latin typeface="Times New Roman" panose="02020603050405020304" pitchFamily="18" charset="0"/>
                <a:cs typeface="Times New Roman" panose="02020603050405020304" pitchFamily="18" charset="0"/>
              </a:rPr>
              <a:t>Low energy</a:t>
            </a:r>
          </a:p>
          <a:p>
            <a:r>
              <a:rPr lang="en-US" sz="1600" dirty="0">
                <a:latin typeface="Times New Roman" panose="02020603050405020304" pitchFamily="18" charset="0"/>
                <a:cs typeface="Times New Roman" panose="02020603050405020304" pitchFamily="18" charset="0"/>
              </a:rPr>
              <a:t>neutrons</a:t>
            </a:r>
            <a:endParaRPr lang="ru-RU" sz="1600" dirty="0">
              <a:latin typeface="Times New Roman" panose="02020603050405020304" pitchFamily="18" charset="0"/>
              <a:cs typeface="Times New Roman" panose="02020603050405020304" pitchFamily="18" charset="0"/>
            </a:endParaRPr>
          </a:p>
        </p:txBody>
      </p:sp>
      <p:sp>
        <p:nvSpPr>
          <p:cNvPr id="75" name="Овал 74">
            <a:extLst>
              <a:ext uri="{FF2B5EF4-FFF2-40B4-BE49-F238E27FC236}">
                <a16:creationId xmlns="" xmlns:a16="http://schemas.microsoft.com/office/drawing/2014/main" id="{B9C4D96E-C629-4231-AC4F-4D0F4D0A2493}"/>
              </a:ext>
            </a:extLst>
          </p:cNvPr>
          <p:cNvSpPr/>
          <p:nvPr/>
        </p:nvSpPr>
        <p:spPr>
          <a:xfrm>
            <a:off x="6201910" y="2175458"/>
            <a:ext cx="200218" cy="1967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cxnSp>
        <p:nvCxnSpPr>
          <p:cNvPr id="77" name="Прямая со стрелкой 76">
            <a:extLst>
              <a:ext uri="{FF2B5EF4-FFF2-40B4-BE49-F238E27FC236}">
                <a16:creationId xmlns="" xmlns:a16="http://schemas.microsoft.com/office/drawing/2014/main" id="{A1E37CE6-70F4-4BB9-B3F7-31F4B19B7DB8}"/>
              </a:ext>
            </a:extLst>
          </p:cNvPr>
          <p:cNvCxnSpPr>
            <a:cxnSpLocks/>
          </p:cNvCxnSpPr>
          <p:nvPr/>
        </p:nvCxnSpPr>
        <p:spPr>
          <a:xfrm flipH="1" flipV="1">
            <a:off x="4711393" y="1872952"/>
            <a:ext cx="293463" cy="291872"/>
          </a:xfrm>
          <a:prstGeom prst="straightConnector1">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8" name="Прямая со стрелкой 77">
            <a:extLst>
              <a:ext uri="{FF2B5EF4-FFF2-40B4-BE49-F238E27FC236}">
                <a16:creationId xmlns="" xmlns:a16="http://schemas.microsoft.com/office/drawing/2014/main" id="{82472E52-4BDC-406D-8293-E06A470C21D2}"/>
              </a:ext>
            </a:extLst>
          </p:cNvPr>
          <p:cNvCxnSpPr>
            <a:cxnSpLocks/>
          </p:cNvCxnSpPr>
          <p:nvPr/>
        </p:nvCxnSpPr>
        <p:spPr>
          <a:xfrm>
            <a:off x="5723080" y="2348955"/>
            <a:ext cx="209262" cy="217007"/>
          </a:xfrm>
          <a:prstGeom prst="straightConnector1">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9" name="Прямая со стрелкой 78">
            <a:extLst>
              <a:ext uri="{FF2B5EF4-FFF2-40B4-BE49-F238E27FC236}">
                <a16:creationId xmlns="" xmlns:a16="http://schemas.microsoft.com/office/drawing/2014/main" id="{D34575EF-05F7-4D04-BDA5-064465B9F494}"/>
              </a:ext>
            </a:extLst>
          </p:cNvPr>
          <p:cNvCxnSpPr>
            <a:cxnSpLocks/>
          </p:cNvCxnSpPr>
          <p:nvPr/>
        </p:nvCxnSpPr>
        <p:spPr>
          <a:xfrm flipH="1" flipV="1">
            <a:off x="5876138" y="1812722"/>
            <a:ext cx="391952" cy="348939"/>
          </a:xfrm>
          <a:prstGeom prst="straightConnector1">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80" name="Прямоугольник 79">
            <a:extLst>
              <a:ext uri="{FF2B5EF4-FFF2-40B4-BE49-F238E27FC236}">
                <a16:creationId xmlns="" xmlns:a16="http://schemas.microsoft.com/office/drawing/2014/main" id="{FC844F72-7C76-40B0-BA54-5B7BFE52CF0B}"/>
              </a:ext>
            </a:extLst>
          </p:cNvPr>
          <p:cNvSpPr/>
          <p:nvPr/>
        </p:nvSpPr>
        <p:spPr>
          <a:xfrm>
            <a:off x="5545251" y="1533529"/>
            <a:ext cx="715260" cy="338554"/>
          </a:xfrm>
          <a:prstGeom prst="rect">
            <a:avLst/>
          </a:prstGeom>
        </p:spPr>
        <p:txBody>
          <a:bodyPr wrap="none">
            <a:spAutoFit/>
          </a:bodyPr>
          <a:lstStyle/>
          <a:p>
            <a:r>
              <a:rPr lang="el-GR" sz="1600" dirty="0">
                <a:latin typeface="Times New Roman" panose="02020603050405020304" pitchFamily="18" charset="0"/>
                <a:cs typeface="Times New Roman" panose="02020603050405020304" pitchFamily="18" charset="0"/>
              </a:rPr>
              <a:t>γ</a:t>
            </a:r>
            <a:r>
              <a:rPr lang="en-US" sz="1600" dirty="0">
                <a:latin typeface="Times New Roman" panose="02020603050405020304" pitchFamily="18" charset="0"/>
                <a:cs typeface="Times New Roman" panose="02020603050405020304" pitchFamily="18" charset="0"/>
              </a:rPr>
              <a:t>-rays</a:t>
            </a:r>
            <a:endParaRPr lang="ru-RU" sz="1600"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4357297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1">
            <a:extLst>
              <a:ext uri="{FF2B5EF4-FFF2-40B4-BE49-F238E27FC236}">
                <a16:creationId xmlns="" xmlns:a16="http://schemas.microsoft.com/office/drawing/2014/main" id="{A0BB06C7-CF73-4E49-A553-6E1C3FD2DB7C}"/>
              </a:ext>
            </a:extLst>
          </p:cNvPr>
          <p:cNvSpPr>
            <a:spLocks noGrp="1"/>
          </p:cNvSpPr>
          <p:nvPr>
            <p:ph type="sldNum" sz="quarter" idx="12"/>
          </p:nvPr>
        </p:nvSpPr>
        <p:spPr>
          <a:xfrm>
            <a:off x="9448800" y="6492875"/>
            <a:ext cx="2743200" cy="365125"/>
          </a:xfrm>
        </p:spPr>
        <p:txBody>
          <a:bodyPr/>
          <a:lstStyle/>
          <a:p>
            <a:fld id="{73FA71B6-598B-4D0A-ACFC-ADB3C44C04C5}" type="slidenum">
              <a:rPr lang="ru-RU" smtClean="0"/>
              <a:pPr/>
              <a:t>21</a:t>
            </a:fld>
            <a:endParaRPr lang="ru-RU" dirty="0"/>
          </a:p>
        </p:txBody>
      </p:sp>
      <p:sp>
        <p:nvSpPr>
          <p:cNvPr id="8" name="Прямоугольник 7">
            <a:extLst>
              <a:ext uri="{FF2B5EF4-FFF2-40B4-BE49-F238E27FC236}">
                <a16:creationId xmlns="" xmlns:a16="http://schemas.microsoft.com/office/drawing/2014/main" id="{80880139-C71B-4540-8817-2DBB6EBF4344}"/>
              </a:ext>
            </a:extLst>
          </p:cNvPr>
          <p:cNvSpPr/>
          <p:nvPr/>
        </p:nvSpPr>
        <p:spPr>
          <a:xfrm>
            <a:off x="0" y="-2986"/>
            <a:ext cx="12192000" cy="584775"/>
          </a:xfrm>
          <a:prstGeom prst="rect">
            <a:avLst/>
          </a:prstGeom>
        </p:spPr>
        <p:txBody>
          <a:bodyPr wrap="square">
            <a:spAutoFit/>
          </a:bodyPr>
          <a:lstStyle/>
          <a:p>
            <a:pPr algn="ctr"/>
            <a:r>
              <a:rPr lang="en-US" sz="3200" dirty="0" smtClean="0">
                <a:solidFill>
                  <a:srgbClr val="0070C0"/>
                </a:solidFill>
                <a:latin typeface="Times New Roman" panose="02020603050405020304" pitchFamily="18" charset="0"/>
                <a:cs typeface="Times New Roman" panose="02020603050405020304" pitchFamily="18" charset="0"/>
              </a:rPr>
              <a:t>Neutron generation by short e pulses: targets </a:t>
            </a:r>
            <a:r>
              <a:rPr lang="en-US" sz="3200" dirty="0">
                <a:solidFill>
                  <a:srgbClr val="0070C0"/>
                </a:solidFill>
                <a:latin typeface="Times New Roman" panose="02020603050405020304" pitchFamily="18" charset="0"/>
                <a:cs typeface="Times New Roman" panose="02020603050405020304" pitchFamily="18" charset="0"/>
              </a:rPr>
              <a:t>used </a:t>
            </a:r>
            <a:r>
              <a:rPr lang="en-US" sz="3200" dirty="0" smtClean="0">
                <a:solidFill>
                  <a:srgbClr val="0070C0"/>
                </a:solidFill>
                <a:latin typeface="Times New Roman" panose="02020603050405020304" pitchFamily="18" charset="0"/>
                <a:cs typeface="Times New Roman" panose="02020603050405020304" pitchFamily="18" charset="0"/>
              </a:rPr>
              <a:t>in experiments</a:t>
            </a:r>
            <a:endParaRPr lang="ru-RU" sz="3200" dirty="0">
              <a:solidFill>
                <a:srgbClr val="0070C0"/>
              </a:solidFill>
              <a:latin typeface="Times New Roman" panose="02020603050405020304" pitchFamily="18" charset="0"/>
              <a:cs typeface="Times New Roman" panose="02020603050405020304" pitchFamily="18" charset="0"/>
            </a:endParaRPr>
          </a:p>
        </p:txBody>
      </p:sp>
      <p:pic>
        <p:nvPicPr>
          <p:cNvPr id="10" name="Рисунок 0" descr="Мишени 2022_11_26 на платформе.jpg">
            <a:extLst>
              <a:ext uri="{FF2B5EF4-FFF2-40B4-BE49-F238E27FC236}">
                <a16:creationId xmlns="" xmlns:a16="http://schemas.microsoft.com/office/drawing/2014/main" id="{F33A8D66-3652-4488-B778-8F380C7B4E22}"/>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380615" y="643345"/>
            <a:ext cx="9209151" cy="6112764"/>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Прямоугольник 11">
            <a:extLst>
              <a:ext uri="{FF2B5EF4-FFF2-40B4-BE49-F238E27FC236}">
                <a16:creationId xmlns="" xmlns:a16="http://schemas.microsoft.com/office/drawing/2014/main" id="{39845E57-9BD3-43D4-AF53-A2115A3A0D8E}"/>
              </a:ext>
            </a:extLst>
          </p:cNvPr>
          <p:cNvSpPr/>
          <p:nvPr/>
        </p:nvSpPr>
        <p:spPr>
          <a:xfrm>
            <a:off x="6591300" y="2709818"/>
            <a:ext cx="2189426" cy="331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Beam  monitoring</a:t>
            </a:r>
            <a:endParaRPr lang="ru-RU" dirty="0">
              <a:solidFill>
                <a:schemeClr val="tx1"/>
              </a:solidFill>
              <a:latin typeface="Times New Roman" panose="02020603050405020304" pitchFamily="18" charset="0"/>
              <a:cs typeface="Times New Roman" panose="02020603050405020304" pitchFamily="18" charset="0"/>
            </a:endParaRPr>
          </a:p>
        </p:txBody>
      </p:sp>
      <p:cxnSp>
        <p:nvCxnSpPr>
          <p:cNvPr id="13" name="Прямая со стрелкой 12">
            <a:extLst>
              <a:ext uri="{FF2B5EF4-FFF2-40B4-BE49-F238E27FC236}">
                <a16:creationId xmlns="" xmlns:a16="http://schemas.microsoft.com/office/drawing/2014/main" id="{3568635C-1FDD-433E-9C5F-544CFDDE8136}"/>
              </a:ext>
            </a:extLst>
          </p:cNvPr>
          <p:cNvCxnSpPr>
            <a:cxnSpLocks/>
          </p:cNvCxnSpPr>
          <p:nvPr/>
        </p:nvCxnSpPr>
        <p:spPr>
          <a:xfrm flipH="1">
            <a:off x="5895975" y="2947969"/>
            <a:ext cx="806137" cy="545044"/>
          </a:xfrm>
          <a:prstGeom prst="straightConnector1">
            <a:avLst/>
          </a:prstGeom>
          <a:ln w="444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7" name="Прямоугольник 16">
            <a:extLst>
              <a:ext uri="{FF2B5EF4-FFF2-40B4-BE49-F238E27FC236}">
                <a16:creationId xmlns="" xmlns:a16="http://schemas.microsoft.com/office/drawing/2014/main" id="{68DA9D12-DD67-48D1-BBFB-CD951FCE301D}"/>
              </a:ext>
            </a:extLst>
          </p:cNvPr>
          <p:cNvSpPr/>
          <p:nvPr/>
        </p:nvSpPr>
        <p:spPr>
          <a:xfrm>
            <a:off x="1560136" y="2427281"/>
            <a:ext cx="2189426" cy="331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Ti foil window</a:t>
            </a:r>
            <a:endParaRPr lang="ru-RU" dirty="0">
              <a:solidFill>
                <a:schemeClr val="tx1"/>
              </a:solidFill>
              <a:latin typeface="Times New Roman" panose="02020603050405020304" pitchFamily="18" charset="0"/>
              <a:cs typeface="Times New Roman" panose="02020603050405020304" pitchFamily="18" charset="0"/>
            </a:endParaRPr>
          </a:p>
        </p:txBody>
      </p:sp>
      <p:cxnSp>
        <p:nvCxnSpPr>
          <p:cNvPr id="18" name="Прямая со стрелкой 17">
            <a:extLst>
              <a:ext uri="{FF2B5EF4-FFF2-40B4-BE49-F238E27FC236}">
                <a16:creationId xmlns="" xmlns:a16="http://schemas.microsoft.com/office/drawing/2014/main" id="{034347C5-EF45-4720-8C38-82FC3DF09DE5}"/>
              </a:ext>
            </a:extLst>
          </p:cNvPr>
          <p:cNvCxnSpPr>
            <a:cxnSpLocks/>
          </p:cNvCxnSpPr>
          <p:nvPr/>
        </p:nvCxnSpPr>
        <p:spPr>
          <a:xfrm>
            <a:off x="2536845" y="2709818"/>
            <a:ext cx="1793203" cy="1044035"/>
          </a:xfrm>
          <a:prstGeom prst="straightConnector1">
            <a:avLst/>
          </a:prstGeom>
          <a:ln w="444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4" name="Прямоугольник 23">
            <a:extLst>
              <a:ext uri="{FF2B5EF4-FFF2-40B4-BE49-F238E27FC236}">
                <a16:creationId xmlns="" xmlns:a16="http://schemas.microsoft.com/office/drawing/2014/main" id="{AF161247-AB17-458D-B83B-F983E11DE5C5}"/>
              </a:ext>
            </a:extLst>
          </p:cNvPr>
          <p:cNvSpPr/>
          <p:nvPr/>
        </p:nvSpPr>
        <p:spPr>
          <a:xfrm>
            <a:off x="1560136" y="4664662"/>
            <a:ext cx="2189426" cy="331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W target</a:t>
            </a:r>
            <a:endParaRPr lang="ru-RU" dirty="0">
              <a:solidFill>
                <a:schemeClr val="tx1"/>
              </a:solidFill>
              <a:latin typeface="Times New Roman" panose="02020603050405020304" pitchFamily="18" charset="0"/>
              <a:cs typeface="Times New Roman" panose="02020603050405020304" pitchFamily="18" charset="0"/>
            </a:endParaRPr>
          </a:p>
        </p:txBody>
      </p:sp>
      <p:sp>
        <p:nvSpPr>
          <p:cNvPr id="25" name="Прямоугольник 24">
            <a:extLst>
              <a:ext uri="{FF2B5EF4-FFF2-40B4-BE49-F238E27FC236}">
                <a16:creationId xmlns="" xmlns:a16="http://schemas.microsoft.com/office/drawing/2014/main" id="{58E4644C-878B-44FA-81FD-5DDB89B07CB2}"/>
              </a:ext>
            </a:extLst>
          </p:cNvPr>
          <p:cNvSpPr/>
          <p:nvPr/>
        </p:nvSpPr>
        <p:spPr>
          <a:xfrm>
            <a:off x="2140622" y="5233589"/>
            <a:ext cx="2189426" cy="331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Fe target</a:t>
            </a:r>
            <a:endParaRPr lang="ru-RU" dirty="0">
              <a:solidFill>
                <a:schemeClr val="tx1"/>
              </a:solidFill>
              <a:latin typeface="Times New Roman" panose="02020603050405020304" pitchFamily="18" charset="0"/>
              <a:cs typeface="Times New Roman" panose="02020603050405020304" pitchFamily="18" charset="0"/>
            </a:endParaRPr>
          </a:p>
        </p:txBody>
      </p:sp>
      <p:sp>
        <p:nvSpPr>
          <p:cNvPr id="26" name="Прямоугольник 25">
            <a:extLst>
              <a:ext uri="{FF2B5EF4-FFF2-40B4-BE49-F238E27FC236}">
                <a16:creationId xmlns="" xmlns:a16="http://schemas.microsoft.com/office/drawing/2014/main" id="{11454FFE-DB4B-4F96-A88C-977B5F282AA1}"/>
              </a:ext>
            </a:extLst>
          </p:cNvPr>
          <p:cNvSpPr/>
          <p:nvPr/>
        </p:nvSpPr>
        <p:spPr>
          <a:xfrm>
            <a:off x="2941261" y="5802516"/>
            <a:ext cx="2189426" cy="331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Pb target</a:t>
            </a:r>
            <a:endParaRPr lang="ru-RU" dirty="0">
              <a:solidFill>
                <a:schemeClr val="tx1"/>
              </a:solidFill>
              <a:latin typeface="Times New Roman" panose="02020603050405020304" pitchFamily="18" charset="0"/>
              <a:cs typeface="Times New Roman" panose="02020603050405020304" pitchFamily="18" charset="0"/>
            </a:endParaRPr>
          </a:p>
        </p:txBody>
      </p:sp>
      <p:sp>
        <p:nvSpPr>
          <p:cNvPr id="27" name="Прямоугольник 26">
            <a:extLst>
              <a:ext uri="{FF2B5EF4-FFF2-40B4-BE49-F238E27FC236}">
                <a16:creationId xmlns="" xmlns:a16="http://schemas.microsoft.com/office/drawing/2014/main" id="{46FBC9FF-1EFA-4D9F-8CE5-6FFE4B11C677}"/>
              </a:ext>
            </a:extLst>
          </p:cNvPr>
          <p:cNvSpPr/>
          <p:nvPr/>
        </p:nvSpPr>
        <p:spPr>
          <a:xfrm>
            <a:off x="3598486" y="6366356"/>
            <a:ext cx="2189426" cy="331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W target</a:t>
            </a:r>
            <a:endParaRPr lang="ru-RU" dirty="0">
              <a:solidFill>
                <a:schemeClr val="tx1"/>
              </a:solidFill>
              <a:latin typeface="Times New Roman" panose="02020603050405020304" pitchFamily="18" charset="0"/>
              <a:cs typeface="Times New Roman" panose="02020603050405020304" pitchFamily="18" charset="0"/>
            </a:endParaRPr>
          </a:p>
        </p:txBody>
      </p:sp>
      <p:cxnSp>
        <p:nvCxnSpPr>
          <p:cNvPr id="28" name="Прямая со стрелкой 27">
            <a:extLst>
              <a:ext uri="{FF2B5EF4-FFF2-40B4-BE49-F238E27FC236}">
                <a16:creationId xmlns="" xmlns:a16="http://schemas.microsoft.com/office/drawing/2014/main" id="{32451CAF-5CA2-4322-B477-8F8547AC0060}"/>
              </a:ext>
            </a:extLst>
          </p:cNvPr>
          <p:cNvCxnSpPr>
            <a:cxnSpLocks/>
          </p:cNvCxnSpPr>
          <p:nvPr/>
        </p:nvCxnSpPr>
        <p:spPr>
          <a:xfrm flipV="1">
            <a:off x="2794389" y="4352926"/>
            <a:ext cx="1053711" cy="380038"/>
          </a:xfrm>
          <a:prstGeom prst="straightConnector1">
            <a:avLst/>
          </a:prstGeom>
          <a:ln w="444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Прямая со стрелкой 31">
            <a:extLst>
              <a:ext uri="{FF2B5EF4-FFF2-40B4-BE49-F238E27FC236}">
                <a16:creationId xmlns="" xmlns:a16="http://schemas.microsoft.com/office/drawing/2014/main" id="{94E00D14-8B54-4C7F-95D1-17EE0CB2163B}"/>
              </a:ext>
            </a:extLst>
          </p:cNvPr>
          <p:cNvCxnSpPr>
            <a:cxnSpLocks/>
          </p:cNvCxnSpPr>
          <p:nvPr/>
        </p:nvCxnSpPr>
        <p:spPr>
          <a:xfrm flipV="1">
            <a:off x="3848100" y="4514850"/>
            <a:ext cx="481948" cy="790576"/>
          </a:xfrm>
          <a:prstGeom prst="straightConnector1">
            <a:avLst/>
          </a:prstGeom>
          <a:ln w="444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Прямая со стрелкой 35">
            <a:extLst>
              <a:ext uri="{FF2B5EF4-FFF2-40B4-BE49-F238E27FC236}">
                <a16:creationId xmlns="" xmlns:a16="http://schemas.microsoft.com/office/drawing/2014/main" id="{BE7E4BD4-AC4D-4840-BAF6-79BBEB4C6D79}"/>
              </a:ext>
            </a:extLst>
          </p:cNvPr>
          <p:cNvCxnSpPr>
            <a:cxnSpLocks/>
          </p:cNvCxnSpPr>
          <p:nvPr/>
        </p:nvCxnSpPr>
        <p:spPr>
          <a:xfrm flipV="1">
            <a:off x="4396623" y="4732964"/>
            <a:ext cx="584952" cy="1132311"/>
          </a:xfrm>
          <a:prstGeom prst="straightConnector1">
            <a:avLst/>
          </a:prstGeom>
          <a:ln w="444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Прямая со стрелкой 38">
            <a:extLst>
              <a:ext uri="{FF2B5EF4-FFF2-40B4-BE49-F238E27FC236}">
                <a16:creationId xmlns="" xmlns:a16="http://schemas.microsoft.com/office/drawing/2014/main" id="{FDF54B85-51FE-4E96-806F-149EDC4B00D8}"/>
              </a:ext>
            </a:extLst>
          </p:cNvPr>
          <p:cNvCxnSpPr>
            <a:cxnSpLocks/>
          </p:cNvCxnSpPr>
          <p:nvPr/>
        </p:nvCxnSpPr>
        <p:spPr>
          <a:xfrm flipV="1">
            <a:off x="5130177" y="4830263"/>
            <a:ext cx="580486" cy="1536093"/>
          </a:xfrm>
          <a:prstGeom prst="straightConnector1">
            <a:avLst/>
          </a:prstGeom>
          <a:ln w="444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2986361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393700" y="1949440"/>
          <a:ext cx="6224051" cy="4502160"/>
        </p:xfrm>
        <a:graphic>
          <a:graphicData uri="http://schemas.openxmlformats.org/presentationml/2006/ole">
            <p:oleObj spid="_x0000_s109570" name="Graph" r:id="rId3" imgW="3924300" imgH="2997200" progId="Origin50.Graph">
              <p:embed/>
            </p:oleObj>
          </a:graphicData>
        </a:graphic>
      </p:graphicFrame>
      <p:sp>
        <p:nvSpPr>
          <p:cNvPr id="4" name="TextBox 3"/>
          <p:cNvSpPr txBox="1"/>
          <p:nvPr/>
        </p:nvSpPr>
        <p:spPr>
          <a:xfrm>
            <a:off x="952465" y="500043"/>
            <a:ext cx="8560741" cy="523220"/>
          </a:xfrm>
          <a:prstGeom prst="rect">
            <a:avLst/>
          </a:prstGeom>
          <a:noFill/>
        </p:spPr>
        <p:txBody>
          <a:bodyPr wrap="none" rtlCol="0">
            <a:spAutoFit/>
          </a:bodyPr>
          <a:lstStyle/>
          <a:p>
            <a:r>
              <a:rPr lang="en-US" sz="2800" dirty="0" smtClean="0"/>
              <a:t>Neutron time of flight (base 15 m) as a function of energy</a:t>
            </a:r>
            <a:r>
              <a:rPr lang="ru-RU" sz="2800" dirty="0" smtClean="0"/>
              <a:t> </a:t>
            </a:r>
            <a:endParaRPr lang="ru-RU" sz="2800" dirty="0"/>
          </a:p>
        </p:txBody>
      </p:sp>
      <p:graphicFrame>
        <p:nvGraphicFramePr>
          <p:cNvPr id="1028" name="Object 4"/>
          <p:cNvGraphicFramePr>
            <a:graphicFrameLocks noChangeAspect="1"/>
          </p:cNvGraphicFramePr>
          <p:nvPr/>
        </p:nvGraphicFramePr>
        <p:xfrm>
          <a:off x="5075710" y="1600201"/>
          <a:ext cx="7116289" cy="5092700"/>
        </p:xfrm>
        <a:graphic>
          <a:graphicData uri="http://schemas.openxmlformats.org/presentationml/2006/ole">
            <p:oleObj spid="_x0000_s109571" name="Graph" r:id="rId4" imgW="3924300" imgH="2997200" progId="Origin50.Graph">
              <p:embed/>
            </p:oleObj>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Neutron energy spectrum in</a:t>
            </a:r>
            <a:r>
              <a:rPr lang="ru-RU" dirty="0" smtClean="0"/>
              <a:t> </a:t>
            </a:r>
            <a:r>
              <a:rPr lang="en-US" dirty="0" err="1" smtClean="0"/>
              <a:t>Pb</a:t>
            </a:r>
            <a:r>
              <a:rPr lang="ru-RU" dirty="0" smtClean="0"/>
              <a:t> </a:t>
            </a:r>
            <a:r>
              <a:rPr lang="en-US" dirty="0" smtClean="0"/>
              <a:t>target</a:t>
            </a:r>
            <a:endParaRPr lang="ru-RU" dirty="0"/>
          </a:p>
        </p:txBody>
      </p:sp>
      <p:sp>
        <p:nvSpPr>
          <p:cNvPr id="3" name="Текст 2"/>
          <p:cNvSpPr>
            <a:spLocks noGrp="1"/>
          </p:cNvSpPr>
          <p:nvPr>
            <p:ph type="body" idx="1"/>
          </p:nvPr>
        </p:nvSpPr>
        <p:spPr>
          <a:xfrm>
            <a:off x="1320800" y="1681163"/>
            <a:ext cx="4676775" cy="523557"/>
          </a:xfrm>
        </p:spPr>
        <p:txBody>
          <a:bodyPr/>
          <a:lstStyle/>
          <a:p>
            <a:pPr algn="ctr"/>
            <a:r>
              <a:rPr lang="en-US" dirty="0" smtClean="0"/>
              <a:t>Experiment</a:t>
            </a:r>
            <a:endParaRPr lang="ru-RU" dirty="0"/>
          </a:p>
        </p:txBody>
      </p:sp>
      <p:sp>
        <p:nvSpPr>
          <p:cNvPr id="5" name="Текст 4"/>
          <p:cNvSpPr>
            <a:spLocks noGrp="1"/>
          </p:cNvSpPr>
          <p:nvPr>
            <p:ph type="body" sz="quarter" idx="3"/>
          </p:nvPr>
        </p:nvSpPr>
        <p:spPr>
          <a:xfrm>
            <a:off x="6370320" y="1681163"/>
            <a:ext cx="4985068" cy="462597"/>
          </a:xfrm>
        </p:spPr>
        <p:txBody>
          <a:bodyPr/>
          <a:lstStyle/>
          <a:p>
            <a:pPr algn="ctr"/>
            <a:r>
              <a:rPr lang="en-US" dirty="0" smtClean="0"/>
              <a:t>Simulation</a:t>
            </a:r>
            <a:endParaRPr lang="ru-RU" dirty="0"/>
          </a:p>
        </p:txBody>
      </p:sp>
      <p:graphicFrame>
        <p:nvGraphicFramePr>
          <p:cNvPr id="104450" name="Object 64"/>
          <p:cNvGraphicFramePr>
            <a:graphicFrameLocks noChangeAspect="1"/>
          </p:cNvGraphicFramePr>
          <p:nvPr>
            <p:ph sz="half" idx="2"/>
          </p:nvPr>
        </p:nvGraphicFramePr>
        <p:xfrm>
          <a:off x="193040" y="2316481"/>
          <a:ext cx="6553200" cy="4501560"/>
        </p:xfrm>
        <a:graphic>
          <a:graphicData uri="http://schemas.openxmlformats.org/presentationml/2006/ole">
            <p:oleObj spid="_x0000_s107522" name="Graph" r:id="rId3" imgW="3920760" imgH="3000960" progId="Origin50.Graph">
              <p:embed/>
            </p:oleObj>
          </a:graphicData>
        </a:graphic>
      </p:graphicFrame>
      <p:pic>
        <p:nvPicPr>
          <p:cNvPr id="8" name="Объект 3"/>
          <p:cNvPicPr>
            <a:picLocks noGrp="1" noChangeAspect="1"/>
          </p:cNvPicPr>
          <p:nvPr>
            <p:ph sz="quarter" idx="4"/>
          </p:nvPr>
        </p:nvPicPr>
        <p:blipFill>
          <a:blip r:embed="rId4"/>
          <a:stretch>
            <a:fillRect/>
          </a:stretch>
        </p:blipFill>
        <p:spPr>
          <a:xfrm>
            <a:off x="5888924" y="2479040"/>
            <a:ext cx="6108322" cy="4124959"/>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Neutron energy spectrum in</a:t>
            </a:r>
            <a:r>
              <a:rPr lang="ru-RU" dirty="0" smtClean="0"/>
              <a:t> </a:t>
            </a:r>
            <a:r>
              <a:rPr lang="en-US" dirty="0" smtClean="0"/>
              <a:t>Fe</a:t>
            </a:r>
            <a:r>
              <a:rPr lang="ru-RU" dirty="0" smtClean="0"/>
              <a:t> </a:t>
            </a:r>
            <a:r>
              <a:rPr lang="en-US" dirty="0" smtClean="0"/>
              <a:t>target</a:t>
            </a:r>
            <a:endParaRPr lang="ru-RU" dirty="0"/>
          </a:p>
        </p:txBody>
      </p:sp>
      <p:sp>
        <p:nvSpPr>
          <p:cNvPr id="3" name="Текст 2"/>
          <p:cNvSpPr>
            <a:spLocks noGrp="1"/>
          </p:cNvSpPr>
          <p:nvPr>
            <p:ph type="body" idx="1"/>
          </p:nvPr>
        </p:nvSpPr>
        <p:spPr>
          <a:xfrm>
            <a:off x="1320800" y="1681163"/>
            <a:ext cx="4676775" cy="391477"/>
          </a:xfrm>
        </p:spPr>
        <p:txBody>
          <a:bodyPr>
            <a:normAutofit lnSpcReduction="10000"/>
          </a:bodyPr>
          <a:lstStyle/>
          <a:p>
            <a:pPr algn="ctr"/>
            <a:r>
              <a:rPr lang="en-US" dirty="0" smtClean="0"/>
              <a:t>Experiment</a:t>
            </a:r>
            <a:endParaRPr lang="ru-RU" dirty="0"/>
          </a:p>
        </p:txBody>
      </p:sp>
      <p:sp>
        <p:nvSpPr>
          <p:cNvPr id="5" name="Текст 4"/>
          <p:cNvSpPr>
            <a:spLocks noGrp="1"/>
          </p:cNvSpPr>
          <p:nvPr>
            <p:ph type="body" sz="quarter" idx="3"/>
          </p:nvPr>
        </p:nvSpPr>
        <p:spPr>
          <a:xfrm>
            <a:off x="6370320" y="1681163"/>
            <a:ext cx="4985068" cy="421957"/>
          </a:xfrm>
        </p:spPr>
        <p:txBody>
          <a:bodyPr/>
          <a:lstStyle/>
          <a:p>
            <a:pPr algn="ctr"/>
            <a:r>
              <a:rPr lang="en-US" dirty="0" smtClean="0"/>
              <a:t>Simulation</a:t>
            </a:r>
            <a:endParaRPr lang="ru-RU" dirty="0"/>
          </a:p>
        </p:txBody>
      </p:sp>
      <p:pic>
        <p:nvPicPr>
          <p:cNvPr id="10" name="Объект 6"/>
          <p:cNvPicPr>
            <a:picLocks noGrp="1" noChangeAspect="1"/>
          </p:cNvPicPr>
          <p:nvPr>
            <p:ph sz="quarter" idx="4"/>
          </p:nvPr>
        </p:nvPicPr>
        <p:blipFill>
          <a:blip r:embed="rId3"/>
          <a:stretch>
            <a:fillRect/>
          </a:stretch>
        </p:blipFill>
        <p:spPr>
          <a:xfrm>
            <a:off x="5857240" y="2174240"/>
            <a:ext cx="6485174" cy="4480559"/>
          </a:xfrm>
          <a:prstGeom prst="rect">
            <a:avLst/>
          </a:prstGeom>
        </p:spPr>
      </p:pic>
      <p:graphicFrame>
        <p:nvGraphicFramePr>
          <p:cNvPr id="105476" name="Object 65"/>
          <p:cNvGraphicFramePr>
            <a:graphicFrameLocks noChangeAspect="1"/>
          </p:cNvGraphicFramePr>
          <p:nvPr/>
        </p:nvGraphicFramePr>
        <p:xfrm>
          <a:off x="-233680" y="2245360"/>
          <a:ext cx="7040880" cy="4612640"/>
        </p:xfrm>
        <a:graphic>
          <a:graphicData uri="http://schemas.openxmlformats.org/presentationml/2006/ole">
            <p:oleObj spid="_x0000_s108546" name="Graph" r:id="rId4" imgW="3920760" imgH="3000960" progId="Origin50.Graph">
              <p:embed/>
            </p:oleObj>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Methodical tasks</a:t>
            </a:r>
            <a:endParaRPr lang="en-US" dirty="0"/>
          </a:p>
        </p:txBody>
      </p:sp>
      <p:sp>
        <p:nvSpPr>
          <p:cNvPr id="3" name="Объект 2"/>
          <p:cNvSpPr>
            <a:spLocks noGrp="1"/>
          </p:cNvSpPr>
          <p:nvPr>
            <p:ph idx="1"/>
          </p:nvPr>
        </p:nvSpPr>
        <p:spPr/>
        <p:txBody>
          <a:bodyPr>
            <a:normAutofit/>
          </a:bodyPr>
          <a:lstStyle/>
          <a:p>
            <a:r>
              <a:rPr lang="en-US" dirty="0" smtClean="0"/>
              <a:t>Investigation of pulsed load of MCP-based detectors for NICA rings;</a:t>
            </a:r>
            <a:endParaRPr lang="ru-RU" dirty="0" smtClean="0"/>
          </a:p>
          <a:p>
            <a:r>
              <a:rPr lang="en-US" dirty="0" smtClean="0"/>
              <a:t>Study of MAPS</a:t>
            </a:r>
            <a:r>
              <a:rPr lang="ru-RU" dirty="0" smtClean="0"/>
              <a:t> (</a:t>
            </a:r>
            <a:r>
              <a:rPr lang="en-US" dirty="0" smtClean="0"/>
              <a:t>monolithic active pixel sensors) detectors for NICA MPD;</a:t>
            </a:r>
            <a:endParaRPr lang="ru-RU" dirty="0" smtClean="0"/>
          </a:p>
          <a:p>
            <a:r>
              <a:rPr lang="en-US" dirty="0" smtClean="0"/>
              <a:t>Study of characteristics and calibration of the prototype of electromagnetic calorimeter for</a:t>
            </a:r>
            <a:r>
              <a:rPr lang="ru-RU" dirty="0" smtClean="0"/>
              <a:t> </a:t>
            </a:r>
            <a:r>
              <a:rPr lang="en-US" dirty="0" smtClean="0"/>
              <a:t>NICA SPD</a:t>
            </a:r>
            <a:r>
              <a:rPr lang="en-US" dirty="0"/>
              <a:t>;</a:t>
            </a:r>
            <a:endParaRPr lang="en-US" dirty="0" smtClean="0"/>
          </a:p>
          <a:p>
            <a:r>
              <a:rPr lang="en-US" dirty="0" smtClean="0"/>
              <a:t>Study of characteristics of straw detector for SPD;</a:t>
            </a:r>
            <a:endParaRPr lang="ru-RU" dirty="0" smtClean="0"/>
          </a:p>
          <a:p>
            <a:r>
              <a:rPr lang="en-US" dirty="0" smtClean="0"/>
              <a:t>Study of characteristics of gas detectors;</a:t>
            </a:r>
          </a:p>
          <a:p>
            <a:r>
              <a:rPr lang="en-US" dirty="0" smtClean="0"/>
              <a:t>Development of detectors for dynamic </a:t>
            </a:r>
            <a:r>
              <a:rPr lang="en-US" dirty="0" err="1" smtClean="0"/>
              <a:t>neutronography</a:t>
            </a:r>
            <a:r>
              <a:rPr lang="en-US" dirty="0" smtClean="0"/>
              <a:t> and neutron resonance spectroscopy.</a:t>
            </a:r>
          </a:p>
          <a:p>
            <a:endParaRPr lang="en-US" dirty="0"/>
          </a:p>
        </p:txBody>
      </p:sp>
    </p:spTree>
    <p:extLst>
      <p:ext uri="{BB962C8B-B14F-4D97-AF65-F5344CB8AC3E}">
        <p14:creationId xmlns="" xmlns:p14="http://schemas.microsoft.com/office/powerpoint/2010/main" val="13729989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 xmlns:a16="http://schemas.microsoft.com/office/drawing/2014/main" id="{2424C5D9-B769-4E65-8E98-B462B31D305E}"/>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5159569" y="1331138"/>
            <a:ext cx="3328205" cy="4490185"/>
          </a:xfrm>
          <a:prstGeom prst="rect">
            <a:avLst/>
          </a:prstGeom>
        </p:spPr>
      </p:pic>
      <p:pic>
        <p:nvPicPr>
          <p:cNvPr id="11" name="Рисунок 10">
            <a:extLst>
              <a:ext uri="{FF2B5EF4-FFF2-40B4-BE49-F238E27FC236}">
                <a16:creationId xmlns="" xmlns:a16="http://schemas.microsoft.com/office/drawing/2014/main" id="{03D244A9-C4B3-4F7B-8995-5CF395A57B0F}"/>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02756" y="59162"/>
            <a:ext cx="2102713" cy="1299411"/>
          </a:xfrm>
          <a:prstGeom prst="rect">
            <a:avLst/>
          </a:prstGeom>
        </p:spPr>
      </p:pic>
      <p:sp>
        <p:nvSpPr>
          <p:cNvPr id="2" name="TextBox 1">
            <a:extLst>
              <a:ext uri="{FF2B5EF4-FFF2-40B4-BE49-F238E27FC236}">
                <a16:creationId xmlns="" xmlns:a16="http://schemas.microsoft.com/office/drawing/2014/main" id="{82F96B04-889A-4372-A68D-0590DE0DBA2D}"/>
              </a:ext>
            </a:extLst>
          </p:cNvPr>
          <p:cNvSpPr txBox="1"/>
          <p:nvPr/>
        </p:nvSpPr>
        <p:spPr>
          <a:xfrm>
            <a:off x="-32410" y="17366"/>
            <a:ext cx="2773043" cy="369332"/>
          </a:xfrm>
          <a:prstGeom prst="rect">
            <a:avLst/>
          </a:prstGeom>
          <a:noFill/>
        </p:spPr>
        <p:txBody>
          <a:bodyPr wrap="square" rtlCol="0">
            <a:spAutoFit/>
          </a:bodyPr>
          <a:lstStyle/>
          <a:p>
            <a:pPr algn="ctr"/>
            <a:r>
              <a:rPr lang="en-US" dirty="0" smtClean="0">
                <a:latin typeface="Times New Roman" panose="02020603050405020304" pitchFamily="18" charset="0"/>
                <a:cs typeface="Times New Roman" panose="02020603050405020304" pitchFamily="18" charset="0"/>
              </a:rPr>
              <a:t>Object: mole</a:t>
            </a:r>
            <a:endParaRPr lang="en-US"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 xmlns:a16="http://schemas.microsoft.com/office/drawing/2014/main" id="{B2B4246F-0428-4CF8-8B35-7D35E1BC3463}"/>
              </a:ext>
            </a:extLst>
          </p:cNvPr>
          <p:cNvSpPr txBox="1"/>
          <p:nvPr/>
        </p:nvSpPr>
        <p:spPr>
          <a:xfrm>
            <a:off x="9175197" y="968883"/>
            <a:ext cx="2714047"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Photo in the gamma beam</a:t>
            </a:r>
            <a:endParaRPr lang="en-US"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 xmlns:a16="http://schemas.microsoft.com/office/drawing/2014/main" id="{F07388A4-7218-4840-9D75-F67B6B84CABB}"/>
              </a:ext>
            </a:extLst>
          </p:cNvPr>
          <p:cNvSpPr txBox="1"/>
          <p:nvPr/>
        </p:nvSpPr>
        <p:spPr>
          <a:xfrm>
            <a:off x="5377802" y="968883"/>
            <a:ext cx="2891738"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Photo in the neutron beam</a:t>
            </a:r>
            <a:endParaRPr lang="en-US" dirty="0">
              <a:latin typeface="Times New Roman" panose="02020603050405020304" pitchFamily="18" charset="0"/>
              <a:cs typeface="Times New Roman" panose="02020603050405020304" pitchFamily="18" charset="0"/>
            </a:endParaRPr>
          </a:p>
        </p:txBody>
      </p:sp>
      <p:pic>
        <p:nvPicPr>
          <p:cNvPr id="15" name="Рисунок 14">
            <a:extLst>
              <a:ext uri="{FF2B5EF4-FFF2-40B4-BE49-F238E27FC236}">
                <a16:creationId xmlns="" xmlns:a16="http://schemas.microsoft.com/office/drawing/2014/main" id="{033999F5-FED5-4688-8F2D-BFD80977C69F}"/>
              </a:ext>
            </a:extLst>
          </p:cNvPr>
          <p:cNvPicPr>
            <a:picLocks noChangeAspect="1"/>
          </p:cNvPicPr>
          <p:nvPr/>
        </p:nvPicPr>
        <p:blipFill rotWithShape="1">
          <a:blip r:embed="rId4">
            <a:extLst>
              <a:ext uri="{28A0092B-C50C-407E-A947-70E740481C1C}">
                <a14:useLocalDpi xmlns="" xmlns:a14="http://schemas.microsoft.com/office/drawing/2010/main" val="0"/>
              </a:ext>
            </a:extLst>
          </a:blip>
          <a:srcRect l="22242" t="16421" r="27817" b="10035"/>
          <a:stretch/>
        </p:blipFill>
        <p:spPr>
          <a:xfrm>
            <a:off x="69743" y="1387701"/>
            <a:ext cx="2568740" cy="5043638"/>
          </a:xfrm>
          <a:prstGeom prst="rect">
            <a:avLst/>
          </a:prstGeom>
        </p:spPr>
      </p:pic>
      <p:cxnSp>
        <p:nvCxnSpPr>
          <p:cNvPr id="17" name="Прямая со стрелкой 16">
            <a:extLst>
              <a:ext uri="{FF2B5EF4-FFF2-40B4-BE49-F238E27FC236}">
                <a16:creationId xmlns="" xmlns:a16="http://schemas.microsoft.com/office/drawing/2014/main" id="{C1F89D06-3EAD-4E26-A919-E27FA0FFAE41}"/>
              </a:ext>
            </a:extLst>
          </p:cNvPr>
          <p:cNvCxnSpPr/>
          <p:nvPr/>
        </p:nvCxnSpPr>
        <p:spPr>
          <a:xfrm flipH="1" flipV="1">
            <a:off x="1565389" y="4083294"/>
            <a:ext cx="503077" cy="2165684"/>
          </a:xfrm>
          <a:prstGeom prst="straightConnector1">
            <a:avLst/>
          </a:prstGeom>
          <a:ln w="635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a:extLst>
              <a:ext uri="{FF2B5EF4-FFF2-40B4-BE49-F238E27FC236}">
                <a16:creationId xmlns="" xmlns:a16="http://schemas.microsoft.com/office/drawing/2014/main" id="{91771BF4-B551-42E4-A1A9-6672AF964E56}"/>
              </a:ext>
            </a:extLst>
          </p:cNvPr>
          <p:cNvCxnSpPr>
            <a:cxnSpLocks/>
          </p:cNvCxnSpPr>
          <p:nvPr/>
        </p:nvCxnSpPr>
        <p:spPr>
          <a:xfrm>
            <a:off x="559558" y="1118973"/>
            <a:ext cx="439637" cy="1000964"/>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2" name="Прямая со стрелкой 21">
            <a:extLst>
              <a:ext uri="{FF2B5EF4-FFF2-40B4-BE49-F238E27FC236}">
                <a16:creationId xmlns="" xmlns:a16="http://schemas.microsoft.com/office/drawing/2014/main" id="{BA64F0DE-F171-4EDA-996B-F3D79ACC8FCA}"/>
              </a:ext>
            </a:extLst>
          </p:cNvPr>
          <p:cNvCxnSpPr>
            <a:cxnSpLocks/>
          </p:cNvCxnSpPr>
          <p:nvPr/>
        </p:nvCxnSpPr>
        <p:spPr>
          <a:xfrm flipH="1" flipV="1">
            <a:off x="1187491" y="2620254"/>
            <a:ext cx="236082" cy="1025091"/>
          </a:xfrm>
          <a:prstGeom prst="straightConnector1">
            <a:avLst/>
          </a:prstGeom>
          <a:ln w="63500">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 xmlns:a16="http://schemas.microsoft.com/office/drawing/2014/main" id="{A86B3337-B709-42F9-BD3A-CD6003050CBF}"/>
              </a:ext>
            </a:extLst>
          </p:cNvPr>
          <p:cNvSpPr txBox="1"/>
          <p:nvPr/>
        </p:nvSpPr>
        <p:spPr>
          <a:xfrm>
            <a:off x="2779114" y="863760"/>
            <a:ext cx="2102713" cy="307777"/>
          </a:xfrm>
          <a:prstGeom prst="rect">
            <a:avLst/>
          </a:prstGeom>
          <a:noFill/>
        </p:spPr>
        <p:txBody>
          <a:bodyPr wrap="square" rtlCol="0">
            <a:spAutoFit/>
          </a:bodyPr>
          <a:lstStyle/>
          <a:p>
            <a:r>
              <a:rPr lang="en-US" sz="1400" b="1" dirty="0" smtClean="0">
                <a:latin typeface="Times New Roman" panose="02020603050405020304" pitchFamily="18" charset="0"/>
                <a:cs typeface="Times New Roman" panose="02020603050405020304" pitchFamily="18" charset="0"/>
              </a:rPr>
              <a:t>Beryllium target</a:t>
            </a:r>
            <a:endParaRPr lang="en-US" sz="1400" b="1" dirty="0">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 xmlns:a16="http://schemas.microsoft.com/office/drawing/2014/main" id="{71C20286-D41E-4DBA-8904-9A035DE910D1}"/>
              </a:ext>
            </a:extLst>
          </p:cNvPr>
          <p:cNvSpPr txBox="1"/>
          <p:nvPr/>
        </p:nvSpPr>
        <p:spPr>
          <a:xfrm>
            <a:off x="643927" y="5716638"/>
            <a:ext cx="1173000" cy="276999"/>
          </a:xfrm>
          <a:prstGeom prst="rect">
            <a:avLst/>
          </a:prstGeom>
          <a:solidFill>
            <a:schemeClr val="bg1"/>
          </a:solidFill>
        </p:spPr>
        <p:txBody>
          <a:bodyPr wrap="square" rtlCol="0">
            <a:spAutoFit/>
          </a:bodyPr>
          <a:lstStyle/>
          <a:p>
            <a:pPr algn="just"/>
            <a:r>
              <a:rPr lang="en-US" sz="1200" b="1" dirty="0" smtClean="0">
                <a:latin typeface="Times New Roman" panose="02020603050405020304" pitchFamily="18" charset="0"/>
                <a:cs typeface="Times New Roman" panose="02020603050405020304" pitchFamily="18" charset="0"/>
              </a:rPr>
              <a:t>Electron beam</a:t>
            </a:r>
            <a:endParaRPr lang="en-US" sz="1200" b="1" dirty="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 xmlns:a16="http://schemas.microsoft.com/office/drawing/2014/main" id="{ADD2BD75-2970-4BF1-A5BB-6235F3B1E0C8}"/>
              </a:ext>
            </a:extLst>
          </p:cNvPr>
          <p:cNvSpPr txBox="1"/>
          <p:nvPr/>
        </p:nvSpPr>
        <p:spPr>
          <a:xfrm>
            <a:off x="104250" y="3183679"/>
            <a:ext cx="1150969" cy="276999"/>
          </a:xfrm>
          <a:prstGeom prst="rect">
            <a:avLst/>
          </a:prstGeom>
          <a:solidFill>
            <a:schemeClr val="bg1"/>
          </a:solidFill>
        </p:spPr>
        <p:txBody>
          <a:bodyPr wrap="square" rtlCol="0">
            <a:spAutoFit/>
          </a:bodyPr>
          <a:lstStyle/>
          <a:p>
            <a:pPr algn="just"/>
            <a:r>
              <a:rPr lang="en-US" sz="1200" b="1" dirty="0" smtClean="0">
                <a:latin typeface="Times New Roman" panose="02020603050405020304" pitchFamily="18" charset="0"/>
                <a:cs typeface="Times New Roman" panose="02020603050405020304" pitchFamily="18" charset="0"/>
              </a:rPr>
              <a:t>Neutron beam</a:t>
            </a:r>
            <a:endParaRPr lang="en-US" sz="1200" b="1" dirty="0">
              <a:latin typeface="Times New Roman" panose="02020603050405020304" pitchFamily="18" charset="0"/>
              <a:cs typeface="Times New Roman" panose="02020603050405020304" pitchFamily="18" charset="0"/>
            </a:endParaRPr>
          </a:p>
        </p:txBody>
      </p:sp>
      <p:cxnSp>
        <p:nvCxnSpPr>
          <p:cNvPr id="26" name="Прямая со стрелкой 25">
            <a:extLst>
              <a:ext uri="{FF2B5EF4-FFF2-40B4-BE49-F238E27FC236}">
                <a16:creationId xmlns="" xmlns:a16="http://schemas.microsoft.com/office/drawing/2014/main" id="{FC41822C-D4F7-48D5-8628-DC52498D57D5}"/>
              </a:ext>
            </a:extLst>
          </p:cNvPr>
          <p:cNvCxnSpPr>
            <a:cxnSpLocks/>
            <a:stCxn id="25" idx="1"/>
          </p:cNvCxnSpPr>
          <p:nvPr/>
        </p:nvCxnSpPr>
        <p:spPr>
          <a:xfrm rot="10800000" flipV="1">
            <a:off x="1641806" y="1017648"/>
            <a:ext cx="1137308" cy="2881587"/>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 xmlns:a16="http://schemas.microsoft.com/office/drawing/2014/main" id="{97E7E2B8-15F4-4F71-B7E4-8657F5D8A1D9}"/>
              </a:ext>
            </a:extLst>
          </p:cNvPr>
          <p:cNvSpPr txBox="1"/>
          <p:nvPr/>
        </p:nvSpPr>
        <p:spPr>
          <a:xfrm>
            <a:off x="5158774" y="5174992"/>
            <a:ext cx="2147913"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dirty="0" smtClean="0">
                <a:latin typeface="Times New Roman" panose="02020603050405020304" pitchFamily="18" charset="0"/>
                <a:cs typeface="Times New Roman" panose="02020603050405020304" pitchFamily="18" charset="0"/>
              </a:rPr>
              <a:t>Intestines can be seen</a:t>
            </a:r>
            <a:endParaRPr lang="ru-RU" dirty="0">
              <a:latin typeface="Times New Roman" panose="02020603050405020304" pitchFamily="18" charset="0"/>
              <a:cs typeface="Times New Roman" panose="02020603050405020304" pitchFamily="18" charset="0"/>
            </a:endParaRPr>
          </a:p>
        </p:txBody>
      </p:sp>
      <p:sp>
        <p:nvSpPr>
          <p:cNvPr id="23" name="Заголовок 1">
            <a:extLst>
              <a:ext uri="{FF2B5EF4-FFF2-40B4-BE49-F238E27FC236}">
                <a16:creationId xmlns="" xmlns:a16="http://schemas.microsoft.com/office/drawing/2014/main" id="{5A828C57-241F-4687-8117-64C127C7C7BA}"/>
              </a:ext>
            </a:extLst>
          </p:cNvPr>
          <p:cNvSpPr txBox="1">
            <a:spLocks/>
          </p:cNvSpPr>
          <p:nvPr/>
        </p:nvSpPr>
        <p:spPr>
          <a:xfrm>
            <a:off x="2786725" y="-144572"/>
            <a:ext cx="7542096" cy="8534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smtClean="0">
                <a:solidFill>
                  <a:srgbClr val="0070C0"/>
                </a:solidFill>
                <a:latin typeface="Times New Roman" panose="02020603050405020304" pitchFamily="18" charset="0"/>
                <a:cs typeface="Times New Roman" panose="02020603050405020304" pitchFamily="18" charset="0"/>
              </a:rPr>
              <a:t>Neutron radiography</a:t>
            </a:r>
            <a:r>
              <a:rPr lang="ru-RU" sz="3600" dirty="0" smtClean="0">
                <a:solidFill>
                  <a:srgbClr val="0070C0"/>
                </a:solidFill>
                <a:latin typeface="Times New Roman" panose="02020603050405020304" pitchFamily="18" charset="0"/>
                <a:cs typeface="Times New Roman" panose="02020603050405020304" pitchFamily="18" charset="0"/>
              </a:rPr>
              <a:t> </a:t>
            </a:r>
            <a:endParaRPr lang="ru-RU" sz="3600" dirty="0">
              <a:solidFill>
                <a:srgbClr val="0070C0"/>
              </a:solidFill>
              <a:latin typeface="Times New Roman" panose="02020603050405020304" pitchFamily="18" charset="0"/>
              <a:cs typeface="Times New Roman" panose="02020603050405020304" pitchFamily="18" charset="0"/>
            </a:endParaRPr>
          </a:p>
        </p:txBody>
      </p:sp>
      <p:sp>
        <p:nvSpPr>
          <p:cNvPr id="13" name="Прямоугольник 12">
            <a:extLst>
              <a:ext uri="{FF2B5EF4-FFF2-40B4-BE49-F238E27FC236}">
                <a16:creationId xmlns="" xmlns:a16="http://schemas.microsoft.com/office/drawing/2014/main" id="{BF5036FE-0FE9-470A-B859-5B41B5EFAF8A}"/>
              </a:ext>
            </a:extLst>
          </p:cNvPr>
          <p:cNvSpPr/>
          <p:nvPr/>
        </p:nvSpPr>
        <p:spPr>
          <a:xfrm>
            <a:off x="2818568" y="1400620"/>
            <a:ext cx="2377574" cy="369332"/>
          </a:xfrm>
          <a:prstGeom prst="rect">
            <a:avLst/>
          </a:prstGeom>
        </p:spPr>
        <p:txBody>
          <a:bodyPr wrap="none">
            <a:spAutoFit/>
          </a:bodyPr>
          <a:lstStyle/>
          <a:p>
            <a:r>
              <a:rPr lang="en-US" altLang="ru-RU" dirty="0" smtClean="0">
                <a:latin typeface="Times New Roman" panose="02020603050405020304" pitchFamily="18" charset="0"/>
                <a:cs typeface="Times New Roman" panose="02020603050405020304" pitchFamily="18" charset="0"/>
              </a:rPr>
              <a:t>Image in neutron beam</a:t>
            </a:r>
            <a:endParaRPr lang="ru-RU" altLang="ru-RU" dirty="0">
              <a:latin typeface="Times New Roman" panose="02020603050405020304" pitchFamily="18" charset="0"/>
              <a:cs typeface="Times New Roman" panose="02020603050405020304" pitchFamily="18" charset="0"/>
            </a:endParaRPr>
          </a:p>
        </p:txBody>
      </p:sp>
      <p:pic>
        <p:nvPicPr>
          <p:cNvPr id="27" name="Рисунок 26">
            <a:extLst>
              <a:ext uri="{FF2B5EF4-FFF2-40B4-BE49-F238E27FC236}">
                <a16:creationId xmlns="" xmlns:a16="http://schemas.microsoft.com/office/drawing/2014/main" id="{6BE8F1D4-2856-4828-82E4-F485F9B0C9A1}"/>
              </a:ext>
            </a:extLst>
          </p:cNvPr>
          <p:cNvPicPr>
            <a:picLocks noChangeAspect="1"/>
          </p:cNvPicPr>
          <p:nvPr/>
        </p:nvPicPr>
        <p:blipFill rotWithShape="1">
          <a:blip r:embed="rId5">
            <a:extLst>
              <a:ext uri="{28A0092B-C50C-407E-A947-70E740481C1C}">
                <a14:useLocalDpi xmlns="" xmlns:a14="http://schemas.microsoft.com/office/drawing/2010/main" val="0"/>
              </a:ext>
            </a:extLst>
          </a:blip>
          <a:srcRect l="61053" r="4123" b="1272"/>
          <a:stretch/>
        </p:blipFill>
        <p:spPr>
          <a:xfrm>
            <a:off x="2836182" y="2178038"/>
            <a:ext cx="2033589" cy="2643909"/>
          </a:xfrm>
          <a:prstGeom prst="rect">
            <a:avLst/>
          </a:prstGeom>
        </p:spPr>
      </p:pic>
      <p:pic>
        <p:nvPicPr>
          <p:cNvPr id="28" name="Рисунок 27">
            <a:extLst>
              <a:ext uri="{FF2B5EF4-FFF2-40B4-BE49-F238E27FC236}">
                <a16:creationId xmlns="" xmlns:a16="http://schemas.microsoft.com/office/drawing/2014/main" id="{243088E5-FCE6-47A7-A2BE-BADE2393A900}"/>
              </a:ext>
            </a:extLst>
          </p:cNvPr>
          <p:cNvPicPr>
            <a:picLocks noChangeAspect="1"/>
          </p:cNvPicPr>
          <p:nvPr/>
        </p:nvPicPr>
        <p:blipFill rotWithShape="1">
          <a:blip r:embed="rId5">
            <a:extLst>
              <a:ext uri="{28A0092B-C50C-407E-A947-70E740481C1C}">
                <a14:useLocalDpi xmlns="" xmlns:a14="http://schemas.microsoft.com/office/drawing/2010/main" val="0"/>
              </a:ext>
            </a:extLst>
          </a:blip>
          <a:srcRect r="51271" b="1272"/>
          <a:stretch/>
        </p:blipFill>
        <p:spPr>
          <a:xfrm>
            <a:off x="2843912" y="4880531"/>
            <a:ext cx="2041403" cy="1896717"/>
          </a:xfrm>
          <a:prstGeom prst="rect">
            <a:avLst/>
          </a:prstGeom>
        </p:spPr>
      </p:pic>
      <p:pic>
        <p:nvPicPr>
          <p:cNvPr id="24" name="Рисунок 8">
            <a:extLst>
              <a:ext uri="{FF2B5EF4-FFF2-40B4-BE49-F238E27FC236}">
                <a16:creationId xmlns="" xmlns:a16="http://schemas.microsoft.com/office/drawing/2014/main" id="{97719489-885B-4DE4-866F-90EBF6477B16}"/>
              </a:ext>
            </a:extLst>
          </p:cNvPr>
          <p:cNvPicPr>
            <a:picLocks noChangeAspect="1" noChangeArrowheads="1"/>
          </p:cNvPicPr>
          <p:nvPr/>
        </p:nvPicPr>
        <p:blipFill rotWithShape="1">
          <a:blip r:embed="rId6">
            <a:extLst>
              <a:ext uri="{28A0092B-C50C-407E-A947-70E740481C1C}">
                <a14:useLocalDpi xmlns="" xmlns:a14="http://schemas.microsoft.com/office/drawing/2010/main" val="0"/>
              </a:ext>
            </a:extLst>
          </a:blip>
          <a:srcRect l="685" t="-825" r="52200" b="7304"/>
          <a:stretch/>
        </p:blipFill>
        <p:spPr bwMode="auto">
          <a:xfrm rot="10800000">
            <a:off x="2566170" y="5443741"/>
            <a:ext cx="1893140" cy="13354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 name="Рисунок 36">
            <a:extLst>
              <a:ext uri="{FF2B5EF4-FFF2-40B4-BE49-F238E27FC236}">
                <a16:creationId xmlns="" xmlns:a16="http://schemas.microsoft.com/office/drawing/2014/main" id="{F743858E-CDFC-4691-BDBE-0933592F4947}"/>
              </a:ext>
            </a:extLst>
          </p:cNvPr>
          <p:cNvPicPr>
            <a:picLocks noChangeAspect="1"/>
          </p:cNvPicPr>
          <p:nvPr/>
        </p:nvPicPr>
        <p:blipFill rotWithShape="1">
          <a:blip r:embed="rId7"/>
          <a:srcRect l="23377" t="25542" r="25164" b="7710"/>
          <a:stretch/>
        </p:blipFill>
        <p:spPr>
          <a:xfrm>
            <a:off x="8821134" y="1338215"/>
            <a:ext cx="3015373" cy="4504339"/>
          </a:xfrm>
          <a:prstGeom prst="rect">
            <a:avLst/>
          </a:prstGeom>
        </p:spPr>
      </p:pic>
      <p:sp>
        <p:nvSpPr>
          <p:cNvPr id="38" name="Номер слайда 1">
            <a:extLst>
              <a:ext uri="{FF2B5EF4-FFF2-40B4-BE49-F238E27FC236}">
                <a16:creationId xmlns="" xmlns:a16="http://schemas.microsoft.com/office/drawing/2014/main" id="{28E36B30-4BB2-4AE6-89CD-192B1C56A8CE}"/>
              </a:ext>
            </a:extLst>
          </p:cNvPr>
          <p:cNvSpPr>
            <a:spLocks noGrp="1"/>
          </p:cNvSpPr>
          <p:nvPr>
            <p:ph type="sldNum" sz="quarter" idx="12"/>
          </p:nvPr>
        </p:nvSpPr>
        <p:spPr>
          <a:xfrm>
            <a:off x="9448800" y="6492875"/>
            <a:ext cx="2743200" cy="365125"/>
          </a:xfrm>
        </p:spPr>
        <p:txBody>
          <a:bodyPr/>
          <a:lstStyle/>
          <a:p>
            <a:fld id="{73FA71B6-598B-4D0A-ACFC-ADB3C44C04C5}" type="slidenum">
              <a:rPr lang="ru-RU" smtClean="0"/>
              <a:pPr/>
              <a:t>26</a:t>
            </a:fld>
            <a:endParaRPr lang="ru-RU" dirty="0"/>
          </a:p>
        </p:txBody>
      </p:sp>
    </p:spTree>
    <p:extLst>
      <p:ext uri="{BB962C8B-B14F-4D97-AF65-F5344CB8AC3E}">
        <p14:creationId xmlns="" xmlns:p14="http://schemas.microsoft.com/office/powerpoint/2010/main" val="20451963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Educational program</a:t>
            </a:r>
            <a:endParaRPr lang="en-US" dirty="0"/>
          </a:p>
        </p:txBody>
      </p:sp>
      <p:sp>
        <p:nvSpPr>
          <p:cNvPr id="3" name="Объект 2"/>
          <p:cNvSpPr>
            <a:spLocks noGrp="1"/>
          </p:cNvSpPr>
          <p:nvPr>
            <p:ph idx="1"/>
          </p:nvPr>
        </p:nvSpPr>
        <p:spPr/>
        <p:txBody>
          <a:bodyPr/>
          <a:lstStyle/>
          <a:p>
            <a:r>
              <a:rPr lang="en-US" dirty="0" smtClean="0"/>
              <a:t>Acceleration physics </a:t>
            </a:r>
            <a:r>
              <a:rPr lang="ru-RU" dirty="0" smtClean="0"/>
              <a:t>(</a:t>
            </a:r>
            <a:r>
              <a:rPr lang="en-US" dirty="0" smtClean="0"/>
              <a:t>magnetic optics, microwave technique</a:t>
            </a:r>
            <a:r>
              <a:rPr lang="ru-RU" dirty="0" smtClean="0"/>
              <a:t>, </a:t>
            </a:r>
            <a:r>
              <a:rPr lang="en-US" dirty="0" smtClean="0"/>
              <a:t>automation system</a:t>
            </a:r>
            <a:r>
              <a:rPr lang="ru-RU" dirty="0" smtClean="0"/>
              <a:t> – </a:t>
            </a:r>
            <a:r>
              <a:rPr lang="en-US" dirty="0" smtClean="0"/>
              <a:t>Tango</a:t>
            </a:r>
            <a:r>
              <a:rPr lang="ru-RU" dirty="0" smtClean="0"/>
              <a:t>, </a:t>
            </a:r>
            <a:r>
              <a:rPr lang="en-US" dirty="0" smtClean="0"/>
              <a:t>beam diagnostics</a:t>
            </a:r>
            <a:r>
              <a:rPr lang="ru-RU" dirty="0" smtClean="0"/>
              <a:t>)</a:t>
            </a:r>
            <a:r>
              <a:rPr lang="en-US" dirty="0" smtClean="0"/>
              <a:t>;</a:t>
            </a:r>
            <a:endParaRPr lang="ru-RU" dirty="0" smtClean="0"/>
          </a:p>
          <a:p>
            <a:r>
              <a:rPr lang="en-US" dirty="0" smtClean="0"/>
              <a:t>Elementary particle detectors;</a:t>
            </a:r>
            <a:endParaRPr lang="ru-RU" dirty="0" smtClean="0"/>
          </a:p>
          <a:p>
            <a:r>
              <a:rPr lang="en-US" dirty="0" smtClean="0"/>
              <a:t>Applied problems</a:t>
            </a:r>
            <a:r>
              <a:rPr lang="ru-RU" dirty="0" smtClean="0"/>
              <a:t> (</a:t>
            </a:r>
            <a:r>
              <a:rPr lang="en-US" dirty="0" smtClean="0"/>
              <a:t>radiation material research, generation of synchrotron and terahertz radiation</a:t>
            </a:r>
            <a:r>
              <a:rPr lang="ru-RU" dirty="0" smtClean="0"/>
              <a:t>)</a:t>
            </a:r>
            <a:r>
              <a:rPr lang="en-US" dirty="0" smtClean="0"/>
              <a:t>.</a:t>
            </a:r>
            <a:endParaRPr lang="en-US" dirty="0"/>
          </a:p>
        </p:txBody>
      </p:sp>
    </p:spTree>
    <p:extLst>
      <p:ext uri="{BB962C8B-B14F-4D97-AF65-F5344CB8AC3E}">
        <p14:creationId xmlns="" xmlns:p14="http://schemas.microsoft.com/office/powerpoint/2010/main" val="42867209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1"/>
          <p:cNvSpPr>
            <a:spLocks noChangeArrowheads="1"/>
          </p:cNvSpPr>
          <p:nvPr/>
        </p:nvSpPr>
        <p:spPr bwMode="auto">
          <a:xfrm>
            <a:off x="0" y="615553"/>
            <a:ext cx="12192000" cy="54476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Expected results</a:t>
            </a:r>
            <a:endParaRPr kumimoji="0" lang="ru-RU" sz="2000" b="1" i="1"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The main results of the project will be</a:t>
            </a:r>
            <a:r>
              <a:rPr kumimoji="0" lang="ru-RU"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lvl="0" algn="just" defTabSz="914400" eaLnBrk="0" fontAlgn="base" hangingPunct="0">
              <a:spcBef>
                <a:spcPct val="0"/>
              </a:spcBef>
              <a:spcAft>
                <a:spcPct val="0"/>
              </a:spcAf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lang="en-US" sz="2000" dirty="0">
                <a:latin typeface="Times New Roman" pitchFamily="18" charset="0"/>
                <a:ea typeface="Calibri" pitchFamily="34" charset="0"/>
                <a:cs typeface="Times New Roman" pitchFamily="18" charset="0"/>
              </a:rPr>
              <a:t>a unique scientific research facility for investigation of the mechanisms of generation of electromagnetic radiation in a wavelength range from 1 mm (microwave range) to 1 pm (gamma radiation) produced in interaction of relativistic electron beams with matter and external electromagnetic fields will be </a:t>
            </a:r>
            <a:r>
              <a:rPr lang="en-US" sz="2000" dirty="0" smtClean="0">
                <a:latin typeface="Times New Roman" pitchFamily="18" charset="0"/>
                <a:ea typeface="Calibri" pitchFamily="34" charset="0"/>
                <a:cs typeface="Times New Roman" pitchFamily="18" charset="0"/>
              </a:rPr>
              <a:t>created</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ru-RU"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lvl="0" algn="just" defTabSz="914400" eaLnBrk="0" fontAlgn="base" hangingPunct="0">
              <a:spcBef>
                <a:spcPct val="0"/>
              </a:spcBef>
              <a:spcAft>
                <a:spcPct val="0"/>
              </a:spcAf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lang="en-US" sz="2000" dirty="0">
                <a:latin typeface="Times New Roman" pitchFamily="18" charset="0"/>
                <a:ea typeface="Calibri" pitchFamily="34" charset="0"/>
                <a:cs typeface="Times New Roman" pitchFamily="18" charset="0"/>
              </a:rPr>
              <a:t>fundamentally new approaches to generation of electromagnetic radiation with controllable characteristics based on targets produced from functional materials will be </a:t>
            </a:r>
            <a:r>
              <a:rPr lang="en-US" sz="2000" dirty="0" smtClean="0">
                <a:latin typeface="Times New Roman" pitchFamily="18" charset="0"/>
                <a:ea typeface="Calibri" pitchFamily="34" charset="0"/>
                <a:cs typeface="Times New Roman" pitchFamily="18" charset="0"/>
              </a:rPr>
              <a:t>developed</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lvl="0" algn="just" defTabSz="914400" eaLnBrk="0" fontAlgn="base" hangingPunct="0">
              <a:spcBef>
                <a:spcPct val="0"/>
              </a:spcBef>
              <a:spcAft>
                <a:spcPct val="0"/>
              </a:spcAf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lang="en-US" sz="2000" dirty="0">
                <a:latin typeface="Times New Roman" pitchFamily="18" charset="0"/>
                <a:ea typeface="Calibri" pitchFamily="34" charset="0"/>
                <a:cs typeface="Times New Roman" pitchFamily="18" charset="0"/>
              </a:rPr>
              <a:t>new nondestructive methods for diagnostics of charged particle beams will be developed and </a:t>
            </a:r>
            <a:r>
              <a:rPr lang="en-US" sz="2000" dirty="0" smtClean="0">
                <a:latin typeface="Times New Roman" pitchFamily="18" charset="0"/>
                <a:ea typeface="Calibri" pitchFamily="34" charset="0"/>
                <a:cs typeface="Times New Roman" pitchFamily="18" charset="0"/>
              </a:rPr>
              <a:t>tested</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lvl="0" algn="just" defTabSz="914400" eaLnBrk="0" fontAlgn="base" hangingPunct="0">
              <a:spcBef>
                <a:spcPct val="0"/>
              </a:spcBef>
              <a:spcAft>
                <a:spcPct val="0"/>
              </a:spcAf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lang="en-US" sz="2000" dirty="0">
                <a:latin typeface="Times New Roman" pitchFamily="18" charset="0"/>
                <a:ea typeface="Calibri" pitchFamily="34" charset="0"/>
                <a:cs typeface="Times New Roman" pitchFamily="18" charset="0"/>
              </a:rPr>
              <a:t>prototypes of detectors of charged particles and radiations for experiments at NICA </a:t>
            </a:r>
            <a:r>
              <a:rPr lang="en-US" sz="2000" dirty="0" smtClean="0">
                <a:latin typeface="Times New Roman" pitchFamily="18" charset="0"/>
                <a:ea typeface="Calibri" pitchFamily="34" charset="0"/>
                <a:cs typeface="Times New Roman" pitchFamily="18" charset="0"/>
              </a:rPr>
              <a:t>SPD </a:t>
            </a:r>
            <a:r>
              <a:rPr lang="en-US" sz="2000" dirty="0">
                <a:latin typeface="Times New Roman" pitchFamily="18" charset="0"/>
                <a:ea typeface="Calibri" pitchFamily="34" charset="0"/>
                <a:cs typeface="Times New Roman" pitchFamily="18" charset="0"/>
              </a:rPr>
              <a:t>and MPD </a:t>
            </a:r>
            <a:r>
              <a:rPr lang="en-US" sz="2000" dirty="0" smtClean="0">
                <a:latin typeface="Times New Roman" pitchFamily="18" charset="0"/>
                <a:ea typeface="Calibri" pitchFamily="34" charset="0"/>
                <a:cs typeface="Times New Roman" pitchFamily="18" charset="0"/>
              </a:rPr>
              <a:t>will </a:t>
            </a:r>
            <a:r>
              <a:rPr lang="en-US" sz="2000" dirty="0">
                <a:latin typeface="Times New Roman" pitchFamily="18" charset="0"/>
                <a:ea typeface="Calibri" pitchFamily="34" charset="0"/>
                <a:cs typeface="Times New Roman" pitchFamily="18" charset="0"/>
              </a:rPr>
              <a:t>be developed, tested, and </a:t>
            </a:r>
            <a:r>
              <a:rPr lang="en-US" sz="2000" dirty="0" smtClean="0">
                <a:latin typeface="Times New Roman" pitchFamily="18" charset="0"/>
                <a:ea typeface="Calibri" pitchFamily="34" charset="0"/>
                <a:cs typeface="Times New Roman" pitchFamily="18" charset="0"/>
              </a:rPr>
              <a:t>calibrated</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lvl="0" algn="just" defTabSz="914400" eaLnBrk="0" fontAlgn="base" hangingPunct="0">
              <a:spcBef>
                <a:spcPct val="0"/>
              </a:spcBef>
              <a:spcAft>
                <a:spcPct val="0"/>
              </a:spcAf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lang="en-US" sz="2000" dirty="0">
                <a:latin typeface="Times New Roman" pitchFamily="18" charset="0"/>
                <a:ea typeface="Calibri" pitchFamily="34" charset="0"/>
                <a:cs typeface="Times New Roman" pitchFamily="18" charset="0"/>
              </a:rPr>
              <a:t>a pulsed neutron source with a time-of-flight system for measurement of the neutron energy spectrum in a range from 10 </a:t>
            </a:r>
            <a:r>
              <a:rPr lang="en-US" sz="2000" dirty="0" err="1">
                <a:latin typeface="Times New Roman" pitchFamily="18" charset="0"/>
                <a:ea typeface="Calibri" pitchFamily="34" charset="0"/>
                <a:cs typeface="Times New Roman" pitchFamily="18" charset="0"/>
              </a:rPr>
              <a:t>keV</a:t>
            </a:r>
            <a:r>
              <a:rPr lang="en-US" sz="2000" dirty="0">
                <a:latin typeface="Times New Roman" pitchFamily="18" charset="0"/>
                <a:ea typeface="Calibri" pitchFamily="34" charset="0"/>
                <a:cs typeface="Times New Roman" pitchFamily="18" charset="0"/>
              </a:rPr>
              <a:t> to 18 MeV will be developed and created. The test bench for investigation of neutron spectra from various targets from Al to </a:t>
            </a:r>
            <a:r>
              <a:rPr lang="en-US" sz="2000" dirty="0" err="1">
                <a:latin typeface="Times New Roman" pitchFamily="18" charset="0"/>
                <a:ea typeface="Calibri" pitchFamily="34" charset="0"/>
                <a:cs typeface="Times New Roman" pitchFamily="18" charset="0"/>
              </a:rPr>
              <a:t>Pb</a:t>
            </a:r>
            <a:r>
              <a:rPr lang="en-US" sz="2000" dirty="0">
                <a:latin typeface="Times New Roman" pitchFamily="18" charset="0"/>
                <a:ea typeface="Calibri" pitchFamily="34" charset="0"/>
                <a:cs typeface="Times New Roman" pitchFamily="18" charset="0"/>
              </a:rPr>
              <a:t>, as well as for calibration of neutron detectors, will be </a:t>
            </a:r>
            <a:r>
              <a:rPr lang="en-US" sz="2000" dirty="0" smtClean="0">
                <a:latin typeface="Times New Roman" pitchFamily="18" charset="0"/>
                <a:ea typeface="Calibri" pitchFamily="34" charset="0"/>
                <a:cs typeface="Times New Roman" pitchFamily="18" charset="0"/>
              </a:rPr>
              <a:t>created</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lvl="0" algn="just" defTabSz="914400" eaLnBrk="0" fontAlgn="base" hangingPunct="0">
              <a:spcBef>
                <a:spcPct val="0"/>
              </a:spcBef>
              <a:spcAft>
                <a:spcPct val="0"/>
              </a:spcAft>
            </a:pP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lang="en-US" sz="2000" dirty="0">
                <a:latin typeface="Times New Roman" pitchFamily="18" charset="0"/>
                <a:ea typeface="Calibri" pitchFamily="34" charset="0"/>
                <a:cs typeface="Times New Roman" pitchFamily="18" charset="0"/>
              </a:rPr>
              <a:t>experimental studies on substantiation of the possibility of the search of particles beyond the SM and states of nuclear matter in a mass range of the hypothetical X17 will be performed. Prototypes of detectors for experiments in this mass range with account of the parameters of LINAC - 200 and background conditions in the experimental hall will be manufactured and </a:t>
            </a:r>
            <a:r>
              <a:rPr lang="en-US" sz="2000" dirty="0" smtClean="0">
                <a:latin typeface="Times New Roman" pitchFamily="18" charset="0"/>
                <a:ea typeface="Calibri" pitchFamily="34" charset="0"/>
                <a:cs typeface="Times New Roman" pitchFamily="18" charset="0"/>
              </a:rPr>
              <a:t>tested</a:t>
            </a:r>
            <a:r>
              <a:rPr kumimoji="0" lang="ru-RU"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09608" y="647272"/>
            <a:ext cx="10500189" cy="1815882"/>
          </a:xfrm>
          <a:prstGeom prst="rect">
            <a:avLst/>
          </a:prstGeom>
        </p:spPr>
        <p:txBody>
          <a:bodyPr wrap="square">
            <a:spAutoFit/>
          </a:bodyPr>
          <a:lstStyle/>
          <a:p>
            <a:pPr lvl="0" algn="just" defTabSz="914400" eaLnBrk="0" fontAlgn="base" hangingPunct="0">
              <a:spcBef>
                <a:spcPct val="0"/>
              </a:spcBef>
              <a:spcAft>
                <a:spcPct val="0"/>
              </a:spcAft>
            </a:pPr>
            <a:r>
              <a:rPr lang="en-US" sz="2800" b="1" dirty="0" smtClean="0">
                <a:latin typeface="Times New Roman" pitchFamily="18" charset="0"/>
                <a:ea typeface="Calibri" pitchFamily="34" charset="0"/>
                <a:cs typeface="Times New Roman" pitchFamily="18" charset="0"/>
              </a:rPr>
              <a:t>The main risk to fail achieving the formulated tasks of the project </a:t>
            </a:r>
            <a:r>
              <a:rPr lang="ru-RU" sz="2800" b="1" dirty="0" smtClean="0">
                <a:latin typeface="Times New Roman" pitchFamily="18" charset="0"/>
                <a:ea typeface="Calibri" pitchFamily="34" charset="0"/>
                <a:cs typeface="Times New Roman" pitchFamily="18" charset="0"/>
              </a:rPr>
              <a:t> </a:t>
            </a:r>
            <a:r>
              <a:rPr lang="en-US" sz="2800" dirty="0" smtClean="0">
                <a:latin typeface="Times New Roman" pitchFamily="18" charset="0"/>
                <a:ea typeface="Calibri" pitchFamily="34" charset="0"/>
                <a:cs typeface="Times New Roman" pitchFamily="18" charset="0"/>
              </a:rPr>
              <a:t>is financing below the estimated cost, including underfinancing of the necessary work to provide stable operation of LINAC-200 with the announced parameters</a:t>
            </a:r>
            <a:r>
              <a:rPr lang="ru-RU" sz="2800" dirty="0" smtClean="0">
                <a:latin typeface="Times New Roman" pitchFamily="18" charset="0"/>
                <a:ea typeface="Calibri" pitchFamily="34" charset="0"/>
                <a:cs typeface="Times New Roman" pitchFamily="18" charset="0"/>
              </a:rPr>
              <a:t>.</a:t>
            </a:r>
            <a:endParaRPr lang="ru-RU" sz="2800" dirty="0" smtClean="0">
              <a:latin typeface="Arial" pitchFamily="34" charset="0"/>
              <a:cs typeface="Arial"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cstate="print"/>
          <a:srcRect l="59080" t="13461" r="1566" b="5000"/>
          <a:stretch>
            <a:fillRect/>
          </a:stretch>
        </p:blipFill>
        <p:spPr bwMode="auto">
          <a:xfrm>
            <a:off x="1483360" y="843280"/>
            <a:ext cx="9286240" cy="5415280"/>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672565"/>
          </a:xfrm>
        </p:spPr>
        <p:txBody>
          <a:bodyPr>
            <a:normAutofit/>
          </a:bodyPr>
          <a:lstStyle/>
          <a:p>
            <a:pPr lvl="0"/>
            <a:r>
              <a:rPr lang="en-US" sz="1800" b="1" dirty="0" smtClean="0">
                <a:latin typeface="Times New Roman" pitchFamily="18" charset="0"/>
                <a:ea typeface="Calibri" pitchFamily="34" charset="0"/>
                <a:cs typeface="Times New Roman" pitchFamily="18" charset="0"/>
              </a:rPr>
              <a:t>Proposed schedule and required resources</a:t>
            </a:r>
            <a:r>
              <a:rPr lang="ru-RU" sz="1800" b="1" dirty="0" smtClean="0">
                <a:latin typeface="Times New Roman" pitchFamily="18" charset="0"/>
                <a:ea typeface="Calibri" pitchFamily="34" charset="0"/>
                <a:cs typeface="Times New Roman" pitchFamily="18" charset="0"/>
              </a:rPr>
              <a:t> </a:t>
            </a:r>
            <a:br>
              <a:rPr lang="ru-RU" sz="1800" b="1" dirty="0" smtClean="0">
                <a:latin typeface="Times New Roman" pitchFamily="18" charset="0"/>
                <a:ea typeface="Calibri" pitchFamily="34" charset="0"/>
                <a:cs typeface="Times New Roman" pitchFamily="18" charset="0"/>
              </a:rPr>
            </a:br>
            <a:endParaRPr lang="ru-RU" sz="1800" dirty="0"/>
          </a:p>
        </p:txBody>
      </p:sp>
      <p:graphicFrame>
        <p:nvGraphicFramePr>
          <p:cNvPr id="3" name="Таблица 2"/>
          <p:cNvGraphicFramePr>
            <a:graphicFrameLocks noGrp="1"/>
          </p:cNvGraphicFramePr>
          <p:nvPr>
            <p:extLst>
              <p:ext uri="{D42A27DB-BD31-4B8C-83A1-F6EECF244321}">
                <p14:modId xmlns="" xmlns:p14="http://schemas.microsoft.com/office/powerpoint/2010/main" val="1930697829"/>
              </p:ext>
            </p:extLst>
          </p:nvPr>
        </p:nvGraphicFramePr>
        <p:xfrm>
          <a:off x="883577" y="939997"/>
          <a:ext cx="10037852" cy="5825072"/>
        </p:xfrm>
        <a:graphic>
          <a:graphicData uri="http://schemas.openxmlformats.org/drawingml/2006/table">
            <a:tbl>
              <a:tblPr/>
              <a:tblGrid>
                <a:gridCol w="2311314"/>
                <a:gridCol w="2311314"/>
                <a:gridCol w="2311314"/>
                <a:gridCol w="978200"/>
                <a:gridCol w="425142"/>
                <a:gridCol w="425142"/>
                <a:gridCol w="425142"/>
                <a:gridCol w="425142"/>
                <a:gridCol w="425142"/>
              </a:tblGrid>
              <a:tr h="265052">
                <a:tc rowSpan="2" gridSpan="3">
                  <a:txBody>
                    <a:bodyPr/>
                    <a:lstStyle/>
                    <a:p>
                      <a:pPr algn="ctr">
                        <a:lnSpc>
                          <a:spcPct val="107000"/>
                        </a:lnSpc>
                        <a:spcAft>
                          <a:spcPts val="0"/>
                        </a:spcAft>
                      </a:pPr>
                      <a:r>
                        <a:rPr lang="en-US" sz="1100" b="1" dirty="0" smtClean="0">
                          <a:solidFill>
                            <a:srgbClr val="000000"/>
                          </a:solidFill>
                          <a:latin typeface="Times New Roman"/>
                          <a:ea typeface="Calibri"/>
                        </a:rPr>
                        <a:t>Expenditures, resources, funding</a:t>
                      </a:r>
                      <a:r>
                        <a:rPr lang="en-US" sz="1100" b="1" baseline="0" dirty="0" smtClean="0">
                          <a:solidFill>
                            <a:srgbClr val="000000"/>
                          </a:solidFill>
                          <a:latin typeface="Times New Roman"/>
                          <a:ea typeface="Calibri"/>
                        </a:rPr>
                        <a:t> sources</a:t>
                      </a:r>
                      <a:endParaRPr lang="ru-RU" sz="1100" dirty="0">
                        <a:latin typeface="Times New Roman"/>
                        <a:ea typeface="Calibri"/>
                      </a:endParaRPr>
                    </a:p>
                  </a:txBody>
                  <a:tcPr marL="38015" marR="38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ru-RU"/>
                    </a:p>
                  </a:txBody>
                  <a:tcPr/>
                </a:tc>
                <a:tc rowSpan="2" hMerge="1">
                  <a:txBody>
                    <a:bodyPr/>
                    <a:lstStyle/>
                    <a:p>
                      <a:endParaRPr lang="ru-RU"/>
                    </a:p>
                  </a:txBody>
                  <a:tcPr/>
                </a:tc>
                <a:tc rowSpan="2">
                  <a:txBody>
                    <a:bodyPr/>
                    <a:lstStyle/>
                    <a:p>
                      <a:pPr algn="ctr">
                        <a:lnSpc>
                          <a:spcPct val="107000"/>
                        </a:lnSpc>
                        <a:spcAft>
                          <a:spcPts val="800"/>
                        </a:spcAft>
                      </a:pPr>
                      <a:r>
                        <a:rPr lang="en-US" sz="1100" b="1" dirty="0" smtClean="0">
                          <a:solidFill>
                            <a:srgbClr val="000000"/>
                          </a:solidFill>
                          <a:latin typeface="Times New Roman"/>
                          <a:ea typeface="Calibri"/>
                        </a:rPr>
                        <a:t>Cost (thousands </a:t>
                      </a:r>
                    </a:p>
                    <a:p>
                      <a:pPr algn="ctr">
                        <a:lnSpc>
                          <a:spcPct val="107000"/>
                        </a:lnSpc>
                        <a:spcAft>
                          <a:spcPts val="800"/>
                        </a:spcAft>
                      </a:pPr>
                      <a:r>
                        <a:rPr lang="en-US" sz="1100" b="1" dirty="0" smtClean="0">
                          <a:solidFill>
                            <a:srgbClr val="000000"/>
                          </a:solidFill>
                          <a:latin typeface="Times New Roman"/>
                          <a:ea typeface="Calibri"/>
                        </a:rPr>
                        <a:t>of US dollars)/</a:t>
                      </a:r>
                    </a:p>
                    <a:p>
                      <a:pPr algn="ctr">
                        <a:lnSpc>
                          <a:spcPct val="107000"/>
                        </a:lnSpc>
                        <a:spcAft>
                          <a:spcPts val="800"/>
                        </a:spcAft>
                      </a:pPr>
                      <a:r>
                        <a:rPr lang="en-US" sz="1100" b="1" dirty="0" smtClean="0">
                          <a:solidFill>
                            <a:srgbClr val="000000"/>
                          </a:solidFill>
                          <a:latin typeface="Times New Roman"/>
                          <a:ea typeface="Calibri"/>
                        </a:rPr>
                        <a:t>Resource requirements</a:t>
                      </a:r>
                    </a:p>
                  </a:txBody>
                  <a:tcPr marL="20064" marR="200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algn="ctr">
                        <a:lnSpc>
                          <a:spcPts val="1200"/>
                        </a:lnSpc>
                        <a:spcAft>
                          <a:spcPts val="0"/>
                        </a:spcAft>
                      </a:pPr>
                      <a:r>
                        <a:rPr lang="en-US" sz="1100" b="1" dirty="0" smtClean="0">
                          <a:solidFill>
                            <a:srgbClr val="000000"/>
                          </a:solidFill>
                          <a:latin typeface="Times New Roman"/>
                          <a:ea typeface="Calibri"/>
                        </a:rPr>
                        <a:t>Cost/Resources, </a:t>
                      </a:r>
                    </a:p>
                    <a:p>
                      <a:pPr algn="ctr">
                        <a:lnSpc>
                          <a:spcPts val="1200"/>
                        </a:lnSpc>
                        <a:spcAft>
                          <a:spcPts val="0"/>
                        </a:spcAft>
                      </a:pPr>
                      <a:r>
                        <a:rPr lang="en-US" sz="1100" b="1" dirty="0" smtClean="0">
                          <a:solidFill>
                            <a:srgbClr val="000000"/>
                          </a:solidFill>
                          <a:latin typeface="Times New Roman"/>
                          <a:ea typeface="Calibri"/>
                        </a:rPr>
                        <a:t>distribution by years</a:t>
                      </a:r>
                    </a:p>
                  </a:txBody>
                  <a:tcPr marL="38015" marR="38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0">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vMerge="1">
                  <a:txBody>
                    <a:bodyPr/>
                    <a:lstStyle/>
                    <a:p>
                      <a:endParaRPr lang="ru-RU"/>
                    </a:p>
                  </a:txBody>
                  <a:tcPr/>
                </a:tc>
                <a:tc>
                  <a:txBody>
                    <a:bodyPr/>
                    <a:lstStyle/>
                    <a:p>
                      <a:pPr algn="ctr">
                        <a:lnSpc>
                          <a:spcPts val="1200"/>
                        </a:lnSpc>
                        <a:spcAft>
                          <a:spcPts val="0"/>
                        </a:spcAft>
                      </a:pPr>
                      <a:r>
                        <a:rPr lang="ru-RU" sz="1100" dirty="0" smtClean="0">
                          <a:solidFill>
                            <a:srgbClr val="000000"/>
                          </a:solidFill>
                          <a:latin typeface="Times New Roman"/>
                          <a:ea typeface="Calibri"/>
                        </a:rPr>
                        <a:t>1</a:t>
                      </a:r>
                      <a:r>
                        <a:rPr lang="en-US" sz="1100" baseline="30000" dirty="0" err="1" smtClean="0">
                          <a:solidFill>
                            <a:srgbClr val="000000"/>
                          </a:solidFill>
                          <a:latin typeface="Times New Roman"/>
                          <a:ea typeface="Calibri"/>
                        </a:rPr>
                        <a:t>st</a:t>
                      </a:r>
                      <a:r>
                        <a:rPr lang="en-US" sz="1100" dirty="0" smtClean="0">
                          <a:solidFill>
                            <a:srgbClr val="000000"/>
                          </a:solidFill>
                          <a:latin typeface="Times New Roman"/>
                          <a:ea typeface="Calibri"/>
                        </a:rPr>
                        <a:t> </a:t>
                      </a:r>
                      <a:r>
                        <a:rPr lang="ru-RU" sz="1100" dirty="0" smtClean="0">
                          <a:solidFill>
                            <a:srgbClr val="000000"/>
                          </a:solidFill>
                          <a:latin typeface="Times New Roman"/>
                          <a:ea typeface="Calibri"/>
                        </a:rPr>
                        <a:t> </a:t>
                      </a:r>
                      <a:r>
                        <a:rPr lang="en-US" sz="1100" dirty="0" smtClean="0">
                          <a:solidFill>
                            <a:srgbClr val="000000"/>
                          </a:solidFill>
                          <a:latin typeface="Times New Roman"/>
                          <a:ea typeface="Calibri"/>
                        </a:rPr>
                        <a:t>year</a:t>
                      </a:r>
                      <a:endParaRPr lang="ru-RU" sz="1100" dirty="0">
                        <a:latin typeface="Times New Roman"/>
                        <a:ea typeface="Calibri"/>
                      </a:endParaRPr>
                    </a:p>
                  </a:txBody>
                  <a:tcPr marL="38015" marR="38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r>
                        <a:rPr lang="ru-RU" sz="1100" dirty="0" smtClean="0">
                          <a:solidFill>
                            <a:srgbClr val="000000"/>
                          </a:solidFill>
                          <a:latin typeface="Times New Roman"/>
                          <a:ea typeface="Calibri"/>
                        </a:rPr>
                        <a:t>2</a:t>
                      </a:r>
                      <a:r>
                        <a:rPr lang="en-US" sz="1100" baseline="30000" dirty="0" err="1" smtClean="0">
                          <a:solidFill>
                            <a:srgbClr val="000000"/>
                          </a:solidFill>
                          <a:latin typeface="Times New Roman"/>
                          <a:ea typeface="Calibri"/>
                        </a:rPr>
                        <a:t>nd</a:t>
                      </a:r>
                      <a:r>
                        <a:rPr lang="en-US" sz="1100" dirty="0" smtClean="0">
                          <a:solidFill>
                            <a:srgbClr val="000000"/>
                          </a:solidFill>
                          <a:latin typeface="Times New Roman"/>
                          <a:ea typeface="Calibri"/>
                        </a:rPr>
                        <a:t> </a:t>
                      </a:r>
                      <a:r>
                        <a:rPr lang="ru-RU" sz="1100" dirty="0" smtClean="0">
                          <a:solidFill>
                            <a:srgbClr val="000000"/>
                          </a:solidFill>
                          <a:latin typeface="Times New Roman"/>
                          <a:ea typeface="Calibri"/>
                        </a:rPr>
                        <a:t> </a:t>
                      </a:r>
                      <a:r>
                        <a:rPr lang="en-US" sz="1100" dirty="0" smtClean="0">
                          <a:solidFill>
                            <a:srgbClr val="000000"/>
                          </a:solidFill>
                          <a:latin typeface="Times New Roman"/>
                          <a:ea typeface="Calibri"/>
                        </a:rPr>
                        <a:t>year</a:t>
                      </a:r>
                      <a:endParaRPr lang="ru-RU" sz="1100" dirty="0">
                        <a:latin typeface="Times New Roman"/>
                        <a:ea typeface="Calibri"/>
                      </a:endParaRPr>
                    </a:p>
                  </a:txBody>
                  <a:tcPr marL="38015" marR="38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r>
                        <a:rPr lang="ru-RU" sz="1100" dirty="0" smtClean="0">
                          <a:solidFill>
                            <a:srgbClr val="000000"/>
                          </a:solidFill>
                          <a:latin typeface="Times New Roman"/>
                          <a:ea typeface="Calibri"/>
                        </a:rPr>
                        <a:t>3</a:t>
                      </a:r>
                      <a:r>
                        <a:rPr lang="en-US" sz="1100" baseline="30000" dirty="0" err="1" smtClean="0">
                          <a:solidFill>
                            <a:srgbClr val="000000"/>
                          </a:solidFill>
                          <a:latin typeface="Times New Roman"/>
                          <a:ea typeface="Calibri"/>
                        </a:rPr>
                        <a:t>rd</a:t>
                      </a:r>
                      <a:r>
                        <a:rPr lang="en-US" sz="1100" dirty="0" smtClean="0">
                          <a:solidFill>
                            <a:srgbClr val="000000"/>
                          </a:solidFill>
                          <a:latin typeface="Times New Roman"/>
                          <a:ea typeface="Calibri"/>
                        </a:rPr>
                        <a:t>  year</a:t>
                      </a:r>
                      <a:endParaRPr lang="ru-RU" sz="1100" dirty="0">
                        <a:latin typeface="Times New Roman"/>
                        <a:ea typeface="Calibri"/>
                      </a:endParaRPr>
                    </a:p>
                  </a:txBody>
                  <a:tcPr marL="38015" marR="38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r>
                        <a:rPr lang="ru-RU" sz="1100" dirty="0" smtClean="0">
                          <a:solidFill>
                            <a:srgbClr val="000000"/>
                          </a:solidFill>
                          <a:latin typeface="Times New Roman"/>
                          <a:ea typeface="Calibri"/>
                        </a:rPr>
                        <a:t>4</a:t>
                      </a:r>
                      <a:r>
                        <a:rPr lang="en-US" sz="1100" baseline="30000" dirty="0" err="1" smtClean="0">
                          <a:solidFill>
                            <a:srgbClr val="000000"/>
                          </a:solidFill>
                          <a:latin typeface="Times New Roman"/>
                          <a:ea typeface="Calibri"/>
                        </a:rPr>
                        <a:t>th</a:t>
                      </a:r>
                      <a:r>
                        <a:rPr lang="en-US" sz="1100" dirty="0" smtClean="0">
                          <a:solidFill>
                            <a:srgbClr val="000000"/>
                          </a:solidFill>
                          <a:latin typeface="Times New Roman"/>
                          <a:ea typeface="Calibri"/>
                        </a:rPr>
                        <a:t> year</a:t>
                      </a:r>
                      <a:endParaRPr lang="ru-RU" sz="1100" dirty="0">
                        <a:latin typeface="Times New Roman"/>
                        <a:ea typeface="Calibri"/>
                      </a:endParaRPr>
                    </a:p>
                  </a:txBody>
                  <a:tcPr marL="38015" marR="38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r>
                        <a:rPr lang="ru-RU" sz="1100" dirty="0" smtClean="0">
                          <a:solidFill>
                            <a:srgbClr val="000000"/>
                          </a:solidFill>
                          <a:latin typeface="Times New Roman"/>
                          <a:ea typeface="Calibri"/>
                        </a:rPr>
                        <a:t>5</a:t>
                      </a:r>
                      <a:r>
                        <a:rPr lang="en-US" sz="1100" baseline="30000" dirty="0" err="1" smtClean="0">
                          <a:solidFill>
                            <a:srgbClr val="000000"/>
                          </a:solidFill>
                          <a:latin typeface="Times New Roman"/>
                          <a:ea typeface="Calibri"/>
                        </a:rPr>
                        <a:t>th</a:t>
                      </a:r>
                      <a:r>
                        <a:rPr lang="en-US" sz="1100" dirty="0" smtClean="0">
                          <a:solidFill>
                            <a:srgbClr val="000000"/>
                          </a:solidFill>
                          <a:latin typeface="Times New Roman"/>
                          <a:ea typeface="Calibri"/>
                        </a:rPr>
                        <a:t> year</a:t>
                      </a:r>
                      <a:endParaRPr lang="ru-RU" sz="1100" dirty="0">
                        <a:latin typeface="Times New Roman"/>
                        <a:ea typeface="Calibri"/>
                      </a:endParaRPr>
                    </a:p>
                  </a:txBody>
                  <a:tcPr marL="38015" marR="38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5454">
                <a:tc rowSpan="8" gridSpan="2">
                  <a:txBody>
                    <a:bodyPr/>
                    <a:lstStyle/>
                    <a:p>
                      <a:pPr>
                        <a:lnSpc>
                          <a:spcPct val="107000"/>
                        </a:lnSpc>
                        <a:spcAft>
                          <a:spcPts val="800"/>
                        </a:spcAft>
                      </a:pPr>
                      <a:endParaRPr lang="ru-RU" sz="1100" dirty="0">
                        <a:latin typeface="Times New Roman"/>
                        <a:ea typeface="Calibri"/>
                      </a:endParaRPr>
                    </a:p>
                  </a:txBody>
                  <a:tcPr marL="38015" marR="38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8" hMerge="1">
                  <a:txBody>
                    <a:bodyPr/>
                    <a:lstStyle/>
                    <a:p>
                      <a:endParaRPr lang="ru-RU"/>
                    </a:p>
                  </a:txBody>
                  <a:tcPr/>
                </a:tc>
                <a:tc>
                  <a:txBody>
                    <a:bodyPr/>
                    <a:lstStyle/>
                    <a:p>
                      <a:pPr>
                        <a:lnSpc>
                          <a:spcPct val="107000"/>
                        </a:lnSpc>
                        <a:spcAft>
                          <a:spcPts val="800"/>
                        </a:spcAft>
                      </a:pPr>
                      <a:r>
                        <a:rPr lang="en-US" sz="1100" dirty="0" smtClean="0">
                          <a:solidFill>
                            <a:srgbClr val="000000"/>
                          </a:solidFill>
                          <a:latin typeface="Times New Roman"/>
                          <a:ea typeface="Calibri"/>
                        </a:rPr>
                        <a:t>International cooperation </a:t>
                      </a:r>
                      <a:endParaRPr lang="ru-RU" sz="1100" dirty="0">
                        <a:latin typeface="Times New Roman"/>
                        <a:ea typeface="Calibri"/>
                      </a:endParaRPr>
                    </a:p>
                  </a:txBody>
                  <a:tcPr marL="38015" marR="38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endParaRPr lang="ru-RU" sz="1100">
                        <a:solidFill>
                          <a:srgbClr val="000000"/>
                        </a:solidFill>
                        <a:latin typeface="Times New Roman"/>
                        <a:ea typeface="Calibri"/>
                      </a:endParaRPr>
                    </a:p>
                  </a:txBody>
                  <a:tcPr marL="38015" marR="38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100">
                          <a:solidFill>
                            <a:srgbClr val="000000"/>
                          </a:solidFill>
                          <a:latin typeface="Times New Roman"/>
                          <a:ea typeface="Calibri"/>
                        </a:rPr>
                        <a:t>25</a:t>
                      </a:r>
                      <a:endParaRPr lang="ru-RU" sz="1100">
                        <a:latin typeface="Times New Roman"/>
                        <a:ea typeface="Calibri"/>
                      </a:endParaRPr>
                    </a:p>
                  </a:txBody>
                  <a:tcPr marL="38015" marR="38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100">
                          <a:solidFill>
                            <a:srgbClr val="000000"/>
                          </a:solidFill>
                          <a:latin typeface="Times New Roman"/>
                          <a:ea typeface="Calibri"/>
                        </a:rPr>
                        <a:t>25</a:t>
                      </a:r>
                      <a:endParaRPr lang="ru-RU" sz="1100">
                        <a:latin typeface="Times New Roman"/>
                        <a:ea typeface="Calibri"/>
                      </a:endParaRPr>
                    </a:p>
                  </a:txBody>
                  <a:tcPr marL="38015" marR="38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100">
                          <a:solidFill>
                            <a:srgbClr val="000000"/>
                          </a:solidFill>
                          <a:latin typeface="Times New Roman"/>
                          <a:ea typeface="Calibri"/>
                        </a:rPr>
                        <a:t>25</a:t>
                      </a:r>
                      <a:endParaRPr lang="ru-RU" sz="1100">
                        <a:latin typeface="Times New Roman"/>
                        <a:ea typeface="Calibri"/>
                      </a:endParaRPr>
                    </a:p>
                  </a:txBody>
                  <a:tcPr marL="38015" marR="38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100">
                          <a:solidFill>
                            <a:srgbClr val="000000"/>
                          </a:solidFill>
                          <a:latin typeface="Times New Roman"/>
                          <a:ea typeface="Calibri"/>
                        </a:rPr>
                        <a:t>25</a:t>
                      </a:r>
                      <a:endParaRPr lang="ru-RU" sz="1100">
                        <a:latin typeface="Times New Roman"/>
                        <a:ea typeface="Calibri"/>
                      </a:endParaRPr>
                    </a:p>
                  </a:txBody>
                  <a:tcPr marL="38015" marR="38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100" dirty="0">
                          <a:solidFill>
                            <a:srgbClr val="000000"/>
                          </a:solidFill>
                          <a:latin typeface="Times New Roman"/>
                          <a:ea typeface="Calibri"/>
                        </a:rPr>
                        <a:t>25</a:t>
                      </a:r>
                      <a:endParaRPr lang="ru-RU" sz="1100" dirty="0">
                        <a:latin typeface="Times New Roman"/>
                        <a:ea typeface="Calibri"/>
                      </a:endParaRPr>
                    </a:p>
                  </a:txBody>
                  <a:tcPr marL="38015" marR="38015"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8877">
                <a:tc gridSpan="2" vMerge="1">
                  <a:txBody>
                    <a:bodyPr/>
                    <a:lstStyle/>
                    <a:p>
                      <a:endParaRPr lang="ru-RU"/>
                    </a:p>
                  </a:txBody>
                  <a:tcPr/>
                </a:tc>
                <a:tc hMerge="1" vMerge="1">
                  <a:txBody>
                    <a:bodyPr/>
                    <a:lstStyle/>
                    <a:p>
                      <a:endParaRPr lang="ru-RU"/>
                    </a:p>
                  </a:txBody>
                  <a:tcPr/>
                </a:tc>
                <a:tc>
                  <a:txBody>
                    <a:bodyPr/>
                    <a:lstStyle/>
                    <a:p>
                      <a:pPr>
                        <a:lnSpc>
                          <a:spcPct val="107000"/>
                        </a:lnSpc>
                        <a:spcAft>
                          <a:spcPts val="800"/>
                        </a:spcAft>
                      </a:pPr>
                      <a:r>
                        <a:rPr lang="en-US" sz="1100" dirty="0" smtClean="0">
                          <a:solidFill>
                            <a:srgbClr val="000000"/>
                          </a:solidFill>
                          <a:latin typeface="Times New Roman"/>
                          <a:ea typeface="Calibri"/>
                        </a:rPr>
                        <a:t>Materials </a:t>
                      </a:r>
                      <a:endParaRPr lang="ru-RU" sz="1100" dirty="0">
                        <a:latin typeface="Times New Roman"/>
                        <a:ea typeface="Calibri"/>
                      </a:endParaRPr>
                    </a:p>
                  </a:txBody>
                  <a:tcPr marL="38015" marR="38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endParaRPr lang="ru-RU" sz="1100">
                        <a:solidFill>
                          <a:srgbClr val="000000"/>
                        </a:solidFill>
                        <a:latin typeface="Times New Roman"/>
                        <a:ea typeface="Calibri"/>
                      </a:endParaRPr>
                    </a:p>
                  </a:txBody>
                  <a:tcPr marL="38015" marR="38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100">
                          <a:solidFill>
                            <a:srgbClr val="000000"/>
                          </a:solidFill>
                          <a:latin typeface="Times New Roman"/>
                          <a:ea typeface="Calibri"/>
                        </a:rPr>
                        <a:t>40</a:t>
                      </a:r>
                      <a:endParaRPr lang="ru-RU" sz="1100">
                        <a:latin typeface="Times New Roman"/>
                        <a:ea typeface="Calibri"/>
                      </a:endParaRPr>
                    </a:p>
                  </a:txBody>
                  <a:tcPr marL="38015" marR="38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100">
                          <a:solidFill>
                            <a:srgbClr val="000000"/>
                          </a:solidFill>
                          <a:latin typeface="Times New Roman"/>
                          <a:ea typeface="Calibri"/>
                        </a:rPr>
                        <a:t>40</a:t>
                      </a:r>
                      <a:endParaRPr lang="ru-RU" sz="1100">
                        <a:latin typeface="Times New Roman"/>
                        <a:ea typeface="Calibri"/>
                      </a:endParaRPr>
                    </a:p>
                  </a:txBody>
                  <a:tcPr marL="38015" marR="38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100">
                          <a:solidFill>
                            <a:srgbClr val="000000"/>
                          </a:solidFill>
                          <a:latin typeface="Times New Roman"/>
                          <a:ea typeface="Calibri"/>
                        </a:rPr>
                        <a:t>40</a:t>
                      </a:r>
                      <a:endParaRPr lang="ru-RU" sz="1100">
                        <a:latin typeface="Times New Roman"/>
                        <a:ea typeface="Calibri"/>
                      </a:endParaRPr>
                    </a:p>
                  </a:txBody>
                  <a:tcPr marL="38015" marR="38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100">
                          <a:solidFill>
                            <a:srgbClr val="000000"/>
                          </a:solidFill>
                          <a:latin typeface="Times New Roman"/>
                          <a:ea typeface="Calibri"/>
                        </a:rPr>
                        <a:t>40</a:t>
                      </a:r>
                      <a:endParaRPr lang="ru-RU" sz="1100">
                        <a:latin typeface="Times New Roman"/>
                        <a:ea typeface="Calibri"/>
                      </a:endParaRPr>
                    </a:p>
                  </a:txBody>
                  <a:tcPr marL="38015" marR="38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100" dirty="0">
                          <a:solidFill>
                            <a:srgbClr val="000000"/>
                          </a:solidFill>
                          <a:latin typeface="Times New Roman"/>
                          <a:ea typeface="Calibri"/>
                        </a:rPr>
                        <a:t>40</a:t>
                      </a:r>
                      <a:endParaRPr lang="ru-RU" sz="1100" dirty="0">
                        <a:latin typeface="Times New Roman"/>
                        <a:ea typeface="Calibri"/>
                      </a:endParaRPr>
                    </a:p>
                  </a:txBody>
                  <a:tcPr marL="38015" marR="38015"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2393">
                <a:tc gridSpan="2" vMerge="1">
                  <a:txBody>
                    <a:bodyPr/>
                    <a:lstStyle/>
                    <a:p>
                      <a:endParaRPr lang="ru-RU"/>
                    </a:p>
                  </a:txBody>
                  <a:tcPr/>
                </a:tc>
                <a:tc hMerge="1" vMerge="1">
                  <a:txBody>
                    <a:bodyPr/>
                    <a:lstStyle/>
                    <a:p>
                      <a:endParaRPr lang="ru-RU"/>
                    </a:p>
                  </a:txBody>
                  <a:tcPr/>
                </a:tc>
                <a:tc>
                  <a:txBody>
                    <a:bodyPr/>
                    <a:lstStyle/>
                    <a:p>
                      <a:pPr>
                        <a:lnSpc>
                          <a:spcPts val="1200"/>
                        </a:lnSpc>
                        <a:spcAft>
                          <a:spcPts val="0"/>
                        </a:spcAft>
                      </a:pPr>
                      <a:r>
                        <a:rPr lang="en-US" sz="1100" dirty="0" smtClean="0">
                          <a:solidFill>
                            <a:srgbClr val="000000"/>
                          </a:solidFill>
                          <a:latin typeface="Times New Roman"/>
                          <a:ea typeface="Calibri"/>
                        </a:rPr>
                        <a:t>Equipment, Third-party company services</a:t>
                      </a:r>
                      <a:endParaRPr lang="ru-RU" sz="1100" dirty="0">
                        <a:latin typeface="Times New Roman"/>
                        <a:ea typeface="Calibri"/>
                      </a:endParaRPr>
                    </a:p>
                  </a:txBody>
                  <a:tcPr marL="38015" marR="38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endParaRPr lang="ru-RU" sz="1100">
                        <a:solidFill>
                          <a:srgbClr val="000000"/>
                        </a:solidFill>
                        <a:latin typeface="Times New Roman"/>
                        <a:ea typeface="Calibri"/>
                      </a:endParaRPr>
                    </a:p>
                  </a:txBody>
                  <a:tcPr marL="38015" marR="38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100">
                          <a:solidFill>
                            <a:srgbClr val="000000"/>
                          </a:solidFill>
                          <a:latin typeface="Times New Roman"/>
                          <a:ea typeface="Calibri"/>
                        </a:rPr>
                        <a:t>35</a:t>
                      </a:r>
                      <a:endParaRPr lang="ru-RU" sz="1100">
                        <a:latin typeface="Times New Roman"/>
                        <a:ea typeface="Calibri"/>
                      </a:endParaRPr>
                    </a:p>
                  </a:txBody>
                  <a:tcPr marL="38015" marR="38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100">
                          <a:solidFill>
                            <a:srgbClr val="000000"/>
                          </a:solidFill>
                          <a:latin typeface="Times New Roman"/>
                          <a:ea typeface="Calibri"/>
                        </a:rPr>
                        <a:t>35</a:t>
                      </a:r>
                      <a:endParaRPr lang="ru-RU" sz="1100">
                        <a:latin typeface="Times New Roman"/>
                        <a:ea typeface="Calibri"/>
                      </a:endParaRPr>
                    </a:p>
                  </a:txBody>
                  <a:tcPr marL="38015" marR="38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100">
                          <a:solidFill>
                            <a:srgbClr val="000000"/>
                          </a:solidFill>
                          <a:latin typeface="Times New Roman"/>
                          <a:ea typeface="Calibri"/>
                        </a:rPr>
                        <a:t>35</a:t>
                      </a:r>
                      <a:endParaRPr lang="ru-RU" sz="1100">
                        <a:latin typeface="Times New Roman"/>
                        <a:ea typeface="Calibri"/>
                      </a:endParaRPr>
                    </a:p>
                  </a:txBody>
                  <a:tcPr marL="38015" marR="38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100">
                          <a:solidFill>
                            <a:srgbClr val="000000"/>
                          </a:solidFill>
                          <a:latin typeface="Times New Roman"/>
                          <a:ea typeface="Calibri"/>
                        </a:rPr>
                        <a:t>40</a:t>
                      </a:r>
                      <a:endParaRPr lang="ru-RU" sz="1100">
                        <a:latin typeface="Times New Roman"/>
                        <a:ea typeface="Calibri"/>
                      </a:endParaRPr>
                    </a:p>
                  </a:txBody>
                  <a:tcPr marL="38015" marR="38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100" dirty="0">
                          <a:solidFill>
                            <a:srgbClr val="000000"/>
                          </a:solidFill>
                          <a:latin typeface="Times New Roman"/>
                          <a:ea typeface="Calibri"/>
                        </a:rPr>
                        <a:t>40</a:t>
                      </a:r>
                      <a:endParaRPr lang="ru-RU" sz="1100" dirty="0">
                        <a:latin typeface="Times New Roman"/>
                        <a:ea typeface="Calibri"/>
                      </a:endParaRPr>
                    </a:p>
                  </a:txBody>
                  <a:tcPr marL="38015" marR="38015"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6969">
                <a:tc gridSpan="2" vMerge="1">
                  <a:txBody>
                    <a:bodyPr/>
                    <a:lstStyle/>
                    <a:p>
                      <a:endParaRPr lang="ru-RU"/>
                    </a:p>
                  </a:txBody>
                  <a:tcPr/>
                </a:tc>
                <a:tc hMerge="1" vMerge="1">
                  <a:txBody>
                    <a:bodyPr/>
                    <a:lstStyle/>
                    <a:p>
                      <a:endParaRPr lang="ru-RU"/>
                    </a:p>
                  </a:txBody>
                  <a:tcPr/>
                </a:tc>
                <a:tc>
                  <a:txBody>
                    <a:bodyPr/>
                    <a:lstStyle/>
                    <a:p>
                      <a:pPr>
                        <a:lnSpc>
                          <a:spcPct val="107000"/>
                        </a:lnSpc>
                        <a:spcAft>
                          <a:spcPts val="800"/>
                        </a:spcAft>
                      </a:pPr>
                      <a:r>
                        <a:rPr lang="en-US" sz="1100" dirty="0" smtClean="0">
                          <a:solidFill>
                            <a:srgbClr val="000000"/>
                          </a:solidFill>
                          <a:latin typeface="Times New Roman"/>
                          <a:ea typeface="Calibri"/>
                        </a:rPr>
                        <a:t>Commissioning </a:t>
                      </a:r>
                      <a:endParaRPr lang="ru-RU" sz="1100" dirty="0">
                        <a:latin typeface="Times New Roman"/>
                        <a:ea typeface="Calibri"/>
                      </a:endParaRPr>
                    </a:p>
                  </a:txBody>
                  <a:tcPr marL="38015" marR="38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endParaRPr lang="ru-RU" sz="1100">
                        <a:solidFill>
                          <a:srgbClr val="000000"/>
                        </a:solidFill>
                        <a:latin typeface="Times New Roman"/>
                        <a:ea typeface="Calibri"/>
                      </a:endParaRPr>
                    </a:p>
                  </a:txBody>
                  <a:tcPr marL="38015" marR="38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100">
                          <a:solidFill>
                            <a:srgbClr val="000000"/>
                          </a:solidFill>
                          <a:latin typeface="Times New Roman"/>
                          <a:ea typeface="Calibri"/>
                        </a:rPr>
                        <a:t>10</a:t>
                      </a:r>
                      <a:endParaRPr lang="ru-RU" sz="1100">
                        <a:latin typeface="Times New Roman"/>
                        <a:ea typeface="Calibri"/>
                      </a:endParaRPr>
                    </a:p>
                  </a:txBody>
                  <a:tcPr marL="38015" marR="38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100">
                          <a:solidFill>
                            <a:srgbClr val="000000"/>
                          </a:solidFill>
                          <a:latin typeface="Times New Roman"/>
                          <a:ea typeface="Calibri"/>
                        </a:rPr>
                        <a:t>10</a:t>
                      </a:r>
                      <a:endParaRPr lang="ru-RU" sz="1100">
                        <a:latin typeface="Times New Roman"/>
                        <a:ea typeface="Calibri"/>
                      </a:endParaRPr>
                    </a:p>
                  </a:txBody>
                  <a:tcPr marL="38015" marR="38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endParaRPr lang="en-US" sz="1100">
                        <a:solidFill>
                          <a:srgbClr val="000000"/>
                        </a:solidFill>
                        <a:latin typeface="Times New Roman"/>
                        <a:ea typeface="Calibri"/>
                      </a:endParaRPr>
                    </a:p>
                  </a:txBody>
                  <a:tcPr marL="38015" marR="38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endParaRPr lang="en-US" sz="1100">
                        <a:solidFill>
                          <a:srgbClr val="000000"/>
                        </a:solidFill>
                        <a:latin typeface="Times New Roman"/>
                        <a:ea typeface="Calibri"/>
                      </a:endParaRPr>
                    </a:p>
                  </a:txBody>
                  <a:tcPr marL="38015" marR="38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endParaRPr lang="en-US" sz="1100" dirty="0">
                        <a:solidFill>
                          <a:srgbClr val="000000"/>
                        </a:solidFill>
                        <a:latin typeface="Times New Roman"/>
                        <a:ea typeface="Calibri"/>
                      </a:endParaRPr>
                    </a:p>
                  </a:txBody>
                  <a:tcPr marL="38015" marR="38015"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5454">
                <a:tc gridSpan="2" vMerge="1">
                  <a:txBody>
                    <a:bodyPr/>
                    <a:lstStyle/>
                    <a:p>
                      <a:endParaRPr lang="ru-RU"/>
                    </a:p>
                  </a:txBody>
                  <a:tcPr/>
                </a:tc>
                <a:tc hMerge="1" vMerge="1">
                  <a:txBody>
                    <a:bodyPr/>
                    <a:lstStyle/>
                    <a:p>
                      <a:endParaRPr lang="ru-RU"/>
                    </a:p>
                  </a:txBody>
                  <a:tcPr/>
                </a:tc>
                <a:tc>
                  <a:txBody>
                    <a:bodyPr/>
                    <a:lstStyle/>
                    <a:p>
                      <a:pPr>
                        <a:lnSpc>
                          <a:spcPct val="107000"/>
                        </a:lnSpc>
                        <a:spcAft>
                          <a:spcPts val="800"/>
                        </a:spcAft>
                      </a:pPr>
                      <a:r>
                        <a:rPr lang="en-US" sz="1100" dirty="0" smtClean="0">
                          <a:solidFill>
                            <a:srgbClr val="000000"/>
                          </a:solidFill>
                          <a:latin typeface="Times New Roman"/>
                          <a:ea typeface="Calibri"/>
                        </a:rPr>
                        <a:t>R&amp;D contracts with other research organizations</a:t>
                      </a:r>
                      <a:endParaRPr lang="ru-RU" sz="1100" dirty="0">
                        <a:latin typeface="Times New Roman"/>
                        <a:ea typeface="Calibri"/>
                      </a:endParaRPr>
                    </a:p>
                  </a:txBody>
                  <a:tcPr marL="38015" marR="38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endParaRPr lang="ru-RU" sz="1100">
                        <a:solidFill>
                          <a:srgbClr val="000000"/>
                        </a:solidFill>
                        <a:latin typeface="Times New Roman"/>
                        <a:ea typeface="Calibri"/>
                      </a:endParaRPr>
                    </a:p>
                  </a:txBody>
                  <a:tcPr marL="38015" marR="38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100">
                          <a:solidFill>
                            <a:srgbClr val="000000"/>
                          </a:solidFill>
                          <a:latin typeface="Times New Roman"/>
                          <a:ea typeface="Calibri"/>
                        </a:rPr>
                        <a:t>5</a:t>
                      </a:r>
                      <a:endParaRPr lang="ru-RU" sz="1100">
                        <a:latin typeface="Times New Roman"/>
                        <a:ea typeface="Calibri"/>
                      </a:endParaRPr>
                    </a:p>
                  </a:txBody>
                  <a:tcPr marL="38015" marR="38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100">
                          <a:solidFill>
                            <a:srgbClr val="000000"/>
                          </a:solidFill>
                          <a:latin typeface="Times New Roman"/>
                          <a:ea typeface="Calibri"/>
                        </a:rPr>
                        <a:t>5</a:t>
                      </a:r>
                      <a:endParaRPr lang="ru-RU" sz="1100">
                        <a:latin typeface="Times New Roman"/>
                        <a:ea typeface="Calibri"/>
                      </a:endParaRPr>
                    </a:p>
                  </a:txBody>
                  <a:tcPr marL="38015" marR="38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100">
                          <a:solidFill>
                            <a:srgbClr val="000000"/>
                          </a:solidFill>
                          <a:latin typeface="Times New Roman"/>
                          <a:ea typeface="Calibri"/>
                        </a:rPr>
                        <a:t>5</a:t>
                      </a:r>
                      <a:endParaRPr lang="ru-RU" sz="1100">
                        <a:latin typeface="Times New Roman"/>
                        <a:ea typeface="Calibri"/>
                      </a:endParaRPr>
                    </a:p>
                  </a:txBody>
                  <a:tcPr marL="38015" marR="38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100">
                          <a:solidFill>
                            <a:srgbClr val="000000"/>
                          </a:solidFill>
                          <a:latin typeface="Times New Roman"/>
                          <a:ea typeface="Calibri"/>
                        </a:rPr>
                        <a:t>10</a:t>
                      </a:r>
                      <a:endParaRPr lang="ru-RU" sz="1100">
                        <a:latin typeface="Times New Roman"/>
                        <a:ea typeface="Calibri"/>
                      </a:endParaRPr>
                    </a:p>
                  </a:txBody>
                  <a:tcPr marL="38015" marR="38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100" dirty="0">
                          <a:solidFill>
                            <a:srgbClr val="000000"/>
                          </a:solidFill>
                          <a:latin typeface="Times New Roman"/>
                          <a:ea typeface="Calibri"/>
                        </a:rPr>
                        <a:t>10</a:t>
                      </a:r>
                      <a:endParaRPr lang="ru-RU" sz="1100" dirty="0">
                        <a:latin typeface="Times New Roman"/>
                        <a:ea typeface="Calibri"/>
                      </a:endParaRPr>
                    </a:p>
                  </a:txBody>
                  <a:tcPr marL="38015" marR="38015"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5454">
                <a:tc gridSpan="2" vMerge="1">
                  <a:txBody>
                    <a:bodyPr/>
                    <a:lstStyle/>
                    <a:p>
                      <a:endParaRPr lang="ru-RU"/>
                    </a:p>
                  </a:txBody>
                  <a:tcPr/>
                </a:tc>
                <a:tc hMerge="1" vMerge="1">
                  <a:txBody>
                    <a:bodyPr/>
                    <a:lstStyle/>
                    <a:p>
                      <a:endParaRPr lang="ru-RU"/>
                    </a:p>
                  </a:txBody>
                  <a:tcPr/>
                </a:tc>
                <a:tc>
                  <a:txBody>
                    <a:bodyPr/>
                    <a:lstStyle/>
                    <a:p>
                      <a:pPr>
                        <a:lnSpc>
                          <a:spcPct val="107000"/>
                        </a:lnSpc>
                        <a:spcAft>
                          <a:spcPts val="800"/>
                        </a:spcAft>
                      </a:pPr>
                      <a:r>
                        <a:rPr lang="en-US" sz="1100" dirty="0" smtClean="0">
                          <a:solidFill>
                            <a:srgbClr val="000000"/>
                          </a:solidFill>
                          <a:latin typeface="Times New Roman"/>
                          <a:ea typeface="Calibri"/>
                        </a:rPr>
                        <a:t>Software purchasing</a:t>
                      </a:r>
                      <a:endParaRPr lang="ru-RU" sz="1100" dirty="0">
                        <a:latin typeface="Times New Roman"/>
                        <a:ea typeface="Calibri"/>
                      </a:endParaRPr>
                    </a:p>
                  </a:txBody>
                  <a:tcPr marL="38015" marR="38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endParaRPr lang="ru-RU" sz="1100">
                        <a:solidFill>
                          <a:srgbClr val="000000"/>
                        </a:solidFill>
                        <a:latin typeface="Times New Roman"/>
                        <a:ea typeface="Calibri"/>
                      </a:endParaRPr>
                    </a:p>
                  </a:txBody>
                  <a:tcPr marL="38015" marR="38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100">
                          <a:solidFill>
                            <a:srgbClr val="000000"/>
                          </a:solidFill>
                          <a:latin typeface="Times New Roman"/>
                          <a:ea typeface="Calibri"/>
                        </a:rPr>
                        <a:t>10</a:t>
                      </a:r>
                      <a:endParaRPr lang="ru-RU" sz="1100">
                        <a:latin typeface="Times New Roman"/>
                        <a:ea typeface="Calibri"/>
                      </a:endParaRPr>
                    </a:p>
                  </a:txBody>
                  <a:tcPr marL="38015" marR="38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100">
                          <a:solidFill>
                            <a:srgbClr val="000000"/>
                          </a:solidFill>
                          <a:latin typeface="Times New Roman"/>
                          <a:ea typeface="Calibri"/>
                        </a:rPr>
                        <a:t>10</a:t>
                      </a:r>
                      <a:endParaRPr lang="ru-RU" sz="1100">
                        <a:latin typeface="Times New Roman"/>
                        <a:ea typeface="Calibri"/>
                      </a:endParaRPr>
                    </a:p>
                  </a:txBody>
                  <a:tcPr marL="38015" marR="38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100">
                          <a:solidFill>
                            <a:srgbClr val="000000"/>
                          </a:solidFill>
                          <a:latin typeface="Times New Roman"/>
                          <a:ea typeface="Calibri"/>
                        </a:rPr>
                        <a:t>10</a:t>
                      </a:r>
                      <a:endParaRPr lang="ru-RU" sz="1100">
                        <a:latin typeface="Times New Roman"/>
                        <a:ea typeface="Calibri"/>
                      </a:endParaRPr>
                    </a:p>
                  </a:txBody>
                  <a:tcPr marL="38015" marR="38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endParaRPr lang="en-US" sz="1100">
                        <a:solidFill>
                          <a:srgbClr val="000000"/>
                        </a:solidFill>
                        <a:latin typeface="Times New Roman"/>
                        <a:ea typeface="Calibri"/>
                      </a:endParaRPr>
                    </a:p>
                  </a:txBody>
                  <a:tcPr marL="38015" marR="38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endParaRPr lang="en-US" sz="1100" dirty="0">
                        <a:solidFill>
                          <a:srgbClr val="000000"/>
                        </a:solidFill>
                        <a:latin typeface="Times New Roman"/>
                        <a:ea typeface="Calibri"/>
                      </a:endParaRPr>
                    </a:p>
                  </a:txBody>
                  <a:tcPr marL="38015" marR="38015"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6969">
                <a:tc gridSpan="2" vMerge="1">
                  <a:txBody>
                    <a:bodyPr/>
                    <a:lstStyle/>
                    <a:p>
                      <a:endParaRPr lang="ru-RU"/>
                    </a:p>
                  </a:txBody>
                  <a:tcPr/>
                </a:tc>
                <a:tc hMerge="1" vMerge="1">
                  <a:txBody>
                    <a:bodyPr/>
                    <a:lstStyle/>
                    <a:p>
                      <a:endParaRPr lang="ru-RU"/>
                    </a:p>
                  </a:txBody>
                  <a:tcPr/>
                </a:tc>
                <a:tc>
                  <a:txBody>
                    <a:bodyPr/>
                    <a:lstStyle/>
                    <a:p>
                      <a:pPr>
                        <a:lnSpc>
                          <a:spcPct val="107000"/>
                        </a:lnSpc>
                        <a:spcAft>
                          <a:spcPts val="800"/>
                        </a:spcAft>
                      </a:pPr>
                      <a:r>
                        <a:rPr lang="en-US" sz="1100" dirty="0" smtClean="0">
                          <a:solidFill>
                            <a:srgbClr val="000000"/>
                          </a:solidFill>
                          <a:latin typeface="Times New Roman"/>
                          <a:ea typeface="Calibri"/>
                        </a:rPr>
                        <a:t>Design/construction</a:t>
                      </a:r>
                      <a:endParaRPr lang="ru-RU" sz="1100" dirty="0">
                        <a:latin typeface="Times New Roman"/>
                        <a:ea typeface="Calibri"/>
                      </a:endParaRPr>
                    </a:p>
                  </a:txBody>
                  <a:tcPr marL="38015" marR="38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endParaRPr lang="ru-RU" sz="1100">
                        <a:solidFill>
                          <a:srgbClr val="000000"/>
                        </a:solidFill>
                        <a:latin typeface="Times New Roman"/>
                        <a:ea typeface="Calibri"/>
                      </a:endParaRPr>
                    </a:p>
                  </a:txBody>
                  <a:tcPr marL="38015" marR="38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endParaRPr lang="ru-RU" sz="1100">
                        <a:solidFill>
                          <a:srgbClr val="000000"/>
                        </a:solidFill>
                        <a:latin typeface="Times New Roman"/>
                        <a:ea typeface="Calibri"/>
                      </a:endParaRPr>
                    </a:p>
                  </a:txBody>
                  <a:tcPr marL="38015" marR="38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endParaRPr lang="ru-RU" sz="1100">
                        <a:solidFill>
                          <a:srgbClr val="000000"/>
                        </a:solidFill>
                        <a:latin typeface="Times New Roman"/>
                        <a:ea typeface="Calibri"/>
                      </a:endParaRPr>
                    </a:p>
                  </a:txBody>
                  <a:tcPr marL="38015" marR="38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endParaRPr lang="ru-RU" sz="1100">
                        <a:solidFill>
                          <a:srgbClr val="000000"/>
                        </a:solidFill>
                        <a:latin typeface="Times New Roman"/>
                        <a:ea typeface="Calibri"/>
                      </a:endParaRPr>
                    </a:p>
                  </a:txBody>
                  <a:tcPr marL="38015" marR="38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endParaRPr lang="ru-RU" sz="1100">
                        <a:solidFill>
                          <a:srgbClr val="000000"/>
                        </a:solidFill>
                        <a:latin typeface="Times New Roman"/>
                        <a:ea typeface="Calibri"/>
                      </a:endParaRPr>
                    </a:p>
                  </a:txBody>
                  <a:tcPr marL="38015" marR="38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endParaRPr lang="ru-RU" sz="1100">
                        <a:solidFill>
                          <a:srgbClr val="000000"/>
                        </a:solidFill>
                        <a:latin typeface="Times New Roman"/>
                        <a:ea typeface="Calibri"/>
                      </a:endParaRPr>
                    </a:p>
                  </a:txBody>
                  <a:tcPr marL="38015" marR="38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2423">
                <a:tc gridSpan="2" vMerge="1">
                  <a:txBody>
                    <a:bodyPr/>
                    <a:lstStyle/>
                    <a:p>
                      <a:endParaRPr lang="ru-RU"/>
                    </a:p>
                  </a:txBody>
                  <a:tcPr/>
                </a:tc>
                <a:tc hMerge="1" vMerge="1">
                  <a:txBody>
                    <a:bodyPr/>
                    <a:lstStyle/>
                    <a:p>
                      <a:endParaRPr lang="ru-RU"/>
                    </a:p>
                  </a:txBody>
                  <a:tcPr/>
                </a:tc>
                <a:tc>
                  <a:txBody>
                    <a:bodyPr/>
                    <a:lstStyle/>
                    <a:p>
                      <a:pPr>
                        <a:lnSpc>
                          <a:spcPct val="107000"/>
                        </a:lnSpc>
                        <a:spcAft>
                          <a:spcPts val="800"/>
                        </a:spcAft>
                      </a:pPr>
                      <a:r>
                        <a:rPr lang="en-US" sz="1100" dirty="0" smtClean="0">
                          <a:solidFill>
                            <a:srgbClr val="000000"/>
                          </a:solidFill>
                          <a:latin typeface="Times New Roman"/>
                          <a:ea typeface="Calibri"/>
                        </a:rPr>
                        <a:t>Service costs (</a:t>
                      </a:r>
                      <a:r>
                        <a:rPr lang="en-US" sz="1100" i="1" dirty="0" smtClean="0">
                          <a:solidFill>
                            <a:srgbClr val="000000"/>
                          </a:solidFill>
                          <a:latin typeface="Times New Roman"/>
                          <a:ea typeface="Calibri"/>
                        </a:rPr>
                        <a:t>planned in case of direct project affiliation</a:t>
                      </a:r>
                      <a:r>
                        <a:rPr lang="en-US" sz="1100" dirty="0" smtClean="0">
                          <a:solidFill>
                            <a:srgbClr val="000000"/>
                          </a:solidFill>
                          <a:latin typeface="Times New Roman"/>
                          <a:ea typeface="Calibri"/>
                        </a:rPr>
                        <a:t>)</a:t>
                      </a:r>
                      <a:endParaRPr lang="ru-RU" sz="1100" dirty="0">
                        <a:latin typeface="Times New Roman"/>
                        <a:ea typeface="Calibri"/>
                      </a:endParaRPr>
                    </a:p>
                  </a:txBody>
                  <a:tcPr marL="38015" marR="38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endParaRPr lang="ru-RU" sz="1100">
                        <a:solidFill>
                          <a:srgbClr val="000000"/>
                        </a:solidFill>
                        <a:latin typeface="Times New Roman"/>
                        <a:ea typeface="Calibri"/>
                      </a:endParaRPr>
                    </a:p>
                  </a:txBody>
                  <a:tcPr marL="38015" marR="38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endParaRPr lang="ru-RU" sz="1100">
                        <a:solidFill>
                          <a:srgbClr val="000000"/>
                        </a:solidFill>
                        <a:latin typeface="Times New Roman"/>
                        <a:ea typeface="Calibri"/>
                      </a:endParaRPr>
                    </a:p>
                  </a:txBody>
                  <a:tcPr marL="38015" marR="38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endParaRPr lang="ru-RU" sz="1100">
                        <a:solidFill>
                          <a:srgbClr val="000000"/>
                        </a:solidFill>
                        <a:latin typeface="Times New Roman"/>
                        <a:ea typeface="Calibri"/>
                      </a:endParaRPr>
                    </a:p>
                  </a:txBody>
                  <a:tcPr marL="38015" marR="38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endParaRPr lang="ru-RU" sz="1100">
                        <a:solidFill>
                          <a:srgbClr val="000000"/>
                        </a:solidFill>
                        <a:latin typeface="Times New Roman"/>
                        <a:ea typeface="Calibri"/>
                      </a:endParaRPr>
                    </a:p>
                  </a:txBody>
                  <a:tcPr marL="38015" marR="38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endParaRPr lang="ru-RU" sz="1100">
                        <a:solidFill>
                          <a:srgbClr val="000000"/>
                        </a:solidFill>
                        <a:latin typeface="Times New Roman"/>
                        <a:ea typeface="Calibri"/>
                      </a:endParaRPr>
                    </a:p>
                  </a:txBody>
                  <a:tcPr marL="38015" marR="38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endParaRPr lang="ru-RU" sz="1100">
                        <a:solidFill>
                          <a:srgbClr val="000000"/>
                        </a:solidFill>
                        <a:latin typeface="Times New Roman"/>
                        <a:ea typeface="Calibri"/>
                      </a:endParaRPr>
                    </a:p>
                  </a:txBody>
                  <a:tcPr marL="38015" marR="38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8485">
                <a:tc rowSpan="4">
                  <a:txBody>
                    <a:bodyPr/>
                    <a:lstStyle/>
                    <a:p>
                      <a:pPr marL="71755" marR="71755" algn="ctr">
                        <a:lnSpc>
                          <a:spcPts val="1100"/>
                        </a:lnSpc>
                        <a:spcAft>
                          <a:spcPts val="0"/>
                        </a:spcAft>
                      </a:pPr>
                      <a:r>
                        <a:rPr lang="en-US" sz="1100" b="1" dirty="0" smtClean="0">
                          <a:solidFill>
                            <a:srgbClr val="000000"/>
                          </a:solidFill>
                          <a:latin typeface="Times New Roman"/>
                          <a:ea typeface="Calibri"/>
                        </a:rPr>
                        <a:t>Resources</a:t>
                      </a:r>
                      <a:r>
                        <a:rPr lang="en-US" sz="1100" b="1" baseline="0" dirty="0" smtClean="0">
                          <a:solidFill>
                            <a:srgbClr val="000000"/>
                          </a:solidFill>
                          <a:latin typeface="Times New Roman"/>
                          <a:ea typeface="Calibri"/>
                        </a:rPr>
                        <a:t> required</a:t>
                      </a:r>
                      <a:endParaRPr lang="ru-RU" sz="1100" dirty="0">
                        <a:latin typeface="Times New Roman"/>
                        <a:ea typeface="Calibri"/>
                      </a:endParaRPr>
                    </a:p>
                  </a:txBody>
                  <a:tcPr marL="20064" marR="20064"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marL="71755" marR="71755" algn="ctr">
                        <a:lnSpc>
                          <a:spcPts val="1100"/>
                        </a:lnSpc>
                        <a:spcAft>
                          <a:spcPts val="0"/>
                        </a:spcAft>
                      </a:pPr>
                      <a:r>
                        <a:rPr lang="en-US" sz="1100" b="1" dirty="0" smtClean="0">
                          <a:solidFill>
                            <a:srgbClr val="000000"/>
                          </a:solidFill>
                          <a:latin typeface="Times New Roman"/>
                          <a:ea typeface="Calibri"/>
                        </a:rPr>
                        <a:t>Standard hours</a:t>
                      </a:r>
                      <a:endParaRPr lang="ru-RU" sz="1100" dirty="0">
                        <a:latin typeface="Times New Roman"/>
                        <a:ea typeface="Calibri"/>
                      </a:endParaRPr>
                    </a:p>
                  </a:txBody>
                  <a:tcPr marL="20064" marR="20064"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11125">
                        <a:lnSpc>
                          <a:spcPct val="107000"/>
                        </a:lnSpc>
                        <a:spcAft>
                          <a:spcPts val="800"/>
                        </a:spcAft>
                      </a:pPr>
                      <a:r>
                        <a:rPr lang="en-US" sz="1100" dirty="0" smtClean="0">
                          <a:solidFill>
                            <a:srgbClr val="000000"/>
                          </a:solidFill>
                          <a:latin typeface="Times New Roman"/>
                          <a:ea typeface="Calibri"/>
                        </a:rPr>
                        <a:t>Resources </a:t>
                      </a:r>
                      <a:endParaRPr lang="ru-RU" sz="1100" dirty="0">
                        <a:latin typeface="Times New Roman"/>
                        <a:ea typeface="Calibri"/>
                      </a:endParaRPr>
                    </a:p>
                  </a:txBody>
                  <a:tcPr marL="38015" marR="38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endParaRPr lang="ru-RU" sz="1100">
                        <a:solidFill>
                          <a:srgbClr val="000000"/>
                        </a:solidFill>
                        <a:latin typeface="Times New Roman"/>
                        <a:ea typeface="Calibri"/>
                      </a:endParaRPr>
                    </a:p>
                  </a:txBody>
                  <a:tcPr marL="38015" marR="38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endParaRPr lang="ru-RU" sz="1100">
                        <a:solidFill>
                          <a:srgbClr val="000000"/>
                        </a:solidFill>
                        <a:latin typeface="Times New Roman"/>
                        <a:ea typeface="Calibri"/>
                      </a:endParaRPr>
                    </a:p>
                  </a:txBody>
                  <a:tcPr marL="38015" marR="38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endParaRPr lang="ru-RU" sz="1100">
                        <a:solidFill>
                          <a:srgbClr val="000000"/>
                        </a:solidFill>
                        <a:latin typeface="Times New Roman"/>
                        <a:ea typeface="Calibri"/>
                      </a:endParaRPr>
                    </a:p>
                  </a:txBody>
                  <a:tcPr marL="38015" marR="38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endParaRPr lang="ru-RU" sz="1100">
                        <a:solidFill>
                          <a:srgbClr val="000000"/>
                        </a:solidFill>
                        <a:latin typeface="Times New Roman"/>
                        <a:ea typeface="Calibri"/>
                      </a:endParaRPr>
                    </a:p>
                  </a:txBody>
                  <a:tcPr marL="38015" marR="38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endParaRPr lang="ru-RU" sz="1100">
                        <a:solidFill>
                          <a:srgbClr val="000000"/>
                        </a:solidFill>
                        <a:latin typeface="Times New Roman"/>
                        <a:ea typeface="Calibri"/>
                      </a:endParaRPr>
                    </a:p>
                  </a:txBody>
                  <a:tcPr marL="38015" marR="38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endParaRPr lang="ru-RU" sz="1100">
                        <a:solidFill>
                          <a:srgbClr val="000000"/>
                        </a:solidFill>
                        <a:latin typeface="Times New Roman"/>
                        <a:ea typeface="Calibri"/>
                      </a:endParaRPr>
                    </a:p>
                  </a:txBody>
                  <a:tcPr marL="38015" marR="38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8877">
                <a:tc vMerge="1">
                  <a:txBody>
                    <a:bodyPr/>
                    <a:lstStyle/>
                    <a:p>
                      <a:endParaRPr lang="ru-RU"/>
                    </a:p>
                  </a:txBody>
                  <a:tcPr/>
                </a:tc>
                <a:tc vMerge="1">
                  <a:txBody>
                    <a:bodyPr/>
                    <a:lstStyle/>
                    <a:p>
                      <a:endParaRPr lang="ru-RU"/>
                    </a:p>
                  </a:txBody>
                  <a:tcPr/>
                </a:tc>
                <a:tc>
                  <a:txBody>
                    <a:bodyPr/>
                    <a:lstStyle/>
                    <a:p>
                      <a:pPr marL="342900" lvl="0" indent="-342900">
                        <a:lnSpc>
                          <a:spcPct val="105000"/>
                        </a:lnSpc>
                        <a:spcAft>
                          <a:spcPts val="0"/>
                        </a:spcAft>
                        <a:buFont typeface="Symbol"/>
                        <a:buChar char=""/>
                        <a:tabLst>
                          <a:tab pos="586740" algn="l"/>
                        </a:tabLst>
                      </a:pPr>
                      <a:r>
                        <a:rPr lang="en-US" sz="1100" u="none" strike="noStrike" dirty="0" smtClean="0">
                          <a:solidFill>
                            <a:srgbClr val="000000"/>
                          </a:solidFill>
                          <a:latin typeface="Times New Roman"/>
                          <a:ea typeface="Calibri"/>
                          <a:cs typeface="Symbol"/>
                        </a:rPr>
                        <a:t>The amount of FTE</a:t>
                      </a:r>
                      <a:r>
                        <a:rPr lang="ru-RU" sz="1100" u="none" strike="noStrike" dirty="0">
                          <a:solidFill>
                            <a:srgbClr val="000000"/>
                          </a:solidFill>
                          <a:latin typeface="Times New Roman"/>
                          <a:ea typeface="Calibri"/>
                          <a:cs typeface="Symbol"/>
                        </a:rPr>
                        <a:t>,</a:t>
                      </a:r>
                      <a:endParaRPr lang="ru-RU" sz="1100" u="none" strike="noStrike" dirty="0">
                        <a:latin typeface="Times New Roman"/>
                        <a:ea typeface="Calibri"/>
                        <a:cs typeface="Symbol"/>
                      </a:endParaRPr>
                    </a:p>
                  </a:txBody>
                  <a:tcPr marL="38015" marR="38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endParaRPr lang="ru-RU" sz="1100">
                        <a:solidFill>
                          <a:srgbClr val="000000"/>
                        </a:solidFill>
                        <a:latin typeface="Times New Roman"/>
                        <a:ea typeface="Calibri"/>
                      </a:endParaRPr>
                    </a:p>
                  </a:txBody>
                  <a:tcPr marL="38015" marR="38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1100">
                          <a:solidFill>
                            <a:srgbClr val="000000"/>
                          </a:solidFill>
                          <a:latin typeface="Times New Roman"/>
                          <a:ea typeface="Calibri"/>
                        </a:rPr>
                        <a:t>10</a:t>
                      </a:r>
                      <a:endParaRPr lang="ru-RU" sz="1100">
                        <a:latin typeface="Times New Roman"/>
                        <a:ea typeface="Calibri"/>
                      </a:endParaRPr>
                    </a:p>
                  </a:txBody>
                  <a:tcPr marL="38015" marR="38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1100">
                          <a:solidFill>
                            <a:srgbClr val="000000"/>
                          </a:solidFill>
                          <a:latin typeface="Times New Roman"/>
                          <a:ea typeface="Calibri"/>
                        </a:rPr>
                        <a:t>10</a:t>
                      </a:r>
                      <a:endParaRPr lang="ru-RU" sz="1100">
                        <a:latin typeface="Times New Roman"/>
                        <a:ea typeface="Calibri"/>
                      </a:endParaRPr>
                    </a:p>
                  </a:txBody>
                  <a:tcPr marL="38015" marR="38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1100">
                          <a:solidFill>
                            <a:srgbClr val="000000"/>
                          </a:solidFill>
                          <a:latin typeface="Times New Roman"/>
                          <a:ea typeface="Calibri"/>
                        </a:rPr>
                        <a:t>10</a:t>
                      </a:r>
                      <a:endParaRPr lang="ru-RU" sz="1100">
                        <a:latin typeface="Times New Roman"/>
                        <a:ea typeface="Calibri"/>
                      </a:endParaRPr>
                    </a:p>
                  </a:txBody>
                  <a:tcPr marL="38015" marR="38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1100">
                          <a:solidFill>
                            <a:srgbClr val="000000"/>
                          </a:solidFill>
                          <a:latin typeface="Times New Roman"/>
                          <a:ea typeface="Calibri"/>
                        </a:rPr>
                        <a:t>10</a:t>
                      </a:r>
                      <a:endParaRPr lang="ru-RU" sz="1100">
                        <a:latin typeface="Times New Roman"/>
                        <a:ea typeface="Calibri"/>
                      </a:endParaRPr>
                    </a:p>
                  </a:txBody>
                  <a:tcPr marL="38015" marR="38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1100">
                          <a:solidFill>
                            <a:srgbClr val="000000"/>
                          </a:solidFill>
                          <a:latin typeface="Times New Roman"/>
                          <a:ea typeface="Calibri"/>
                        </a:rPr>
                        <a:t>10</a:t>
                      </a:r>
                      <a:endParaRPr lang="ru-RU" sz="1100">
                        <a:latin typeface="Times New Roman"/>
                        <a:ea typeface="Calibri"/>
                      </a:endParaRPr>
                    </a:p>
                  </a:txBody>
                  <a:tcPr marL="38015" marR="38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2886">
                <a:tc vMerge="1">
                  <a:txBody>
                    <a:bodyPr/>
                    <a:lstStyle/>
                    <a:p>
                      <a:endParaRPr lang="ru-RU"/>
                    </a:p>
                  </a:txBody>
                  <a:tcPr/>
                </a:tc>
                <a:tc vMerge="1">
                  <a:txBody>
                    <a:bodyPr/>
                    <a:lstStyle/>
                    <a:p>
                      <a:endParaRPr lang="ru-RU"/>
                    </a:p>
                  </a:txBody>
                  <a:tcPr/>
                </a:tc>
                <a:tc>
                  <a:txBody>
                    <a:bodyPr/>
                    <a:lstStyle/>
                    <a:p>
                      <a:pPr marL="342900" lvl="0" indent="-342900">
                        <a:lnSpc>
                          <a:spcPct val="105000"/>
                        </a:lnSpc>
                        <a:spcAft>
                          <a:spcPts val="0"/>
                        </a:spcAft>
                        <a:buFont typeface="Symbol"/>
                        <a:buChar char=""/>
                        <a:tabLst>
                          <a:tab pos="586740" algn="l"/>
                        </a:tabLst>
                      </a:pPr>
                      <a:r>
                        <a:rPr lang="en-US" sz="1100" u="none" strike="noStrike" dirty="0" smtClean="0">
                          <a:solidFill>
                            <a:srgbClr val="000000"/>
                          </a:solidFill>
                          <a:latin typeface="Times New Roman"/>
                          <a:ea typeface="Calibri"/>
                          <a:cs typeface="Symbol"/>
                        </a:rPr>
                        <a:t>Accelerator/installation</a:t>
                      </a:r>
                      <a:r>
                        <a:rPr lang="ru-RU" sz="1100" u="none" strike="noStrike" dirty="0" smtClean="0">
                          <a:solidFill>
                            <a:srgbClr val="000000"/>
                          </a:solidFill>
                          <a:latin typeface="Times New Roman"/>
                          <a:ea typeface="Calibri"/>
                          <a:cs typeface="Symbol"/>
                        </a:rPr>
                        <a:t>,</a:t>
                      </a:r>
                      <a:endParaRPr lang="ru-RU" sz="1100" u="none" strike="noStrike" dirty="0">
                        <a:latin typeface="Times New Roman"/>
                        <a:ea typeface="Calibri"/>
                        <a:cs typeface="Symbol"/>
                      </a:endParaRPr>
                    </a:p>
                  </a:txBody>
                  <a:tcPr marL="38015" marR="38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endParaRPr lang="ru-RU" sz="1100">
                        <a:solidFill>
                          <a:srgbClr val="000000"/>
                        </a:solidFill>
                        <a:latin typeface="Times New Roman"/>
                        <a:ea typeface="Calibri"/>
                      </a:endParaRPr>
                    </a:p>
                  </a:txBody>
                  <a:tcPr marL="38015" marR="38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1100">
                          <a:solidFill>
                            <a:srgbClr val="000000"/>
                          </a:solidFill>
                          <a:latin typeface="Times New Roman"/>
                          <a:ea typeface="Calibri"/>
                        </a:rPr>
                        <a:t>1000</a:t>
                      </a:r>
                      <a:endParaRPr lang="ru-RU" sz="1100">
                        <a:latin typeface="Times New Roman"/>
                        <a:ea typeface="Calibri"/>
                      </a:endParaRPr>
                    </a:p>
                  </a:txBody>
                  <a:tcPr marL="38015" marR="38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1100">
                          <a:solidFill>
                            <a:srgbClr val="000000"/>
                          </a:solidFill>
                          <a:latin typeface="Times New Roman"/>
                          <a:ea typeface="Calibri"/>
                        </a:rPr>
                        <a:t>1000</a:t>
                      </a:r>
                      <a:endParaRPr lang="ru-RU" sz="1100">
                        <a:latin typeface="Times New Roman"/>
                        <a:ea typeface="Calibri"/>
                      </a:endParaRPr>
                    </a:p>
                  </a:txBody>
                  <a:tcPr marL="38015" marR="38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1100">
                          <a:solidFill>
                            <a:srgbClr val="000000"/>
                          </a:solidFill>
                          <a:latin typeface="Times New Roman"/>
                          <a:ea typeface="Calibri"/>
                        </a:rPr>
                        <a:t>1000</a:t>
                      </a:r>
                      <a:endParaRPr lang="ru-RU" sz="1100">
                        <a:latin typeface="Times New Roman"/>
                        <a:ea typeface="Calibri"/>
                      </a:endParaRPr>
                    </a:p>
                  </a:txBody>
                  <a:tcPr marL="38015" marR="38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1100">
                          <a:solidFill>
                            <a:srgbClr val="000000"/>
                          </a:solidFill>
                          <a:latin typeface="Times New Roman"/>
                          <a:ea typeface="Calibri"/>
                        </a:rPr>
                        <a:t>1000</a:t>
                      </a:r>
                      <a:endParaRPr lang="ru-RU" sz="1100">
                        <a:latin typeface="Times New Roman"/>
                        <a:ea typeface="Calibri"/>
                      </a:endParaRPr>
                    </a:p>
                  </a:txBody>
                  <a:tcPr marL="38015" marR="38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1100">
                          <a:solidFill>
                            <a:srgbClr val="000000"/>
                          </a:solidFill>
                          <a:latin typeface="Times New Roman"/>
                          <a:ea typeface="Calibri"/>
                        </a:rPr>
                        <a:t>1000</a:t>
                      </a:r>
                      <a:endParaRPr lang="ru-RU" sz="1100">
                        <a:latin typeface="Times New Roman"/>
                        <a:ea typeface="Calibri"/>
                      </a:endParaRPr>
                    </a:p>
                  </a:txBody>
                  <a:tcPr marL="38015" marR="380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9470">
                <a:tc vMerge="1">
                  <a:txBody>
                    <a:bodyPr/>
                    <a:lstStyle/>
                    <a:p>
                      <a:endParaRPr lang="ru-RU"/>
                    </a:p>
                  </a:txBody>
                  <a:tcPr/>
                </a:tc>
                <a:tc vMerge="1">
                  <a:txBody>
                    <a:bodyPr/>
                    <a:lstStyle/>
                    <a:p>
                      <a:endParaRPr lang="ru-RU"/>
                    </a:p>
                  </a:txBody>
                  <a:tcPr/>
                </a:tc>
                <a:tc>
                  <a:txBody>
                    <a:bodyPr/>
                    <a:lstStyle/>
                    <a:p>
                      <a:pPr marL="342900" lvl="0" indent="-342900">
                        <a:lnSpc>
                          <a:spcPct val="105000"/>
                        </a:lnSpc>
                        <a:spcAft>
                          <a:spcPts val="0"/>
                        </a:spcAft>
                        <a:buFont typeface="Symbol"/>
                        <a:buChar char=""/>
                        <a:tabLst>
                          <a:tab pos="586740" algn="l"/>
                        </a:tabLst>
                      </a:pPr>
                      <a:r>
                        <a:rPr lang="en-US" sz="1100" u="none" strike="noStrike" dirty="0" smtClean="0">
                          <a:solidFill>
                            <a:srgbClr val="000000"/>
                          </a:solidFill>
                          <a:latin typeface="Times New Roman"/>
                          <a:ea typeface="Calibri"/>
                          <a:cs typeface="Symbol"/>
                        </a:rPr>
                        <a:t>reactor</a:t>
                      </a:r>
                      <a:r>
                        <a:rPr lang="ru-RU" sz="1100" u="none" strike="noStrike" dirty="0" smtClean="0">
                          <a:solidFill>
                            <a:srgbClr val="000000"/>
                          </a:solidFill>
                          <a:latin typeface="Times New Roman"/>
                          <a:ea typeface="Calibri"/>
                          <a:cs typeface="Symbol"/>
                        </a:rPr>
                        <a:t>,…..</a:t>
                      </a:r>
                      <a:endParaRPr lang="ru-RU" sz="1100" u="none" strike="noStrike" dirty="0">
                        <a:latin typeface="Times New Roman"/>
                        <a:ea typeface="Calibri"/>
                        <a:cs typeface="Symbol"/>
                      </a:endParaRPr>
                    </a:p>
                  </a:txBody>
                  <a:tcPr marL="38015" marR="38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endParaRPr lang="ru-RU" sz="1100">
                        <a:solidFill>
                          <a:srgbClr val="000000"/>
                        </a:solidFill>
                        <a:latin typeface="Times New Roman"/>
                        <a:ea typeface="Calibri"/>
                      </a:endParaRPr>
                    </a:p>
                  </a:txBody>
                  <a:tcPr marL="38015" marR="38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endParaRPr lang="ru-RU" sz="1100">
                        <a:solidFill>
                          <a:srgbClr val="000000"/>
                        </a:solidFill>
                        <a:latin typeface="Times New Roman"/>
                        <a:ea typeface="Calibri"/>
                      </a:endParaRPr>
                    </a:p>
                  </a:txBody>
                  <a:tcPr marL="38015" marR="38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endParaRPr lang="ru-RU" sz="1100">
                        <a:solidFill>
                          <a:srgbClr val="000000"/>
                        </a:solidFill>
                        <a:latin typeface="Times New Roman"/>
                        <a:ea typeface="Calibri"/>
                      </a:endParaRPr>
                    </a:p>
                  </a:txBody>
                  <a:tcPr marL="38015" marR="38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endParaRPr lang="ru-RU" sz="1100">
                        <a:solidFill>
                          <a:srgbClr val="000000"/>
                        </a:solidFill>
                        <a:latin typeface="Times New Roman"/>
                        <a:ea typeface="Calibri"/>
                      </a:endParaRPr>
                    </a:p>
                  </a:txBody>
                  <a:tcPr marL="38015" marR="38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endParaRPr lang="ru-RU" sz="1100">
                        <a:solidFill>
                          <a:srgbClr val="000000"/>
                        </a:solidFill>
                        <a:latin typeface="Times New Roman"/>
                        <a:ea typeface="Calibri"/>
                      </a:endParaRPr>
                    </a:p>
                  </a:txBody>
                  <a:tcPr marL="38015" marR="38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endParaRPr lang="ru-RU" sz="1100">
                        <a:solidFill>
                          <a:srgbClr val="000000"/>
                        </a:solidFill>
                        <a:latin typeface="Times New Roman"/>
                        <a:ea typeface="Calibri"/>
                      </a:endParaRPr>
                    </a:p>
                  </a:txBody>
                  <a:tcPr marL="38015" marR="38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45909">
                <a:tc rowSpan="2">
                  <a:txBody>
                    <a:bodyPr/>
                    <a:lstStyle/>
                    <a:p>
                      <a:pPr marL="71755" algn="ctr">
                        <a:lnSpc>
                          <a:spcPts val="1100"/>
                        </a:lnSpc>
                        <a:spcAft>
                          <a:spcPts val="0"/>
                        </a:spcAft>
                      </a:pPr>
                      <a:r>
                        <a:rPr lang="en-US" sz="1100" b="1" dirty="0" smtClean="0">
                          <a:solidFill>
                            <a:srgbClr val="000000"/>
                          </a:solidFill>
                          <a:latin typeface="Times New Roman"/>
                          <a:ea typeface="Calibri"/>
                        </a:rPr>
                        <a:t>Sources of funding</a:t>
                      </a:r>
                      <a:endParaRPr lang="ru-RU" sz="1100" dirty="0">
                        <a:latin typeface="Times New Roman"/>
                        <a:ea typeface="Calibri"/>
                      </a:endParaRPr>
                    </a:p>
                  </a:txBody>
                  <a:tcPr marL="20064" marR="20064"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ctr">
                        <a:lnSpc>
                          <a:spcPts val="1200"/>
                        </a:lnSpc>
                        <a:spcAft>
                          <a:spcPts val="0"/>
                        </a:spcAft>
                      </a:pPr>
                      <a:r>
                        <a:rPr lang="en-US" sz="1100" b="1" dirty="0" smtClean="0">
                          <a:solidFill>
                            <a:srgbClr val="000000"/>
                          </a:solidFill>
                          <a:latin typeface="Times New Roman"/>
                          <a:ea typeface="Calibri"/>
                        </a:rPr>
                        <a:t>JINR budget</a:t>
                      </a:r>
                      <a:endParaRPr lang="ru-RU" sz="1100" dirty="0">
                        <a:latin typeface="Times New Roman"/>
                        <a:ea typeface="Calibri"/>
                      </a:endParaRPr>
                    </a:p>
                  </a:txBody>
                  <a:tcPr marL="20064" marR="20064"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11125">
                        <a:lnSpc>
                          <a:spcPts val="1200"/>
                        </a:lnSpc>
                        <a:spcAft>
                          <a:spcPts val="0"/>
                        </a:spcAft>
                      </a:pPr>
                      <a:r>
                        <a:rPr lang="en-US" sz="1100" dirty="0" smtClean="0">
                          <a:solidFill>
                            <a:srgbClr val="000000"/>
                          </a:solidFill>
                          <a:latin typeface="Times New Roman"/>
                          <a:ea typeface="Calibri"/>
                        </a:rPr>
                        <a:t>JINR budget </a:t>
                      </a:r>
                      <a:r>
                        <a:rPr lang="ru-RU" sz="1100" i="1" dirty="0" smtClean="0">
                          <a:solidFill>
                            <a:srgbClr val="000000"/>
                          </a:solidFill>
                          <a:latin typeface="Times New Roman"/>
                          <a:ea typeface="Calibri"/>
                        </a:rPr>
                        <a:t>(</a:t>
                      </a:r>
                      <a:r>
                        <a:rPr lang="en-US" sz="1100" i="1" dirty="0" smtClean="0">
                          <a:solidFill>
                            <a:srgbClr val="000000"/>
                          </a:solidFill>
                          <a:latin typeface="Times New Roman"/>
                          <a:ea typeface="Calibri"/>
                        </a:rPr>
                        <a:t>budget items</a:t>
                      </a:r>
                      <a:r>
                        <a:rPr lang="ru-RU" sz="1100" i="1" dirty="0" smtClean="0">
                          <a:solidFill>
                            <a:srgbClr val="000000"/>
                          </a:solidFill>
                          <a:latin typeface="Times New Roman"/>
                          <a:ea typeface="Calibri"/>
                        </a:rPr>
                        <a:t>)</a:t>
                      </a:r>
                      <a:endParaRPr lang="ru-RU" sz="1100" dirty="0">
                        <a:latin typeface="Times New Roman"/>
                        <a:ea typeface="Calibri"/>
                      </a:endParaRPr>
                    </a:p>
                  </a:txBody>
                  <a:tcPr marL="38015" marR="38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endParaRPr lang="ru-RU" sz="1100">
                        <a:solidFill>
                          <a:srgbClr val="000000"/>
                        </a:solidFill>
                        <a:latin typeface="Times New Roman"/>
                        <a:ea typeface="Calibri"/>
                      </a:endParaRPr>
                    </a:p>
                  </a:txBody>
                  <a:tcPr marL="38015" marR="38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endParaRPr lang="ru-RU" sz="1100" dirty="0">
                        <a:solidFill>
                          <a:srgbClr val="000000"/>
                        </a:solidFill>
                        <a:latin typeface="Times New Roman"/>
                        <a:ea typeface="Calibri"/>
                      </a:endParaRPr>
                    </a:p>
                  </a:txBody>
                  <a:tcPr marL="38015" marR="38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endParaRPr lang="ru-RU" sz="1100">
                        <a:solidFill>
                          <a:srgbClr val="000000"/>
                        </a:solidFill>
                        <a:latin typeface="Times New Roman"/>
                        <a:ea typeface="Calibri"/>
                      </a:endParaRPr>
                    </a:p>
                  </a:txBody>
                  <a:tcPr marL="38015" marR="38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endParaRPr lang="ru-RU" sz="1100">
                        <a:solidFill>
                          <a:srgbClr val="000000"/>
                        </a:solidFill>
                        <a:latin typeface="Times New Roman"/>
                        <a:ea typeface="Calibri"/>
                      </a:endParaRPr>
                    </a:p>
                  </a:txBody>
                  <a:tcPr marL="38015" marR="38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endParaRPr lang="ru-RU" sz="1100">
                        <a:solidFill>
                          <a:srgbClr val="000000"/>
                        </a:solidFill>
                        <a:latin typeface="Times New Roman"/>
                        <a:ea typeface="Calibri"/>
                      </a:endParaRPr>
                    </a:p>
                  </a:txBody>
                  <a:tcPr marL="38015" marR="38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endParaRPr lang="ru-RU" sz="1100">
                        <a:solidFill>
                          <a:srgbClr val="000000"/>
                        </a:solidFill>
                        <a:latin typeface="Times New Roman"/>
                        <a:ea typeface="Calibri"/>
                      </a:endParaRPr>
                    </a:p>
                  </a:txBody>
                  <a:tcPr marL="38015" marR="38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1172">
                <a:tc vMerge="1">
                  <a:txBody>
                    <a:bodyPr/>
                    <a:lstStyle/>
                    <a:p>
                      <a:endParaRPr lang="ru-RU"/>
                    </a:p>
                  </a:txBody>
                  <a:tcPr/>
                </a:tc>
                <a:tc>
                  <a:txBody>
                    <a:bodyPr/>
                    <a:lstStyle/>
                    <a:p>
                      <a:pPr marL="71755" marR="71755" algn="ctr">
                        <a:lnSpc>
                          <a:spcPts val="1200"/>
                        </a:lnSpc>
                        <a:spcAft>
                          <a:spcPts val="0"/>
                        </a:spcAft>
                      </a:pPr>
                      <a:r>
                        <a:rPr lang="en-US" sz="1100" b="1" dirty="0" smtClean="0">
                          <a:solidFill>
                            <a:srgbClr val="000000"/>
                          </a:solidFill>
                          <a:latin typeface="Times New Roman"/>
                          <a:ea typeface="Calibri"/>
                        </a:rPr>
                        <a:t>Extra funding (supplementary estimates)</a:t>
                      </a:r>
                      <a:endParaRPr lang="ru-RU" sz="1100" dirty="0">
                        <a:latin typeface="Times New Roman"/>
                        <a:ea typeface="Calibri"/>
                      </a:endParaRPr>
                    </a:p>
                  </a:txBody>
                  <a:tcPr marL="20064" marR="20064"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11125">
                        <a:lnSpc>
                          <a:spcPts val="1200"/>
                        </a:lnSpc>
                        <a:spcAft>
                          <a:spcPts val="0"/>
                        </a:spcAft>
                      </a:pPr>
                      <a:r>
                        <a:rPr lang="en-US" sz="1100" dirty="0" smtClean="0">
                          <a:latin typeface="Times New Roman"/>
                          <a:ea typeface="Calibri"/>
                        </a:rPr>
                        <a:t>Contributions by partners</a:t>
                      </a:r>
                      <a:r>
                        <a:rPr lang="ru-RU" sz="1100" dirty="0" smtClean="0">
                          <a:latin typeface="Times New Roman"/>
                          <a:ea typeface="Calibri"/>
                        </a:rPr>
                        <a:t> </a:t>
                      </a:r>
                      <a:endParaRPr lang="ru-RU" sz="1100" dirty="0">
                        <a:latin typeface="Times New Roman"/>
                        <a:ea typeface="Calibri"/>
                      </a:endParaRPr>
                    </a:p>
                    <a:p>
                      <a:pPr marL="111125">
                        <a:lnSpc>
                          <a:spcPts val="1200"/>
                        </a:lnSpc>
                        <a:spcAft>
                          <a:spcPts val="0"/>
                        </a:spcAft>
                      </a:pPr>
                      <a:r>
                        <a:rPr lang="en-US" sz="1100" dirty="0" smtClean="0">
                          <a:solidFill>
                            <a:srgbClr val="000000"/>
                          </a:solidFill>
                          <a:latin typeface="Times New Roman"/>
                          <a:ea typeface="Calibri"/>
                        </a:rPr>
                        <a:t>Funds under contracts with customers</a:t>
                      </a:r>
                    </a:p>
                    <a:p>
                      <a:pPr marL="111125">
                        <a:lnSpc>
                          <a:spcPts val="1200"/>
                        </a:lnSpc>
                        <a:spcAft>
                          <a:spcPts val="0"/>
                        </a:spcAft>
                      </a:pPr>
                      <a:r>
                        <a:rPr lang="en-US" sz="1100" dirty="0" smtClean="0">
                          <a:solidFill>
                            <a:srgbClr val="000000"/>
                          </a:solidFill>
                          <a:latin typeface="Times New Roman"/>
                          <a:ea typeface="Calibri"/>
                        </a:rPr>
                        <a:t>Other sources of funding</a:t>
                      </a:r>
                      <a:r>
                        <a:rPr lang="ru-RU" sz="1100" dirty="0" smtClean="0">
                          <a:solidFill>
                            <a:srgbClr val="000000"/>
                          </a:solidFill>
                          <a:latin typeface="Times New Roman"/>
                          <a:ea typeface="Calibri"/>
                        </a:rPr>
                        <a:t> </a:t>
                      </a:r>
                      <a:endParaRPr lang="ru-RU" sz="1100" dirty="0">
                        <a:latin typeface="Times New Roman"/>
                        <a:ea typeface="Calibri"/>
                      </a:endParaRPr>
                    </a:p>
                  </a:txBody>
                  <a:tcPr marL="38015" marR="38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endParaRPr lang="ru-RU" sz="1100">
                        <a:solidFill>
                          <a:srgbClr val="000000"/>
                        </a:solidFill>
                        <a:latin typeface="Times New Roman"/>
                        <a:ea typeface="Calibri"/>
                      </a:endParaRPr>
                    </a:p>
                  </a:txBody>
                  <a:tcPr marL="38015" marR="38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endParaRPr lang="ru-RU" sz="1100">
                        <a:solidFill>
                          <a:srgbClr val="000000"/>
                        </a:solidFill>
                        <a:latin typeface="Times New Roman"/>
                        <a:ea typeface="Calibri"/>
                      </a:endParaRPr>
                    </a:p>
                  </a:txBody>
                  <a:tcPr marL="38015" marR="38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endParaRPr lang="ru-RU" sz="1100">
                        <a:solidFill>
                          <a:srgbClr val="000000"/>
                        </a:solidFill>
                        <a:latin typeface="Times New Roman"/>
                        <a:ea typeface="Calibri"/>
                      </a:endParaRPr>
                    </a:p>
                  </a:txBody>
                  <a:tcPr marL="38015" marR="38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endParaRPr lang="ru-RU" sz="1100">
                        <a:solidFill>
                          <a:srgbClr val="000000"/>
                        </a:solidFill>
                        <a:latin typeface="Times New Roman"/>
                        <a:ea typeface="Calibri"/>
                      </a:endParaRPr>
                    </a:p>
                  </a:txBody>
                  <a:tcPr marL="38015" marR="38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endParaRPr lang="ru-RU" sz="1100">
                        <a:solidFill>
                          <a:srgbClr val="000000"/>
                        </a:solidFill>
                        <a:latin typeface="Times New Roman"/>
                        <a:ea typeface="Calibri"/>
                      </a:endParaRPr>
                    </a:p>
                  </a:txBody>
                  <a:tcPr marL="38015" marR="38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endParaRPr lang="ru-RU" sz="1100" dirty="0">
                        <a:solidFill>
                          <a:srgbClr val="000000"/>
                        </a:solidFill>
                        <a:latin typeface="Times New Roman"/>
                        <a:ea typeface="Calibri"/>
                      </a:endParaRPr>
                    </a:p>
                  </a:txBody>
                  <a:tcPr marL="38015" marR="3801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86017" name="Rectangle 1"/>
          <p:cNvSpPr>
            <a:spLocks noChangeArrowheads="1"/>
          </p:cNvSpPr>
          <p:nvPr/>
        </p:nvSpPr>
        <p:spPr bwMode="auto">
          <a:xfrm>
            <a:off x="0" y="267128"/>
            <a:ext cx="638636" cy="73866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49263" algn="l" defTabSz="914400" rtl="0" eaLnBrk="0" fontAlgn="base" latinLnBrk="0" hangingPunct="0">
              <a:lnSpc>
                <a:spcPct val="100000"/>
              </a:lnSpc>
              <a:spcBef>
                <a:spcPct val="0"/>
              </a:spcBef>
              <a:spcAft>
                <a:spcPct val="0"/>
              </a:spcAft>
              <a:buClrTx/>
              <a:buSzTx/>
              <a:buFontTx/>
              <a:buNone/>
              <a:tabLst>
                <a:tab pos="587375" algn="l"/>
              </a:tabLst>
            </a:pPr>
            <a:r>
              <a:rPr kumimoji="0" lang="ru-RU" sz="12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r>
            <a:br>
              <a:rPr kumimoji="0" lang="ru-RU" sz="12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br>
            <a:r>
              <a:rPr kumimoji="0" lang="ru-RU" sz="12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r>
            <a:br>
              <a:rPr kumimoji="0" lang="ru-RU" sz="1200" b="0"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b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extLst>
              <p:ext uri="{D42A27DB-BD31-4B8C-83A1-F6EECF244321}">
                <p14:modId xmlns="" xmlns:p14="http://schemas.microsoft.com/office/powerpoint/2010/main" val="167857969"/>
              </p:ext>
            </p:extLst>
          </p:nvPr>
        </p:nvGraphicFramePr>
        <p:xfrm>
          <a:off x="1164141" y="934222"/>
          <a:ext cx="10510462" cy="5469255"/>
        </p:xfrm>
        <a:graphic>
          <a:graphicData uri="http://schemas.openxmlformats.org/drawingml/2006/table">
            <a:tbl>
              <a:tblPr/>
              <a:tblGrid>
                <a:gridCol w="2659167"/>
                <a:gridCol w="1922615"/>
                <a:gridCol w="1665910"/>
                <a:gridCol w="2236835"/>
                <a:gridCol w="2025935"/>
              </a:tblGrid>
              <a:tr h="64389">
                <a:tc>
                  <a:txBody>
                    <a:bodyPr/>
                    <a:lstStyle/>
                    <a:p>
                      <a:pPr algn="ctr">
                        <a:lnSpc>
                          <a:spcPct val="107000"/>
                        </a:lnSpc>
                        <a:spcBef>
                          <a:spcPts val="855"/>
                        </a:spcBef>
                        <a:spcAft>
                          <a:spcPts val="855"/>
                        </a:spcAft>
                      </a:pPr>
                      <a:r>
                        <a:rPr lang="en-US" sz="1200" b="1" dirty="0" smtClean="0">
                          <a:latin typeface="Times New Roman"/>
                          <a:ea typeface="Calibri"/>
                          <a:cs typeface="Times New Roman"/>
                        </a:rPr>
                        <a:t>Organization</a:t>
                      </a:r>
                      <a:endParaRPr lang="ru-RU" sz="1200" dirty="0">
                        <a:latin typeface="Times New Roman"/>
                        <a:ea typeface="Calibri"/>
                        <a:cs typeface="Times New Roman"/>
                      </a:endParaRPr>
                    </a:p>
                  </a:txBody>
                  <a:tcPr marL="24701" marR="247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855"/>
                        </a:spcBef>
                        <a:spcAft>
                          <a:spcPts val="855"/>
                        </a:spcAft>
                      </a:pPr>
                      <a:r>
                        <a:rPr lang="en-US" sz="1200" b="1" dirty="0" smtClean="0">
                          <a:latin typeface="Times New Roman"/>
                          <a:ea typeface="Calibri"/>
                          <a:cs typeface="Times New Roman"/>
                        </a:rPr>
                        <a:t>Country </a:t>
                      </a:r>
                      <a:endParaRPr lang="ru-RU" sz="1200" dirty="0">
                        <a:latin typeface="Times New Roman"/>
                        <a:ea typeface="Calibri"/>
                        <a:cs typeface="Times New Roman"/>
                      </a:endParaRPr>
                    </a:p>
                  </a:txBody>
                  <a:tcPr marL="24701" marR="247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200" b="1" dirty="0" smtClean="0">
                          <a:latin typeface="Times New Roman"/>
                          <a:ea typeface="Calibri"/>
                          <a:cs typeface="Times New Roman"/>
                        </a:rPr>
                        <a:t>City </a:t>
                      </a:r>
                      <a:endParaRPr lang="ru-RU" sz="1200" dirty="0">
                        <a:latin typeface="Times New Roman"/>
                        <a:ea typeface="Calibri"/>
                        <a:cs typeface="Times New Roman"/>
                      </a:endParaRPr>
                    </a:p>
                  </a:txBody>
                  <a:tcPr marL="24701" marR="247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200" b="1" dirty="0" smtClean="0">
                          <a:latin typeface="Times New Roman"/>
                          <a:ea typeface="Calibri"/>
                          <a:cs typeface="Times New Roman"/>
                        </a:rPr>
                        <a:t>Participants </a:t>
                      </a:r>
                      <a:endParaRPr lang="ru-RU" sz="1200" dirty="0">
                        <a:latin typeface="Times New Roman"/>
                        <a:ea typeface="Calibri"/>
                        <a:cs typeface="Times New Roman"/>
                      </a:endParaRPr>
                    </a:p>
                  </a:txBody>
                  <a:tcPr marL="24701" marR="247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200" b="1" dirty="0" smtClean="0">
                          <a:latin typeface="Times New Roman"/>
                          <a:ea typeface="Calibri"/>
                          <a:cs typeface="Times New Roman"/>
                        </a:rPr>
                        <a:t>Type of agreement</a:t>
                      </a:r>
                      <a:endParaRPr lang="ru-RU" sz="1200" dirty="0">
                        <a:latin typeface="Times New Roman"/>
                        <a:ea typeface="Calibri"/>
                        <a:cs typeface="Times New Roman"/>
                      </a:endParaRPr>
                    </a:p>
                  </a:txBody>
                  <a:tcPr marL="24701" marR="247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87900">
                <a:tc>
                  <a:txBody>
                    <a:bodyPr/>
                    <a:lstStyle/>
                    <a:p>
                      <a:pPr>
                        <a:lnSpc>
                          <a:spcPct val="107000"/>
                        </a:lnSpc>
                        <a:spcAft>
                          <a:spcPts val="800"/>
                        </a:spcAft>
                      </a:pPr>
                      <a:r>
                        <a:rPr lang="ru-RU" sz="1200" dirty="0" smtClean="0">
                          <a:latin typeface="Times New Roman"/>
                          <a:ea typeface="Calibri"/>
                          <a:cs typeface="Times New Roman"/>
                        </a:rPr>
                        <a:t>1.</a:t>
                      </a:r>
                      <a:r>
                        <a:rPr lang="en-US" sz="1200" baseline="0" dirty="0" smtClean="0">
                          <a:latin typeface="Times New Roman"/>
                          <a:ea typeface="Calibri"/>
                          <a:cs typeface="Times New Roman"/>
                        </a:rPr>
                        <a:t> </a:t>
                      </a:r>
                      <a:r>
                        <a:rPr lang="en-US" sz="1200" dirty="0" smtClean="0">
                          <a:latin typeface="Times New Roman"/>
                          <a:ea typeface="Calibri"/>
                          <a:cs typeface="Times New Roman"/>
                        </a:rPr>
                        <a:t>Belgorod National Research University</a:t>
                      </a:r>
                      <a:endParaRPr lang="ru-RU" sz="1200" dirty="0">
                        <a:latin typeface="Times New Roman"/>
                        <a:ea typeface="Calibri"/>
                        <a:cs typeface="Times New Roman"/>
                      </a:endParaRPr>
                    </a:p>
                  </a:txBody>
                  <a:tcPr marL="24701" marR="2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200" dirty="0" smtClean="0">
                          <a:latin typeface="Times New Roman"/>
                          <a:ea typeface="Calibri"/>
                          <a:cs typeface="Times New Roman"/>
                        </a:rPr>
                        <a:t>Russia</a:t>
                      </a:r>
                      <a:endParaRPr lang="ru-RU" sz="1200" dirty="0">
                        <a:latin typeface="Times New Roman"/>
                        <a:ea typeface="Calibri"/>
                        <a:cs typeface="Times New Roman"/>
                      </a:endParaRPr>
                    </a:p>
                  </a:txBody>
                  <a:tcPr marL="24701" marR="2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200" dirty="0" smtClean="0">
                          <a:latin typeface="Times New Roman"/>
                          <a:ea typeface="Calibri"/>
                          <a:cs typeface="Times New Roman"/>
                        </a:rPr>
                        <a:t>Belgorod</a:t>
                      </a:r>
                      <a:endParaRPr lang="ru-RU" sz="1200" dirty="0">
                        <a:latin typeface="Times New Roman"/>
                        <a:ea typeface="Calibri"/>
                        <a:cs typeface="Times New Roman"/>
                      </a:endParaRPr>
                    </a:p>
                  </a:txBody>
                  <a:tcPr marL="24701" marR="2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Aft>
                          <a:spcPts val="0"/>
                        </a:spcAft>
                      </a:pPr>
                      <a:r>
                        <a:rPr lang="en-US" sz="1200" dirty="0" smtClean="0">
                          <a:latin typeface="Times New Roman"/>
                          <a:ea typeface="Calibri"/>
                          <a:cs typeface="Times New Roman"/>
                        </a:rPr>
                        <a:t>A. </a:t>
                      </a:r>
                      <a:r>
                        <a:rPr lang="en-US" sz="1200" dirty="0" err="1" smtClean="0">
                          <a:latin typeface="Times New Roman"/>
                          <a:ea typeface="Calibri"/>
                          <a:cs typeface="Times New Roman"/>
                        </a:rPr>
                        <a:t>Kubankin</a:t>
                      </a:r>
                      <a:endParaRPr lang="en-US" sz="1200" dirty="0" smtClean="0">
                        <a:latin typeface="Times New Roman"/>
                        <a:ea typeface="Calibri"/>
                        <a:cs typeface="Times New Roman"/>
                      </a:endParaRPr>
                    </a:p>
                    <a:p>
                      <a:pPr>
                        <a:lnSpc>
                          <a:spcPct val="120000"/>
                        </a:lnSpc>
                        <a:spcAft>
                          <a:spcPts val="0"/>
                        </a:spcAft>
                      </a:pPr>
                      <a:r>
                        <a:rPr lang="en-US" sz="1200" dirty="0" smtClean="0">
                          <a:latin typeface="Times New Roman"/>
                          <a:ea typeface="Calibri"/>
                          <a:cs typeface="Times New Roman"/>
                        </a:rPr>
                        <a:t>R. </a:t>
                      </a:r>
                      <a:r>
                        <a:rPr lang="en-US" sz="1200" dirty="0" err="1" smtClean="0">
                          <a:latin typeface="Times New Roman"/>
                          <a:ea typeface="Calibri"/>
                          <a:cs typeface="Times New Roman"/>
                        </a:rPr>
                        <a:t>Nazhmudinov</a:t>
                      </a:r>
                      <a:endParaRPr lang="en-US" sz="1200" dirty="0" smtClean="0">
                        <a:latin typeface="Times New Roman"/>
                        <a:ea typeface="Calibri"/>
                        <a:cs typeface="Times New Roman"/>
                      </a:endParaRPr>
                    </a:p>
                    <a:p>
                      <a:pPr>
                        <a:lnSpc>
                          <a:spcPct val="120000"/>
                        </a:lnSpc>
                        <a:spcAft>
                          <a:spcPts val="0"/>
                        </a:spcAft>
                      </a:pPr>
                      <a:r>
                        <a:rPr lang="en-US" sz="1200" dirty="0" smtClean="0">
                          <a:latin typeface="Times New Roman"/>
                          <a:ea typeface="Calibri"/>
                          <a:cs typeface="Times New Roman"/>
                        </a:rPr>
                        <a:t>I. </a:t>
                      </a:r>
                      <a:r>
                        <a:rPr lang="en-US" sz="1200" dirty="0" err="1" smtClean="0">
                          <a:latin typeface="Times New Roman"/>
                          <a:ea typeface="Calibri"/>
                          <a:cs typeface="Times New Roman"/>
                        </a:rPr>
                        <a:t>Kishchin</a:t>
                      </a:r>
                      <a:endParaRPr lang="en-US" sz="1200" dirty="0" smtClean="0">
                        <a:latin typeface="Times New Roman"/>
                        <a:ea typeface="Calibri"/>
                        <a:cs typeface="Times New Roman"/>
                      </a:endParaRPr>
                    </a:p>
                    <a:p>
                      <a:pPr>
                        <a:lnSpc>
                          <a:spcPct val="120000"/>
                        </a:lnSpc>
                        <a:spcAft>
                          <a:spcPts val="0"/>
                        </a:spcAft>
                      </a:pPr>
                      <a:r>
                        <a:rPr lang="en-US" sz="1200" dirty="0" smtClean="0">
                          <a:latin typeface="Times New Roman"/>
                          <a:ea typeface="Calibri"/>
                          <a:cs typeface="Times New Roman"/>
                        </a:rPr>
                        <a:t>V. </a:t>
                      </a:r>
                      <a:r>
                        <a:rPr lang="en-US" sz="1200" dirty="0" err="1" smtClean="0">
                          <a:latin typeface="Times New Roman"/>
                          <a:ea typeface="Calibri"/>
                          <a:cs typeface="Times New Roman"/>
                        </a:rPr>
                        <a:t>Zakhvalinskii</a:t>
                      </a:r>
                      <a:endParaRPr lang="en-US" sz="1200" dirty="0" smtClean="0">
                        <a:latin typeface="Times New Roman"/>
                        <a:ea typeface="Calibri"/>
                        <a:cs typeface="Times New Roman"/>
                      </a:endParaRPr>
                    </a:p>
                    <a:p>
                      <a:pPr>
                        <a:lnSpc>
                          <a:spcPct val="120000"/>
                        </a:lnSpc>
                        <a:spcAft>
                          <a:spcPts val="0"/>
                        </a:spcAft>
                      </a:pPr>
                      <a:r>
                        <a:rPr lang="en-US" sz="1200" dirty="0" smtClean="0">
                          <a:latin typeface="Times New Roman"/>
                          <a:ea typeface="Calibri"/>
                          <a:cs typeface="Times New Roman"/>
                        </a:rPr>
                        <a:t>L. </a:t>
                      </a:r>
                      <a:r>
                        <a:rPr lang="en-US" sz="1200" dirty="0" err="1" smtClean="0">
                          <a:latin typeface="Times New Roman"/>
                          <a:ea typeface="Calibri"/>
                          <a:cs typeface="Times New Roman"/>
                        </a:rPr>
                        <a:t>Myshelovka</a:t>
                      </a:r>
                      <a:endParaRPr lang="en-US" sz="1200" dirty="0" smtClean="0">
                        <a:latin typeface="Times New Roman"/>
                        <a:ea typeface="Calibri"/>
                        <a:cs typeface="Times New Roman"/>
                      </a:endParaRPr>
                    </a:p>
                    <a:p>
                      <a:pPr>
                        <a:lnSpc>
                          <a:spcPct val="120000"/>
                        </a:lnSpc>
                        <a:spcAft>
                          <a:spcPts val="0"/>
                        </a:spcAft>
                      </a:pPr>
                      <a:r>
                        <a:rPr lang="en-US" sz="1200" dirty="0" smtClean="0">
                          <a:latin typeface="Times New Roman"/>
                          <a:ea typeface="Calibri"/>
                          <a:cs typeface="Times New Roman"/>
                        </a:rPr>
                        <a:t>K. </a:t>
                      </a:r>
                      <a:r>
                        <a:rPr lang="en-US" sz="1200" dirty="0" err="1" smtClean="0">
                          <a:latin typeface="Times New Roman"/>
                          <a:ea typeface="Calibri"/>
                          <a:cs typeface="Times New Roman"/>
                        </a:rPr>
                        <a:t>Vokhmyanina</a:t>
                      </a:r>
                      <a:endParaRPr lang="en-US" sz="1200" dirty="0" smtClean="0">
                        <a:latin typeface="Times New Roman"/>
                        <a:ea typeface="Calibri"/>
                        <a:cs typeface="Times New Roman"/>
                      </a:endParaRPr>
                    </a:p>
                  </a:txBody>
                  <a:tcPr marL="24701" marR="2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200" dirty="0" err="1" smtClean="0">
                          <a:latin typeface="Times New Roman"/>
                          <a:ea typeface="Calibri"/>
                          <a:cs typeface="Times New Roman"/>
                        </a:rPr>
                        <a:t>MoU</a:t>
                      </a:r>
                      <a:endParaRPr lang="ru-RU" sz="1200" dirty="0">
                        <a:latin typeface="Times New Roman"/>
                        <a:ea typeface="Calibri"/>
                        <a:cs typeface="Times New Roman"/>
                      </a:endParaRPr>
                    </a:p>
                  </a:txBody>
                  <a:tcPr marL="24701" marR="2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45455">
                <a:tc>
                  <a:txBody>
                    <a:bodyPr/>
                    <a:lstStyle/>
                    <a:p>
                      <a:pPr>
                        <a:lnSpc>
                          <a:spcPct val="107000"/>
                        </a:lnSpc>
                        <a:spcAft>
                          <a:spcPts val="800"/>
                        </a:spcAft>
                      </a:pPr>
                      <a:r>
                        <a:rPr lang="ru-RU" sz="1200" dirty="0">
                          <a:latin typeface="Times New Roman"/>
                          <a:ea typeface="Calibri"/>
                          <a:cs typeface="Times New Roman"/>
                        </a:rPr>
                        <a:t>2</a:t>
                      </a:r>
                      <a:r>
                        <a:rPr lang="ru-RU" sz="1200" dirty="0" smtClean="0">
                          <a:latin typeface="Times New Roman"/>
                          <a:ea typeface="Calibri"/>
                          <a:cs typeface="Times New Roman"/>
                        </a:rPr>
                        <a:t>.</a:t>
                      </a:r>
                      <a:r>
                        <a:rPr lang="en-US" sz="1200" dirty="0" smtClean="0">
                          <a:latin typeface="Times New Roman"/>
                          <a:ea typeface="Calibri"/>
                          <a:cs typeface="Times New Roman"/>
                        </a:rPr>
                        <a:t> National Research Tomsk Polytechnic University</a:t>
                      </a:r>
                      <a:endParaRPr lang="ru-RU" sz="1200" dirty="0">
                        <a:latin typeface="Times New Roman"/>
                        <a:ea typeface="Calibri"/>
                        <a:cs typeface="Times New Roman"/>
                      </a:endParaRPr>
                    </a:p>
                  </a:txBody>
                  <a:tcPr marL="24701" marR="2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200" dirty="0" smtClean="0">
                          <a:latin typeface="Times New Roman"/>
                          <a:ea typeface="Calibri"/>
                          <a:cs typeface="Times New Roman"/>
                        </a:rPr>
                        <a:t>Russia</a:t>
                      </a:r>
                      <a:endParaRPr lang="ru-RU" sz="1200" dirty="0">
                        <a:latin typeface="Times New Roman"/>
                        <a:ea typeface="Calibri"/>
                        <a:cs typeface="Times New Roman"/>
                      </a:endParaRPr>
                    </a:p>
                  </a:txBody>
                  <a:tcPr marL="24701" marR="2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200" dirty="0" smtClean="0">
                          <a:latin typeface="Times New Roman"/>
                          <a:ea typeface="Calibri"/>
                          <a:cs typeface="Times New Roman"/>
                        </a:rPr>
                        <a:t>Tomsk</a:t>
                      </a:r>
                      <a:endParaRPr lang="ru-RU" sz="1200" dirty="0">
                        <a:latin typeface="Times New Roman"/>
                        <a:ea typeface="Calibri"/>
                        <a:cs typeface="Times New Roman"/>
                      </a:endParaRPr>
                    </a:p>
                  </a:txBody>
                  <a:tcPr marL="24701" marR="2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Aft>
                          <a:spcPts val="0"/>
                        </a:spcAft>
                      </a:pPr>
                      <a:r>
                        <a:rPr lang="en-US" sz="1200" dirty="0" smtClean="0">
                          <a:latin typeface="Times New Roman"/>
                          <a:ea typeface="Calibri"/>
                          <a:cs typeface="Times New Roman"/>
                        </a:rPr>
                        <a:t>S. </a:t>
                      </a:r>
                      <a:r>
                        <a:rPr lang="en-US" sz="1200" dirty="0" err="1" smtClean="0">
                          <a:latin typeface="Times New Roman"/>
                          <a:ea typeface="Calibri"/>
                          <a:cs typeface="Times New Roman"/>
                        </a:rPr>
                        <a:t>Stuchebrov</a:t>
                      </a:r>
                      <a:endParaRPr lang="en-US" sz="1200" dirty="0" smtClean="0">
                        <a:latin typeface="Times New Roman"/>
                        <a:ea typeface="Calibri"/>
                        <a:cs typeface="Times New Roman"/>
                      </a:endParaRPr>
                    </a:p>
                    <a:p>
                      <a:pPr>
                        <a:lnSpc>
                          <a:spcPct val="120000"/>
                        </a:lnSpc>
                        <a:spcAft>
                          <a:spcPts val="0"/>
                        </a:spcAft>
                      </a:pPr>
                      <a:r>
                        <a:rPr lang="en-US" sz="1200" dirty="0" smtClean="0">
                          <a:latin typeface="Times New Roman"/>
                          <a:ea typeface="Calibri"/>
                          <a:cs typeface="Times New Roman"/>
                        </a:rPr>
                        <a:t>A. </a:t>
                      </a:r>
                      <a:r>
                        <a:rPr lang="en-US" sz="1200" dirty="0" err="1" smtClean="0">
                          <a:latin typeface="Times New Roman"/>
                          <a:ea typeface="Calibri"/>
                          <a:cs typeface="Times New Roman"/>
                        </a:rPr>
                        <a:t>Potylitsyn</a:t>
                      </a:r>
                      <a:endParaRPr lang="en-US" sz="1200" dirty="0" smtClean="0">
                        <a:latin typeface="Times New Roman"/>
                        <a:ea typeface="Calibri"/>
                        <a:cs typeface="Times New Roman"/>
                      </a:endParaRPr>
                    </a:p>
                    <a:p>
                      <a:pPr>
                        <a:lnSpc>
                          <a:spcPct val="120000"/>
                        </a:lnSpc>
                        <a:spcAft>
                          <a:spcPts val="0"/>
                        </a:spcAft>
                      </a:pPr>
                      <a:r>
                        <a:rPr lang="en-US" sz="1200" dirty="0" smtClean="0">
                          <a:latin typeface="Times New Roman"/>
                          <a:ea typeface="Calibri"/>
                          <a:cs typeface="Times New Roman"/>
                        </a:rPr>
                        <a:t>A. </a:t>
                      </a:r>
                      <a:r>
                        <a:rPr lang="en-US" sz="1200" dirty="0" err="1" smtClean="0">
                          <a:latin typeface="Times New Roman"/>
                          <a:ea typeface="Calibri"/>
                          <a:cs typeface="Times New Roman"/>
                        </a:rPr>
                        <a:t>Bulavskaya</a:t>
                      </a:r>
                      <a:endParaRPr lang="en-US" sz="1200" dirty="0" smtClean="0">
                        <a:latin typeface="Times New Roman"/>
                        <a:ea typeface="Calibri"/>
                        <a:cs typeface="Times New Roman"/>
                      </a:endParaRPr>
                    </a:p>
                    <a:p>
                      <a:pPr>
                        <a:lnSpc>
                          <a:spcPct val="120000"/>
                        </a:lnSpc>
                        <a:spcAft>
                          <a:spcPts val="0"/>
                        </a:spcAft>
                      </a:pPr>
                      <a:r>
                        <a:rPr lang="en-US" sz="1200" dirty="0" err="1" smtClean="0">
                          <a:latin typeface="Times New Roman"/>
                          <a:ea typeface="Calibri"/>
                          <a:cs typeface="Times New Roman"/>
                        </a:rPr>
                        <a:t>Yu.Cherepennikov</a:t>
                      </a:r>
                      <a:endParaRPr lang="en-US" sz="1200" dirty="0" smtClean="0">
                        <a:latin typeface="Times New Roman"/>
                        <a:ea typeface="Calibri"/>
                        <a:cs typeface="Times New Roman"/>
                      </a:endParaRPr>
                    </a:p>
                    <a:p>
                      <a:pPr>
                        <a:lnSpc>
                          <a:spcPct val="120000"/>
                        </a:lnSpc>
                        <a:spcAft>
                          <a:spcPts val="0"/>
                        </a:spcAft>
                      </a:pPr>
                      <a:r>
                        <a:rPr lang="en-US" sz="1200" dirty="0" err="1" smtClean="0">
                          <a:latin typeface="Times New Roman"/>
                          <a:ea typeface="Calibri"/>
                          <a:cs typeface="Times New Roman"/>
                        </a:rPr>
                        <a:t>M.V.Shevelev</a:t>
                      </a:r>
                      <a:endParaRPr lang="en-US" sz="1200" dirty="0" smtClean="0">
                        <a:latin typeface="Times New Roman"/>
                        <a:ea typeface="Calibri"/>
                        <a:cs typeface="Times New Roman"/>
                      </a:endParaRPr>
                    </a:p>
                    <a:p>
                      <a:pPr>
                        <a:lnSpc>
                          <a:spcPct val="120000"/>
                        </a:lnSpc>
                        <a:spcAft>
                          <a:spcPts val="0"/>
                        </a:spcAft>
                      </a:pPr>
                      <a:r>
                        <a:rPr lang="en-US" sz="1200" dirty="0" err="1" smtClean="0">
                          <a:latin typeface="Times New Roman"/>
                          <a:ea typeface="Calibri"/>
                          <a:cs typeface="Times New Roman"/>
                        </a:rPr>
                        <a:t>Vukolov</a:t>
                      </a:r>
                      <a:r>
                        <a:rPr lang="en-US" sz="1200" dirty="0" smtClean="0">
                          <a:latin typeface="Times New Roman"/>
                          <a:ea typeface="Calibri"/>
                          <a:cs typeface="Times New Roman"/>
                        </a:rPr>
                        <a:t> A.V.</a:t>
                      </a:r>
                    </a:p>
                    <a:p>
                      <a:pPr>
                        <a:lnSpc>
                          <a:spcPct val="120000"/>
                        </a:lnSpc>
                        <a:spcAft>
                          <a:spcPts val="0"/>
                        </a:spcAft>
                      </a:pPr>
                      <a:r>
                        <a:rPr lang="en-US" sz="1200" dirty="0" err="1" smtClean="0">
                          <a:latin typeface="Times New Roman"/>
                          <a:ea typeface="Calibri"/>
                          <a:cs typeface="Times New Roman"/>
                        </a:rPr>
                        <a:t>Shkitov</a:t>
                      </a:r>
                      <a:r>
                        <a:rPr lang="en-US" sz="1200" dirty="0" smtClean="0">
                          <a:latin typeface="Times New Roman"/>
                          <a:ea typeface="Calibri"/>
                          <a:cs typeface="Times New Roman"/>
                        </a:rPr>
                        <a:t> D.A.</a:t>
                      </a:r>
                    </a:p>
                    <a:p>
                      <a:pPr>
                        <a:lnSpc>
                          <a:spcPct val="120000"/>
                        </a:lnSpc>
                        <a:spcAft>
                          <a:spcPts val="0"/>
                        </a:spcAft>
                      </a:pPr>
                      <a:r>
                        <a:rPr lang="en-US" sz="1200" dirty="0" err="1" smtClean="0">
                          <a:latin typeface="Times New Roman"/>
                          <a:ea typeface="Calibri"/>
                          <a:cs typeface="Times New Roman"/>
                        </a:rPr>
                        <a:t>Toktaganova</a:t>
                      </a:r>
                      <a:r>
                        <a:rPr lang="en-US" sz="1200" dirty="0" smtClean="0">
                          <a:latin typeface="Times New Roman"/>
                          <a:ea typeface="Calibri"/>
                          <a:cs typeface="Times New Roman"/>
                        </a:rPr>
                        <a:t> M.M.</a:t>
                      </a:r>
                    </a:p>
                    <a:p>
                      <a:pPr>
                        <a:lnSpc>
                          <a:spcPct val="120000"/>
                        </a:lnSpc>
                        <a:spcAft>
                          <a:spcPts val="0"/>
                        </a:spcAft>
                      </a:pPr>
                      <a:r>
                        <a:rPr lang="en-US" sz="1200" dirty="0" err="1" smtClean="0">
                          <a:latin typeface="Times New Roman"/>
                          <a:ea typeface="Calibri"/>
                          <a:cs typeface="Times New Roman"/>
                        </a:rPr>
                        <a:t>Jurnich</a:t>
                      </a:r>
                      <a:r>
                        <a:rPr lang="en-US" sz="1200" dirty="0" smtClean="0">
                          <a:latin typeface="Times New Roman"/>
                          <a:ea typeface="Calibri"/>
                          <a:cs typeface="Times New Roman"/>
                        </a:rPr>
                        <a:t> </a:t>
                      </a:r>
                      <a:r>
                        <a:rPr lang="en-US" sz="1200" dirty="0" err="1" smtClean="0">
                          <a:latin typeface="Times New Roman"/>
                          <a:ea typeface="Calibri"/>
                          <a:cs typeface="Times New Roman"/>
                        </a:rPr>
                        <a:t>Blazo</a:t>
                      </a:r>
                      <a:r>
                        <a:rPr lang="en-US" sz="1200" dirty="0" smtClean="0">
                          <a:latin typeface="Times New Roman"/>
                          <a:ea typeface="Calibri"/>
                          <a:cs typeface="Times New Roman"/>
                        </a:rPr>
                        <a:t> (Serbia)</a:t>
                      </a:r>
                    </a:p>
                  </a:txBody>
                  <a:tcPr marL="24701" marR="2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200" dirty="0" err="1" smtClean="0">
                          <a:latin typeface="Times New Roman"/>
                          <a:ea typeface="Calibri"/>
                          <a:cs typeface="Times New Roman"/>
                        </a:rPr>
                        <a:t>MoU</a:t>
                      </a:r>
                      <a:endParaRPr lang="ru-RU" sz="1200" dirty="0">
                        <a:latin typeface="Times New Roman"/>
                        <a:ea typeface="Calibri"/>
                        <a:cs typeface="Times New Roman"/>
                      </a:endParaRPr>
                    </a:p>
                  </a:txBody>
                  <a:tcPr marL="24701" marR="2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44201">
                <a:tc>
                  <a:txBody>
                    <a:bodyPr/>
                    <a:lstStyle/>
                    <a:p>
                      <a:pPr>
                        <a:lnSpc>
                          <a:spcPct val="107000"/>
                        </a:lnSpc>
                        <a:spcAft>
                          <a:spcPts val="800"/>
                        </a:spcAft>
                      </a:pPr>
                      <a:r>
                        <a:rPr lang="ru-RU" sz="1200" dirty="0">
                          <a:latin typeface="Times New Roman"/>
                          <a:ea typeface="Calibri"/>
                          <a:cs typeface="Times New Roman"/>
                        </a:rPr>
                        <a:t>3. </a:t>
                      </a:r>
                      <a:r>
                        <a:rPr lang="en-US" sz="1200" dirty="0" smtClean="0">
                          <a:latin typeface="Times New Roman"/>
                          <a:ea typeface="Calibri"/>
                          <a:cs typeface="Times New Roman"/>
                        </a:rPr>
                        <a:t>Petersburg Nuclear Physics Institute, National Research Center "</a:t>
                      </a:r>
                      <a:r>
                        <a:rPr lang="en-US" sz="1200" dirty="0" err="1" smtClean="0">
                          <a:latin typeface="Times New Roman"/>
                          <a:ea typeface="Calibri"/>
                          <a:cs typeface="Times New Roman"/>
                        </a:rPr>
                        <a:t>Kurchatov</a:t>
                      </a:r>
                      <a:r>
                        <a:rPr lang="en-US" sz="1200" dirty="0" smtClean="0">
                          <a:latin typeface="Times New Roman"/>
                          <a:ea typeface="Calibri"/>
                          <a:cs typeface="Times New Roman"/>
                        </a:rPr>
                        <a:t> Institute" </a:t>
                      </a:r>
                    </a:p>
                    <a:p>
                      <a:pPr>
                        <a:lnSpc>
                          <a:spcPct val="107000"/>
                        </a:lnSpc>
                        <a:spcAft>
                          <a:spcPts val="800"/>
                        </a:spcAft>
                      </a:pPr>
                      <a:r>
                        <a:rPr lang="ru-RU" sz="1200" dirty="0" smtClean="0">
                          <a:latin typeface="Times New Roman"/>
                          <a:ea typeface="Calibri"/>
                          <a:cs typeface="Times New Roman"/>
                        </a:rPr>
                        <a:t>4.</a:t>
                      </a:r>
                      <a:r>
                        <a:rPr lang="en-US" sz="1200" dirty="0" smtClean="0">
                          <a:latin typeface="Times New Roman"/>
                          <a:ea typeface="Calibri"/>
                          <a:cs typeface="Times New Roman"/>
                        </a:rPr>
                        <a:t> St. Petersburg Polytechnic University</a:t>
                      </a:r>
                      <a:endParaRPr lang="ru-RU" sz="1200" dirty="0">
                        <a:latin typeface="Times New Roman"/>
                        <a:ea typeface="Calibri"/>
                        <a:cs typeface="Times New Roman"/>
                      </a:endParaRPr>
                    </a:p>
                  </a:txBody>
                  <a:tcPr marL="24701" marR="2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200" dirty="0" smtClean="0">
                          <a:latin typeface="Times New Roman"/>
                          <a:ea typeface="Calibri"/>
                          <a:cs typeface="Times New Roman"/>
                        </a:rPr>
                        <a:t>Russia</a:t>
                      </a:r>
                      <a:endParaRPr lang="ru-RU" sz="1200" dirty="0">
                        <a:latin typeface="Times New Roman"/>
                        <a:ea typeface="Calibri"/>
                        <a:cs typeface="Times New Roman"/>
                      </a:endParaRPr>
                    </a:p>
                  </a:txBody>
                  <a:tcPr marL="24701" marR="2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200" dirty="0" err="1" smtClean="0">
                          <a:latin typeface="Times New Roman"/>
                          <a:ea typeface="Calibri"/>
                          <a:cs typeface="Times New Roman"/>
                        </a:rPr>
                        <a:t>Gatchina</a:t>
                      </a:r>
                      <a:endParaRPr lang="ru-RU" sz="1200" dirty="0">
                        <a:latin typeface="Times New Roman"/>
                        <a:ea typeface="Calibri"/>
                        <a:cs typeface="Times New Roman"/>
                      </a:endParaRPr>
                    </a:p>
                    <a:p>
                      <a:pPr>
                        <a:lnSpc>
                          <a:spcPct val="107000"/>
                        </a:lnSpc>
                        <a:spcAft>
                          <a:spcPts val="800"/>
                        </a:spcAft>
                      </a:pPr>
                      <a:r>
                        <a:rPr lang="en-US" sz="1200" dirty="0" err="1" smtClean="0">
                          <a:latin typeface="Times New Roman"/>
                          <a:ea typeface="Calibri"/>
                          <a:cs typeface="Times New Roman"/>
                        </a:rPr>
                        <a:t>St.Petersburg</a:t>
                      </a:r>
                      <a:endParaRPr lang="ru-RU" sz="1200" dirty="0">
                        <a:latin typeface="Times New Roman"/>
                        <a:ea typeface="Calibri"/>
                        <a:cs typeface="Times New Roman"/>
                      </a:endParaRPr>
                    </a:p>
                  </a:txBody>
                  <a:tcPr marL="24701" marR="2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Aft>
                          <a:spcPts val="0"/>
                        </a:spcAft>
                      </a:pPr>
                      <a:r>
                        <a:rPr lang="en-US" sz="1200" dirty="0" smtClean="0">
                          <a:latin typeface="Times New Roman"/>
                          <a:ea typeface="Calibri"/>
                          <a:cs typeface="Times New Roman"/>
                        </a:rPr>
                        <a:t>V. Kim</a:t>
                      </a:r>
                    </a:p>
                    <a:p>
                      <a:pPr>
                        <a:lnSpc>
                          <a:spcPct val="120000"/>
                        </a:lnSpc>
                        <a:spcAft>
                          <a:spcPts val="0"/>
                        </a:spcAft>
                      </a:pPr>
                      <a:r>
                        <a:rPr lang="en-US" sz="1200" dirty="0" smtClean="0">
                          <a:latin typeface="Times New Roman"/>
                          <a:ea typeface="Calibri"/>
                          <a:cs typeface="Times New Roman"/>
                        </a:rPr>
                        <a:t>E. </a:t>
                      </a:r>
                      <a:r>
                        <a:rPr lang="en-US" sz="1200" dirty="0" err="1" smtClean="0">
                          <a:latin typeface="Times New Roman"/>
                          <a:ea typeface="Calibri"/>
                          <a:cs typeface="Times New Roman"/>
                        </a:rPr>
                        <a:t>Kuznetsova</a:t>
                      </a:r>
                      <a:endParaRPr lang="en-US" sz="1200" dirty="0" smtClean="0">
                        <a:latin typeface="Times New Roman"/>
                        <a:ea typeface="Calibri"/>
                        <a:cs typeface="Times New Roman"/>
                      </a:endParaRPr>
                    </a:p>
                    <a:p>
                      <a:pPr>
                        <a:lnSpc>
                          <a:spcPct val="120000"/>
                        </a:lnSpc>
                        <a:spcAft>
                          <a:spcPts val="0"/>
                        </a:spcAft>
                      </a:pPr>
                      <a:r>
                        <a:rPr lang="en-US" sz="1200" dirty="0" smtClean="0">
                          <a:latin typeface="Times New Roman"/>
                          <a:ea typeface="Calibri"/>
                          <a:cs typeface="Times New Roman"/>
                        </a:rPr>
                        <a:t>A. </a:t>
                      </a:r>
                      <a:r>
                        <a:rPr lang="en-US" sz="1200" dirty="0" err="1" smtClean="0">
                          <a:latin typeface="Times New Roman"/>
                          <a:ea typeface="Calibri"/>
                          <a:cs typeface="Times New Roman"/>
                        </a:rPr>
                        <a:t>Zelenov</a:t>
                      </a:r>
                      <a:endParaRPr lang="en-US" sz="1200" dirty="0" smtClean="0">
                        <a:latin typeface="Times New Roman"/>
                        <a:ea typeface="Calibri"/>
                        <a:cs typeface="Times New Roman"/>
                      </a:endParaRPr>
                    </a:p>
                  </a:txBody>
                  <a:tcPr marL="24701" marR="2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200" dirty="0" smtClean="0">
                          <a:latin typeface="Times New Roman"/>
                          <a:ea typeface="Calibri"/>
                          <a:cs typeface="Times New Roman"/>
                        </a:rPr>
                        <a:t>Protocol</a:t>
                      </a:r>
                      <a:endParaRPr lang="ru-RU" sz="1200" dirty="0">
                        <a:latin typeface="Times New Roman"/>
                        <a:ea typeface="Calibri"/>
                        <a:cs typeface="Times New Roman"/>
                      </a:endParaRPr>
                    </a:p>
                  </a:txBody>
                  <a:tcPr marL="24701" marR="2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9091">
                <a:tc>
                  <a:txBody>
                    <a:bodyPr/>
                    <a:lstStyle/>
                    <a:p>
                      <a:pPr>
                        <a:lnSpc>
                          <a:spcPct val="107000"/>
                        </a:lnSpc>
                        <a:spcAft>
                          <a:spcPts val="800"/>
                        </a:spcAft>
                      </a:pPr>
                      <a:r>
                        <a:rPr lang="ru-RU" sz="1200" dirty="0">
                          <a:latin typeface="Times New Roman"/>
                          <a:ea typeface="Calibri"/>
                          <a:cs typeface="Times New Roman"/>
                        </a:rPr>
                        <a:t>5</a:t>
                      </a:r>
                      <a:r>
                        <a:rPr lang="ru-RU" sz="1200" dirty="0" smtClean="0">
                          <a:latin typeface="Times New Roman"/>
                          <a:ea typeface="Calibri"/>
                          <a:cs typeface="Times New Roman"/>
                        </a:rPr>
                        <a:t>.</a:t>
                      </a:r>
                      <a:r>
                        <a:rPr lang="en-US" sz="1200" dirty="0" smtClean="0">
                          <a:latin typeface="Times New Roman"/>
                          <a:ea typeface="Calibri"/>
                          <a:cs typeface="Times New Roman"/>
                        </a:rPr>
                        <a:t> VTC OOO “</a:t>
                      </a:r>
                      <a:r>
                        <a:rPr lang="en-US" sz="1200" dirty="0" err="1" smtClean="0">
                          <a:latin typeface="Times New Roman"/>
                          <a:ea typeface="Calibri"/>
                          <a:cs typeface="Times New Roman"/>
                        </a:rPr>
                        <a:t>Baspik</a:t>
                      </a:r>
                      <a:r>
                        <a:rPr lang="en-US" sz="1200" dirty="0" smtClean="0">
                          <a:latin typeface="Times New Roman"/>
                          <a:ea typeface="Calibri"/>
                          <a:cs typeface="Times New Roman"/>
                        </a:rPr>
                        <a:t>”</a:t>
                      </a:r>
                      <a:endParaRPr lang="ru-RU" sz="1200" dirty="0">
                        <a:latin typeface="Times New Roman"/>
                        <a:ea typeface="Calibri"/>
                        <a:cs typeface="Times New Roman"/>
                      </a:endParaRPr>
                    </a:p>
                  </a:txBody>
                  <a:tcPr marL="24701" marR="2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200" dirty="0" smtClean="0">
                          <a:latin typeface="Times New Roman"/>
                          <a:ea typeface="Calibri"/>
                          <a:cs typeface="Times New Roman"/>
                        </a:rPr>
                        <a:t>Russia</a:t>
                      </a:r>
                      <a:r>
                        <a:rPr lang="ru-RU" sz="1200" dirty="0" smtClean="0">
                          <a:latin typeface="Times New Roman"/>
                          <a:ea typeface="Calibri"/>
                          <a:cs typeface="Times New Roman"/>
                        </a:rPr>
                        <a:t>, </a:t>
                      </a:r>
                      <a:r>
                        <a:rPr lang="en-US" sz="1200" dirty="0" smtClean="0">
                          <a:latin typeface="Times New Roman"/>
                          <a:ea typeface="Calibri"/>
                          <a:cs typeface="Times New Roman"/>
                        </a:rPr>
                        <a:t>North Ossetia-</a:t>
                      </a:r>
                      <a:r>
                        <a:rPr lang="en-US" sz="1200" dirty="0" err="1" smtClean="0">
                          <a:latin typeface="Times New Roman"/>
                          <a:ea typeface="Calibri"/>
                          <a:cs typeface="Times New Roman"/>
                        </a:rPr>
                        <a:t>Alania</a:t>
                      </a:r>
                      <a:endParaRPr lang="ru-RU" sz="1200" dirty="0">
                        <a:latin typeface="Times New Roman"/>
                        <a:ea typeface="Calibri"/>
                        <a:cs typeface="Times New Roman"/>
                      </a:endParaRPr>
                    </a:p>
                  </a:txBody>
                  <a:tcPr marL="24701" marR="2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200" dirty="0" smtClean="0">
                          <a:latin typeface="Times New Roman"/>
                          <a:ea typeface="Calibri"/>
                          <a:cs typeface="Times New Roman"/>
                        </a:rPr>
                        <a:t>Vladikavkaz</a:t>
                      </a:r>
                      <a:endParaRPr lang="ru-RU" sz="1200" dirty="0">
                        <a:latin typeface="Times New Roman"/>
                        <a:ea typeface="Calibri"/>
                        <a:cs typeface="Times New Roman"/>
                      </a:endParaRPr>
                    </a:p>
                  </a:txBody>
                  <a:tcPr marL="24701" marR="2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Aft>
                          <a:spcPts val="0"/>
                        </a:spcAft>
                      </a:pPr>
                      <a:r>
                        <a:rPr lang="en-US" sz="1200" dirty="0" err="1" smtClean="0">
                          <a:latin typeface="Times New Roman"/>
                          <a:ea typeface="Calibri"/>
                          <a:cs typeface="Times New Roman"/>
                        </a:rPr>
                        <a:t>S.K.Kulov</a:t>
                      </a:r>
                      <a:endParaRPr lang="ru-RU" sz="1200" dirty="0">
                        <a:latin typeface="Times New Roman"/>
                        <a:ea typeface="Calibri"/>
                        <a:cs typeface="Times New Roman"/>
                      </a:endParaRPr>
                    </a:p>
                    <a:p>
                      <a:pPr>
                        <a:lnSpc>
                          <a:spcPct val="120000"/>
                        </a:lnSpc>
                        <a:spcAft>
                          <a:spcPts val="0"/>
                        </a:spcAft>
                      </a:pPr>
                      <a:r>
                        <a:rPr lang="en-US" sz="1200" dirty="0" err="1" smtClean="0">
                          <a:latin typeface="Times New Roman"/>
                          <a:ea typeface="Calibri"/>
                          <a:cs typeface="Times New Roman"/>
                        </a:rPr>
                        <a:t>D.G.Samkahashvili</a:t>
                      </a:r>
                      <a:endParaRPr lang="ru-RU" sz="1200" dirty="0">
                        <a:latin typeface="Times New Roman"/>
                        <a:ea typeface="Calibri"/>
                        <a:cs typeface="Times New Roman"/>
                      </a:endParaRPr>
                    </a:p>
                  </a:txBody>
                  <a:tcPr marL="24701" marR="2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200" dirty="0" smtClean="0">
                          <a:latin typeface="Times New Roman"/>
                          <a:ea typeface="Calibri"/>
                          <a:cs typeface="Times New Roman"/>
                        </a:rPr>
                        <a:t>Agreement</a:t>
                      </a:r>
                      <a:endParaRPr lang="ru-RU" sz="1200" dirty="0">
                        <a:latin typeface="Times New Roman"/>
                        <a:ea typeface="Calibri"/>
                        <a:cs typeface="Times New Roman"/>
                      </a:endParaRPr>
                    </a:p>
                  </a:txBody>
                  <a:tcPr marL="24701" marR="2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9091">
                <a:tc>
                  <a:txBody>
                    <a:bodyPr/>
                    <a:lstStyle/>
                    <a:p>
                      <a:pPr>
                        <a:lnSpc>
                          <a:spcPct val="107000"/>
                        </a:lnSpc>
                        <a:spcAft>
                          <a:spcPts val="800"/>
                        </a:spcAft>
                      </a:pPr>
                      <a:r>
                        <a:rPr lang="ru-RU" sz="1200" dirty="0" smtClean="0">
                          <a:latin typeface="Times New Roman"/>
                          <a:ea typeface="Calibri"/>
                          <a:cs typeface="Times New Roman"/>
                        </a:rPr>
                        <a:t>6.</a:t>
                      </a:r>
                      <a:r>
                        <a:rPr lang="en-US" sz="1200" dirty="0" smtClean="0">
                          <a:latin typeface="Times New Roman"/>
                          <a:ea typeface="Calibri"/>
                          <a:cs typeface="Times New Roman"/>
                        </a:rPr>
                        <a:t>IPTP</a:t>
                      </a:r>
                      <a:endParaRPr lang="ru-RU" sz="1200" dirty="0">
                        <a:latin typeface="Times New Roman"/>
                        <a:ea typeface="Calibri"/>
                        <a:cs typeface="Times New Roman"/>
                      </a:endParaRPr>
                    </a:p>
                  </a:txBody>
                  <a:tcPr marL="24701" marR="2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200" dirty="0" smtClean="0">
                          <a:latin typeface="Times New Roman"/>
                          <a:ea typeface="Calibri"/>
                          <a:cs typeface="Times New Roman"/>
                        </a:rPr>
                        <a:t>Russia</a:t>
                      </a:r>
                      <a:endParaRPr lang="ru-RU" sz="1200" dirty="0">
                        <a:latin typeface="Times New Roman"/>
                        <a:ea typeface="Calibri"/>
                        <a:cs typeface="Times New Roman"/>
                      </a:endParaRPr>
                    </a:p>
                  </a:txBody>
                  <a:tcPr marL="24701" marR="2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200" dirty="0" err="1" smtClean="0">
                          <a:latin typeface="Times New Roman"/>
                          <a:ea typeface="Calibri"/>
                          <a:cs typeface="Times New Roman"/>
                        </a:rPr>
                        <a:t>Dubna</a:t>
                      </a:r>
                      <a:endParaRPr lang="ru-RU" sz="1200" dirty="0">
                        <a:latin typeface="Times New Roman"/>
                        <a:ea typeface="Calibri"/>
                        <a:cs typeface="Times New Roman"/>
                      </a:endParaRPr>
                    </a:p>
                  </a:txBody>
                  <a:tcPr marL="24701" marR="2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Aft>
                          <a:spcPts val="0"/>
                        </a:spcAft>
                      </a:pPr>
                      <a:r>
                        <a:rPr lang="en-US" sz="1200" dirty="0" smtClean="0">
                          <a:latin typeface="Times New Roman"/>
                          <a:ea typeface="Calibri"/>
                          <a:cs typeface="Times New Roman"/>
                        </a:rPr>
                        <a:t>Smirnov A.A.,</a:t>
                      </a:r>
                    </a:p>
                    <a:p>
                      <a:pPr>
                        <a:lnSpc>
                          <a:spcPct val="120000"/>
                        </a:lnSpc>
                        <a:spcAft>
                          <a:spcPts val="0"/>
                        </a:spcAft>
                      </a:pPr>
                      <a:r>
                        <a:rPr lang="en-US" sz="1200" dirty="0" err="1" smtClean="0">
                          <a:latin typeface="Times New Roman"/>
                          <a:ea typeface="Calibri"/>
                          <a:cs typeface="Times New Roman"/>
                        </a:rPr>
                        <a:t>Gazizov</a:t>
                      </a:r>
                      <a:r>
                        <a:rPr lang="en-US" sz="1200" dirty="0" smtClean="0">
                          <a:latin typeface="Times New Roman"/>
                          <a:ea typeface="Calibri"/>
                          <a:cs typeface="Times New Roman"/>
                        </a:rPr>
                        <a:t> I.M.</a:t>
                      </a:r>
                    </a:p>
                  </a:txBody>
                  <a:tcPr marL="24701" marR="2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200" dirty="0" smtClean="0">
                          <a:latin typeface="Times New Roman"/>
                          <a:ea typeface="Calibri"/>
                          <a:cs typeface="Times New Roman"/>
                        </a:rPr>
                        <a:t>Protocol</a:t>
                      </a:r>
                      <a:endParaRPr lang="ru-RU" sz="1200" dirty="0">
                        <a:latin typeface="Times New Roman"/>
                        <a:ea typeface="Calibri"/>
                        <a:cs typeface="Times New Roman"/>
                      </a:endParaRPr>
                    </a:p>
                  </a:txBody>
                  <a:tcPr marL="24701" marR="2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8778">
                <a:tc>
                  <a:txBody>
                    <a:bodyPr/>
                    <a:lstStyle/>
                    <a:p>
                      <a:pPr>
                        <a:lnSpc>
                          <a:spcPct val="107000"/>
                        </a:lnSpc>
                        <a:spcAft>
                          <a:spcPts val="800"/>
                        </a:spcAft>
                      </a:pPr>
                      <a:r>
                        <a:rPr lang="ru-RU" sz="1200" dirty="0" smtClean="0">
                          <a:latin typeface="Times New Roman"/>
                          <a:ea typeface="Calibri"/>
                          <a:cs typeface="Times New Roman"/>
                        </a:rPr>
                        <a:t>7.</a:t>
                      </a:r>
                      <a:r>
                        <a:rPr lang="en-US" sz="1200" dirty="0" smtClean="0">
                          <a:latin typeface="Times New Roman"/>
                          <a:ea typeface="Calibri"/>
                          <a:cs typeface="Times New Roman"/>
                        </a:rPr>
                        <a:t>LLC</a:t>
                      </a:r>
                      <a:r>
                        <a:rPr lang="ru-RU" sz="1200" dirty="0" smtClean="0">
                          <a:latin typeface="Times New Roman"/>
                          <a:ea typeface="Calibri"/>
                          <a:cs typeface="Times New Roman"/>
                        </a:rPr>
                        <a:t> «</a:t>
                      </a:r>
                      <a:r>
                        <a:rPr lang="en-US" sz="1200" dirty="0" err="1" smtClean="0">
                          <a:latin typeface="Times New Roman"/>
                          <a:ea typeface="Calibri"/>
                          <a:cs typeface="Times New Roman"/>
                        </a:rPr>
                        <a:t>Marafon</a:t>
                      </a:r>
                      <a:r>
                        <a:rPr lang="ru-RU" sz="1200" dirty="0" smtClean="0">
                          <a:latin typeface="Times New Roman"/>
                          <a:ea typeface="Calibri"/>
                          <a:cs typeface="Times New Roman"/>
                        </a:rPr>
                        <a:t>»</a:t>
                      </a:r>
                      <a:endParaRPr lang="ru-RU" sz="1200" dirty="0">
                        <a:latin typeface="Times New Roman"/>
                        <a:ea typeface="Calibri"/>
                        <a:cs typeface="Times New Roman"/>
                      </a:endParaRPr>
                    </a:p>
                  </a:txBody>
                  <a:tcPr marL="24701" marR="2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200" dirty="0" smtClean="0">
                          <a:latin typeface="Times New Roman"/>
                          <a:ea typeface="Calibri"/>
                          <a:cs typeface="Times New Roman"/>
                        </a:rPr>
                        <a:t>Russia</a:t>
                      </a:r>
                      <a:endParaRPr lang="ru-RU" sz="1200" dirty="0">
                        <a:latin typeface="Times New Roman"/>
                        <a:ea typeface="Calibri"/>
                        <a:cs typeface="Times New Roman"/>
                      </a:endParaRPr>
                    </a:p>
                  </a:txBody>
                  <a:tcPr marL="24701" marR="2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200" dirty="0" smtClean="0">
                          <a:latin typeface="Times New Roman"/>
                          <a:ea typeface="Calibri"/>
                          <a:cs typeface="Times New Roman"/>
                        </a:rPr>
                        <a:t>Moscow</a:t>
                      </a:r>
                      <a:endParaRPr lang="ru-RU" sz="1200" dirty="0">
                        <a:latin typeface="Times New Roman"/>
                        <a:ea typeface="Calibri"/>
                        <a:cs typeface="Times New Roman"/>
                      </a:endParaRPr>
                    </a:p>
                  </a:txBody>
                  <a:tcPr marL="24701" marR="2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20000"/>
                        </a:lnSpc>
                        <a:spcAft>
                          <a:spcPts val="0"/>
                        </a:spcAft>
                      </a:pPr>
                      <a:r>
                        <a:rPr lang="en-US" sz="1200" dirty="0" err="1" smtClean="0">
                          <a:latin typeface="Times New Roman"/>
                          <a:ea typeface="Calibri"/>
                          <a:cs typeface="Times New Roman"/>
                        </a:rPr>
                        <a:t>Chepurnov</a:t>
                      </a:r>
                      <a:r>
                        <a:rPr lang="en-US" sz="1200" baseline="0" dirty="0" smtClean="0">
                          <a:latin typeface="Times New Roman"/>
                          <a:ea typeface="Calibri"/>
                          <a:cs typeface="Times New Roman"/>
                        </a:rPr>
                        <a:t> </a:t>
                      </a:r>
                      <a:r>
                        <a:rPr lang="ru-RU" sz="1200" dirty="0" smtClean="0">
                          <a:latin typeface="Times New Roman"/>
                          <a:ea typeface="Calibri"/>
                          <a:cs typeface="Times New Roman"/>
                        </a:rPr>
                        <a:t>А.С</a:t>
                      </a:r>
                      <a:r>
                        <a:rPr lang="ru-RU" sz="1200" dirty="0">
                          <a:latin typeface="Times New Roman"/>
                          <a:ea typeface="Calibri"/>
                          <a:cs typeface="Times New Roman"/>
                        </a:rPr>
                        <a:t>.</a:t>
                      </a:r>
                    </a:p>
                  </a:txBody>
                  <a:tcPr marL="24701" marR="2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200" dirty="0" smtClean="0">
                          <a:latin typeface="Times New Roman"/>
                          <a:ea typeface="Calibri"/>
                          <a:cs typeface="Times New Roman"/>
                        </a:rPr>
                        <a:t>Protocol</a:t>
                      </a:r>
                      <a:endParaRPr lang="ru-RU" sz="1200" dirty="0">
                        <a:latin typeface="Times New Roman"/>
                        <a:ea typeface="Calibri"/>
                        <a:cs typeface="Times New Roman"/>
                      </a:endParaRPr>
                    </a:p>
                  </a:txBody>
                  <a:tcPr marL="24701" marR="2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TextBox 3"/>
          <p:cNvSpPr txBox="1"/>
          <p:nvPr/>
        </p:nvSpPr>
        <p:spPr>
          <a:xfrm>
            <a:off x="2468880" y="426720"/>
            <a:ext cx="6204006" cy="369332"/>
          </a:xfrm>
          <a:prstGeom prst="rect">
            <a:avLst/>
          </a:prstGeom>
          <a:noFill/>
        </p:spPr>
        <p:txBody>
          <a:bodyPr wrap="none" rtlCol="0">
            <a:spAutoFit/>
          </a:bodyPr>
          <a:lstStyle/>
          <a:p>
            <a:r>
              <a:rPr lang="en-US" b="1" dirty="0" smtClean="0"/>
              <a:t>Participating countries, scientific and educational organizations</a:t>
            </a:r>
            <a:endParaRPr lang="ru-RU"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0"/>
            <a:ext cx="10515600" cy="399393"/>
          </a:xfrm>
        </p:spPr>
        <p:txBody>
          <a:bodyPr>
            <a:normAutofit fontScale="90000"/>
          </a:bodyPr>
          <a:lstStyle/>
          <a:p>
            <a:endParaRPr lang="ru-RU" dirty="0"/>
          </a:p>
        </p:txBody>
      </p:sp>
      <p:graphicFrame>
        <p:nvGraphicFramePr>
          <p:cNvPr id="3" name="Таблица 2"/>
          <p:cNvGraphicFramePr>
            <a:graphicFrameLocks noGrp="1"/>
          </p:cNvGraphicFramePr>
          <p:nvPr>
            <p:extLst>
              <p:ext uri="{D42A27DB-BD31-4B8C-83A1-F6EECF244321}">
                <p14:modId xmlns="" xmlns:p14="http://schemas.microsoft.com/office/powerpoint/2010/main" val="237954530"/>
              </p:ext>
            </p:extLst>
          </p:nvPr>
        </p:nvGraphicFramePr>
        <p:xfrm>
          <a:off x="693683" y="614562"/>
          <a:ext cx="10513965" cy="5649465"/>
        </p:xfrm>
        <a:graphic>
          <a:graphicData uri="http://schemas.openxmlformats.org/drawingml/2006/table">
            <a:tbl>
              <a:tblPr/>
              <a:tblGrid>
                <a:gridCol w="2662670"/>
                <a:gridCol w="1922615"/>
                <a:gridCol w="1665910"/>
                <a:gridCol w="2236835"/>
                <a:gridCol w="2025935"/>
              </a:tblGrid>
              <a:tr h="229091">
                <a:tc>
                  <a:txBody>
                    <a:bodyPr/>
                    <a:lstStyle/>
                    <a:p>
                      <a:pPr>
                        <a:lnSpc>
                          <a:spcPct val="100000"/>
                        </a:lnSpc>
                        <a:spcAft>
                          <a:spcPts val="800"/>
                        </a:spcAft>
                      </a:pPr>
                      <a:r>
                        <a:rPr lang="ru-RU" sz="1200" dirty="0">
                          <a:latin typeface="Times New Roman"/>
                          <a:ea typeface="Calibri"/>
                          <a:cs typeface="Times New Roman"/>
                        </a:rPr>
                        <a:t>8</a:t>
                      </a:r>
                      <a:r>
                        <a:rPr lang="ru-RU" sz="1200" dirty="0" smtClean="0">
                          <a:latin typeface="Times New Roman"/>
                          <a:ea typeface="Calibri"/>
                          <a:cs typeface="Times New Roman"/>
                        </a:rPr>
                        <a:t>.</a:t>
                      </a:r>
                      <a:r>
                        <a:rPr lang="en-US" sz="1200" dirty="0" smtClean="0">
                          <a:latin typeface="Times New Roman"/>
                          <a:ea typeface="Calibri"/>
                          <a:cs typeface="Times New Roman"/>
                        </a:rPr>
                        <a:t> INP BSU</a:t>
                      </a:r>
                      <a:endParaRPr lang="ru-RU" sz="1200" dirty="0">
                        <a:latin typeface="Times New Roman"/>
                        <a:ea typeface="Calibri"/>
                        <a:cs typeface="Times New Roman"/>
                      </a:endParaRPr>
                    </a:p>
                  </a:txBody>
                  <a:tcPr marL="24701" marR="2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800"/>
                        </a:spcAft>
                      </a:pPr>
                      <a:r>
                        <a:rPr lang="en-US" sz="1200" dirty="0" smtClean="0">
                          <a:latin typeface="Times New Roman"/>
                          <a:ea typeface="Calibri"/>
                          <a:cs typeface="Times New Roman"/>
                        </a:rPr>
                        <a:t>Belarus</a:t>
                      </a:r>
                      <a:endParaRPr lang="ru-RU" sz="1200" dirty="0">
                        <a:latin typeface="Times New Roman"/>
                        <a:ea typeface="Calibri"/>
                        <a:cs typeface="Times New Roman"/>
                      </a:endParaRPr>
                    </a:p>
                  </a:txBody>
                  <a:tcPr marL="24701" marR="2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800"/>
                        </a:spcAft>
                      </a:pPr>
                      <a:r>
                        <a:rPr lang="en-US" sz="1200" dirty="0" smtClean="0">
                          <a:latin typeface="Times New Roman"/>
                          <a:ea typeface="Calibri"/>
                          <a:cs typeface="Times New Roman"/>
                        </a:rPr>
                        <a:t>Minsk</a:t>
                      </a:r>
                      <a:endParaRPr lang="ru-RU" sz="1200" dirty="0">
                        <a:latin typeface="Times New Roman"/>
                        <a:ea typeface="Calibri"/>
                        <a:cs typeface="Times New Roman"/>
                      </a:endParaRPr>
                    </a:p>
                  </a:txBody>
                  <a:tcPr marL="24701" marR="2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800"/>
                        </a:spcAft>
                      </a:pPr>
                      <a:r>
                        <a:rPr lang="en-US" sz="1200" dirty="0" err="1" smtClean="0">
                          <a:latin typeface="Times New Roman"/>
                          <a:ea typeface="Calibri"/>
                          <a:cs typeface="Times New Roman"/>
                        </a:rPr>
                        <a:t>S.A.Maksimenko</a:t>
                      </a:r>
                      <a:endParaRPr lang="en-US" sz="1200" dirty="0" smtClean="0">
                        <a:latin typeface="Times New Roman"/>
                        <a:ea typeface="Calibri"/>
                        <a:cs typeface="Times New Roman"/>
                      </a:endParaRPr>
                    </a:p>
                    <a:p>
                      <a:pPr>
                        <a:lnSpc>
                          <a:spcPct val="100000"/>
                        </a:lnSpc>
                        <a:spcAft>
                          <a:spcPts val="800"/>
                        </a:spcAft>
                      </a:pPr>
                      <a:r>
                        <a:rPr lang="en-US" sz="1200" dirty="0" err="1" smtClean="0">
                          <a:latin typeface="Times New Roman"/>
                          <a:ea typeface="Calibri"/>
                          <a:cs typeface="Times New Roman"/>
                        </a:rPr>
                        <a:t>K.Batrakov</a:t>
                      </a:r>
                      <a:endParaRPr lang="ru-RU" sz="1200" dirty="0">
                        <a:latin typeface="Times New Roman"/>
                        <a:ea typeface="Calibri"/>
                        <a:cs typeface="Times New Roman"/>
                      </a:endParaRPr>
                    </a:p>
                  </a:txBody>
                  <a:tcPr marL="24701" marR="2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200" dirty="0" smtClean="0">
                          <a:latin typeface="Times New Roman"/>
                          <a:ea typeface="Calibri"/>
                          <a:cs typeface="Times New Roman"/>
                        </a:rPr>
                        <a:t>Protocol</a:t>
                      </a:r>
                      <a:endParaRPr lang="ru-RU" sz="1200" dirty="0">
                        <a:latin typeface="Times New Roman"/>
                        <a:ea typeface="Calibri"/>
                        <a:cs typeface="Times New Roman"/>
                      </a:endParaRPr>
                    </a:p>
                  </a:txBody>
                  <a:tcPr marL="24701" marR="2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7869">
                <a:tc>
                  <a:txBody>
                    <a:bodyPr/>
                    <a:lstStyle/>
                    <a:p>
                      <a:pPr>
                        <a:lnSpc>
                          <a:spcPct val="100000"/>
                        </a:lnSpc>
                        <a:spcAft>
                          <a:spcPts val="800"/>
                        </a:spcAft>
                      </a:pPr>
                      <a:r>
                        <a:rPr lang="ru-RU" sz="1200" dirty="0">
                          <a:latin typeface="Times New Roman"/>
                          <a:ea typeface="Calibri"/>
                          <a:cs typeface="Times New Roman"/>
                        </a:rPr>
                        <a:t>9</a:t>
                      </a:r>
                      <a:r>
                        <a:rPr lang="ru-RU" sz="1200" dirty="0" smtClean="0">
                          <a:latin typeface="Times New Roman"/>
                          <a:ea typeface="Calibri"/>
                          <a:cs typeface="Times New Roman"/>
                        </a:rPr>
                        <a:t>.</a:t>
                      </a:r>
                      <a:r>
                        <a:rPr lang="en-US" sz="1200" dirty="0" smtClean="0">
                          <a:latin typeface="Times New Roman"/>
                          <a:ea typeface="Calibri"/>
                          <a:cs typeface="Times New Roman"/>
                        </a:rPr>
                        <a:t> John Adams Institute at Royal Holloway, University of London</a:t>
                      </a:r>
                      <a:endParaRPr lang="ru-RU" sz="1200" dirty="0">
                        <a:latin typeface="Times New Roman"/>
                        <a:ea typeface="Calibri"/>
                        <a:cs typeface="Times New Roman"/>
                      </a:endParaRPr>
                    </a:p>
                  </a:txBody>
                  <a:tcPr marL="24701" marR="2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800"/>
                        </a:spcAft>
                      </a:pPr>
                      <a:r>
                        <a:rPr lang="en-US" sz="1200" dirty="0" smtClean="0">
                          <a:latin typeface="Times New Roman"/>
                          <a:ea typeface="Calibri"/>
                          <a:cs typeface="Times New Roman"/>
                        </a:rPr>
                        <a:t>UK</a:t>
                      </a:r>
                      <a:endParaRPr lang="ru-RU" sz="1200" dirty="0">
                        <a:latin typeface="Times New Roman"/>
                        <a:ea typeface="Calibri"/>
                        <a:cs typeface="Times New Roman"/>
                      </a:endParaRPr>
                    </a:p>
                  </a:txBody>
                  <a:tcPr marL="24701" marR="2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800"/>
                        </a:spcAft>
                      </a:pPr>
                      <a:r>
                        <a:rPr lang="en-US" sz="1200" dirty="0" err="1" smtClean="0">
                          <a:latin typeface="Times New Roman"/>
                          <a:ea typeface="Calibri"/>
                          <a:cs typeface="Times New Roman"/>
                        </a:rPr>
                        <a:t>Egham</a:t>
                      </a:r>
                      <a:r>
                        <a:rPr lang="en-US" sz="1200" dirty="0" smtClean="0">
                          <a:latin typeface="Times New Roman"/>
                          <a:ea typeface="Calibri"/>
                          <a:cs typeface="Times New Roman"/>
                        </a:rPr>
                        <a:t>, Surrey</a:t>
                      </a:r>
                      <a:endParaRPr lang="ru-RU" sz="1200" dirty="0">
                        <a:latin typeface="Times New Roman"/>
                        <a:ea typeface="Calibri"/>
                        <a:cs typeface="Times New Roman"/>
                      </a:endParaRPr>
                    </a:p>
                  </a:txBody>
                  <a:tcPr marL="24701" marR="2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800"/>
                        </a:spcAft>
                      </a:pPr>
                      <a:r>
                        <a:rPr lang="en-US" sz="1200" dirty="0" err="1" smtClean="0">
                          <a:latin typeface="Times New Roman"/>
                          <a:ea typeface="Calibri"/>
                          <a:cs typeface="Times New Roman"/>
                        </a:rPr>
                        <a:t>P.Karataev</a:t>
                      </a:r>
                      <a:endParaRPr lang="en-US" sz="1200" dirty="0" smtClean="0">
                        <a:latin typeface="Times New Roman"/>
                        <a:ea typeface="Calibri"/>
                        <a:cs typeface="Times New Roman"/>
                      </a:endParaRPr>
                    </a:p>
                    <a:p>
                      <a:pPr>
                        <a:lnSpc>
                          <a:spcPct val="100000"/>
                        </a:lnSpc>
                        <a:spcAft>
                          <a:spcPts val="800"/>
                        </a:spcAft>
                      </a:pPr>
                      <a:r>
                        <a:rPr lang="en-US" sz="1200" dirty="0" smtClean="0">
                          <a:latin typeface="Times New Roman"/>
                          <a:ea typeface="Calibri"/>
                          <a:cs typeface="Times New Roman"/>
                        </a:rPr>
                        <a:t>K. </a:t>
                      </a:r>
                      <a:r>
                        <a:rPr lang="en-US" sz="1200" dirty="0" err="1" smtClean="0">
                          <a:latin typeface="Times New Roman"/>
                          <a:ea typeface="Calibri"/>
                          <a:cs typeface="Times New Roman"/>
                        </a:rPr>
                        <a:t>Fedorov</a:t>
                      </a:r>
                      <a:endParaRPr lang="en-US" sz="1200" dirty="0" smtClean="0">
                        <a:latin typeface="Times New Roman"/>
                        <a:ea typeface="Calibri"/>
                        <a:cs typeface="Times New Roman"/>
                      </a:endParaRPr>
                    </a:p>
                  </a:txBody>
                  <a:tcPr marL="24701" marR="2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endParaRPr lang="ru-RU" sz="1200">
                        <a:latin typeface="Times New Roman"/>
                        <a:ea typeface="Calibri"/>
                        <a:cs typeface="Times New Roman"/>
                      </a:endParaRPr>
                    </a:p>
                  </a:txBody>
                  <a:tcPr marL="24701" marR="2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72665">
                <a:tc>
                  <a:txBody>
                    <a:bodyPr/>
                    <a:lstStyle/>
                    <a:p>
                      <a:pPr>
                        <a:lnSpc>
                          <a:spcPct val="100000"/>
                        </a:lnSpc>
                        <a:spcAft>
                          <a:spcPts val="800"/>
                        </a:spcAft>
                      </a:pPr>
                      <a:r>
                        <a:rPr lang="ru-RU" sz="1200" dirty="0">
                          <a:latin typeface="Times New Roman"/>
                          <a:ea typeface="Calibri"/>
                          <a:cs typeface="Times New Roman"/>
                        </a:rPr>
                        <a:t>10</a:t>
                      </a:r>
                      <a:r>
                        <a:rPr lang="ru-RU" sz="1200" dirty="0" smtClean="0">
                          <a:latin typeface="Times New Roman"/>
                          <a:ea typeface="Calibri"/>
                          <a:cs typeface="Times New Roman"/>
                        </a:rPr>
                        <a:t>.</a:t>
                      </a:r>
                      <a:r>
                        <a:rPr lang="en-US" sz="1200" dirty="0" smtClean="0">
                          <a:latin typeface="Times New Roman"/>
                          <a:ea typeface="Calibri"/>
                          <a:cs typeface="Times New Roman"/>
                        </a:rPr>
                        <a:t> Federal State Unitary Enterprise Russian Federal Nuclear Center - All-Russian Research Institute of Experimental Physics</a:t>
                      </a:r>
                      <a:endParaRPr lang="ru-RU" sz="1200" dirty="0">
                        <a:latin typeface="Times New Roman"/>
                        <a:ea typeface="Calibri"/>
                        <a:cs typeface="Times New Roman"/>
                      </a:endParaRPr>
                    </a:p>
                  </a:txBody>
                  <a:tcPr marL="24701" marR="2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800"/>
                        </a:spcAft>
                      </a:pPr>
                      <a:r>
                        <a:rPr lang="en-US" sz="1200" dirty="0" smtClean="0">
                          <a:latin typeface="Times New Roman"/>
                          <a:ea typeface="Calibri"/>
                          <a:cs typeface="Times New Roman"/>
                        </a:rPr>
                        <a:t>Russia</a:t>
                      </a:r>
                      <a:endParaRPr lang="ru-RU" sz="1200" dirty="0">
                        <a:latin typeface="Times New Roman"/>
                        <a:ea typeface="Calibri"/>
                        <a:cs typeface="Times New Roman"/>
                      </a:endParaRPr>
                    </a:p>
                  </a:txBody>
                  <a:tcPr marL="24701" marR="2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800"/>
                        </a:spcAft>
                      </a:pPr>
                      <a:r>
                        <a:rPr lang="en-US" sz="1200" dirty="0" err="1" smtClean="0">
                          <a:latin typeface="Times New Roman"/>
                          <a:ea typeface="Calibri"/>
                          <a:cs typeface="Times New Roman"/>
                        </a:rPr>
                        <a:t>Sarov</a:t>
                      </a:r>
                      <a:endParaRPr lang="ru-RU" sz="1200" dirty="0">
                        <a:latin typeface="Times New Roman"/>
                        <a:ea typeface="Calibri"/>
                        <a:cs typeface="Times New Roman"/>
                      </a:endParaRPr>
                    </a:p>
                  </a:txBody>
                  <a:tcPr marL="24701" marR="2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pPr>
                      <a:r>
                        <a:rPr lang="en-US" sz="1200" kern="1200" dirty="0" err="1" smtClean="0">
                          <a:solidFill>
                            <a:schemeClr val="tx1"/>
                          </a:solidFill>
                          <a:effectLst/>
                          <a:latin typeface="Times New Roman" panose="02020603050405020304" pitchFamily="18" charset="0"/>
                          <a:ea typeface="+mn-ea"/>
                          <a:cs typeface="Times New Roman" panose="02020603050405020304" pitchFamily="18" charset="0"/>
                        </a:rPr>
                        <a:t>Yu.Bazarov</a:t>
                      </a:r>
                      <a:endParaRPr lang="en-US" sz="1200" kern="1200" dirty="0" smtClean="0">
                        <a:solidFill>
                          <a:schemeClr val="tx1"/>
                        </a:solidFill>
                        <a:effectLst/>
                        <a:latin typeface="Times New Roman" panose="02020603050405020304" pitchFamily="18" charset="0"/>
                        <a:ea typeface="+mn-ea"/>
                        <a:cs typeface="Times New Roman" panose="02020603050405020304" pitchFamily="18" charset="0"/>
                      </a:endParaRPr>
                    </a:p>
                    <a:p>
                      <a:pPr>
                        <a:lnSpc>
                          <a:spcPct val="100000"/>
                        </a:lnSpc>
                      </a:pPr>
                      <a:endParaRPr lang="ru-RU" sz="1200" kern="1200" dirty="0" smtClean="0">
                        <a:solidFill>
                          <a:schemeClr val="tx1"/>
                        </a:solidFill>
                        <a:effectLst/>
                        <a:latin typeface="Times New Roman" panose="02020603050405020304" pitchFamily="18" charset="0"/>
                        <a:ea typeface="+mn-ea"/>
                        <a:cs typeface="Times New Roman" panose="02020603050405020304" pitchFamily="18" charset="0"/>
                      </a:endParaRPr>
                    </a:p>
                    <a:p>
                      <a:pPr>
                        <a:lnSpc>
                          <a:spcPct val="100000"/>
                        </a:lnSpc>
                      </a:pPr>
                      <a:r>
                        <a:rPr lang="en-US" sz="1200" kern="1200" dirty="0" smtClean="0">
                          <a:solidFill>
                            <a:schemeClr val="tx1"/>
                          </a:solidFill>
                          <a:effectLst/>
                          <a:latin typeface="Times New Roman" panose="02020603050405020304" pitchFamily="18" charset="0"/>
                          <a:ea typeface="+mn-ea"/>
                          <a:cs typeface="Times New Roman" panose="02020603050405020304" pitchFamily="18" charset="0"/>
                        </a:rPr>
                        <a:t>M. </a:t>
                      </a:r>
                      <a:r>
                        <a:rPr lang="en-US" sz="1200" kern="1200" dirty="0" err="1" smtClean="0">
                          <a:solidFill>
                            <a:schemeClr val="tx1"/>
                          </a:solidFill>
                          <a:effectLst/>
                          <a:latin typeface="Times New Roman" panose="02020603050405020304" pitchFamily="18" charset="0"/>
                          <a:ea typeface="+mn-ea"/>
                          <a:cs typeface="Times New Roman" panose="02020603050405020304" pitchFamily="18" charset="0"/>
                        </a:rPr>
                        <a:t>Karpov</a:t>
                      </a:r>
                      <a:endParaRPr lang="ru-RU" sz="1200" kern="1200" dirty="0">
                        <a:solidFill>
                          <a:schemeClr val="tx1"/>
                        </a:solidFill>
                        <a:effectLst/>
                        <a:latin typeface="Times New Roman" panose="02020603050405020304" pitchFamily="18" charset="0"/>
                        <a:ea typeface="+mn-ea"/>
                        <a:cs typeface="Times New Roman" panose="02020603050405020304" pitchFamily="18" charset="0"/>
                      </a:endParaRPr>
                    </a:p>
                  </a:txBody>
                  <a:tcPr marL="24701" marR="2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200" dirty="0" smtClean="0">
                          <a:latin typeface="Times New Roman"/>
                          <a:ea typeface="Calibri"/>
                          <a:cs typeface="Times New Roman"/>
                        </a:rPr>
                        <a:t>Protocol</a:t>
                      </a:r>
                      <a:endParaRPr lang="ru-RU" sz="1200" dirty="0">
                        <a:latin typeface="Times New Roman"/>
                        <a:ea typeface="Calibri"/>
                        <a:cs typeface="Times New Roman"/>
                      </a:endParaRPr>
                    </a:p>
                  </a:txBody>
                  <a:tcPr marL="24701" marR="2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7555">
                <a:tc>
                  <a:txBody>
                    <a:bodyPr/>
                    <a:lstStyle/>
                    <a:p>
                      <a:pPr>
                        <a:lnSpc>
                          <a:spcPct val="100000"/>
                        </a:lnSpc>
                        <a:spcAft>
                          <a:spcPts val="800"/>
                        </a:spcAft>
                      </a:pPr>
                      <a:r>
                        <a:rPr lang="ru-RU" sz="1200" dirty="0" smtClean="0">
                          <a:latin typeface="Times New Roman"/>
                          <a:ea typeface="Calibri"/>
                          <a:cs typeface="Times New Roman"/>
                        </a:rPr>
                        <a:t>11.</a:t>
                      </a:r>
                      <a:r>
                        <a:rPr lang="en-US" sz="1200" dirty="0" smtClean="0">
                          <a:latin typeface="Times New Roman"/>
                          <a:ea typeface="Calibri"/>
                          <a:cs typeface="Times New Roman"/>
                        </a:rPr>
                        <a:t> Center for Theoretical and Experimental Particle Physics (СTEPP)</a:t>
                      </a:r>
                    </a:p>
                    <a:p>
                      <a:pPr>
                        <a:lnSpc>
                          <a:spcPct val="100000"/>
                        </a:lnSpc>
                        <a:spcAft>
                          <a:spcPts val="800"/>
                        </a:spcAft>
                      </a:pPr>
                      <a:r>
                        <a:rPr lang="en-US" sz="1200" dirty="0" smtClean="0">
                          <a:latin typeface="Times New Roman"/>
                          <a:ea typeface="Calibri"/>
                          <a:cs typeface="Times New Roman"/>
                        </a:rPr>
                        <a:t>Of  UNAB (Universidad Andres Bello)</a:t>
                      </a:r>
                    </a:p>
                  </a:txBody>
                  <a:tcPr marL="24701" marR="2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800"/>
                        </a:spcAft>
                      </a:pPr>
                      <a:r>
                        <a:rPr lang="en-US" sz="1200" dirty="0" smtClean="0">
                          <a:latin typeface="Times New Roman"/>
                          <a:ea typeface="Calibri"/>
                          <a:cs typeface="Times New Roman"/>
                        </a:rPr>
                        <a:t>Chile</a:t>
                      </a:r>
                      <a:endParaRPr lang="ru-RU" sz="1200" dirty="0">
                        <a:latin typeface="Times New Roman"/>
                        <a:ea typeface="Calibri"/>
                        <a:cs typeface="Times New Roman"/>
                      </a:endParaRPr>
                    </a:p>
                  </a:txBody>
                  <a:tcPr marL="24701" marR="2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800"/>
                        </a:spcAft>
                      </a:pPr>
                      <a:r>
                        <a:rPr lang="en-US" sz="1200" dirty="0" smtClean="0">
                          <a:latin typeface="Times New Roman"/>
                          <a:ea typeface="Calibri"/>
                          <a:cs typeface="Times New Roman"/>
                        </a:rPr>
                        <a:t>Santiago</a:t>
                      </a:r>
                      <a:endParaRPr lang="ru-RU" sz="1200" dirty="0">
                        <a:latin typeface="Times New Roman"/>
                        <a:ea typeface="Calibri"/>
                        <a:cs typeface="Times New Roman"/>
                      </a:endParaRPr>
                    </a:p>
                  </a:txBody>
                  <a:tcPr marL="24701" marR="2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800"/>
                        </a:spcAft>
                      </a:pPr>
                      <a:r>
                        <a:rPr lang="en-US" sz="1200" dirty="0" smtClean="0">
                          <a:latin typeface="Times New Roman"/>
                          <a:ea typeface="Calibri"/>
                          <a:cs typeface="Times New Roman"/>
                        </a:rPr>
                        <a:t>S. </a:t>
                      </a:r>
                      <a:r>
                        <a:rPr lang="en-US" sz="1200" dirty="0" err="1" smtClean="0">
                          <a:latin typeface="Times New Roman"/>
                          <a:ea typeface="Calibri"/>
                          <a:cs typeface="Times New Roman"/>
                        </a:rPr>
                        <a:t>Kuleshov</a:t>
                      </a:r>
                      <a:endParaRPr lang="en-US" sz="1200" dirty="0" smtClean="0">
                        <a:latin typeface="Times New Roman"/>
                        <a:ea typeface="Calibri"/>
                        <a:cs typeface="Times New Roman"/>
                      </a:endParaRPr>
                    </a:p>
                    <a:p>
                      <a:pPr>
                        <a:lnSpc>
                          <a:spcPct val="100000"/>
                        </a:lnSpc>
                        <a:spcAft>
                          <a:spcPts val="800"/>
                        </a:spcAft>
                      </a:pPr>
                      <a:r>
                        <a:rPr lang="en-US" sz="1200" dirty="0" smtClean="0">
                          <a:latin typeface="Times New Roman"/>
                          <a:ea typeface="Calibri"/>
                          <a:cs typeface="Times New Roman"/>
                        </a:rPr>
                        <a:t>J. Zamora </a:t>
                      </a:r>
                      <a:r>
                        <a:rPr lang="en-US" sz="1200" dirty="0" err="1" smtClean="0">
                          <a:latin typeface="Times New Roman"/>
                          <a:ea typeface="Calibri"/>
                          <a:cs typeface="Times New Roman"/>
                        </a:rPr>
                        <a:t>Saa</a:t>
                      </a:r>
                      <a:endParaRPr lang="en-US" sz="1200" dirty="0" smtClean="0">
                        <a:latin typeface="Times New Roman"/>
                        <a:ea typeface="Calibri"/>
                        <a:cs typeface="Times New Roman"/>
                      </a:endParaRPr>
                    </a:p>
                  </a:txBody>
                  <a:tcPr marL="24701" marR="2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endParaRPr lang="ru-RU" sz="1200">
                        <a:latin typeface="Times New Roman"/>
                        <a:ea typeface="Calibri"/>
                        <a:cs typeface="Times New Roman"/>
                      </a:endParaRPr>
                    </a:p>
                  </a:txBody>
                  <a:tcPr marL="24701" marR="2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3480">
                <a:tc>
                  <a:txBody>
                    <a:bodyPr/>
                    <a:lstStyle/>
                    <a:p>
                      <a:pPr>
                        <a:lnSpc>
                          <a:spcPct val="100000"/>
                        </a:lnSpc>
                        <a:spcAft>
                          <a:spcPts val="800"/>
                        </a:spcAft>
                      </a:pPr>
                      <a:r>
                        <a:rPr lang="ru-RU" sz="1200" dirty="0" smtClean="0">
                          <a:latin typeface="Times New Roman"/>
                          <a:ea typeface="Calibri"/>
                          <a:cs typeface="Times New Roman"/>
                        </a:rPr>
                        <a:t>12.КЕК</a:t>
                      </a:r>
                      <a:r>
                        <a:rPr lang="en-US" sz="1200" dirty="0" smtClean="0">
                          <a:latin typeface="Times New Roman"/>
                          <a:ea typeface="Calibri"/>
                          <a:cs typeface="Times New Roman"/>
                        </a:rPr>
                        <a:t> : High Energy Accelerator Research Organization</a:t>
                      </a:r>
                      <a:endParaRPr lang="ru-RU" sz="1200" dirty="0">
                        <a:latin typeface="Times New Roman"/>
                        <a:ea typeface="Calibri"/>
                        <a:cs typeface="Times New Roman"/>
                      </a:endParaRPr>
                    </a:p>
                    <a:p>
                      <a:pPr>
                        <a:lnSpc>
                          <a:spcPct val="100000"/>
                        </a:lnSpc>
                        <a:spcAft>
                          <a:spcPts val="800"/>
                        </a:spcAft>
                      </a:pPr>
                      <a:r>
                        <a:rPr lang="en-US" sz="1200" dirty="0" smtClean="0">
                          <a:latin typeface="Times New Roman"/>
                          <a:ea typeface="Calibri"/>
                          <a:cs typeface="Times New Roman"/>
                        </a:rPr>
                        <a:t>SOKENDAI</a:t>
                      </a:r>
                      <a:endParaRPr lang="ru-RU" sz="1200" dirty="0">
                        <a:latin typeface="Times New Roman"/>
                        <a:ea typeface="Calibri"/>
                        <a:cs typeface="Times New Roman"/>
                      </a:endParaRPr>
                    </a:p>
                  </a:txBody>
                  <a:tcPr marL="24701" marR="2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800"/>
                        </a:spcAft>
                      </a:pPr>
                      <a:r>
                        <a:rPr lang="en-US" sz="1200" dirty="0" smtClean="0">
                          <a:latin typeface="Times New Roman"/>
                          <a:ea typeface="Calibri"/>
                          <a:cs typeface="Times New Roman"/>
                        </a:rPr>
                        <a:t>Japan</a:t>
                      </a:r>
                      <a:endParaRPr lang="ru-RU" sz="1200" dirty="0">
                        <a:latin typeface="Times New Roman"/>
                        <a:ea typeface="Calibri"/>
                        <a:cs typeface="Times New Roman"/>
                      </a:endParaRPr>
                    </a:p>
                  </a:txBody>
                  <a:tcPr marL="24701" marR="2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800"/>
                        </a:spcAft>
                      </a:pPr>
                      <a:r>
                        <a:rPr lang="en-US" sz="1200" dirty="0" smtClean="0">
                          <a:latin typeface="Times New Roman"/>
                          <a:ea typeface="Calibri"/>
                          <a:cs typeface="Times New Roman"/>
                        </a:rPr>
                        <a:t>Tsukuba</a:t>
                      </a:r>
                      <a:endParaRPr lang="ru-RU" sz="1200" dirty="0">
                        <a:latin typeface="Times New Roman"/>
                        <a:ea typeface="Calibri"/>
                        <a:cs typeface="Times New Roman"/>
                      </a:endParaRPr>
                    </a:p>
                  </a:txBody>
                  <a:tcPr marL="24701" marR="2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800"/>
                        </a:spcAft>
                      </a:pPr>
                      <a:r>
                        <a:rPr lang="en-US" sz="1200" dirty="0" err="1" smtClean="0">
                          <a:latin typeface="Times New Roman"/>
                          <a:ea typeface="Calibri"/>
                          <a:cs typeface="Times New Roman"/>
                        </a:rPr>
                        <a:t>A.Aryshev</a:t>
                      </a:r>
                      <a:endParaRPr lang="en-US" sz="1200" dirty="0" smtClean="0">
                        <a:latin typeface="Times New Roman"/>
                        <a:ea typeface="Calibri"/>
                        <a:cs typeface="Times New Roman"/>
                      </a:endParaRPr>
                    </a:p>
                    <a:p>
                      <a:pPr>
                        <a:lnSpc>
                          <a:spcPct val="100000"/>
                        </a:lnSpc>
                        <a:spcAft>
                          <a:spcPts val="800"/>
                        </a:spcAft>
                      </a:pPr>
                      <a:r>
                        <a:rPr lang="en-US" sz="1200" dirty="0" err="1" smtClean="0">
                          <a:latin typeface="Times New Roman"/>
                          <a:ea typeface="Calibri"/>
                          <a:cs typeface="Times New Roman"/>
                        </a:rPr>
                        <a:t>K.Popov</a:t>
                      </a:r>
                      <a:endParaRPr lang="en-US" sz="1200" dirty="0" smtClean="0">
                        <a:latin typeface="Times New Roman"/>
                        <a:ea typeface="Calibri"/>
                        <a:cs typeface="Times New Roman"/>
                      </a:endParaRPr>
                    </a:p>
                  </a:txBody>
                  <a:tcPr marL="24701" marR="2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endParaRPr lang="ru-RU" sz="1200" dirty="0">
                        <a:latin typeface="Times New Roman"/>
                        <a:ea typeface="Calibri"/>
                        <a:cs typeface="Times New Roman"/>
                      </a:endParaRPr>
                    </a:p>
                  </a:txBody>
                  <a:tcPr marL="24701" marR="2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84327">
                <a:tc>
                  <a:txBody>
                    <a:bodyPr/>
                    <a:lstStyle/>
                    <a:p>
                      <a:pPr>
                        <a:lnSpc>
                          <a:spcPct val="100000"/>
                        </a:lnSpc>
                        <a:spcAft>
                          <a:spcPts val="800"/>
                        </a:spcAft>
                      </a:pPr>
                      <a:r>
                        <a:rPr lang="en-US" sz="1200" dirty="0">
                          <a:latin typeface="Times New Roman"/>
                          <a:ea typeface="Calibri"/>
                          <a:cs typeface="Times New Roman"/>
                        </a:rPr>
                        <a:t>13.</a:t>
                      </a:r>
                      <a:r>
                        <a:rPr lang="en-GB" sz="1200" dirty="0">
                          <a:latin typeface="Times New Roman"/>
                          <a:ea typeface="Calibri"/>
                          <a:cs typeface="Times New Roman"/>
                        </a:rPr>
                        <a:t>Institute of Applied Problems of </a:t>
                      </a:r>
                      <a:r>
                        <a:rPr lang="en-GB" sz="1200" dirty="0" smtClean="0">
                          <a:latin typeface="Times New Roman"/>
                          <a:ea typeface="Calibri"/>
                          <a:cs typeface="Times New Roman"/>
                        </a:rPr>
                        <a:t>Physics</a:t>
                      </a:r>
                    </a:p>
                    <a:p>
                      <a:pPr>
                        <a:lnSpc>
                          <a:spcPct val="100000"/>
                        </a:lnSpc>
                        <a:spcAft>
                          <a:spcPts val="800"/>
                        </a:spcAft>
                      </a:pPr>
                      <a:r>
                        <a:rPr lang="en-GB" sz="1200" dirty="0" smtClean="0">
                          <a:latin typeface="Times New Roman"/>
                          <a:ea typeface="Calibri"/>
                          <a:cs typeface="Times New Roman"/>
                        </a:rPr>
                        <a:t>National</a:t>
                      </a:r>
                      <a:r>
                        <a:rPr lang="en-GB" sz="1200" baseline="0" dirty="0" smtClean="0">
                          <a:latin typeface="Times New Roman"/>
                          <a:ea typeface="Calibri"/>
                          <a:cs typeface="Times New Roman"/>
                        </a:rPr>
                        <a:t> Academy of Sciences of Armenia</a:t>
                      </a:r>
                      <a:endParaRPr lang="ru-RU" sz="1200" dirty="0">
                        <a:latin typeface="Times New Roman"/>
                        <a:ea typeface="Calibri"/>
                        <a:cs typeface="Times New Roman"/>
                      </a:endParaRPr>
                    </a:p>
                    <a:p>
                      <a:pPr>
                        <a:lnSpc>
                          <a:spcPct val="100000"/>
                        </a:lnSpc>
                        <a:spcAft>
                          <a:spcPts val="800"/>
                        </a:spcAft>
                      </a:pPr>
                      <a:endParaRPr lang="ru-RU" sz="1200" dirty="0">
                        <a:latin typeface="Times New Roman"/>
                        <a:ea typeface="Calibri"/>
                        <a:cs typeface="Times New Roman"/>
                      </a:endParaRPr>
                    </a:p>
                  </a:txBody>
                  <a:tcPr marL="24701" marR="2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800"/>
                        </a:spcAft>
                      </a:pPr>
                      <a:r>
                        <a:rPr lang="en-US" sz="1200" dirty="0" smtClean="0">
                          <a:latin typeface="Times New Roman"/>
                          <a:ea typeface="Calibri"/>
                          <a:cs typeface="Times New Roman"/>
                        </a:rPr>
                        <a:t>Armenia</a:t>
                      </a:r>
                      <a:endParaRPr lang="ru-RU" sz="1200" dirty="0">
                        <a:latin typeface="Times New Roman"/>
                        <a:ea typeface="Calibri"/>
                        <a:cs typeface="Times New Roman"/>
                      </a:endParaRPr>
                    </a:p>
                  </a:txBody>
                  <a:tcPr marL="24701" marR="2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800"/>
                        </a:spcAft>
                      </a:pPr>
                      <a:r>
                        <a:rPr lang="en-US" sz="1200" dirty="0" smtClean="0">
                          <a:latin typeface="Times New Roman"/>
                          <a:ea typeface="Calibri"/>
                          <a:cs typeface="Times New Roman"/>
                        </a:rPr>
                        <a:t>Yerevan</a:t>
                      </a:r>
                      <a:endParaRPr lang="ru-RU" sz="1200" dirty="0">
                        <a:latin typeface="Times New Roman"/>
                        <a:ea typeface="Calibri"/>
                        <a:cs typeface="Times New Roman"/>
                      </a:endParaRPr>
                    </a:p>
                  </a:txBody>
                  <a:tcPr marL="24701" marR="2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800"/>
                        </a:spcAft>
                      </a:pPr>
                      <a:r>
                        <a:rPr lang="en-US" sz="1200" dirty="0" smtClean="0">
                          <a:latin typeface="Times New Roman"/>
                          <a:ea typeface="Calibri"/>
                          <a:cs typeface="Times New Roman"/>
                        </a:rPr>
                        <a:t>V. </a:t>
                      </a:r>
                      <a:r>
                        <a:rPr lang="en-US" sz="1200" dirty="0" err="1" smtClean="0">
                          <a:latin typeface="Times New Roman"/>
                          <a:ea typeface="Calibri"/>
                          <a:cs typeface="Times New Roman"/>
                        </a:rPr>
                        <a:t>Kocharyan</a:t>
                      </a:r>
                      <a:endParaRPr lang="en-US" sz="1200" dirty="0" smtClean="0">
                        <a:latin typeface="Times New Roman"/>
                        <a:ea typeface="Calibri"/>
                        <a:cs typeface="Times New Roman"/>
                      </a:endParaRPr>
                    </a:p>
                    <a:p>
                      <a:pPr>
                        <a:lnSpc>
                          <a:spcPct val="100000"/>
                        </a:lnSpc>
                        <a:spcAft>
                          <a:spcPts val="800"/>
                        </a:spcAft>
                      </a:pPr>
                      <a:r>
                        <a:rPr lang="en-US" sz="1200" dirty="0" smtClean="0">
                          <a:latin typeface="Times New Roman"/>
                          <a:ea typeface="Calibri"/>
                          <a:cs typeface="Times New Roman"/>
                        </a:rPr>
                        <a:t>A. </a:t>
                      </a:r>
                      <a:r>
                        <a:rPr lang="en-US" sz="1200" dirty="0" err="1" smtClean="0">
                          <a:latin typeface="Times New Roman"/>
                          <a:ea typeface="Calibri"/>
                          <a:cs typeface="Times New Roman"/>
                        </a:rPr>
                        <a:t>Mkrtchyan</a:t>
                      </a:r>
                      <a:endParaRPr lang="en-US" sz="1200" dirty="0" smtClean="0">
                        <a:latin typeface="Times New Roman"/>
                        <a:ea typeface="Calibri"/>
                        <a:cs typeface="Times New Roman"/>
                      </a:endParaRPr>
                    </a:p>
                    <a:p>
                      <a:pPr>
                        <a:lnSpc>
                          <a:spcPct val="100000"/>
                        </a:lnSpc>
                        <a:spcAft>
                          <a:spcPts val="800"/>
                        </a:spcAft>
                      </a:pPr>
                      <a:r>
                        <a:rPr lang="en-US" sz="1200" dirty="0" smtClean="0">
                          <a:latin typeface="Times New Roman"/>
                          <a:ea typeface="Calibri"/>
                          <a:cs typeface="Times New Roman"/>
                        </a:rPr>
                        <a:t>A. </a:t>
                      </a:r>
                      <a:r>
                        <a:rPr lang="en-US" sz="1200" dirty="0" err="1" smtClean="0">
                          <a:latin typeface="Times New Roman"/>
                          <a:ea typeface="Calibri"/>
                          <a:cs typeface="Times New Roman"/>
                        </a:rPr>
                        <a:t>Movsisyan</a:t>
                      </a:r>
                      <a:endParaRPr lang="en-US" sz="1200" dirty="0" smtClean="0">
                        <a:latin typeface="Times New Roman"/>
                        <a:ea typeface="Calibri"/>
                        <a:cs typeface="Times New Roman"/>
                      </a:endParaRPr>
                    </a:p>
                    <a:p>
                      <a:pPr>
                        <a:lnSpc>
                          <a:spcPct val="100000"/>
                        </a:lnSpc>
                        <a:spcAft>
                          <a:spcPts val="800"/>
                        </a:spcAft>
                      </a:pPr>
                      <a:r>
                        <a:rPr lang="en-US" sz="1200" dirty="0" smtClean="0">
                          <a:latin typeface="Times New Roman"/>
                          <a:ea typeface="Calibri"/>
                          <a:cs typeface="Times New Roman"/>
                        </a:rPr>
                        <a:t>L. </a:t>
                      </a:r>
                      <a:r>
                        <a:rPr lang="en-US" sz="1200" dirty="0" err="1" smtClean="0">
                          <a:latin typeface="Times New Roman"/>
                          <a:ea typeface="Calibri"/>
                          <a:cs typeface="Times New Roman"/>
                        </a:rPr>
                        <a:t>Grigoryan</a:t>
                      </a:r>
                      <a:endParaRPr lang="en-US" sz="1200" dirty="0" smtClean="0">
                        <a:latin typeface="Times New Roman"/>
                        <a:ea typeface="Calibri"/>
                        <a:cs typeface="Times New Roman"/>
                      </a:endParaRPr>
                    </a:p>
                    <a:p>
                      <a:pPr>
                        <a:lnSpc>
                          <a:spcPct val="100000"/>
                        </a:lnSpc>
                        <a:spcAft>
                          <a:spcPts val="800"/>
                        </a:spcAft>
                      </a:pPr>
                      <a:r>
                        <a:rPr lang="en-US" sz="1200" dirty="0" smtClean="0">
                          <a:latin typeface="Times New Roman"/>
                          <a:ea typeface="Calibri"/>
                          <a:cs typeface="Times New Roman"/>
                        </a:rPr>
                        <a:t>A. </a:t>
                      </a:r>
                      <a:r>
                        <a:rPr lang="en-US" sz="1200" dirty="0" err="1" smtClean="0">
                          <a:latin typeface="Times New Roman"/>
                          <a:ea typeface="Calibri"/>
                          <a:cs typeface="Times New Roman"/>
                        </a:rPr>
                        <a:t>Saharian</a:t>
                      </a:r>
                      <a:endParaRPr lang="en-US" sz="1200" dirty="0" smtClean="0">
                        <a:latin typeface="Times New Roman"/>
                        <a:ea typeface="Calibri"/>
                        <a:cs typeface="Times New Roman"/>
                      </a:endParaRPr>
                    </a:p>
                  </a:txBody>
                  <a:tcPr marL="24701" marR="2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200" dirty="0" err="1" smtClean="0">
                          <a:latin typeface="Times New Roman"/>
                          <a:ea typeface="Calibri"/>
                          <a:cs typeface="Times New Roman"/>
                        </a:rPr>
                        <a:t>MoU</a:t>
                      </a:r>
                      <a:endParaRPr lang="ru-RU" sz="1200" dirty="0">
                        <a:latin typeface="Times New Roman"/>
                        <a:ea typeface="Calibri"/>
                        <a:cs typeface="Times New Roman"/>
                      </a:endParaRPr>
                    </a:p>
                  </a:txBody>
                  <a:tcPr marL="24701" marR="2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23198">
                <a:tc>
                  <a:txBody>
                    <a:bodyPr/>
                    <a:lstStyle/>
                    <a:p>
                      <a:pPr>
                        <a:lnSpc>
                          <a:spcPct val="100000"/>
                        </a:lnSpc>
                        <a:spcAft>
                          <a:spcPts val="800"/>
                        </a:spcAft>
                      </a:pPr>
                      <a:r>
                        <a:rPr lang="ru-RU" sz="1200" dirty="0" smtClean="0">
                          <a:latin typeface="Times New Roman"/>
                          <a:ea typeface="Calibri"/>
                          <a:cs typeface="Times New Roman"/>
                        </a:rPr>
                        <a:t>14.</a:t>
                      </a:r>
                      <a:r>
                        <a:rPr lang="en-US" sz="1200" dirty="0" smtClean="0">
                          <a:latin typeface="Times New Roman"/>
                          <a:ea typeface="Calibri"/>
                          <a:cs typeface="Times New Roman"/>
                        </a:rPr>
                        <a:t> Faculty of Physics, Yerevan State University</a:t>
                      </a:r>
                      <a:endParaRPr lang="ru-RU" sz="1200" dirty="0">
                        <a:latin typeface="Times New Roman"/>
                        <a:ea typeface="Calibri"/>
                        <a:cs typeface="Times New Roman"/>
                      </a:endParaRPr>
                    </a:p>
                  </a:txBody>
                  <a:tcPr marL="24701" marR="2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800"/>
                        </a:spcAft>
                      </a:pPr>
                      <a:r>
                        <a:rPr lang="en-US" sz="1200" dirty="0" smtClean="0">
                          <a:latin typeface="Times New Roman"/>
                          <a:ea typeface="Calibri"/>
                          <a:cs typeface="Times New Roman"/>
                        </a:rPr>
                        <a:t>Armenia</a:t>
                      </a:r>
                      <a:endParaRPr lang="ru-RU" sz="1200" dirty="0">
                        <a:latin typeface="Times New Roman"/>
                        <a:ea typeface="Calibri"/>
                        <a:cs typeface="Times New Roman"/>
                      </a:endParaRPr>
                    </a:p>
                  </a:txBody>
                  <a:tcPr marL="24701" marR="2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800"/>
                        </a:spcAft>
                      </a:pPr>
                      <a:r>
                        <a:rPr lang="en-US" sz="1200" dirty="0" smtClean="0">
                          <a:latin typeface="Times New Roman"/>
                          <a:ea typeface="Calibri"/>
                          <a:cs typeface="Times New Roman"/>
                        </a:rPr>
                        <a:t>Yerevan</a:t>
                      </a:r>
                      <a:endParaRPr lang="ru-RU" sz="1200" dirty="0">
                        <a:latin typeface="Times New Roman"/>
                        <a:ea typeface="Calibri"/>
                        <a:cs typeface="Times New Roman"/>
                      </a:endParaRPr>
                    </a:p>
                  </a:txBody>
                  <a:tcPr marL="24701" marR="2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800"/>
                        </a:spcAft>
                      </a:pPr>
                      <a:r>
                        <a:rPr lang="en-US" sz="1200" dirty="0" smtClean="0">
                          <a:latin typeface="Times New Roman"/>
                          <a:ea typeface="Calibri"/>
                          <a:cs typeface="Times New Roman"/>
                        </a:rPr>
                        <a:t>L. </a:t>
                      </a:r>
                      <a:r>
                        <a:rPr lang="en-US" sz="1200" dirty="0" err="1" smtClean="0">
                          <a:latin typeface="Times New Roman"/>
                          <a:ea typeface="Calibri"/>
                          <a:cs typeface="Times New Roman"/>
                        </a:rPr>
                        <a:t>Aloyan</a:t>
                      </a:r>
                      <a:endParaRPr lang="en-US" sz="1200" dirty="0" smtClean="0">
                        <a:latin typeface="Times New Roman"/>
                        <a:ea typeface="Calibri"/>
                        <a:cs typeface="Times New Roman"/>
                      </a:endParaRPr>
                    </a:p>
                    <a:p>
                      <a:pPr>
                        <a:lnSpc>
                          <a:spcPct val="100000"/>
                        </a:lnSpc>
                        <a:spcAft>
                          <a:spcPts val="800"/>
                        </a:spcAft>
                      </a:pPr>
                      <a:r>
                        <a:rPr lang="en-US" sz="1200" dirty="0" smtClean="0">
                          <a:latin typeface="Times New Roman"/>
                          <a:ea typeface="Calibri"/>
                          <a:cs typeface="Times New Roman"/>
                        </a:rPr>
                        <a:t>Y. </a:t>
                      </a:r>
                      <a:r>
                        <a:rPr lang="en-US" sz="1200" dirty="0" err="1" smtClean="0">
                          <a:latin typeface="Times New Roman"/>
                          <a:ea typeface="Calibri"/>
                          <a:cs typeface="Times New Roman"/>
                        </a:rPr>
                        <a:t>Dalyan</a:t>
                      </a:r>
                      <a:endParaRPr lang="en-US" sz="1200" dirty="0" smtClean="0">
                        <a:latin typeface="Times New Roman"/>
                        <a:ea typeface="Calibri"/>
                        <a:cs typeface="Times New Roman"/>
                      </a:endParaRPr>
                    </a:p>
                    <a:p>
                      <a:pPr>
                        <a:lnSpc>
                          <a:spcPct val="100000"/>
                        </a:lnSpc>
                        <a:spcAft>
                          <a:spcPts val="800"/>
                        </a:spcAft>
                      </a:pPr>
                      <a:r>
                        <a:rPr lang="en-US" sz="1200" dirty="0" smtClean="0">
                          <a:latin typeface="Times New Roman"/>
                          <a:ea typeface="Calibri"/>
                          <a:cs typeface="Times New Roman"/>
                        </a:rPr>
                        <a:t>N. </a:t>
                      </a:r>
                      <a:r>
                        <a:rPr lang="en-US" sz="1200" dirty="0" err="1" smtClean="0">
                          <a:latin typeface="Times New Roman"/>
                          <a:ea typeface="Calibri"/>
                          <a:cs typeface="Times New Roman"/>
                        </a:rPr>
                        <a:t>Karapetyan</a:t>
                      </a:r>
                      <a:endParaRPr lang="en-US" sz="1200" dirty="0" smtClean="0">
                        <a:latin typeface="Times New Roman"/>
                        <a:ea typeface="Calibri"/>
                        <a:cs typeface="Times New Roman"/>
                      </a:endParaRPr>
                    </a:p>
                    <a:p>
                      <a:pPr>
                        <a:lnSpc>
                          <a:spcPct val="100000"/>
                        </a:lnSpc>
                        <a:spcAft>
                          <a:spcPts val="800"/>
                        </a:spcAft>
                      </a:pPr>
                      <a:r>
                        <a:rPr lang="en-US" sz="1200" dirty="0" smtClean="0">
                          <a:latin typeface="Times New Roman"/>
                          <a:ea typeface="Calibri"/>
                          <a:cs typeface="Times New Roman"/>
                        </a:rPr>
                        <a:t>A. </a:t>
                      </a:r>
                      <a:r>
                        <a:rPr lang="en-US" sz="1200" dirty="0" err="1" smtClean="0">
                          <a:latin typeface="Times New Roman"/>
                          <a:ea typeface="Calibri"/>
                          <a:cs typeface="Times New Roman"/>
                        </a:rPr>
                        <a:t>Avetisyan</a:t>
                      </a:r>
                      <a:endParaRPr lang="en-US" sz="1200" dirty="0" smtClean="0">
                        <a:latin typeface="Times New Roman"/>
                        <a:ea typeface="Calibri"/>
                        <a:cs typeface="Times New Roman"/>
                      </a:endParaRPr>
                    </a:p>
                    <a:p>
                      <a:pPr>
                        <a:lnSpc>
                          <a:spcPct val="100000"/>
                        </a:lnSpc>
                        <a:spcAft>
                          <a:spcPts val="800"/>
                        </a:spcAft>
                      </a:pPr>
                      <a:r>
                        <a:rPr lang="en-US" sz="1200" dirty="0" smtClean="0">
                          <a:latin typeface="Times New Roman"/>
                          <a:ea typeface="Calibri"/>
                          <a:cs typeface="Times New Roman"/>
                        </a:rPr>
                        <a:t>A. </a:t>
                      </a:r>
                      <a:r>
                        <a:rPr lang="en-US" sz="1200" dirty="0" err="1" smtClean="0">
                          <a:latin typeface="Times New Roman"/>
                          <a:ea typeface="Calibri"/>
                          <a:cs typeface="Times New Roman"/>
                        </a:rPr>
                        <a:t>Shahbazyan</a:t>
                      </a:r>
                      <a:endParaRPr lang="en-US" sz="1200" dirty="0" smtClean="0">
                        <a:latin typeface="Times New Roman"/>
                        <a:ea typeface="Calibri"/>
                        <a:cs typeface="Times New Roman"/>
                      </a:endParaRPr>
                    </a:p>
                  </a:txBody>
                  <a:tcPr marL="24701" marR="2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200" dirty="0" err="1" smtClean="0">
                          <a:latin typeface="Times New Roman"/>
                          <a:ea typeface="Calibri"/>
                          <a:cs typeface="Times New Roman"/>
                        </a:rPr>
                        <a:t>MoU</a:t>
                      </a:r>
                      <a:endParaRPr lang="ru-RU" sz="1200" dirty="0">
                        <a:latin typeface="Times New Roman"/>
                        <a:ea typeface="Calibri"/>
                        <a:cs typeface="Times New Roman"/>
                      </a:endParaRPr>
                    </a:p>
                  </a:txBody>
                  <a:tcPr marL="24701" marR="247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extLst>
              <p:ext uri="{D42A27DB-BD31-4B8C-83A1-F6EECF244321}">
                <p14:modId xmlns="" xmlns:p14="http://schemas.microsoft.com/office/powerpoint/2010/main" val="1958876414"/>
              </p:ext>
            </p:extLst>
          </p:nvPr>
        </p:nvGraphicFramePr>
        <p:xfrm>
          <a:off x="3167729" y="240902"/>
          <a:ext cx="4879795" cy="6038088"/>
        </p:xfrm>
        <a:graphic>
          <a:graphicData uri="http://schemas.openxmlformats.org/drawingml/2006/table">
            <a:tbl>
              <a:tblPr/>
              <a:tblGrid>
                <a:gridCol w="351733"/>
                <a:gridCol w="1131640"/>
                <a:gridCol w="920801"/>
                <a:gridCol w="920801"/>
                <a:gridCol w="846857"/>
                <a:gridCol w="707963"/>
              </a:tblGrid>
              <a:tr h="239499">
                <a:tc>
                  <a:txBody>
                    <a:bodyPr/>
                    <a:lstStyle/>
                    <a:p>
                      <a:pPr algn="ctr">
                        <a:lnSpc>
                          <a:spcPct val="105000"/>
                        </a:lnSpc>
                        <a:spcAft>
                          <a:spcPts val="800"/>
                        </a:spcAft>
                      </a:pPr>
                      <a:r>
                        <a:rPr lang="en-US" sz="1200" b="1" dirty="0" smtClean="0">
                          <a:effectLst/>
                          <a:latin typeface="Times New Roman" panose="02020603050405020304" pitchFamily="18" charset="0"/>
                          <a:ea typeface="Calibri" panose="020F0502020204030204" pitchFamily="34" charset="0"/>
                        </a:rPr>
                        <a:t>No</a:t>
                      </a:r>
                      <a:r>
                        <a:rPr lang="ru-RU" sz="1200" b="1" dirty="0">
                          <a:effectLst/>
                          <a:latin typeface="Times New Roman" panose="02020603050405020304" pitchFamily="18" charset="0"/>
                          <a:ea typeface="Calibri" panose="020F0502020204030204" pitchFamily="34" charset="0"/>
                        </a:rPr>
                        <a:t/>
                      </a:r>
                      <a:br>
                        <a:rPr lang="ru-RU" sz="1200" b="1" dirty="0">
                          <a:effectLst/>
                          <a:latin typeface="Times New Roman" panose="02020603050405020304" pitchFamily="18" charset="0"/>
                          <a:ea typeface="Calibri" panose="020F0502020204030204" pitchFamily="34" charset="0"/>
                        </a:rPr>
                      </a:br>
                      <a:endParaRPr lang="ru-RU" sz="120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200"/>
                        </a:lnSpc>
                        <a:spcAft>
                          <a:spcPts val="0"/>
                        </a:spcAft>
                      </a:pPr>
                      <a:r>
                        <a:rPr lang="ru-RU" sz="1200" b="1" dirty="0" err="1">
                          <a:effectLst/>
                          <a:latin typeface="Times New Roman" panose="02020603050405020304" pitchFamily="18" charset="0"/>
                          <a:ea typeface="Calibri" panose="020F0502020204030204" pitchFamily="34" charset="0"/>
                        </a:rPr>
                        <a:t>Category</a:t>
                      </a:r>
                      <a:r>
                        <a:rPr lang="ru-RU" sz="1200" b="1" dirty="0">
                          <a:effectLst/>
                          <a:latin typeface="Times New Roman" panose="02020603050405020304" pitchFamily="18" charset="0"/>
                          <a:ea typeface="Calibri" panose="020F0502020204030204" pitchFamily="34" charset="0"/>
                        </a:rPr>
                        <a:t> </a:t>
                      </a:r>
                      <a:r>
                        <a:rPr lang="ru-RU" sz="1200" b="1" dirty="0" err="1">
                          <a:effectLst/>
                          <a:latin typeface="Times New Roman" panose="02020603050405020304" pitchFamily="18" charset="0"/>
                          <a:ea typeface="Calibri" panose="020F0502020204030204" pitchFamily="34" charset="0"/>
                        </a:rPr>
                        <a:t>of</a:t>
                      </a:r>
                      <a:r>
                        <a:rPr lang="ru-RU" sz="1200" b="1" dirty="0">
                          <a:effectLst/>
                          <a:latin typeface="Times New Roman" panose="02020603050405020304" pitchFamily="18" charset="0"/>
                          <a:ea typeface="Calibri" panose="020F0502020204030204" pitchFamily="34" charset="0"/>
                        </a:rPr>
                        <a:t> </a:t>
                      </a:r>
                      <a:r>
                        <a:rPr lang="ru-RU" sz="1200" b="1" dirty="0" err="1">
                          <a:effectLst/>
                          <a:latin typeface="Times New Roman" panose="02020603050405020304" pitchFamily="18" charset="0"/>
                          <a:ea typeface="Calibri" panose="020F0502020204030204" pitchFamily="34" charset="0"/>
                        </a:rPr>
                        <a:t>personnel</a:t>
                      </a:r>
                      <a:endParaRPr lang="ru-RU" sz="12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Aft>
                          <a:spcPts val="800"/>
                        </a:spcAft>
                      </a:pPr>
                      <a:r>
                        <a:rPr lang="en-US" sz="1200" b="1">
                          <a:effectLst/>
                          <a:latin typeface="Times New Roman" panose="02020603050405020304" pitchFamily="18" charset="0"/>
                          <a:ea typeface="Calibri" panose="020F0502020204030204" pitchFamily="34" charset="0"/>
                        </a:rPr>
                        <a:t>Full name</a:t>
                      </a:r>
                      <a:endParaRPr lang="ru-RU" sz="12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Aft>
                          <a:spcPts val="800"/>
                        </a:spcAft>
                      </a:pPr>
                      <a:r>
                        <a:rPr lang="ru-RU" sz="1200" b="1">
                          <a:effectLst/>
                          <a:latin typeface="Times New Roman" panose="02020603050405020304" pitchFamily="18" charset="0"/>
                          <a:ea typeface="Calibri" panose="020F0502020204030204" pitchFamily="34" charset="0"/>
                        </a:rPr>
                        <a:t>Division</a:t>
                      </a:r>
                      <a:endParaRPr lang="ru-RU" sz="12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Aft>
                          <a:spcPts val="800"/>
                        </a:spcAft>
                      </a:pPr>
                      <a:r>
                        <a:rPr lang="ru-RU" sz="1200" b="1">
                          <a:effectLst/>
                          <a:latin typeface="Times New Roman" panose="02020603050405020304" pitchFamily="18" charset="0"/>
                          <a:ea typeface="Calibri" panose="020F0502020204030204" pitchFamily="34" charset="0"/>
                        </a:rPr>
                        <a:t>Position </a:t>
                      </a:r>
                      <a:endParaRPr lang="ru-RU" sz="12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Aft>
                          <a:spcPts val="0"/>
                        </a:spcAft>
                      </a:pPr>
                      <a:r>
                        <a:rPr lang="ru-RU" sz="1200" b="1">
                          <a:effectLst/>
                          <a:latin typeface="Times New Roman" panose="02020603050405020304" pitchFamily="18" charset="0"/>
                          <a:ea typeface="Calibri" panose="020F0502020204030204" pitchFamily="34" charset="0"/>
                        </a:rPr>
                        <a:t>Amount </a:t>
                      </a:r>
                      <a:endParaRPr lang="ru-RU" sz="1200">
                        <a:effectLst/>
                        <a:latin typeface="Times New Roman" panose="02020603050405020304" pitchFamily="18" charset="0"/>
                        <a:ea typeface="Calibri" panose="020F0502020204030204" pitchFamily="34" charset="0"/>
                      </a:endParaRPr>
                    </a:p>
                    <a:p>
                      <a:pPr algn="ctr">
                        <a:lnSpc>
                          <a:spcPct val="105000"/>
                        </a:lnSpc>
                        <a:spcAft>
                          <a:spcPts val="0"/>
                        </a:spcAft>
                      </a:pPr>
                      <a:r>
                        <a:rPr lang="ru-RU" sz="1200" b="1">
                          <a:effectLst/>
                          <a:latin typeface="Times New Roman" panose="02020603050405020304" pitchFamily="18" charset="0"/>
                          <a:ea typeface="Calibri" panose="020F0502020204030204" pitchFamily="34" charset="0"/>
                        </a:rPr>
                        <a:t>of FTE</a:t>
                      </a:r>
                      <a:endParaRPr lang="ru-RU" sz="12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04330">
                <a:tc>
                  <a:txBody>
                    <a:bodyPr/>
                    <a:lstStyle/>
                    <a:p>
                      <a:pPr algn="ctr">
                        <a:lnSpc>
                          <a:spcPts val="1200"/>
                        </a:lnSpc>
                        <a:spcAft>
                          <a:spcPts val="0"/>
                        </a:spcAft>
                      </a:pPr>
                      <a:r>
                        <a:rPr lang="ru-RU" sz="1200">
                          <a:effectLst/>
                          <a:latin typeface="Times New Roman" panose="02020603050405020304" pitchFamily="18" charset="0"/>
                          <a:ea typeface="Calibri" panose="020F0502020204030204" pitchFamily="34"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800"/>
                        </a:spcAft>
                      </a:pPr>
                      <a:r>
                        <a:rPr lang="ru-RU" sz="1200" dirty="0" err="1">
                          <a:effectLst/>
                          <a:latin typeface="Times New Roman" panose="02020603050405020304" pitchFamily="18" charset="0"/>
                          <a:ea typeface="Calibri" panose="020F0502020204030204" pitchFamily="34" charset="0"/>
                        </a:rPr>
                        <a:t>research</a:t>
                      </a:r>
                      <a:r>
                        <a:rPr lang="ru-RU" sz="1200" dirty="0">
                          <a:effectLst/>
                          <a:latin typeface="Times New Roman" panose="02020603050405020304" pitchFamily="18" charset="0"/>
                          <a:ea typeface="Calibri" panose="020F0502020204030204" pitchFamily="34" charset="0"/>
                        </a:rPr>
                        <a:t> </a:t>
                      </a:r>
                      <a:r>
                        <a:rPr lang="ru-RU" sz="1200" dirty="0" err="1">
                          <a:effectLst/>
                          <a:latin typeface="Times New Roman" panose="02020603050405020304" pitchFamily="18" charset="0"/>
                          <a:ea typeface="Calibri" panose="020F0502020204030204" pitchFamily="34" charset="0"/>
                        </a:rPr>
                        <a:t>scientists</a:t>
                      </a:r>
                      <a:endParaRPr lang="ru-RU" sz="12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400"/>
                        </a:spcAft>
                      </a:pPr>
                      <a:r>
                        <a:rPr lang="en-US" sz="900" dirty="0" err="1">
                          <a:effectLst/>
                          <a:latin typeface="Times New Roman" panose="02020603050405020304" pitchFamily="18" charset="0"/>
                          <a:ea typeface="Calibri" panose="020F0502020204030204" pitchFamily="34" charset="0"/>
                        </a:rPr>
                        <a:t>A.Baldin</a:t>
                      </a:r>
                      <a:endParaRPr lang="ru-RU" sz="1200" dirty="0">
                        <a:effectLst/>
                        <a:latin typeface="Times New Roman" panose="02020603050405020304" pitchFamily="18" charset="0"/>
                        <a:ea typeface="Calibri" panose="020F0502020204030204" pitchFamily="34" charset="0"/>
                      </a:endParaRPr>
                    </a:p>
                    <a:p>
                      <a:pPr algn="ctr">
                        <a:lnSpc>
                          <a:spcPct val="100000"/>
                        </a:lnSpc>
                        <a:spcAft>
                          <a:spcPts val="400"/>
                        </a:spcAft>
                      </a:pPr>
                      <a:r>
                        <a:rPr lang="en-US" sz="900" dirty="0">
                          <a:effectLst/>
                          <a:latin typeface="Times New Roman" panose="02020603050405020304" pitchFamily="18" charset="0"/>
                          <a:ea typeface="Calibri" panose="020F0502020204030204" pitchFamily="34" charset="0"/>
                        </a:rPr>
                        <a:t>E. </a:t>
                      </a:r>
                      <a:r>
                        <a:rPr lang="en-US" sz="900" dirty="0" err="1">
                          <a:effectLst/>
                          <a:latin typeface="Times New Roman" panose="02020603050405020304" pitchFamily="18" charset="0"/>
                          <a:ea typeface="Calibri" panose="020F0502020204030204" pitchFamily="34" charset="0"/>
                        </a:rPr>
                        <a:t>Baldina</a:t>
                      </a:r>
                      <a:endParaRPr lang="ru-RU" sz="1200" dirty="0">
                        <a:effectLst/>
                        <a:latin typeface="Times New Roman" panose="02020603050405020304" pitchFamily="18" charset="0"/>
                        <a:ea typeface="Calibri" panose="020F0502020204030204" pitchFamily="34" charset="0"/>
                      </a:endParaRPr>
                    </a:p>
                    <a:p>
                      <a:pPr algn="ctr">
                        <a:lnSpc>
                          <a:spcPct val="100000"/>
                        </a:lnSpc>
                        <a:spcAft>
                          <a:spcPts val="400"/>
                        </a:spcAft>
                      </a:pPr>
                      <a:r>
                        <a:rPr lang="en-US" sz="900" dirty="0">
                          <a:effectLst/>
                          <a:latin typeface="Times New Roman" panose="02020603050405020304" pitchFamily="18" charset="0"/>
                          <a:ea typeface="Calibri" panose="020F0502020204030204" pitchFamily="34" charset="0"/>
                        </a:rPr>
                        <a:t>V. </a:t>
                      </a:r>
                      <a:r>
                        <a:rPr lang="en-US" sz="900" dirty="0" err="1">
                          <a:effectLst/>
                          <a:latin typeface="Times New Roman" panose="02020603050405020304" pitchFamily="18" charset="0"/>
                          <a:ea typeface="Calibri" panose="020F0502020204030204" pitchFamily="34" charset="0"/>
                        </a:rPr>
                        <a:t>Kobets</a:t>
                      </a:r>
                      <a:endParaRPr lang="ru-RU" sz="1200" dirty="0">
                        <a:effectLst/>
                        <a:latin typeface="Times New Roman" panose="02020603050405020304" pitchFamily="18" charset="0"/>
                        <a:ea typeface="Calibri" panose="020F0502020204030204" pitchFamily="34" charset="0"/>
                      </a:endParaRPr>
                    </a:p>
                    <a:p>
                      <a:pPr algn="ctr">
                        <a:lnSpc>
                          <a:spcPct val="100000"/>
                        </a:lnSpc>
                        <a:spcAft>
                          <a:spcPts val="400"/>
                        </a:spcAft>
                      </a:pPr>
                      <a:r>
                        <a:rPr lang="en-US" sz="900" dirty="0">
                          <a:effectLst/>
                          <a:latin typeface="Times New Roman" panose="02020603050405020304" pitchFamily="18" charset="0"/>
                          <a:ea typeface="Calibri" panose="020F0502020204030204" pitchFamily="34" charset="0"/>
                        </a:rPr>
                        <a:t>D. </a:t>
                      </a:r>
                      <a:r>
                        <a:rPr lang="en-US" sz="900" dirty="0" err="1">
                          <a:effectLst/>
                          <a:latin typeface="Times New Roman" panose="02020603050405020304" pitchFamily="18" charset="0"/>
                          <a:ea typeface="Calibri" panose="020F0502020204030204" pitchFamily="34" charset="0"/>
                        </a:rPr>
                        <a:t>Bogoslovsky</a:t>
                      </a:r>
                      <a:endParaRPr lang="ru-RU" sz="1200" dirty="0">
                        <a:effectLst/>
                        <a:latin typeface="Times New Roman" panose="02020603050405020304" pitchFamily="18" charset="0"/>
                        <a:ea typeface="Calibri" panose="020F0502020204030204" pitchFamily="34" charset="0"/>
                      </a:endParaRPr>
                    </a:p>
                    <a:p>
                      <a:pPr algn="ctr">
                        <a:lnSpc>
                          <a:spcPct val="100000"/>
                        </a:lnSpc>
                        <a:spcAft>
                          <a:spcPts val="400"/>
                        </a:spcAft>
                      </a:pPr>
                      <a:r>
                        <a:rPr lang="en-US" sz="900" dirty="0">
                          <a:effectLst/>
                          <a:latin typeface="Times New Roman" panose="02020603050405020304" pitchFamily="18" charset="0"/>
                          <a:ea typeface="Calibri" panose="020F0502020204030204" pitchFamily="34" charset="0"/>
                        </a:rPr>
                        <a:t>V. </a:t>
                      </a:r>
                      <a:r>
                        <a:rPr lang="en-US" sz="900" dirty="0" err="1">
                          <a:effectLst/>
                          <a:latin typeface="Times New Roman" panose="02020603050405020304" pitchFamily="18" charset="0"/>
                          <a:ea typeface="Calibri" panose="020F0502020204030204" pitchFamily="34" charset="0"/>
                        </a:rPr>
                        <a:t>Bleko</a:t>
                      </a:r>
                      <a:endParaRPr lang="ru-RU" sz="1200" dirty="0">
                        <a:effectLst/>
                        <a:latin typeface="Times New Roman" panose="02020603050405020304" pitchFamily="18" charset="0"/>
                        <a:ea typeface="Calibri" panose="020F0502020204030204" pitchFamily="34" charset="0"/>
                      </a:endParaRPr>
                    </a:p>
                    <a:p>
                      <a:pPr algn="ctr">
                        <a:lnSpc>
                          <a:spcPct val="100000"/>
                        </a:lnSpc>
                        <a:spcAft>
                          <a:spcPts val="400"/>
                        </a:spcAft>
                      </a:pPr>
                      <a:r>
                        <a:rPr lang="en-US" sz="900" dirty="0" err="1">
                          <a:effectLst/>
                          <a:latin typeface="Times New Roman" panose="02020603050405020304" pitchFamily="18" charset="0"/>
                          <a:ea typeface="Calibri" panose="020F0502020204030204" pitchFamily="34" charset="0"/>
                        </a:rPr>
                        <a:t>V.Bleko</a:t>
                      </a:r>
                      <a:endParaRPr lang="ru-RU" sz="1200" dirty="0">
                        <a:effectLst/>
                        <a:latin typeface="Times New Roman" panose="02020603050405020304" pitchFamily="18" charset="0"/>
                        <a:ea typeface="Calibri" panose="020F0502020204030204" pitchFamily="34" charset="0"/>
                      </a:endParaRPr>
                    </a:p>
                    <a:p>
                      <a:pPr algn="ctr">
                        <a:lnSpc>
                          <a:spcPct val="100000"/>
                        </a:lnSpc>
                        <a:spcAft>
                          <a:spcPts val="400"/>
                        </a:spcAft>
                      </a:pPr>
                      <a:r>
                        <a:rPr lang="en-US" sz="900" dirty="0" err="1">
                          <a:effectLst/>
                          <a:latin typeface="Times New Roman" panose="02020603050405020304" pitchFamily="18" charset="0"/>
                          <a:ea typeface="Calibri" panose="020F0502020204030204" pitchFamily="34" charset="0"/>
                        </a:rPr>
                        <a:t>A.V.Butenko</a:t>
                      </a:r>
                      <a:endParaRPr lang="ru-RU" sz="1200" dirty="0">
                        <a:effectLst/>
                        <a:latin typeface="Times New Roman" panose="02020603050405020304" pitchFamily="18" charset="0"/>
                        <a:ea typeface="Calibri" panose="020F0502020204030204" pitchFamily="34" charset="0"/>
                      </a:endParaRPr>
                    </a:p>
                    <a:p>
                      <a:pPr algn="ctr">
                        <a:lnSpc>
                          <a:spcPct val="100000"/>
                        </a:lnSpc>
                        <a:spcAft>
                          <a:spcPts val="400"/>
                        </a:spcAft>
                      </a:pPr>
                      <a:r>
                        <a:rPr lang="en-US" sz="900" dirty="0" err="1">
                          <a:effectLst/>
                          <a:latin typeface="Times New Roman" panose="02020603050405020304" pitchFamily="18" charset="0"/>
                          <a:ea typeface="Calibri" panose="020F0502020204030204" pitchFamily="34" charset="0"/>
                        </a:rPr>
                        <a:t>E.Klevtsova</a:t>
                      </a:r>
                      <a:endParaRPr lang="ru-RU" sz="1200" dirty="0">
                        <a:effectLst/>
                        <a:latin typeface="Times New Roman" panose="02020603050405020304" pitchFamily="18" charset="0"/>
                        <a:ea typeface="Calibri" panose="020F0502020204030204" pitchFamily="34" charset="0"/>
                      </a:endParaRPr>
                    </a:p>
                    <a:p>
                      <a:pPr algn="ctr">
                        <a:lnSpc>
                          <a:spcPct val="100000"/>
                        </a:lnSpc>
                        <a:spcAft>
                          <a:spcPts val="400"/>
                        </a:spcAft>
                      </a:pPr>
                      <a:r>
                        <a:rPr lang="en-US" sz="900" dirty="0" err="1">
                          <a:effectLst/>
                          <a:latin typeface="Times New Roman" panose="02020603050405020304" pitchFamily="18" charset="0"/>
                          <a:ea typeface="Calibri" panose="020F0502020204030204" pitchFamily="34" charset="0"/>
                        </a:rPr>
                        <a:t>A.P.Sumbaev</a:t>
                      </a:r>
                      <a:endParaRPr lang="ru-RU" sz="1200" dirty="0">
                        <a:effectLst/>
                        <a:latin typeface="Times New Roman" panose="02020603050405020304" pitchFamily="18" charset="0"/>
                        <a:ea typeface="Calibri" panose="020F0502020204030204" pitchFamily="34" charset="0"/>
                      </a:endParaRPr>
                    </a:p>
                    <a:p>
                      <a:pPr algn="ctr">
                        <a:lnSpc>
                          <a:spcPct val="100000"/>
                        </a:lnSpc>
                        <a:spcAft>
                          <a:spcPts val="400"/>
                        </a:spcAft>
                      </a:pPr>
                      <a:r>
                        <a:rPr lang="en-US" sz="900" dirty="0" err="1">
                          <a:effectLst/>
                          <a:latin typeface="Times New Roman" panose="02020603050405020304" pitchFamily="18" charset="0"/>
                          <a:ea typeface="Calibri" panose="020F0502020204030204" pitchFamily="34" charset="0"/>
                        </a:rPr>
                        <a:t>E.Bushmina</a:t>
                      </a:r>
                      <a:endParaRPr lang="ru-RU" sz="1200" dirty="0">
                        <a:effectLst/>
                        <a:latin typeface="Times New Roman" panose="02020603050405020304" pitchFamily="18" charset="0"/>
                        <a:ea typeface="Calibri" panose="020F0502020204030204" pitchFamily="34" charset="0"/>
                      </a:endParaRPr>
                    </a:p>
                    <a:p>
                      <a:pPr algn="ctr">
                        <a:lnSpc>
                          <a:spcPct val="100000"/>
                        </a:lnSpc>
                        <a:spcAft>
                          <a:spcPts val="400"/>
                        </a:spcAft>
                      </a:pPr>
                      <a:r>
                        <a:rPr lang="en-US" sz="900" dirty="0" err="1">
                          <a:effectLst/>
                          <a:latin typeface="Times New Roman" panose="02020603050405020304" pitchFamily="18" charset="0"/>
                          <a:ea typeface="Calibri" panose="020F0502020204030204" pitchFamily="34" charset="0"/>
                        </a:rPr>
                        <a:t>V.V.Glagolev</a:t>
                      </a:r>
                      <a:endParaRPr lang="ru-RU" sz="1200" dirty="0">
                        <a:effectLst/>
                        <a:latin typeface="Times New Roman" panose="02020603050405020304" pitchFamily="18" charset="0"/>
                        <a:ea typeface="Calibri" panose="020F0502020204030204" pitchFamily="34" charset="0"/>
                      </a:endParaRPr>
                    </a:p>
                    <a:p>
                      <a:pPr algn="ctr">
                        <a:lnSpc>
                          <a:spcPct val="100000"/>
                        </a:lnSpc>
                        <a:spcAft>
                          <a:spcPts val="400"/>
                        </a:spcAft>
                      </a:pPr>
                      <a:r>
                        <a:rPr lang="en-US" sz="900" dirty="0">
                          <a:effectLst/>
                          <a:latin typeface="Times New Roman" panose="02020603050405020304" pitchFamily="18" charset="0"/>
                          <a:ea typeface="Calibri" panose="020F0502020204030204" pitchFamily="34" charset="0"/>
                        </a:rPr>
                        <a:t>A. </a:t>
                      </a:r>
                      <a:r>
                        <a:rPr lang="en-US" sz="900" dirty="0" err="1">
                          <a:effectLst/>
                          <a:latin typeface="Times New Roman" panose="02020603050405020304" pitchFamily="18" charset="0"/>
                          <a:ea typeface="Calibri" panose="020F0502020204030204" pitchFamily="34" charset="0"/>
                        </a:rPr>
                        <a:t>Zhemchugov</a:t>
                      </a:r>
                      <a:endParaRPr lang="ru-RU" sz="1200" dirty="0">
                        <a:effectLst/>
                        <a:latin typeface="Times New Roman" panose="02020603050405020304" pitchFamily="18" charset="0"/>
                        <a:ea typeface="Calibri" panose="020F0502020204030204" pitchFamily="34" charset="0"/>
                      </a:endParaRPr>
                    </a:p>
                    <a:p>
                      <a:pPr algn="ctr">
                        <a:lnSpc>
                          <a:spcPct val="100000"/>
                        </a:lnSpc>
                        <a:spcAft>
                          <a:spcPts val="400"/>
                        </a:spcAft>
                      </a:pPr>
                      <a:r>
                        <a:rPr lang="en-US" sz="900" dirty="0">
                          <a:effectLst/>
                          <a:latin typeface="Times New Roman" panose="02020603050405020304" pitchFamily="18" charset="0"/>
                          <a:ea typeface="Calibri" panose="020F0502020204030204" pitchFamily="34" charset="0"/>
                        </a:rPr>
                        <a:t>M. </a:t>
                      </a:r>
                      <a:r>
                        <a:rPr lang="en-US" sz="900" dirty="0" err="1" smtClean="0">
                          <a:effectLst/>
                          <a:latin typeface="Times New Roman" panose="02020603050405020304" pitchFamily="18" charset="0"/>
                          <a:ea typeface="Calibri" panose="020F0502020204030204" pitchFamily="34" charset="0"/>
                        </a:rPr>
                        <a:t>Gostkin</a:t>
                      </a:r>
                      <a:endParaRPr lang="en-US" sz="900" dirty="0" smtClean="0">
                        <a:effectLst/>
                        <a:latin typeface="Times New Roman" panose="02020603050405020304" pitchFamily="18" charset="0"/>
                        <a:ea typeface="Calibri" panose="020F0502020204030204" pitchFamily="34" charset="0"/>
                      </a:endParaRPr>
                    </a:p>
                    <a:p>
                      <a:pPr algn="ctr">
                        <a:lnSpc>
                          <a:spcPct val="100000"/>
                        </a:lnSpc>
                        <a:spcAft>
                          <a:spcPts val="400"/>
                        </a:spcAft>
                      </a:pPr>
                      <a:endParaRPr lang="ru-RU" sz="12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400"/>
                        </a:spcAft>
                      </a:pPr>
                      <a:r>
                        <a:rPr lang="en-US" sz="900" dirty="0">
                          <a:effectLst/>
                          <a:latin typeface="Times New Roman" panose="02020603050405020304" pitchFamily="18" charset="0"/>
                          <a:ea typeface="Calibri" panose="020F0502020204030204" pitchFamily="34" charset="0"/>
                        </a:rPr>
                        <a:t>LHEP</a:t>
                      </a:r>
                      <a:endParaRPr lang="ru-RU" sz="1200" dirty="0">
                        <a:effectLst/>
                        <a:latin typeface="Times New Roman" panose="02020603050405020304" pitchFamily="18" charset="0"/>
                        <a:ea typeface="Calibri" panose="020F0502020204030204" pitchFamily="34" charset="0"/>
                      </a:endParaRPr>
                    </a:p>
                    <a:p>
                      <a:pPr algn="just">
                        <a:lnSpc>
                          <a:spcPct val="100000"/>
                        </a:lnSpc>
                        <a:spcAft>
                          <a:spcPts val="400"/>
                        </a:spcAft>
                      </a:pPr>
                      <a:r>
                        <a:rPr lang="ru-RU" sz="900" dirty="0">
                          <a:effectLst/>
                          <a:latin typeface="Times New Roman" panose="02020603050405020304" pitchFamily="18" charset="0"/>
                          <a:ea typeface="Calibri" panose="020F0502020204030204" pitchFamily="34" charset="0"/>
                        </a:rPr>
                        <a:t> </a:t>
                      </a:r>
                      <a:endParaRPr lang="ru-RU" sz="1200" dirty="0">
                        <a:effectLst/>
                        <a:latin typeface="Times New Roman" panose="02020603050405020304" pitchFamily="18" charset="0"/>
                        <a:ea typeface="Calibri" panose="020F0502020204030204" pitchFamily="34" charset="0"/>
                      </a:endParaRPr>
                    </a:p>
                    <a:p>
                      <a:pPr algn="just">
                        <a:lnSpc>
                          <a:spcPct val="100000"/>
                        </a:lnSpc>
                        <a:spcAft>
                          <a:spcPts val="400"/>
                        </a:spcAft>
                      </a:pPr>
                      <a:r>
                        <a:rPr lang="ru-RU" sz="900" dirty="0">
                          <a:effectLst/>
                          <a:latin typeface="Times New Roman" panose="02020603050405020304" pitchFamily="18" charset="0"/>
                          <a:ea typeface="Calibri" panose="020F0502020204030204" pitchFamily="34" charset="0"/>
                        </a:rPr>
                        <a:t> </a:t>
                      </a:r>
                      <a:endParaRPr lang="ru-RU" sz="1200" dirty="0">
                        <a:effectLst/>
                        <a:latin typeface="Times New Roman" panose="02020603050405020304" pitchFamily="18" charset="0"/>
                        <a:ea typeface="Calibri" panose="020F0502020204030204" pitchFamily="34" charset="0"/>
                      </a:endParaRPr>
                    </a:p>
                    <a:p>
                      <a:pPr algn="just">
                        <a:lnSpc>
                          <a:spcPct val="100000"/>
                        </a:lnSpc>
                        <a:spcAft>
                          <a:spcPts val="400"/>
                        </a:spcAft>
                      </a:pPr>
                      <a:r>
                        <a:rPr lang="ru-RU" sz="900" dirty="0">
                          <a:effectLst/>
                          <a:latin typeface="Times New Roman" panose="02020603050405020304" pitchFamily="18" charset="0"/>
                          <a:ea typeface="Calibri" panose="020F0502020204030204" pitchFamily="34" charset="0"/>
                        </a:rPr>
                        <a:t> </a:t>
                      </a:r>
                      <a:endParaRPr lang="ru-RU" sz="1200" dirty="0">
                        <a:effectLst/>
                        <a:latin typeface="Times New Roman" panose="02020603050405020304" pitchFamily="18" charset="0"/>
                        <a:ea typeface="Calibri" panose="020F0502020204030204" pitchFamily="34" charset="0"/>
                      </a:endParaRPr>
                    </a:p>
                    <a:p>
                      <a:pPr algn="just">
                        <a:lnSpc>
                          <a:spcPct val="100000"/>
                        </a:lnSpc>
                        <a:spcAft>
                          <a:spcPts val="400"/>
                        </a:spcAft>
                      </a:pPr>
                      <a:r>
                        <a:rPr lang="ru-RU" sz="900" dirty="0">
                          <a:effectLst/>
                          <a:latin typeface="Times New Roman" panose="02020603050405020304" pitchFamily="18" charset="0"/>
                          <a:ea typeface="Calibri" panose="020F0502020204030204" pitchFamily="34" charset="0"/>
                        </a:rPr>
                        <a:t> </a:t>
                      </a:r>
                      <a:endParaRPr lang="ru-RU" sz="1200" dirty="0">
                        <a:effectLst/>
                        <a:latin typeface="Times New Roman" panose="02020603050405020304" pitchFamily="18" charset="0"/>
                        <a:ea typeface="Calibri" panose="020F0502020204030204" pitchFamily="34" charset="0"/>
                      </a:endParaRPr>
                    </a:p>
                    <a:p>
                      <a:pPr algn="just">
                        <a:lnSpc>
                          <a:spcPct val="100000"/>
                        </a:lnSpc>
                        <a:spcAft>
                          <a:spcPts val="400"/>
                        </a:spcAft>
                      </a:pPr>
                      <a:r>
                        <a:rPr lang="ru-RU" sz="900" dirty="0">
                          <a:effectLst/>
                          <a:latin typeface="Times New Roman" panose="02020603050405020304" pitchFamily="18" charset="0"/>
                          <a:ea typeface="Calibri" panose="020F0502020204030204" pitchFamily="34" charset="0"/>
                        </a:rPr>
                        <a:t> </a:t>
                      </a:r>
                      <a:endParaRPr lang="ru-RU" sz="1200" dirty="0">
                        <a:effectLst/>
                        <a:latin typeface="Times New Roman" panose="02020603050405020304" pitchFamily="18" charset="0"/>
                        <a:ea typeface="Calibri" panose="020F0502020204030204" pitchFamily="34" charset="0"/>
                      </a:endParaRPr>
                    </a:p>
                    <a:p>
                      <a:pPr algn="just">
                        <a:lnSpc>
                          <a:spcPct val="100000"/>
                        </a:lnSpc>
                        <a:spcAft>
                          <a:spcPts val="400"/>
                        </a:spcAft>
                      </a:pPr>
                      <a:r>
                        <a:rPr lang="ru-RU" sz="900" dirty="0">
                          <a:effectLst/>
                          <a:latin typeface="Times New Roman" panose="02020603050405020304" pitchFamily="18" charset="0"/>
                          <a:ea typeface="Calibri" panose="020F0502020204030204" pitchFamily="34" charset="0"/>
                        </a:rPr>
                        <a:t> </a:t>
                      </a:r>
                      <a:r>
                        <a:rPr lang="en-US" sz="900" dirty="0">
                          <a:effectLst/>
                          <a:latin typeface="Times New Roman" panose="02020603050405020304" pitchFamily="18" charset="0"/>
                          <a:ea typeface="Calibri" panose="020F0502020204030204" pitchFamily="34" charset="0"/>
                        </a:rPr>
                        <a:t> </a:t>
                      </a:r>
                      <a:endParaRPr lang="ru-RU" sz="1200" dirty="0">
                        <a:effectLst/>
                        <a:latin typeface="Times New Roman" panose="02020603050405020304" pitchFamily="18" charset="0"/>
                        <a:ea typeface="Calibri" panose="020F0502020204030204" pitchFamily="34" charset="0"/>
                      </a:endParaRPr>
                    </a:p>
                    <a:p>
                      <a:pPr algn="just">
                        <a:lnSpc>
                          <a:spcPct val="100000"/>
                        </a:lnSpc>
                        <a:spcAft>
                          <a:spcPts val="400"/>
                        </a:spcAft>
                      </a:pPr>
                      <a:r>
                        <a:rPr lang="en-US" sz="900" dirty="0">
                          <a:effectLst/>
                          <a:latin typeface="Times New Roman" panose="02020603050405020304" pitchFamily="18" charset="0"/>
                          <a:ea typeface="Calibri" panose="020F0502020204030204" pitchFamily="34" charset="0"/>
                        </a:rPr>
                        <a:t> </a:t>
                      </a:r>
                      <a:endParaRPr lang="ru-RU" sz="1200" dirty="0">
                        <a:effectLst/>
                        <a:latin typeface="Times New Roman" panose="02020603050405020304" pitchFamily="18" charset="0"/>
                        <a:ea typeface="Calibri" panose="020F0502020204030204" pitchFamily="34" charset="0"/>
                      </a:endParaRPr>
                    </a:p>
                    <a:p>
                      <a:pPr algn="just">
                        <a:lnSpc>
                          <a:spcPct val="100000"/>
                        </a:lnSpc>
                        <a:spcAft>
                          <a:spcPts val="400"/>
                        </a:spcAft>
                      </a:pPr>
                      <a:r>
                        <a:rPr lang="en-US" sz="900" dirty="0">
                          <a:effectLst/>
                          <a:latin typeface="Times New Roman" panose="02020603050405020304" pitchFamily="18" charset="0"/>
                          <a:ea typeface="Calibri" panose="020F0502020204030204" pitchFamily="34" charset="0"/>
                        </a:rPr>
                        <a:t> </a:t>
                      </a:r>
                      <a:endParaRPr lang="ru-RU" sz="1200" dirty="0">
                        <a:effectLst/>
                        <a:latin typeface="Times New Roman" panose="02020603050405020304" pitchFamily="18" charset="0"/>
                        <a:ea typeface="Calibri" panose="020F0502020204030204" pitchFamily="34" charset="0"/>
                      </a:endParaRPr>
                    </a:p>
                    <a:p>
                      <a:pPr algn="just">
                        <a:lnSpc>
                          <a:spcPct val="100000"/>
                        </a:lnSpc>
                        <a:spcAft>
                          <a:spcPts val="400"/>
                        </a:spcAft>
                      </a:pPr>
                      <a:r>
                        <a:rPr lang="en-US" sz="900" dirty="0">
                          <a:effectLst/>
                          <a:latin typeface="Times New Roman" panose="02020603050405020304" pitchFamily="18" charset="0"/>
                          <a:ea typeface="Calibri" panose="020F0502020204030204" pitchFamily="34" charset="0"/>
                        </a:rPr>
                        <a:t> </a:t>
                      </a:r>
                      <a:endParaRPr lang="ru-RU" sz="1200" dirty="0">
                        <a:effectLst/>
                        <a:latin typeface="Times New Roman" panose="02020603050405020304" pitchFamily="18" charset="0"/>
                        <a:ea typeface="Calibri" panose="020F0502020204030204" pitchFamily="34" charset="0"/>
                      </a:endParaRPr>
                    </a:p>
                    <a:p>
                      <a:pPr algn="just">
                        <a:lnSpc>
                          <a:spcPct val="100000"/>
                        </a:lnSpc>
                        <a:spcAft>
                          <a:spcPts val="400"/>
                        </a:spcAft>
                      </a:pPr>
                      <a:r>
                        <a:rPr lang="en-US" sz="900" dirty="0">
                          <a:effectLst/>
                          <a:latin typeface="Times New Roman" panose="02020603050405020304" pitchFamily="18" charset="0"/>
                          <a:ea typeface="Calibri" panose="020F0502020204030204" pitchFamily="34" charset="0"/>
                        </a:rPr>
                        <a:t>LNP</a:t>
                      </a:r>
                      <a:endParaRPr lang="ru-RU" sz="12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400"/>
                        </a:spcAft>
                      </a:pPr>
                      <a:r>
                        <a:rPr lang="en-US" sz="900" dirty="0">
                          <a:effectLst/>
                          <a:latin typeface="Times New Roman" panose="02020603050405020304" pitchFamily="18" charset="0"/>
                          <a:ea typeface="Calibri" panose="020F0502020204030204" pitchFamily="34" charset="0"/>
                        </a:rPr>
                        <a:t>Head of dep.</a:t>
                      </a:r>
                      <a:endParaRPr lang="ru-RU" sz="1200" dirty="0">
                        <a:effectLst/>
                        <a:latin typeface="Times New Roman" panose="02020603050405020304" pitchFamily="18" charset="0"/>
                        <a:ea typeface="Calibri" panose="020F0502020204030204" pitchFamily="34" charset="0"/>
                      </a:endParaRPr>
                    </a:p>
                    <a:p>
                      <a:pPr algn="ctr">
                        <a:lnSpc>
                          <a:spcPct val="100000"/>
                        </a:lnSpc>
                        <a:spcAft>
                          <a:spcPts val="400"/>
                        </a:spcAft>
                      </a:pPr>
                      <a:r>
                        <a:rPr lang="en-US" sz="900" dirty="0">
                          <a:effectLst/>
                          <a:latin typeface="Times New Roman" panose="02020603050405020304" pitchFamily="18" charset="0"/>
                          <a:ea typeface="Calibri" panose="020F0502020204030204" pitchFamily="34" charset="0"/>
                        </a:rPr>
                        <a:t>SSR</a:t>
                      </a:r>
                      <a:endParaRPr lang="ru-RU" sz="1200" dirty="0">
                        <a:effectLst/>
                        <a:latin typeface="Times New Roman" panose="02020603050405020304" pitchFamily="18" charset="0"/>
                        <a:ea typeface="Calibri" panose="020F0502020204030204" pitchFamily="34" charset="0"/>
                      </a:endParaRPr>
                    </a:p>
                    <a:p>
                      <a:pPr algn="ctr">
                        <a:lnSpc>
                          <a:spcPct val="100000"/>
                        </a:lnSpc>
                        <a:spcAft>
                          <a:spcPts val="400"/>
                        </a:spcAft>
                      </a:pPr>
                      <a:r>
                        <a:rPr lang="en-US" sz="900" dirty="0">
                          <a:effectLst/>
                          <a:latin typeface="Times New Roman" panose="02020603050405020304" pitchFamily="18" charset="0"/>
                          <a:ea typeface="Calibri" panose="020F0502020204030204" pitchFamily="34" charset="0"/>
                        </a:rPr>
                        <a:t>Head of sector</a:t>
                      </a:r>
                      <a:endParaRPr lang="ru-RU" sz="1200" dirty="0">
                        <a:effectLst/>
                        <a:latin typeface="Times New Roman" panose="02020603050405020304" pitchFamily="18" charset="0"/>
                        <a:ea typeface="Calibri" panose="020F0502020204030204" pitchFamily="34" charset="0"/>
                      </a:endParaRPr>
                    </a:p>
                    <a:p>
                      <a:pPr algn="ctr">
                        <a:lnSpc>
                          <a:spcPct val="100000"/>
                        </a:lnSpc>
                        <a:spcAft>
                          <a:spcPts val="400"/>
                        </a:spcAft>
                      </a:pPr>
                      <a:r>
                        <a:rPr lang="en-US" sz="900" dirty="0">
                          <a:effectLst/>
                          <a:latin typeface="Times New Roman" panose="02020603050405020304" pitchFamily="18" charset="0"/>
                          <a:ea typeface="Calibri" panose="020F0502020204030204" pitchFamily="34" charset="0"/>
                        </a:rPr>
                        <a:t>SR</a:t>
                      </a:r>
                      <a:endParaRPr lang="ru-RU" sz="1200" dirty="0">
                        <a:effectLst/>
                        <a:latin typeface="Times New Roman" panose="02020603050405020304" pitchFamily="18" charset="0"/>
                        <a:ea typeface="Calibri" panose="020F0502020204030204" pitchFamily="34" charset="0"/>
                      </a:endParaRPr>
                    </a:p>
                    <a:p>
                      <a:pPr algn="ctr">
                        <a:lnSpc>
                          <a:spcPct val="100000"/>
                        </a:lnSpc>
                        <a:spcAft>
                          <a:spcPts val="400"/>
                        </a:spcAft>
                      </a:pPr>
                      <a:r>
                        <a:rPr lang="en-US" sz="900" dirty="0">
                          <a:effectLst/>
                          <a:latin typeface="Times New Roman" panose="02020603050405020304" pitchFamily="18" charset="0"/>
                          <a:ea typeface="Calibri" panose="020F0502020204030204" pitchFamily="34" charset="0"/>
                        </a:rPr>
                        <a:t>Head of sector</a:t>
                      </a:r>
                      <a:endParaRPr lang="ru-RU" sz="1200" dirty="0">
                        <a:effectLst/>
                        <a:latin typeface="Times New Roman" panose="02020603050405020304" pitchFamily="18" charset="0"/>
                        <a:ea typeface="Calibri" panose="020F0502020204030204" pitchFamily="34" charset="0"/>
                      </a:endParaRPr>
                    </a:p>
                    <a:p>
                      <a:pPr algn="ctr">
                        <a:lnSpc>
                          <a:spcPct val="100000"/>
                        </a:lnSpc>
                        <a:spcAft>
                          <a:spcPts val="400"/>
                        </a:spcAft>
                      </a:pPr>
                      <a:r>
                        <a:rPr lang="en-US" sz="900" dirty="0">
                          <a:effectLst/>
                          <a:latin typeface="Times New Roman" panose="02020603050405020304" pitchFamily="18" charset="0"/>
                          <a:ea typeface="Calibri" panose="020F0502020204030204" pitchFamily="34" charset="0"/>
                        </a:rPr>
                        <a:t>SSR</a:t>
                      </a:r>
                      <a:endParaRPr lang="ru-RU" sz="1200" dirty="0">
                        <a:effectLst/>
                        <a:latin typeface="Times New Roman" panose="02020603050405020304" pitchFamily="18" charset="0"/>
                        <a:ea typeface="Calibri" panose="020F0502020204030204" pitchFamily="34" charset="0"/>
                      </a:endParaRPr>
                    </a:p>
                    <a:p>
                      <a:pPr algn="ctr">
                        <a:lnSpc>
                          <a:spcPct val="100000"/>
                        </a:lnSpc>
                        <a:spcAft>
                          <a:spcPts val="400"/>
                        </a:spcAft>
                      </a:pPr>
                      <a:r>
                        <a:rPr lang="en-US" sz="900" dirty="0">
                          <a:effectLst/>
                          <a:latin typeface="Times New Roman" panose="02020603050405020304" pitchFamily="18" charset="0"/>
                          <a:ea typeface="Calibri" panose="020F0502020204030204" pitchFamily="34" charset="0"/>
                        </a:rPr>
                        <a:t>LHEP Director</a:t>
                      </a:r>
                      <a:endParaRPr lang="ru-RU" sz="1200" dirty="0">
                        <a:effectLst/>
                        <a:latin typeface="Times New Roman" panose="02020603050405020304" pitchFamily="18" charset="0"/>
                        <a:ea typeface="Calibri" panose="020F0502020204030204" pitchFamily="34" charset="0"/>
                      </a:endParaRPr>
                    </a:p>
                    <a:p>
                      <a:pPr marL="0" marR="0" indent="0" algn="ctr" defTabSz="914400" rtl="0" eaLnBrk="1" fontAlgn="auto" latinLnBrk="0" hangingPunct="1">
                        <a:lnSpc>
                          <a:spcPct val="100000"/>
                        </a:lnSpc>
                        <a:spcBef>
                          <a:spcPts val="0"/>
                        </a:spcBef>
                        <a:spcAft>
                          <a:spcPts val="400"/>
                        </a:spcAft>
                        <a:buClrTx/>
                        <a:buSzTx/>
                        <a:buFontTx/>
                        <a:buNone/>
                        <a:tabLst/>
                        <a:defRPr/>
                      </a:pPr>
                      <a:r>
                        <a:rPr lang="en-US" sz="700" dirty="0" err="1">
                          <a:effectLst/>
                          <a:latin typeface="Times New Roman" panose="02020603050405020304" pitchFamily="18" charset="0"/>
                          <a:ea typeface="Calibri" panose="020F0502020204030204" pitchFamily="34" charset="0"/>
                        </a:rPr>
                        <a:t>Dep.of</a:t>
                      </a:r>
                      <a:r>
                        <a:rPr lang="en-US" sz="700" dirty="0">
                          <a:effectLst/>
                          <a:latin typeface="Times New Roman" panose="02020603050405020304" pitchFamily="18" charset="0"/>
                          <a:ea typeface="Calibri" panose="020F0502020204030204" pitchFamily="34" charset="0"/>
                        </a:rPr>
                        <a:t> head of dep</a:t>
                      </a:r>
                      <a:r>
                        <a:rPr lang="en-US" sz="700" dirty="0" smtClean="0">
                          <a:effectLst/>
                          <a:latin typeface="Times New Roman" panose="02020603050405020304" pitchFamily="18" charset="0"/>
                          <a:ea typeface="Calibri" panose="020F0502020204030204" pitchFamily="34" charset="0"/>
                        </a:rPr>
                        <a:t>.</a:t>
                      </a:r>
                      <a:r>
                        <a:rPr lang="en-US" sz="800" dirty="0" smtClean="0">
                          <a:effectLst/>
                          <a:latin typeface="Times New Roman" panose="02020603050405020304" pitchFamily="18" charset="0"/>
                          <a:ea typeface="Calibri" panose="020F0502020204030204" pitchFamily="34" charset="0"/>
                        </a:rPr>
                        <a:t> </a:t>
                      </a:r>
                      <a:endParaRPr lang="ru-RU" sz="1100" dirty="0" smtClean="0">
                        <a:effectLst/>
                        <a:latin typeface="Times New Roman" panose="02020603050405020304" pitchFamily="18" charset="0"/>
                        <a:ea typeface="Calibri" panose="020F0502020204030204" pitchFamily="34" charset="0"/>
                      </a:endParaRPr>
                    </a:p>
                    <a:p>
                      <a:pPr marL="0" marR="0" indent="0" algn="ctr" defTabSz="914400" rtl="0" eaLnBrk="1" fontAlgn="auto" latinLnBrk="0" hangingPunct="1">
                        <a:lnSpc>
                          <a:spcPct val="100000"/>
                        </a:lnSpc>
                        <a:spcBef>
                          <a:spcPts val="0"/>
                        </a:spcBef>
                        <a:spcAft>
                          <a:spcPts val="400"/>
                        </a:spcAft>
                        <a:buClrTx/>
                        <a:buSzTx/>
                        <a:buFontTx/>
                        <a:buNone/>
                        <a:tabLst/>
                        <a:defRPr/>
                      </a:pPr>
                      <a:r>
                        <a:rPr lang="en-US" sz="700" dirty="0" smtClean="0">
                          <a:effectLst/>
                          <a:latin typeface="Times New Roman" panose="02020603050405020304" pitchFamily="18" charset="0"/>
                          <a:ea typeface="Calibri" panose="020F0502020204030204" pitchFamily="34" charset="0"/>
                        </a:rPr>
                        <a:t>Lead. Sci. res.</a:t>
                      </a:r>
                      <a:r>
                        <a:rPr lang="en-US" sz="800" dirty="0" smtClean="0">
                          <a:effectLst/>
                          <a:latin typeface="Times New Roman" panose="02020603050405020304" pitchFamily="18" charset="0"/>
                          <a:ea typeface="Calibri" panose="020F0502020204030204" pitchFamily="34" charset="0"/>
                        </a:rPr>
                        <a:t> </a:t>
                      </a:r>
                      <a:endParaRPr lang="ru-RU" sz="700" dirty="0">
                        <a:effectLst/>
                        <a:latin typeface="Times New Roman" panose="02020603050405020304" pitchFamily="18" charset="0"/>
                        <a:ea typeface="Calibri" panose="020F0502020204030204" pitchFamily="34" charset="0"/>
                      </a:endParaRPr>
                    </a:p>
                    <a:p>
                      <a:pPr algn="ctr">
                        <a:lnSpc>
                          <a:spcPct val="100000"/>
                        </a:lnSpc>
                        <a:spcAft>
                          <a:spcPts val="400"/>
                        </a:spcAft>
                      </a:pPr>
                      <a:r>
                        <a:rPr lang="en-US" sz="900" dirty="0" err="1" smtClean="0">
                          <a:effectLst/>
                          <a:latin typeface="Times New Roman" panose="02020603050405020304" pitchFamily="18" charset="0"/>
                          <a:ea typeface="Calibri" panose="020F0502020204030204" pitchFamily="34" charset="0"/>
                        </a:rPr>
                        <a:t>Res.intern</a:t>
                      </a:r>
                      <a:endParaRPr lang="en-US" sz="900" dirty="0" smtClean="0">
                        <a:effectLst/>
                        <a:latin typeface="Times New Roman" panose="02020603050405020304" pitchFamily="18" charset="0"/>
                        <a:ea typeface="Calibri" panose="020F0502020204030204" pitchFamily="34" charset="0"/>
                      </a:endParaRPr>
                    </a:p>
                    <a:p>
                      <a:pPr algn="ctr">
                        <a:lnSpc>
                          <a:spcPct val="100000"/>
                        </a:lnSpc>
                        <a:spcAft>
                          <a:spcPts val="400"/>
                        </a:spcAft>
                      </a:pPr>
                      <a:r>
                        <a:rPr lang="en-US" sz="700" dirty="0" err="1" smtClean="0">
                          <a:effectLst/>
                          <a:latin typeface="Times New Roman" panose="02020603050405020304" pitchFamily="18" charset="0"/>
                          <a:ea typeface="Calibri" panose="020F0502020204030204" pitchFamily="34" charset="0"/>
                        </a:rPr>
                        <a:t>Dep.director</a:t>
                      </a:r>
                      <a:r>
                        <a:rPr lang="en-US" sz="700" dirty="0" smtClean="0">
                          <a:effectLst/>
                          <a:latin typeface="Times New Roman" panose="02020603050405020304" pitchFamily="18" charset="0"/>
                          <a:ea typeface="Calibri" panose="020F0502020204030204" pitchFamily="34" charset="0"/>
                        </a:rPr>
                        <a:t> LNP </a:t>
                      </a:r>
                      <a:endParaRPr lang="ru-RU" sz="1200" dirty="0">
                        <a:effectLst/>
                        <a:latin typeface="Times New Roman" panose="02020603050405020304" pitchFamily="18" charset="0"/>
                        <a:ea typeface="Calibri" panose="020F0502020204030204" pitchFamily="34" charset="0"/>
                      </a:endParaRPr>
                    </a:p>
                    <a:p>
                      <a:pPr algn="ctr">
                        <a:lnSpc>
                          <a:spcPct val="100000"/>
                        </a:lnSpc>
                        <a:spcAft>
                          <a:spcPts val="400"/>
                        </a:spcAft>
                      </a:pPr>
                      <a:r>
                        <a:rPr lang="en-US" sz="700" dirty="0">
                          <a:effectLst/>
                          <a:latin typeface="Times New Roman" panose="02020603050405020304" pitchFamily="18" charset="0"/>
                          <a:ea typeface="Calibri" panose="020F0502020204030204" pitchFamily="34" charset="0"/>
                        </a:rPr>
                        <a:t>Deputy head of </a:t>
                      </a:r>
                      <a:r>
                        <a:rPr lang="en-US" sz="700" dirty="0" err="1" smtClean="0">
                          <a:effectLst/>
                          <a:latin typeface="Times New Roman" panose="02020603050405020304" pitchFamily="18" charset="0"/>
                          <a:ea typeface="Calibri" panose="020F0502020204030204" pitchFamily="34" charset="0"/>
                        </a:rPr>
                        <a:t>dep</a:t>
                      </a:r>
                      <a:endParaRPr lang="ru-RU" sz="700" dirty="0">
                        <a:effectLst/>
                        <a:latin typeface="Times New Roman" panose="02020603050405020304" pitchFamily="18" charset="0"/>
                        <a:ea typeface="Calibri" panose="020F0502020204030204" pitchFamily="34" charset="0"/>
                      </a:endParaRPr>
                    </a:p>
                    <a:p>
                      <a:pPr algn="ctr">
                        <a:lnSpc>
                          <a:spcPct val="100000"/>
                        </a:lnSpc>
                        <a:spcAft>
                          <a:spcPts val="400"/>
                        </a:spcAft>
                      </a:pPr>
                      <a:r>
                        <a:rPr lang="en-US" sz="900" dirty="0">
                          <a:effectLst/>
                          <a:latin typeface="Times New Roman" panose="02020603050405020304" pitchFamily="18" charset="0"/>
                          <a:ea typeface="Calibri" panose="020F0502020204030204" pitchFamily="34" charset="0"/>
                        </a:rPr>
                        <a:t>Head of sector</a:t>
                      </a:r>
                      <a:endParaRPr lang="ru-RU" sz="12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400"/>
                        </a:spcAft>
                      </a:pPr>
                      <a:r>
                        <a:rPr lang="ru-RU" sz="900" dirty="0">
                          <a:effectLst/>
                          <a:latin typeface="Times New Roman" panose="02020603050405020304" pitchFamily="18" charset="0"/>
                          <a:ea typeface="Calibri" panose="020F0502020204030204" pitchFamily="34" charset="0"/>
                        </a:rPr>
                        <a:t>0.7</a:t>
                      </a:r>
                      <a:endParaRPr lang="ru-RU" sz="1200" dirty="0">
                        <a:effectLst/>
                        <a:latin typeface="Times New Roman" panose="02020603050405020304" pitchFamily="18" charset="0"/>
                        <a:ea typeface="Calibri" panose="020F0502020204030204" pitchFamily="34" charset="0"/>
                      </a:endParaRPr>
                    </a:p>
                    <a:p>
                      <a:pPr algn="just">
                        <a:lnSpc>
                          <a:spcPct val="100000"/>
                        </a:lnSpc>
                        <a:spcAft>
                          <a:spcPts val="400"/>
                        </a:spcAft>
                      </a:pPr>
                      <a:r>
                        <a:rPr lang="ru-RU" sz="900" dirty="0">
                          <a:effectLst/>
                          <a:latin typeface="Times New Roman" panose="02020603050405020304" pitchFamily="18" charset="0"/>
                          <a:ea typeface="Calibri" panose="020F0502020204030204" pitchFamily="34" charset="0"/>
                        </a:rPr>
                        <a:t>0.7</a:t>
                      </a:r>
                      <a:endParaRPr lang="ru-RU" sz="1200" dirty="0">
                        <a:effectLst/>
                        <a:latin typeface="Times New Roman" panose="02020603050405020304" pitchFamily="18" charset="0"/>
                        <a:ea typeface="Calibri" panose="020F0502020204030204" pitchFamily="34" charset="0"/>
                      </a:endParaRPr>
                    </a:p>
                    <a:p>
                      <a:pPr algn="just">
                        <a:lnSpc>
                          <a:spcPct val="100000"/>
                        </a:lnSpc>
                        <a:spcAft>
                          <a:spcPts val="400"/>
                        </a:spcAft>
                      </a:pPr>
                      <a:r>
                        <a:rPr lang="ru-RU" sz="900" dirty="0">
                          <a:effectLst/>
                          <a:latin typeface="Times New Roman" panose="02020603050405020304" pitchFamily="18" charset="0"/>
                          <a:ea typeface="Calibri" panose="020F0502020204030204" pitchFamily="34" charset="0"/>
                        </a:rPr>
                        <a:t>0.7</a:t>
                      </a:r>
                      <a:endParaRPr lang="ru-RU" sz="1200" dirty="0">
                        <a:effectLst/>
                        <a:latin typeface="Times New Roman" panose="02020603050405020304" pitchFamily="18" charset="0"/>
                        <a:ea typeface="Calibri" panose="020F0502020204030204" pitchFamily="34" charset="0"/>
                      </a:endParaRPr>
                    </a:p>
                    <a:p>
                      <a:pPr algn="just">
                        <a:lnSpc>
                          <a:spcPct val="100000"/>
                        </a:lnSpc>
                        <a:spcAft>
                          <a:spcPts val="400"/>
                        </a:spcAft>
                      </a:pPr>
                      <a:r>
                        <a:rPr lang="ru-RU" sz="900" dirty="0">
                          <a:effectLst/>
                          <a:latin typeface="Times New Roman" panose="02020603050405020304" pitchFamily="18" charset="0"/>
                          <a:ea typeface="Calibri" panose="020F0502020204030204" pitchFamily="34" charset="0"/>
                        </a:rPr>
                        <a:t>0.8</a:t>
                      </a:r>
                      <a:endParaRPr lang="ru-RU" sz="1200" dirty="0">
                        <a:effectLst/>
                        <a:latin typeface="Times New Roman" panose="02020603050405020304" pitchFamily="18" charset="0"/>
                        <a:ea typeface="Calibri" panose="020F0502020204030204" pitchFamily="34" charset="0"/>
                      </a:endParaRPr>
                    </a:p>
                    <a:p>
                      <a:pPr algn="just">
                        <a:lnSpc>
                          <a:spcPct val="100000"/>
                        </a:lnSpc>
                        <a:spcAft>
                          <a:spcPts val="400"/>
                        </a:spcAft>
                      </a:pPr>
                      <a:r>
                        <a:rPr lang="ru-RU" sz="900" dirty="0">
                          <a:effectLst/>
                          <a:latin typeface="Times New Roman" panose="02020603050405020304" pitchFamily="18" charset="0"/>
                          <a:ea typeface="Calibri" panose="020F0502020204030204" pitchFamily="34" charset="0"/>
                        </a:rPr>
                        <a:t>0.9</a:t>
                      </a:r>
                      <a:endParaRPr lang="ru-RU" sz="1200" dirty="0">
                        <a:effectLst/>
                        <a:latin typeface="Times New Roman" panose="02020603050405020304" pitchFamily="18" charset="0"/>
                        <a:ea typeface="Calibri" panose="020F0502020204030204" pitchFamily="34" charset="0"/>
                      </a:endParaRPr>
                    </a:p>
                    <a:p>
                      <a:pPr algn="just">
                        <a:lnSpc>
                          <a:spcPct val="100000"/>
                        </a:lnSpc>
                        <a:spcAft>
                          <a:spcPts val="400"/>
                        </a:spcAft>
                      </a:pPr>
                      <a:r>
                        <a:rPr lang="ru-RU" sz="900" dirty="0">
                          <a:effectLst/>
                          <a:latin typeface="Times New Roman" panose="02020603050405020304" pitchFamily="18" charset="0"/>
                          <a:ea typeface="Calibri" panose="020F0502020204030204" pitchFamily="34" charset="0"/>
                        </a:rPr>
                        <a:t>0.8</a:t>
                      </a:r>
                      <a:endParaRPr lang="ru-RU" sz="1200" dirty="0">
                        <a:effectLst/>
                        <a:latin typeface="Times New Roman" panose="02020603050405020304" pitchFamily="18" charset="0"/>
                        <a:ea typeface="Calibri" panose="020F0502020204030204" pitchFamily="34" charset="0"/>
                      </a:endParaRPr>
                    </a:p>
                    <a:p>
                      <a:pPr algn="just">
                        <a:lnSpc>
                          <a:spcPct val="100000"/>
                        </a:lnSpc>
                        <a:spcAft>
                          <a:spcPts val="400"/>
                        </a:spcAft>
                      </a:pPr>
                      <a:r>
                        <a:rPr lang="en-US" sz="900" dirty="0">
                          <a:effectLst/>
                          <a:latin typeface="Times New Roman" panose="02020603050405020304" pitchFamily="18" charset="0"/>
                          <a:ea typeface="Calibri" panose="020F0502020204030204" pitchFamily="34" charset="0"/>
                        </a:rPr>
                        <a:t>0.2</a:t>
                      </a:r>
                      <a:endParaRPr lang="ru-RU" sz="1200" dirty="0">
                        <a:effectLst/>
                        <a:latin typeface="Times New Roman" panose="02020603050405020304" pitchFamily="18" charset="0"/>
                        <a:ea typeface="Calibri" panose="020F0502020204030204" pitchFamily="34" charset="0"/>
                      </a:endParaRPr>
                    </a:p>
                    <a:p>
                      <a:pPr algn="just">
                        <a:lnSpc>
                          <a:spcPct val="100000"/>
                        </a:lnSpc>
                        <a:spcAft>
                          <a:spcPts val="400"/>
                        </a:spcAft>
                      </a:pPr>
                      <a:r>
                        <a:rPr lang="ru-RU" sz="900" dirty="0">
                          <a:effectLst/>
                          <a:latin typeface="Times New Roman" panose="02020603050405020304" pitchFamily="18" charset="0"/>
                          <a:ea typeface="Calibri" panose="020F0502020204030204" pitchFamily="34" charset="0"/>
                        </a:rPr>
                        <a:t>0.7</a:t>
                      </a:r>
                      <a:endParaRPr lang="ru-RU" sz="1200" dirty="0">
                        <a:effectLst/>
                        <a:latin typeface="Times New Roman" panose="02020603050405020304" pitchFamily="18" charset="0"/>
                        <a:ea typeface="Calibri" panose="020F0502020204030204" pitchFamily="34" charset="0"/>
                      </a:endParaRPr>
                    </a:p>
                    <a:p>
                      <a:pPr algn="just">
                        <a:lnSpc>
                          <a:spcPct val="100000"/>
                        </a:lnSpc>
                        <a:spcAft>
                          <a:spcPts val="400"/>
                        </a:spcAft>
                      </a:pPr>
                      <a:r>
                        <a:rPr lang="ru-RU" sz="900" dirty="0" smtClean="0">
                          <a:effectLst/>
                          <a:latin typeface="Times New Roman" panose="02020603050405020304" pitchFamily="18" charset="0"/>
                          <a:ea typeface="Calibri" panose="020F0502020204030204" pitchFamily="34" charset="0"/>
                        </a:rPr>
                        <a:t>0.5</a:t>
                      </a:r>
                      <a:endParaRPr lang="en-US" sz="900" dirty="0" smtClean="0">
                        <a:effectLst/>
                        <a:latin typeface="Times New Roman" panose="02020603050405020304" pitchFamily="18" charset="0"/>
                        <a:ea typeface="Calibri" panose="020F0502020204030204" pitchFamily="34" charset="0"/>
                      </a:endParaRPr>
                    </a:p>
                    <a:p>
                      <a:pPr algn="just">
                        <a:lnSpc>
                          <a:spcPct val="100000"/>
                        </a:lnSpc>
                        <a:spcAft>
                          <a:spcPts val="400"/>
                        </a:spcAft>
                      </a:pPr>
                      <a:r>
                        <a:rPr lang="ru-RU" sz="900" dirty="0" smtClean="0">
                          <a:effectLst/>
                          <a:latin typeface="Times New Roman" panose="02020603050405020304" pitchFamily="18" charset="0"/>
                          <a:ea typeface="Calibri" panose="020F0502020204030204" pitchFamily="34" charset="0"/>
                        </a:rPr>
                        <a:t>1.0</a:t>
                      </a:r>
                      <a:endParaRPr lang="ru-RU" sz="1200" dirty="0">
                        <a:effectLst/>
                        <a:latin typeface="Times New Roman" panose="02020603050405020304" pitchFamily="18" charset="0"/>
                        <a:ea typeface="Calibri" panose="020F0502020204030204" pitchFamily="34" charset="0"/>
                      </a:endParaRPr>
                    </a:p>
                    <a:p>
                      <a:pPr algn="just">
                        <a:lnSpc>
                          <a:spcPct val="100000"/>
                        </a:lnSpc>
                        <a:spcAft>
                          <a:spcPts val="400"/>
                        </a:spcAft>
                      </a:pPr>
                      <a:r>
                        <a:rPr lang="en-US" sz="900" dirty="0">
                          <a:effectLst/>
                          <a:latin typeface="Times New Roman" panose="02020603050405020304" pitchFamily="18" charset="0"/>
                          <a:ea typeface="Calibri" panose="020F0502020204030204" pitchFamily="34" charset="0"/>
                        </a:rPr>
                        <a:t>0.2</a:t>
                      </a:r>
                      <a:endParaRPr lang="ru-RU" sz="1200" dirty="0">
                        <a:effectLst/>
                        <a:latin typeface="Times New Roman" panose="02020603050405020304" pitchFamily="18" charset="0"/>
                        <a:ea typeface="Calibri" panose="020F0502020204030204" pitchFamily="34" charset="0"/>
                      </a:endParaRPr>
                    </a:p>
                    <a:p>
                      <a:pPr algn="just">
                        <a:lnSpc>
                          <a:spcPct val="100000"/>
                        </a:lnSpc>
                        <a:spcAft>
                          <a:spcPts val="400"/>
                        </a:spcAft>
                      </a:pPr>
                      <a:r>
                        <a:rPr lang="en-US" sz="900" dirty="0">
                          <a:effectLst/>
                          <a:latin typeface="Times New Roman" panose="02020603050405020304" pitchFamily="18" charset="0"/>
                          <a:ea typeface="Calibri" panose="020F0502020204030204" pitchFamily="34" charset="0"/>
                        </a:rPr>
                        <a:t>0.3</a:t>
                      </a:r>
                      <a:endParaRPr lang="ru-RU" sz="1200" dirty="0">
                        <a:effectLst/>
                        <a:latin typeface="Times New Roman" panose="02020603050405020304" pitchFamily="18" charset="0"/>
                        <a:ea typeface="Calibri" panose="020F0502020204030204" pitchFamily="34" charset="0"/>
                      </a:endParaRPr>
                    </a:p>
                    <a:p>
                      <a:pPr algn="just">
                        <a:lnSpc>
                          <a:spcPct val="100000"/>
                        </a:lnSpc>
                        <a:spcAft>
                          <a:spcPts val="400"/>
                        </a:spcAft>
                      </a:pPr>
                      <a:r>
                        <a:rPr lang="en-US" sz="900" dirty="0">
                          <a:effectLst/>
                          <a:latin typeface="Times New Roman" panose="02020603050405020304" pitchFamily="18" charset="0"/>
                          <a:ea typeface="Calibri" panose="020F0502020204030204" pitchFamily="34" charset="0"/>
                        </a:rPr>
                        <a:t>0.3</a:t>
                      </a:r>
                      <a:endParaRPr lang="ru-RU" sz="12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61479">
                <a:tc>
                  <a:txBody>
                    <a:bodyPr/>
                    <a:lstStyle/>
                    <a:p>
                      <a:pPr algn="ctr">
                        <a:lnSpc>
                          <a:spcPct val="150000"/>
                        </a:lnSpc>
                        <a:spcAft>
                          <a:spcPts val="800"/>
                        </a:spcAft>
                      </a:pPr>
                      <a:r>
                        <a:rPr lang="ru-RU" sz="1200">
                          <a:effectLst/>
                          <a:latin typeface="Times New Roman" panose="02020603050405020304" pitchFamily="18" charset="0"/>
                          <a:ea typeface="Calibri" panose="020F0502020204030204" pitchFamily="34"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800"/>
                        </a:spcAft>
                      </a:pPr>
                      <a:r>
                        <a:rPr lang="ru-RU" sz="1200">
                          <a:effectLst/>
                          <a:latin typeface="Times New Roman" panose="02020603050405020304" pitchFamily="18" charset="0"/>
                          <a:ea typeface="Calibri" panose="020F0502020204030204" pitchFamily="34" charset="0"/>
                        </a:rPr>
                        <a:t>engineers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400"/>
                        </a:spcAft>
                      </a:pPr>
                      <a:r>
                        <a:rPr lang="en-US" sz="900" dirty="0" err="1">
                          <a:effectLst/>
                          <a:latin typeface="Times New Roman" panose="02020603050405020304" pitchFamily="18" charset="0"/>
                          <a:ea typeface="Calibri" panose="020F0502020204030204" pitchFamily="34" charset="0"/>
                        </a:rPr>
                        <a:t>Beloborodov</a:t>
                      </a:r>
                      <a:r>
                        <a:rPr lang="en-US" sz="900" dirty="0">
                          <a:effectLst/>
                          <a:latin typeface="Times New Roman" panose="02020603050405020304" pitchFamily="18" charset="0"/>
                          <a:ea typeface="Calibri" panose="020F0502020204030204" pitchFamily="34" charset="0"/>
                        </a:rPr>
                        <a:t> A.</a:t>
                      </a:r>
                      <a:endParaRPr lang="ru-RU" sz="1200" dirty="0">
                        <a:effectLst/>
                        <a:latin typeface="Times New Roman" panose="02020603050405020304" pitchFamily="18" charset="0"/>
                        <a:ea typeface="Calibri" panose="020F0502020204030204" pitchFamily="34" charset="0"/>
                      </a:endParaRPr>
                    </a:p>
                    <a:p>
                      <a:pPr algn="ctr">
                        <a:lnSpc>
                          <a:spcPct val="100000"/>
                        </a:lnSpc>
                        <a:spcAft>
                          <a:spcPts val="400"/>
                        </a:spcAft>
                      </a:pPr>
                      <a:r>
                        <a:rPr lang="en-US" sz="900" dirty="0" err="1">
                          <a:effectLst/>
                          <a:latin typeface="Times New Roman" panose="02020603050405020304" pitchFamily="18" charset="0"/>
                          <a:ea typeface="Calibri" panose="020F0502020204030204" pitchFamily="34" charset="0"/>
                        </a:rPr>
                        <a:t>Kharyuzov</a:t>
                      </a:r>
                      <a:r>
                        <a:rPr lang="en-US" sz="900" dirty="0">
                          <a:effectLst/>
                          <a:latin typeface="Times New Roman" panose="02020603050405020304" pitchFamily="18" charset="0"/>
                          <a:ea typeface="Calibri" panose="020F0502020204030204" pitchFamily="34" charset="0"/>
                        </a:rPr>
                        <a:t> P.</a:t>
                      </a:r>
                      <a:endParaRPr lang="ru-RU" sz="1200" dirty="0">
                        <a:effectLst/>
                        <a:latin typeface="Times New Roman" panose="02020603050405020304" pitchFamily="18" charset="0"/>
                        <a:ea typeface="Calibri" panose="020F0502020204030204" pitchFamily="34" charset="0"/>
                      </a:endParaRPr>
                    </a:p>
                    <a:p>
                      <a:pPr algn="ctr">
                        <a:lnSpc>
                          <a:spcPct val="100000"/>
                        </a:lnSpc>
                        <a:spcAft>
                          <a:spcPts val="400"/>
                        </a:spcAft>
                      </a:pPr>
                      <a:r>
                        <a:rPr lang="en-US" sz="900" dirty="0" err="1">
                          <a:effectLst/>
                          <a:latin typeface="Times New Roman" panose="02020603050405020304" pitchFamily="18" charset="0"/>
                          <a:ea typeface="Calibri" panose="020F0502020204030204" pitchFamily="34" charset="0"/>
                        </a:rPr>
                        <a:t>Korovkin</a:t>
                      </a:r>
                      <a:r>
                        <a:rPr lang="en-US" sz="900" dirty="0">
                          <a:effectLst/>
                          <a:latin typeface="Times New Roman" panose="02020603050405020304" pitchFamily="18" charset="0"/>
                          <a:ea typeface="Calibri" panose="020F0502020204030204" pitchFamily="34" charset="0"/>
                        </a:rPr>
                        <a:t> D.</a:t>
                      </a:r>
                      <a:endParaRPr lang="ru-RU" sz="1200" dirty="0">
                        <a:effectLst/>
                        <a:latin typeface="Times New Roman" panose="02020603050405020304" pitchFamily="18" charset="0"/>
                        <a:ea typeface="Calibri" panose="020F0502020204030204" pitchFamily="34" charset="0"/>
                      </a:endParaRPr>
                    </a:p>
                    <a:p>
                      <a:pPr algn="ctr">
                        <a:lnSpc>
                          <a:spcPct val="100000"/>
                        </a:lnSpc>
                        <a:spcAft>
                          <a:spcPts val="400"/>
                        </a:spcAft>
                      </a:pPr>
                      <a:r>
                        <a:rPr lang="en-US" sz="900" dirty="0" err="1">
                          <a:effectLst/>
                          <a:latin typeface="Times New Roman" panose="02020603050405020304" pitchFamily="18" charset="0"/>
                          <a:ea typeface="Calibri" panose="020F0502020204030204" pitchFamily="34" charset="0"/>
                        </a:rPr>
                        <a:t>Safonov</a:t>
                      </a:r>
                      <a:r>
                        <a:rPr lang="en-US" sz="900" dirty="0">
                          <a:effectLst/>
                          <a:latin typeface="Times New Roman" panose="02020603050405020304" pitchFamily="18" charset="0"/>
                          <a:ea typeface="Calibri" panose="020F0502020204030204" pitchFamily="34" charset="0"/>
                        </a:rPr>
                        <a:t> A.</a:t>
                      </a:r>
                      <a:endParaRPr lang="ru-RU" sz="1200" dirty="0">
                        <a:effectLst/>
                        <a:latin typeface="Times New Roman" panose="02020603050405020304" pitchFamily="18" charset="0"/>
                        <a:ea typeface="Calibri" panose="020F0502020204030204" pitchFamily="34" charset="0"/>
                      </a:endParaRPr>
                    </a:p>
                    <a:p>
                      <a:pPr algn="ctr">
                        <a:lnSpc>
                          <a:spcPct val="100000"/>
                        </a:lnSpc>
                        <a:spcAft>
                          <a:spcPts val="400"/>
                        </a:spcAft>
                      </a:pPr>
                      <a:r>
                        <a:rPr lang="en-US" sz="900" dirty="0" err="1">
                          <a:effectLst/>
                          <a:latin typeface="Times New Roman" panose="02020603050405020304" pitchFamily="18" charset="0"/>
                          <a:ea typeface="Calibri" panose="020F0502020204030204" pitchFamily="34" charset="0"/>
                        </a:rPr>
                        <a:t>Troyan</a:t>
                      </a:r>
                      <a:r>
                        <a:rPr lang="en-US" sz="900" dirty="0">
                          <a:effectLst/>
                          <a:latin typeface="Times New Roman" panose="02020603050405020304" pitchFamily="18" charset="0"/>
                          <a:ea typeface="Calibri" panose="020F0502020204030204" pitchFamily="34" charset="0"/>
                        </a:rPr>
                        <a:t> Y.A.</a:t>
                      </a:r>
                      <a:endParaRPr lang="ru-RU" sz="1200" dirty="0">
                        <a:effectLst/>
                        <a:latin typeface="Times New Roman" panose="02020603050405020304" pitchFamily="18" charset="0"/>
                        <a:ea typeface="Calibri" panose="020F0502020204030204" pitchFamily="34" charset="0"/>
                      </a:endParaRPr>
                    </a:p>
                    <a:p>
                      <a:pPr algn="ctr">
                        <a:lnSpc>
                          <a:spcPct val="100000"/>
                        </a:lnSpc>
                        <a:spcAft>
                          <a:spcPts val="400"/>
                        </a:spcAft>
                      </a:pPr>
                      <a:r>
                        <a:rPr lang="en-US" sz="900" dirty="0" err="1">
                          <a:effectLst/>
                          <a:latin typeface="Times New Roman" panose="02020603050405020304" pitchFamily="18" charset="0"/>
                          <a:ea typeface="Calibri" panose="020F0502020204030204" pitchFamily="34" charset="0"/>
                        </a:rPr>
                        <a:t>Nozdrin</a:t>
                      </a:r>
                      <a:r>
                        <a:rPr lang="en-US" sz="900" dirty="0">
                          <a:effectLst/>
                          <a:latin typeface="Times New Roman" panose="02020603050405020304" pitchFamily="18" charset="0"/>
                          <a:ea typeface="Calibri" panose="020F0502020204030204" pitchFamily="34" charset="0"/>
                        </a:rPr>
                        <a:t> M. </a:t>
                      </a:r>
                      <a:endParaRPr lang="en-US" sz="900" dirty="0" smtClean="0">
                        <a:effectLst/>
                        <a:latin typeface="Times New Roman" panose="02020603050405020304" pitchFamily="18" charset="0"/>
                        <a:ea typeface="Calibri" panose="020F0502020204030204" pitchFamily="34" charset="0"/>
                      </a:endParaRPr>
                    </a:p>
                    <a:p>
                      <a:pPr algn="ctr">
                        <a:lnSpc>
                          <a:spcPct val="100000"/>
                        </a:lnSpc>
                        <a:spcAft>
                          <a:spcPts val="400"/>
                        </a:spcAft>
                      </a:pPr>
                      <a:r>
                        <a:rPr lang="en-US" sz="900" dirty="0" err="1" smtClean="0">
                          <a:effectLst/>
                          <a:latin typeface="Times New Roman" panose="02020603050405020304" pitchFamily="18" charset="0"/>
                          <a:ea typeface="Calibri" panose="020F0502020204030204" pitchFamily="34" charset="0"/>
                        </a:rPr>
                        <a:t>V.A.Kuharev</a:t>
                      </a:r>
                      <a:endParaRPr lang="ru-RU" sz="1200" dirty="0">
                        <a:effectLst/>
                        <a:latin typeface="Times New Roman" panose="02020603050405020304" pitchFamily="18" charset="0"/>
                        <a:ea typeface="Calibri" panose="020F0502020204030204" pitchFamily="34" charset="0"/>
                      </a:endParaRPr>
                    </a:p>
                    <a:p>
                      <a:pPr algn="ctr">
                        <a:lnSpc>
                          <a:spcPct val="100000"/>
                        </a:lnSpc>
                        <a:spcAft>
                          <a:spcPts val="400"/>
                        </a:spcAft>
                      </a:pPr>
                      <a:r>
                        <a:rPr lang="en-US" sz="900" dirty="0" err="1">
                          <a:effectLst/>
                          <a:latin typeface="Times New Roman" panose="02020603050405020304" pitchFamily="18" charset="0"/>
                          <a:ea typeface="Calibri" panose="020F0502020204030204" pitchFamily="34" charset="0"/>
                        </a:rPr>
                        <a:t>Skrypnik</a:t>
                      </a:r>
                      <a:r>
                        <a:rPr lang="en-US" sz="900" dirty="0">
                          <a:effectLst/>
                          <a:latin typeface="Times New Roman" panose="02020603050405020304" pitchFamily="18" charset="0"/>
                          <a:ea typeface="Calibri" panose="020F0502020204030204" pitchFamily="34" charset="0"/>
                        </a:rPr>
                        <a:t> A.V.</a:t>
                      </a:r>
                      <a:endParaRPr lang="ru-RU" sz="1200" dirty="0">
                        <a:effectLst/>
                        <a:latin typeface="Times New Roman" panose="02020603050405020304" pitchFamily="18" charset="0"/>
                        <a:ea typeface="Calibri" panose="020F0502020204030204" pitchFamily="34" charset="0"/>
                      </a:endParaRPr>
                    </a:p>
                    <a:p>
                      <a:pPr algn="ctr">
                        <a:lnSpc>
                          <a:spcPct val="100000"/>
                        </a:lnSpc>
                        <a:spcAft>
                          <a:spcPts val="400"/>
                        </a:spcAft>
                      </a:pPr>
                      <a:r>
                        <a:rPr lang="en-US" sz="900" dirty="0" err="1">
                          <a:effectLst/>
                          <a:latin typeface="Times New Roman" panose="02020603050405020304" pitchFamily="18" charset="0"/>
                          <a:ea typeface="Calibri" panose="020F0502020204030204" pitchFamily="34" charset="0"/>
                        </a:rPr>
                        <a:t>Shabratov</a:t>
                      </a:r>
                      <a:r>
                        <a:rPr lang="en-US" sz="900" dirty="0">
                          <a:effectLst/>
                          <a:latin typeface="Times New Roman" panose="02020603050405020304" pitchFamily="18" charset="0"/>
                          <a:ea typeface="Calibri" panose="020F0502020204030204" pitchFamily="34" charset="0"/>
                        </a:rPr>
                        <a:t> V</a:t>
                      </a:r>
                      <a:endParaRPr lang="ru-RU" sz="1200" dirty="0">
                        <a:effectLst/>
                        <a:latin typeface="Times New Roman" panose="02020603050405020304" pitchFamily="18" charset="0"/>
                        <a:ea typeface="Calibri" panose="020F0502020204030204" pitchFamily="34" charset="0"/>
                      </a:endParaRPr>
                    </a:p>
                    <a:p>
                      <a:pPr algn="ctr">
                        <a:lnSpc>
                          <a:spcPct val="100000"/>
                        </a:lnSpc>
                        <a:spcAft>
                          <a:spcPts val="400"/>
                        </a:spcAft>
                      </a:pPr>
                      <a:r>
                        <a:rPr lang="en-US" sz="900" dirty="0" err="1">
                          <a:effectLst/>
                          <a:latin typeface="Times New Roman" panose="02020603050405020304" pitchFamily="18" charset="0"/>
                          <a:ea typeface="Calibri" panose="020F0502020204030204" pitchFamily="34" charset="0"/>
                        </a:rPr>
                        <a:t>Demin</a:t>
                      </a:r>
                      <a:r>
                        <a:rPr lang="en-US" sz="900" dirty="0">
                          <a:effectLst/>
                          <a:latin typeface="Times New Roman" panose="02020603050405020304" pitchFamily="18" charset="0"/>
                          <a:ea typeface="Calibri" panose="020F0502020204030204" pitchFamily="34" charset="0"/>
                        </a:rPr>
                        <a:t> D.L.</a:t>
                      </a:r>
                      <a:endParaRPr lang="ru-RU" sz="1200" dirty="0">
                        <a:effectLst/>
                        <a:latin typeface="Times New Roman" panose="02020603050405020304" pitchFamily="18" charset="0"/>
                        <a:ea typeface="Calibri" panose="020F0502020204030204" pitchFamily="34" charset="0"/>
                      </a:endParaRPr>
                    </a:p>
                    <a:p>
                      <a:pPr algn="just">
                        <a:lnSpc>
                          <a:spcPct val="100000"/>
                        </a:lnSpc>
                        <a:spcAft>
                          <a:spcPts val="400"/>
                        </a:spcAft>
                      </a:pPr>
                      <a:r>
                        <a:rPr lang="en-US" sz="900" dirty="0">
                          <a:effectLst/>
                          <a:latin typeface="Times New Roman" panose="02020603050405020304" pitchFamily="18" charset="0"/>
                          <a:ea typeface="Calibri" panose="020F0502020204030204" pitchFamily="34" charset="0"/>
                        </a:rPr>
                        <a:t> </a:t>
                      </a:r>
                      <a:endParaRPr lang="en-US" sz="900" dirty="0" smtClean="0">
                        <a:effectLst/>
                        <a:latin typeface="Times New Roman" panose="02020603050405020304" pitchFamily="18" charset="0"/>
                        <a:ea typeface="Calibri" panose="020F0502020204030204" pitchFamily="34" charset="0"/>
                      </a:endParaRPr>
                    </a:p>
                    <a:p>
                      <a:pPr algn="just">
                        <a:lnSpc>
                          <a:spcPct val="100000"/>
                        </a:lnSpc>
                        <a:spcAft>
                          <a:spcPts val="400"/>
                        </a:spcAft>
                      </a:pPr>
                      <a:r>
                        <a:rPr lang="en-US" sz="900" dirty="0" err="1" smtClean="0">
                          <a:effectLst/>
                          <a:latin typeface="Times New Roman" panose="02020603050405020304" pitchFamily="18" charset="0"/>
                          <a:ea typeface="Calibri" panose="020F0502020204030204" pitchFamily="34" charset="0"/>
                        </a:rPr>
                        <a:t>Fedorov</a:t>
                      </a:r>
                      <a:r>
                        <a:rPr lang="en-US" sz="900" dirty="0" smtClean="0">
                          <a:effectLst/>
                          <a:latin typeface="Times New Roman" panose="02020603050405020304" pitchFamily="18" charset="0"/>
                          <a:ea typeface="Calibri" panose="020F0502020204030204" pitchFamily="34" charset="0"/>
                        </a:rPr>
                        <a:t> </a:t>
                      </a:r>
                      <a:r>
                        <a:rPr lang="en-US" sz="900" dirty="0">
                          <a:effectLst/>
                          <a:latin typeface="Times New Roman" panose="02020603050405020304" pitchFamily="18" charset="0"/>
                          <a:ea typeface="Calibri" panose="020F0502020204030204" pitchFamily="34" charset="0"/>
                        </a:rPr>
                        <a:t>A.</a:t>
                      </a:r>
                      <a:endParaRPr lang="ru-RU" sz="12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400"/>
                        </a:spcAft>
                      </a:pPr>
                      <a:r>
                        <a:rPr lang="en-US" sz="900" dirty="0">
                          <a:effectLst/>
                          <a:latin typeface="Times New Roman" panose="02020603050405020304" pitchFamily="18" charset="0"/>
                          <a:ea typeface="Calibri" panose="020F0502020204030204" pitchFamily="34" charset="0"/>
                        </a:rPr>
                        <a:t>LHEP</a:t>
                      </a:r>
                      <a:endParaRPr lang="ru-RU" sz="1200" dirty="0">
                        <a:effectLst/>
                        <a:latin typeface="Times New Roman" panose="02020603050405020304" pitchFamily="18" charset="0"/>
                        <a:ea typeface="Calibri" panose="020F0502020204030204" pitchFamily="34" charset="0"/>
                      </a:endParaRPr>
                    </a:p>
                    <a:p>
                      <a:pPr algn="just">
                        <a:lnSpc>
                          <a:spcPct val="100000"/>
                        </a:lnSpc>
                        <a:spcAft>
                          <a:spcPts val="400"/>
                        </a:spcAft>
                      </a:pPr>
                      <a:r>
                        <a:rPr lang="ru-RU" sz="900" dirty="0">
                          <a:effectLst/>
                          <a:latin typeface="Times New Roman" panose="02020603050405020304" pitchFamily="18" charset="0"/>
                          <a:ea typeface="Calibri" panose="020F0502020204030204" pitchFamily="34" charset="0"/>
                        </a:rPr>
                        <a:t> </a:t>
                      </a:r>
                      <a:endParaRPr lang="ru-RU" sz="1200" dirty="0">
                        <a:effectLst/>
                        <a:latin typeface="Times New Roman" panose="02020603050405020304" pitchFamily="18" charset="0"/>
                        <a:ea typeface="Calibri" panose="020F0502020204030204" pitchFamily="34" charset="0"/>
                      </a:endParaRPr>
                    </a:p>
                    <a:p>
                      <a:pPr algn="just">
                        <a:lnSpc>
                          <a:spcPct val="100000"/>
                        </a:lnSpc>
                        <a:spcAft>
                          <a:spcPts val="400"/>
                        </a:spcAft>
                      </a:pPr>
                      <a:r>
                        <a:rPr lang="ru-RU" sz="900" dirty="0">
                          <a:effectLst/>
                          <a:latin typeface="Times New Roman" panose="02020603050405020304" pitchFamily="18" charset="0"/>
                          <a:ea typeface="Calibri" panose="020F0502020204030204" pitchFamily="34" charset="0"/>
                        </a:rPr>
                        <a:t> </a:t>
                      </a:r>
                      <a:endParaRPr lang="ru-RU" sz="1200" dirty="0">
                        <a:effectLst/>
                        <a:latin typeface="Times New Roman" panose="02020603050405020304" pitchFamily="18" charset="0"/>
                        <a:ea typeface="Calibri" panose="020F0502020204030204" pitchFamily="34" charset="0"/>
                      </a:endParaRPr>
                    </a:p>
                    <a:p>
                      <a:pPr algn="just">
                        <a:lnSpc>
                          <a:spcPct val="100000"/>
                        </a:lnSpc>
                        <a:spcAft>
                          <a:spcPts val="400"/>
                        </a:spcAft>
                      </a:pPr>
                      <a:r>
                        <a:rPr lang="ru-RU" sz="900" dirty="0">
                          <a:effectLst/>
                          <a:latin typeface="Times New Roman" panose="02020603050405020304" pitchFamily="18" charset="0"/>
                          <a:ea typeface="Calibri" panose="020F0502020204030204" pitchFamily="34" charset="0"/>
                        </a:rPr>
                        <a:t> </a:t>
                      </a:r>
                      <a:endParaRPr lang="ru-RU" sz="1200" dirty="0">
                        <a:effectLst/>
                        <a:latin typeface="Times New Roman" panose="02020603050405020304" pitchFamily="18" charset="0"/>
                        <a:ea typeface="Calibri" panose="020F0502020204030204" pitchFamily="34" charset="0"/>
                      </a:endParaRPr>
                    </a:p>
                    <a:p>
                      <a:pPr algn="just">
                        <a:lnSpc>
                          <a:spcPct val="100000"/>
                        </a:lnSpc>
                        <a:spcAft>
                          <a:spcPts val="400"/>
                        </a:spcAft>
                      </a:pPr>
                      <a:r>
                        <a:rPr lang="en-US" sz="900" dirty="0">
                          <a:effectLst/>
                          <a:latin typeface="Times New Roman" panose="02020603050405020304" pitchFamily="18" charset="0"/>
                          <a:ea typeface="Calibri" panose="020F0502020204030204" pitchFamily="34" charset="0"/>
                        </a:rPr>
                        <a:t> </a:t>
                      </a:r>
                      <a:endParaRPr lang="ru-RU" sz="1200" dirty="0">
                        <a:effectLst/>
                        <a:latin typeface="Times New Roman" panose="02020603050405020304" pitchFamily="18" charset="0"/>
                        <a:ea typeface="Calibri" panose="020F0502020204030204" pitchFamily="34" charset="0"/>
                      </a:endParaRPr>
                    </a:p>
                    <a:p>
                      <a:pPr algn="just">
                        <a:lnSpc>
                          <a:spcPct val="100000"/>
                        </a:lnSpc>
                        <a:spcAft>
                          <a:spcPts val="400"/>
                        </a:spcAft>
                      </a:pPr>
                      <a:r>
                        <a:rPr lang="en-US" sz="900" dirty="0">
                          <a:effectLst/>
                          <a:latin typeface="Times New Roman" panose="02020603050405020304" pitchFamily="18" charset="0"/>
                          <a:ea typeface="Calibri" panose="020F0502020204030204" pitchFamily="34" charset="0"/>
                        </a:rPr>
                        <a:t> </a:t>
                      </a:r>
                      <a:endParaRPr lang="ru-RU" sz="1200" dirty="0">
                        <a:effectLst/>
                        <a:latin typeface="Times New Roman" panose="02020603050405020304" pitchFamily="18" charset="0"/>
                        <a:ea typeface="Calibri" panose="020F0502020204030204" pitchFamily="34" charset="0"/>
                      </a:endParaRPr>
                    </a:p>
                    <a:p>
                      <a:pPr algn="just">
                        <a:lnSpc>
                          <a:spcPct val="100000"/>
                        </a:lnSpc>
                        <a:spcAft>
                          <a:spcPts val="400"/>
                        </a:spcAft>
                      </a:pPr>
                      <a:r>
                        <a:rPr lang="en-US" sz="900" dirty="0">
                          <a:effectLst/>
                          <a:latin typeface="Times New Roman" panose="02020603050405020304" pitchFamily="18" charset="0"/>
                          <a:ea typeface="Calibri" panose="020F0502020204030204" pitchFamily="34" charset="0"/>
                        </a:rPr>
                        <a:t> </a:t>
                      </a:r>
                      <a:endParaRPr lang="ru-RU" sz="1200" dirty="0">
                        <a:effectLst/>
                        <a:latin typeface="Times New Roman" panose="02020603050405020304" pitchFamily="18" charset="0"/>
                        <a:ea typeface="Calibri" panose="020F0502020204030204" pitchFamily="34" charset="0"/>
                      </a:endParaRPr>
                    </a:p>
                    <a:p>
                      <a:pPr algn="just">
                        <a:lnSpc>
                          <a:spcPct val="100000"/>
                        </a:lnSpc>
                        <a:spcAft>
                          <a:spcPts val="400"/>
                        </a:spcAft>
                      </a:pPr>
                      <a:r>
                        <a:rPr lang="en-US" sz="900" dirty="0">
                          <a:effectLst/>
                          <a:latin typeface="Times New Roman" panose="02020603050405020304" pitchFamily="18" charset="0"/>
                          <a:ea typeface="Calibri" panose="020F0502020204030204" pitchFamily="34" charset="0"/>
                        </a:rPr>
                        <a:t> </a:t>
                      </a:r>
                      <a:endParaRPr lang="ru-RU" sz="1200" dirty="0">
                        <a:effectLst/>
                        <a:latin typeface="Times New Roman" panose="02020603050405020304" pitchFamily="18" charset="0"/>
                        <a:ea typeface="Calibri" panose="020F0502020204030204" pitchFamily="34" charset="0"/>
                      </a:endParaRPr>
                    </a:p>
                    <a:p>
                      <a:pPr algn="just">
                        <a:lnSpc>
                          <a:spcPct val="100000"/>
                        </a:lnSpc>
                        <a:spcAft>
                          <a:spcPts val="400"/>
                        </a:spcAft>
                      </a:pPr>
                      <a:r>
                        <a:rPr lang="en-US" sz="900" dirty="0">
                          <a:effectLst/>
                          <a:latin typeface="Times New Roman" panose="02020603050405020304" pitchFamily="18" charset="0"/>
                          <a:ea typeface="Calibri" panose="020F0502020204030204" pitchFamily="34" charset="0"/>
                        </a:rPr>
                        <a:t> </a:t>
                      </a:r>
                      <a:endParaRPr lang="ru-RU" sz="1200" dirty="0">
                        <a:effectLst/>
                        <a:latin typeface="Times New Roman" panose="02020603050405020304" pitchFamily="18" charset="0"/>
                        <a:ea typeface="Calibri" panose="020F0502020204030204" pitchFamily="34" charset="0"/>
                      </a:endParaRPr>
                    </a:p>
                    <a:p>
                      <a:pPr algn="just">
                        <a:lnSpc>
                          <a:spcPct val="100000"/>
                        </a:lnSpc>
                        <a:spcAft>
                          <a:spcPts val="400"/>
                        </a:spcAft>
                      </a:pPr>
                      <a:r>
                        <a:rPr lang="en-US" sz="900" dirty="0">
                          <a:effectLst/>
                          <a:latin typeface="Times New Roman" panose="02020603050405020304" pitchFamily="18" charset="0"/>
                          <a:ea typeface="Calibri" panose="020F0502020204030204" pitchFamily="34" charset="0"/>
                        </a:rPr>
                        <a:t>LNP</a:t>
                      </a:r>
                      <a:endParaRPr lang="ru-RU" sz="12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400"/>
                        </a:spcAft>
                      </a:pPr>
                      <a:r>
                        <a:rPr lang="en-US" sz="900" dirty="0">
                          <a:effectLst/>
                          <a:latin typeface="Times New Roman" panose="02020603050405020304" pitchFamily="18" charset="0"/>
                          <a:ea typeface="Calibri" panose="020F0502020204030204" pitchFamily="34" charset="0"/>
                        </a:rPr>
                        <a:t>Engineer</a:t>
                      </a:r>
                      <a:endParaRPr lang="ru-RU" sz="1200" dirty="0">
                        <a:effectLst/>
                        <a:latin typeface="Times New Roman" panose="02020603050405020304" pitchFamily="18" charset="0"/>
                        <a:ea typeface="Calibri" panose="020F0502020204030204" pitchFamily="34" charset="0"/>
                      </a:endParaRPr>
                    </a:p>
                    <a:p>
                      <a:pPr algn="ctr">
                        <a:lnSpc>
                          <a:spcPct val="100000"/>
                        </a:lnSpc>
                        <a:spcAft>
                          <a:spcPts val="400"/>
                        </a:spcAft>
                      </a:pPr>
                      <a:r>
                        <a:rPr lang="en-US" sz="900" dirty="0">
                          <a:effectLst/>
                          <a:latin typeface="Times New Roman" panose="02020603050405020304" pitchFamily="18" charset="0"/>
                          <a:ea typeface="Calibri" panose="020F0502020204030204" pitchFamily="34" charset="0"/>
                        </a:rPr>
                        <a:t>Head of group</a:t>
                      </a:r>
                      <a:endParaRPr lang="ru-RU" sz="1200" dirty="0">
                        <a:effectLst/>
                        <a:latin typeface="Times New Roman" panose="02020603050405020304" pitchFamily="18" charset="0"/>
                        <a:ea typeface="Calibri" panose="020F0502020204030204" pitchFamily="34" charset="0"/>
                      </a:endParaRPr>
                    </a:p>
                    <a:p>
                      <a:pPr algn="ctr">
                        <a:lnSpc>
                          <a:spcPct val="100000"/>
                        </a:lnSpc>
                        <a:spcAft>
                          <a:spcPts val="400"/>
                        </a:spcAft>
                      </a:pPr>
                      <a:r>
                        <a:rPr lang="en-US" sz="900" dirty="0">
                          <a:effectLst/>
                          <a:latin typeface="Times New Roman" panose="02020603050405020304" pitchFamily="18" charset="0"/>
                          <a:ea typeface="Calibri" panose="020F0502020204030204" pitchFamily="34" charset="0"/>
                        </a:rPr>
                        <a:t>Engineer</a:t>
                      </a:r>
                      <a:endParaRPr lang="ru-RU" sz="1200" dirty="0">
                        <a:effectLst/>
                        <a:latin typeface="Times New Roman" panose="02020603050405020304" pitchFamily="18" charset="0"/>
                        <a:ea typeface="Calibri" panose="020F0502020204030204" pitchFamily="34" charset="0"/>
                      </a:endParaRPr>
                    </a:p>
                    <a:p>
                      <a:pPr algn="ctr">
                        <a:lnSpc>
                          <a:spcPct val="100000"/>
                        </a:lnSpc>
                        <a:spcAft>
                          <a:spcPts val="400"/>
                        </a:spcAft>
                      </a:pPr>
                      <a:r>
                        <a:rPr lang="en-US" sz="900" dirty="0">
                          <a:effectLst/>
                          <a:latin typeface="Times New Roman" panose="02020603050405020304" pitchFamily="18" charset="0"/>
                          <a:ea typeface="Calibri" panose="020F0502020204030204" pitchFamily="34" charset="0"/>
                        </a:rPr>
                        <a:t>Engineer</a:t>
                      </a:r>
                      <a:endParaRPr lang="ru-RU" sz="1200" dirty="0">
                        <a:effectLst/>
                        <a:latin typeface="Times New Roman" panose="02020603050405020304" pitchFamily="18" charset="0"/>
                        <a:ea typeface="Calibri" panose="020F0502020204030204" pitchFamily="34" charset="0"/>
                      </a:endParaRPr>
                    </a:p>
                    <a:p>
                      <a:pPr algn="ctr">
                        <a:lnSpc>
                          <a:spcPct val="100000"/>
                        </a:lnSpc>
                        <a:spcAft>
                          <a:spcPts val="400"/>
                        </a:spcAft>
                      </a:pPr>
                      <a:r>
                        <a:rPr lang="en-US" sz="900" dirty="0">
                          <a:effectLst/>
                          <a:latin typeface="Times New Roman" panose="02020603050405020304" pitchFamily="18" charset="0"/>
                          <a:ea typeface="Calibri" panose="020F0502020204030204" pitchFamily="34" charset="0"/>
                        </a:rPr>
                        <a:t>Engineer</a:t>
                      </a:r>
                      <a:endParaRPr lang="ru-RU" sz="1200" dirty="0">
                        <a:effectLst/>
                        <a:latin typeface="Times New Roman" panose="02020603050405020304" pitchFamily="18" charset="0"/>
                        <a:ea typeface="Calibri" panose="020F0502020204030204" pitchFamily="34" charset="0"/>
                      </a:endParaRPr>
                    </a:p>
                    <a:p>
                      <a:pPr algn="ctr">
                        <a:lnSpc>
                          <a:spcPct val="100000"/>
                        </a:lnSpc>
                        <a:spcAft>
                          <a:spcPts val="400"/>
                        </a:spcAft>
                      </a:pPr>
                      <a:r>
                        <a:rPr lang="ru-RU" sz="900" dirty="0" err="1">
                          <a:effectLst/>
                          <a:latin typeface="Times New Roman" panose="02020603050405020304" pitchFamily="18" charset="0"/>
                          <a:ea typeface="Calibri" panose="020F0502020204030204" pitchFamily="34" charset="0"/>
                        </a:rPr>
                        <a:t>Head</a:t>
                      </a:r>
                      <a:r>
                        <a:rPr lang="ru-RU" sz="900" dirty="0">
                          <a:effectLst/>
                          <a:latin typeface="Times New Roman" panose="02020603050405020304" pitchFamily="18" charset="0"/>
                          <a:ea typeface="Calibri" panose="020F0502020204030204" pitchFamily="34" charset="0"/>
                        </a:rPr>
                        <a:t> </a:t>
                      </a:r>
                      <a:r>
                        <a:rPr lang="ru-RU" sz="900" dirty="0" err="1">
                          <a:effectLst/>
                          <a:latin typeface="Times New Roman" panose="02020603050405020304" pitchFamily="18" charset="0"/>
                          <a:ea typeface="Calibri" panose="020F0502020204030204" pitchFamily="34" charset="0"/>
                        </a:rPr>
                        <a:t>of</a:t>
                      </a:r>
                      <a:r>
                        <a:rPr lang="ru-RU" sz="900" dirty="0">
                          <a:effectLst/>
                          <a:latin typeface="Times New Roman" panose="02020603050405020304" pitchFamily="18" charset="0"/>
                          <a:ea typeface="Calibri" panose="020F0502020204030204" pitchFamily="34" charset="0"/>
                        </a:rPr>
                        <a:t> </a:t>
                      </a:r>
                      <a:r>
                        <a:rPr lang="ru-RU" sz="900" dirty="0" err="1">
                          <a:effectLst/>
                          <a:latin typeface="Times New Roman" panose="02020603050405020304" pitchFamily="18" charset="0"/>
                          <a:ea typeface="Calibri" panose="020F0502020204030204" pitchFamily="34" charset="0"/>
                        </a:rPr>
                        <a:t>group</a:t>
                      </a:r>
                      <a:endParaRPr lang="ru-RU" sz="1200" dirty="0">
                        <a:effectLst/>
                        <a:latin typeface="Times New Roman" panose="02020603050405020304" pitchFamily="18" charset="0"/>
                        <a:ea typeface="Calibri" panose="020F0502020204030204" pitchFamily="34" charset="0"/>
                      </a:endParaRPr>
                    </a:p>
                    <a:p>
                      <a:pPr algn="ctr">
                        <a:lnSpc>
                          <a:spcPct val="100000"/>
                        </a:lnSpc>
                        <a:spcAft>
                          <a:spcPts val="400"/>
                        </a:spcAft>
                      </a:pPr>
                      <a:r>
                        <a:rPr lang="ru-RU" sz="900" dirty="0" err="1">
                          <a:effectLst/>
                          <a:latin typeface="Times New Roman" panose="02020603050405020304" pitchFamily="18" charset="0"/>
                          <a:ea typeface="Calibri" panose="020F0502020204030204" pitchFamily="34" charset="0"/>
                        </a:rPr>
                        <a:t>senior</a:t>
                      </a:r>
                      <a:r>
                        <a:rPr lang="ru-RU" sz="900" dirty="0">
                          <a:effectLst/>
                          <a:latin typeface="Times New Roman" panose="02020603050405020304" pitchFamily="18" charset="0"/>
                          <a:ea typeface="Calibri" panose="020F0502020204030204" pitchFamily="34" charset="0"/>
                        </a:rPr>
                        <a:t> </a:t>
                      </a:r>
                      <a:r>
                        <a:rPr lang="ru-RU" sz="900" dirty="0" err="1">
                          <a:effectLst/>
                          <a:latin typeface="Times New Roman" panose="02020603050405020304" pitchFamily="18" charset="0"/>
                          <a:ea typeface="Calibri" panose="020F0502020204030204" pitchFamily="34" charset="0"/>
                        </a:rPr>
                        <a:t>engineer</a:t>
                      </a:r>
                      <a:endParaRPr lang="ru-RU" sz="1200" dirty="0">
                        <a:effectLst/>
                        <a:latin typeface="Times New Roman" panose="02020603050405020304" pitchFamily="18" charset="0"/>
                        <a:ea typeface="Calibri" panose="020F0502020204030204" pitchFamily="34" charset="0"/>
                      </a:endParaRPr>
                    </a:p>
                    <a:p>
                      <a:pPr algn="ctr">
                        <a:lnSpc>
                          <a:spcPct val="100000"/>
                        </a:lnSpc>
                        <a:spcAft>
                          <a:spcPts val="400"/>
                        </a:spcAft>
                      </a:pPr>
                      <a:r>
                        <a:rPr lang="en-US" sz="900" dirty="0">
                          <a:effectLst/>
                          <a:latin typeface="Times New Roman" panose="02020603050405020304" pitchFamily="18" charset="0"/>
                          <a:ea typeface="Calibri" panose="020F0502020204030204" pitchFamily="34" charset="0"/>
                        </a:rPr>
                        <a:t>Engineer</a:t>
                      </a:r>
                      <a:endParaRPr lang="ru-RU" sz="1200" dirty="0">
                        <a:effectLst/>
                        <a:latin typeface="Times New Roman" panose="02020603050405020304" pitchFamily="18" charset="0"/>
                        <a:ea typeface="Calibri" panose="020F0502020204030204" pitchFamily="34" charset="0"/>
                      </a:endParaRPr>
                    </a:p>
                    <a:p>
                      <a:pPr algn="ctr">
                        <a:lnSpc>
                          <a:spcPct val="100000"/>
                        </a:lnSpc>
                        <a:spcAft>
                          <a:spcPts val="400"/>
                        </a:spcAft>
                      </a:pPr>
                      <a:r>
                        <a:rPr lang="en-US" sz="900" dirty="0">
                          <a:effectLst/>
                          <a:latin typeface="Times New Roman" panose="02020603050405020304" pitchFamily="18" charset="0"/>
                          <a:ea typeface="Calibri" panose="020F0502020204030204" pitchFamily="34" charset="0"/>
                        </a:rPr>
                        <a:t>Engineer</a:t>
                      </a:r>
                      <a:endParaRPr lang="ru-RU" sz="1200" dirty="0">
                        <a:effectLst/>
                        <a:latin typeface="Times New Roman" panose="02020603050405020304" pitchFamily="18" charset="0"/>
                        <a:ea typeface="Calibri" panose="020F0502020204030204" pitchFamily="34" charset="0"/>
                      </a:endParaRPr>
                    </a:p>
                    <a:p>
                      <a:pPr algn="ctr">
                        <a:lnSpc>
                          <a:spcPct val="100000"/>
                        </a:lnSpc>
                        <a:spcAft>
                          <a:spcPts val="400"/>
                        </a:spcAft>
                      </a:pPr>
                      <a:r>
                        <a:rPr lang="ru-RU" sz="900" dirty="0" err="1">
                          <a:effectLst/>
                          <a:latin typeface="Times New Roman" panose="02020603050405020304" pitchFamily="18" charset="0"/>
                          <a:ea typeface="Calibri" panose="020F0502020204030204" pitchFamily="34" charset="0"/>
                        </a:rPr>
                        <a:t>Chief</a:t>
                      </a:r>
                      <a:r>
                        <a:rPr lang="ru-RU" sz="900" dirty="0">
                          <a:effectLst/>
                          <a:latin typeface="Times New Roman" panose="02020603050405020304" pitchFamily="18" charset="0"/>
                          <a:ea typeface="Calibri" panose="020F0502020204030204" pitchFamily="34" charset="0"/>
                        </a:rPr>
                        <a:t> </a:t>
                      </a:r>
                      <a:r>
                        <a:rPr lang="ru-RU" sz="900" dirty="0" err="1" smtClean="0">
                          <a:effectLst/>
                          <a:latin typeface="Times New Roman" panose="02020603050405020304" pitchFamily="18" charset="0"/>
                          <a:ea typeface="Calibri" panose="020F0502020204030204" pitchFamily="34" charset="0"/>
                        </a:rPr>
                        <a:t>Eng</a:t>
                      </a:r>
                      <a:r>
                        <a:rPr lang="en-US" sz="900" dirty="0" smtClean="0">
                          <a:effectLst/>
                          <a:latin typeface="Times New Roman" panose="02020603050405020304" pitchFamily="18" charset="0"/>
                          <a:ea typeface="Calibri" panose="020F0502020204030204" pitchFamily="34" charset="0"/>
                        </a:rPr>
                        <a:t>.</a:t>
                      </a:r>
                      <a:r>
                        <a:rPr lang="ru-RU" sz="900" dirty="0" smtClean="0">
                          <a:effectLst/>
                          <a:latin typeface="Times New Roman" panose="02020603050405020304" pitchFamily="18" charset="0"/>
                          <a:ea typeface="Calibri" panose="020F0502020204030204" pitchFamily="34" charset="0"/>
                        </a:rPr>
                        <a:t> </a:t>
                      </a:r>
                      <a:r>
                        <a:rPr lang="en-US" sz="900" dirty="0">
                          <a:effectLst/>
                          <a:latin typeface="Times New Roman" panose="02020603050405020304" pitchFamily="18" charset="0"/>
                          <a:ea typeface="Calibri" panose="020F0502020204030204" pitchFamily="34" charset="0"/>
                        </a:rPr>
                        <a:t>of</a:t>
                      </a:r>
                      <a:endParaRPr lang="ru-RU" sz="1200" dirty="0">
                        <a:effectLst/>
                        <a:latin typeface="Times New Roman" panose="02020603050405020304" pitchFamily="18" charset="0"/>
                        <a:ea typeface="Calibri" panose="020F0502020204030204" pitchFamily="34" charset="0"/>
                      </a:endParaRPr>
                    </a:p>
                    <a:p>
                      <a:pPr algn="ctr">
                        <a:lnSpc>
                          <a:spcPct val="100000"/>
                        </a:lnSpc>
                        <a:spcAft>
                          <a:spcPts val="400"/>
                        </a:spcAft>
                      </a:pPr>
                      <a:r>
                        <a:rPr lang="ru-RU" sz="900" dirty="0" err="1">
                          <a:effectLst/>
                          <a:latin typeface="Times New Roman" panose="02020603050405020304" pitchFamily="18" charset="0"/>
                          <a:ea typeface="Calibri" panose="020F0502020204030204" pitchFamily="34" charset="0"/>
                        </a:rPr>
                        <a:t>installation</a:t>
                      </a:r>
                      <a:endParaRPr lang="ru-RU" sz="1200" dirty="0">
                        <a:effectLst/>
                        <a:latin typeface="Times New Roman" panose="02020603050405020304" pitchFamily="18" charset="0"/>
                        <a:ea typeface="Calibri" panose="020F0502020204030204" pitchFamily="34" charset="0"/>
                      </a:endParaRPr>
                    </a:p>
                    <a:p>
                      <a:pPr algn="just">
                        <a:lnSpc>
                          <a:spcPct val="100000"/>
                        </a:lnSpc>
                        <a:spcAft>
                          <a:spcPts val="400"/>
                        </a:spcAft>
                      </a:pPr>
                      <a:r>
                        <a:rPr lang="ru-RU" sz="900" dirty="0" err="1">
                          <a:effectLst/>
                          <a:latin typeface="Times New Roman" panose="02020603050405020304" pitchFamily="18" charset="0"/>
                          <a:ea typeface="Calibri" panose="020F0502020204030204" pitchFamily="34" charset="0"/>
                        </a:rPr>
                        <a:t>Lead</a:t>
                      </a:r>
                      <a:r>
                        <a:rPr lang="ru-RU" sz="900" dirty="0">
                          <a:effectLst/>
                          <a:latin typeface="Times New Roman" panose="02020603050405020304" pitchFamily="18" charset="0"/>
                          <a:ea typeface="Calibri" panose="020F0502020204030204" pitchFamily="34" charset="0"/>
                        </a:rPr>
                        <a:t> </a:t>
                      </a:r>
                      <a:r>
                        <a:rPr lang="en-US" sz="900" dirty="0" smtClean="0">
                          <a:effectLst/>
                          <a:latin typeface="Times New Roman" panose="02020603050405020304" pitchFamily="18" charset="0"/>
                          <a:ea typeface="Calibri" panose="020F0502020204030204" pitchFamily="34" charset="0"/>
                        </a:rPr>
                        <a:t> </a:t>
                      </a:r>
                      <a:r>
                        <a:rPr lang="ru-RU" sz="900" dirty="0" err="1" smtClean="0">
                          <a:effectLst/>
                          <a:latin typeface="Times New Roman" panose="02020603050405020304" pitchFamily="18" charset="0"/>
                          <a:ea typeface="Calibri" panose="020F0502020204030204" pitchFamily="34" charset="0"/>
                        </a:rPr>
                        <a:t>Engineer</a:t>
                      </a:r>
                      <a:endParaRPr lang="ru-RU" sz="12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400"/>
                        </a:spcAft>
                      </a:pPr>
                      <a:r>
                        <a:rPr lang="ru-RU" sz="900" dirty="0">
                          <a:effectLst/>
                          <a:latin typeface="Times New Roman" panose="02020603050405020304" pitchFamily="18" charset="0"/>
                          <a:ea typeface="Calibri" panose="020F0502020204030204" pitchFamily="34" charset="0"/>
                        </a:rPr>
                        <a:t>0.3</a:t>
                      </a:r>
                      <a:endParaRPr lang="ru-RU" sz="1200" dirty="0">
                        <a:effectLst/>
                        <a:latin typeface="Times New Roman" panose="02020603050405020304" pitchFamily="18" charset="0"/>
                        <a:ea typeface="Calibri" panose="020F0502020204030204" pitchFamily="34" charset="0"/>
                      </a:endParaRPr>
                    </a:p>
                    <a:p>
                      <a:pPr algn="just">
                        <a:lnSpc>
                          <a:spcPct val="100000"/>
                        </a:lnSpc>
                        <a:spcAft>
                          <a:spcPts val="400"/>
                        </a:spcAft>
                      </a:pPr>
                      <a:r>
                        <a:rPr lang="ru-RU" sz="900" dirty="0">
                          <a:effectLst/>
                          <a:latin typeface="Times New Roman" panose="02020603050405020304" pitchFamily="18" charset="0"/>
                          <a:ea typeface="Calibri" panose="020F0502020204030204" pitchFamily="34" charset="0"/>
                        </a:rPr>
                        <a:t>0.5</a:t>
                      </a:r>
                      <a:endParaRPr lang="ru-RU" sz="1200" dirty="0">
                        <a:effectLst/>
                        <a:latin typeface="Times New Roman" panose="02020603050405020304" pitchFamily="18" charset="0"/>
                        <a:ea typeface="Calibri" panose="020F0502020204030204" pitchFamily="34" charset="0"/>
                      </a:endParaRPr>
                    </a:p>
                    <a:p>
                      <a:pPr algn="just">
                        <a:lnSpc>
                          <a:spcPct val="100000"/>
                        </a:lnSpc>
                        <a:spcAft>
                          <a:spcPts val="400"/>
                        </a:spcAft>
                      </a:pPr>
                      <a:r>
                        <a:rPr lang="ru-RU" sz="900" dirty="0">
                          <a:effectLst/>
                          <a:latin typeface="Times New Roman" panose="02020603050405020304" pitchFamily="18" charset="0"/>
                          <a:ea typeface="Calibri" panose="020F0502020204030204" pitchFamily="34" charset="0"/>
                        </a:rPr>
                        <a:t>0.7</a:t>
                      </a:r>
                      <a:endParaRPr lang="ru-RU" sz="1200" dirty="0">
                        <a:effectLst/>
                        <a:latin typeface="Times New Roman" panose="02020603050405020304" pitchFamily="18" charset="0"/>
                        <a:ea typeface="Calibri" panose="020F0502020204030204" pitchFamily="34" charset="0"/>
                      </a:endParaRPr>
                    </a:p>
                    <a:p>
                      <a:pPr algn="just">
                        <a:lnSpc>
                          <a:spcPct val="100000"/>
                        </a:lnSpc>
                        <a:spcAft>
                          <a:spcPts val="400"/>
                        </a:spcAft>
                      </a:pPr>
                      <a:r>
                        <a:rPr lang="ru-RU" sz="900" dirty="0">
                          <a:effectLst/>
                          <a:latin typeface="Times New Roman" panose="02020603050405020304" pitchFamily="18" charset="0"/>
                          <a:ea typeface="Calibri" panose="020F0502020204030204" pitchFamily="34" charset="0"/>
                        </a:rPr>
                        <a:t>0.7</a:t>
                      </a:r>
                      <a:endParaRPr lang="ru-RU" sz="1200" dirty="0">
                        <a:effectLst/>
                        <a:latin typeface="Times New Roman" panose="02020603050405020304" pitchFamily="18" charset="0"/>
                        <a:ea typeface="Calibri" panose="020F0502020204030204" pitchFamily="34" charset="0"/>
                      </a:endParaRPr>
                    </a:p>
                    <a:p>
                      <a:pPr algn="just">
                        <a:lnSpc>
                          <a:spcPct val="100000"/>
                        </a:lnSpc>
                        <a:spcAft>
                          <a:spcPts val="400"/>
                        </a:spcAft>
                      </a:pPr>
                      <a:r>
                        <a:rPr lang="ru-RU" sz="900" dirty="0">
                          <a:effectLst/>
                          <a:latin typeface="Times New Roman" panose="02020603050405020304" pitchFamily="18" charset="0"/>
                          <a:ea typeface="Calibri" panose="020F0502020204030204" pitchFamily="34" charset="0"/>
                        </a:rPr>
                        <a:t>0.6</a:t>
                      </a:r>
                      <a:endParaRPr lang="ru-RU" sz="1200" dirty="0">
                        <a:effectLst/>
                        <a:latin typeface="Times New Roman" panose="02020603050405020304" pitchFamily="18" charset="0"/>
                        <a:ea typeface="Calibri" panose="020F0502020204030204" pitchFamily="34" charset="0"/>
                      </a:endParaRPr>
                    </a:p>
                    <a:p>
                      <a:pPr algn="just">
                        <a:lnSpc>
                          <a:spcPct val="100000"/>
                        </a:lnSpc>
                        <a:spcAft>
                          <a:spcPts val="400"/>
                        </a:spcAft>
                      </a:pPr>
                      <a:r>
                        <a:rPr lang="ru-RU" sz="900" dirty="0">
                          <a:effectLst/>
                          <a:latin typeface="Times New Roman" panose="02020603050405020304" pitchFamily="18" charset="0"/>
                          <a:ea typeface="Calibri" panose="020F0502020204030204" pitchFamily="34" charset="0"/>
                        </a:rPr>
                        <a:t>0.7</a:t>
                      </a:r>
                      <a:endParaRPr lang="ru-RU" sz="1200" dirty="0">
                        <a:effectLst/>
                        <a:latin typeface="Times New Roman" panose="02020603050405020304" pitchFamily="18" charset="0"/>
                        <a:ea typeface="Calibri" panose="020F0502020204030204" pitchFamily="34" charset="0"/>
                      </a:endParaRPr>
                    </a:p>
                    <a:p>
                      <a:pPr algn="just">
                        <a:lnSpc>
                          <a:spcPct val="100000"/>
                        </a:lnSpc>
                        <a:spcAft>
                          <a:spcPts val="400"/>
                        </a:spcAft>
                      </a:pPr>
                      <a:r>
                        <a:rPr lang="ru-RU" sz="900" dirty="0">
                          <a:effectLst/>
                          <a:latin typeface="Times New Roman" panose="02020603050405020304" pitchFamily="18" charset="0"/>
                          <a:ea typeface="Calibri" panose="020F0502020204030204" pitchFamily="34" charset="0"/>
                        </a:rPr>
                        <a:t>0.5</a:t>
                      </a:r>
                      <a:endParaRPr lang="ru-RU" sz="1200" dirty="0">
                        <a:effectLst/>
                        <a:latin typeface="Times New Roman" panose="02020603050405020304" pitchFamily="18" charset="0"/>
                        <a:ea typeface="Calibri" panose="020F0502020204030204" pitchFamily="34" charset="0"/>
                      </a:endParaRPr>
                    </a:p>
                    <a:p>
                      <a:pPr algn="just">
                        <a:lnSpc>
                          <a:spcPct val="100000"/>
                        </a:lnSpc>
                        <a:spcAft>
                          <a:spcPts val="400"/>
                        </a:spcAft>
                      </a:pPr>
                      <a:r>
                        <a:rPr lang="ru-RU" sz="900" dirty="0">
                          <a:effectLst/>
                          <a:latin typeface="Times New Roman" panose="02020603050405020304" pitchFamily="18" charset="0"/>
                          <a:ea typeface="Calibri" panose="020F0502020204030204" pitchFamily="34" charset="0"/>
                        </a:rPr>
                        <a:t>0.8</a:t>
                      </a:r>
                      <a:endParaRPr lang="ru-RU" sz="1200" dirty="0">
                        <a:effectLst/>
                        <a:latin typeface="Times New Roman" panose="02020603050405020304" pitchFamily="18" charset="0"/>
                        <a:ea typeface="Calibri" panose="020F0502020204030204" pitchFamily="34" charset="0"/>
                      </a:endParaRPr>
                    </a:p>
                    <a:p>
                      <a:pPr algn="just">
                        <a:lnSpc>
                          <a:spcPct val="100000"/>
                        </a:lnSpc>
                        <a:spcAft>
                          <a:spcPts val="400"/>
                        </a:spcAft>
                      </a:pPr>
                      <a:r>
                        <a:rPr lang="ru-RU" sz="900" dirty="0">
                          <a:effectLst/>
                          <a:latin typeface="Times New Roman" panose="02020603050405020304" pitchFamily="18" charset="0"/>
                          <a:ea typeface="Calibri" panose="020F0502020204030204" pitchFamily="34" charset="0"/>
                        </a:rPr>
                        <a:t>0.7</a:t>
                      </a:r>
                      <a:endParaRPr lang="ru-RU" sz="1200" dirty="0">
                        <a:effectLst/>
                        <a:latin typeface="Times New Roman" panose="02020603050405020304" pitchFamily="18" charset="0"/>
                        <a:ea typeface="Calibri" panose="020F0502020204030204" pitchFamily="34" charset="0"/>
                      </a:endParaRPr>
                    </a:p>
                    <a:p>
                      <a:pPr algn="just">
                        <a:lnSpc>
                          <a:spcPct val="100000"/>
                        </a:lnSpc>
                        <a:spcAft>
                          <a:spcPts val="400"/>
                        </a:spcAft>
                      </a:pPr>
                      <a:r>
                        <a:rPr lang="ru-RU" sz="900" dirty="0">
                          <a:effectLst/>
                          <a:latin typeface="Times New Roman" panose="02020603050405020304" pitchFamily="18" charset="0"/>
                          <a:ea typeface="Calibri" panose="020F0502020204030204" pitchFamily="34" charset="0"/>
                        </a:rPr>
                        <a:t>0.6</a:t>
                      </a:r>
                      <a:endParaRPr lang="ru-RU" sz="1200" dirty="0">
                        <a:effectLst/>
                        <a:latin typeface="Times New Roman" panose="02020603050405020304" pitchFamily="18" charset="0"/>
                        <a:ea typeface="Calibri" panose="020F0502020204030204" pitchFamily="34" charset="0"/>
                      </a:endParaRPr>
                    </a:p>
                    <a:p>
                      <a:pPr algn="just">
                        <a:lnSpc>
                          <a:spcPct val="100000"/>
                        </a:lnSpc>
                        <a:spcAft>
                          <a:spcPts val="400"/>
                        </a:spcAft>
                      </a:pPr>
                      <a:r>
                        <a:rPr lang="en-US" sz="900" dirty="0">
                          <a:effectLst/>
                          <a:latin typeface="Times New Roman" panose="02020603050405020304" pitchFamily="18" charset="0"/>
                          <a:ea typeface="Calibri" panose="020F0502020204030204" pitchFamily="34" charset="0"/>
                        </a:rPr>
                        <a:t> </a:t>
                      </a:r>
                      <a:endParaRPr lang="ru-RU" sz="12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5549">
                <a:tc>
                  <a:txBody>
                    <a:bodyPr/>
                    <a:lstStyle/>
                    <a:p>
                      <a:pPr algn="ctr">
                        <a:lnSpc>
                          <a:spcPct val="150000"/>
                        </a:lnSpc>
                        <a:spcAft>
                          <a:spcPts val="800"/>
                        </a:spcAft>
                      </a:pPr>
                      <a:r>
                        <a:rPr lang="ru-RU" sz="1200">
                          <a:effectLst/>
                          <a:latin typeface="Times New Roman" panose="02020603050405020304" pitchFamily="18" charset="0"/>
                          <a:ea typeface="Calibri" panose="020F0502020204030204" pitchFamily="34"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800"/>
                        </a:spcAft>
                      </a:pPr>
                      <a:r>
                        <a:rPr lang="ru-RU" sz="1200">
                          <a:effectLst/>
                          <a:latin typeface="Times New Roman" panose="02020603050405020304" pitchFamily="18" charset="0"/>
                          <a:ea typeface="Calibri" panose="020F0502020204030204" pitchFamily="34" charset="0"/>
                        </a:rPr>
                        <a:t>specialists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800"/>
                        </a:spcAft>
                      </a:pPr>
                      <a:r>
                        <a:rPr lang="ru-RU" sz="1200">
                          <a:effectLst/>
                          <a:latin typeface="Times New Roman" panose="02020603050405020304" pitchFamily="18" charset="0"/>
                          <a:ea typeface="Calibri" panose="020F050202020403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800"/>
                        </a:spcAft>
                      </a:pPr>
                      <a:r>
                        <a:rPr lang="ru-RU" sz="1200">
                          <a:effectLst/>
                          <a:latin typeface="Times New Roman" panose="02020603050405020304" pitchFamily="18" charset="0"/>
                          <a:ea typeface="Calibri" panose="020F050202020403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800"/>
                        </a:spcAft>
                      </a:pPr>
                      <a:r>
                        <a:rPr lang="ru-RU" sz="1200" dirty="0">
                          <a:effectLst/>
                          <a:latin typeface="Times New Roman" panose="02020603050405020304" pitchFamily="18" charset="0"/>
                          <a:ea typeface="Calibri" panose="020F050202020403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800"/>
                        </a:spcAft>
                      </a:pPr>
                      <a:r>
                        <a:rPr lang="ru-RU" sz="1200" dirty="0" smtClean="0">
                          <a:effectLst/>
                          <a:latin typeface="Times New Roman" panose="02020603050405020304" pitchFamily="18" charset="0"/>
                          <a:ea typeface="Calibri" panose="020F0502020204030204" pitchFamily="34" charset="0"/>
                        </a:rPr>
                        <a:t>7.</a:t>
                      </a:r>
                      <a:r>
                        <a:rPr lang="en-US" sz="1200" dirty="0" smtClean="0">
                          <a:effectLst/>
                          <a:latin typeface="Times New Roman" panose="02020603050405020304" pitchFamily="18" charset="0"/>
                          <a:ea typeface="Calibri" panose="020F0502020204030204" pitchFamily="34" charset="0"/>
                        </a:rPr>
                        <a:t>8</a:t>
                      </a:r>
                      <a:endParaRPr lang="ru-RU" sz="12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5549">
                <a:tc>
                  <a:txBody>
                    <a:bodyPr/>
                    <a:lstStyle/>
                    <a:p>
                      <a:pPr algn="ctr">
                        <a:lnSpc>
                          <a:spcPct val="150000"/>
                        </a:lnSpc>
                        <a:spcAft>
                          <a:spcPts val="800"/>
                        </a:spcAft>
                      </a:pPr>
                      <a:r>
                        <a:rPr lang="ru-RU" sz="1200">
                          <a:effectLst/>
                          <a:latin typeface="Times New Roman" panose="02020603050405020304" pitchFamily="18" charset="0"/>
                          <a:ea typeface="Calibri" panose="020F0502020204030204" pitchFamily="34"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800"/>
                        </a:spcAft>
                      </a:pPr>
                      <a:r>
                        <a:rPr lang="ru-RU" sz="1200">
                          <a:effectLst/>
                          <a:latin typeface="Times New Roman" panose="02020603050405020304" pitchFamily="18" charset="0"/>
                          <a:ea typeface="Calibri" panose="020F0502020204030204" pitchFamily="34" charset="0"/>
                        </a:rPr>
                        <a:t>technicians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800"/>
                        </a:spcAft>
                      </a:pPr>
                      <a:r>
                        <a:rPr lang="ru-RU" sz="1200">
                          <a:effectLst/>
                          <a:latin typeface="Times New Roman" panose="02020603050405020304" pitchFamily="18" charset="0"/>
                          <a:ea typeface="Calibri" panose="020F050202020403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800"/>
                        </a:spcAft>
                      </a:pPr>
                      <a:r>
                        <a:rPr lang="ru-RU" sz="1200">
                          <a:effectLst/>
                          <a:latin typeface="Times New Roman" panose="02020603050405020304" pitchFamily="18" charset="0"/>
                          <a:ea typeface="Calibri" panose="020F050202020403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800"/>
                        </a:spcAft>
                      </a:pPr>
                      <a:r>
                        <a:rPr lang="ru-RU" sz="1200" dirty="0">
                          <a:effectLst/>
                          <a:latin typeface="Times New Roman" panose="02020603050405020304" pitchFamily="18" charset="0"/>
                          <a:ea typeface="Calibri" panose="020F050202020403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800"/>
                        </a:spcAft>
                      </a:pPr>
                      <a:r>
                        <a:rPr lang="en-US" sz="1200" dirty="0" smtClean="0">
                          <a:effectLst/>
                          <a:latin typeface="Times New Roman" panose="02020603050405020304" pitchFamily="18" charset="0"/>
                          <a:ea typeface="Calibri" panose="020F0502020204030204" pitchFamily="34" charset="0"/>
                        </a:rPr>
                        <a:t>6.8</a:t>
                      </a:r>
                      <a:endParaRPr lang="ru-RU" sz="12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5549">
                <a:tc>
                  <a:txBody>
                    <a:bodyPr/>
                    <a:lstStyle/>
                    <a:p>
                      <a:pPr algn="just">
                        <a:lnSpc>
                          <a:spcPct val="150000"/>
                        </a:lnSpc>
                        <a:spcAft>
                          <a:spcPts val="800"/>
                        </a:spcAft>
                      </a:pPr>
                      <a:r>
                        <a:rPr lang="ru-RU" sz="1200" b="1">
                          <a:effectLst/>
                          <a:latin typeface="Times New Roman" panose="02020603050405020304" pitchFamily="18" charset="0"/>
                          <a:ea typeface="Calibri" panose="020F0502020204030204" pitchFamily="34" charset="0"/>
                        </a:rPr>
                        <a:t> </a:t>
                      </a:r>
                      <a:endParaRPr lang="ru-RU" sz="12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800"/>
                        </a:spcAft>
                      </a:pPr>
                      <a:r>
                        <a:rPr lang="en-US" sz="1200" b="1">
                          <a:effectLst/>
                          <a:latin typeface="Times New Roman" panose="02020603050405020304" pitchFamily="18" charset="0"/>
                          <a:ea typeface="Calibri" panose="020F0502020204030204" pitchFamily="34" charset="0"/>
                        </a:rPr>
                        <a:t>Total</a:t>
                      </a:r>
                      <a:r>
                        <a:rPr lang="ru-RU" sz="1200" b="1">
                          <a:effectLst/>
                          <a:latin typeface="Times New Roman" panose="02020603050405020304" pitchFamily="18" charset="0"/>
                          <a:ea typeface="Calibri" panose="020F0502020204030204" pitchFamily="34" charset="0"/>
                        </a:rPr>
                        <a:t>:  </a:t>
                      </a:r>
                      <a:endParaRPr lang="ru-RU" sz="12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800"/>
                        </a:spcAft>
                      </a:pPr>
                      <a:r>
                        <a:rPr lang="en-US" sz="1200" b="1">
                          <a:effectLst/>
                          <a:latin typeface="Times New Roman" panose="02020603050405020304" pitchFamily="18" charset="0"/>
                          <a:ea typeface="Calibri" panose="020F0502020204030204" pitchFamily="34" charset="0"/>
                        </a:rPr>
                        <a:t>24</a:t>
                      </a:r>
                      <a:endParaRPr lang="ru-RU" sz="12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800"/>
                        </a:spcAft>
                      </a:pPr>
                      <a:r>
                        <a:rPr lang="ru-RU" sz="1200" b="1">
                          <a:effectLst/>
                          <a:latin typeface="Times New Roman" panose="02020603050405020304" pitchFamily="18" charset="0"/>
                          <a:ea typeface="Calibri" panose="020F0502020204030204" pitchFamily="34" charset="0"/>
                        </a:rPr>
                        <a:t> </a:t>
                      </a:r>
                      <a:endParaRPr lang="ru-RU" sz="12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800"/>
                        </a:spcAft>
                      </a:pPr>
                      <a:r>
                        <a:rPr lang="ru-RU" sz="1200" b="1">
                          <a:effectLst/>
                          <a:latin typeface="Times New Roman" panose="02020603050405020304" pitchFamily="18" charset="0"/>
                          <a:ea typeface="Calibri" panose="020F0502020204030204" pitchFamily="34" charset="0"/>
                        </a:rPr>
                        <a:t> </a:t>
                      </a:r>
                      <a:endParaRPr lang="ru-RU" sz="12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800"/>
                        </a:spcAft>
                      </a:pPr>
                      <a:r>
                        <a:rPr lang="en-US" sz="1200" b="1" dirty="0" smtClean="0">
                          <a:effectLst/>
                          <a:latin typeface="Times New Roman" panose="02020603050405020304" pitchFamily="18" charset="0"/>
                          <a:ea typeface="Calibri" panose="020F0502020204030204" pitchFamily="34" charset="0"/>
                        </a:rPr>
                        <a:t>14.6</a:t>
                      </a:r>
                      <a:endParaRPr lang="ru-RU" sz="12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83969" name="Rectangle 1"/>
          <p:cNvSpPr>
            <a:spLocks noChangeArrowheads="1"/>
          </p:cNvSpPr>
          <p:nvPr/>
        </p:nvSpPr>
        <p:spPr bwMode="auto">
          <a:xfrm>
            <a:off x="782320" y="223520"/>
            <a:ext cx="2016899" cy="707886"/>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JINR manpower</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42890" y="0"/>
            <a:ext cx="6480372" cy="830997"/>
          </a:xfrm>
          <a:prstGeom prst="rect">
            <a:avLst/>
          </a:prstGeom>
          <a:noFill/>
        </p:spPr>
        <p:txBody>
          <a:bodyPr wrap="square" rtlCol="0">
            <a:spAutoFit/>
          </a:bodyPr>
          <a:lstStyle/>
          <a:p>
            <a:r>
              <a:rPr lang="en-US" sz="4800" dirty="0" smtClean="0"/>
              <a:t>Thank you for attention</a:t>
            </a:r>
            <a:r>
              <a:rPr lang="ru-RU" sz="4800" dirty="0" smtClean="0"/>
              <a:t>!</a:t>
            </a:r>
            <a:endParaRPr lang="ru-RU" sz="4800" dirty="0"/>
          </a:p>
        </p:txBody>
      </p:sp>
      <p:sp>
        <p:nvSpPr>
          <p:cNvPr id="2" name="Номер слайда 1"/>
          <p:cNvSpPr>
            <a:spLocks noGrp="1"/>
          </p:cNvSpPr>
          <p:nvPr>
            <p:ph type="sldNum" sz="quarter" idx="12"/>
          </p:nvPr>
        </p:nvSpPr>
        <p:spPr/>
        <p:txBody>
          <a:bodyPr/>
          <a:lstStyle/>
          <a:p>
            <a:fld id="{73FA71B6-598B-4D0A-ACFC-ADB3C44C04C5}" type="slidenum">
              <a:rPr lang="ru-RU" smtClean="0"/>
              <a:pPr/>
              <a:t>34</a:t>
            </a:fld>
            <a:endParaRPr lang="ru-RU"/>
          </a:p>
        </p:txBody>
      </p:sp>
      <p:pic>
        <p:nvPicPr>
          <p:cNvPr id="4" name="Рисунок 3" descr="F:\FLAP-23\FLAP 2022\FLAP-22 photo\20220707_180242.jpg"/>
          <p:cNvPicPr/>
          <p:nvPr/>
        </p:nvPicPr>
        <p:blipFill>
          <a:blip r:embed="rId2"/>
          <a:srcRect t="31630" b="5663"/>
          <a:stretch>
            <a:fillRect/>
          </a:stretch>
        </p:blipFill>
        <p:spPr bwMode="auto">
          <a:xfrm>
            <a:off x="281450" y="1217582"/>
            <a:ext cx="3067925" cy="4094157"/>
          </a:xfrm>
          <a:prstGeom prst="rect">
            <a:avLst/>
          </a:prstGeom>
          <a:noFill/>
          <a:ln w="9525">
            <a:noFill/>
            <a:miter lim="800000"/>
            <a:headEnd/>
            <a:tailEnd/>
          </a:ln>
        </p:spPr>
      </p:pic>
      <p:pic>
        <p:nvPicPr>
          <p:cNvPr id="5" name="Рисунок 4" descr="F:\FLAP-23\FLAP 2022\FLAP-22 photo\IMG_20220704_155239.jpg"/>
          <p:cNvPicPr/>
          <p:nvPr/>
        </p:nvPicPr>
        <p:blipFill>
          <a:blip r:embed="rId3"/>
          <a:srcRect/>
          <a:stretch>
            <a:fillRect/>
          </a:stretch>
        </p:blipFill>
        <p:spPr bwMode="auto">
          <a:xfrm>
            <a:off x="8681663" y="1235110"/>
            <a:ext cx="3109109" cy="2648521"/>
          </a:xfrm>
          <a:prstGeom prst="rect">
            <a:avLst/>
          </a:prstGeom>
          <a:noFill/>
          <a:ln w="9525">
            <a:noFill/>
            <a:miter lim="800000"/>
            <a:headEnd/>
            <a:tailEnd/>
          </a:ln>
        </p:spPr>
      </p:pic>
      <p:pic>
        <p:nvPicPr>
          <p:cNvPr id="7" name="Рисунок 6" descr="F:\FLAP-23\FLAP 2022\FLAP-22 photo\IMG_20220704_143834.jpg"/>
          <p:cNvPicPr/>
          <p:nvPr/>
        </p:nvPicPr>
        <p:blipFill>
          <a:blip r:embed="rId4"/>
          <a:srcRect t="33652" b="10501"/>
          <a:stretch>
            <a:fillRect/>
          </a:stretch>
        </p:blipFill>
        <p:spPr bwMode="auto">
          <a:xfrm>
            <a:off x="4366517" y="4006921"/>
            <a:ext cx="5815172" cy="2594362"/>
          </a:xfrm>
          <a:prstGeom prst="rect">
            <a:avLst/>
          </a:prstGeom>
          <a:noFill/>
          <a:ln w="9525">
            <a:noFill/>
            <a:miter lim="800000"/>
            <a:headEnd/>
            <a:tailEnd/>
          </a:ln>
        </p:spPr>
      </p:pic>
      <p:pic>
        <p:nvPicPr>
          <p:cNvPr id="8" name="Рисунок 7"/>
          <p:cNvPicPr/>
          <p:nvPr/>
        </p:nvPicPr>
        <p:blipFill>
          <a:blip r:embed="rId5"/>
          <a:srcRect l="54064" t="3654" r="4091" b="10964"/>
          <a:stretch>
            <a:fillRect/>
          </a:stretch>
        </p:blipFill>
        <p:spPr bwMode="auto">
          <a:xfrm>
            <a:off x="3442551" y="1058238"/>
            <a:ext cx="4951435" cy="2828310"/>
          </a:xfrm>
          <a:prstGeom prst="rect">
            <a:avLst/>
          </a:prstGeom>
          <a:noFill/>
          <a:ln w="9525">
            <a:noFill/>
            <a:miter lim="800000"/>
            <a:headEnd/>
            <a:tailEnd/>
          </a:ln>
        </p:spPr>
      </p:pic>
    </p:spTree>
    <p:extLst>
      <p:ext uri="{BB962C8B-B14F-4D97-AF65-F5344CB8AC3E}">
        <p14:creationId xmlns="" xmlns:p14="http://schemas.microsoft.com/office/powerpoint/2010/main" val="25989821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Объект 1"/>
          <p:cNvGraphicFramePr>
            <a:graphicFrameLocks noChangeAspect="1"/>
          </p:cNvGraphicFramePr>
          <p:nvPr>
            <p:extLst>
              <p:ext uri="{D42A27DB-BD31-4B8C-83A1-F6EECF244321}">
                <p14:modId xmlns="" xmlns:p14="http://schemas.microsoft.com/office/powerpoint/2010/main" val="4256982891"/>
              </p:ext>
            </p:extLst>
          </p:nvPr>
        </p:nvGraphicFramePr>
        <p:xfrm>
          <a:off x="200150" y="1104106"/>
          <a:ext cx="3806781" cy="5376862"/>
        </p:xfrm>
        <a:graphic>
          <a:graphicData uri="http://schemas.openxmlformats.org/presentationml/2006/ole">
            <p:oleObj spid="_x0000_s88094" name="Acrobat Document" r:id="rId3" imgW="5850000" imgH="8272440" progId="AcroExch.Document.DC">
              <p:embed/>
            </p:oleObj>
          </a:graphicData>
        </a:graphic>
      </p:graphicFrame>
      <p:pic>
        <p:nvPicPr>
          <p:cNvPr id="3" name="Рисунок 2"/>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4076700" y="1258948"/>
            <a:ext cx="3844507" cy="5306952"/>
          </a:xfrm>
          <a:prstGeom prst="rect">
            <a:avLst/>
          </a:prstGeom>
        </p:spPr>
      </p:pic>
      <p:pic>
        <p:nvPicPr>
          <p:cNvPr id="4" name="Рисунок 3"/>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8067557" y="1217612"/>
            <a:ext cx="3641753" cy="5149850"/>
          </a:xfrm>
          <a:prstGeom prst="rect">
            <a:avLst/>
          </a:prstGeom>
        </p:spPr>
      </p:pic>
      <p:sp>
        <p:nvSpPr>
          <p:cNvPr id="5" name="TextBox 4"/>
          <p:cNvSpPr txBox="1"/>
          <p:nvPr/>
        </p:nvSpPr>
        <p:spPr>
          <a:xfrm>
            <a:off x="3545840" y="487680"/>
            <a:ext cx="4326184" cy="523220"/>
          </a:xfrm>
          <a:prstGeom prst="rect">
            <a:avLst/>
          </a:prstGeom>
          <a:noFill/>
        </p:spPr>
        <p:txBody>
          <a:bodyPr wrap="none" rtlCol="0">
            <a:spAutoFit/>
          </a:bodyPr>
          <a:lstStyle/>
          <a:p>
            <a:r>
              <a:rPr lang="en-US" sz="2800" dirty="0" smtClean="0"/>
              <a:t>Letters of acknowledgement</a:t>
            </a:r>
            <a:endParaRPr lang="ru-RU" sz="2800" dirty="0"/>
          </a:p>
        </p:txBody>
      </p:sp>
    </p:spTree>
    <p:extLst>
      <p:ext uri="{BB962C8B-B14F-4D97-AF65-F5344CB8AC3E}">
        <p14:creationId xmlns="" xmlns:p14="http://schemas.microsoft.com/office/powerpoint/2010/main" val="35239953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FLAP perspectives in view of </a:t>
            </a:r>
            <a:r>
              <a:rPr lang="en-US" dirty="0" smtClean="0">
                <a:solidFill>
                  <a:srgbClr val="C00000"/>
                </a:solidFill>
              </a:rPr>
              <a:t>proposed</a:t>
            </a:r>
            <a:r>
              <a:rPr lang="en-US" dirty="0" smtClean="0"/>
              <a:t> LINAC-200 upgrade to 800 MeV – 1 </a:t>
            </a:r>
            <a:r>
              <a:rPr lang="en-US" dirty="0" err="1" smtClean="0"/>
              <a:t>GeV</a:t>
            </a:r>
            <a:endParaRPr lang="ru-RU" dirty="0"/>
          </a:p>
        </p:txBody>
      </p:sp>
      <p:sp>
        <p:nvSpPr>
          <p:cNvPr id="3" name="Объект 2"/>
          <p:cNvSpPr>
            <a:spLocks noGrp="1"/>
          </p:cNvSpPr>
          <p:nvPr>
            <p:ph idx="1"/>
          </p:nvPr>
        </p:nvSpPr>
        <p:spPr/>
        <p:txBody>
          <a:bodyPr>
            <a:normAutofit/>
          </a:bodyPr>
          <a:lstStyle/>
          <a:p>
            <a:pPr marL="0" indent="0">
              <a:buNone/>
            </a:pPr>
            <a:r>
              <a:rPr lang="en-US" dirty="0" smtClean="0"/>
              <a:t>The increase in the electron energy will open new possibilities for fundamental research and development of new advanced technologies for monitoring and control of </a:t>
            </a:r>
            <a:r>
              <a:rPr lang="en-US" dirty="0" err="1" smtClean="0"/>
              <a:t>ultrarelativistic</a:t>
            </a:r>
            <a:r>
              <a:rPr lang="en-US" dirty="0" smtClean="0"/>
              <a:t> electron beams. New methods for generation of electromagnetic radiation in a wide wavelength range from THz to hard X rays would be addressed.</a:t>
            </a:r>
          </a:p>
          <a:p>
            <a:pPr marL="0" indent="0">
              <a:buNone/>
            </a:pPr>
            <a:endParaRPr lang="ru-RU" dirty="0"/>
          </a:p>
        </p:txBody>
      </p:sp>
    </p:spTree>
    <p:extLst>
      <p:ext uri="{BB962C8B-B14F-4D97-AF65-F5344CB8AC3E}">
        <p14:creationId xmlns="" xmlns:p14="http://schemas.microsoft.com/office/powerpoint/2010/main" val="25893487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650328"/>
          </a:xfrm>
        </p:spPr>
        <p:txBody>
          <a:bodyPr>
            <a:normAutofit/>
          </a:bodyPr>
          <a:lstStyle/>
          <a:p>
            <a:r>
              <a:rPr lang="en-US" sz="3600" dirty="0" smtClean="0"/>
              <a:t>Some possible short-term and medium-term </a:t>
            </a:r>
            <a:r>
              <a:rPr lang="en-US" sz="3600" dirty="0"/>
              <a:t>directions </a:t>
            </a:r>
            <a:endParaRPr lang="ru-RU" sz="3600" dirty="0"/>
          </a:p>
        </p:txBody>
      </p:sp>
      <p:sp>
        <p:nvSpPr>
          <p:cNvPr id="3" name="Объект 2"/>
          <p:cNvSpPr>
            <a:spLocks noGrp="1"/>
          </p:cNvSpPr>
          <p:nvPr>
            <p:ph idx="1"/>
          </p:nvPr>
        </p:nvSpPr>
        <p:spPr>
          <a:xfrm>
            <a:off x="838200" y="1122218"/>
            <a:ext cx="10515600" cy="5054745"/>
          </a:xfrm>
        </p:spPr>
        <p:txBody>
          <a:bodyPr>
            <a:normAutofit/>
          </a:bodyPr>
          <a:lstStyle/>
          <a:p>
            <a:r>
              <a:rPr lang="en-US" sz="2000" b="1" u="sng" dirty="0" smtClean="0"/>
              <a:t>Study of the nature of strong interactions in </a:t>
            </a:r>
            <a:r>
              <a:rPr lang="ru-RU" sz="2000" b="1" u="sng" dirty="0"/>
              <a:t>π</a:t>
            </a:r>
            <a:r>
              <a:rPr lang="ru-RU" sz="2000" b="1" u="sng" baseline="30000" dirty="0"/>
              <a:t>0</a:t>
            </a:r>
            <a:r>
              <a:rPr lang="ru-RU" sz="2000" b="1" u="sng" dirty="0"/>
              <a:t> и η </a:t>
            </a:r>
            <a:r>
              <a:rPr lang="en-US" sz="2000" b="1" u="sng" dirty="0" smtClean="0"/>
              <a:t>meson </a:t>
            </a:r>
            <a:r>
              <a:rPr lang="en-US" sz="2000" b="1" u="sng" dirty="0" err="1" smtClean="0"/>
              <a:t>photoproduction</a:t>
            </a:r>
            <a:r>
              <a:rPr lang="en-US" sz="2000" dirty="0" smtClean="0"/>
              <a:t>. A range of </a:t>
            </a:r>
            <a:r>
              <a:rPr lang="ru-RU" sz="2000" dirty="0" smtClean="0"/>
              <a:t>600-800 </a:t>
            </a:r>
            <a:r>
              <a:rPr lang="en-US" sz="2000" dirty="0" smtClean="0"/>
              <a:t>MeV is of extreme interest for nuclear effects in particle production near the threshold. Some explain the universal character of </a:t>
            </a:r>
            <a:r>
              <a:rPr lang="en-US" sz="2000" dirty="0" err="1" smtClean="0"/>
              <a:t>subthreshold</a:t>
            </a:r>
            <a:r>
              <a:rPr lang="en-US" sz="2000" dirty="0" smtClean="0"/>
              <a:t> and cumulative particle production in terms of the gluon component of nuclear matter. Taking into account direct transition of a photon into a vector meson, these reactions may shed light on the nature of vacuum in electromagnetic and strong interactions. The available gamma spectrometers from lead glass allow one to start preliminary studies in the nearest future. </a:t>
            </a:r>
          </a:p>
          <a:p>
            <a:r>
              <a:rPr lang="en-US" sz="2000" b="1" u="sng" dirty="0" smtClean="0"/>
              <a:t>Creation of the station of neutron radiography and spectroscopy at LINAC</a:t>
            </a:r>
            <a:r>
              <a:rPr lang="en-US" sz="2000" dirty="0" smtClean="0"/>
              <a:t>. </a:t>
            </a:r>
          </a:p>
          <a:p>
            <a:endParaRPr lang="ru-RU" sz="2000" dirty="0"/>
          </a:p>
        </p:txBody>
      </p:sp>
      <p:pic>
        <p:nvPicPr>
          <p:cNvPr id="5" name="Рисунок 4"/>
          <p:cNvPicPr>
            <a:picLocks noChangeAspect="1"/>
          </p:cNvPicPr>
          <p:nvPr/>
        </p:nvPicPr>
        <p:blipFill>
          <a:blip r:embed="rId2"/>
          <a:stretch>
            <a:fillRect/>
          </a:stretch>
        </p:blipFill>
        <p:spPr>
          <a:xfrm>
            <a:off x="6096000" y="3759777"/>
            <a:ext cx="5534025" cy="2705100"/>
          </a:xfrm>
          <a:prstGeom prst="rect">
            <a:avLst/>
          </a:prstGeom>
        </p:spPr>
      </p:pic>
      <p:sp>
        <p:nvSpPr>
          <p:cNvPr id="6" name="TextBox 5"/>
          <p:cNvSpPr txBox="1"/>
          <p:nvPr/>
        </p:nvSpPr>
        <p:spPr>
          <a:xfrm>
            <a:off x="973282" y="3520089"/>
            <a:ext cx="5032664" cy="2246769"/>
          </a:xfrm>
          <a:prstGeom prst="rect">
            <a:avLst/>
          </a:prstGeom>
          <a:noFill/>
        </p:spPr>
        <p:txBody>
          <a:bodyPr wrap="square" rtlCol="0">
            <a:spAutoFit/>
          </a:bodyPr>
          <a:lstStyle/>
          <a:p>
            <a:r>
              <a:rPr lang="en-US" sz="2000" u="sng" dirty="0" smtClean="0"/>
              <a:t>Neutron detector</a:t>
            </a:r>
            <a:r>
              <a:rPr lang="en-US" sz="2000" dirty="0" smtClean="0"/>
              <a:t>: area</a:t>
            </a:r>
            <a:r>
              <a:rPr lang="ru-RU" sz="2000" dirty="0" smtClean="0"/>
              <a:t> </a:t>
            </a:r>
            <a:r>
              <a:rPr lang="ru-RU" sz="2000" dirty="0"/>
              <a:t>1000 х </a:t>
            </a:r>
            <a:r>
              <a:rPr lang="ru-RU" sz="2000" dirty="0" smtClean="0"/>
              <a:t>1000</a:t>
            </a:r>
            <a:r>
              <a:rPr lang="en-US" sz="2000" dirty="0" smtClean="0"/>
              <a:t> mm,</a:t>
            </a:r>
          </a:p>
          <a:p>
            <a:r>
              <a:rPr lang="en-US" sz="2000" dirty="0" smtClean="0"/>
              <a:t>			        exposure time</a:t>
            </a:r>
            <a:r>
              <a:rPr lang="ru-RU" sz="2000" dirty="0" smtClean="0"/>
              <a:t> </a:t>
            </a:r>
            <a:r>
              <a:rPr lang="ru-RU" sz="2000" dirty="0"/>
              <a:t>5 </a:t>
            </a:r>
            <a:r>
              <a:rPr lang="en-US" sz="2000" dirty="0" smtClean="0"/>
              <a:t>ns,</a:t>
            </a:r>
          </a:p>
          <a:p>
            <a:r>
              <a:rPr lang="en-US" sz="2000" dirty="0" smtClean="0"/>
              <a:t>				start from synch pulse,</a:t>
            </a:r>
          </a:p>
          <a:p>
            <a:r>
              <a:rPr lang="en-US" sz="2000" dirty="0" smtClean="0"/>
              <a:t>                               Delay from 5 ns to 1 </a:t>
            </a:r>
            <a:r>
              <a:rPr lang="en-US" sz="2000" dirty="0" err="1" smtClean="0"/>
              <a:t>ms.</a:t>
            </a:r>
            <a:r>
              <a:rPr lang="en-US" sz="2000" dirty="0" smtClean="0"/>
              <a:t> </a:t>
            </a:r>
          </a:p>
          <a:p>
            <a:r>
              <a:rPr lang="en-US" sz="2000" dirty="0" smtClean="0"/>
              <a:t>It will be possible to separate a required part of the neutron spectrum (slow, fast, thermal, etc.) via time of flight.</a:t>
            </a:r>
          </a:p>
        </p:txBody>
      </p:sp>
    </p:spTree>
    <p:extLst>
      <p:ext uri="{BB962C8B-B14F-4D97-AF65-F5344CB8AC3E}">
        <p14:creationId xmlns="" xmlns:p14="http://schemas.microsoft.com/office/powerpoint/2010/main" val="42269650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650328"/>
          </a:xfrm>
        </p:spPr>
        <p:txBody>
          <a:bodyPr>
            <a:normAutofit/>
          </a:bodyPr>
          <a:lstStyle/>
          <a:p>
            <a:r>
              <a:rPr lang="en-US" sz="3600" dirty="0" smtClean="0"/>
              <a:t>Some possible short-term and medium-term </a:t>
            </a:r>
            <a:r>
              <a:rPr lang="en-US" sz="3600" dirty="0"/>
              <a:t>directions </a:t>
            </a:r>
            <a:endParaRPr lang="ru-RU" sz="3600" dirty="0"/>
          </a:p>
        </p:txBody>
      </p:sp>
      <p:sp>
        <p:nvSpPr>
          <p:cNvPr id="3" name="Объект 2"/>
          <p:cNvSpPr>
            <a:spLocks noGrp="1"/>
          </p:cNvSpPr>
          <p:nvPr>
            <p:ph idx="1"/>
          </p:nvPr>
        </p:nvSpPr>
        <p:spPr>
          <a:xfrm>
            <a:off x="838200" y="1122218"/>
            <a:ext cx="10515600" cy="5054745"/>
          </a:xfrm>
        </p:spPr>
        <p:txBody>
          <a:bodyPr>
            <a:normAutofit fontScale="92500" lnSpcReduction="10000"/>
          </a:bodyPr>
          <a:lstStyle/>
          <a:p>
            <a:r>
              <a:rPr lang="en-US" sz="2000" b="1" u="sng" dirty="0" smtClean="0"/>
              <a:t>Development of new diagnostic methods for </a:t>
            </a:r>
            <a:r>
              <a:rPr lang="en-US" sz="2000" b="1" u="sng" dirty="0" err="1" smtClean="0"/>
              <a:t>ultrarelativistic</a:t>
            </a:r>
            <a:r>
              <a:rPr lang="en-US" sz="2000" b="1" u="sng" dirty="0" smtClean="0"/>
              <a:t> electron beams and detector calibration</a:t>
            </a:r>
            <a:endParaRPr lang="en-US" sz="2000" dirty="0" smtClean="0"/>
          </a:p>
          <a:p>
            <a:pPr marL="0" indent="0">
              <a:buNone/>
            </a:pPr>
            <a:r>
              <a:rPr lang="en-US" sz="1600" dirty="0" smtClean="0"/>
              <a:t>Diagnostic systems for charged particle and heavy ion beams in a wide energy range based on:</a:t>
            </a:r>
          </a:p>
          <a:p>
            <a:pPr lvl="1"/>
            <a:r>
              <a:rPr lang="en-US" sz="1600" dirty="0" smtClean="0"/>
              <a:t>secondary electron emission monitors;</a:t>
            </a:r>
          </a:p>
          <a:p>
            <a:pPr lvl="1"/>
            <a:r>
              <a:rPr lang="en-US" sz="1600" dirty="0" smtClean="0"/>
              <a:t>MCP based detectors;</a:t>
            </a:r>
          </a:p>
          <a:p>
            <a:pPr lvl="1"/>
            <a:r>
              <a:rPr lang="en-US" sz="1600" dirty="0"/>
              <a:t>t</a:t>
            </a:r>
            <a:r>
              <a:rPr lang="en-US" sz="1600" dirty="0" smtClean="0"/>
              <a:t>elescopes of silicon pixel detectors (MAPS); </a:t>
            </a:r>
          </a:p>
          <a:p>
            <a:pPr marL="0" indent="0">
              <a:buNone/>
            </a:pPr>
            <a:r>
              <a:rPr lang="en-US" sz="1600" dirty="0" smtClean="0"/>
              <a:t>Experimental test bench for studies with new pixel detectors and ultralight carbon composite materials (for nuclear medicine). Study of radiation hardness of new carbon composite materials.</a:t>
            </a:r>
          </a:p>
          <a:p>
            <a:pPr marL="0" indent="0">
              <a:buNone/>
            </a:pPr>
            <a:r>
              <a:rPr lang="en-US" sz="1600" dirty="0" smtClean="0"/>
              <a:t>Longitudinal beam diagnostics with femtosecond precision based on analysis of coherent radiation spectrum, arrival time, etc.</a:t>
            </a:r>
          </a:p>
          <a:p>
            <a:pPr marL="0" indent="0">
              <a:buNone/>
            </a:pPr>
            <a:r>
              <a:rPr lang="en-US" sz="1600" dirty="0" smtClean="0"/>
              <a:t>Measurement of Gaussian transverse profile and </a:t>
            </a:r>
            <a:r>
              <a:rPr lang="en-US" sz="1600" dirty="0" err="1" smtClean="0"/>
              <a:t>emittance</a:t>
            </a:r>
            <a:r>
              <a:rPr lang="en-US" sz="1600" dirty="0" smtClean="0"/>
              <a:t> based on optical transition radiation and </a:t>
            </a:r>
            <a:r>
              <a:rPr lang="en-US" sz="1600" dirty="0" err="1" smtClean="0"/>
              <a:t>multiangle</a:t>
            </a:r>
            <a:r>
              <a:rPr lang="en-US" sz="1600" dirty="0" smtClean="0"/>
              <a:t> scanning.</a:t>
            </a:r>
          </a:p>
          <a:p>
            <a:r>
              <a:rPr lang="en-US" sz="2000" b="1" u="sng" dirty="0" smtClean="0"/>
              <a:t>Generation of high intensity THz radiation</a:t>
            </a:r>
            <a:r>
              <a:rPr lang="en-US" sz="2000" dirty="0" smtClean="0"/>
              <a:t> </a:t>
            </a:r>
          </a:p>
          <a:p>
            <a:pPr marL="0" indent="0">
              <a:buNone/>
            </a:pPr>
            <a:r>
              <a:rPr lang="en-US" sz="2000" dirty="0" smtClean="0"/>
              <a:t>Less strict requirements to “close” electron beam passage over slow-wave structure (for e energy of 1 </a:t>
            </a:r>
            <a:r>
              <a:rPr lang="en-US" sz="2000" dirty="0" err="1" smtClean="0"/>
              <a:t>GeV</a:t>
            </a:r>
            <a:r>
              <a:rPr lang="en-US" sz="2000" dirty="0" smtClean="0"/>
              <a:t> a distance of several mm for 10 THz and several cm for 1 THz).</a:t>
            </a:r>
          </a:p>
          <a:p>
            <a:pPr marL="0" indent="0">
              <a:buNone/>
            </a:pPr>
            <a:r>
              <a:rPr lang="en-US" sz="2000" dirty="0" smtClean="0"/>
              <a:t>Electron beam width requirement complies with the requirement on the distance to the slow-wave structure. </a:t>
            </a:r>
          </a:p>
          <a:p>
            <a:pPr marL="0" indent="0">
              <a:buNone/>
            </a:pPr>
            <a:r>
              <a:rPr lang="en-US" sz="2000" dirty="0" smtClean="0"/>
              <a:t>Increase in the electron beam quality results in higher generation efficiency.</a:t>
            </a:r>
          </a:p>
          <a:p>
            <a:pPr marL="0" indent="0">
              <a:buNone/>
            </a:pPr>
            <a:r>
              <a:rPr lang="en-US" sz="2000" dirty="0" smtClean="0"/>
              <a:t>Total generation efficiency increases also due to higher total beam power.</a:t>
            </a:r>
          </a:p>
          <a:p>
            <a:endParaRPr lang="ru-RU" sz="2000" dirty="0"/>
          </a:p>
        </p:txBody>
      </p:sp>
    </p:spTree>
    <p:extLst>
      <p:ext uri="{BB962C8B-B14F-4D97-AF65-F5344CB8AC3E}">
        <p14:creationId xmlns="" xmlns:p14="http://schemas.microsoft.com/office/powerpoint/2010/main" val="40998186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a:srcRect l="63707" t="16590" r="13326" b="7971"/>
          <a:stretch>
            <a:fillRect/>
          </a:stretch>
        </p:blipFill>
        <p:spPr bwMode="auto">
          <a:xfrm>
            <a:off x="314960" y="142240"/>
            <a:ext cx="5527040" cy="6350000"/>
          </a:xfrm>
          <a:prstGeom prst="rect">
            <a:avLst/>
          </a:prstGeom>
          <a:noFill/>
          <a:ln w="9525">
            <a:noFill/>
            <a:miter lim="800000"/>
            <a:headEnd/>
            <a:tailEnd/>
          </a:ln>
        </p:spPr>
      </p:pic>
      <p:pic>
        <p:nvPicPr>
          <p:cNvPr id="4" name="Рисунок 3"/>
          <p:cNvPicPr/>
          <p:nvPr/>
        </p:nvPicPr>
        <p:blipFill>
          <a:blip r:embed="rId3" cstate="print"/>
          <a:srcRect l="65800" t="10000" r="8491" b="9231"/>
          <a:stretch>
            <a:fillRect/>
          </a:stretch>
        </p:blipFill>
        <p:spPr bwMode="auto">
          <a:xfrm>
            <a:off x="5720080" y="1076960"/>
            <a:ext cx="5760720" cy="5313680"/>
          </a:xfrm>
          <a:prstGeom prst="rect">
            <a:avLst/>
          </a:prstGeom>
          <a:noFill/>
          <a:ln w="9525">
            <a:noFill/>
            <a:miter lim="800000"/>
            <a:headEnd/>
            <a:tailEnd/>
          </a:ln>
        </p:spPr>
      </p:pic>
      <p:sp>
        <p:nvSpPr>
          <p:cNvPr id="5" name="TextBox 4"/>
          <p:cNvSpPr txBox="1"/>
          <p:nvPr/>
        </p:nvSpPr>
        <p:spPr>
          <a:xfrm>
            <a:off x="5567680" y="447040"/>
            <a:ext cx="6497933" cy="369332"/>
          </a:xfrm>
          <a:prstGeom prst="rect">
            <a:avLst/>
          </a:prstGeom>
          <a:noFill/>
        </p:spPr>
        <p:txBody>
          <a:bodyPr wrap="none" rtlCol="0">
            <a:spAutoFit/>
          </a:bodyPr>
          <a:lstStyle/>
          <a:p>
            <a:r>
              <a:rPr lang="en-US" b="1" dirty="0" smtClean="0"/>
              <a:t>Memorandum of understanding for the FLAP collaboration at JINR</a:t>
            </a:r>
            <a:endParaRPr lang="ru-RU" b="1"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5557520" y="1594880"/>
            <a:ext cx="6045198" cy="5099376"/>
          </a:xfrm>
          <a:prstGeom prst="rect">
            <a:avLst/>
          </a:prstGeom>
        </p:spPr>
      </p:pic>
      <p:pic>
        <p:nvPicPr>
          <p:cNvPr id="4" name="Рисунок 3"/>
          <p:cNvPicPr/>
          <p:nvPr/>
        </p:nvPicPr>
        <p:blipFill>
          <a:blip r:embed="rId3"/>
          <a:srcRect l="65042" t="17692" r="11289" b="8727"/>
          <a:stretch>
            <a:fillRect/>
          </a:stretch>
        </p:blipFill>
        <p:spPr bwMode="auto">
          <a:xfrm>
            <a:off x="294640" y="1473200"/>
            <a:ext cx="5222240" cy="5384800"/>
          </a:xfrm>
          <a:prstGeom prst="rect">
            <a:avLst/>
          </a:prstGeom>
          <a:noFill/>
          <a:ln w="9525">
            <a:noFill/>
            <a:miter lim="800000"/>
            <a:headEnd/>
            <a:tailEnd/>
          </a:ln>
        </p:spPr>
      </p:pic>
      <p:sp>
        <p:nvSpPr>
          <p:cNvPr id="6" name="TextBox 5"/>
          <p:cNvSpPr txBox="1"/>
          <p:nvPr/>
        </p:nvSpPr>
        <p:spPr>
          <a:xfrm>
            <a:off x="1361441" y="355600"/>
            <a:ext cx="9580880" cy="954107"/>
          </a:xfrm>
          <a:prstGeom prst="rect">
            <a:avLst/>
          </a:prstGeom>
          <a:noFill/>
        </p:spPr>
        <p:txBody>
          <a:bodyPr wrap="square" rtlCol="0">
            <a:spAutoFit/>
          </a:bodyPr>
          <a:lstStyle/>
          <a:p>
            <a:pPr algn="ctr"/>
            <a:r>
              <a:rPr lang="en-US" sz="2800" b="1" dirty="0" smtClean="0"/>
              <a:t>RREPS 2023 – 4 reports of FLAP collaboration and </a:t>
            </a:r>
          </a:p>
          <a:p>
            <a:pPr algn="ctr"/>
            <a:r>
              <a:rPr lang="en-US" sz="2800" b="1" dirty="0" smtClean="0"/>
              <a:t>19 mentions of FLAP in other reports</a:t>
            </a:r>
            <a:endParaRPr lang="ru-RU" sz="2800" b="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Администратор\Desktop\28\20200317_122336.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rot="10800000">
            <a:off x="1524000" y="0"/>
            <a:ext cx="9144000" cy="514793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Прямоугольник 5"/>
          <p:cNvSpPr/>
          <p:nvPr/>
        </p:nvSpPr>
        <p:spPr>
          <a:xfrm>
            <a:off x="1631504" y="5229200"/>
            <a:ext cx="7746176" cy="646331"/>
          </a:xfrm>
          <a:prstGeom prst="rect">
            <a:avLst/>
          </a:prstGeom>
        </p:spPr>
        <p:txBody>
          <a:bodyPr wrap="square">
            <a:spAutoFit/>
          </a:bodyPr>
          <a:lstStyle/>
          <a:p>
            <a:r>
              <a:rPr lang="en-US" dirty="0" smtClean="0"/>
              <a:t>Linear electron accelerator LINAC</a:t>
            </a:r>
            <a:r>
              <a:rPr lang="ru-RU" dirty="0" smtClean="0"/>
              <a:t>-200</a:t>
            </a:r>
            <a:endParaRPr lang="en-US" dirty="0" smtClean="0"/>
          </a:p>
          <a:p>
            <a:r>
              <a:rPr lang="en-US" dirty="0" smtClean="0"/>
              <a:t>transferred to JINR from NIKHEF (Amsterdam) in the end of 90se </a:t>
            </a:r>
            <a:endParaRPr lang="ru-RU" dirty="0"/>
          </a:p>
        </p:txBody>
      </p:sp>
      <p:sp>
        <p:nvSpPr>
          <p:cNvPr id="2" name="Номер слайда 1"/>
          <p:cNvSpPr>
            <a:spLocks noGrp="1"/>
          </p:cNvSpPr>
          <p:nvPr>
            <p:ph type="sldNum" sz="quarter" idx="12"/>
          </p:nvPr>
        </p:nvSpPr>
        <p:spPr>
          <a:xfrm>
            <a:off x="5515087" y="6492876"/>
            <a:ext cx="1161826" cy="365125"/>
          </a:xfrm>
        </p:spPr>
        <p:txBody>
          <a:bodyPr/>
          <a:lstStyle/>
          <a:p>
            <a:fld id="{73FA71B6-598B-4D0A-ACFC-ADB3C44C04C5}" type="slidenum">
              <a:rPr lang="ru-RU" smtClean="0"/>
              <a:pPr/>
              <a:t>6</a:t>
            </a:fld>
            <a:endParaRPr lang="ru-RU" dirty="0"/>
          </a:p>
        </p:txBody>
      </p:sp>
    </p:spTree>
    <p:extLst>
      <p:ext uri="{BB962C8B-B14F-4D97-AF65-F5344CB8AC3E}">
        <p14:creationId xmlns="" xmlns:p14="http://schemas.microsoft.com/office/powerpoint/2010/main" val="9930913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Администратор\Desktop\28\20200317_122606.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rot="10800000">
            <a:off x="1524000" y="0"/>
            <a:ext cx="9144000" cy="5199376"/>
          </a:xfrm>
          <a:prstGeom prst="rect">
            <a:avLst/>
          </a:prstGeom>
          <a:noFill/>
          <a:extLst>
            <a:ext uri="{909E8E84-426E-40DD-AFC4-6F175D3DCCD1}">
              <a14:hiddenFill xmlns="" xmlns:a14="http://schemas.microsoft.com/office/drawing/2010/main">
                <a:solidFill>
                  <a:srgbClr val="FFFFFF"/>
                </a:solidFill>
              </a14:hiddenFill>
            </a:ext>
          </a:extLst>
        </p:spPr>
      </p:pic>
      <p:sp>
        <p:nvSpPr>
          <p:cNvPr id="3" name="Прямоугольник 2"/>
          <p:cNvSpPr/>
          <p:nvPr/>
        </p:nvSpPr>
        <p:spPr>
          <a:xfrm>
            <a:off x="1552491" y="5222043"/>
            <a:ext cx="5407605" cy="646331"/>
          </a:xfrm>
          <a:prstGeom prst="rect">
            <a:avLst/>
          </a:prstGeom>
        </p:spPr>
        <p:txBody>
          <a:bodyPr wrap="square">
            <a:spAutoFit/>
          </a:bodyPr>
          <a:lstStyle/>
          <a:p>
            <a:r>
              <a:rPr lang="en-US" dirty="0"/>
              <a:t>Linear electron accelerator LINAC</a:t>
            </a:r>
            <a:r>
              <a:rPr lang="ru-RU" dirty="0" smtClean="0"/>
              <a:t>-200</a:t>
            </a:r>
            <a:endParaRPr lang="en-US" dirty="0" smtClean="0"/>
          </a:p>
          <a:p>
            <a:r>
              <a:rPr lang="en-US" dirty="0" smtClean="0"/>
              <a:t>200 </a:t>
            </a:r>
            <a:r>
              <a:rPr lang="en-US" dirty="0" err="1" smtClean="0"/>
              <a:t>MeV</a:t>
            </a:r>
            <a:r>
              <a:rPr lang="en-US" dirty="0" smtClean="0"/>
              <a:t> section</a:t>
            </a:r>
            <a:endParaRPr lang="ru-RU" dirty="0"/>
          </a:p>
        </p:txBody>
      </p:sp>
      <p:sp>
        <p:nvSpPr>
          <p:cNvPr id="2" name="Номер слайда 1"/>
          <p:cNvSpPr>
            <a:spLocks noGrp="1"/>
          </p:cNvSpPr>
          <p:nvPr>
            <p:ph type="sldNum" sz="quarter" idx="12"/>
          </p:nvPr>
        </p:nvSpPr>
        <p:spPr/>
        <p:txBody>
          <a:bodyPr/>
          <a:lstStyle/>
          <a:p>
            <a:fld id="{73FA71B6-598B-4D0A-ACFC-ADB3C44C04C5}" type="slidenum">
              <a:rPr lang="ru-RU" smtClean="0"/>
              <a:pPr/>
              <a:t>7</a:t>
            </a:fld>
            <a:endParaRPr lang="ru-RU"/>
          </a:p>
        </p:txBody>
      </p:sp>
    </p:spTree>
    <p:extLst>
      <p:ext uri="{BB962C8B-B14F-4D97-AF65-F5344CB8AC3E}">
        <p14:creationId xmlns="" xmlns:p14="http://schemas.microsoft.com/office/powerpoint/2010/main" val="19148723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rotWithShape="1">
          <a:blip r:embed="rId2"/>
          <a:srcRect l="7509" t="34207" r="18132" b="43314"/>
          <a:stretch/>
        </p:blipFill>
        <p:spPr bwMode="auto">
          <a:xfrm>
            <a:off x="1524001" y="188640"/>
            <a:ext cx="6246861" cy="2031469"/>
          </a:xfrm>
          <a:prstGeom prst="rect">
            <a:avLst/>
          </a:prstGeom>
          <a:ln>
            <a:noFill/>
          </a:ln>
          <a:extLst>
            <a:ext uri="{53640926-AAD7-44D8-BBD7-CCE9431645EC}">
              <a14:shadowObscured xmlns="" xmlns:a14="http://schemas.microsoft.com/office/drawing/2010/main"/>
            </a:ext>
          </a:extLst>
        </p:spPr>
      </p:pic>
      <p:sp>
        <p:nvSpPr>
          <p:cNvPr id="3" name="Прямоугольник 2"/>
          <p:cNvSpPr/>
          <p:nvPr/>
        </p:nvSpPr>
        <p:spPr>
          <a:xfrm>
            <a:off x="1708691" y="2035444"/>
            <a:ext cx="2958952" cy="276999"/>
          </a:xfrm>
          <a:prstGeom prst="rect">
            <a:avLst/>
          </a:prstGeom>
        </p:spPr>
        <p:txBody>
          <a:bodyPr wrap="none">
            <a:spAutoFit/>
          </a:bodyPr>
          <a:lstStyle/>
          <a:p>
            <a:r>
              <a:rPr lang="en-US" sz="1200" dirty="0" smtClean="0"/>
              <a:t>Schematic diagram of LINAC-800 accelerator</a:t>
            </a:r>
            <a:endParaRPr lang="ru-RU" sz="1200" dirty="0"/>
          </a:p>
        </p:txBody>
      </p:sp>
      <p:pic>
        <p:nvPicPr>
          <p:cNvPr id="4" name="Рисунок 3"/>
          <p:cNvPicPr/>
          <p:nvPr/>
        </p:nvPicPr>
        <p:blipFill rotWithShape="1">
          <a:blip r:embed="rId3"/>
          <a:srcRect l="23260" t="31927" r="31868" b="15622"/>
          <a:stretch/>
        </p:blipFill>
        <p:spPr bwMode="auto">
          <a:xfrm>
            <a:off x="4966370" y="3040107"/>
            <a:ext cx="5653980" cy="3468588"/>
          </a:xfrm>
          <a:prstGeom prst="rect">
            <a:avLst/>
          </a:prstGeom>
          <a:ln>
            <a:noFill/>
          </a:ln>
          <a:extLst>
            <a:ext uri="{53640926-AAD7-44D8-BBD7-CCE9431645EC}">
              <a14:shadowObscured xmlns="" xmlns:a14="http://schemas.microsoft.com/office/drawing/2010/main"/>
            </a:ext>
          </a:extLst>
        </p:spPr>
      </p:pic>
      <p:sp>
        <p:nvSpPr>
          <p:cNvPr id="5" name="Прямоугольник 4"/>
          <p:cNvSpPr/>
          <p:nvPr/>
        </p:nvSpPr>
        <p:spPr>
          <a:xfrm>
            <a:off x="4899669" y="6494881"/>
            <a:ext cx="5742384" cy="276999"/>
          </a:xfrm>
          <a:prstGeom prst="rect">
            <a:avLst/>
          </a:prstGeom>
        </p:spPr>
        <p:txBody>
          <a:bodyPr wrap="square">
            <a:spAutoFit/>
          </a:bodyPr>
          <a:lstStyle/>
          <a:p>
            <a:r>
              <a:rPr lang="en-US" sz="1200" dirty="0" err="1" smtClean="0"/>
              <a:t>Oscillogram</a:t>
            </a:r>
            <a:r>
              <a:rPr lang="en-US" sz="1200" dirty="0" smtClean="0"/>
              <a:t> of the beam at the output of A04 station</a:t>
            </a:r>
            <a:endParaRPr lang="ru-RU" sz="1200" dirty="0"/>
          </a:p>
        </p:txBody>
      </p:sp>
      <p:graphicFrame>
        <p:nvGraphicFramePr>
          <p:cNvPr id="6" name="Таблица 5"/>
          <p:cNvGraphicFramePr>
            <a:graphicFrameLocks noGrp="1"/>
          </p:cNvGraphicFramePr>
          <p:nvPr>
            <p:extLst>
              <p:ext uri="{D42A27DB-BD31-4B8C-83A1-F6EECF244321}">
                <p14:modId xmlns="" xmlns:p14="http://schemas.microsoft.com/office/powerpoint/2010/main" val="3176487936"/>
              </p:ext>
            </p:extLst>
          </p:nvPr>
        </p:nvGraphicFramePr>
        <p:xfrm>
          <a:off x="1613534" y="2708920"/>
          <a:ext cx="3330338" cy="1752600"/>
        </p:xfrm>
        <a:graphic>
          <a:graphicData uri="http://schemas.openxmlformats.org/drawingml/2006/table">
            <a:tbl>
              <a:tblPr firstRow="1" bandRow="1">
                <a:tableStyleId>{5C22544A-7EE6-4342-B048-85BDC9FD1C3A}</a:tableStyleId>
              </a:tblPr>
              <a:tblGrid>
                <a:gridCol w="1665169"/>
                <a:gridCol w="1665169"/>
              </a:tblGrid>
              <a:tr h="370840">
                <a:tc gridSpan="2">
                  <a:txBody>
                    <a:bodyPr/>
                    <a:lstStyle/>
                    <a:p>
                      <a:endParaRPr lang="ru-RU" dirty="0"/>
                    </a:p>
                  </a:txBody>
                  <a:tcPr/>
                </a:tc>
                <a:tc hMerge="1">
                  <a:txBody>
                    <a:bodyPr/>
                    <a:lstStyle/>
                    <a:p>
                      <a:endParaRPr lang="ru-RU" dirty="0"/>
                    </a:p>
                  </a:txBody>
                  <a:tcPr/>
                </a:tc>
              </a:tr>
              <a:tr h="370840">
                <a:tc>
                  <a:txBody>
                    <a:bodyPr/>
                    <a:lstStyle/>
                    <a:p>
                      <a:r>
                        <a:rPr lang="en-US" sz="1800" kern="1200" dirty="0" smtClean="0">
                          <a:solidFill>
                            <a:schemeClr val="dk1"/>
                          </a:solidFill>
                          <a:effectLst/>
                          <a:latin typeface="+mn-lt"/>
                          <a:ea typeface="+mn-ea"/>
                          <a:cs typeface="+mn-cs"/>
                        </a:rPr>
                        <a:t>Current</a:t>
                      </a:r>
                      <a:endParaRPr lang="ru-RU" dirty="0"/>
                    </a:p>
                  </a:txBody>
                  <a:tcPr/>
                </a:tc>
                <a:tc>
                  <a:txBody>
                    <a:bodyPr/>
                    <a:lstStyle/>
                    <a:p>
                      <a:r>
                        <a:rPr lang="ru-RU" dirty="0" smtClean="0"/>
                        <a:t>60 </a:t>
                      </a:r>
                      <a:r>
                        <a:rPr lang="en-US" dirty="0" smtClean="0"/>
                        <a:t>mA</a:t>
                      </a:r>
                      <a:endParaRPr lang="ru-RU" dirty="0"/>
                    </a:p>
                  </a:txBody>
                  <a:tcPr/>
                </a:tc>
              </a:tr>
              <a:tr h="370840">
                <a:tc>
                  <a:txBody>
                    <a:bodyPr/>
                    <a:lstStyle/>
                    <a:p>
                      <a:r>
                        <a:rPr lang="en-US" sz="1800" kern="1200" dirty="0" smtClean="0">
                          <a:solidFill>
                            <a:schemeClr val="dk1"/>
                          </a:solidFill>
                          <a:effectLst/>
                          <a:latin typeface="+mn-lt"/>
                          <a:ea typeface="+mn-ea"/>
                          <a:cs typeface="+mn-cs"/>
                        </a:rPr>
                        <a:t>Frequency</a:t>
                      </a:r>
                      <a:endParaRPr lang="ru-RU" dirty="0"/>
                    </a:p>
                  </a:txBody>
                  <a:tcPr/>
                </a:tc>
                <a:tc>
                  <a:txBody>
                    <a:bodyPr/>
                    <a:lstStyle/>
                    <a:p>
                      <a:r>
                        <a:rPr lang="ru-RU" sz="1800" kern="1200" dirty="0" smtClean="0">
                          <a:solidFill>
                            <a:schemeClr val="dk1"/>
                          </a:solidFill>
                          <a:effectLst/>
                          <a:latin typeface="+mn-lt"/>
                          <a:ea typeface="+mn-ea"/>
                          <a:cs typeface="+mn-cs"/>
                        </a:rPr>
                        <a:t>1</a:t>
                      </a:r>
                      <a:r>
                        <a:rPr lang="en-US" sz="1800" kern="1200" dirty="0" smtClean="0">
                          <a:solidFill>
                            <a:schemeClr val="dk1"/>
                          </a:solidFill>
                          <a:effectLst/>
                          <a:latin typeface="+mn-lt"/>
                          <a:ea typeface="+mn-ea"/>
                          <a:cs typeface="+mn-cs"/>
                        </a:rPr>
                        <a:t>Hz</a:t>
                      </a:r>
                      <a:r>
                        <a:rPr lang="ru-RU" sz="1800" kern="1200" dirty="0" smtClean="0">
                          <a:solidFill>
                            <a:schemeClr val="dk1"/>
                          </a:solidFill>
                          <a:effectLst/>
                          <a:latin typeface="+mn-lt"/>
                          <a:ea typeface="+mn-ea"/>
                          <a:cs typeface="+mn-cs"/>
                        </a:rPr>
                        <a:t>  - 100 </a:t>
                      </a:r>
                      <a:r>
                        <a:rPr lang="en-US" sz="1800" kern="1200" dirty="0" smtClean="0">
                          <a:solidFill>
                            <a:schemeClr val="dk1"/>
                          </a:solidFill>
                          <a:effectLst/>
                          <a:latin typeface="+mn-lt"/>
                          <a:ea typeface="+mn-ea"/>
                          <a:cs typeface="+mn-cs"/>
                        </a:rPr>
                        <a:t>Hz</a:t>
                      </a:r>
                      <a:endParaRPr lang="ru-RU"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Current</a:t>
                      </a:r>
                      <a:r>
                        <a:rPr lang="en-US" sz="1800" kern="1200" baseline="0" dirty="0" smtClean="0">
                          <a:solidFill>
                            <a:schemeClr val="dk1"/>
                          </a:solidFill>
                          <a:effectLst/>
                          <a:latin typeface="+mn-lt"/>
                          <a:ea typeface="+mn-ea"/>
                          <a:cs typeface="+mn-cs"/>
                        </a:rPr>
                        <a:t> pulse</a:t>
                      </a:r>
                      <a:r>
                        <a:rPr lang="ru-RU" sz="1800" kern="1200" dirty="0" smtClean="0">
                          <a:solidFill>
                            <a:schemeClr val="dk1"/>
                          </a:solidFill>
                          <a:effectLst/>
                          <a:latin typeface="+mn-lt"/>
                          <a:ea typeface="+mn-ea"/>
                          <a:cs typeface="+mn-cs"/>
                        </a:rPr>
                        <a:t> </a:t>
                      </a:r>
                    </a:p>
                    <a:p>
                      <a:pPr marL="0" algn="l" defTabSz="914400" rtl="0" eaLnBrk="1" latinLnBrk="0" hangingPunct="1"/>
                      <a:endParaRPr lang="ru-RU" sz="1800" kern="1200" dirty="0">
                        <a:solidFill>
                          <a:schemeClr val="dk1"/>
                        </a:solidFill>
                        <a:effectLst/>
                        <a:latin typeface="+mn-l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800" kern="1200" dirty="0" smtClean="0">
                          <a:solidFill>
                            <a:schemeClr val="dk1"/>
                          </a:solidFill>
                          <a:effectLst/>
                          <a:latin typeface="+mn-lt"/>
                          <a:ea typeface="+mn-ea"/>
                          <a:cs typeface="+mn-cs"/>
                        </a:rPr>
                        <a:t>0,1 </a:t>
                      </a:r>
                      <a:r>
                        <a:rPr lang="en-US" sz="1800" kern="1200" dirty="0" err="1" smtClean="0">
                          <a:solidFill>
                            <a:schemeClr val="dk1"/>
                          </a:solidFill>
                          <a:effectLst/>
                          <a:latin typeface="+mn-lt"/>
                          <a:ea typeface="+mn-ea"/>
                          <a:cs typeface="+mn-cs"/>
                        </a:rPr>
                        <a:t>mks</a:t>
                      </a:r>
                      <a:r>
                        <a:rPr lang="ru-RU" sz="1800" kern="1200" dirty="0" smtClean="0">
                          <a:solidFill>
                            <a:schemeClr val="dk1"/>
                          </a:solidFill>
                          <a:effectLst/>
                          <a:latin typeface="+mn-lt"/>
                          <a:ea typeface="+mn-ea"/>
                          <a:cs typeface="+mn-cs"/>
                        </a:rPr>
                        <a:t> - 3 </a:t>
                      </a:r>
                      <a:r>
                        <a:rPr lang="en-US" sz="1800" kern="1200" dirty="0" err="1" smtClean="0">
                          <a:solidFill>
                            <a:schemeClr val="dk1"/>
                          </a:solidFill>
                          <a:effectLst/>
                          <a:latin typeface="+mn-lt"/>
                          <a:ea typeface="+mn-ea"/>
                          <a:cs typeface="+mn-cs"/>
                        </a:rPr>
                        <a:t>mks</a:t>
                      </a:r>
                      <a:endParaRPr lang="ru-RU" sz="1800" kern="1200" dirty="0" smtClean="0">
                        <a:solidFill>
                          <a:schemeClr val="dk1"/>
                        </a:solidFill>
                        <a:effectLst/>
                        <a:latin typeface="+mn-lt"/>
                        <a:ea typeface="+mn-ea"/>
                        <a:cs typeface="+mn-cs"/>
                      </a:endParaRPr>
                    </a:p>
                    <a:p>
                      <a:pPr marL="0" algn="l" defTabSz="914400" rtl="0" eaLnBrk="1" latinLnBrk="0" hangingPunct="1"/>
                      <a:endParaRPr lang="ru-RU" sz="1800" kern="1200" dirty="0">
                        <a:solidFill>
                          <a:schemeClr val="dk1"/>
                        </a:solidFill>
                        <a:effectLst/>
                        <a:latin typeface="+mn-lt"/>
                        <a:ea typeface="+mn-ea"/>
                        <a:cs typeface="+mn-cs"/>
                      </a:endParaRPr>
                    </a:p>
                  </a:txBody>
                  <a:tcPr/>
                </a:tc>
              </a:tr>
            </a:tbl>
          </a:graphicData>
        </a:graphic>
      </p:graphicFrame>
      <p:sp>
        <p:nvSpPr>
          <p:cNvPr id="7" name="Номер слайда 6"/>
          <p:cNvSpPr>
            <a:spLocks noGrp="1"/>
          </p:cNvSpPr>
          <p:nvPr>
            <p:ph type="sldNum" sz="quarter" idx="12"/>
          </p:nvPr>
        </p:nvSpPr>
        <p:spPr>
          <a:xfrm>
            <a:off x="5519936" y="6589317"/>
            <a:ext cx="1161826" cy="365125"/>
          </a:xfrm>
        </p:spPr>
        <p:txBody>
          <a:bodyPr/>
          <a:lstStyle/>
          <a:p>
            <a:fld id="{73FA71B6-598B-4D0A-ACFC-ADB3C44C04C5}" type="slidenum">
              <a:rPr lang="ru-RU" smtClean="0"/>
              <a:pPr/>
              <a:t>8</a:t>
            </a:fld>
            <a:endParaRPr lang="ru-RU" dirty="0"/>
          </a:p>
        </p:txBody>
      </p:sp>
    </p:spTree>
    <p:extLst>
      <p:ext uri="{BB962C8B-B14F-4D97-AF65-F5344CB8AC3E}">
        <p14:creationId xmlns="" xmlns:p14="http://schemas.microsoft.com/office/powerpoint/2010/main" val="15170366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Linear electron accelerator LINAC-200</a:t>
            </a:r>
            <a:endParaRPr lang="en-US" dirty="0"/>
          </a:p>
        </p:txBody>
      </p:sp>
      <p:sp>
        <p:nvSpPr>
          <p:cNvPr id="3" name="Объект 2"/>
          <p:cNvSpPr>
            <a:spLocks noGrp="1"/>
          </p:cNvSpPr>
          <p:nvPr>
            <p:ph idx="1"/>
          </p:nvPr>
        </p:nvSpPr>
        <p:spPr/>
        <p:txBody>
          <a:bodyPr>
            <a:normAutofit/>
          </a:bodyPr>
          <a:lstStyle/>
          <a:p>
            <a:r>
              <a:rPr lang="en-US" dirty="0" smtClean="0"/>
              <a:t>Accelerator includes and injector</a:t>
            </a:r>
            <a:r>
              <a:rPr lang="ru-RU" dirty="0" smtClean="0"/>
              <a:t>, </a:t>
            </a:r>
            <a:r>
              <a:rPr lang="en-US" dirty="0" smtClean="0"/>
              <a:t>a </a:t>
            </a:r>
            <a:r>
              <a:rPr lang="en-US" dirty="0" err="1" smtClean="0"/>
              <a:t>buncher</a:t>
            </a:r>
            <a:r>
              <a:rPr lang="en-US" dirty="0" smtClean="0"/>
              <a:t>, and</a:t>
            </a:r>
            <a:r>
              <a:rPr lang="ru-RU" dirty="0" smtClean="0"/>
              <a:t> </a:t>
            </a:r>
            <a:r>
              <a:rPr lang="en-US" dirty="0" smtClean="0"/>
              <a:t>accelerator stations</a:t>
            </a:r>
            <a:r>
              <a:rPr lang="ru-RU" dirty="0" smtClean="0"/>
              <a:t>.</a:t>
            </a:r>
          </a:p>
          <a:p>
            <a:r>
              <a:rPr lang="en-US" dirty="0" smtClean="0"/>
              <a:t>The pulse duration is</a:t>
            </a:r>
            <a:r>
              <a:rPr lang="ru-RU" dirty="0" smtClean="0"/>
              <a:t> -0.1 – 3.5 </a:t>
            </a:r>
            <a:r>
              <a:rPr lang="en-US" dirty="0" err="1" smtClean="0"/>
              <a:t>mks</a:t>
            </a:r>
            <a:r>
              <a:rPr lang="ru-RU" dirty="0" smtClean="0"/>
              <a:t>.</a:t>
            </a:r>
          </a:p>
          <a:p>
            <a:r>
              <a:rPr lang="en-US" dirty="0" smtClean="0"/>
              <a:t>The pulse structure</a:t>
            </a:r>
            <a:r>
              <a:rPr lang="ru-RU" dirty="0" smtClean="0"/>
              <a:t>: </a:t>
            </a:r>
            <a:r>
              <a:rPr lang="en-US" dirty="0" smtClean="0"/>
              <a:t>bunches with a length of </a:t>
            </a:r>
            <a:r>
              <a:rPr lang="ru-RU" dirty="0" smtClean="0"/>
              <a:t> </a:t>
            </a:r>
            <a:r>
              <a:rPr lang="en-US" dirty="0" smtClean="0"/>
              <a:t>~</a:t>
            </a:r>
            <a:r>
              <a:rPr lang="ru-RU" dirty="0" smtClean="0"/>
              <a:t> 1 </a:t>
            </a:r>
            <a:r>
              <a:rPr lang="en-US" dirty="0" err="1" smtClean="0"/>
              <a:t>ps</a:t>
            </a:r>
            <a:r>
              <a:rPr lang="ru-RU" dirty="0" smtClean="0"/>
              <a:t>, </a:t>
            </a:r>
            <a:r>
              <a:rPr lang="en-US" dirty="0" smtClean="0"/>
              <a:t>the interval between bunches is</a:t>
            </a:r>
            <a:r>
              <a:rPr lang="ru-RU" dirty="0" smtClean="0"/>
              <a:t> 350 </a:t>
            </a:r>
            <a:r>
              <a:rPr lang="en-US" dirty="0" err="1" smtClean="0"/>
              <a:t>ps</a:t>
            </a:r>
            <a:r>
              <a:rPr lang="ru-RU" dirty="0" smtClean="0"/>
              <a:t>.</a:t>
            </a:r>
          </a:p>
          <a:p>
            <a:r>
              <a:rPr lang="en-US" dirty="0" smtClean="0"/>
              <a:t>The pulse current is from single electrons to </a:t>
            </a:r>
            <a:r>
              <a:rPr lang="ru-RU" dirty="0" smtClean="0"/>
              <a:t>40 </a:t>
            </a:r>
            <a:r>
              <a:rPr lang="en-US" dirty="0" smtClean="0"/>
              <a:t>mA</a:t>
            </a:r>
            <a:r>
              <a:rPr lang="ru-RU" dirty="0" smtClean="0"/>
              <a:t> (</a:t>
            </a:r>
            <a:r>
              <a:rPr lang="en-US" dirty="0" smtClean="0"/>
              <a:t>intensity from</a:t>
            </a:r>
            <a:r>
              <a:rPr lang="ru-RU" dirty="0" smtClean="0"/>
              <a:t> 10</a:t>
            </a:r>
            <a:r>
              <a:rPr lang="en-US" dirty="0" smtClean="0"/>
              <a:t>^</a:t>
            </a:r>
            <a:r>
              <a:rPr lang="ru-RU" dirty="0" smtClean="0"/>
              <a:t>2 </a:t>
            </a:r>
            <a:r>
              <a:rPr lang="en-US" dirty="0" smtClean="0"/>
              <a:t>to</a:t>
            </a:r>
            <a:r>
              <a:rPr lang="ru-RU" dirty="0" smtClean="0"/>
              <a:t>10</a:t>
            </a:r>
            <a:r>
              <a:rPr lang="en-US" dirty="0" smtClean="0"/>
              <a:t>^</a:t>
            </a:r>
            <a:r>
              <a:rPr lang="ru-RU" dirty="0" smtClean="0"/>
              <a:t>13 </a:t>
            </a:r>
            <a:r>
              <a:rPr lang="en-US" dirty="0" smtClean="0"/>
              <a:t>electrons/s</a:t>
            </a:r>
            <a:r>
              <a:rPr lang="ru-RU" dirty="0" smtClean="0"/>
              <a:t>).</a:t>
            </a:r>
          </a:p>
          <a:p>
            <a:r>
              <a:rPr lang="en-US" dirty="0" smtClean="0"/>
              <a:t>The maximum average current is</a:t>
            </a:r>
            <a:r>
              <a:rPr lang="ru-RU" dirty="0" smtClean="0"/>
              <a:t> 2.5 </a:t>
            </a:r>
            <a:r>
              <a:rPr lang="en-US" dirty="0" err="1" smtClean="0"/>
              <a:t>mkA</a:t>
            </a:r>
            <a:r>
              <a:rPr lang="ru-RU" dirty="0" smtClean="0"/>
              <a:t>.</a:t>
            </a:r>
          </a:p>
          <a:p>
            <a:r>
              <a:rPr lang="en-US" dirty="0" smtClean="0"/>
              <a:t>The beam energy varies smoothly from</a:t>
            </a:r>
            <a:r>
              <a:rPr lang="ru-RU" dirty="0" smtClean="0"/>
              <a:t> 20 </a:t>
            </a:r>
            <a:r>
              <a:rPr lang="en-US" dirty="0" smtClean="0"/>
              <a:t>to </a:t>
            </a:r>
            <a:r>
              <a:rPr lang="ru-RU" dirty="0" smtClean="0"/>
              <a:t>200 </a:t>
            </a:r>
            <a:r>
              <a:rPr lang="en-US" dirty="0" smtClean="0"/>
              <a:t>MeV</a:t>
            </a:r>
            <a:r>
              <a:rPr lang="ru-RU" dirty="0" smtClean="0"/>
              <a:t>.</a:t>
            </a:r>
          </a:p>
          <a:p>
            <a:endParaRPr lang="en-US" dirty="0"/>
          </a:p>
        </p:txBody>
      </p:sp>
    </p:spTree>
    <p:extLst>
      <p:ext uri="{BB962C8B-B14F-4D97-AF65-F5344CB8AC3E}">
        <p14:creationId xmlns="" xmlns:p14="http://schemas.microsoft.com/office/powerpoint/2010/main" val="599143226"/>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1032</TotalTime>
  <Words>2313</Words>
  <Application>Microsoft Office PowerPoint</Application>
  <PresentationFormat>Произвольный</PresentationFormat>
  <Paragraphs>496</Paragraphs>
  <Slides>38</Slides>
  <Notes>0</Notes>
  <HiddenSlides>0</HiddenSlides>
  <MMClips>0</MMClips>
  <ScaleCrop>false</ScaleCrop>
  <HeadingPairs>
    <vt:vector size="6" baseType="variant">
      <vt:variant>
        <vt:lpstr>Тема</vt:lpstr>
      </vt:variant>
      <vt:variant>
        <vt:i4>1</vt:i4>
      </vt:variant>
      <vt:variant>
        <vt:lpstr>Внедренные серверы OLE</vt:lpstr>
      </vt:variant>
      <vt:variant>
        <vt:i4>2</vt:i4>
      </vt:variant>
      <vt:variant>
        <vt:lpstr>Заголовки слайдов</vt:lpstr>
      </vt:variant>
      <vt:variant>
        <vt:i4>38</vt:i4>
      </vt:variant>
    </vt:vector>
  </HeadingPairs>
  <TitlesOfParts>
    <vt:vector size="41" baseType="lpstr">
      <vt:lpstr>Тема Office</vt:lpstr>
      <vt:lpstr>Graph</vt:lpstr>
      <vt:lpstr>Acrobat Document</vt:lpstr>
      <vt:lpstr>Project FLAP – Fundamental and applied Linear Accelerator Physics with beams of relativistic electrons</vt:lpstr>
      <vt:lpstr> It all started in Belgorod in 2019 at the XIII International Symposium RREPS-19 (“Radiation from relativistic electrons in periodic structures”) organized by Belgorod State University, National Research Nuclear University "MEPhI" and Tomsk Polytechnic University. Scientists from Russia, Great Britain, Germany, Japan, China, and other countries participated in the Symposium. </vt:lpstr>
      <vt:lpstr>Слайд 3</vt:lpstr>
      <vt:lpstr>Слайд 4</vt:lpstr>
      <vt:lpstr>Слайд 5</vt:lpstr>
      <vt:lpstr>Слайд 6</vt:lpstr>
      <vt:lpstr>Слайд 7</vt:lpstr>
      <vt:lpstr>Слайд 8</vt:lpstr>
      <vt:lpstr>Linear electron accelerator LINAC-200</vt:lpstr>
      <vt:lpstr>Слайд 10</vt:lpstr>
      <vt:lpstr>Слайд 11</vt:lpstr>
      <vt:lpstr>FLAP: research program at the linear electron accelerator LINAC-200</vt:lpstr>
      <vt:lpstr>Слайд 13</vt:lpstr>
      <vt:lpstr>Electromagnetic radiation: ranges of interest</vt:lpstr>
      <vt:lpstr>Measurement of backward transition radiation at LINAC-200                   </vt:lpstr>
      <vt:lpstr>Слайд 16</vt:lpstr>
      <vt:lpstr>Слайд 17</vt:lpstr>
      <vt:lpstr>Слайд 18</vt:lpstr>
      <vt:lpstr>Слайд 19</vt:lpstr>
      <vt:lpstr>Слайд 20</vt:lpstr>
      <vt:lpstr>Слайд 21</vt:lpstr>
      <vt:lpstr>Слайд 22</vt:lpstr>
      <vt:lpstr>Neutron energy spectrum in Pb target</vt:lpstr>
      <vt:lpstr>Neutron energy spectrum in Fe target</vt:lpstr>
      <vt:lpstr>Methodical tasks</vt:lpstr>
      <vt:lpstr>Слайд 26</vt:lpstr>
      <vt:lpstr>Educational program</vt:lpstr>
      <vt:lpstr>Слайд 28</vt:lpstr>
      <vt:lpstr>Слайд 29</vt:lpstr>
      <vt:lpstr>Proposed schedule and required resources  </vt:lpstr>
      <vt:lpstr>Слайд 31</vt:lpstr>
      <vt:lpstr>Слайд 32</vt:lpstr>
      <vt:lpstr>Слайд 33</vt:lpstr>
      <vt:lpstr>Слайд 34</vt:lpstr>
      <vt:lpstr>Слайд 35</vt:lpstr>
      <vt:lpstr>FLAP perspectives in view of proposed LINAC-200 upgrade to 800 MeV – 1 GeV</vt:lpstr>
      <vt:lpstr>Some possible short-term and medium-term directions </vt:lpstr>
      <vt:lpstr>Some possible short-term and medium-term directions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Заголовок</dc:title>
  <dc:creator>sos2016</dc:creator>
  <cp:lastModifiedBy>Anton2017</cp:lastModifiedBy>
  <cp:revision>118</cp:revision>
  <dcterms:created xsi:type="dcterms:W3CDTF">2021-02-16T06:12:19Z</dcterms:created>
  <dcterms:modified xsi:type="dcterms:W3CDTF">2024-01-21T16:37:44Z</dcterms:modified>
</cp:coreProperties>
</file>