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6169" r:id="rId1"/>
    <p:sldMasterId id="2147490448" r:id="rId2"/>
  </p:sldMasterIdLst>
  <p:notesMasterIdLst>
    <p:notesMasterId r:id="rId31"/>
  </p:notesMasterIdLst>
  <p:handoutMasterIdLst>
    <p:handoutMasterId r:id="rId32"/>
  </p:handoutMasterIdLst>
  <p:sldIdLst>
    <p:sldId id="1453" r:id="rId3"/>
    <p:sldId id="1481" r:id="rId4"/>
    <p:sldId id="3942" r:id="rId5"/>
    <p:sldId id="1994" r:id="rId6"/>
    <p:sldId id="3924" r:id="rId7"/>
    <p:sldId id="256" r:id="rId8"/>
    <p:sldId id="2011" r:id="rId9"/>
    <p:sldId id="1544" r:id="rId10"/>
    <p:sldId id="3925" r:id="rId11"/>
    <p:sldId id="2004" r:id="rId12"/>
    <p:sldId id="3939" r:id="rId13"/>
    <p:sldId id="3943" r:id="rId14"/>
    <p:sldId id="3940" r:id="rId15"/>
    <p:sldId id="3944" r:id="rId16"/>
    <p:sldId id="2018" r:id="rId17"/>
    <p:sldId id="3945" r:id="rId18"/>
    <p:sldId id="1996" r:id="rId19"/>
    <p:sldId id="2025" r:id="rId20"/>
    <p:sldId id="3938" r:id="rId21"/>
    <p:sldId id="3926" r:id="rId22"/>
    <p:sldId id="3933" r:id="rId23"/>
    <p:sldId id="2016" r:id="rId24"/>
    <p:sldId id="3937" r:id="rId25"/>
    <p:sldId id="3946" r:id="rId26"/>
    <p:sldId id="2019" r:id="rId27"/>
    <p:sldId id="2006" r:id="rId28"/>
    <p:sldId id="1988" r:id="rId29"/>
    <p:sldId id="2005" r:id="rId30"/>
  </p:sldIdLst>
  <p:sldSz cx="12192000" cy="6858000"/>
  <p:notesSz cx="6799263" cy="9929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 Narrow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" lastIdx="2" clrIdx="0"/>
  <p:cmAuthor id="2" name="Professional" initials="P" lastIdx="0" clrIdx="1">
    <p:extLst>
      <p:ext uri="{19B8F6BF-5375-455C-9EA6-DF929625EA0E}">
        <p15:presenceInfo xmlns:p15="http://schemas.microsoft.com/office/powerpoint/2012/main" userId="Professio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EEC0"/>
    <a:srgbClr val="215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3" autoAdjust="0"/>
    <p:restoredTop sz="95246" autoAdjust="0"/>
  </p:normalViewPr>
  <p:slideViewPr>
    <p:cSldViewPr snapToGrid="0" snapToObjects="1">
      <p:cViewPr>
        <p:scale>
          <a:sx n="80" d="100"/>
          <a:sy n="80" d="100"/>
        </p:scale>
        <p:origin x="168" y="544"/>
      </p:cViewPr>
      <p:guideLst>
        <p:guide orient="horz" pos="254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6493"/>
    </p:cViewPr>
  </p:sorterViewPr>
  <p:notesViewPr>
    <p:cSldViewPr snapToGrid="0" snapToObjects="1">
      <p:cViewPr varScale="1">
        <p:scale>
          <a:sx n="75" d="100"/>
          <a:sy n="75" d="100"/>
        </p:scale>
        <p:origin x="3512" y="192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>
            <a:extLst>
              <a:ext uri="{FF2B5EF4-FFF2-40B4-BE49-F238E27FC236}">
                <a16:creationId xmlns:a16="http://schemas.microsoft.com/office/drawing/2014/main" id="{6B311779-0D22-4BFD-813F-27FD75ACC15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877" cy="47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5" tIns="45962" rIns="91925" bIns="45962" numCol="1" anchor="t" anchorCtr="0" compatLnSpc="1">
            <a:prstTxWarp prst="textNoShape">
              <a:avLst/>
            </a:prstTxWarp>
          </a:bodyPr>
          <a:lstStyle>
            <a:lvl1pPr algn="l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1779" name="Rectangle 3">
            <a:extLst>
              <a:ext uri="{FF2B5EF4-FFF2-40B4-BE49-F238E27FC236}">
                <a16:creationId xmlns:a16="http://schemas.microsoft.com/office/drawing/2014/main" id="{27C8B49B-EE43-45B6-9A3C-E056073293D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387" y="0"/>
            <a:ext cx="2946876" cy="47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5" tIns="45962" rIns="91925" bIns="45962" numCol="1" anchor="t" anchorCtr="0" compatLnSpc="1">
            <a:prstTxWarp prst="textNoShape">
              <a:avLst/>
            </a:prstTxWarp>
          </a:bodyPr>
          <a:lstStyle>
            <a:lvl1pPr algn="r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1780" name="Rectangle 4">
            <a:extLst>
              <a:ext uri="{FF2B5EF4-FFF2-40B4-BE49-F238E27FC236}">
                <a16:creationId xmlns:a16="http://schemas.microsoft.com/office/drawing/2014/main" id="{44642324-A25A-4DD3-91B2-8A0ED8116B6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00584"/>
            <a:ext cx="2946877" cy="54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5" tIns="45962" rIns="91925" bIns="45962" numCol="1" anchor="b" anchorCtr="0" compatLnSpc="1">
            <a:prstTxWarp prst="textNoShape">
              <a:avLst/>
            </a:prstTxWarp>
          </a:bodyPr>
          <a:lstStyle>
            <a:lvl1pPr algn="l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1781" name="Rectangle 5">
            <a:extLst>
              <a:ext uri="{FF2B5EF4-FFF2-40B4-BE49-F238E27FC236}">
                <a16:creationId xmlns:a16="http://schemas.microsoft.com/office/drawing/2014/main" id="{2AF4145C-BF0B-497C-8462-D3CFDA6846B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387" y="9400584"/>
            <a:ext cx="2946876" cy="54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5" tIns="45962" rIns="91925" bIns="45962" numCol="1" anchor="b" anchorCtr="0" compatLnSpc="1">
            <a:prstTxWarp prst="textNoShape">
              <a:avLst/>
            </a:prstTxWarp>
          </a:bodyPr>
          <a:lstStyle>
            <a:lvl1pPr algn="r" defTabSz="918401">
              <a:defRPr sz="1300"/>
            </a:lvl1pPr>
          </a:lstStyle>
          <a:p>
            <a:fld id="{9C01EA6E-4E0F-4948-B74E-7131F544ED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92B46C2A-18FE-49FB-B030-73D874A8E1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643" cy="55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" tIns="0" rIns="9192" bIns="0" numCol="1" anchor="t" anchorCtr="0" compatLnSpc="1">
            <a:prstTxWarp prst="textNoShape">
              <a:avLst/>
            </a:prstTxWarp>
          </a:bodyPr>
          <a:lstStyle>
            <a:lvl1pPr algn="l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A3D6BEE6-5B32-4973-ACD1-003F2D0D29F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63506" y="1"/>
            <a:ext cx="2950055" cy="55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" tIns="0" rIns="9192" bIns="0" numCol="1" anchor="t" anchorCtr="0" compatLnSpc="1">
            <a:prstTxWarp prst="textNoShape">
              <a:avLst/>
            </a:prstTxWarp>
          </a:bodyPr>
          <a:lstStyle>
            <a:lvl1pPr algn="r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C800B5ED-D9E9-0146-B79B-7E0E7B52EED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613" y="774700"/>
            <a:ext cx="6662737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EF3524C9-D133-4E9F-A0A4-5C587645288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864" y="4743997"/>
            <a:ext cx="4988244" cy="44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" tIns="0" rIns="9192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Щелчок правит образец текста</a:t>
            </a:r>
          </a:p>
          <a:p>
            <a:pPr lvl="1"/>
            <a:r>
              <a:rPr lang="en-GB" noProof="0"/>
              <a:t>Второй уровень</a:t>
            </a:r>
          </a:p>
          <a:p>
            <a:pPr lvl="2"/>
            <a:r>
              <a:rPr lang="en-GB" noProof="0"/>
              <a:t>Третий уровень</a:t>
            </a:r>
          </a:p>
          <a:p>
            <a:pPr lvl="3"/>
            <a:r>
              <a:rPr lang="en-GB" noProof="0"/>
              <a:t>Четвертый уровень</a:t>
            </a:r>
          </a:p>
          <a:p>
            <a:pPr lvl="4"/>
            <a:r>
              <a:rPr lang="en-GB" noProof="0"/>
              <a:t>Пятый уровень</a:t>
            </a:r>
          </a:p>
        </p:txBody>
      </p:sp>
      <p:sp>
        <p:nvSpPr>
          <p:cNvPr id="155654" name="Rectangle 6">
            <a:extLst>
              <a:ext uri="{FF2B5EF4-FFF2-40B4-BE49-F238E27FC236}">
                <a16:creationId xmlns:a16="http://schemas.microsoft.com/office/drawing/2014/main" id="{601F2055-1B73-49DD-8DCC-23BE9C3EE72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334"/>
            <a:ext cx="2951643" cy="55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" tIns="0" rIns="9192" bIns="0" numCol="1" anchor="b" anchorCtr="0" compatLnSpc="1">
            <a:prstTxWarp prst="textNoShape">
              <a:avLst/>
            </a:prstTxWarp>
          </a:bodyPr>
          <a:lstStyle>
            <a:lvl1pPr algn="l" defTabSz="919131" eaLnBrk="0" hangingPunct="0">
              <a:defRPr sz="1300"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5655" name="Rectangle 7">
            <a:extLst>
              <a:ext uri="{FF2B5EF4-FFF2-40B4-BE49-F238E27FC236}">
                <a16:creationId xmlns:a16="http://schemas.microsoft.com/office/drawing/2014/main" id="{9DA658D9-5452-4164-B1AD-36E1B0186B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3506" y="9378334"/>
            <a:ext cx="2950055" cy="55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" tIns="0" rIns="9192" bIns="0" numCol="1" anchor="b" anchorCtr="0" compatLnSpc="1">
            <a:prstTxWarp prst="textNoShape">
              <a:avLst/>
            </a:prstTxWarp>
          </a:bodyPr>
          <a:lstStyle>
            <a:lvl1pPr algn="r" defTabSz="918401">
              <a:defRPr sz="1300"/>
            </a:lvl1pPr>
          </a:lstStyle>
          <a:p>
            <a:fld id="{ECD644A1-98D1-484E-A8F1-D15CD792CCF4}" type="slidenum">
              <a:rPr lang="en-GB" altLang="ru-RU"/>
              <a:pPr/>
              <a:t>‹#›</a:t>
            </a:fld>
            <a:endParaRPr lang="en-GB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74700"/>
            <a:ext cx="6662737" cy="3748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1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955626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16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041064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18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2500772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19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3942351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22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1278025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23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420112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C7C67-4BA3-EA38-6A87-42EF3590C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6412B51-8FF8-59F8-5A6F-C84BCB7E6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0A4D04-81C0-2B1D-B399-624122231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1E2A68-632F-4FC7-F61B-C1CB8CEA0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24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574113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1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defTabSz="9151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defTabSz="9151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26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172199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27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559075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28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362425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2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265689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3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535566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8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759179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3706A8F5-E005-2A41-909E-BCFD8E09C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ln/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C2421291-6ADB-704A-9753-A6F2589CC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7E75B55C-8122-EB4F-A2EB-9380D587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1pPr>
            <a:lvl2pPr marL="743619" indent="-286007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2pPr>
            <a:lvl3pPr marL="1144029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3pPr>
            <a:lvl4pPr marL="1601640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4pPr>
            <a:lvl5pPr marL="2059252" indent="-228806" defTabSz="918401"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5pPr>
            <a:lvl6pPr marL="2516863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6pPr>
            <a:lvl7pPr marL="2974475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7pPr>
            <a:lvl8pPr marL="3432086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8pPr>
            <a:lvl9pPr marL="3889698" indent="-228806" defTabSz="91840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Narrow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C22543-A0D0-9B48-BCF3-46E38BC05EC2}" type="slidenum">
              <a:rPr lang="en-GB" altLang="ru-RU" sz="1300"/>
              <a:pPr/>
              <a:t>9</a:t>
            </a:fld>
            <a:endParaRPr lang="en-GB" altLang="ru-RU" sz="1300"/>
          </a:p>
        </p:txBody>
      </p:sp>
    </p:spTree>
    <p:extLst>
      <p:ext uri="{BB962C8B-B14F-4D97-AF65-F5344CB8AC3E}">
        <p14:creationId xmlns:p14="http://schemas.microsoft.com/office/powerpoint/2010/main" val="68557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74700"/>
            <a:ext cx="6662737" cy="3748088"/>
          </a:xfrm>
          <a:prstGeom prst="rect">
            <a:avLst/>
          </a:prstGeom>
          <a:ln w="0">
            <a:noFill/>
          </a:ln>
        </p:spPr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911880" y="4744080"/>
            <a:ext cx="4987800" cy="4411440"/>
          </a:xfrm>
          <a:prstGeom prst="rect">
            <a:avLst/>
          </a:prstGeom>
          <a:noFill/>
          <a:ln w="9360">
            <a:noFill/>
          </a:ln>
        </p:spPr>
        <p:txBody>
          <a:bodyPr lIns="9360" tIns="0" rIns="9360" bIns="0" numCol="1" spcCol="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sldNum" idx="4"/>
          </p:nvPr>
        </p:nvSpPr>
        <p:spPr>
          <a:xfrm>
            <a:off x="3863520" y="9378360"/>
            <a:ext cx="2949840" cy="551160"/>
          </a:xfrm>
          <a:prstGeom prst="rect">
            <a:avLst/>
          </a:prstGeom>
          <a:noFill/>
          <a:ln w="9360">
            <a:noFill/>
          </a:ln>
        </p:spPr>
        <p:txBody>
          <a:bodyPr lIns="9360" tIns="0" rIns="9360" bIns="0"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en-GB" sz="13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E464031-3AF4-48F0-B032-73810CBD734D}" type="slidenum">
              <a:rPr lang="en-GB" sz="1300" b="0" strike="noStrike" spc="-1">
                <a:latin typeface="Times New Roman"/>
              </a:rPr>
              <a:t>11</a:t>
            </a:fld>
            <a:endParaRPr lang="ru-RU" sz="13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12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683347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14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009007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44A1-98D1-484E-A8F1-D15CD792CCF4}" type="slidenum">
              <a:rPr lang="en-GB" altLang="ru-RU" smtClean="0"/>
              <a:pPr/>
              <a:t>15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93762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86337481"/>
      </p:ext>
    </p:extLst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1293000"/>
      </p:ext>
    </p:extLst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92684" y="-26988"/>
            <a:ext cx="3048000" cy="57499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684" y="-26988"/>
            <a:ext cx="8940800" cy="57499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59475005"/>
      </p:ext>
    </p:extLst>
  </p:cSld>
  <p:clrMapOvr>
    <a:masterClrMapping/>
  </p:clrMapOvr>
  <p:transition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4" y="-26988"/>
            <a:ext cx="12192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2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9563901"/>
      </p:ext>
    </p:extLst>
  </p:cSld>
  <p:clrMapOvr>
    <a:masterClrMapping/>
  </p:clrMapOvr>
  <p:transition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4" y="-26988"/>
            <a:ext cx="12192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212417" y="1196975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212417" y="3535401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56431611"/>
      </p:ext>
    </p:extLst>
  </p:cSld>
  <p:clrMapOvr>
    <a:masterClrMapping/>
  </p:clrMapOvr>
  <p:transition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8684" y="-26988"/>
            <a:ext cx="12192000" cy="57499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0509266"/>
      </p:ext>
    </p:extLst>
  </p:cSld>
  <p:clrMapOvr>
    <a:masterClrMapping/>
  </p:clrMapOvr>
  <p:transition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85" indent="0" algn="ctr">
              <a:buNone/>
              <a:defRPr/>
            </a:lvl2pPr>
            <a:lvl3pPr marL="742969" indent="0" algn="ctr">
              <a:buNone/>
              <a:defRPr/>
            </a:lvl3pPr>
            <a:lvl4pPr marL="1114453" indent="0" algn="ctr">
              <a:buNone/>
              <a:defRPr/>
            </a:lvl4pPr>
            <a:lvl5pPr marL="1485937" indent="0" algn="ctr">
              <a:buNone/>
              <a:defRPr/>
            </a:lvl5pPr>
            <a:lvl6pPr marL="1857421" indent="0" algn="ctr">
              <a:buNone/>
              <a:defRPr/>
            </a:lvl6pPr>
            <a:lvl7pPr marL="2228906" indent="0" algn="ctr">
              <a:buNone/>
              <a:defRPr/>
            </a:lvl7pPr>
            <a:lvl8pPr marL="2600390" indent="0" algn="ctr">
              <a:buNone/>
              <a:defRPr/>
            </a:lvl8pPr>
            <a:lvl9pPr marL="2971874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60484650"/>
      </p:ext>
    </p:extLst>
  </p:cSld>
  <p:clrMapOvr>
    <a:masterClrMapping/>
  </p:clrMapOvr>
  <p:transition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573" y="-26988"/>
            <a:ext cx="10552423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44996061"/>
      </p:ext>
    </p:extLst>
  </p:cSld>
  <p:clrMapOvr>
    <a:masterClrMapping/>
  </p:clrMapOvr>
  <p:transition>
    <p:strips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42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85" indent="0">
              <a:buNone/>
              <a:defRPr sz="1463"/>
            </a:lvl2pPr>
            <a:lvl3pPr marL="742969" indent="0">
              <a:buNone/>
              <a:defRPr sz="1300"/>
            </a:lvl3pPr>
            <a:lvl4pPr marL="1114453" indent="0">
              <a:buNone/>
              <a:defRPr sz="1138"/>
            </a:lvl4pPr>
            <a:lvl5pPr marL="1485937" indent="0">
              <a:buNone/>
              <a:defRPr sz="1138"/>
            </a:lvl5pPr>
            <a:lvl6pPr marL="1857421" indent="0">
              <a:buNone/>
              <a:defRPr sz="1138"/>
            </a:lvl6pPr>
            <a:lvl7pPr marL="2228906" indent="0">
              <a:buNone/>
              <a:defRPr sz="1138"/>
            </a:lvl7pPr>
            <a:lvl8pPr marL="2600390" indent="0">
              <a:buNone/>
              <a:defRPr sz="1138"/>
            </a:lvl8pPr>
            <a:lvl9pPr marL="2971874" indent="0">
              <a:buNone/>
              <a:defRPr sz="113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6050436"/>
      </p:ext>
    </p:extLst>
  </p:cSld>
  <p:clrMapOvr>
    <a:masterClrMapping/>
  </p:clrMapOvr>
  <p:transition>
    <p:strips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2417" y="1196976"/>
            <a:ext cx="538480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45353171"/>
      </p:ext>
    </p:extLst>
  </p:cSld>
  <p:clrMapOvr>
    <a:masterClrMapping/>
  </p:clrMapOvr>
  <p:transition>
    <p:strips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85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85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1767001"/>
      </p:ext>
    </p:extLst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573" y="-26988"/>
            <a:ext cx="10552423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4565191"/>
      </p:ext>
    </p:extLst>
  </p:cSld>
  <p:clrMapOvr>
    <a:masterClrMapping/>
  </p:clrMapOvr>
  <p:transition>
    <p:strips dir="r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50466875"/>
      </p:ext>
    </p:extLst>
  </p:cSld>
  <p:clrMapOvr>
    <a:masterClrMapping/>
  </p:clrMapOvr>
  <p:transition>
    <p:strips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552395"/>
      </p:ext>
    </p:extLst>
  </p:cSld>
  <p:clrMapOvr>
    <a:masterClrMapping/>
  </p:clrMapOvr>
  <p:transition>
    <p:strips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8" y="273092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85" indent="0">
              <a:buNone/>
              <a:defRPr sz="975"/>
            </a:lvl2pPr>
            <a:lvl3pPr marL="742969" indent="0">
              <a:buNone/>
              <a:defRPr sz="813"/>
            </a:lvl3pPr>
            <a:lvl4pPr marL="1114453" indent="0">
              <a:buNone/>
              <a:defRPr sz="731"/>
            </a:lvl4pPr>
            <a:lvl5pPr marL="1485937" indent="0">
              <a:buNone/>
              <a:defRPr sz="731"/>
            </a:lvl5pPr>
            <a:lvl6pPr marL="1857421" indent="0">
              <a:buNone/>
              <a:defRPr sz="731"/>
            </a:lvl6pPr>
            <a:lvl7pPr marL="2228906" indent="0">
              <a:buNone/>
              <a:defRPr sz="731"/>
            </a:lvl7pPr>
            <a:lvl8pPr marL="2600390" indent="0">
              <a:buNone/>
              <a:defRPr sz="731"/>
            </a:lvl8pPr>
            <a:lvl9pPr marL="2971874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4918329"/>
      </p:ext>
    </p:extLst>
  </p:cSld>
  <p:clrMapOvr>
    <a:masterClrMapping/>
  </p:clrMapOvr>
  <p:transition>
    <p:strips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85" indent="0">
              <a:buNone/>
              <a:defRPr sz="2275"/>
            </a:lvl2pPr>
            <a:lvl3pPr marL="742969" indent="0">
              <a:buNone/>
              <a:defRPr sz="1950"/>
            </a:lvl3pPr>
            <a:lvl4pPr marL="1114453" indent="0">
              <a:buNone/>
              <a:defRPr sz="1625"/>
            </a:lvl4pPr>
            <a:lvl5pPr marL="1485937" indent="0">
              <a:buNone/>
              <a:defRPr sz="1625"/>
            </a:lvl5pPr>
            <a:lvl6pPr marL="1857421" indent="0">
              <a:buNone/>
              <a:defRPr sz="1625"/>
            </a:lvl6pPr>
            <a:lvl7pPr marL="2228906" indent="0">
              <a:buNone/>
              <a:defRPr sz="1625"/>
            </a:lvl7pPr>
            <a:lvl8pPr marL="2600390" indent="0">
              <a:buNone/>
              <a:defRPr sz="1625"/>
            </a:lvl8pPr>
            <a:lvl9pPr marL="2971874" indent="0">
              <a:buNone/>
              <a:defRPr sz="162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85" indent="0">
              <a:buNone/>
              <a:defRPr sz="975"/>
            </a:lvl2pPr>
            <a:lvl3pPr marL="742969" indent="0">
              <a:buNone/>
              <a:defRPr sz="813"/>
            </a:lvl3pPr>
            <a:lvl4pPr marL="1114453" indent="0">
              <a:buNone/>
              <a:defRPr sz="731"/>
            </a:lvl4pPr>
            <a:lvl5pPr marL="1485937" indent="0">
              <a:buNone/>
              <a:defRPr sz="731"/>
            </a:lvl5pPr>
            <a:lvl6pPr marL="1857421" indent="0">
              <a:buNone/>
              <a:defRPr sz="731"/>
            </a:lvl6pPr>
            <a:lvl7pPr marL="2228906" indent="0">
              <a:buNone/>
              <a:defRPr sz="731"/>
            </a:lvl7pPr>
            <a:lvl8pPr marL="2600390" indent="0">
              <a:buNone/>
              <a:defRPr sz="731"/>
            </a:lvl8pPr>
            <a:lvl9pPr marL="2971874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99103864"/>
      </p:ext>
    </p:extLst>
  </p:cSld>
  <p:clrMapOvr>
    <a:masterClrMapping/>
  </p:clrMapOvr>
  <p:transition>
    <p:strips dir="r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0791338"/>
      </p:ext>
    </p:extLst>
  </p:cSld>
  <p:clrMapOvr>
    <a:masterClrMapping/>
  </p:clrMapOvr>
  <p:transition>
    <p:strips dir="r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92684" y="-26988"/>
            <a:ext cx="3048000" cy="57499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684" y="-26988"/>
            <a:ext cx="8940800" cy="57499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5217880"/>
      </p:ext>
    </p:extLst>
  </p:cSld>
  <p:clrMapOvr>
    <a:masterClrMapping/>
  </p:clrMapOvr>
  <p:transition>
    <p:strips dir="r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4" y="-26988"/>
            <a:ext cx="12192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2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9765244"/>
      </p:ext>
    </p:extLst>
  </p:cSld>
  <p:clrMapOvr>
    <a:masterClrMapping/>
  </p:clrMapOvr>
  <p:transition>
    <p:strips dir="r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4" y="-26988"/>
            <a:ext cx="12192000" cy="6477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212417" y="1196975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212417" y="3535405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96205784"/>
      </p:ext>
    </p:extLst>
  </p:cSld>
  <p:clrMapOvr>
    <a:masterClrMapping/>
  </p:clrMapOvr>
  <p:transition>
    <p:strips dir="r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8684" y="-26988"/>
            <a:ext cx="12192000" cy="57499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70567192"/>
      </p:ext>
    </p:extLst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71778016"/>
      </p:ext>
    </p:extLst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7" y="11969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2417" y="11969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8018953"/>
      </p:ext>
    </p:extLst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35605894"/>
      </p:ext>
    </p:extLst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55507797"/>
      </p:ext>
    </p:extLst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121004"/>
      </p:ext>
    </p:extLst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7" y="273088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70674472"/>
      </p:ext>
    </p:extLst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838412"/>
      </p:ext>
    </p:extLst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ADCD95-10E5-7242-A534-5D6DC76DDB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848" y="-26988"/>
            <a:ext cx="1214315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65A008-AC8B-914F-BF2C-FC57BE47D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5231" y="119697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  Образец текста</a:t>
            </a:r>
          </a:p>
          <a:p>
            <a:pPr lvl="2"/>
            <a:r>
              <a:rPr lang="ru-RU" altLang="ru-RU"/>
              <a:t> Второй уровень</a:t>
            </a:r>
          </a:p>
          <a:p>
            <a:pPr lvl="3"/>
            <a:r>
              <a:rPr lang="ru-RU" altLang="ru-RU"/>
              <a:t> Третий уровень</a:t>
            </a:r>
          </a:p>
          <a:p>
            <a:pPr lvl="4"/>
            <a:r>
              <a:rPr lang="ru-RU" altLang="ru-RU"/>
              <a:t>  Четвертый уровень</a:t>
            </a:r>
          </a:p>
        </p:txBody>
      </p:sp>
      <p:pic>
        <p:nvPicPr>
          <p:cNvPr id="1028" name="Picture 8">
            <a:extLst>
              <a:ext uri="{FF2B5EF4-FFF2-40B4-BE49-F238E27FC236}">
                <a16:creationId xmlns:a16="http://schemas.microsoft.com/office/drawing/2014/main" id="{9277E66C-39D7-094B-98CB-0BDD66B63567}"/>
              </a:ext>
            </a:extLst>
          </p:cNvPr>
          <p:cNvPicPr>
            <a:picLocks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7893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9">
            <a:extLst>
              <a:ext uri="{FF2B5EF4-FFF2-40B4-BE49-F238E27FC236}">
                <a16:creationId xmlns:a16="http://schemas.microsoft.com/office/drawing/2014/main" id="{81D595E9-6183-2143-A820-C71B19EB810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97650"/>
            <a:ext cx="10972800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54407-EA01-4395-BBB0-0E288835CF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851" y="-3175"/>
            <a:ext cx="850334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434" r:id="rId1"/>
    <p:sldLayoutId id="2147490435" r:id="rId2"/>
    <p:sldLayoutId id="2147490436" r:id="rId3"/>
    <p:sldLayoutId id="2147490437" r:id="rId4"/>
    <p:sldLayoutId id="2147490438" r:id="rId5"/>
    <p:sldLayoutId id="2147490439" r:id="rId6"/>
    <p:sldLayoutId id="2147490440" r:id="rId7"/>
    <p:sldLayoutId id="2147490441" r:id="rId8"/>
    <p:sldLayoutId id="2147490442" r:id="rId9"/>
    <p:sldLayoutId id="2147490443" r:id="rId10"/>
    <p:sldLayoutId id="2147490444" r:id="rId11"/>
    <p:sldLayoutId id="2147490445" r:id="rId12"/>
    <p:sldLayoutId id="2147490446" r:id="rId13"/>
    <p:sldLayoutId id="2147490447" r:id="rId14"/>
  </p:sldLayoutIdLst>
  <p:transition/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2" charset="2"/>
        <a:buChar char="P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ADCD95-10E5-7242-A534-5D6DC76DDB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848" y="-26988"/>
            <a:ext cx="12143153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E65A008-AC8B-914F-BF2C-FC57BE47D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5231" y="119697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  Образец текста</a:t>
            </a:r>
          </a:p>
          <a:p>
            <a:pPr lvl="2"/>
            <a:r>
              <a:rPr lang="ru-RU" altLang="ru-RU"/>
              <a:t> Второй уровень</a:t>
            </a:r>
          </a:p>
          <a:p>
            <a:pPr lvl="3"/>
            <a:r>
              <a:rPr lang="ru-RU" altLang="ru-RU"/>
              <a:t> Третий уровень</a:t>
            </a:r>
          </a:p>
          <a:p>
            <a:pPr lvl="4"/>
            <a:r>
              <a:rPr lang="ru-RU" altLang="ru-RU"/>
              <a:t>  Четвертый уровень</a:t>
            </a:r>
          </a:p>
        </p:txBody>
      </p:sp>
      <p:sp>
        <p:nvSpPr>
          <p:cNvPr id="1029" name="Line 9">
            <a:extLst>
              <a:ext uri="{FF2B5EF4-FFF2-40B4-BE49-F238E27FC236}">
                <a16:creationId xmlns:a16="http://schemas.microsoft.com/office/drawing/2014/main" id="{81D595E9-6183-2143-A820-C71B19EB810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97650"/>
            <a:ext cx="10972800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 sz="975"/>
          </a:p>
        </p:txBody>
      </p:sp>
    </p:spTree>
    <p:extLst>
      <p:ext uri="{BB962C8B-B14F-4D97-AF65-F5344CB8AC3E}">
        <p14:creationId xmlns:p14="http://schemas.microsoft.com/office/powerpoint/2010/main" val="38279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49" r:id="rId1"/>
    <p:sldLayoutId id="2147490450" r:id="rId2"/>
    <p:sldLayoutId id="2147490451" r:id="rId3"/>
    <p:sldLayoutId id="2147490452" r:id="rId4"/>
    <p:sldLayoutId id="2147490453" r:id="rId5"/>
    <p:sldLayoutId id="2147490454" r:id="rId6"/>
    <p:sldLayoutId id="2147490455" r:id="rId7"/>
    <p:sldLayoutId id="2147490456" r:id="rId8"/>
    <p:sldLayoutId id="2147490457" r:id="rId9"/>
    <p:sldLayoutId id="2147490458" r:id="rId10"/>
    <p:sldLayoutId id="2147490459" r:id="rId11"/>
    <p:sldLayoutId id="2147490460" r:id="rId12"/>
    <p:sldLayoutId id="2147490461" r:id="rId13"/>
    <p:sldLayoutId id="2147490462" r:id="rId14"/>
  </p:sldLayoutIdLst>
  <p:transition/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5pPr>
      <a:lvl6pPr marL="371485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6pPr>
      <a:lvl7pPr marL="742969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7pPr>
      <a:lvl8pPr marL="1114453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8pPr>
      <a:lvl9pPr marL="1485937" algn="ctr" rtl="0" fontAlgn="base">
        <a:spcBef>
          <a:spcPct val="0"/>
        </a:spcBef>
        <a:spcAft>
          <a:spcPct val="0"/>
        </a:spcAft>
        <a:defRPr sz="3576">
          <a:solidFill>
            <a:schemeClr val="tx2"/>
          </a:solidFill>
          <a:latin typeface="Arial" pitchFamily="34" charset="0"/>
        </a:defRPr>
      </a:lvl9pPr>
    </p:titleStyle>
    <p:bodyStyle>
      <a:lvl1pPr marL="278613" indent="-2786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03662" indent="-23217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275">
          <a:solidFill>
            <a:schemeClr val="tx1"/>
          </a:solidFill>
          <a:latin typeface="+mn-lt"/>
        </a:defRPr>
      </a:lvl2pPr>
      <a:lvl3pPr marL="928710" indent="-18574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950">
          <a:solidFill>
            <a:schemeClr val="tx1"/>
          </a:solidFill>
          <a:latin typeface="+mn-lt"/>
        </a:defRPr>
      </a:lvl3pPr>
      <a:lvl4pPr marL="1300195" indent="-185742" algn="l" rtl="0" eaLnBrk="0" fontAlgn="base" hangingPunct="0">
        <a:spcBef>
          <a:spcPct val="20000"/>
        </a:spcBef>
        <a:spcAft>
          <a:spcPct val="0"/>
        </a:spcAft>
        <a:buFont typeface="Wingdings 2" pitchFamily="2" charset="2"/>
        <a:buChar char="P"/>
        <a:defRPr sz="1625">
          <a:solidFill>
            <a:schemeClr val="tx1"/>
          </a:solidFill>
          <a:latin typeface="+mn-lt"/>
        </a:defRPr>
      </a:lvl4pPr>
      <a:lvl5pPr marL="1671680" indent="-18574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1625">
          <a:solidFill>
            <a:schemeClr val="tx1"/>
          </a:solidFill>
          <a:latin typeface="+mn-lt"/>
        </a:defRPr>
      </a:lvl5pPr>
      <a:lvl6pPr marL="2043164" indent="-185742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1625">
          <a:solidFill>
            <a:schemeClr val="tx1"/>
          </a:solidFill>
          <a:latin typeface="+mn-lt"/>
        </a:defRPr>
      </a:lvl6pPr>
      <a:lvl7pPr marL="2414648" indent="-185742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1625">
          <a:solidFill>
            <a:schemeClr val="tx1"/>
          </a:solidFill>
          <a:latin typeface="+mn-lt"/>
        </a:defRPr>
      </a:lvl7pPr>
      <a:lvl8pPr marL="2786132" indent="-185742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1625">
          <a:solidFill>
            <a:schemeClr val="tx1"/>
          </a:solidFill>
          <a:latin typeface="+mn-lt"/>
        </a:defRPr>
      </a:lvl8pPr>
      <a:lvl9pPr marL="3157616" indent="-185742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162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85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69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53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37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21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90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74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://dx.doi.org/10.1007/JHEP05(2023)227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Прямоугольник 1">
            <a:extLst>
              <a:ext uri="{FF2B5EF4-FFF2-40B4-BE49-F238E27FC236}">
                <a16:creationId xmlns:a16="http://schemas.microsoft.com/office/drawing/2014/main" id="{3299F9C3-BFAC-D64E-980C-45F253ABB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735" y="853981"/>
            <a:ext cx="6894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GB" altLang="ru-RU" sz="1800" dirty="0">
                <a:solidFill>
                  <a:schemeClr val="accent2">
                    <a:lumMod val="75000"/>
                  </a:schemeClr>
                </a:solidFill>
              </a:rPr>
              <a:t>JINR Topic</a:t>
            </a:r>
            <a:r>
              <a:rPr lang="en-US" altLang="ru-RU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altLang="ru-RU" sz="1800" dirty="0">
                <a:solidFill>
                  <a:schemeClr val="accent2">
                    <a:lumMod val="75000"/>
                  </a:schemeClr>
                </a:solidFill>
              </a:rPr>
              <a:t>02-1-1083-2009</a:t>
            </a:r>
            <a:endParaRPr lang="pt-BR" alt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439" name="Text Box 6">
            <a:extLst>
              <a:ext uri="{FF2B5EF4-FFF2-40B4-BE49-F238E27FC236}">
                <a16:creationId xmlns:a16="http://schemas.microsoft.com/office/drawing/2014/main" id="{EAE5644B-4C9C-6C4C-8721-713D7C36C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190" y="5896543"/>
            <a:ext cx="7667625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None/>
            </a:pPr>
            <a:r>
              <a:rPr lang="en-US" altLang="ru-RU" sz="1800" dirty="0">
                <a:solidFill>
                  <a:srgbClr val="002060"/>
                </a:solidFill>
              </a:rPr>
              <a:t>Vladimir Karjavine </a:t>
            </a:r>
          </a:p>
          <a:p>
            <a:pPr algn="ctr" eaLnBrk="1" hangingPunct="1">
              <a:spcBef>
                <a:spcPts val="600"/>
              </a:spcBef>
              <a:buNone/>
            </a:pPr>
            <a:r>
              <a:rPr lang="en-US" altLang="ru-RU" sz="1800" dirty="0">
                <a:solidFill>
                  <a:srgbClr val="002060"/>
                </a:solidFill>
              </a:rPr>
              <a:t>for JINR CMS group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1BA2452-E55C-4348-B592-49EF6384C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332112"/>
            <a:ext cx="12037670" cy="58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9" tIns="45715" rIns="91429" bIns="45715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600" i="1" dirty="0">
                <a:solidFill>
                  <a:srgbClr val="002060"/>
                </a:solidFill>
                <a:latin typeface="+mn-lt"/>
              </a:rPr>
              <a:t>59th Meeting of the </a:t>
            </a:r>
            <a:r>
              <a:rPr lang="en-US" altLang="ru-RU" sz="1600" i="1" dirty="0" err="1">
                <a:solidFill>
                  <a:srgbClr val="002060"/>
                </a:solidFill>
                <a:latin typeface="+mn-lt"/>
              </a:rPr>
              <a:t>Programme</a:t>
            </a:r>
            <a:r>
              <a:rPr lang="en-US" altLang="ru-RU" sz="1600" i="1" dirty="0">
                <a:solidFill>
                  <a:srgbClr val="002060"/>
                </a:solidFill>
                <a:latin typeface="+mn-lt"/>
              </a:rPr>
              <a:t> Advisory Committee</a:t>
            </a:r>
            <a:r>
              <a:rPr lang="en-GB" altLang="ru-RU" sz="1600" i="1" dirty="0">
                <a:solidFill>
                  <a:srgbClr val="002060"/>
                </a:solidFill>
                <a:latin typeface="+mn-lt"/>
              </a:rPr>
              <a:t>. 2</a:t>
            </a:r>
            <a:r>
              <a:rPr lang="en-US" altLang="ru-RU" sz="1600" i="1" dirty="0">
                <a:solidFill>
                  <a:srgbClr val="002060"/>
                </a:solidFill>
                <a:latin typeface="+mn-lt"/>
              </a:rPr>
              <a:t>2</a:t>
            </a:r>
            <a:r>
              <a:rPr lang="en-GB" altLang="ru-RU" sz="1600" i="1" dirty="0">
                <a:solidFill>
                  <a:srgbClr val="002060"/>
                </a:solidFill>
                <a:latin typeface="+mn-lt"/>
              </a:rPr>
              <a:t>.01.2024.</a:t>
            </a:r>
          </a:p>
          <a:p>
            <a:pPr algn="ctr" eaLnBrk="1" hangingPunct="1"/>
            <a:r>
              <a:rPr lang="ru-RU" altLang="ru-RU" sz="1600" i="1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E0278F6-0DFD-4C4B-9035-4C043C3AA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434" y="100389"/>
            <a:ext cx="9917113" cy="7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algn="ctr" eaLnBrk="1">
              <a:lnSpc>
                <a:spcPct val="70000"/>
              </a:lnSpc>
              <a:spcBef>
                <a:spcPts val="1038"/>
              </a:spcBef>
            </a:pPr>
            <a:r>
              <a:rPr lang="en-US" altLang="ru-RU" b="1" i="1">
                <a:solidFill>
                  <a:srgbClr val="002060"/>
                </a:solidFill>
                <a:latin typeface="Arial" panose="020B0604020202020204" pitchFamily="34" charset="0"/>
                <a:cs typeface="PingFang SC" charset="0"/>
              </a:rPr>
              <a:t>Report on the scientific results obtained </a:t>
            </a:r>
          </a:p>
          <a:p>
            <a:pPr algn="ctr" eaLnBrk="1">
              <a:lnSpc>
                <a:spcPct val="70000"/>
              </a:lnSpc>
              <a:spcBef>
                <a:spcPts val="1038"/>
              </a:spcBef>
            </a:pPr>
            <a:r>
              <a:rPr lang="en-US" altLang="ru-RU" b="1" i="1">
                <a:solidFill>
                  <a:srgbClr val="002060"/>
                </a:solidFill>
                <a:latin typeface="Arial" panose="020B0604020202020204" pitchFamily="34" charset="0"/>
                <a:cs typeface="PingFang SC" charset="0"/>
              </a:rPr>
              <a:t>by the JINR group in the CMS experiment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C281DF8-13A0-3AF1-37D7-9B93FE6173EF}"/>
              </a:ext>
            </a:extLst>
          </p:cNvPr>
          <p:cNvGrpSpPr/>
          <p:nvPr/>
        </p:nvGrpSpPr>
        <p:grpSpPr>
          <a:xfrm>
            <a:off x="83445" y="1260909"/>
            <a:ext cx="11602860" cy="4553906"/>
            <a:chOff x="395314" y="1081102"/>
            <a:chExt cx="11602860" cy="4553906"/>
          </a:xfrm>
        </p:grpSpPr>
        <p:pic>
          <p:nvPicPr>
            <p:cNvPr id="3" name="Picture 2" descr="A picture containing text, LEGO, toy&#10;&#10;Description automatically generated">
              <a:extLst>
                <a:ext uri="{FF2B5EF4-FFF2-40B4-BE49-F238E27FC236}">
                  <a16:creationId xmlns:a16="http://schemas.microsoft.com/office/drawing/2014/main" id="{FECD3B97-D267-284C-B603-5FD51F75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2432" y="1794972"/>
              <a:ext cx="5365742" cy="3762212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A4225CD0-67D2-B2DE-310A-062F353E1954}"/>
                </a:ext>
              </a:extLst>
            </p:cNvPr>
            <p:cNvGrpSpPr/>
            <p:nvPr/>
          </p:nvGrpSpPr>
          <p:grpSpPr>
            <a:xfrm>
              <a:off x="395314" y="1081102"/>
              <a:ext cx="6217662" cy="4553906"/>
              <a:chOff x="395314" y="1081102"/>
              <a:chExt cx="6217662" cy="4553906"/>
            </a:xfrm>
          </p:grpSpPr>
          <p:pic>
            <p:nvPicPr>
              <p:cNvPr id="9" name="Рисунок 8" descr="Изображение выглядит как карта, текст, атлас, Ми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73D7241-6692-8B7E-CC4B-7CB4F1A8F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7" b="2686"/>
              <a:stretch/>
            </p:blipFill>
            <p:spPr>
              <a:xfrm>
                <a:off x="395314" y="2053035"/>
                <a:ext cx="6217662" cy="358197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CAE295-6CA7-DDE2-6247-A59201F1E493}"/>
                  </a:ext>
                </a:extLst>
              </p:cNvPr>
              <p:cNvSpPr txBox="1"/>
              <p:nvPr/>
            </p:nvSpPr>
            <p:spPr>
              <a:xfrm>
                <a:off x="799098" y="1081102"/>
                <a:ext cx="3571785" cy="528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0070C0"/>
                    </a:solidFill>
                    <a:latin typeface="+mj-lt"/>
                  </a:rPr>
                  <a:t>CMS Collaboration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4A4FA2-725B-1C94-9496-01B919026E47}"/>
                  </a:ext>
                </a:extLst>
              </p:cNvPr>
              <p:cNvSpPr txBox="1"/>
              <p:nvPr/>
            </p:nvSpPr>
            <p:spPr>
              <a:xfrm>
                <a:off x="395314" y="4669537"/>
                <a:ext cx="1564633" cy="280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  <a:latin typeface="+mn-lt"/>
                  </a:rPr>
                  <a:t>https://cms.cern/</a:t>
                </a:r>
                <a:endParaRPr lang="ru-RU" b="1">
                  <a:solidFill>
                    <a:srgbClr val="0070C0"/>
                  </a:solidFill>
                  <a:latin typeface="+mn-lt"/>
                </a:endParaRPr>
              </a:p>
            </p:txBody>
          </p:sp>
        </p:grp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399ED0-E90F-2D2B-65F1-420CEB123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57" y="1802464"/>
            <a:ext cx="4347949" cy="5586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5">
            <a:extLst>
              <a:ext uri="{FF2B5EF4-FFF2-40B4-BE49-F238E27FC236}">
                <a16:creationId xmlns:a16="http://schemas.microsoft.com/office/drawing/2014/main" id="{F083B7A9-B428-4526-B23A-267744F04B82}"/>
              </a:ext>
            </a:extLst>
          </p:cNvPr>
          <p:cNvSpPr txBox="1">
            <a:spLocks/>
          </p:cNvSpPr>
          <p:nvPr/>
        </p:nvSpPr>
        <p:spPr bwMode="auto">
          <a:xfrm>
            <a:off x="11796715" y="659855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10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D857995C-28CF-1D4E-B0DE-4A967AD0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37" y="834444"/>
            <a:ext cx="562141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17375E"/>
                </a:solidFill>
                <a:latin typeface="+mn-lt"/>
              </a:rPr>
              <a:t>List of Physics and SW Tasks.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5DBDC43-6445-4E20-8D18-6A4C6F7A1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276" y="1455157"/>
            <a:ext cx="11046087" cy="4757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39775" indent="-282575"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  <a:tab pos="9883775" algn="l"/>
              </a:tabLst>
              <a:defRPr sz="1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Physics beyond the Standard Model and Higgs Physics.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+mj-lt"/>
              <a:buAutoNum type="arabicPeriod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Search for physics beyond the standard model in dilepton mass spectra in pp collision search for new gauge bosons, extra dimensions, new </a:t>
            </a:r>
            <a:r>
              <a:rPr lang="en-US" altLang="ru-RU" sz="16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higgs</a:t>
            </a: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states,  dark matter candidates.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+mj-lt"/>
              <a:buAutoNum type="arabicPeriod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Calibri" panose="020F0502020204030204" pitchFamily="34" charset="0"/>
              </a:rPr>
              <a:t>Searches for signals of dark matter and new scalar bosons beyond SM (extra Higgs bosons) produced pairs of leptons/b-quarks and missing ET.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+mj-lt"/>
              <a:buAutoNum type="arabicPeriod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Search for a </a:t>
            </a:r>
            <a:r>
              <a:rPr lang="en-US" altLang="ru-RU" sz="16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mu+mu</a:t>
            </a: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-+b-jet event excess at the dimuon mass of 28 GeV in pp collisions at 13 </a:t>
            </a:r>
            <a:r>
              <a:rPr lang="en-US" altLang="ru-RU" sz="16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TeV</a:t>
            </a: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+mj-lt"/>
              <a:buAutoNum type="arabicPeriod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Search for physics beyond the standard model in processes with fermion flavor violation 	(microscopic black holes, dark matter candidates, new </a:t>
            </a:r>
            <a:r>
              <a:rPr lang="en-US" altLang="ru-RU" sz="16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higgs</a:t>
            </a: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states).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+mj-lt"/>
              <a:buAutoNum type="arabicPeriod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Studies of Higgs bosons with </a:t>
            </a:r>
            <a:r>
              <a:rPr lang="en-US" altLang="ru-RU" sz="16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bbar</a:t>
            </a: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-decays in Vector-Boson-Fusion Higgs production process.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endParaRPr lang="en-US" altLang="ru-RU" sz="1600" b="1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Standard Model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AutoNum type="arabicPeriod" startAt="6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Measurement of the differential </a:t>
            </a:r>
            <a:r>
              <a:rPr lang="en-US" altLang="ru-RU" sz="16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Drell</a:t>
            </a: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-Yan cross section in p-p collisions. </a:t>
            </a:r>
            <a:r>
              <a:rPr lang="en-US" altLang="ru-RU" sz="16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Drell</a:t>
            </a: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-Yan Radiative Corrections.</a:t>
            </a:r>
            <a:endParaRPr lang="nl-NL" altLang="ru-RU" sz="1600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AutoNum type="arabicPeriod" startAt="6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Angular coefficients of Z bosons produced in pp collisions as a function of transverse momentum and rapidity.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AutoNum type="arabicPeriod" startAt="6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Measurements of the multiplicity in quark and gluon jets and fractions of gluon jets.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endParaRPr lang="en-US" altLang="ru-RU" sz="1600" dirty="0">
              <a:solidFill>
                <a:srgbClr val="C00000"/>
              </a:solidFill>
              <a:latin typeface="+mn-lt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Algorithms and Software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AutoNum type="arabicPeriod" startAt="9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Development of algorithms for high-momentum muons reconstruction. Muon hit reconstruction and segment builder.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AutoNum type="arabicPeriod" startAt="9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sz="16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Data Certification (DC) software development with machine learning (ML) algorithms.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70FDB-E972-46D1-1AAF-BC90B4D1807E}"/>
              </a:ext>
            </a:extLst>
          </p:cNvPr>
          <p:cNvSpPr txBox="1"/>
          <p:nvPr/>
        </p:nvSpPr>
        <p:spPr>
          <a:xfrm>
            <a:off x="749804" y="22522"/>
            <a:ext cx="104636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3200" b="1" dirty="0">
                <a:solidFill>
                  <a:srgbClr val="002060"/>
                </a:solidFill>
                <a:latin typeface="+mn-lt"/>
              </a:rPr>
              <a:t>JINR activity in the CMS physics analysis and SW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098891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Номер слайда 5"/>
          <p:cNvSpPr/>
          <p:nvPr/>
        </p:nvSpPr>
        <p:spPr>
          <a:xfrm>
            <a:off x="11796840" y="6582600"/>
            <a:ext cx="394920" cy="25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56D0234-8488-439B-B712-F81A99517684}" type="slidenum">
              <a:rPr lang="ru-RU" sz="1200" b="1" strike="noStrike" spc="-1">
                <a:solidFill>
                  <a:srgbClr val="808080"/>
                </a:solidFill>
                <a:latin typeface="Arial"/>
              </a:rPr>
              <a:t>11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130" name="Заголовок 1"/>
          <p:cNvSpPr/>
          <p:nvPr/>
        </p:nvSpPr>
        <p:spPr>
          <a:xfrm>
            <a:off x="663480" y="-8640"/>
            <a:ext cx="10625040" cy="81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ts val="2999"/>
              </a:lnSpc>
              <a:buNone/>
            </a:pPr>
            <a:r>
              <a:rPr lang="en-US" sz="2800" b="1" strike="noStrike" spc="-1" dirty="0">
                <a:solidFill>
                  <a:srgbClr val="17375E"/>
                </a:solidFill>
              </a:rPr>
              <a:t>Scrutiny of the muon reconstruction and comparison </a:t>
            </a:r>
          </a:p>
          <a:p>
            <a:pPr algn="ctr">
              <a:lnSpc>
                <a:spcPts val="2999"/>
              </a:lnSpc>
              <a:buNone/>
            </a:pPr>
            <a:r>
              <a:rPr lang="en-US" sz="2800" b="1" strike="noStrike" spc="-1" dirty="0">
                <a:solidFill>
                  <a:srgbClr val="17375E"/>
                </a:solidFill>
              </a:rPr>
              <a:t>to the Monte Carlo simulation with Run3 data </a:t>
            </a:r>
            <a:endParaRPr lang="ru-RU" sz="2800" b="0" strike="noStrike" spc="-1" dirty="0"/>
          </a:p>
        </p:txBody>
      </p:sp>
      <p:sp>
        <p:nvSpPr>
          <p:cNvPr id="131" name="CustomShape 5"/>
          <p:cNvSpPr/>
          <p:nvPr/>
        </p:nvSpPr>
        <p:spPr>
          <a:xfrm>
            <a:off x="6095880" y="1390220"/>
            <a:ext cx="5801400" cy="154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2060"/>
                </a:solidFill>
                <a:latin typeface="Arial"/>
              </a:rPr>
              <a:t>Data/MC plots of various kinematical quantities were studied.</a:t>
            </a:r>
            <a:endParaRPr lang="ru-RU" sz="1800" b="0" strike="noStrike" spc="-1" dirty="0">
              <a:latin typeface="Arial"/>
            </a:endParaRPr>
          </a:p>
          <a:p>
            <a:pPr marL="180000" indent="-169200">
              <a:lnSpc>
                <a:spcPct val="100000"/>
              </a:lnSpc>
              <a:spcBef>
                <a:spcPts val="300"/>
              </a:spcBef>
              <a:buClr>
                <a:srgbClr val="002060"/>
              </a:buClr>
              <a:buFont typeface="Wingdings" charset="2"/>
              <a:buChar char=""/>
            </a:pPr>
            <a:r>
              <a:rPr lang="en-US" sz="1800" b="0" strike="noStrike" spc="-1" dirty="0">
                <a:solidFill>
                  <a:srgbClr val="002060"/>
                </a:solidFill>
                <a:latin typeface="Arial"/>
              </a:rPr>
              <a:t> MC samples simulated with √s = 13 </a:t>
            </a:r>
            <a:r>
              <a:rPr lang="en-US" sz="1800" b="0" strike="noStrike" spc="-1" dirty="0" err="1">
                <a:solidFill>
                  <a:srgbClr val="002060"/>
                </a:solidFill>
                <a:latin typeface="Arial"/>
              </a:rPr>
              <a:t>TeV</a:t>
            </a:r>
            <a:r>
              <a:rPr lang="en-US" sz="1800" b="0" strike="noStrike" spc="-1" dirty="0">
                <a:solidFill>
                  <a:srgbClr val="002060"/>
                </a:solidFill>
                <a:latin typeface="Arial"/>
              </a:rPr>
              <a:t> were used </a:t>
            </a:r>
            <a:endParaRPr lang="ru-RU" sz="1800" b="0" strike="noStrike" spc="-1" dirty="0">
              <a:latin typeface="Arial"/>
            </a:endParaRPr>
          </a:p>
          <a:p>
            <a:pPr marL="180000" indent="-169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2060"/>
                </a:solidFill>
                <a:latin typeface="Arial"/>
              </a:rPr>
              <a:t>   (13.6 </a:t>
            </a:r>
            <a:r>
              <a:rPr lang="en-US" sz="1800" b="0" strike="noStrike" spc="-1" dirty="0" err="1">
                <a:solidFill>
                  <a:srgbClr val="002060"/>
                </a:solidFill>
                <a:latin typeface="Arial"/>
              </a:rPr>
              <a:t>TeV</a:t>
            </a:r>
            <a:r>
              <a:rPr lang="en-US" sz="1800" b="0" strike="noStrike" spc="-1" dirty="0">
                <a:solidFill>
                  <a:srgbClr val="002060"/>
                </a:solidFill>
                <a:latin typeface="Arial"/>
              </a:rPr>
              <a:t> MC samples are in production).</a:t>
            </a:r>
            <a:endParaRPr lang="ru-RU" sz="1800" b="0" strike="noStrike" spc="-1" dirty="0">
              <a:latin typeface="Arial"/>
            </a:endParaRPr>
          </a:p>
          <a:p>
            <a:pPr marL="180000" indent="-169200">
              <a:lnSpc>
                <a:spcPct val="100000"/>
              </a:lnSpc>
              <a:spcBef>
                <a:spcPts val="300"/>
              </a:spcBef>
              <a:buClr>
                <a:srgbClr val="00206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2060"/>
                </a:solidFill>
                <a:latin typeface="Arial"/>
              </a:rPr>
              <a:t> Scrutiny of events with heavy dimuons is done.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32" name="CustomShape 10"/>
          <p:cNvSpPr/>
          <p:nvPr/>
        </p:nvSpPr>
        <p:spPr>
          <a:xfrm>
            <a:off x="6955914" y="5754533"/>
            <a:ext cx="4219932" cy="352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2060"/>
                </a:solidFill>
                <a:latin typeface="Arial"/>
              </a:rPr>
              <a:t>Distribution of No. of tracker hits per muon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33" name="TextBox 11"/>
          <p:cNvSpPr/>
          <p:nvPr/>
        </p:nvSpPr>
        <p:spPr>
          <a:xfrm>
            <a:off x="150328" y="5904529"/>
            <a:ext cx="6053702" cy="644877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" sz="1800" b="0" strike="noStrike" spc="-1" dirty="0">
                <a:solidFill>
                  <a:srgbClr val="C00000"/>
                </a:solidFill>
              </a:rPr>
              <a:t>Detector redundancy makes the muon reconstruction not concerned by rare problems in some individual chambers.</a:t>
            </a:r>
            <a:endParaRPr lang="ru-RU" sz="1800" b="0" strike="noStrike" spc="-1" dirty="0">
              <a:solidFill>
                <a:srgbClr val="C00000"/>
              </a:solidFill>
            </a:endParaRPr>
          </a:p>
        </p:txBody>
      </p:sp>
      <p:sp>
        <p:nvSpPr>
          <p:cNvPr id="134" name="TextBox 14"/>
          <p:cNvSpPr/>
          <p:nvPr/>
        </p:nvSpPr>
        <p:spPr>
          <a:xfrm>
            <a:off x="2284200" y="774000"/>
            <a:ext cx="73022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C00000"/>
                </a:solidFill>
                <a:latin typeface="Arial"/>
                <a:ea typeface="Calibri"/>
              </a:rPr>
              <a:t>Analysis focused on search for new physics beyond the SM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C00000"/>
                </a:solidFill>
                <a:latin typeface="Arial"/>
                <a:ea typeface="Calibri"/>
              </a:rPr>
              <a:t>(new gauge bosons, graviton exited states, dark matter mediators).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35" name="CustomShape 6"/>
          <p:cNvSpPr/>
          <p:nvPr/>
        </p:nvSpPr>
        <p:spPr>
          <a:xfrm>
            <a:off x="515351" y="1470820"/>
            <a:ext cx="4926950" cy="18281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2060"/>
                </a:solidFill>
              </a:rPr>
              <a:t>Distributions of the reconstructed muons </a:t>
            </a:r>
            <a:endParaRPr lang="ru-RU" sz="18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2060"/>
                </a:solidFill>
              </a:rPr>
              <a:t>used in physics analyses checked: </a:t>
            </a:r>
            <a:endParaRPr lang="ru-RU" sz="1800" b="0" strike="noStrike" spc="-1" dirty="0"/>
          </a:p>
          <a:p>
            <a:pPr marL="177840" indent="-180000">
              <a:lnSpc>
                <a:spcPct val="100000"/>
              </a:lnSpc>
              <a:spcBef>
                <a:spcPts val="300"/>
              </a:spcBef>
              <a:buClr>
                <a:srgbClr val="002060"/>
              </a:buClr>
              <a:buFont typeface="Wingdings" charset="2"/>
              <a:buChar char=""/>
            </a:pPr>
            <a:r>
              <a:rPr lang="en-US" sz="1800" spc="-1" dirty="0">
                <a:solidFill>
                  <a:srgbClr val="002060"/>
                </a:solidFill>
              </a:rPr>
              <a:t>D</a:t>
            </a:r>
            <a:r>
              <a:rPr lang="en" sz="1800" b="0" strike="noStrike" spc="-1" dirty="0" err="1">
                <a:solidFill>
                  <a:srgbClr val="002060"/>
                </a:solidFill>
              </a:rPr>
              <a:t>istributions</a:t>
            </a:r>
            <a:r>
              <a:rPr lang="en" sz="1800" b="0" strike="noStrike" spc="-1" dirty="0">
                <a:solidFill>
                  <a:srgbClr val="002060"/>
                </a:solidFill>
              </a:rPr>
              <a:t> of muon angles from dimuons.</a:t>
            </a:r>
            <a:endParaRPr lang="ru-RU" sz="1800" b="0" strike="noStrike" spc="-1" dirty="0"/>
          </a:p>
          <a:p>
            <a:pPr marL="177840" indent="-180000">
              <a:lnSpc>
                <a:spcPct val="100000"/>
              </a:lnSpc>
              <a:spcBef>
                <a:spcPts val="300"/>
              </a:spcBef>
              <a:buClr>
                <a:srgbClr val="002060"/>
              </a:buClr>
              <a:buFont typeface="Wingdings" charset="2"/>
              <a:buChar char=""/>
            </a:pPr>
            <a:r>
              <a:rPr lang="en" sz="1800" b="0" strike="noStrike" spc="-1" dirty="0">
                <a:solidFill>
                  <a:srgbClr val="002060"/>
                </a:solidFill>
              </a:rPr>
              <a:t>Other kinematical quantities.</a:t>
            </a:r>
            <a:endParaRPr lang="ru-RU" sz="1800" b="0" strike="noStrike" spc="-1" dirty="0"/>
          </a:p>
          <a:p>
            <a:pPr marL="36000">
              <a:lnSpc>
                <a:spcPct val="100000"/>
              </a:lnSpc>
              <a:spcBef>
                <a:spcPts val="600"/>
              </a:spcBef>
              <a:buNone/>
            </a:pPr>
            <a:r>
              <a:rPr lang="en" sz="1800" b="0" i="1" strike="noStrike" spc="-1" dirty="0">
                <a:solidFill>
                  <a:srgbClr val="002060"/>
                </a:solidFill>
              </a:rPr>
              <a:t>Similar structures were also seen in previous </a:t>
            </a:r>
          </a:p>
          <a:p>
            <a:pPr marL="3600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b="0" i="1" strike="noStrike" spc="-1" dirty="0">
                <a:solidFill>
                  <a:srgbClr val="002060"/>
                </a:solidFill>
              </a:rPr>
              <a:t>runs due to the muon detector geometry.</a:t>
            </a:r>
            <a:endParaRPr lang="ru-RU" sz="1800" b="0" i="1" strike="noStrike" spc="-1" dirty="0">
              <a:solidFill>
                <a:srgbClr val="002060"/>
              </a:solidFill>
            </a:endParaRPr>
          </a:p>
        </p:txBody>
      </p:sp>
      <p:sp>
        <p:nvSpPr>
          <p:cNvPr id="136" name="TextBox 5"/>
          <p:cNvSpPr/>
          <p:nvPr/>
        </p:nvSpPr>
        <p:spPr>
          <a:xfrm>
            <a:off x="10474560" y="754200"/>
            <a:ext cx="1321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800" b="0" i="1" strike="noStrike" spc="-1">
                <a:solidFill>
                  <a:srgbClr val="FF0000"/>
                </a:solidFill>
                <a:latin typeface="Arial Narrow"/>
              </a:rPr>
              <a:t>preliminary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37" name="Рисунок 136"/>
          <p:cNvPicPr/>
          <p:nvPr/>
        </p:nvPicPr>
        <p:blipFill>
          <a:blip r:embed="rId3"/>
          <a:stretch/>
        </p:blipFill>
        <p:spPr>
          <a:xfrm>
            <a:off x="6906925" y="2953493"/>
            <a:ext cx="3831952" cy="2856170"/>
          </a:xfrm>
          <a:prstGeom prst="rect">
            <a:avLst/>
          </a:prstGeom>
          <a:ln w="0">
            <a:noFill/>
          </a:ln>
        </p:spPr>
      </p:pic>
      <p:sp>
        <p:nvSpPr>
          <p:cNvPr id="2" name="CustomShape 10">
            <a:extLst>
              <a:ext uri="{FF2B5EF4-FFF2-40B4-BE49-F238E27FC236}">
                <a16:creationId xmlns:a16="http://schemas.microsoft.com/office/drawing/2014/main" id="{41E368CD-BF1B-441B-75CF-27A07B41BA5C}"/>
              </a:ext>
            </a:extLst>
          </p:cNvPr>
          <p:cNvSpPr/>
          <p:nvPr/>
        </p:nvSpPr>
        <p:spPr>
          <a:xfrm>
            <a:off x="6643577" y="6176063"/>
            <a:ext cx="4706006" cy="352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C00000"/>
                </a:solidFill>
                <a:cs typeface="Calibri" panose="020F0502020204030204" pitchFamily="34" charset="0"/>
              </a:rPr>
              <a:t>Nice agreement with the expected behavior.</a:t>
            </a:r>
          </a:p>
        </p:txBody>
      </p:sp>
      <p:pic>
        <p:nvPicPr>
          <p:cNvPr id="5" name="Рисунок 137">
            <a:extLst>
              <a:ext uri="{FF2B5EF4-FFF2-40B4-BE49-F238E27FC236}">
                <a16:creationId xmlns:a16="http://schemas.microsoft.com/office/drawing/2014/main" id="{661E4CAD-FB0C-7DB5-2F1A-2DC196438819}"/>
              </a:ext>
            </a:extLst>
          </p:cNvPr>
          <p:cNvPicPr/>
          <p:nvPr/>
        </p:nvPicPr>
        <p:blipFill rotWithShape="1">
          <a:blip r:embed="rId4"/>
          <a:srcRect l="1841" t="5923" r="-1" b="2784"/>
          <a:stretch/>
        </p:blipFill>
        <p:spPr>
          <a:xfrm>
            <a:off x="956346" y="3356151"/>
            <a:ext cx="4044960" cy="258816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135886D-06C2-4F36-B0F6-0CB820A4A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41" y="3514925"/>
            <a:ext cx="3364804" cy="2956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587463-0B92-47CC-996A-48AFF9C10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811" y="2545056"/>
            <a:ext cx="3266209" cy="2937663"/>
          </a:xfrm>
          <a:prstGeom prst="rect">
            <a:avLst/>
          </a:prstGeom>
        </p:spPr>
      </p:pic>
      <p:sp>
        <p:nvSpPr>
          <p:cNvPr id="13316" name="Номер слайда 5">
            <a:extLst>
              <a:ext uri="{FF2B5EF4-FFF2-40B4-BE49-F238E27FC236}">
                <a16:creationId xmlns:a16="http://schemas.microsoft.com/office/drawing/2014/main" id="{F083B7A9-B428-4526-B23A-267744F04B82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7652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12</a:t>
            </a:fld>
            <a:endParaRPr lang="ru-RU" altLang="ru-RU" sz="1200" b="1" dirty="0">
              <a:solidFill>
                <a:srgbClr val="808080"/>
              </a:solidFill>
            </a:endParaRPr>
          </a:p>
        </p:txBody>
      </p:sp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D857995C-28CF-1D4E-B0DE-4A967AD0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81" y="12728"/>
            <a:ext cx="10744747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b="1" dirty="0">
                <a:solidFill>
                  <a:srgbClr val="17375E"/>
                </a:solidFill>
                <a:latin typeface="+mn-lt"/>
              </a:rPr>
              <a:t>Lepton </a:t>
            </a:r>
            <a:r>
              <a:rPr lang="en-US" altLang="ru-RU" b="1" dirty="0" err="1">
                <a:solidFill>
                  <a:srgbClr val="17375E"/>
                </a:solidFill>
                <a:latin typeface="+mn-lt"/>
              </a:rPr>
              <a:t>Flavour</a:t>
            </a:r>
            <a:r>
              <a:rPr lang="en-US" altLang="ru-RU" b="1" dirty="0">
                <a:solidFill>
                  <a:srgbClr val="17375E"/>
                </a:solidFill>
                <a:latin typeface="+mn-lt"/>
              </a:rPr>
              <a:t> Universality with Dileptons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2327F3-7969-40AC-3757-4F4E7031B9F9}"/>
              </a:ext>
            </a:extLst>
          </p:cNvPr>
          <p:cNvSpPr txBox="1"/>
          <p:nvPr/>
        </p:nvSpPr>
        <p:spPr>
          <a:xfrm>
            <a:off x="8249498" y="2394522"/>
            <a:ext cx="24809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RUN2 (13 </a:t>
            </a:r>
            <a:r>
              <a:rPr lang="en-US" sz="1600" b="1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TeV</a:t>
            </a:r>
            <a:r>
              <a:rPr lang="en-US" sz="16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, 138 fb</a:t>
            </a:r>
            <a:r>
              <a:rPr lang="en-US" sz="1600" b="1" baseline="300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−1</a:t>
            </a:r>
            <a:r>
              <a:rPr lang="en-US" sz="16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47C2A7-F7BE-B7CB-F684-E9B782CCECC8}"/>
              </a:ext>
            </a:extLst>
          </p:cNvPr>
          <p:cNvSpPr txBox="1"/>
          <p:nvPr/>
        </p:nvSpPr>
        <p:spPr>
          <a:xfrm>
            <a:off x="9598931" y="3383048"/>
            <a:ext cx="226311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" sz="1600">
                <a:solidFill>
                  <a:srgbClr val="C00000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05 (2023) 227</a:t>
            </a:r>
            <a:endParaRPr lang="ru-RU" sz="16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45FAE-F15B-D4E0-1612-564E8D41339C}"/>
              </a:ext>
            </a:extLst>
          </p:cNvPr>
          <p:cNvSpPr txBox="1"/>
          <p:nvPr/>
        </p:nvSpPr>
        <p:spPr>
          <a:xfrm>
            <a:off x="8994566" y="5471261"/>
            <a:ext cx="32662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Upper limits are set at 95% CL on the product of the cross section and branching fraction for lepton flavor violating signals. </a:t>
            </a:r>
            <a:endParaRPr lang="ru-RU" sz="1600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6" name="Group 36">
            <a:extLst>
              <a:ext uri="{FF2B5EF4-FFF2-40B4-BE49-F238E27FC236}">
                <a16:creationId xmlns:a16="http://schemas.microsoft.com/office/drawing/2014/main" id="{88B40B31-4B91-4750-BC3B-CB0B14A0D561}"/>
              </a:ext>
            </a:extLst>
          </p:cNvPr>
          <p:cNvGrpSpPr>
            <a:grpSpLocks/>
          </p:cNvGrpSpPr>
          <p:nvPr/>
        </p:nvGrpSpPr>
        <p:grpSpPr bwMode="auto">
          <a:xfrm>
            <a:off x="164449" y="3394758"/>
            <a:ext cx="5113131" cy="2290553"/>
            <a:chOff x="96" y="1454"/>
            <a:chExt cx="3829" cy="1234"/>
          </a:xfrm>
        </p:grpSpPr>
        <p:grpSp>
          <p:nvGrpSpPr>
            <p:cNvPr id="19" name="Group 35">
              <a:extLst>
                <a:ext uri="{FF2B5EF4-FFF2-40B4-BE49-F238E27FC236}">
                  <a16:creationId xmlns:a16="http://schemas.microsoft.com/office/drawing/2014/main" id="{F4BA2402-92B8-4B69-98DE-A0ABE0B75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1484"/>
              <a:ext cx="1821" cy="1203"/>
              <a:chOff x="96" y="1484"/>
              <a:chExt cx="1821" cy="1203"/>
            </a:xfrm>
          </p:grpSpPr>
          <p:pic>
            <p:nvPicPr>
              <p:cNvPr id="23" name="Picture 17">
                <a:extLst>
                  <a:ext uri="{FF2B5EF4-FFF2-40B4-BE49-F238E27FC236}">
                    <a16:creationId xmlns:a16="http://schemas.microsoft.com/office/drawing/2014/main" id="{E705323B-B610-4DEF-82CA-346F44240B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1484"/>
                <a:ext cx="1821" cy="1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 Box 27">
                <a:extLst>
                  <a:ext uri="{FF2B5EF4-FFF2-40B4-BE49-F238E27FC236}">
                    <a16:creationId xmlns:a16="http://schemas.microsoft.com/office/drawing/2014/main" id="{DB333EDE-F49F-453A-B35D-766994EA6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1532"/>
                <a:ext cx="192" cy="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11430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7907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24384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30861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35433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40005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44577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49149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400">
                    <a:latin typeface="Arial" panose="020B0604020202020204" pitchFamily="34" charset="0"/>
                  </a:rPr>
                  <a:t>(a)</a:t>
                </a:r>
              </a:p>
            </p:txBody>
          </p:sp>
        </p:grpSp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3CFC9C6F-9C2F-451E-8801-07A5939347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6" y="1454"/>
              <a:ext cx="1889" cy="1234"/>
              <a:chOff x="2036" y="1454"/>
              <a:chExt cx="1889" cy="1234"/>
            </a:xfrm>
          </p:grpSpPr>
          <p:pic>
            <p:nvPicPr>
              <p:cNvPr id="21" name="Picture 7">
                <a:extLst>
                  <a:ext uri="{FF2B5EF4-FFF2-40B4-BE49-F238E27FC236}">
                    <a16:creationId xmlns:a16="http://schemas.microsoft.com/office/drawing/2014/main" id="{35D6C873-27BB-4671-8B2A-2D4A3CDDF9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6" y="1454"/>
                <a:ext cx="1889" cy="1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Text Box 28">
                <a:extLst>
                  <a:ext uri="{FF2B5EF4-FFF2-40B4-BE49-F238E27FC236}">
                    <a16:creationId xmlns:a16="http://schemas.microsoft.com/office/drawing/2014/main" id="{1A0CC32C-D631-411B-B92C-5E77038475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" y="1532"/>
                <a:ext cx="192" cy="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10800" rIns="18000" bIns="10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11430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7907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24384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3086100" indent="-4572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35433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40005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44577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49149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400">
                    <a:latin typeface="Arial" panose="020B0604020202020204" pitchFamily="34" charset="0"/>
                  </a:rPr>
                  <a:t>(b)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192FF71-77B7-4D6E-8C74-C8CD71554B9C}"/>
              </a:ext>
            </a:extLst>
          </p:cNvPr>
          <p:cNvSpPr txBox="1"/>
          <p:nvPr/>
        </p:nvSpPr>
        <p:spPr>
          <a:xfrm>
            <a:off x="112077" y="5747214"/>
            <a:ext cx="564864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The expected limits for the scalar vs. vector LFV constants for eµ (a) and µ</a:t>
            </a:r>
            <a:r>
              <a:rPr lang="en-US" sz="1600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τ</a:t>
            </a:r>
            <a:r>
              <a:rPr lang="en-US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(b) production processes at 300 fb</a:t>
            </a:r>
            <a:r>
              <a:rPr lang="en-US" sz="1600" baseline="300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(blue) and 3000 fb</a:t>
            </a:r>
            <a:r>
              <a:rPr lang="en-US" sz="1600" baseline="300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(green).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E1FD675-0B6E-452D-AE8F-2C5FF633B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7648" y="1023322"/>
            <a:ext cx="4529985" cy="1416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FE4E4-1091-7180-3C85-F4F0BCC88D3E}"/>
              </a:ext>
            </a:extLst>
          </p:cNvPr>
          <p:cNvSpPr txBox="1"/>
          <p:nvPr/>
        </p:nvSpPr>
        <p:spPr>
          <a:xfrm>
            <a:off x="30428" y="647074"/>
            <a:ext cx="81200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Continued studies with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ee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μμ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eμ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eτ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, and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μτ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 pair invariant mass spectra. </a:t>
            </a:r>
          </a:p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To test lepton-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flavour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 universality of SM at the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TeV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 scale.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To search for heavy resonances and quantum black holes 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    (three benchmark signals are studied):</a:t>
            </a:r>
          </a:p>
          <a:p>
            <a:pPr marL="252000" indent="180000">
              <a:spcBef>
                <a:spcPts val="0"/>
              </a:spcBef>
            </a:pPr>
            <a:r>
              <a:rPr lang="en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R parity violating supersymmetric models.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pPr marL="252000" indent="180000">
              <a:spcBef>
                <a:spcPts val="0"/>
              </a:spcBef>
            </a:pPr>
            <a:r>
              <a:rPr lang="en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Heavy Z' gauge bosons with lepton flavor violating decays.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pPr marL="252000" indent="180000">
              <a:spcBef>
                <a:spcPts val="0"/>
              </a:spcBef>
            </a:pPr>
            <a:r>
              <a:rPr lang="en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Quantum black hole production in models with extra spatial dimensions.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To explore LFV effects with the effective field theory (EFT) approach.</a:t>
            </a:r>
          </a:p>
        </p:txBody>
      </p:sp>
    </p:spTree>
    <p:extLst>
      <p:ext uri="{BB962C8B-B14F-4D97-AF65-F5344CB8AC3E}">
        <p14:creationId xmlns:p14="http://schemas.microsoft.com/office/powerpoint/2010/main" val="294235131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8051" y="-18357"/>
            <a:ext cx="12089423" cy="459032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Measurement of </a:t>
            </a:r>
            <a:r>
              <a:rPr lang="en-US" sz="3200" b="1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Drell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-Yan Angular Polarization Coefficients at 13 </a:t>
            </a:r>
            <a:r>
              <a:rPr lang="en-US" sz="3200" b="1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TeV</a:t>
            </a:r>
            <a:endParaRPr lang="ru-RU" sz="3200" b="1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041" y="757826"/>
                <a:ext cx="3861396" cy="2218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108000" algn="just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In 2023 systematic uncertainty from nine main sources was estimated. </a:t>
                </a:r>
              </a:p>
              <a:p>
                <a:pPr indent="-108000" algn="just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The full set of angular polarization coefficients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was measured at the first time in the CMS experiment. </a:t>
                </a:r>
              </a:p>
              <a:p>
                <a:pPr indent="-108000" algn="just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Non-conservation of the Lam-Tung 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 was also observed in pp-collisions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6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=13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TeV</a:t>
                </a:r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.</a:t>
                </a:r>
                <a:endParaRPr lang="ru-RU" sz="1600" dirty="0">
                  <a:solidFill>
                    <a:schemeClr val="accent2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1" y="757826"/>
                <a:ext cx="3861396" cy="2218684"/>
              </a:xfrm>
              <a:prstGeom prst="rect">
                <a:avLst/>
              </a:prstGeom>
              <a:blipFill>
                <a:blip r:embed="rId2"/>
                <a:stretch>
                  <a:fillRect l="-656" t="-568" r="-984" b="-284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220730" y="3689004"/>
            <a:ext cx="39417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80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CMS Note was created with a full description of the analysis methodology (Analysis Note 20-220v6). </a:t>
            </a:r>
          </a:p>
          <a:p>
            <a:pPr indent="1080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The analysis has been assigned a CADI number: SMP-23-007. </a:t>
            </a:r>
          </a:p>
          <a:p>
            <a:pPr indent="1080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A prototype of an article in Physical Letters B was created and sent to the CMS collaboration to review.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437" y="548119"/>
            <a:ext cx="7983187" cy="26380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3186216"/>
            <a:ext cx="7781925" cy="3409854"/>
          </a:xfrm>
          <a:prstGeom prst="rect">
            <a:avLst/>
          </a:prstGeom>
        </p:spPr>
      </p:pic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7588A9C-C4D2-E959-D2A0-01E5DC24E5E9}"/>
              </a:ext>
            </a:extLst>
          </p:cNvPr>
          <p:cNvSpPr txBox="1">
            <a:spLocks/>
          </p:cNvSpPr>
          <p:nvPr/>
        </p:nvSpPr>
        <p:spPr bwMode="auto">
          <a:xfrm>
            <a:off x="11796713" y="660922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13</a:t>
            </a:fld>
            <a:endParaRPr lang="ru-RU" altLang="ru-RU" sz="1200" b="1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08113"/>
      </p:ext>
    </p:extLst>
  </p:cSld>
  <p:clrMapOvr>
    <a:masterClrMapping/>
  </p:clrMapOvr>
  <p:transition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5">
            <a:extLst>
              <a:ext uri="{FF2B5EF4-FFF2-40B4-BE49-F238E27FC236}">
                <a16:creationId xmlns:a16="http://schemas.microsoft.com/office/drawing/2014/main" id="{F083B7A9-B428-4526-B23A-267744F04B82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7652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14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79" name="Заголовок 1">
                <a:extLst>
                  <a:ext uri="{FF2B5EF4-FFF2-40B4-BE49-F238E27FC236}">
                    <a16:creationId xmlns:a16="http://schemas.microsoft.com/office/drawing/2014/main" id="{D857995C-28CF-1D4E-B0DE-4A967AD06D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0560" y="-16442"/>
                <a:ext cx="10744747" cy="620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5" rIns="91429" bIns="45715" anchor="ctr"/>
              <a:lstStyle>
                <a:lvl1pPr defTabSz="912813">
                  <a:spcBef>
                    <a:spcPct val="20000"/>
                  </a:spcBef>
                  <a:buFont typeface="Wingdings" pitchFamily="2" charset="2"/>
                  <a:buChar char="q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12813">
                  <a:spcBef>
                    <a:spcPct val="20000"/>
                  </a:spcBef>
                  <a:buFont typeface="Wingdings" pitchFamily="2" charset="2"/>
                  <a:buChar char="Ø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12813">
                  <a:spcBef>
                    <a:spcPct val="20000"/>
                  </a:spcBef>
                  <a:buFont typeface="Wingdings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12813">
                  <a:spcBef>
                    <a:spcPct val="20000"/>
                  </a:spcBef>
                  <a:buFont typeface="Wingdings 2" pitchFamily="2" charset="2"/>
                  <a:buChar char="P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12813">
                  <a:spcBef>
                    <a:spcPct val="20000"/>
                  </a:spcBef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VBF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𝑯</m:t>
                    </m:r>
                    <m:r>
                      <a:rPr lang="en-US" sz="3200" b="1" i="1">
                        <a:solidFill>
                          <a:srgbClr val="002060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3200" b="1" i="1">
                        <a:solidFill>
                          <a:srgbClr val="002060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𝒃</m:t>
                    </m:r>
                    <m:acc>
                      <m:accPr>
                        <m:chr m:val="̅"/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ru-RU" b="1" dirty="0">
                  <a:solidFill>
                    <a:srgbClr val="00206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4579" name="Заголовок 1">
                <a:extLst>
                  <a:ext uri="{FF2B5EF4-FFF2-40B4-BE49-F238E27FC236}">
                    <a16:creationId xmlns:a16="http://schemas.microsoft.com/office/drawing/2014/main" id="{D857995C-28CF-1D4E-B0DE-4A967AD06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560" y="-16442"/>
                <a:ext cx="10744747" cy="620713"/>
              </a:xfrm>
              <a:prstGeom prst="rect">
                <a:avLst/>
              </a:prstGeom>
              <a:blipFill>
                <a:blip r:embed="rId3"/>
                <a:stretch>
                  <a:fillRect t="-8824" b="-294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166E221B-E368-4ECB-A3F1-DC5B00B55B01}"/>
              </a:ext>
            </a:extLst>
          </p:cNvPr>
          <p:cNvSpPr/>
          <p:nvPr/>
        </p:nvSpPr>
        <p:spPr>
          <a:xfrm>
            <a:off x="46299" y="619268"/>
            <a:ext cx="7398327" cy="4160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CMS 2016, 2018 data of pp-collisions at 13 </a:t>
            </a:r>
            <a:r>
              <a:rPr lang="en-US" sz="1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TeV</a:t>
            </a:r>
            <a:r>
              <a:rPr lang="en-US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corresponding to ~91 fb</a:t>
            </a:r>
            <a:r>
              <a:rPr lang="en-US" sz="1600" b="1" baseline="30000" dirty="0">
                <a:solidFill>
                  <a:srgbClr val="002060"/>
                </a:solidFill>
                <a:cs typeface="Times New Roman" panose="02020603050405020304" pitchFamily="18" charset="0"/>
              </a:rPr>
              <a:t>-1</a:t>
            </a:r>
            <a:r>
              <a:rPr lang="en-US" sz="1600" dirty="0">
                <a:cs typeface="Times New Roman" panose="02020603050405020304" pitchFamily="18" charset="0"/>
              </a:rPr>
              <a:t>.</a:t>
            </a:r>
            <a:endParaRPr lang="en-US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69A1B-D7DD-41D5-AFAD-F588FE6D1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r="15273"/>
          <a:stretch/>
        </p:blipFill>
        <p:spPr bwMode="auto">
          <a:xfrm>
            <a:off x="508510" y="1185323"/>
            <a:ext cx="3257360" cy="250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C04BA6-EBD8-4CB8-A167-1BF49CB359BF}"/>
              </a:ext>
            </a:extLst>
          </p:cNvPr>
          <p:cNvSpPr/>
          <p:nvPr/>
        </p:nvSpPr>
        <p:spPr>
          <a:xfrm>
            <a:off x="137160" y="1119726"/>
            <a:ext cx="2361096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ANALYSIS STRATEGY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28537-1AE9-4EA3-8893-95A75B4DC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891" y="678337"/>
            <a:ext cx="2267909" cy="384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5BE4F6F-4DCE-49D1-A4B4-C00F18F4B3E4}"/>
                  </a:ext>
                </a:extLst>
              </p:cNvPr>
              <p:cNvSpPr/>
              <p:nvPr/>
            </p:nvSpPr>
            <p:spPr>
              <a:xfrm>
                <a:off x="7675840" y="1173748"/>
                <a:ext cx="4697496" cy="2360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cs typeface="Times New Roman" panose="02020603050405020304" pitchFamily="18" charset="0"/>
                  </a:rPr>
                  <a:t>Inclusive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𝑯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𝒃</m:t>
                    </m:r>
                    <m:acc>
                      <m:accPr>
                        <m:chr m:val="̅"/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  <m:r>
                      <a:rPr lang="en-US" sz="1600" b="1" i="1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cs typeface="Times New Roman" panose="02020603050405020304" pitchFamily="18" charset="0"/>
                  </a:rPr>
                  <a:t>(</a:t>
                </a:r>
                <a:r>
                  <a:rPr lang="en-US" sz="1600" b="1" dirty="0" err="1">
                    <a:cs typeface="Times New Roman" panose="02020603050405020304" pitchFamily="18" charset="0"/>
                  </a:rPr>
                  <a:t>VBF+ggF</a:t>
                </a:r>
                <a:r>
                  <a:rPr lang="en-US" sz="1600" b="1" dirty="0">
                    <a:cs typeface="Times New Roman" panose="02020603050405020304" pitchFamily="18" charset="0"/>
                  </a:rPr>
                  <a:t>):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>
                    <a:cs typeface="Times New Roman" panose="02020603050405020304" pitchFamily="18" charset="0"/>
                  </a:rPr>
                  <a:t>Significance (observed/expected) = 2.6/2.9.</a:t>
                </a:r>
              </a:p>
              <a:p>
                <a:pPr>
                  <a:spcAft>
                    <a:spcPts val="600"/>
                  </a:spcAft>
                </a:pPr>
                <a:r>
                  <a:rPr lang="el-GR" sz="1600" dirty="0">
                    <a:cs typeface="Times New Roman" panose="02020603050405020304" pitchFamily="18" charset="0"/>
                  </a:rPr>
                  <a:t>μ</a:t>
                </a:r>
                <a:r>
                  <a:rPr lang="en-US" sz="1600" baseline="-25000" dirty="0" err="1">
                    <a:cs typeface="Times New Roman" panose="02020603050405020304" pitchFamily="18" charset="0"/>
                  </a:rPr>
                  <a:t>Hbb</a:t>
                </a:r>
                <a:r>
                  <a:rPr lang="en-US" sz="1600" dirty="0">
                    <a:cs typeface="Times New Roman" panose="02020603050405020304" pitchFamily="18" charset="0"/>
                  </a:rPr>
                  <a:t> = 0.99±0.33 (stat.)+0.33 (syst.)–0.24 (syst.). </a:t>
                </a:r>
                <a:endParaRPr lang="en-US" sz="1600" baseline="-25000" dirty="0"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sz="500" dirty="0"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cs typeface="Times New Roman" panose="02020603050405020304" pitchFamily="18" charset="0"/>
                  </a:rPr>
                  <a:t>Pure VBF</a:t>
                </a:r>
                <a:r>
                  <a:rPr lang="en-US" sz="1600" dirty="0">
                    <a:cs typeface="Times New Roman" panose="02020603050405020304" pitchFamily="18" charset="0"/>
                  </a:rPr>
                  <a:t> (</a:t>
                </a:r>
                <a:r>
                  <a:rPr lang="en-US" sz="1600" dirty="0" err="1">
                    <a:cs typeface="Times New Roman" panose="02020603050405020304" pitchFamily="18" charset="0"/>
                  </a:rPr>
                  <a:t>ggF</a:t>
                </a:r>
                <a:r>
                  <a:rPr lang="en-US" sz="1600" dirty="0">
                    <a:cs typeface="Times New Roman" panose="02020603050405020304" pitchFamily="18" charset="0"/>
                  </a:rPr>
                  <a:t> is constrained within SM-expectation):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>
                    <a:cs typeface="Times New Roman" panose="02020603050405020304" pitchFamily="18" charset="0"/>
                  </a:rPr>
                  <a:t>Significance (observed/expected) = 2.4/2.7.</a:t>
                </a:r>
              </a:p>
              <a:p>
                <a:pPr>
                  <a:spcAft>
                    <a:spcPts val="600"/>
                  </a:spcAft>
                </a:pPr>
                <a:r>
                  <a:rPr lang="el-GR" sz="1600" dirty="0">
                    <a:cs typeface="Times New Roman" panose="02020603050405020304" pitchFamily="18" charset="0"/>
                  </a:rPr>
                  <a:t>μ</a:t>
                </a:r>
                <a:r>
                  <a:rPr lang="en-US" sz="1600" baseline="-25000" dirty="0" err="1">
                    <a:cs typeface="Times New Roman" panose="02020603050405020304" pitchFamily="18" charset="0"/>
                  </a:rPr>
                  <a:t>Hbb</a:t>
                </a:r>
                <a:r>
                  <a:rPr lang="en-US" sz="1600" dirty="0">
                    <a:cs typeface="Times New Roman" panose="02020603050405020304" pitchFamily="18" charset="0"/>
                  </a:rPr>
                  <a:t> = 1.01 ±6 (stat.) +0.40 (syst.) – 0.27 (syst.).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5BE4F6F-4DCE-49D1-A4B4-C00F18F4B3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840" y="1173748"/>
                <a:ext cx="4697496" cy="2360198"/>
              </a:xfrm>
              <a:prstGeom prst="rect">
                <a:avLst/>
              </a:prstGeom>
              <a:blipFill>
                <a:blip r:embed="rId6"/>
                <a:stretch>
                  <a:fillRect l="-809" t="-535" b="-213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F6826BBD-BFFD-4E4D-A0A7-7863FAD06433}"/>
              </a:ext>
            </a:extLst>
          </p:cNvPr>
          <p:cNvSpPr/>
          <p:nvPr/>
        </p:nvSpPr>
        <p:spPr>
          <a:xfrm>
            <a:off x="16764" y="3633339"/>
            <a:ext cx="4177896" cy="27699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Dedicated online triggers (L1 – HLT).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BDT Signal-Background discrimination.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Separate </a:t>
            </a:r>
            <a:r>
              <a:rPr lang="en-US" sz="1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Zbb</a:t>
            </a: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analysis category for validation and </a:t>
            </a:r>
            <a:r>
              <a:rPr lang="en-US" sz="1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Zbb</a:t>
            </a: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constrain.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MC signal and resonant background models.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Data-derived QCD model.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DNN regression to b-jets energy.</a:t>
            </a:r>
          </a:p>
          <a:p>
            <a:pPr marL="180000" indent="-180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Signal extraction using </a:t>
            </a:r>
            <a:r>
              <a:rPr lang="en-US" sz="1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</a:t>
            </a:r>
            <a:r>
              <a:rPr lang="en-US" sz="1600" baseline="-25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bb</a:t>
            </a: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distribution.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F50038-5038-44D9-9134-53365A6C0A5B}"/>
              </a:ext>
            </a:extLst>
          </p:cNvPr>
          <p:cNvSpPr txBox="1"/>
          <p:nvPr/>
        </p:nvSpPr>
        <p:spPr>
          <a:xfrm>
            <a:off x="9818800" y="662193"/>
            <a:ext cx="18716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arXiv:2308.01253 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0CD3AD-0026-4D89-B3C7-50BC6F8CAE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4062" r="2643" b="954"/>
          <a:stretch/>
        </p:blipFill>
        <p:spPr>
          <a:xfrm>
            <a:off x="7921401" y="3603391"/>
            <a:ext cx="3805621" cy="2919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BCCF59-0CA1-4556-8091-0F6F3BB41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17" y="1441078"/>
            <a:ext cx="3986297" cy="46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3744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5">
            <a:extLst>
              <a:ext uri="{FF2B5EF4-FFF2-40B4-BE49-F238E27FC236}">
                <a16:creationId xmlns:a16="http://schemas.microsoft.com/office/drawing/2014/main" id="{F083B7A9-B428-4526-B23A-267744F04B82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7652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15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D857995C-28CF-1D4E-B0DE-4A967AD0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" y="-16442"/>
            <a:ext cx="10744747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b="1">
                <a:solidFill>
                  <a:srgbClr val="17375E"/>
                </a:solidFill>
                <a:latin typeface="+mn-lt"/>
              </a:rPr>
              <a:t>Measurement of q/g-jet fractions with CMS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FE4E4-1091-7180-3C85-F4F0BCC88D3E}"/>
              </a:ext>
            </a:extLst>
          </p:cNvPr>
          <p:cNvSpPr txBox="1"/>
          <p:nvPr/>
        </p:nvSpPr>
        <p:spPr>
          <a:xfrm>
            <a:off x="823665" y="804199"/>
            <a:ext cx="1026243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New method of measurement of q/g jets fractions which 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includes model uncertainty (MU) has been proposed and implemented. </a:t>
            </a:r>
            <a:endParaRPr lang="en-US" sz="1800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In the measurement of q/g-jet fractions the effects of pileup (PU) were considered.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q/g-jet fractions with new QGL in data analysis and MC simulation are in a good agreement within uncertainties except jet P</a:t>
            </a:r>
            <a:r>
              <a:rPr lang="en-US" sz="1800" baseline="-25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&lt; 90 GeV.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The estimation of fraction of jets with unidentified </a:t>
            </a:r>
            <a:r>
              <a:rPr lang="en-US" sz="18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flavour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have been done.</a:t>
            </a:r>
          </a:p>
        </p:txBody>
      </p:sp>
      <p:sp>
        <p:nvSpPr>
          <p:cNvPr id="42" name="Rectangle 5">
            <a:extLst>
              <a:ext uri="{FF2B5EF4-FFF2-40B4-BE49-F238E27FC236}">
                <a16:creationId xmlns:a16="http://schemas.microsoft.com/office/drawing/2014/main" id="{61479718-569D-AC66-818F-9BFDD3202831}"/>
              </a:ext>
            </a:extLst>
          </p:cNvPr>
          <p:cNvSpPr/>
          <p:nvPr/>
        </p:nvSpPr>
        <p:spPr>
          <a:xfrm>
            <a:off x="6746191" y="6217206"/>
            <a:ext cx="5050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CMS Analysis Note on q/g jets fractions in preparation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7C999171-64EA-96F5-9C08-3FDCF9B24A1D}"/>
              </a:ext>
            </a:extLst>
          </p:cNvPr>
          <p:cNvGrpSpPr/>
          <p:nvPr/>
        </p:nvGrpSpPr>
        <p:grpSpPr>
          <a:xfrm>
            <a:off x="446996" y="3047264"/>
            <a:ext cx="11191874" cy="3189417"/>
            <a:chOff x="395855" y="3018366"/>
            <a:chExt cx="11191874" cy="3189417"/>
          </a:xfrm>
        </p:grpSpPr>
        <p:pic>
          <p:nvPicPr>
            <p:cNvPr id="16" name="Рисунок 15" descr="Изображение выглядит как текст, линия, диаграмма, График&#10;&#10;Автоматически созданное описание">
              <a:extLst>
                <a:ext uri="{FF2B5EF4-FFF2-40B4-BE49-F238E27FC236}">
                  <a16:creationId xmlns:a16="http://schemas.microsoft.com/office/drawing/2014/main" id="{337C3265-56ED-7F1F-0710-1AF39AAF8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55" y="3074058"/>
              <a:ext cx="3552825" cy="313372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линия, диаграмма&#10;&#10;Автоматически созданное описание">
              <a:extLst>
                <a:ext uri="{FF2B5EF4-FFF2-40B4-BE49-F238E27FC236}">
                  <a16:creationId xmlns:a16="http://schemas.microsoft.com/office/drawing/2014/main" id="{94CF2DD2-8FBB-8128-2172-D2D0AC044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646" y="3053705"/>
              <a:ext cx="3632130" cy="3137657"/>
            </a:xfrm>
            <a:prstGeom prst="rect">
              <a:avLst/>
            </a:prstGeom>
          </p:spPr>
        </p:pic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819F10B3-9877-1CF8-C65F-6606B20CC9F1}"/>
                </a:ext>
              </a:extLst>
            </p:cNvPr>
            <p:cNvGrpSpPr/>
            <p:nvPr/>
          </p:nvGrpSpPr>
          <p:grpSpPr>
            <a:xfrm>
              <a:off x="7680638" y="3018366"/>
              <a:ext cx="3907091" cy="3137657"/>
              <a:chOff x="7581248" y="3128757"/>
              <a:chExt cx="3907091" cy="3027266"/>
            </a:xfrm>
          </p:grpSpPr>
          <p:pic>
            <p:nvPicPr>
              <p:cNvPr id="49" name="Рисунок 48" descr="Изображение выглядит как текст, диаграмма, линия, числ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76C065E-6969-614D-7045-04048A9CE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1248" y="3128757"/>
                <a:ext cx="3907091" cy="3027266"/>
              </a:xfrm>
              <a:prstGeom prst="rect">
                <a:avLst/>
              </a:prstGeom>
            </p:spPr>
          </p:pic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99DA568F-4218-3F29-D407-2B82E459ED2D}"/>
                  </a:ext>
                </a:extLst>
              </p:cNvPr>
              <p:cNvSpPr/>
              <p:nvPr/>
            </p:nvSpPr>
            <p:spPr bwMode="auto">
              <a:xfrm>
                <a:off x="10601931" y="3906078"/>
                <a:ext cx="667269" cy="3975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2C1B37F-4CC7-9F78-30DB-A11D39B77E18}"/>
              </a:ext>
            </a:extLst>
          </p:cNvPr>
          <p:cNvSpPr txBox="1"/>
          <p:nvPr/>
        </p:nvSpPr>
        <p:spPr>
          <a:xfrm>
            <a:off x="10777874" y="613043"/>
            <a:ext cx="1322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en-US" sz="1800" i="1">
                <a:solidFill>
                  <a:srgbClr val="FF0000"/>
                </a:solidFill>
                <a:cs typeface="Calibri" panose="020F050202020403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541834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5">
            <a:extLst>
              <a:ext uri="{FF2B5EF4-FFF2-40B4-BE49-F238E27FC236}">
                <a16:creationId xmlns:a16="http://schemas.microsoft.com/office/drawing/2014/main" id="{F083B7A9-B428-4526-B23A-267744F04B82}"/>
              </a:ext>
            </a:extLst>
          </p:cNvPr>
          <p:cNvSpPr txBox="1">
            <a:spLocks/>
          </p:cNvSpPr>
          <p:nvPr/>
        </p:nvSpPr>
        <p:spPr bwMode="auto">
          <a:xfrm>
            <a:off x="11820194" y="6595618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D9BE05B6-9662-184A-8BAC-F640E7749C15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16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9EEB4BF-22EE-453A-99EA-FB94C9FB2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45" y="14122"/>
            <a:ext cx="10679289" cy="54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000" b="1">
                <a:solidFill>
                  <a:srgbClr val="17375E"/>
                </a:solidFill>
                <a:latin typeface="+mn-lt"/>
              </a:rPr>
              <a:t>JINR contribution in CMS Computing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3417EDB-C4BC-939F-B736-63A528330B67}"/>
              </a:ext>
            </a:extLst>
          </p:cNvPr>
          <p:cNvGrpSpPr/>
          <p:nvPr/>
        </p:nvGrpSpPr>
        <p:grpSpPr>
          <a:xfrm>
            <a:off x="5878944" y="2246835"/>
            <a:ext cx="3932465" cy="4319957"/>
            <a:chOff x="8243982" y="1698489"/>
            <a:chExt cx="4189048" cy="474944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8A0F83-42F1-4A15-9A10-4B54CD0C9A5A}"/>
                </a:ext>
              </a:extLst>
            </p:cNvPr>
            <p:cNvSpPr txBox="1"/>
            <p:nvPr/>
          </p:nvSpPr>
          <p:spPr>
            <a:xfrm>
              <a:off x="8359757" y="1698489"/>
              <a:ext cx="3041959" cy="64291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+mn-lt"/>
                </a:rPr>
                <a:t>JINR Contribution in RDMS </a:t>
              </a:r>
            </a:p>
            <a:p>
              <a:pPr algn="ctr"/>
              <a:r>
                <a:rPr lang="en-US" sz="1600" dirty="0">
                  <a:solidFill>
                    <a:srgbClr val="002060"/>
                  </a:solidFill>
                  <a:latin typeface="+mn-lt"/>
                </a:rPr>
                <a:t>Computing is crucial. </a:t>
              </a:r>
            </a:p>
          </p:txBody>
        </p:sp>
        <p:pic>
          <p:nvPicPr>
            <p:cNvPr id="33" name="Picture 32" descr="A blue pie chart with text&#10;&#10;Description automatically generated with low confidence">
              <a:extLst>
                <a:ext uri="{FF2B5EF4-FFF2-40B4-BE49-F238E27FC236}">
                  <a16:creationId xmlns:a16="http://schemas.microsoft.com/office/drawing/2014/main" id="{5612C9C8-8DAA-898D-3F7F-B2275A0BC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3982" y="2921843"/>
              <a:ext cx="3368932" cy="299824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D2893BA-A537-A01E-0497-58E3C6BE445F}"/>
                </a:ext>
              </a:extLst>
            </p:cNvPr>
            <p:cNvSpPr txBox="1"/>
            <p:nvPr/>
          </p:nvSpPr>
          <p:spPr>
            <a:xfrm>
              <a:off x="8321349" y="5805018"/>
              <a:ext cx="4111681" cy="642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rgbClr val="002060"/>
                  </a:solidFill>
                  <a:latin typeface="+mn-lt"/>
                </a:rPr>
                <a:t>JINR Tier2 is the most productive in </a:t>
              </a:r>
            </a:p>
            <a:p>
              <a:r>
                <a:rPr lang="en-US" sz="1600" i="1" dirty="0">
                  <a:solidFill>
                    <a:srgbClr val="002060"/>
                  </a:solidFill>
                  <a:latin typeface="+mn-lt"/>
                </a:rPr>
                <a:t>the Russian Data Intensive Grid (RDIG).</a:t>
              </a:r>
              <a:endParaRPr lang="ru-RU" sz="1600" i="1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DF5833-716E-A0C5-A854-9DEA11EE612A}"/>
                </a:ext>
              </a:extLst>
            </p:cNvPr>
            <p:cNvSpPr txBox="1"/>
            <p:nvPr/>
          </p:nvSpPr>
          <p:spPr>
            <a:xfrm>
              <a:off x="8359758" y="2405029"/>
              <a:ext cx="3041959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+mn-lt"/>
                </a:rPr>
                <a:t>Total number of completed jobs by Russian sites in 2023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8BF63C-53C1-510E-7F68-9666F9D74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9" y="1906617"/>
            <a:ext cx="5808613" cy="4742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704A31-2C43-AAB1-8878-486E5F7EA406}"/>
              </a:ext>
            </a:extLst>
          </p:cNvPr>
          <p:cNvSpPr txBox="1"/>
          <p:nvPr/>
        </p:nvSpPr>
        <p:spPr>
          <a:xfrm>
            <a:off x="768593" y="532031"/>
            <a:ext cx="1088711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In 2023 JINR grid Tier-1 and Tier-2 centers extensively used for processing and storing CMS data,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</a:rPr>
              <a:t>    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ensuring 100% availability and reliability of services. </a:t>
            </a:r>
            <a:endParaRPr lang="en-RU" sz="1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ore than 3.7 billion events were successfully processed by JINR Tier-1 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2023. </a:t>
            </a:r>
            <a:endParaRPr lang="en-RU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RU" sz="18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J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INR</a:t>
            </a:r>
            <a:r>
              <a:rPr lang="en-RU" sz="18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Tier-1 is ranked 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first place among all CMS Tier-1 centers</a:t>
            </a:r>
            <a:r>
              <a:rPr lang="en-US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A4E96-E128-4BE9-92A9-86FECF3C3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974" y="2457690"/>
            <a:ext cx="3078325" cy="27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7547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505DC3AC-3D7C-234A-8589-65B878B6DA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32209" y="657651"/>
            <a:ext cx="9447514" cy="4788556"/>
          </a:xfrm>
        </p:spPr>
        <p:txBody>
          <a:bodyPr/>
          <a:lstStyle/>
          <a:p>
            <a:pPr marL="0" indent="0" algn="ctr">
              <a:buNone/>
            </a:pPr>
            <a:endParaRPr lang="en-US" altLang="ru-RU" sz="2600" dirty="0">
              <a:solidFill>
                <a:srgbClr val="008000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ru-RU" dirty="0">
                <a:solidFill>
                  <a:srgbClr val="FF0000"/>
                </a:solidFill>
                <a:latin typeface="+mj-lt"/>
              </a:rPr>
              <a:t>JINR contribution to CMS Phase 2 Upgrade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ru-RU" sz="1800" b="1" dirty="0">
                <a:solidFill>
                  <a:srgbClr val="17375E"/>
                </a:solidFill>
              </a:rPr>
              <a:t>Participation in High Granularity Calorimeter (</a:t>
            </a:r>
            <a:r>
              <a:rPr lang="en-US" altLang="ru-RU" sz="1800" b="1" dirty="0" err="1">
                <a:solidFill>
                  <a:srgbClr val="17375E"/>
                </a:solidFill>
              </a:rPr>
              <a:t>HGCal</a:t>
            </a:r>
            <a:r>
              <a:rPr lang="en-US" altLang="ru-RU" sz="1800" b="1" dirty="0">
                <a:solidFill>
                  <a:srgbClr val="17375E"/>
                </a:solidFill>
              </a:rPr>
              <a:t>) project.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ru-RU" sz="1800" dirty="0">
                <a:solidFill>
                  <a:schemeClr val="accent2">
                    <a:lumMod val="50000"/>
                  </a:schemeClr>
                </a:solidFill>
              </a:rPr>
              <a:t>Cooling plate of </a:t>
            </a:r>
            <a:r>
              <a:rPr lang="en-US" altLang="ru-RU" sz="1800" dirty="0" err="1">
                <a:solidFill>
                  <a:schemeClr val="accent2">
                    <a:lumMod val="50000"/>
                  </a:schemeClr>
                </a:solidFill>
              </a:rPr>
              <a:t>HGCal</a:t>
            </a:r>
            <a:r>
              <a:rPr lang="en-US" altLang="ru-RU" sz="1800" dirty="0">
                <a:solidFill>
                  <a:schemeClr val="accent2">
                    <a:lumMod val="50000"/>
                  </a:schemeClr>
                </a:solidFill>
              </a:rPr>
              <a:t> cassettes design.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x-none" sz="1800" dirty="0">
                <a:solidFill>
                  <a:schemeClr val="accent2">
                    <a:lumMod val="50000"/>
                  </a:schemeClr>
                </a:solidFill>
              </a:rPr>
              <a:t>De</a:t>
            </a:r>
            <a:r>
              <a:rPr lang="en-US" altLang="x-none" sz="1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sign and construction of the HGCAL silicon and scintillator cassettes test facility.</a:t>
            </a:r>
            <a:endParaRPr lang="en-US" altLang="ru-RU" sz="18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ru-RU" sz="1800" b="1" dirty="0">
                <a:solidFill>
                  <a:srgbClr val="17375E"/>
                </a:solidFill>
              </a:rPr>
              <a:t>Participation in the Endcap Muon system upgrade.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ru-RU" sz="1800" dirty="0">
                <a:solidFill>
                  <a:schemeClr val="accent2">
                    <a:lumMod val="50000"/>
                  </a:schemeClr>
                </a:solidFill>
              </a:rPr>
              <a:t>Cathode Strip Chambers maintenance during LS3 long shutdown period. 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ru-RU" sz="1800" dirty="0">
                <a:solidFill>
                  <a:schemeClr val="accent2">
                    <a:lumMod val="50000"/>
                  </a:schemeClr>
                </a:solidFill>
              </a:rPr>
              <a:t>CSC longevity study and searches for eco friendly gas mixtures R&amp;D.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ru-RU" sz="1800" dirty="0">
                <a:solidFill>
                  <a:schemeClr val="accent2">
                    <a:lumMod val="50000"/>
                  </a:schemeClr>
                </a:solidFill>
              </a:rPr>
              <a:t>Upgrade of the ME1/1 CSCs cables and services layout for the new CMS Endcap detectors configuration.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ru-RU" sz="1800" dirty="0">
                <a:solidFill>
                  <a:schemeClr val="accent2">
                    <a:lumMod val="50000"/>
                  </a:schemeClr>
                </a:solidFill>
              </a:rPr>
              <a:t>Design and construction of the new ME1/1 Patch Panel.</a:t>
            </a:r>
          </a:p>
          <a:p>
            <a:pPr marL="685800"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ru-RU" sz="1800" dirty="0">
                <a:solidFill>
                  <a:schemeClr val="accent2">
                    <a:lumMod val="50000"/>
                  </a:schemeClr>
                </a:solidFill>
              </a:rPr>
              <a:t>Design and construction of new tooling for ME1/1 CSC assembly and installation.</a:t>
            </a:r>
          </a:p>
          <a:p>
            <a:pPr marL="0" indent="0" algn="ctr">
              <a:buNone/>
            </a:pPr>
            <a:endParaRPr lang="en-US" altLang="ru-RU" sz="1800" b="1" dirty="0">
              <a:solidFill>
                <a:srgbClr val="17375E"/>
              </a:solidFill>
            </a:endParaRPr>
          </a:p>
          <a:p>
            <a:pPr marL="0" indent="0" algn="ctr">
              <a:buNone/>
            </a:pPr>
            <a:endParaRPr lang="ru-RU" altLang="ru-RU" sz="1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altLang="ru-RU" sz="44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8675" name="Номер слайда 5">
            <a:extLst>
              <a:ext uri="{FF2B5EF4-FFF2-40B4-BE49-F238E27FC236}">
                <a16:creationId xmlns:a16="http://schemas.microsoft.com/office/drawing/2014/main" id="{CBC5DEE6-6C91-4B08-B18C-030F46F85EC8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311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17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8766"/>
      </p:ext>
    </p:extLst>
  </p:cSld>
  <p:clrMapOvr>
    <a:masterClrMapping/>
  </p:clrMapOvr>
  <p:transition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57" y="-2727"/>
            <a:ext cx="10682514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17375E"/>
                </a:solidFill>
                <a:latin typeface="+mn-lt"/>
              </a:rPr>
              <a:t>CE-H Cassette Cooling Panels Prototypes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92C5CB-9C04-48C2-B7EB-041524F87FFD}"/>
              </a:ext>
            </a:extLst>
          </p:cNvPr>
          <p:cNvSpPr txBox="1"/>
          <p:nvPr/>
        </p:nvSpPr>
        <p:spPr>
          <a:xfrm>
            <a:off x="708414" y="6066181"/>
            <a:ext cx="11170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1800">
                <a:solidFill>
                  <a:srgbClr val="C00000"/>
                </a:solidFill>
                <a:latin typeface="+mn-lt"/>
              </a:rPr>
              <a:t>Comprehensive test of prototypes done in Nov 2023. Results were reported on HGCal meeting.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AD3958-2B34-D7D6-2E97-B48AF43476AB}"/>
              </a:ext>
            </a:extLst>
          </p:cNvPr>
          <p:cNvSpPr txBox="1">
            <a:spLocks/>
          </p:cNvSpPr>
          <p:nvPr/>
        </p:nvSpPr>
        <p:spPr bwMode="auto">
          <a:xfrm>
            <a:off x="341152" y="1533058"/>
            <a:ext cx="5754848" cy="4397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29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4 prototypes of cooling plates with different sizes were produced in Minsk.</a:t>
            </a:r>
          </a:p>
          <a:p>
            <a:pPr marL="0" indent="0" defTabSz="91429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0" indent="0" defTabSz="91429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The goal: development and test of production technologies and tooling.</a:t>
            </a:r>
          </a:p>
          <a:p>
            <a:pPr marL="288000" indent="-198900" defTabSz="914296" eaLnBrk="1" fontAlgn="auto" hangingPunct="1"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Automatic soldering using a heating table.</a:t>
            </a:r>
          </a:p>
          <a:p>
            <a:pPr marL="288000" indent="-198900" defTabSz="914296" eaLnBrk="1" fontAlgn="auto" hangingPunct="1"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Copper sheet straightening before and after machining.</a:t>
            </a:r>
          </a:p>
          <a:p>
            <a:pPr marL="288000" indent="-198900" defTabSz="914296" eaLnBrk="1" fontAlgn="auto" hangingPunct="1"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Raw vs. annealed steel tube bending.</a:t>
            </a:r>
          </a:p>
          <a:p>
            <a:pPr marL="288000" indent="-198900" defTabSz="914296" eaLnBrk="1" fontAlgn="auto" hangingPunct="1"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Heat dissipation with press-fitted tube.</a:t>
            </a:r>
          </a:p>
          <a:p>
            <a:pPr marL="288000" indent="-198900" defTabSz="914296" eaLnBrk="1" fontAlgn="auto" hangingPunct="1"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Copper spray coating technique.</a:t>
            </a:r>
          </a:p>
          <a:p>
            <a:pPr marL="285750" indent="-213750" defTabSz="914296" eaLnBrk="1" fontAlgn="auto" hangingPunct="1"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Press fit + glue tube binding technique.</a:t>
            </a:r>
          </a:p>
          <a:p>
            <a:pPr marL="285750" indent="-213750" defTabSz="914296" eaLnBrk="1" fontAlgn="auto" hangingPunct="1"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Soldering the spray-coated tube.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endParaRPr lang="en-US" sz="1800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568C4C-43D3-768D-D062-E4710142C4D5}"/>
              </a:ext>
            </a:extLst>
          </p:cNvPr>
          <p:cNvGrpSpPr/>
          <p:nvPr/>
        </p:nvGrpSpPr>
        <p:grpSpPr>
          <a:xfrm>
            <a:off x="8955807" y="1717099"/>
            <a:ext cx="2724996" cy="3293052"/>
            <a:chOff x="8925826" y="1395284"/>
            <a:chExt cx="3156748" cy="410610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5EE640C-2E61-3D38-C3ED-5A0C2D870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5826" y="1395284"/>
              <a:ext cx="3156748" cy="4106105"/>
            </a:xfrm>
            <a:prstGeom prst="rect">
              <a:avLst/>
            </a:prstGeom>
          </p:spPr>
        </p:pic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5C677A56-BDF0-9FEE-DCCC-0832B51F1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0003" y="5236395"/>
              <a:ext cx="1489500" cy="264994"/>
            </a:xfrm>
            <a:prstGeom prst="rect">
              <a:avLst/>
            </a:prstGeom>
            <a:solidFill>
              <a:schemeClr val="bg1"/>
            </a:solidFill>
            <a:ln w="12700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b="1">
                  <a:solidFill>
                    <a:srgbClr val="000000"/>
                  </a:solidFill>
                </a:rPr>
                <a:t>Press-fit + glue</a:t>
              </a:r>
              <a:endParaRPr lang="en-GB" altLang="ru-RU" sz="1200" b="1">
                <a:solidFill>
                  <a:srgbClr val="000000"/>
                </a:solidFill>
              </a:endParaRPr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4611028C-0F80-40A2-B0B8-412ADAEDFE3C}"/>
              </a:ext>
            </a:extLst>
          </p:cNvPr>
          <p:cNvSpPr txBox="1">
            <a:spLocks/>
          </p:cNvSpPr>
          <p:nvPr/>
        </p:nvSpPr>
        <p:spPr bwMode="auto">
          <a:xfrm>
            <a:off x="11808125" y="6550568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18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pic>
        <p:nvPicPr>
          <p:cNvPr id="6" name="Picture 5" descr="A collage of a piece of metal&#10;&#10;Description automatically generated">
            <a:extLst>
              <a:ext uri="{FF2B5EF4-FFF2-40B4-BE49-F238E27FC236}">
                <a16:creationId xmlns:a16="http://schemas.microsoft.com/office/drawing/2014/main" id="{813A5E89-B2A3-BC13-ADE4-64D26DF41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760" y="1482189"/>
            <a:ext cx="2479990" cy="4312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72BF4-FEA5-C5FC-36AF-19368B090E68}"/>
              </a:ext>
            </a:extLst>
          </p:cNvPr>
          <p:cNvSpPr txBox="1"/>
          <p:nvPr/>
        </p:nvSpPr>
        <p:spPr>
          <a:xfrm>
            <a:off x="613052" y="735347"/>
            <a:ext cx="10791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The panels are designed for precision placement of silicon and scintillation detectors and to provide detector electronics cooling. </a:t>
            </a:r>
            <a:endParaRPr lang="ru-RU" sz="1800" b="1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19296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392" y="-23850"/>
            <a:ext cx="1059542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17375E"/>
                </a:solidFill>
                <a:latin typeface="+mj-lt"/>
              </a:rPr>
              <a:t>Test Setup for HGCal Cassettes</a:t>
            </a: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F24905AE-693C-41C6-B56D-E89EFA9CEDE9}"/>
              </a:ext>
            </a:extLst>
          </p:cNvPr>
          <p:cNvSpPr txBox="1">
            <a:spLocks/>
          </p:cNvSpPr>
          <p:nvPr/>
        </p:nvSpPr>
        <p:spPr bwMode="auto">
          <a:xfrm>
            <a:off x="11706560" y="6515843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19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E5C382-39DD-0EEE-3B1F-A95D62C7F7DE}"/>
              </a:ext>
            </a:extLst>
          </p:cNvPr>
          <p:cNvSpPr txBox="1"/>
          <p:nvPr/>
        </p:nvSpPr>
        <p:spPr>
          <a:xfrm>
            <a:off x="5151677" y="6175829"/>
            <a:ext cx="6554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+mn-lt"/>
              </a:rPr>
              <a:t>Goal is to complete test setup construction by May 2024.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095D049-0FE2-1CA5-C0D7-3DE03F689F2C}"/>
              </a:ext>
            </a:extLst>
          </p:cNvPr>
          <p:cNvSpPr txBox="1">
            <a:spLocks/>
          </p:cNvSpPr>
          <p:nvPr/>
        </p:nvSpPr>
        <p:spPr bwMode="auto">
          <a:xfrm>
            <a:off x="5290780" y="585137"/>
            <a:ext cx="6485970" cy="1115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296" eaLnBrk="1" fontAlgn="auto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HGCal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test setup assembly in progress including:</a:t>
            </a:r>
          </a:p>
          <a:p>
            <a:pPr marL="216000" indent="-216000" defTabSz="91429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Racks for cassettes.  </a:t>
            </a:r>
            <a:endParaRPr lang="en-US" sz="16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 defTabSz="91429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Supporting frames for cassettes.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sym typeface="Arial"/>
              </a:rPr>
              <a:t> </a:t>
            </a:r>
            <a:endParaRPr lang="en-US" sz="16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 defTabSz="91429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Trigger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</a:t>
            </a:r>
            <a:r>
              <a:rPr lang="en-US" altLang="ru-RU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cintillator planes located on </a:t>
            </a:r>
            <a:r>
              <a:rPr lang="en-US" sz="1600" dirty="0">
                <a:solidFill>
                  <a:srgbClr val="002060"/>
                </a:solidFill>
              </a:rPr>
              <a:t>top and bottom of cold room. </a:t>
            </a:r>
            <a:r>
              <a:rPr lang="en-US" altLang="ru-RU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endParaRPr lang="en-US" sz="16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836DEE9-A624-2823-8729-C78B856A7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23" y="1884126"/>
            <a:ext cx="3256899" cy="40100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885D3C-BF68-794E-2B53-8390DA9940D4}"/>
              </a:ext>
            </a:extLst>
          </p:cNvPr>
          <p:cNvSpPr txBox="1"/>
          <p:nvPr/>
        </p:nvSpPr>
        <p:spPr>
          <a:xfrm>
            <a:off x="111973" y="3342957"/>
            <a:ext cx="4448451" cy="11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Trigger simulation have been done.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- Optimization of the trigger plates dimensions.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- Detectors performance estimation.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- Test of Evaluation algorithms.</a:t>
            </a:r>
          </a:p>
        </p:txBody>
      </p:sp>
      <p:pic>
        <p:nvPicPr>
          <p:cNvPr id="21" name="Рисунок 5">
            <a:extLst>
              <a:ext uri="{FF2B5EF4-FFF2-40B4-BE49-F238E27FC236}">
                <a16:creationId xmlns:a16="http://schemas.microsoft.com/office/drawing/2014/main" id="{EA33BEFF-E072-6EE9-141C-081824358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67" r="14941"/>
          <a:stretch/>
        </p:blipFill>
        <p:spPr bwMode="auto">
          <a:xfrm>
            <a:off x="686392" y="4429725"/>
            <a:ext cx="3004244" cy="212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802CC44-6D1C-292D-A073-03FED978D995}"/>
              </a:ext>
            </a:extLst>
          </p:cNvPr>
          <p:cNvSpPr txBox="1"/>
          <p:nvPr/>
        </p:nvSpPr>
        <p:spPr>
          <a:xfrm>
            <a:off x="4561027" y="5876280"/>
            <a:ext cx="33033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Cold room with </a:t>
            </a:r>
            <a:r>
              <a:rPr lang="en-US" sz="1400" dirty="0">
                <a:latin typeface="+mn-lt"/>
              </a:rPr>
              <a:t>cassettes </a:t>
            </a:r>
            <a:r>
              <a:rPr lang="en-US" sz="1400" dirty="0">
                <a:latin typeface="+mn-lt"/>
                <a:sym typeface="Arial"/>
              </a:rPr>
              <a:t>rack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  <a:sym typeface="Arial"/>
              </a:rPr>
              <a:t> inside. </a:t>
            </a:r>
            <a:r>
              <a:rPr lang="en-US" sz="14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 </a:t>
            </a:r>
            <a:endParaRPr lang="ru-RU" sz="1400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0FE104-A216-1488-511D-67EB785F1D5B}"/>
              </a:ext>
            </a:extLst>
          </p:cNvPr>
          <p:cNvSpPr txBox="1"/>
          <p:nvPr/>
        </p:nvSpPr>
        <p:spPr>
          <a:xfrm>
            <a:off x="8378925" y="5293823"/>
            <a:ext cx="32043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Trigger scintillator plane construction. </a:t>
            </a:r>
            <a:endParaRPr lang="ru-RU" sz="1400" dirty="0"/>
          </a:p>
        </p:txBody>
      </p:sp>
      <p:pic>
        <p:nvPicPr>
          <p:cNvPr id="3" name="Рисунок 2" descr="Изображение выглядит как инжиниринг, искусство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9A70115-08F6-5005-5FD3-C7A70F75A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221" y="2706117"/>
            <a:ext cx="4119193" cy="2587706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769CD74-EB81-2B6F-4380-99AC6A30A665}"/>
              </a:ext>
            </a:extLst>
          </p:cNvPr>
          <p:cNvGrpSpPr/>
          <p:nvPr/>
        </p:nvGrpSpPr>
        <p:grpSpPr>
          <a:xfrm>
            <a:off x="111974" y="937914"/>
            <a:ext cx="4242660" cy="2491085"/>
            <a:chOff x="467136" y="2329418"/>
            <a:chExt cx="6214552" cy="3395228"/>
          </a:xfrm>
        </p:grpSpPr>
        <p:pic>
          <p:nvPicPr>
            <p:cNvPr id="5" name="Рисунок 4" descr="Изображение выглядит как диаграмма&#10;&#10;Автоматически созданное описание">
              <a:extLst>
                <a:ext uri="{FF2B5EF4-FFF2-40B4-BE49-F238E27FC236}">
                  <a16:creationId xmlns:a16="http://schemas.microsoft.com/office/drawing/2014/main" id="{42002695-6950-2257-BC54-3CEEB0B84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368" y="2403606"/>
              <a:ext cx="3720758" cy="33210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31CFFA-D0B4-EC9D-CDE6-D0DC71DD3AED}"/>
                </a:ext>
              </a:extLst>
            </p:cNvPr>
            <p:cNvSpPr txBox="1"/>
            <p:nvPr/>
          </p:nvSpPr>
          <p:spPr>
            <a:xfrm>
              <a:off x="4070468" y="2389072"/>
              <a:ext cx="2611220" cy="71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Trigger scintillator plates top and bottom. 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A58D8CAB-C0C4-21B4-B926-35A3D1E7FF8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23483" y="2784735"/>
              <a:ext cx="258811" cy="97109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0A1C3B-2620-6AD7-FAC8-587FEDBEE3A8}"/>
                </a:ext>
              </a:extLst>
            </p:cNvPr>
            <p:cNvSpPr txBox="1"/>
            <p:nvPr/>
          </p:nvSpPr>
          <p:spPr>
            <a:xfrm>
              <a:off x="467136" y="2329418"/>
              <a:ext cx="1722295" cy="713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2">
                      <a:lumMod val="75000"/>
                    </a:schemeClr>
                  </a:solidFill>
                  <a:latin typeface="Arial Narrow" panose="020B0606020202030204" pitchFamily="34" charset="0"/>
                </a:rPr>
                <a:t>Cold room</a:t>
              </a:r>
            </a:p>
            <a:p>
              <a:pPr algn="ctr"/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Arial Narrow" panose="020B0606020202030204" pitchFamily="34" charset="0"/>
                </a:rPr>
                <a:t>3.1x2.9x2.5 m.</a:t>
              </a:r>
              <a:endParaRPr lang="ru-RU" sz="14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3AA02B9-151F-E6B5-AB23-809E98FB27CE}"/>
              </a:ext>
            </a:extLst>
          </p:cNvPr>
          <p:cNvSpPr txBox="1"/>
          <p:nvPr/>
        </p:nvSpPr>
        <p:spPr>
          <a:xfrm>
            <a:off x="324491" y="603333"/>
            <a:ext cx="4675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914296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2 Cold rooms delivered to CERN in 2023.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87126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Номер слайда 5">
            <a:extLst>
              <a:ext uri="{FF2B5EF4-FFF2-40B4-BE49-F238E27FC236}">
                <a16:creationId xmlns:a16="http://schemas.microsoft.com/office/drawing/2014/main" id="{A5224650-5120-4644-AB77-B097A71FA541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78818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7F8C716E-1953-814C-8527-CECD6B03455B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38" y="15459"/>
            <a:ext cx="1066235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17375E"/>
                </a:solidFill>
                <a:latin typeface="+mn-lt"/>
              </a:rPr>
              <a:t>JINR Group Activities in 2023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265ED86-705A-42E1-A3CB-6D07FD98A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439" y="982798"/>
            <a:ext cx="11347917" cy="559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 marL="180000" lvl="1" indent="-169200" algn="just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b="1" dirty="0">
                <a:solidFill>
                  <a:srgbClr val="002060"/>
                </a:solidFill>
                <a:latin typeface="+mn-lt"/>
              </a:rPr>
              <a:t>In accordance with the M&amp;O category B the JINR team is responsible for: </a:t>
            </a:r>
          </a:p>
          <a:p>
            <a:pPr marL="0" lvl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CMS Detector commissioning after 2022 YETS.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Maintenance and operation of detector systems in Run 3 data taking.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Provide robust work of the JINR Tier-1 and Tier-2 centers for CMS computing.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</a:pPr>
            <a:endParaRPr lang="en-US" altLang="ru-RU" sz="2000" dirty="0">
              <a:solidFill>
                <a:srgbClr val="002060"/>
              </a:solidFill>
              <a:latin typeface="+mn-lt"/>
            </a:endParaRPr>
          </a:p>
          <a:p>
            <a:pPr marL="180000" lvl="1" indent="-180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b="1" dirty="0">
                <a:solidFill>
                  <a:srgbClr val="002060"/>
                </a:solidFill>
                <a:latin typeface="+mn-lt"/>
              </a:rPr>
              <a:t>Under the </a:t>
            </a:r>
            <a:r>
              <a:rPr lang="en-US" altLang="ru-RU" sz="2000" b="1" dirty="0" err="1">
                <a:solidFill>
                  <a:srgbClr val="002060"/>
                </a:solidFill>
                <a:latin typeface="+mn-lt"/>
              </a:rPr>
              <a:t>MoUs</a:t>
            </a:r>
            <a:r>
              <a:rPr lang="en-US" altLang="ru-RU" sz="2000" b="1" dirty="0">
                <a:solidFill>
                  <a:srgbClr val="002060"/>
                </a:solidFill>
                <a:latin typeface="+mn-lt"/>
              </a:rPr>
              <a:t> of JINR participation in CMS Phase-2 upgrade  JINR contributes to:</a:t>
            </a:r>
          </a:p>
          <a:p>
            <a:pPr marL="10800" lvl="1" algn="just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Construction of the High Granularity Calorimeter (</a:t>
            </a:r>
            <a:r>
              <a:rPr lang="en-US" altLang="ru-RU" sz="2000" dirty="0" err="1">
                <a:solidFill>
                  <a:srgbClr val="002060"/>
                </a:solidFill>
                <a:latin typeface="+mn-lt"/>
              </a:rPr>
              <a:t>HGCal</a:t>
            </a: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).</a:t>
            </a:r>
          </a:p>
          <a:p>
            <a:pPr marL="10800" lvl="1" algn="just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Endcap Muon system upgrade.</a:t>
            </a:r>
          </a:p>
          <a:p>
            <a:pPr marL="10800"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endParaRPr lang="en-US" altLang="ru-RU" sz="2000" b="1" dirty="0">
              <a:solidFill>
                <a:srgbClr val="002060"/>
              </a:solidFill>
              <a:latin typeface="+mn-lt"/>
            </a:endParaRPr>
          </a:p>
          <a:p>
            <a:pPr marL="180000" lvl="1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lang="en-US" altLang="ru-RU" sz="2000" b="1" dirty="0">
                <a:solidFill>
                  <a:srgbClr val="002060"/>
                </a:solidFill>
                <a:latin typeface="+mn-lt"/>
              </a:rPr>
              <a:t>JINR physicists participate in data analysis and software development.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- 8 physics analysis based on RUN2 data and RUN3 data within CMS physics working groups: 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Exotica, Higgs, and Standard Model.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Muon and Jet/MET physics Object.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- Muon and HCAL Detector Performance.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US" altLang="ru-RU" sz="2000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44652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331709-0575-2CB1-42F0-89B30DE61EF3}"/>
              </a:ext>
            </a:extLst>
          </p:cNvPr>
          <p:cNvSpPr txBox="1"/>
          <p:nvPr/>
        </p:nvSpPr>
        <p:spPr>
          <a:xfrm>
            <a:off x="673099" y="-68051"/>
            <a:ext cx="106299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Cathode Strip Chamber Longevity Study</a:t>
            </a:r>
            <a:endParaRPr kumimoji="0" lang="ru-RU" sz="3200" b="1" i="0" u="none" strike="noStrike" kern="1200" cap="none" spc="0" normalizeH="0" baseline="0" noProof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7E196F62-3BE8-46E6-A06D-CA086E61DCF4}"/>
              </a:ext>
            </a:extLst>
          </p:cNvPr>
          <p:cNvSpPr txBox="1">
            <a:spLocks/>
          </p:cNvSpPr>
          <p:nvPr/>
        </p:nvSpPr>
        <p:spPr bwMode="auto">
          <a:xfrm>
            <a:off x="11680802" y="6515843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38935FDD-C814-9B44-AEA2-3F7FD88E3F5D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20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55C97-0C46-394E-12C0-40A408D89C8C}"/>
              </a:ext>
            </a:extLst>
          </p:cNvPr>
          <p:cNvSpPr txBox="1"/>
          <p:nvPr/>
        </p:nvSpPr>
        <p:spPr>
          <a:xfrm>
            <a:off x="4457703" y="1181437"/>
            <a:ext cx="7805737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Amount of integrated charge expected at 1 HL-LHC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estimated using  the Run2. currents scaled with the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Fluka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simulation (HL-LHC/Run2 ratio):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ME1/1: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/cm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=&gt; </a:t>
            </a:r>
            <a:r>
              <a:rPr lang="en-GB" sz="1600" dirty="0">
                <a:solidFill>
                  <a:srgbClr val="2D2D8A">
                    <a:lumMod val="50000"/>
                  </a:srgbClr>
                </a:solidFill>
                <a:latin typeface="Arial"/>
              </a:rPr>
              <a:t>accumulated 7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00 - safety factor 3.5.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ME2/1: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130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/cm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=&gt; 390 - safety factor 3.0.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Studies with nominal gas mixture and with reduced CF4% ongoing from 2016: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ME1/1 and ME2/1 received 330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/cm using 40%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50% CO2,10% CF4.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ME1/1 received further 370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/cm using 2% of CF4 (test</a:t>
            </a:r>
            <a:r>
              <a:rPr lang="en-GB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continuing with 5% CF4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No significant performance degradation observed so far.</a:t>
            </a:r>
            <a:endParaRPr kumimoji="0" lang="en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E7E834D3-0C6C-23DA-7673-5676DB1C3B09}"/>
              </a:ext>
            </a:extLst>
          </p:cNvPr>
          <p:cNvGrpSpPr>
            <a:grpSpLocks/>
          </p:cNvGrpSpPr>
          <p:nvPr/>
        </p:nvGrpSpPr>
        <p:grpSpPr bwMode="auto">
          <a:xfrm>
            <a:off x="127321" y="1103483"/>
            <a:ext cx="4152739" cy="2728427"/>
            <a:chOff x="151722" y="509942"/>
            <a:chExt cx="5314602" cy="3985953"/>
          </a:xfrm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5D57C47B-8BAA-9D35-ABB6-48C447191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22" y="509942"/>
              <a:ext cx="5314602" cy="3985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8CEC1E99-1D88-477F-A15D-E0DD12E5A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462" y="3469051"/>
              <a:ext cx="870698" cy="362515"/>
            </a:xfrm>
            <a:prstGeom prst="rect">
              <a:avLst/>
            </a:prstGeom>
            <a:solidFill>
              <a:schemeClr val="bg1">
                <a:alpha val="7215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ME2/1</a:t>
              </a:r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9DB4E0FD-4168-8FD9-A8D8-5303138FB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0430" y="2770551"/>
              <a:ext cx="903119" cy="362515"/>
            </a:xfrm>
            <a:prstGeom prst="rect">
              <a:avLst/>
            </a:prstGeom>
            <a:solidFill>
              <a:schemeClr val="bg1">
                <a:alpha val="7294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ME1/1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AD115E6-A8DD-3F21-062F-0FFAE3A27891}"/>
              </a:ext>
            </a:extLst>
          </p:cNvPr>
          <p:cNvSpPr txBox="1"/>
          <p:nvPr/>
        </p:nvSpPr>
        <p:spPr>
          <a:xfrm>
            <a:off x="1282550" y="426108"/>
            <a:ext cx="9481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 Narrow" panose="020B0604020202020204" pitchFamily="34" charset="0"/>
              </a:rPr>
              <a:t>Irradiation setup: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ME1/1 and ME2/1 CSCs exposed with the 12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TBq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Cs-137 gamma source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at the GIF++ Facility (HV-ON on 4 layers and HV-OFF on 2 layers kept as reference).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4CB16-D5A4-563B-DA0E-3390CDD86E6D}"/>
              </a:ext>
            </a:extLst>
          </p:cNvPr>
          <p:cNvSpPr txBox="1"/>
          <p:nvPr/>
        </p:nvSpPr>
        <p:spPr>
          <a:xfrm>
            <a:off x="1917778" y="3376922"/>
            <a:ext cx="234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2023 Test Beam at GIF++</a:t>
            </a:r>
            <a:endParaRPr lang="en-RU">
              <a:solidFill>
                <a:schemeClr val="bg1"/>
              </a:solidFill>
            </a:endParaRPr>
          </a:p>
        </p:txBody>
      </p:sp>
      <p:pic>
        <p:nvPicPr>
          <p:cNvPr id="6" name="Picture 5" descr="A graph with blue and white lines&#10;&#10;Description automatically generated">
            <a:extLst>
              <a:ext uri="{FF2B5EF4-FFF2-40B4-BE49-F238E27FC236}">
                <a16:creationId xmlns:a16="http://schemas.microsoft.com/office/drawing/2014/main" id="{87D9FE5E-A845-8DA3-8288-17B2C76EB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07" y="3807486"/>
            <a:ext cx="3643945" cy="2770397"/>
          </a:xfrm>
          <a:prstGeom prst="rect">
            <a:avLst/>
          </a:prstGeom>
        </p:spPr>
      </p:pic>
      <p:pic>
        <p:nvPicPr>
          <p:cNvPr id="9" name="Picture 8" descr="A graph of a current&#10;&#10;Description automatically generated with medium confidence">
            <a:extLst>
              <a:ext uri="{FF2B5EF4-FFF2-40B4-BE49-F238E27FC236}">
                <a16:creationId xmlns:a16="http://schemas.microsoft.com/office/drawing/2014/main" id="{C966CCE4-D741-FE4D-EFB6-CC8302AE0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500" y="3427779"/>
            <a:ext cx="2984717" cy="3158479"/>
          </a:xfrm>
          <a:prstGeom prst="rect">
            <a:avLst/>
          </a:prstGeom>
        </p:spPr>
      </p:pic>
      <p:pic>
        <p:nvPicPr>
          <p:cNvPr id="13" name="Picture 12" descr="A graph of a graph showing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F6A44ABE-D4EB-4260-E0B5-2D55B9442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639" y="3448890"/>
            <a:ext cx="2984717" cy="31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14302"/>
      </p:ext>
    </p:extLst>
  </p:cSld>
  <p:clrMapOvr>
    <a:masterClrMapping/>
  </p:clrMapOvr>
  <p:transition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EFEC1-F9DC-EFCE-3F87-BE7290B4E6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550" y="2181282"/>
            <a:ext cx="4392000" cy="310643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331709-0575-2CB1-42F0-89B30DE61EF3}"/>
              </a:ext>
            </a:extLst>
          </p:cNvPr>
          <p:cNvSpPr txBox="1"/>
          <p:nvPr/>
        </p:nvSpPr>
        <p:spPr>
          <a:xfrm>
            <a:off x="588999" y="-30367"/>
            <a:ext cx="10901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Searches for Eco-friendly </a:t>
            </a:r>
            <a:r>
              <a:rPr lang="en-US" altLang="ru-RU" sz="3200" b="1">
                <a:solidFill>
                  <a:schemeClr val="accent2">
                    <a:lumMod val="50000"/>
                  </a:schemeClr>
                </a:solidFill>
                <a:latin typeface="Arial"/>
              </a:rPr>
              <a:t>G</a:t>
            </a:r>
            <a:r>
              <a:rPr kumimoji="0" lang="en-US" altLang="ru-RU" sz="3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as Mixtures</a:t>
            </a:r>
            <a:endParaRPr kumimoji="0" lang="ru-RU" sz="320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1FAD0-8FBA-8E11-AF14-32788A9CCB70}"/>
              </a:ext>
            </a:extLst>
          </p:cNvPr>
          <p:cNvSpPr txBox="1"/>
          <p:nvPr/>
        </p:nvSpPr>
        <p:spPr>
          <a:xfrm>
            <a:off x="262399" y="1223549"/>
            <a:ext cx="48204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750" marR="0" lvl="0" indent="-177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Six 2-layer mini-CSCs with sensitive area (30 x 30 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) were constructed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 panose="020B0604020202020204" pitchFamily="34" charset="0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study the CSC operation with the new gas mixtures.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7E196F62-3BE8-46E6-A06D-CA086E61DCF4}"/>
              </a:ext>
            </a:extLst>
          </p:cNvPr>
          <p:cNvSpPr txBox="1">
            <a:spLocks/>
          </p:cNvSpPr>
          <p:nvPr/>
        </p:nvSpPr>
        <p:spPr bwMode="auto">
          <a:xfrm>
            <a:off x="11719439" y="6490085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38935FDD-C814-9B44-AEA2-3F7FD88E3F5D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21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00374-F4FE-30D1-B6CA-1F900FAD96B0}"/>
              </a:ext>
            </a:extLst>
          </p:cNvPr>
          <p:cNvSpPr txBox="1"/>
          <p:nvPr/>
        </p:nvSpPr>
        <p:spPr>
          <a:xfrm>
            <a:off x="223841" y="5311952"/>
            <a:ext cx="515571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750" marR="0" lvl="0" indent="-177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CSCs prototypes irradiated with and different percentages of CF4 (10%, 5%, 2%, 0%). </a:t>
            </a:r>
          </a:p>
          <a:p>
            <a:pPr marL="177750" marR="0" lvl="0" indent="-177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Studies with HFO1234ze and other potential CF4 alternatives are ongoing.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B123CA-AE32-94CD-F967-D6206BC3C147}"/>
              </a:ext>
            </a:extLst>
          </p:cNvPr>
          <p:cNvSpPr txBox="1"/>
          <p:nvPr/>
        </p:nvSpPr>
        <p:spPr>
          <a:xfrm>
            <a:off x="5167216" y="1194754"/>
            <a:ext cx="70164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177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Lab tests shows that reduction of CF4 doesn’t affect the CSC longevity however an increased pollution is visible on the wire (validated up to 2 HL-LHC).</a:t>
            </a:r>
            <a:endParaRPr kumimoji="0" lang="en-RU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74A564-3DDD-9CBC-BD16-B79FC885B5FA}"/>
              </a:ext>
            </a:extLst>
          </p:cNvPr>
          <p:cNvSpPr txBox="1"/>
          <p:nvPr/>
        </p:nvSpPr>
        <p:spPr>
          <a:xfrm>
            <a:off x="5230405" y="4317307"/>
            <a:ext cx="67853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750" marR="0" lvl="0" indent="-177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Deposits on the anode wires show that operating with 2% CF4 might be a risky choice, while running with 5% CF4 looks more sustainable (irradiation ongoing).</a:t>
            </a:r>
          </a:p>
        </p:txBody>
      </p:sp>
      <p:pic>
        <p:nvPicPr>
          <p:cNvPr id="22" name="Picture 21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BC37B40D-15A1-2213-0B1F-F66602644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116" y="2127830"/>
            <a:ext cx="6318334" cy="2261639"/>
          </a:xfrm>
          <a:prstGeom prst="rect">
            <a:avLst/>
          </a:prstGeom>
        </p:spPr>
      </p:pic>
      <p:pic>
        <p:nvPicPr>
          <p:cNvPr id="24" name="Picture 23" descr="A cloud on a surface&#10;&#10;Description automatically generated">
            <a:extLst>
              <a:ext uri="{FF2B5EF4-FFF2-40B4-BE49-F238E27FC236}">
                <a16:creationId xmlns:a16="http://schemas.microsoft.com/office/drawing/2014/main" id="{A2D003DF-5DB0-5B05-A68D-6A21348BC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576" y="5221943"/>
            <a:ext cx="5304700" cy="13563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3AF63E-E733-679F-48D2-D8F58BCAFAC8}"/>
              </a:ext>
            </a:extLst>
          </p:cNvPr>
          <p:cNvSpPr txBox="1"/>
          <p:nvPr/>
        </p:nvSpPr>
        <p:spPr>
          <a:xfrm>
            <a:off x="1139330" y="525494"/>
            <a:ext cx="10138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Motivation: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CSC use CF4 to protect anode wire from Si deposits and carbon polymers.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But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Global Warning Potential (GWP) is too high 7000 x CO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endParaRPr kumimoji="0" lang="en-RU" sz="1800" b="0" i="0" u="none" strike="noStrike" kern="1200" cap="none" spc="0" normalizeH="0" baseline="-2500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690151"/>
      </p:ext>
    </p:extLst>
  </p:cSld>
  <p:clrMapOvr>
    <a:masterClrMapping/>
  </p:clrMapOvr>
  <p:transition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29" y="4204"/>
            <a:ext cx="10662557" cy="57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sz="3400" b="1">
                <a:solidFill>
                  <a:schemeClr val="accent6">
                    <a:lumMod val="50000"/>
                  </a:schemeClr>
                </a:solidFill>
                <a:latin typeface="+mn-lt"/>
              </a:rPr>
              <a:t>ME1/1 CSC Integration and Tooling Modification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577EE-EA2F-C4E4-0F71-26EB1B953043}"/>
              </a:ext>
            </a:extLst>
          </p:cNvPr>
          <p:cNvSpPr txBox="1"/>
          <p:nvPr/>
        </p:nvSpPr>
        <p:spPr>
          <a:xfrm>
            <a:off x="4589608" y="1743052"/>
            <a:ext cx="3545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The </a:t>
            </a:r>
            <a:r>
              <a:rPr lang="en-GB" sz="18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mockup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 of </a:t>
            </a:r>
            <a:r>
              <a:rPr lang="en-US" altLang="x-none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ME1/1 zone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Arial Narrow" panose="020B0604020202020204" pitchFamily="34" charset="0"/>
              </a:rPr>
              <a:t>was built to validate layout of services and cables.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9A29A7-650D-1C94-F341-FC05E1B8CD37}"/>
              </a:ext>
            </a:extLst>
          </p:cNvPr>
          <p:cNvSpPr txBox="1"/>
          <p:nvPr/>
        </p:nvSpPr>
        <p:spPr>
          <a:xfrm>
            <a:off x="222829" y="6166364"/>
            <a:ext cx="466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2060"/>
                </a:solidFill>
                <a:ea typeface="Times New Roman" panose="02020603050405020304" pitchFamily="18" charset="0"/>
                <a:cs typeface="Arial Narrow" panose="020B0604020202020204" pitchFamily="34" charset="0"/>
              </a:rPr>
              <a:t>36</a:t>
            </a:r>
            <a:r>
              <a:rPr lang="en-US" sz="18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 Narrow" panose="020B0604020202020204" pitchFamily="34" charset="0"/>
              </a:rPr>
              <a:t> new ME1/1 PP should be constructed before LS3.</a:t>
            </a:r>
            <a:endParaRPr lang="x-none" sz="1800">
              <a:solidFill>
                <a:srgbClr val="002060"/>
              </a:solidFill>
              <a:effectLst/>
              <a:ea typeface="Times New Roman" panose="02020603050405020304" pitchFamily="18" charset="0"/>
              <a:cs typeface="Arial Narrow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66D2-4DA4-4F27-BCE7-6C8A8AD78E37}"/>
              </a:ext>
            </a:extLst>
          </p:cNvPr>
          <p:cNvSpPr txBox="1"/>
          <p:nvPr/>
        </p:nvSpPr>
        <p:spPr>
          <a:xfrm>
            <a:off x="557209" y="1015309"/>
            <a:ext cx="607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x-none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ME1/1 zone is redesigned to avoid bottlenecks </a:t>
            </a:r>
          </a:p>
          <a:p>
            <a:pPr algn="ctr"/>
            <a:r>
              <a:rPr lang="en-US" altLang="x-none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for services routing of the </a:t>
            </a:r>
            <a:r>
              <a:rPr lang="en-US" altLang="x-none" sz="18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HGCal</a:t>
            </a:r>
            <a:r>
              <a:rPr lang="en-US" altLang="x-none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3E34E-B48D-AC0C-1974-8A3F7080A049}"/>
              </a:ext>
            </a:extLst>
          </p:cNvPr>
          <p:cNvSpPr txBox="1"/>
          <p:nvPr/>
        </p:nvSpPr>
        <p:spPr>
          <a:xfrm>
            <a:off x="7880484" y="1059674"/>
            <a:ext cx="4208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ME1/1 Insertion tooling is modified</a:t>
            </a:r>
          </a:p>
          <a:p>
            <a:pPr algn="ctr"/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 Narrow" panose="020B0604020202020204" pitchFamily="34" charset="0"/>
              </a:rPr>
              <a:t>(extraction/installation ME1/1 CSC detectors).</a:t>
            </a:r>
          </a:p>
        </p:txBody>
      </p:sp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id="{36125DEF-A286-4965-9B24-FAEE143127A7}"/>
              </a:ext>
            </a:extLst>
          </p:cNvPr>
          <p:cNvSpPr txBox="1">
            <a:spLocks/>
          </p:cNvSpPr>
          <p:nvPr/>
        </p:nvSpPr>
        <p:spPr bwMode="auto">
          <a:xfrm>
            <a:off x="11693681" y="6490085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22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2450C53-23EE-8C63-3007-64B26280478F}"/>
              </a:ext>
            </a:extLst>
          </p:cNvPr>
          <p:cNvGrpSpPr/>
          <p:nvPr/>
        </p:nvGrpSpPr>
        <p:grpSpPr>
          <a:xfrm>
            <a:off x="8745421" y="1755157"/>
            <a:ext cx="3027778" cy="2521488"/>
            <a:chOff x="8456157" y="3189942"/>
            <a:chExt cx="3145483" cy="2193492"/>
          </a:xfrm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B5E8E7B0-3138-24EF-5B95-6381D41CDB1A}"/>
                </a:ext>
              </a:extLst>
            </p:cNvPr>
            <p:cNvGrpSpPr/>
            <p:nvPr/>
          </p:nvGrpSpPr>
          <p:grpSpPr>
            <a:xfrm>
              <a:off x="8456157" y="3273438"/>
              <a:ext cx="2975561" cy="2109996"/>
              <a:chOff x="952250" y="3408109"/>
              <a:chExt cx="4203700" cy="2743200"/>
            </a:xfrm>
          </p:grpSpPr>
          <p:pic>
            <p:nvPicPr>
              <p:cNvPr id="10" name="Picture 8">
                <a:extLst>
                  <a:ext uri="{FF2B5EF4-FFF2-40B4-BE49-F238E27FC236}">
                    <a16:creationId xmlns:a16="http://schemas.microsoft.com/office/drawing/2014/main" id="{798CB1AD-3837-D9E7-A522-84673B3FA3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250" y="3408109"/>
                <a:ext cx="4203700" cy="27432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14DF56-026B-720F-BBD0-8B94960821DE}"/>
                  </a:ext>
                </a:extLst>
              </p:cNvPr>
              <p:cNvSpPr txBox="1"/>
              <p:nvPr/>
            </p:nvSpPr>
            <p:spPr>
              <a:xfrm>
                <a:off x="1079171" y="3976521"/>
                <a:ext cx="1885511" cy="33109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ME1/1 chamber</a:t>
                </a:r>
                <a:endParaRPr lang="ru-RU"/>
              </a:p>
            </p:txBody>
          </p:sp>
          <p:cxnSp>
            <p:nvCxnSpPr>
              <p:cNvPr id="14" name="Straight Connector 34">
                <a:extLst>
                  <a:ext uri="{FF2B5EF4-FFF2-40B4-BE49-F238E27FC236}">
                    <a16:creationId xmlns:a16="http://schemas.microsoft.com/office/drawing/2014/main" id="{D8ACD337-0613-0706-2424-9823E31982E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06201" y="4307614"/>
                <a:ext cx="232565" cy="34434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68A2CE-5B57-3F31-65C8-D26AD03BB59E}"/>
                </a:ext>
              </a:extLst>
            </p:cNvPr>
            <p:cNvSpPr txBox="1"/>
            <p:nvPr/>
          </p:nvSpPr>
          <p:spPr>
            <a:xfrm>
              <a:off x="9465808" y="3208386"/>
              <a:ext cx="746129" cy="29398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Frame</a:t>
              </a:r>
              <a:endParaRPr lang="ru-RU"/>
            </a:p>
          </p:txBody>
        </p:sp>
        <p:cxnSp>
          <p:nvCxnSpPr>
            <p:cNvPr id="27" name="Straight Connector 30">
              <a:extLst>
                <a:ext uri="{FF2B5EF4-FFF2-40B4-BE49-F238E27FC236}">
                  <a16:creationId xmlns:a16="http://schemas.microsoft.com/office/drawing/2014/main" id="{A5D6F2BD-4894-915B-787B-3F2B3DA2A1E1}"/>
                </a:ext>
              </a:extLst>
            </p:cNvPr>
            <p:cNvCxnSpPr>
              <a:cxnSpLocks/>
              <a:stCxn id="26" idx="2"/>
            </p:cNvCxnSpPr>
            <p:nvPr/>
          </p:nvCxnSpPr>
          <p:spPr bwMode="auto">
            <a:xfrm>
              <a:off x="9838873" y="3502373"/>
              <a:ext cx="247893" cy="12100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32">
              <a:extLst>
                <a:ext uri="{FF2B5EF4-FFF2-40B4-BE49-F238E27FC236}">
                  <a16:creationId xmlns:a16="http://schemas.microsoft.com/office/drawing/2014/main" id="{3F56A536-4275-9004-92E3-BA3B3B9CE2D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339277" y="3442731"/>
              <a:ext cx="664119" cy="58966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0C0538-0989-0BF5-76AD-F33CF45FEA76}"/>
                </a:ext>
              </a:extLst>
            </p:cNvPr>
            <p:cNvSpPr txBox="1"/>
            <p:nvPr/>
          </p:nvSpPr>
          <p:spPr>
            <a:xfrm>
              <a:off x="10708101" y="3189942"/>
              <a:ext cx="893539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DLRE Table</a:t>
              </a:r>
              <a:endParaRPr lang="ru-RU"/>
            </a:p>
          </p:txBody>
        </p:sp>
      </p:grpSp>
      <p:pic>
        <p:nvPicPr>
          <p:cNvPr id="36" name="Рисунок 35" descr="Изображение выглядит как стальной, инжиниринг, Композитный материал, лестница&#10;&#10;Автоматически созданное описание">
            <a:extLst>
              <a:ext uri="{FF2B5EF4-FFF2-40B4-BE49-F238E27FC236}">
                <a16:creationId xmlns:a16="http://schemas.microsoft.com/office/drawing/2014/main" id="{DF21F945-4D9A-ECBB-2300-38DC236C9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37782" y="3836690"/>
            <a:ext cx="1915840" cy="3100683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7FFC82C0-55F8-FFB0-56EF-5C9FF04A8FF0}"/>
              </a:ext>
            </a:extLst>
          </p:cNvPr>
          <p:cNvGrpSpPr/>
          <p:nvPr/>
        </p:nvGrpSpPr>
        <p:grpSpPr>
          <a:xfrm>
            <a:off x="5246931" y="2379635"/>
            <a:ext cx="2512980" cy="3411153"/>
            <a:chOff x="261707" y="1128014"/>
            <a:chExt cx="3279637" cy="3244673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DA77568-9B92-395E-B1DA-899942876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707" y="1128014"/>
              <a:ext cx="3279637" cy="324467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316E55-39EB-DFC0-B1C4-7CE8193BD71D}"/>
                </a:ext>
              </a:extLst>
            </p:cNvPr>
            <p:cNvSpPr txBox="1"/>
            <p:nvPr/>
          </p:nvSpPr>
          <p:spPr>
            <a:xfrm>
              <a:off x="597551" y="2496259"/>
              <a:ext cx="97840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x-none" sz="1200" b="1">
                  <a:solidFill>
                    <a:schemeClr val="bg1"/>
                  </a:solidFill>
                  <a:latin typeface="+mn-lt"/>
                </a:rPr>
                <a:t>ME1/1 PP </a:t>
              </a:r>
              <a:endParaRPr lang="ru-RU" b="1">
                <a:solidFill>
                  <a:schemeClr val="bg1"/>
                </a:solidFill>
              </a:endParaRPr>
            </a:p>
          </p:txBody>
        </p:sp>
      </p:grpSp>
      <p:sp>
        <p:nvSpPr>
          <p:cNvPr id="49" name="Rectangle 8">
            <a:extLst>
              <a:ext uri="{FF2B5EF4-FFF2-40B4-BE49-F238E27FC236}">
                <a16:creationId xmlns:a16="http://schemas.microsoft.com/office/drawing/2014/main" id="{6C324FEF-2D11-DE84-7B41-910B90E43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4432" y="504052"/>
            <a:ext cx="23529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>
                <a:solidFill>
                  <a:schemeClr val="accent6">
                    <a:lumMod val="50000"/>
                  </a:schemeClr>
                </a:solidFill>
              </a:rPr>
              <a:t>Work in progress.</a:t>
            </a:r>
            <a:endParaRPr lang="ru-RU" altLang="ru-RU" sz="1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E8ACB6-E820-27FE-399C-CBAF043799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19049" r="11159" b="27560"/>
          <a:stretch/>
        </p:blipFill>
        <p:spPr>
          <a:xfrm>
            <a:off x="554083" y="4163883"/>
            <a:ext cx="4101845" cy="1991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B5E8D2-B32C-B7B6-7314-A002BE6AE72C}"/>
              </a:ext>
            </a:extLst>
          </p:cNvPr>
          <p:cNvSpPr txBox="1"/>
          <p:nvPr/>
        </p:nvSpPr>
        <p:spPr>
          <a:xfrm>
            <a:off x="805617" y="1814335"/>
            <a:ext cx="3080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x-none" sz="16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ME1/1 Patch Panel redesign</a:t>
            </a: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cs typeface="Arial Narrow" panose="020B0604020202020204" pitchFamily="34" charset="0"/>
              </a:rPr>
              <a:t>(became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cs typeface="Arial Narrow" panose="020B0604020202020204" pitchFamily="34" charset="0"/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cs typeface="Arial Narrow" panose="020B0604020202020204" pitchFamily="34" charset="0"/>
              </a:rPr>
              <a:t>thinner and wider).</a:t>
            </a:r>
            <a:endParaRPr lang="en-US" altLang="x-none" sz="1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5F70578-252C-DAB7-7DFA-2598AA62CF89}"/>
              </a:ext>
            </a:extLst>
          </p:cNvPr>
          <p:cNvCxnSpPr>
            <a:cxnSpLocks/>
          </p:cNvCxnSpPr>
          <p:nvPr/>
        </p:nvCxnSpPr>
        <p:spPr bwMode="auto">
          <a:xfrm>
            <a:off x="3595926" y="3921068"/>
            <a:ext cx="451978" cy="355577"/>
          </a:xfrm>
          <a:prstGeom prst="straightConnector1">
            <a:avLst/>
          </a:prstGeom>
          <a:ln w="254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5F79000-290D-5A93-C46B-D6F9B80D7C88}"/>
              </a:ext>
            </a:extLst>
          </p:cNvPr>
          <p:cNvGrpSpPr/>
          <p:nvPr/>
        </p:nvGrpSpPr>
        <p:grpSpPr>
          <a:xfrm>
            <a:off x="55487" y="2372682"/>
            <a:ext cx="5117337" cy="1446949"/>
            <a:chOff x="55487" y="2421631"/>
            <a:chExt cx="5117337" cy="144694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4868BC7-96EE-C25B-D00E-EE4A415BC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49" b="49321"/>
            <a:stretch/>
          </p:blipFill>
          <p:spPr>
            <a:xfrm>
              <a:off x="55487" y="2470790"/>
              <a:ext cx="2498586" cy="1386477"/>
            </a:xfrm>
            <a:prstGeom prst="rect">
              <a:avLst/>
            </a:prstGeom>
          </p:spPr>
        </p:pic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3C99C6A9-8CE1-241B-1946-7A35581F2C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6274" y="2647644"/>
              <a:ext cx="402318" cy="355577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5221DF1-306B-BC3E-3DBE-E38DA87A3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801"/>
            <a:stretch/>
          </p:blipFill>
          <p:spPr>
            <a:xfrm>
              <a:off x="2565262" y="2421631"/>
              <a:ext cx="2607562" cy="1446949"/>
            </a:xfrm>
            <a:prstGeom prst="rect">
              <a:avLst/>
            </a:prstGeom>
          </p:spPr>
        </p:pic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C2DE5FB1-3FE3-7949-A1FF-F8D28B33BE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30634" y="2707578"/>
              <a:ext cx="402318" cy="355577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Rectangle 8">
            <a:extLst>
              <a:ext uri="{FF2B5EF4-FFF2-40B4-BE49-F238E27FC236}">
                <a16:creationId xmlns:a16="http://schemas.microsoft.com/office/drawing/2014/main" id="{D894AB6C-6DC7-525D-3105-571193A43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89" y="501229"/>
            <a:ext cx="587608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accent6">
                    <a:lumMod val="50000"/>
                  </a:schemeClr>
                </a:solidFill>
              </a:rPr>
              <a:t>Preparation to the Phase-2 upgrade during L3.  </a:t>
            </a:r>
            <a:endParaRPr lang="ru-RU" alt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210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D857995C-28CF-1D4E-B0DE-4A967AD0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88" y="0"/>
            <a:ext cx="10707623" cy="6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600" b="1">
                <a:solidFill>
                  <a:schemeClr val="accent2">
                    <a:lumMod val="50000"/>
                  </a:schemeClr>
                </a:solidFill>
                <a:latin typeface="+mn-lt"/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AEDFF-26D4-FB40-86F6-2227730D8E70}"/>
              </a:ext>
            </a:extLst>
          </p:cNvPr>
          <p:cNvSpPr txBox="1"/>
          <p:nvPr/>
        </p:nvSpPr>
        <p:spPr>
          <a:xfrm>
            <a:off x="164458" y="708791"/>
            <a:ext cx="12027542" cy="590931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2023, the JINR group concentrate on RUN2 and RUN3 data analysis. </a:t>
            </a:r>
          </a:p>
          <a:p>
            <a:pPr marL="324000" indent="-180000">
              <a:spcBef>
                <a:spcPts val="600"/>
              </a:spcBef>
              <a:buClr>
                <a:srgbClr val="002060"/>
              </a:buClr>
              <a:buFontTx/>
              <a:buChar char="-"/>
            </a:pPr>
            <a:r>
              <a:rPr lang="en-US" altLang="ru-RU" sz="18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Dimuons, dimuons + MET, Z + MET, </a:t>
            </a:r>
            <a:r>
              <a:rPr lang="en-US" altLang="ru-RU" sz="1800" b="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bbar</a:t>
            </a:r>
            <a:r>
              <a:rPr lang="en-US" altLang="ru-RU" sz="18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+ MET to search for new physics and to test the SM.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2023 JINR grid Tier-1 and Tier-2 centers insured 100% availability and reliability for CMS data processing services.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CMS had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successful LS2 upgrade (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Phase-1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completion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and commissioning period following YETS 2022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considerable contribution to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CMS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Phase-1 upgrade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was done by JINR group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9700" indent="-270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CMS Endcap Muon System and Hadron Calorimeter </a:t>
            </a:r>
            <a:r>
              <a:rPr lang="en-US" altLang="ru-RU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shows a good performance in RUN3</a:t>
            </a:r>
            <a:r>
              <a:rPr lang="ru-RU" altLang="ru-RU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CMS Phase-2 HL-LHC upgrade are making good progress. JINR group is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actively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involved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in: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High-Granularity Calorimeter (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HGCal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)  project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S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tudies for the technology of cooling panels production for the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HGCal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CE-H cassettes.</a:t>
            </a:r>
            <a:endParaRPr lang="en-US" sz="18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Construction of the HGCAL silicon and scintillator cassettes test facility in progress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CMS Muon Endcap system upgrade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major part of CSC Phase-2 upgrade 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successfully completed in LS2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CSC patch panel was redesigned, preparation to production in progress. 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ME1/1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oading machine constructed.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CSC longevity and performance study in progress.</a:t>
            </a:r>
          </a:p>
          <a:p>
            <a:pPr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Continuation study of the CSC operation with the new gas mixtures.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A9FBBA-5B64-4C7C-BED9-BDFF93A6A7BD}"/>
              </a:ext>
            </a:extLst>
          </p:cNvPr>
          <p:cNvSpPr txBox="1">
            <a:spLocks/>
          </p:cNvSpPr>
          <p:nvPr/>
        </p:nvSpPr>
        <p:spPr bwMode="auto">
          <a:xfrm>
            <a:off x="11745197" y="6502964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23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1124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0D11F-B78F-CAA1-4E7D-347546991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FE76B76A-59C2-7F26-B382-E0A64A724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88" y="0"/>
            <a:ext cx="10707623" cy="6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Plans for 2024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E7AFBF-EB0D-363B-492D-F4F6266629F5}"/>
              </a:ext>
            </a:extLst>
          </p:cNvPr>
          <p:cNvSpPr txBox="1">
            <a:spLocks/>
          </p:cNvSpPr>
          <p:nvPr/>
        </p:nvSpPr>
        <p:spPr bwMode="auto">
          <a:xfrm>
            <a:off x="11745197" y="6502964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24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B45C3B1-DF07-42D7-7514-13242ECA3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605" y="762062"/>
            <a:ext cx="10837004" cy="559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0" indent="-17775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Continue RUN2 and RUN3 data analysis.</a:t>
            </a:r>
          </a:p>
          <a:p>
            <a:pPr marL="324000" indent="-180000">
              <a:spcBef>
                <a:spcPts val="600"/>
              </a:spcBef>
              <a:buClr>
                <a:srgbClr val="002060"/>
              </a:buClr>
              <a:buFontTx/>
              <a:buChar char="-"/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Dimuons, dimuons + MET, Z + MET, </a:t>
            </a:r>
            <a:r>
              <a:rPr lang="en-US" altLang="ru-RU" sz="2000" b="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bbar</a:t>
            </a: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+ MET to search for </a:t>
            </a:r>
          </a:p>
          <a:p>
            <a:pPr marL="324000" indent="0">
              <a:spcBef>
                <a:spcPts val="0"/>
              </a:spcBef>
              <a:buClr>
                <a:srgbClr val="002060"/>
              </a:buClr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new physics and to test the SM.</a:t>
            </a:r>
          </a:p>
          <a:p>
            <a:pPr marL="141750" indent="-177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Participation in RUN3 within JINR responsibilities.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- Participation in shifts. 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- Detector systems operation and maintenance.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Detector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performance study.</a:t>
            </a:r>
            <a:endParaRPr lang="en-US" altLang="ru-RU" sz="20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0" indent="-17775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Participation in Phase</a:t>
            </a:r>
            <a:r>
              <a:rPr lang="ru-RU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</a:t>
            </a: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2 HGCAL project.</a:t>
            </a:r>
          </a:p>
          <a:p>
            <a:pPr marL="324000" indent="-169200">
              <a:spcBef>
                <a:spcPts val="300"/>
              </a:spcBef>
              <a:buClr>
                <a:srgbClr val="002060"/>
              </a:buClr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 Test and calibration  of trigger system 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of the HGCAL test setup</a:t>
            </a: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– April 2024.</a:t>
            </a:r>
            <a:endParaRPr lang="ru-RU" altLang="ru-RU" sz="2000" b="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324000" indent="-169200">
              <a:spcBef>
                <a:spcPts val="300"/>
              </a:spcBef>
              <a:buClr>
                <a:srgbClr val="002060"/>
              </a:buClr>
            </a:pPr>
            <a:r>
              <a:rPr lang="ru-RU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 </a:t>
            </a: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Complete </a:t>
            </a:r>
            <a:r>
              <a:rPr lang="en-US" altLang="ru-RU" sz="2000" b="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onstruction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and </a:t>
            </a:r>
            <a:r>
              <a:rPr lang="en-GB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l</a:t>
            </a:r>
            <a:r>
              <a:rPr lang="en-GB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aunching 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of the HGCAL cassettes test facility</a:t>
            </a: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~ May 2024.</a:t>
            </a:r>
          </a:p>
          <a:p>
            <a:pPr marL="0" indent="-17775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Participation in Phase</a:t>
            </a:r>
            <a:r>
              <a:rPr lang="ru-RU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-</a:t>
            </a:r>
            <a:r>
              <a:rPr lang="en-US" altLang="ru-RU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2 upgrade of Muon Endcap System. </a:t>
            </a:r>
          </a:p>
          <a:p>
            <a:pPr marL="324000" indent="-180000">
              <a:spcBef>
                <a:spcPts val="0"/>
              </a:spcBef>
              <a:buClr>
                <a:srgbClr val="002060"/>
              </a:buClr>
              <a:buFontTx/>
              <a:buChar char="-"/>
            </a:pPr>
            <a:r>
              <a:rPr lang="en-US" altLang="ru-RU" sz="2000" b="0" dirty="0">
                <a:solidFill>
                  <a:schemeClr val="accent6">
                    <a:lumMod val="50000"/>
                  </a:schemeClr>
                </a:solidFill>
              </a:rPr>
              <a:t>Preparation to the ME1/1 CSC upgrade during LS3.  </a:t>
            </a:r>
            <a:endParaRPr lang="en-US" altLang="ru-RU" sz="2000" b="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324000" indent="-180000">
              <a:spcBef>
                <a:spcPts val="600"/>
              </a:spcBef>
              <a:buClr>
                <a:srgbClr val="002060"/>
              </a:buClr>
              <a:buFontTx/>
              <a:buChar char="-"/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Studying the ageing effects of the CMS muon endcap detectors (CSC) at GIF ++ facility.</a:t>
            </a:r>
          </a:p>
          <a:p>
            <a:pPr marL="324000" indent="-180000">
              <a:spcBef>
                <a:spcPts val="600"/>
              </a:spcBef>
              <a:buClr>
                <a:srgbClr val="002060"/>
              </a:buClr>
              <a:buFontTx/>
              <a:buChar char="-"/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Participation in the new gas mixture studies.</a:t>
            </a:r>
          </a:p>
          <a:p>
            <a:pPr marL="324000" indent="-180000">
              <a:spcBef>
                <a:spcPts val="600"/>
              </a:spcBef>
              <a:buClr>
                <a:srgbClr val="002060"/>
              </a:buClr>
              <a:buFontTx/>
              <a:buChar char="-"/>
            </a:pPr>
            <a:r>
              <a:rPr lang="en-US" altLang="ru-RU" sz="2000" b="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Development and test of algorithms for reconstruction of muon track segments.</a:t>
            </a:r>
          </a:p>
        </p:txBody>
      </p:sp>
    </p:spTree>
    <p:extLst>
      <p:ext uri="{BB962C8B-B14F-4D97-AF65-F5344CB8AC3E}">
        <p14:creationId xmlns:p14="http://schemas.microsoft.com/office/powerpoint/2010/main" val="309661527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505DC3AC-3D7C-234A-8589-65B878B6DA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9715" y="2094054"/>
            <a:ext cx="8423275" cy="55934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ru-RU" sz="4000">
                <a:solidFill>
                  <a:srgbClr val="002060"/>
                </a:solidFill>
                <a:latin typeface="+mj-lt"/>
              </a:rPr>
              <a:t>Backup slides</a:t>
            </a:r>
            <a:endParaRPr lang="ru-RU" altLang="ru-RU" sz="4000"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endParaRPr lang="ru-RU" altLang="ru-RU" sz="440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C55B0CA1-06FA-442E-8DC5-7462261B88F9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311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25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76103"/>
      </p:ext>
    </p:extLst>
  </p:cSld>
  <p:clrMapOvr>
    <a:masterClrMapping/>
  </p:clrMapOvr>
  <p:transition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5">
            <a:extLst>
              <a:ext uri="{FF2B5EF4-FFF2-40B4-BE49-F238E27FC236}">
                <a16:creationId xmlns:a16="http://schemas.microsoft.com/office/drawing/2014/main" id="{F083B7A9-B428-4526-B23A-267744F04B82}"/>
              </a:ext>
            </a:extLst>
          </p:cNvPr>
          <p:cNvSpPr txBox="1">
            <a:spLocks/>
          </p:cNvSpPr>
          <p:nvPr/>
        </p:nvSpPr>
        <p:spPr bwMode="auto">
          <a:xfrm>
            <a:off x="11796718" y="6582649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26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D857995C-28CF-1D4E-B0DE-4A967AD0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79" y="-28637"/>
            <a:ext cx="1062546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000" b="1">
                <a:solidFill>
                  <a:srgbClr val="17375E"/>
                </a:solidFill>
                <a:latin typeface="Calibri" panose="020F0502020204030204" pitchFamily="34" charset="0"/>
              </a:rPr>
              <a:t>The First Look on RUN3 Data (Dimuons)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E865A5-8C85-4F6D-BCD1-328CF236A667}"/>
              </a:ext>
            </a:extLst>
          </p:cNvPr>
          <p:cNvSpPr txBox="1"/>
          <p:nvPr/>
        </p:nvSpPr>
        <p:spPr>
          <a:xfrm>
            <a:off x="87910" y="902722"/>
            <a:ext cx="624450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lvl="1" indent="-285750" defTabSz="914296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RUN3 data: 27.3 fb</a:t>
            </a:r>
            <a:r>
              <a:rPr lang="en-US" sz="1600" baseline="30000">
                <a:solidFill>
                  <a:srgbClr val="1F497D">
                    <a:lumMod val="50000"/>
                  </a:srgbClr>
                </a:solidFill>
                <a:latin typeface="+mn-lt"/>
              </a:rPr>
              <a:t>-1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 (normalized to 2018 integrated luminosity for the comparison).</a:t>
            </a:r>
          </a:p>
          <a:p>
            <a:pPr marL="324000" lvl="1" indent="-285750" defTabSz="914296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Two muons passing high-</a:t>
            </a:r>
            <a:r>
              <a:rPr lang="en-US" sz="1600" err="1">
                <a:solidFill>
                  <a:srgbClr val="1F497D">
                    <a:lumMod val="50000"/>
                  </a:srgbClr>
                </a:solidFill>
                <a:latin typeface="+mn-lt"/>
              </a:rPr>
              <a:t>p</a:t>
            </a:r>
            <a:r>
              <a:rPr lang="en-US" sz="1600" baseline="-25000" err="1">
                <a:solidFill>
                  <a:srgbClr val="1F497D">
                    <a:lumMod val="50000"/>
                  </a:srgbClr>
                </a:solidFill>
                <a:latin typeface="+mn-lt"/>
              </a:rPr>
              <a:t>T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 ID and loose tracker isolation with opposite charge (same as Run 2 analysis).</a:t>
            </a:r>
          </a:p>
        </p:txBody>
      </p:sp>
      <p:sp>
        <p:nvSpPr>
          <p:cNvPr id="22" name="Прямоугольник 13">
            <a:extLst>
              <a:ext uri="{FF2B5EF4-FFF2-40B4-BE49-F238E27FC236}">
                <a16:creationId xmlns:a16="http://schemas.microsoft.com/office/drawing/2014/main" id="{C22011D9-1DE6-415F-9EC1-05BA1F71EE79}"/>
              </a:ext>
            </a:extLst>
          </p:cNvPr>
          <p:cNvSpPr/>
          <p:nvPr/>
        </p:nvSpPr>
        <p:spPr>
          <a:xfrm>
            <a:off x="234491" y="4945167"/>
            <a:ext cx="494710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C00000"/>
                </a:solidFill>
                <a:latin typeface="+mn-lt"/>
                <a:cs typeface="+mn-cs"/>
              </a:rPr>
              <a:t>To search for: </a:t>
            </a:r>
          </a:p>
          <a:p>
            <a:pPr marL="177750" indent="-177750" defTabSz="914296" eaLnBrk="1" fontAlgn="auto" hangingPunct="1"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>
                <a:solidFill>
                  <a:srgbClr val="C00000"/>
                </a:solidFill>
                <a:latin typeface="+mn-lt"/>
                <a:cs typeface="+mn-cs"/>
              </a:rPr>
              <a:t>New resonances (dark matter, extra gauge bosons, graviton states, </a:t>
            </a:r>
            <a:r>
              <a:rPr lang="en-US" sz="1600" err="1">
                <a:solidFill>
                  <a:srgbClr val="C00000"/>
                </a:solidFill>
                <a:latin typeface="+mn-lt"/>
                <a:cs typeface="+mn-cs"/>
              </a:rPr>
              <a:t>etc</a:t>
            </a:r>
            <a:r>
              <a:rPr lang="en-US" sz="1600">
                <a:solidFill>
                  <a:srgbClr val="C00000"/>
                </a:solidFill>
                <a:latin typeface="+mn-lt"/>
                <a:cs typeface="+mn-cs"/>
              </a:rPr>
              <a:t>).</a:t>
            </a:r>
          </a:p>
          <a:p>
            <a:pPr marL="177750" indent="-177750" defTabSz="914296" eaLnBrk="1" fontAlgn="auto" hangingPunct="1"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>
                <a:solidFill>
                  <a:srgbClr val="C00000"/>
                </a:solidFill>
                <a:latin typeface="+mn-lt"/>
                <a:cs typeface="+mn-cs"/>
              </a:rPr>
              <a:t>Non-resonant signals (extra dimensions, compositeness, etc.).</a:t>
            </a:r>
          </a:p>
          <a:p>
            <a:pPr marL="177750" indent="-177750" defTabSz="914296" eaLnBrk="1" fontAlgn="auto" hangingPunct="1"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>
                <a:solidFill>
                  <a:srgbClr val="C00000"/>
                </a:solidFill>
                <a:latin typeface="+mn-lt"/>
                <a:cs typeface="+mn-cs"/>
              </a:rPr>
              <a:t>Lepton-flavor violated processes.</a:t>
            </a:r>
            <a:endParaRPr lang="ru-RU" sz="160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A040E4-E096-4C59-884B-00080CFF7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67" y="1093993"/>
            <a:ext cx="3504963" cy="2948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C329B-6E1D-49E6-94F3-6E3F63304A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83" y="1093993"/>
            <a:ext cx="2303116" cy="2123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881B9D-BB57-4330-972F-E7F67BE37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867" y="3109795"/>
            <a:ext cx="2842801" cy="22524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0CEC233-F13B-4212-97DD-84696E8F6503}"/>
              </a:ext>
            </a:extLst>
          </p:cNvPr>
          <p:cNvSpPr txBox="1"/>
          <p:nvPr/>
        </p:nvSpPr>
        <p:spPr>
          <a:xfrm>
            <a:off x="5125224" y="5353829"/>
            <a:ext cx="713948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96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accent5">
                    <a:lumMod val="25000"/>
                  </a:schemeClr>
                </a:solidFill>
                <a:latin typeface="+mn-lt"/>
              </a:rPr>
              <a:t>Good event, passes all the cuts, the run was certified  by the data quality as good. M = 2407 GeV.</a:t>
            </a:r>
          </a:p>
          <a:p>
            <a:pPr defTabSz="914296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accent5">
                    <a:lumMod val="25000"/>
                  </a:schemeClr>
                </a:solidFill>
                <a:latin typeface="+mn-lt"/>
              </a:rPr>
              <a:t>Muon1:</a:t>
            </a:r>
            <a:r>
              <a:rPr lang="en-US" sz="1600">
                <a:solidFill>
                  <a:schemeClr val="accent5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err="1">
                <a:solidFill>
                  <a:schemeClr val="accent5">
                    <a:lumMod val="25000"/>
                  </a:schemeClr>
                </a:solidFill>
                <a:latin typeface="+mn-lt"/>
              </a:rPr>
              <a:t>p</a:t>
            </a:r>
            <a:r>
              <a:rPr lang="en-US" sz="1600" baseline="-25000" err="1">
                <a:solidFill>
                  <a:schemeClr val="accent5">
                    <a:lumMod val="25000"/>
                  </a:schemeClr>
                </a:solidFill>
                <a:latin typeface="+mn-lt"/>
              </a:rPr>
              <a:t>T</a:t>
            </a:r>
            <a:r>
              <a:rPr lang="en-US" sz="1600">
                <a:solidFill>
                  <a:schemeClr val="accent5">
                    <a:lumMod val="25000"/>
                  </a:schemeClr>
                </a:solidFill>
                <a:latin typeface="+mn-lt"/>
              </a:rPr>
              <a:t> = 1161 GeV eta = 1.589 phi = -3.014 (hits CSC including ME1/1).</a:t>
            </a:r>
          </a:p>
          <a:p>
            <a:pPr defTabSz="914296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accent5">
                    <a:lumMod val="25000"/>
                  </a:schemeClr>
                </a:solidFill>
                <a:latin typeface="+mn-lt"/>
              </a:rPr>
              <a:t>Muon2: </a:t>
            </a:r>
            <a:r>
              <a:rPr lang="en-US" sz="1600" err="1">
                <a:solidFill>
                  <a:schemeClr val="accent5">
                    <a:lumMod val="25000"/>
                  </a:schemeClr>
                </a:solidFill>
                <a:latin typeface="+mn-lt"/>
              </a:rPr>
              <a:t>p</a:t>
            </a:r>
            <a:r>
              <a:rPr lang="en-US" sz="1600" baseline="-25000" err="1">
                <a:solidFill>
                  <a:schemeClr val="accent5">
                    <a:lumMod val="25000"/>
                  </a:schemeClr>
                </a:solidFill>
                <a:latin typeface="+mn-lt"/>
              </a:rPr>
              <a:t>T</a:t>
            </a:r>
            <a:r>
              <a:rPr lang="en-US" sz="1600">
                <a:solidFill>
                  <a:schemeClr val="accent5">
                    <a:lumMod val="25000"/>
                  </a:schemeClr>
                </a:solidFill>
                <a:latin typeface="+mn-lt"/>
              </a:rPr>
              <a:t> =  935 GeV  eta = 0.538 phi =  0.131 (hits DT chambers).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734864-DBB8-42B7-ADA5-7874BD6BCCDE}"/>
              </a:ext>
            </a:extLst>
          </p:cNvPr>
          <p:cNvSpPr txBox="1"/>
          <p:nvPr/>
        </p:nvSpPr>
        <p:spPr>
          <a:xfrm>
            <a:off x="7003748" y="617546"/>
            <a:ext cx="47782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C00000"/>
                </a:solidFill>
                <a:latin typeface="+mn-lt"/>
                <a:cs typeface="+mn-cs"/>
              </a:rPr>
              <a:t>Event 360393:16:32342351 taken on 14-Oct-2022.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9B66D4-E6CB-4531-B595-E9A1A38E2D7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6455" y="2051110"/>
            <a:ext cx="3078821" cy="2980821"/>
          </a:xfrm>
          <a:prstGeom prst="rect">
            <a:avLst/>
          </a:prstGeom>
        </p:spPr>
      </p:pic>
      <p:pic>
        <p:nvPicPr>
          <p:cNvPr id="13312" name="Picture 13311">
            <a:extLst>
              <a:ext uri="{FF2B5EF4-FFF2-40B4-BE49-F238E27FC236}">
                <a16:creationId xmlns:a16="http://schemas.microsoft.com/office/drawing/2014/main" id="{B1D476AD-B288-40DE-970E-74ADF1A9C10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60707" y="2045110"/>
            <a:ext cx="3052440" cy="3068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D3831E-9A92-9F03-6C08-EBF4F544B50A}"/>
              </a:ext>
            </a:extLst>
          </p:cNvPr>
          <p:cNvSpPr txBox="1"/>
          <p:nvPr/>
        </p:nvSpPr>
        <p:spPr>
          <a:xfrm>
            <a:off x="-450" y="597525"/>
            <a:ext cx="68544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C00000"/>
                </a:solidFill>
                <a:latin typeface="+mn-lt"/>
              </a:rPr>
              <a:t>Data-to-data comparison of dimuon events between 2018 and RUN3.</a:t>
            </a:r>
            <a:endParaRPr lang="x-none" sz="1600"/>
          </a:p>
        </p:txBody>
      </p:sp>
    </p:spTree>
    <p:extLst>
      <p:ext uri="{BB962C8B-B14F-4D97-AF65-F5344CB8AC3E}">
        <p14:creationId xmlns:p14="http://schemas.microsoft.com/office/powerpoint/2010/main" val="104916141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5">
            <a:extLst>
              <a:ext uri="{FF2B5EF4-FFF2-40B4-BE49-F238E27FC236}">
                <a16:creationId xmlns:a16="http://schemas.microsoft.com/office/drawing/2014/main" id="{F083B7A9-B428-4526-B23A-267744F04B82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7652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27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D857995C-28CF-1D4E-B0DE-4A967AD0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" y="11393"/>
            <a:ext cx="10744747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600" b="1">
                <a:solidFill>
                  <a:srgbClr val="17375E"/>
                </a:solidFill>
                <a:latin typeface="+mn-lt"/>
              </a:rPr>
              <a:t>Search for New Physics: Dark Matter Candidates with RUN2/3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8275BC-4331-422C-95D7-8BBDB3023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4" y="1224214"/>
            <a:ext cx="4439176" cy="2551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E7F3C8-821F-4BB6-B3BD-F56AC831D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6" y="3780233"/>
            <a:ext cx="4874911" cy="28021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DB484E7-8BF4-4CA7-AEB9-23AFF7A71929}"/>
              </a:ext>
            </a:extLst>
          </p:cNvPr>
          <p:cNvSpPr txBox="1"/>
          <p:nvPr/>
        </p:nvSpPr>
        <p:spPr>
          <a:xfrm>
            <a:off x="349565" y="629333"/>
            <a:ext cx="11842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95% confidence level (CL) observed and expected exclusions have been set for combined di-jet and di-lepton searches in the simplified dark matter (DM) scenario. The mass limits are presented in the plane of the Dirac DM particle m</a:t>
            </a:r>
            <a:r>
              <a:rPr lang="en-US" sz="1600" baseline="-25000">
                <a:solidFill>
                  <a:srgbClr val="1F497D">
                    <a:lumMod val="50000"/>
                  </a:srgbClr>
                </a:solidFill>
                <a:latin typeface="+mn-lt"/>
              </a:rPr>
              <a:t>DM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 and mediator </a:t>
            </a:r>
            <a:r>
              <a:rPr lang="en-US" sz="1600" err="1">
                <a:solidFill>
                  <a:srgbClr val="1F497D">
                    <a:lumMod val="50000"/>
                  </a:srgbClr>
                </a:solidFill>
                <a:latin typeface="+mn-lt"/>
              </a:rPr>
              <a:t>m</a:t>
            </a:r>
            <a:r>
              <a:rPr lang="en-US" sz="1600" baseline="-25000" err="1">
                <a:solidFill>
                  <a:srgbClr val="1F497D">
                    <a:lumMod val="50000"/>
                  </a:srgbClr>
                </a:solidFill>
                <a:latin typeface="+mn-lt"/>
              </a:rPr>
              <a:t>med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FDC3A7-C444-44D0-AD72-7875C0BA6574}"/>
              </a:ext>
            </a:extLst>
          </p:cNvPr>
          <p:cNvSpPr txBox="1"/>
          <p:nvPr/>
        </p:nvSpPr>
        <p:spPr>
          <a:xfrm>
            <a:off x="5039167" y="1225137"/>
            <a:ext cx="6807393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4000" defTabSz="91429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>
                <a:solidFill>
                  <a:srgbClr val="1F497D">
                    <a:lumMod val="50000"/>
                  </a:srgbClr>
                </a:solidFill>
                <a:latin typeface="+mn-lt"/>
              </a:rPr>
              <a:t> The exclusions are computed for:</a:t>
            </a:r>
          </a:p>
          <a:p>
            <a:pPr marL="144000" lvl="1" indent="216000" defTabSz="914296" eaLnBrk="1" fontAlgn="auto" hangingPunct="1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  <a:defRPr/>
            </a:pP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 Leptophilic scenarios with the axial-vector mediator (a universal</a:t>
            </a:r>
          </a:p>
          <a:p>
            <a:pPr marL="432000" lvl="1" defTabSz="9142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quark coupling of </a:t>
            </a:r>
            <a:r>
              <a:rPr lang="en-US" sz="1600" err="1">
                <a:solidFill>
                  <a:srgbClr val="1F497D">
                    <a:lumMod val="50000"/>
                  </a:srgbClr>
                </a:solidFill>
                <a:latin typeface="+mn-lt"/>
              </a:rPr>
              <a:t>g</a:t>
            </a:r>
            <a:r>
              <a:rPr lang="en-US" sz="1600" baseline="-25000" err="1">
                <a:solidFill>
                  <a:srgbClr val="1F497D">
                    <a:lumMod val="50000"/>
                  </a:srgbClr>
                </a:solidFill>
                <a:latin typeface="+mn-lt"/>
              </a:rPr>
              <a:t>q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 = 0.1, lepton coupling </a:t>
            </a:r>
            <a:r>
              <a:rPr lang="en-US" sz="1600" err="1">
                <a:solidFill>
                  <a:srgbClr val="1F497D">
                    <a:lumMod val="50000"/>
                  </a:srgbClr>
                </a:solidFill>
                <a:latin typeface="+mn-lt"/>
              </a:rPr>
              <a:t>g</a:t>
            </a:r>
            <a:r>
              <a:rPr lang="en-US" sz="1600" baseline="-25000" err="1">
                <a:solidFill>
                  <a:srgbClr val="1F497D">
                    <a:lumMod val="50000"/>
                  </a:srgbClr>
                </a:solidFill>
                <a:latin typeface="+mn-lt"/>
              </a:rPr>
              <a:t>l</a:t>
            </a:r>
            <a:r>
              <a:rPr lang="en-US" sz="1600" baseline="-25000">
                <a:solidFill>
                  <a:srgbClr val="1F497D">
                    <a:lumMod val="50000"/>
                  </a:srgbClr>
                </a:solidFill>
                <a:latin typeface="+mn-lt"/>
              </a:rPr>
              <a:t> 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= 0.1, and for a DM</a:t>
            </a:r>
          </a:p>
          <a:p>
            <a:pPr marL="432000" lvl="1" defTabSz="9142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coupling of </a:t>
            </a:r>
            <a:r>
              <a:rPr lang="en-US" sz="1600" err="1">
                <a:solidFill>
                  <a:srgbClr val="1F497D">
                    <a:lumMod val="50000"/>
                  </a:srgbClr>
                </a:solidFill>
                <a:latin typeface="+mn-lt"/>
              </a:rPr>
              <a:t>g</a:t>
            </a:r>
            <a:r>
              <a:rPr lang="en-US" sz="1600" baseline="-25000" err="1">
                <a:solidFill>
                  <a:srgbClr val="1F497D">
                    <a:lumMod val="50000"/>
                  </a:srgbClr>
                </a:solidFill>
                <a:latin typeface="+mn-lt"/>
              </a:rPr>
              <a:t>DM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 = 1.0). </a:t>
            </a:r>
          </a:p>
          <a:p>
            <a:pPr marL="144000" lvl="1" indent="216000" defTabSz="914296" eaLnBrk="1" fontAlgn="auto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−"/>
              <a:defRPr/>
            </a:pP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And for leptophobic scenarios with the vector mediator</a:t>
            </a:r>
          </a:p>
          <a:p>
            <a:pPr marL="360000" lvl="1" defTabSz="9142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(a universal quark coupling of </a:t>
            </a:r>
            <a:r>
              <a:rPr lang="en-US" sz="1600" err="1">
                <a:solidFill>
                  <a:srgbClr val="1F497D">
                    <a:lumMod val="50000"/>
                  </a:srgbClr>
                </a:solidFill>
                <a:latin typeface="+mn-lt"/>
              </a:rPr>
              <a:t>g</a:t>
            </a:r>
            <a:r>
              <a:rPr lang="en-US" sz="1600" baseline="-25000" err="1">
                <a:solidFill>
                  <a:srgbClr val="1F497D">
                    <a:lumMod val="50000"/>
                  </a:srgbClr>
                </a:solidFill>
                <a:latin typeface="+mn-lt"/>
              </a:rPr>
              <a:t>q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 = 0.1, lepton coupling </a:t>
            </a:r>
            <a:r>
              <a:rPr lang="en-US" sz="1600" err="1">
                <a:solidFill>
                  <a:srgbClr val="1F497D">
                    <a:lumMod val="50000"/>
                  </a:srgbClr>
                </a:solidFill>
                <a:latin typeface="+mn-lt"/>
              </a:rPr>
              <a:t>g</a:t>
            </a:r>
            <a:r>
              <a:rPr lang="en-US" sz="1600" baseline="-25000" err="1">
                <a:solidFill>
                  <a:srgbClr val="1F497D">
                    <a:lumMod val="50000"/>
                  </a:srgbClr>
                </a:solidFill>
                <a:latin typeface="+mn-lt"/>
              </a:rPr>
              <a:t>l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 = 0.01, and   for a DM coupling of </a:t>
            </a:r>
            <a:r>
              <a:rPr lang="en-US" sz="1600" err="1">
                <a:solidFill>
                  <a:srgbClr val="1F497D">
                    <a:lumMod val="50000"/>
                  </a:srgbClr>
                </a:solidFill>
                <a:latin typeface="+mn-lt"/>
              </a:rPr>
              <a:t>g</a:t>
            </a:r>
            <a:r>
              <a:rPr lang="en-US" sz="1600" baseline="-25000" err="1">
                <a:solidFill>
                  <a:srgbClr val="1F497D">
                    <a:lumMod val="50000"/>
                  </a:srgbClr>
                </a:solidFill>
                <a:latin typeface="+mn-lt"/>
              </a:rPr>
              <a:t>DM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 = 1.0).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AA1E7-EDFB-4794-BEE7-C7E809124ADD}"/>
              </a:ext>
            </a:extLst>
          </p:cNvPr>
          <p:cNvSpPr txBox="1"/>
          <p:nvPr/>
        </p:nvSpPr>
        <p:spPr>
          <a:xfrm>
            <a:off x="5099383" y="3351228"/>
            <a:ext cx="68949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 defTabSz="91429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>
                <a:solidFill>
                  <a:srgbClr val="1F497D">
                    <a:lumMod val="50000"/>
                  </a:srgbClr>
                </a:solidFill>
                <a:latin typeface="+mn-lt"/>
              </a:rPr>
              <a:t>The analysis of the RUN3 data within the framework of the extended two-Higgs-doublet models (2HDM+a/2HDM+S).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132941E5-CC1A-4C4F-8898-388546D0F449}"/>
              </a:ext>
            </a:extLst>
          </p:cNvPr>
          <p:cNvSpPr/>
          <p:nvPr/>
        </p:nvSpPr>
        <p:spPr bwMode="auto">
          <a:xfrm rot="10800000">
            <a:off x="4830965" y="1894420"/>
            <a:ext cx="288758" cy="521969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A9E82C-A48F-4703-B432-C70C389600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08" y="3905280"/>
            <a:ext cx="2822503" cy="26706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67D359-2F87-4AE5-AD55-744E32BB54DD}"/>
              </a:ext>
            </a:extLst>
          </p:cNvPr>
          <p:cNvSpPr txBox="1"/>
          <p:nvPr/>
        </p:nvSpPr>
        <p:spPr>
          <a:xfrm>
            <a:off x="5096275" y="4076180"/>
            <a:ext cx="4060444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lvl="1" indent="-216000" defTabSz="914296" eaLnBrk="1" fontAlgn="auto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−"/>
              <a:defRPr/>
            </a:pP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The cross sections are calculated for the processes of production of dark matter particles associated with Higgs or          Z</a:t>
            </a:r>
            <a:r>
              <a:rPr lang="ru-RU" sz="1600">
                <a:solidFill>
                  <a:srgbClr val="1F497D">
                    <a:lumMod val="50000"/>
                  </a:srgbClr>
                </a:solidFill>
                <a:latin typeface="+mn-lt"/>
              </a:rPr>
              <a:t> 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boson at an energy of 13.8 </a:t>
            </a:r>
            <a:r>
              <a:rPr lang="en-US" sz="1600" err="1">
                <a:solidFill>
                  <a:srgbClr val="1F497D">
                    <a:lumMod val="50000"/>
                  </a:srgbClr>
                </a:solidFill>
                <a:latin typeface="+mn-lt"/>
              </a:rPr>
              <a:t>TeV</a:t>
            </a: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.</a:t>
            </a:r>
          </a:p>
          <a:p>
            <a:pPr marL="216000" lvl="1" indent="-216000" defTabSz="914296" eaLnBrk="1" fontAlgn="auto" hangingPunct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−"/>
              <a:defRPr/>
            </a:pPr>
            <a:r>
              <a:rPr lang="en-US" sz="1600">
                <a:solidFill>
                  <a:srgbClr val="1F497D">
                    <a:lumMod val="50000"/>
                  </a:srgbClr>
                </a:solidFill>
                <a:latin typeface="+mn-lt"/>
              </a:rPr>
              <a:t>The analysis parameters were tuned, and the simulation of the CMS setup response was started.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B2B3B3-BADD-432D-A22F-A1CC0FF6217F}"/>
              </a:ext>
            </a:extLst>
          </p:cNvPr>
          <p:cNvSpPr txBox="1"/>
          <p:nvPr/>
        </p:nvSpPr>
        <p:spPr>
          <a:xfrm>
            <a:off x="9635855" y="5129341"/>
            <a:ext cx="1147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C00000"/>
                </a:solidFill>
                <a:latin typeface="Calibri"/>
                <a:cs typeface="+mn-cs"/>
              </a:rPr>
              <a:t>RUN2 exclusions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5C2433-3C93-4D6C-874D-978C21C406A0}"/>
              </a:ext>
            </a:extLst>
          </p:cNvPr>
          <p:cNvSpPr txBox="1"/>
          <p:nvPr/>
        </p:nvSpPr>
        <p:spPr>
          <a:xfrm>
            <a:off x="11228455" y="4918863"/>
            <a:ext cx="661052" cy="45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96" eaLnBrk="1" fontAlgn="auto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C00000"/>
                </a:solidFill>
                <a:latin typeface="Calibri"/>
                <a:cs typeface="+mn-cs"/>
              </a:rPr>
              <a:t>RUN3 area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A6A48FF8-2318-43D1-906A-3D82A526161D}"/>
              </a:ext>
            </a:extLst>
          </p:cNvPr>
          <p:cNvSpPr/>
          <p:nvPr/>
        </p:nvSpPr>
        <p:spPr bwMode="auto">
          <a:xfrm>
            <a:off x="11136867" y="5046039"/>
            <a:ext cx="173268" cy="219015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7254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D857995C-28CF-1D4E-B0DE-4A967AD0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57" y="22833"/>
            <a:ext cx="1057805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rgbClr val="17375E"/>
                </a:solidFill>
                <a:latin typeface="+mj-lt"/>
              </a:rPr>
              <a:t>Higgs Physics and Standard Model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98891E-262F-46F9-9CE6-1FE19C868B70}"/>
              </a:ext>
            </a:extLst>
          </p:cNvPr>
          <p:cNvSpPr txBox="1"/>
          <p:nvPr/>
        </p:nvSpPr>
        <p:spPr>
          <a:xfrm>
            <a:off x="259554" y="862185"/>
            <a:ext cx="5606281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750" indent="-177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1F497D">
                    <a:lumMod val="50000"/>
                  </a:srgbClr>
                </a:solidFill>
                <a:latin typeface="+mn-lt"/>
              </a:rPr>
              <a:t>The vector boson fusion (VBF) signal is measured with </a:t>
            </a:r>
          </a:p>
          <a:p>
            <a:r>
              <a:rPr lang="en-US" sz="1600" dirty="0">
                <a:solidFill>
                  <a:srgbClr val="1F497D">
                    <a:lumMod val="50000"/>
                  </a:srgbClr>
                </a:solidFill>
                <a:latin typeface="+mn-lt"/>
              </a:rPr>
              <a:t>    a significance of 2.5 (2.9 expected).</a:t>
            </a:r>
          </a:p>
          <a:p>
            <a:pPr marL="177750" indent="-177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1F497D">
                    <a:lumMod val="50000"/>
                  </a:srgbClr>
                </a:solidFill>
                <a:latin typeface="+mn-lt"/>
              </a:rPr>
              <a:t>Deep neutral network (DNN) is used for VBF selection.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A2C3A-35E2-4505-B3DD-C8E61245E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7" y="2107678"/>
            <a:ext cx="2430010" cy="18220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7F5F8F-0FC5-499A-A0F2-7BC4201B0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39" y="1667531"/>
            <a:ext cx="3095284" cy="3569742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B2C4164-3861-8251-6CC0-6D7C79B80E74}"/>
              </a:ext>
            </a:extLst>
          </p:cNvPr>
          <p:cNvGrpSpPr/>
          <p:nvPr/>
        </p:nvGrpSpPr>
        <p:grpSpPr>
          <a:xfrm>
            <a:off x="255746" y="4007280"/>
            <a:ext cx="3034934" cy="607428"/>
            <a:chOff x="155078" y="3805944"/>
            <a:chExt cx="3034934" cy="60742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A46126-57F6-44F9-9169-ABAB68A6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3907" y="4152404"/>
              <a:ext cx="1476105" cy="260968"/>
            </a:xfrm>
            <a:prstGeom prst="rect">
              <a:avLst/>
            </a:prstGeom>
          </p:spPr>
        </p:pic>
        <p:sp>
          <p:nvSpPr>
            <p:cNvPr id="34" name="Прямоугольник 13">
              <a:extLst>
                <a:ext uri="{FF2B5EF4-FFF2-40B4-BE49-F238E27FC236}">
                  <a16:creationId xmlns:a16="http://schemas.microsoft.com/office/drawing/2014/main" id="{CC35DDBF-3E16-471E-BB40-40757469F729}"/>
                </a:ext>
              </a:extLst>
            </p:cNvPr>
            <p:cNvSpPr/>
            <p:nvPr/>
          </p:nvSpPr>
          <p:spPr>
            <a:xfrm>
              <a:off x="155078" y="3805944"/>
              <a:ext cx="29070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29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C00000"/>
                  </a:solidFill>
                  <a:latin typeface="+mn-lt"/>
                  <a:cs typeface="+mn-cs"/>
                </a:rPr>
                <a:t>The measured inclusive signal strength</a:t>
              </a:r>
              <a:endParaRPr lang="ru-RU" sz="1600" dirty="0">
                <a:solidFill>
                  <a:srgbClr val="C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5" name="Прямоугольник 13">
            <a:extLst>
              <a:ext uri="{FF2B5EF4-FFF2-40B4-BE49-F238E27FC236}">
                <a16:creationId xmlns:a16="http://schemas.microsoft.com/office/drawing/2014/main" id="{5BE9AC56-3FDF-4B51-9811-F81F30F9690F}"/>
              </a:ext>
            </a:extLst>
          </p:cNvPr>
          <p:cNvSpPr/>
          <p:nvPr/>
        </p:nvSpPr>
        <p:spPr>
          <a:xfrm>
            <a:off x="-81265" y="586140"/>
            <a:ext cx="63756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</a:rPr>
              <a:t>Analysis of VBF Higgs boson in bb decay  is pre-approved</a:t>
            </a:r>
            <a:endParaRPr lang="ru-RU" sz="16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6" name="Прямоугольник 13">
            <a:extLst>
              <a:ext uri="{FF2B5EF4-FFF2-40B4-BE49-F238E27FC236}">
                <a16:creationId xmlns:a16="http://schemas.microsoft.com/office/drawing/2014/main" id="{B5FE02DE-1FF7-4453-87C0-E60B31AE93CD}"/>
              </a:ext>
            </a:extLst>
          </p:cNvPr>
          <p:cNvSpPr/>
          <p:nvPr/>
        </p:nvSpPr>
        <p:spPr>
          <a:xfrm>
            <a:off x="6827981" y="546878"/>
            <a:ext cx="46712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 err="1">
                <a:solidFill>
                  <a:srgbClr val="C00000"/>
                </a:solidFill>
                <a:latin typeface="+mn-lt"/>
                <a:cs typeface="+mn-cs"/>
              </a:rPr>
              <a:t>Drell</a:t>
            </a:r>
            <a:r>
              <a:rPr lang="en-US" altLang="ru-RU" sz="1600" dirty="0">
                <a:solidFill>
                  <a:srgbClr val="C00000"/>
                </a:solidFill>
                <a:latin typeface="+mn-lt"/>
                <a:cs typeface="+mn-cs"/>
              </a:rPr>
              <a:t>-Yan angular polarization coefficients</a:t>
            </a:r>
            <a:endParaRPr lang="ru-RU" sz="16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8C6DE0-CBD6-4E0B-BB79-2E05634C5E4E}"/>
              </a:ext>
            </a:extLst>
          </p:cNvPr>
          <p:cNvSpPr txBox="1"/>
          <p:nvPr/>
        </p:nvSpPr>
        <p:spPr>
          <a:xfrm>
            <a:off x="134908" y="5419985"/>
            <a:ext cx="6565693" cy="11541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7750" indent="-177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1F497D">
                    <a:lumMod val="50000"/>
                  </a:srgbClr>
                </a:solidFill>
                <a:latin typeface="+mn-lt"/>
              </a:rPr>
              <a:t>The blind analysis @ 13 </a:t>
            </a:r>
            <a:r>
              <a:rPr lang="en-US" sz="1600" dirty="0" err="1">
                <a:solidFill>
                  <a:srgbClr val="1F497D">
                    <a:lumMod val="50000"/>
                  </a:srgbClr>
                </a:solidFill>
                <a:latin typeface="+mn-lt"/>
              </a:rPr>
              <a:t>TeV</a:t>
            </a:r>
            <a:r>
              <a:rPr lang="en-US" sz="1600" dirty="0">
                <a:solidFill>
                  <a:srgbClr val="1F497D">
                    <a:lumMod val="50000"/>
                  </a:srgbClr>
                </a:solidFill>
                <a:latin typeface="+mn-lt"/>
              </a:rPr>
              <a:t> is continued with the full Run2 dataset. CMS AN-21-089, the last release 2023/01/07.</a:t>
            </a:r>
          </a:p>
          <a:p>
            <a:pPr marL="177750" indent="-177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1F497D">
                    <a:lumMod val="50000"/>
                  </a:srgbClr>
                </a:solidFill>
                <a:latin typeface="+mn-lt"/>
              </a:rPr>
              <a:t>The SINP MSU, Moscow and JINR, </a:t>
            </a:r>
            <a:r>
              <a:rPr lang="en-US" sz="1600" dirty="0" err="1">
                <a:solidFill>
                  <a:srgbClr val="1F497D">
                    <a:lumMod val="50000"/>
                  </a:srgbClr>
                </a:solidFill>
                <a:latin typeface="+mn-lt"/>
              </a:rPr>
              <a:t>Dubna</a:t>
            </a:r>
            <a:r>
              <a:rPr lang="en-US" sz="1600" dirty="0">
                <a:solidFill>
                  <a:srgbClr val="1F497D">
                    <a:lumMod val="50000"/>
                  </a:srgbClr>
                </a:solidFill>
                <a:latin typeface="+mn-lt"/>
              </a:rPr>
              <a:t> groups have performed the synchronization running independent codes and using AOD.</a:t>
            </a:r>
          </a:p>
        </p:txBody>
      </p:sp>
      <p:sp>
        <p:nvSpPr>
          <p:cNvPr id="19" name="Прямоугольник 13">
            <a:extLst>
              <a:ext uri="{FF2B5EF4-FFF2-40B4-BE49-F238E27FC236}">
                <a16:creationId xmlns:a16="http://schemas.microsoft.com/office/drawing/2014/main" id="{2F45A5C2-F729-4878-BCB4-549A41E63E54}"/>
              </a:ext>
            </a:extLst>
          </p:cNvPr>
          <p:cNvSpPr/>
          <p:nvPr/>
        </p:nvSpPr>
        <p:spPr>
          <a:xfrm>
            <a:off x="313545" y="5131419"/>
            <a:ext cx="5891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latin typeface="+mn-lt"/>
              </a:rPr>
              <a:t>Search for additional Higgs bosons </a:t>
            </a:r>
            <a:r>
              <a:rPr lang="en-US" sz="1600" dirty="0" err="1">
                <a:solidFill>
                  <a:srgbClr val="C00000"/>
                </a:solidFill>
                <a:latin typeface="+mn-lt"/>
              </a:rPr>
              <a:t>μ+μ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− + b–jet events</a:t>
            </a:r>
            <a:endParaRPr lang="ru-RU" sz="1600" dirty="0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7035EBEF-C766-4119-BFA1-7AFCA7D434CB}"/>
                  </a:ext>
                </a:extLst>
              </p:cNvPr>
              <p:cNvSpPr txBox="1"/>
              <p:nvPr/>
            </p:nvSpPr>
            <p:spPr>
              <a:xfrm>
                <a:off x="6589718" y="869521"/>
                <a:ext cx="5488256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7750" indent="-177750" eaLnBrk="0" hangingPunct="0"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rgbClr val="1F497D">
                        <a:lumMod val="50000"/>
                      </a:srgbClr>
                    </a:solidFill>
                    <a:cs typeface="Arial" panose="020B0604020202020204" pitchFamily="34" charset="0"/>
                  </a:rPr>
                  <a:t>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en-US" sz="1600">
                        <a:solidFill>
                          <a:srgbClr val="1F497D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1F497D">
                        <a:lumMod val="50000"/>
                      </a:srgbClr>
                    </a:solidFill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1F497D">
                        <a:lumMod val="50000"/>
                      </a:srgbClr>
                    </a:solidFill>
                    <a:cs typeface="Arial" panose="020B0604020202020204" pitchFamily="34" charset="0"/>
                  </a:rPr>
                  <a:t> were measured for the first time at the CMS experiment. Full Run 2 statistic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rad>
                    <m:r>
                      <a:rPr lang="en-US" sz="1600">
                        <a:solidFill>
                          <a:srgbClr val="1F497D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=13</m:t>
                    </m:r>
                  </m:oMath>
                </a14:m>
                <a:r>
                  <a:rPr lang="en-US" sz="1600" dirty="0">
                    <a:solidFill>
                      <a:srgbClr val="1F497D">
                        <a:lumMod val="50000"/>
                      </a:srgb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solidFill>
                      <a:srgbClr val="1F497D">
                        <a:lumMod val="50000"/>
                      </a:srgbClr>
                    </a:solidFill>
                    <a:cs typeface="Arial" panose="020B0604020202020204" pitchFamily="34" charset="0"/>
                  </a:rPr>
                  <a:t>TeV</a:t>
                </a:r>
                <a:r>
                  <a:rPr lang="en-US" sz="1600" dirty="0">
                    <a:solidFill>
                      <a:srgbClr val="1F497D">
                        <a:lumMod val="50000"/>
                      </a:srgbClr>
                    </a:solidFill>
                    <a:cs typeface="Arial" panose="020B0604020202020204" pitchFamily="34" charset="0"/>
                  </a:rPr>
                  <a:t> was used.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en-US" sz="1600">
                        <a:solidFill>
                          <a:srgbClr val="1F497D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1F497D">
                        <a:lumMod val="50000"/>
                      </a:srgbClr>
                    </a:solidFill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rgbClr val="1F497D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1600">
                            <a:solidFill>
                              <a:srgbClr val="1F497D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1F497D">
                        <a:lumMod val="50000"/>
                      </a:srgbClr>
                    </a:solidFill>
                    <a:cs typeface="Arial" panose="020B0604020202020204" pitchFamily="34" charset="0"/>
                  </a:rPr>
                  <a:t> are small as expected in the standard model.</a:t>
                </a:r>
                <a:endParaRPr lang="ru-RU" sz="1600" dirty="0">
                  <a:solidFill>
                    <a:srgbClr val="1F497D">
                      <a:lumMod val="50000"/>
                    </a:srgb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7">
                <a:extLst>
                  <a:ext uri="{FF2B5EF4-FFF2-40B4-BE49-F238E27FC236}">
                    <a16:creationId xmlns="" xmlns:a16="http://schemas.microsoft.com/office/drawing/2014/main" id="{7035EBEF-C766-4119-BFA1-7AFCA7D43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718" y="869521"/>
                <a:ext cx="5488256" cy="1079911"/>
              </a:xfrm>
              <a:prstGeom prst="rect">
                <a:avLst/>
              </a:prstGeom>
              <a:blipFill>
                <a:blip r:embed="rId6" cstate="print"/>
                <a:stretch>
                  <a:fillRect l="-462" t="-1163" r="-1617" b="-5814"/>
                </a:stretch>
              </a:blipFill>
            </p:spPr>
            <p:txBody>
              <a:bodyPr/>
              <a:lstStyle/>
              <a:p>
                <a:r>
                  <a:rPr lang="x-non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DEDBBA-A2DA-439F-B569-AB5B5CA8030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46081" y="2241076"/>
            <a:ext cx="5318699" cy="2425064"/>
          </a:xfrm>
          <a:prstGeom prst="rect">
            <a:avLst/>
          </a:prstGeom>
        </p:spPr>
      </p:pic>
      <p:sp>
        <p:nvSpPr>
          <p:cNvPr id="28" name="Прямоугольник 13">
            <a:extLst>
              <a:ext uri="{FF2B5EF4-FFF2-40B4-BE49-F238E27FC236}">
                <a16:creationId xmlns:a16="http://schemas.microsoft.com/office/drawing/2014/main" id="{E40C2BC6-8F6A-4A66-AE97-F3EA6241E386}"/>
              </a:ext>
            </a:extLst>
          </p:cNvPr>
          <p:cNvSpPr/>
          <p:nvPr/>
        </p:nvSpPr>
        <p:spPr>
          <a:xfrm>
            <a:off x="6908571" y="4829026"/>
            <a:ext cx="4154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1600" dirty="0" err="1">
                <a:solidFill>
                  <a:srgbClr val="C00000"/>
                </a:solidFill>
                <a:latin typeface="+mn-lt"/>
                <a:cs typeface="+mn-cs"/>
              </a:rPr>
              <a:t>Drell</a:t>
            </a:r>
            <a:r>
              <a:rPr lang="en-US" altLang="ru-RU" sz="1600" dirty="0">
                <a:solidFill>
                  <a:srgbClr val="C00000"/>
                </a:solidFill>
                <a:latin typeface="+mn-lt"/>
                <a:cs typeface="+mn-cs"/>
              </a:rPr>
              <a:t>-Yan Radiative Corrections</a:t>
            </a:r>
            <a:endParaRPr lang="ru-RU" sz="16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871E05AD-7ADE-4D76-99EE-A156D502BA76}"/>
              </a:ext>
            </a:extLst>
          </p:cNvPr>
          <p:cNvSpPr txBox="1"/>
          <p:nvPr/>
        </p:nvSpPr>
        <p:spPr>
          <a:xfrm>
            <a:off x="6744370" y="5137272"/>
            <a:ext cx="5488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750" indent="-177750" eaLnBrk="0" hangingPunct="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1F497D">
                    <a:lumMod val="50000"/>
                  </a:srgbClr>
                </a:solidFill>
                <a:cs typeface="Arial" panose="020B0604020202020204" pitchFamily="34" charset="0"/>
              </a:rPr>
              <a:t>Detailed numerical analysis of electromagnetic radiative effects is performed for differential cross sections in wide kinematical region including the CMS experiment in Run3 HL-LHC operation mode corresponding ultra-high energies and dilepton invariant masses.</a:t>
            </a:r>
            <a:endParaRPr lang="ru-RU" sz="1600" dirty="0">
              <a:solidFill>
                <a:srgbClr val="1F497D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E8967411-653F-4E03-8D42-77BB3CDCB47E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7652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F493BA12-40D0-8745-A4EC-08D2D1478BB7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28</a:t>
            </a:fld>
            <a:endParaRPr lang="ru-RU" altLang="ru-RU" sz="1200" b="1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268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Номер слайда 5">
            <a:extLst>
              <a:ext uri="{FF2B5EF4-FFF2-40B4-BE49-F238E27FC236}">
                <a16:creationId xmlns:a16="http://schemas.microsoft.com/office/drawing/2014/main" id="{A5224650-5120-4644-AB77-B097A71FA541}"/>
              </a:ext>
            </a:extLst>
          </p:cNvPr>
          <p:cNvSpPr txBox="1">
            <a:spLocks/>
          </p:cNvSpPr>
          <p:nvPr/>
        </p:nvSpPr>
        <p:spPr bwMode="auto">
          <a:xfrm>
            <a:off x="11807603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7F8C716E-1953-814C-8527-CECD6B03455B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3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06" y="7956"/>
            <a:ext cx="10656711" cy="59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rgbClr val="17375E"/>
                </a:solidFill>
                <a:latin typeface="+mn-lt"/>
              </a:rPr>
              <a:t>JINR group Responsibilities in CMS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F4CBA-ABDE-072A-9302-6AE5694C30AA}"/>
              </a:ext>
            </a:extLst>
          </p:cNvPr>
          <p:cNvSpPr txBox="1"/>
          <p:nvPr/>
        </p:nvSpPr>
        <p:spPr>
          <a:xfrm>
            <a:off x="238070" y="743798"/>
            <a:ext cx="6332116" cy="1908215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180000" indent="-1800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Total number of CMS participants from JINR: </a:t>
            </a:r>
            <a:r>
              <a:rPr lang="en-US" altLang="ru-RU" sz="18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70</a:t>
            </a:r>
          </a:p>
          <a:p>
            <a:pPr marL="180000" indent="-1800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GB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JINR authors in CMS: </a:t>
            </a:r>
            <a:r>
              <a:rPr lang="en-GB" altLang="ru-RU" sz="18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21 (17 paid and 4 unpaid PhD St</a:t>
            </a:r>
            <a:r>
              <a:rPr lang="ru-RU" altLang="ru-RU" sz="18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.</a:t>
            </a:r>
            <a:r>
              <a:rPr lang="en-GB" altLang="ru-RU" sz="18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)</a:t>
            </a:r>
          </a:p>
          <a:p>
            <a:pPr marL="180000" indent="-1800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11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young researchers: 1 MS from JINR, </a:t>
            </a:r>
            <a:r>
              <a:rPr lang="ru-RU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5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PhD Students from JINR, </a:t>
            </a:r>
            <a:r>
              <a:rPr lang="ru-RU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5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PhD Students from DMS</a:t>
            </a:r>
            <a:endParaRPr lang="ru-RU" altLang="ru-RU" sz="18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180000" indent="-1800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JINR team full time equivalent (FTE): </a:t>
            </a:r>
            <a:r>
              <a:rPr lang="en-US" altLang="ru-RU" sz="18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105.</a:t>
            </a:r>
            <a:r>
              <a:rPr lang="ru-RU" altLang="ru-RU" sz="18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32</a:t>
            </a:r>
            <a:r>
              <a:rPr lang="en-US" altLang="ru-RU" sz="1800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FTE-months</a:t>
            </a:r>
            <a:r>
              <a:rPr lang="en-US" altLang="ru-RU" sz="18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*</a:t>
            </a:r>
          </a:p>
          <a:p>
            <a:pPr marL="180000" indent="-1800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ru-RU" sz="180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62 </a:t>
            </a:r>
            <a:r>
              <a:rPr lang="en-US" altLang="ru-RU" sz="1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central shifts were served by </a:t>
            </a:r>
            <a:r>
              <a:rPr lang="en-US" altLang="ru-RU" sz="180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JINR group in 2023 </a:t>
            </a:r>
            <a:endParaRPr lang="en-US" altLang="ru-RU" sz="18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FD6788-B605-18BA-31BD-BE600B5A1584}"/>
              </a:ext>
            </a:extLst>
          </p:cNvPr>
          <p:cNvSpPr txBox="1"/>
          <p:nvPr/>
        </p:nvSpPr>
        <p:spPr>
          <a:xfrm>
            <a:off x="404320" y="2649703"/>
            <a:ext cx="5914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altLang="ru-RU" i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*) According to </a:t>
            </a:r>
            <a:r>
              <a:rPr lang="en-US" altLang="ru-RU" b="1" i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Experimental Physics Responsibilities </a:t>
            </a:r>
            <a:r>
              <a:rPr lang="ru-RU" altLang="ru-RU" i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(</a:t>
            </a:r>
            <a:r>
              <a:rPr lang="en-US" altLang="ru-RU" i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EPR</a:t>
            </a:r>
            <a:r>
              <a:rPr lang="ru-RU" altLang="ru-RU" i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) </a:t>
            </a:r>
            <a:r>
              <a:rPr lang="en-US" altLang="ru-RU" i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each author (paid and unpaid) is required to work on operational, maintenance, upgrade duties, including participation in shifts, at least 4 months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249C0DB-84DB-4807-844D-9A40C6F3A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5541" y="711140"/>
            <a:ext cx="5147679" cy="194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6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1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 sz="20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</a:pPr>
            <a:r>
              <a:rPr lang="en-US" altLang="ru-RU" sz="1800" b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CMS duties executed by JINR physicists</a:t>
            </a:r>
            <a:r>
              <a:rPr lang="ru-RU" altLang="ru-RU" sz="180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:</a:t>
            </a:r>
            <a:r>
              <a:rPr lang="en-US" altLang="ru-RU" sz="180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 </a:t>
            </a:r>
            <a:endParaRPr lang="ru-RU" altLang="ru-RU" sz="180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180000" indent="-1777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80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HCAL Technical Coordination </a:t>
            </a:r>
          </a:p>
          <a:p>
            <a:pPr marL="180000" indent="-177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80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Muon DQM Coordination</a:t>
            </a:r>
          </a:p>
          <a:p>
            <a:pPr marL="180000" indent="-177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80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CMS data managers of Tier-1 and Tier-2 sites</a:t>
            </a:r>
          </a:p>
          <a:p>
            <a:pPr marL="180000" indent="-177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80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Participation in Analysis  Review  Committee (ARC) and Institutional publication review (IR)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654CF-0925-6278-0967-65E343A04521}"/>
              </a:ext>
            </a:extLst>
          </p:cNvPr>
          <p:cNvSpPr txBox="1"/>
          <p:nvPr/>
        </p:nvSpPr>
        <p:spPr>
          <a:xfrm>
            <a:off x="223391" y="3369756"/>
            <a:ext cx="6100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JINR EPR information over 5 years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E3DDD084-4DC0-59DA-EFCC-E07F6154B3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8225757"/>
              </p:ext>
            </p:extLst>
          </p:nvPr>
        </p:nvGraphicFramePr>
        <p:xfrm>
          <a:off x="281627" y="3826426"/>
          <a:ext cx="6267399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5680">
                  <a:extLst>
                    <a:ext uri="{9D8B030D-6E8A-4147-A177-3AD203B41FA5}">
                      <a16:colId xmlns:a16="http://schemas.microsoft.com/office/drawing/2014/main" val="1019584888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3044975301"/>
                    </a:ext>
                  </a:extLst>
                </a:gridCol>
                <a:gridCol w="860743">
                  <a:extLst>
                    <a:ext uri="{9D8B030D-6E8A-4147-A177-3AD203B41FA5}">
                      <a16:colId xmlns:a16="http://schemas.microsoft.com/office/drawing/2014/main" val="402524053"/>
                    </a:ext>
                  </a:extLst>
                </a:gridCol>
                <a:gridCol w="860743">
                  <a:extLst>
                    <a:ext uri="{9D8B030D-6E8A-4147-A177-3AD203B41FA5}">
                      <a16:colId xmlns:a16="http://schemas.microsoft.com/office/drawing/2014/main" val="3110261291"/>
                    </a:ext>
                  </a:extLst>
                </a:gridCol>
                <a:gridCol w="782131">
                  <a:extLst>
                    <a:ext uri="{9D8B030D-6E8A-4147-A177-3AD203B41FA5}">
                      <a16:colId xmlns:a16="http://schemas.microsoft.com/office/drawing/2014/main" val="4059580025"/>
                    </a:ext>
                  </a:extLst>
                </a:gridCol>
                <a:gridCol w="750072">
                  <a:extLst>
                    <a:ext uri="{9D8B030D-6E8A-4147-A177-3AD203B41FA5}">
                      <a16:colId xmlns:a16="http://schemas.microsoft.com/office/drawing/2014/main" val="252597648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JINR group pledges</a:t>
                      </a:r>
                    </a:p>
                    <a:p>
                      <a:pPr algn="ctr"/>
                      <a:r>
                        <a:rPr lang="en-US" sz="18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year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JINR members in EPR months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8407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sz="1600" b="0" dirty="0"/>
                        <a:t>I 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2019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2020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2021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2022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2023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624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Due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84.00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625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done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.00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88.00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011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Shift done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.7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3.37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33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+ Shifts done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.7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91.37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864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Ratio done/Expected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8EE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8EE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8EE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8EE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1.09</a:t>
                      </a:r>
                      <a:endParaRPr lang="ru-RU" sz="1600" b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8E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6447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61F2D4D-A604-CDF3-93D9-E341E0B52645}"/>
              </a:ext>
            </a:extLst>
          </p:cNvPr>
          <p:cNvSpPr txBox="1"/>
          <p:nvPr/>
        </p:nvSpPr>
        <p:spPr>
          <a:xfrm>
            <a:off x="7266434" y="5716543"/>
            <a:ext cx="3433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0" i="0">
                <a:solidFill>
                  <a:srgbClr val="FF0000"/>
                </a:solidFill>
                <a:effectLst/>
                <a:latin typeface="+mn-lt"/>
              </a:rPr>
              <a:t>green: more than 100% of expected work done per year</a:t>
            </a:r>
            <a:endParaRPr lang="ru-RU" sz="180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Рисунок 9" descr="Назад со сплошной заливкой">
            <a:extLst>
              <a:ext uri="{FF2B5EF4-FFF2-40B4-BE49-F238E27FC236}">
                <a16:creationId xmlns:a16="http://schemas.microsoft.com/office/drawing/2014/main" id="{9730E3DC-594E-595F-DBC6-F1B11F0BE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7772" y="5638530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A42F0-075B-4E09-BF26-FE592D4A4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925" y="2789875"/>
            <a:ext cx="5361434" cy="27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351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9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5">
            <a:extLst>
              <a:ext uri="{FF2B5EF4-FFF2-40B4-BE49-F238E27FC236}">
                <a16:creationId xmlns:a16="http://schemas.microsoft.com/office/drawing/2014/main" id="{CBC5DEE6-6C91-4B08-B18C-030F46F85EC8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311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4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4950C0F-79B4-4B45-BA2E-4C8FB0ADD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12" y="787915"/>
            <a:ext cx="10558575" cy="1556453"/>
          </a:xfrm>
          <a:prstGeom prst="rect">
            <a:avLst/>
          </a:prstGeom>
          <a:noFill/>
          <a:ln w="222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ClrTx/>
            </a:pPr>
            <a:r>
              <a:rPr lang="en-US" altLang="ru-RU" sz="2000">
                <a:solidFill>
                  <a:schemeClr val="accent6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JINR Group publications</a:t>
            </a:r>
            <a:endParaRPr lang="ru-RU" altLang="ru-RU" sz="2000">
              <a:solidFill>
                <a:schemeClr val="accent6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pPr marL="216000" indent="-28575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US" altLang="ru-RU" sz="2000" b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JINR physicists made a significant contribution to the preparation - </a:t>
            </a:r>
            <a:r>
              <a:rPr lang="en-US" altLang="ru-RU" sz="2000" b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24 scientific papers.</a:t>
            </a:r>
          </a:p>
          <a:p>
            <a:pPr marL="216000" indent="-28575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US" altLang="ru-RU" sz="2000" b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The full list of the CMS publications with JINR authors - </a:t>
            </a:r>
            <a:r>
              <a:rPr lang="en-US" altLang="ru-RU" sz="2000" b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58 scientific papers</a:t>
            </a:r>
            <a:endParaRPr lang="en-US" altLang="ru-RU" sz="2000" b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216000" indent="-28575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US" altLang="ru-RU" sz="2000" b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The results of the scientific research were presented in </a:t>
            </a:r>
            <a:r>
              <a:rPr lang="en-US" altLang="ru-RU" sz="2000" b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28 reports</a:t>
            </a:r>
            <a:r>
              <a:rPr lang="en-US" altLang="ru-RU" sz="2000" b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at various conferences.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E872DB-30A2-4E5C-811F-26F75FC1E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744" y="-41741"/>
            <a:ext cx="1066235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17375E"/>
                </a:solidFill>
                <a:latin typeface="+mn-lt"/>
              </a:rPr>
              <a:t>Publications in 2023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5DEB59-0606-4F16-4895-EE4D5B81526D}"/>
              </a:ext>
            </a:extLst>
          </p:cNvPr>
          <p:cNvSpPr txBox="1"/>
          <p:nvPr/>
        </p:nvSpPr>
        <p:spPr>
          <a:xfrm>
            <a:off x="6664191" y="2584091"/>
            <a:ext cx="2224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sz="1800">
                <a:solidFill>
                  <a:schemeClr val="accent6">
                    <a:lumMod val="50000"/>
                  </a:schemeClr>
                </a:solidFill>
                <a:latin typeface="+mn-lt"/>
              </a:rPr>
              <a:t>By research areas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F8CF44B-BE38-28CE-F114-E2F83DAEFD91}"/>
              </a:ext>
            </a:extLst>
          </p:cNvPr>
          <p:cNvGrpSpPr/>
          <p:nvPr/>
        </p:nvGrpSpPr>
        <p:grpSpPr>
          <a:xfrm>
            <a:off x="270640" y="2568701"/>
            <a:ext cx="4539560" cy="3768146"/>
            <a:chOff x="727922" y="3031431"/>
            <a:chExt cx="4147753" cy="35235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817597-A7BC-4D9B-B880-E98C6D72DC98}"/>
                </a:ext>
              </a:extLst>
            </p:cNvPr>
            <p:cNvSpPr txBox="1"/>
            <p:nvPr/>
          </p:nvSpPr>
          <p:spPr>
            <a:xfrm>
              <a:off x="1377651" y="3031431"/>
              <a:ext cx="3456567" cy="3741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spcAft>
                  <a:spcPts val="0"/>
                </a:spcAft>
                <a:buClr>
                  <a:srgbClr val="002060"/>
                </a:buClr>
                <a:tabLst>
                  <a:tab pos="282575" algn="l"/>
                  <a:tab pos="730250" algn="l"/>
                  <a:tab pos="1179513" algn="l"/>
                  <a:tab pos="1628775" algn="l"/>
                  <a:tab pos="2078038" algn="l"/>
                  <a:tab pos="2527300" algn="l"/>
                  <a:tab pos="2976563" algn="l"/>
                  <a:tab pos="3425825" algn="l"/>
                  <a:tab pos="3875088" algn="l"/>
                  <a:tab pos="4324350" algn="l"/>
                  <a:tab pos="4773613" algn="l"/>
                  <a:tab pos="5222875" algn="l"/>
                  <a:tab pos="5672138" algn="l"/>
                  <a:tab pos="6121400" algn="l"/>
                  <a:tab pos="6570663" algn="l"/>
                  <a:tab pos="7019925" algn="l"/>
                  <a:tab pos="7469188" algn="l"/>
                  <a:tab pos="7918450" algn="l"/>
                  <a:tab pos="8367713" algn="l"/>
                  <a:tab pos="8816975" algn="l"/>
                  <a:tab pos="9266238" algn="l"/>
                </a:tabLst>
              </a:pPr>
              <a:r>
                <a:rPr lang="en-US" altLang="ru-RU" sz="2000" b="1">
                  <a:solidFill>
                    <a:schemeClr val="accent2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CMS publication status</a:t>
              </a:r>
              <a:endParaRPr lang="ru-RU" altLang="ru-RU" sz="2000" b="1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4" name="Рисунок 3" descr="Изображение выглядит как текст, снимок экрана, График, ли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FA0562E9-1814-1D1E-CE9A-94C10EE2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22" y="3461312"/>
              <a:ext cx="4147753" cy="30936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AD1C324-AA42-74E8-AE1B-0DF43758BAB8}"/>
              </a:ext>
            </a:extLst>
          </p:cNvPr>
          <p:cNvSpPr txBox="1"/>
          <p:nvPr/>
        </p:nvSpPr>
        <p:spPr>
          <a:xfrm>
            <a:off x="4962970" y="5640589"/>
            <a:ext cx="703138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</a:rPr>
              <a:t>1230 CMS papers based on collision data submitted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</a:rPr>
              <a:t>1193 paper published</a:t>
            </a:r>
          </a:p>
        </p:txBody>
      </p:sp>
      <p:pic>
        <p:nvPicPr>
          <p:cNvPr id="13" name="Рисунок 12" descr="Изображение выглядит как круг, снимок экрана, диаграмм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BC2D295E-1216-4866-EC9E-1F6FB507E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08" y="2929292"/>
            <a:ext cx="2913533" cy="27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51412"/>
      </p:ext>
    </p:extLst>
  </p:cSld>
  <p:clrMapOvr>
    <a:masterClrMapping/>
  </p:clrMapOvr>
  <p:transition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FF1B097-97F5-1476-3D27-9C84A558089E}"/>
              </a:ext>
            </a:extLst>
          </p:cNvPr>
          <p:cNvSpPr txBox="1"/>
          <p:nvPr/>
        </p:nvSpPr>
        <p:spPr>
          <a:xfrm>
            <a:off x="494819" y="-3018"/>
            <a:ext cx="111988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3200" b="1" dirty="0">
                <a:solidFill>
                  <a:srgbClr val="002060"/>
                </a:solidFill>
                <a:latin typeface="+mn-lt"/>
              </a:rPr>
              <a:t>HCAL improvements and operation in Run 3.</a:t>
            </a:r>
          </a:p>
          <a:p>
            <a:pPr algn="ctr"/>
            <a:endParaRPr lang="en-US" alt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B74F1BE7-5041-4C77-8133-156897A7DAE8}"/>
              </a:ext>
            </a:extLst>
          </p:cNvPr>
          <p:cNvSpPr txBox="1">
            <a:spLocks/>
          </p:cNvSpPr>
          <p:nvPr/>
        </p:nvSpPr>
        <p:spPr bwMode="auto">
          <a:xfrm>
            <a:off x="11763131" y="6621322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5</a:t>
            </a:fld>
            <a:endParaRPr lang="ru-RU" altLang="ru-RU" sz="1200" b="1" dirty="0">
              <a:solidFill>
                <a:srgbClr val="808080"/>
              </a:solidFill>
            </a:endParaRPr>
          </a:p>
        </p:txBody>
      </p:sp>
      <p:pic>
        <p:nvPicPr>
          <p:cNvPr id="5" name="Picture 4" descr="A diagram of 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5DA119AC-EF05-73A2-71DF-00EA30B64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402" y="3633328"/>
            <a:ext cx="4126128" cy="2900857"/>
          </a:xfrm>
          <a:prstGeom prst="rect">
            <a:avLst/>
          </a:prstGeom>
        </p:spPr>
      </p:pic>
      <p:pic>
        <p:nvPicPr>
          <p:cNvPr id="9" name="Picture 8" descr="A diagram of a structure&#10;&#10;Description automatically generated">
            <a:extLst>
              <a:ext uri="{FF2B5EF4-FFF2-40B4-BE49-F238E27FC236}">
                <a16:creationId xmlns:a16="http://schemas.microsoft.com/office/drawing/2014/main" id="{D07B79CD-DD78-9652-3BBE-0E610EBF6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6648" y="980430"/>
            <a:ext cx="3307935" cy="23131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38A4A6-7BFE-6A79-12E7-EB0EA92F75A2}"/>
              </a:ext>
            </a:extLst>
          </p:cNvPr>
          <p:cNvSpPr txBox="1"/>
          <p:nvPr/>
        </p:nvSpPr>
        <p:spPr>
          <a:xfrm>
            <a:off x="628640" y="427239"/>
            <a:ext cx="6558910" cy="1756664"/>
          </a:xfrm>
          <a:prstGeom prst="rect">
            <a:avLst/>
          </a:prstGeom>
          <a:noFill/>
          <a:ln w="19050">
            <a:noFill/>
          </a:ln>
        </p:spPr>
        <p:txBody>
          <a:bodyPr wrap="square" lIns="7200" tIns="72000" rIns="7200" bIns="7200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 </a:t>
            </a:r>
            <a:r>
              <a:rPr lang="en-GB" sz="2000" b="1" dirty="0">
                <a:solidFill>
                  <a:srgbClr val="C00000"/>
                </a:solidFill>
                <a:effectLst/>
                <a:latin typeface="+mn-lt"/>
              </a:rPr>
              <a:t>Motivation</a:t>
            </a:r>
            <a:r>
              <a:rPr lang="en-GB" sz="2000" dirty="0">
                <a:solidFill>
                  <a:srgbClr val="C00000"/>
                </a:solidFill>
                <a:effectLst/>
                <a:latin typeface="+mn-lt"/>
              </a:rPr>
              <a:t>: </a:t>
            </a:r>
          </a:p>
          <a:p>
            <a:pPr marL="522900" indent="-342900" algn="just"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Mitigate radiation damage to the HB scintillator. </a:t>
            </a:r>
          </a:p>
          <a:p>
            <a:pPr marL="522900" indent="-342900" algn="just"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Eliminate a source of high-amplitude noise. </a:t>
            </a:r>
          </a:p>
          <a:p>
            <a:pPr marL="522900" indent="-342900" algn="just"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Maintain physics performance for jets and MET.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A8988D-9548-9076-7798-1001DBBBAED5}"/>
              </a:ext>
            </a:extLst>
          </p:cNvPr>
          <p:cNvSpPr txBox="1"/>
          <p:nvPr/>
        </p:nvSpPr>
        <p:spPr>
          <a:xfrm>
            <a:off x="383621" y="1740404"/>
            <a:ext cx="7188904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ru-RU" sz="18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HCAL improvements.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GB" sz="1800" b="1" dirty="0">
                <a:solidFill>
                  <a:srgbClr val="002060"/>
                </a:solidFill>
                <a:effectLst/>
                <a:latin typeface="+mn-lt"/>
              </a:rPr>
              <a:t>Hybrid photodetectors(HPD) replaced with new silicon multipliers (</a:t>
            </a:r>
            <a:r>
              <a:rPr lang="en-GB" sz="1800" b="1" dirty="0" err="1">
                <a:solidFill>
                  <a:srgbClr val="002060"/>
                </a:solidFill>
                <a:effectLst/>
                <a:latin typeface="+mn-lt"/>
              </a:rPr>
              <a:t>SiPM</a:t>
            </a:r>
            <a:r>
              <a:rPr lang="en-GB" sz="1800" b="1" dirty="0">
                <a:solidFill>
                  <a:srgbClr val="002060"/>
                </a:solidFill>
                <a:effectLst/>
                <a:latin typeface="+mn-lt"/>
              </a:rPr>
              <a:t>).</a:t>
            </a:r>
            <a:endParaRPr lang="en-GB" sz="1800" dirty="0">
              <a:solidFill>
                <a:srgbClr val="002060"/>
              </a:solidFill>
              <a:effectLst/>
              <a:latin typeface="+mn-lt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3 times higher photon detection efficiency, 200 times higher gain.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Finer depth segmentation 4 in barrel, up to 7 in endcap ==&gt;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depth dependent calibration.</a:t>
            </a:r>
            <a:endParaRPr lang="en-GB" sz="1800" b="1" dirty="0">
              <a:solidFill>
                <a:schemeClr val="accent6">
                  <a:lumMod val="75000"/>
                </a:schemeClr>
              </a:solidFill>
              <a:effectLst/>
              <a:latin typeface="+mn-lt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350% increase in the number of readout channels.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Added timing information (0.5ns resolution).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Enable new triggers (e. g. long lived particles).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FF6C0D-1335-BD99-5821-178CAAE47566}"/>
              </a:ext>
            </a:extLst>
          </p:cNvPr>
          <p:cNvSpPr txBox="1"/>
          <p:nvPr/>
        </p:nvSpPr>
        <p:spPr>
          <a:xfrm>
            <a:off x="7786648" y="3353220"/>
            <a:ext cx="3307934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13750" indent="-213750">
              <a:buFont typeface="Wingdings" pitchFamily="2" charset="2"/>
              <a:buChar char="§"/>
            </a:pPr>
            <a:r>
              <a:rPr lang="en-GB" sz="1600">
                <a:solidFill>
                  <a:schemeClr val="accent6"/>
                </a:solidFill>
                <a:effectLst/>
                <a:latin typeface="+mn-lt"/>
              </a:rPr>
              <a:t>Barrel upgraded </a:t>
            </a:r>
            <a:r>
              <a:rPr lang="en-GB" sz="1600">
                <a:solidFill>
                  <a:schemeClr val="accent6"/>
                </a:solidFill>
                <a:latin typeface="+mn-lt"/>
              </a:rPr>
              <a:t>for RUN-3</a:t>
            </a:r>
            <a:endParaRPr lang="en-RU" sz="160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AFCC0F-83BF-7B64-F7C0-AD194BB55A8C}"/>
              </a:ext>
            </a:extLst>
          </p:cNvPr>
          <p:cNvSpPr txBox="1"/>
          <p:nvPr/>
        </p:nvSpPr>
        <p:spPr>
          <a:xfrm>
            <a:off x="7746852" y="624074"/>
            <a:ext cx="3307934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13750" indent="-213750">
              <a:buFont typeface="Wingdings" pitchFamily="2" charset="2"/>
              <a:buChar char="§"/>
            </a:pPr>
            <a:r>
              <a:rPr lang="en-GB" sz="1600">
                <a:solidFill>
                  <a:schemeClr val="accent6"/>
                </a:solidFill>
                <a:effectLst/>
                <a:latin typeface="+mn-lt"/>
              </a:rPr>
              <a:t>Endcap upgrade before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CBD7AE-3D11-0175-D6D9-8F38F3EC9FF1}"/>
              </a:ext>
            </a:extLst>
          </p:cNvPr>
          <p:cNvSpPr txBox="1"/>
          <p:nvPr/>
        </p:nvSpPr>
        <p:spPr>
          <a:xfrm>
            <a:off x="99456" y="4890347"/>
            <a:ext cx="419391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Data collection/certification results:</a:t>
            </a:r>
          </a:p>
          <a:p>
            <a:r>
              <a:rPr lang="en-US" sz="16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HCAL losses are ~9.5% as equivalent to ~250 pb-1 out of 29 fb-1.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No losses in HI run.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Great improvement with respect to 2022! </a:t>
            </a:r>
            <a:endParaRPr lang="ru-RU" sz="16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 descr="A pie chart with numbers and symbols&#10;&#10;Description automatically generated">
            <a:extLst>
              <a:ext uri="{FF2B5EF4-FFF2-40B4-BE49-F238E27FC236}">
                <a16:creationId xmlns:a16="http://schemas.microsoft.com/office/drawing/2014/main" id="{2E06161C-7ABB-CCCE-8C27-FE9094BF4D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7516" b="-358"/>
          <a:stretch/>
        </p:blipFill>
        <p:spPr>
          <a:xfrm>
            <a:off x="4371007" y="4609930"/>
            <a:ext cx="2987395" cy="194722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C91AB0E-873D-82D8-57E9-AF896A555B74}"/>
              </a:ext>
            </a:extLst>
          </p:cNvPr>
          <p:cNvSpPr/>
          <p:nvPr/>
        </p:nvSpPr>
        <p:spPr>
          <a:xfrm>
            <a:off x="4371007" y="5212084"/>
            <a:ext cx="940613" cy="3153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17269"/>
      </p:ext>
    </p:extLst>
  </p:cSld>
  <p:clrMapOvr>
    <a:masterClrMapping/>
  </p:clrMapOvr>
  <p:transition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BB3CB2-F6C2-6104-36A3-7A052E8BF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39" y="2127168"/>
            <a:ext cx="3371211" cy="2700962"/>
          </a:xfrm>
          <a:prstGeom prst="rect">
            <a:avLst/>
          </a:prstGeom>
        </p:spPr>
      </p:pic>
      <p:pic>
        <p:nvPicPr>
          <p:cNvPr id="14" name="Picture 13" descr="A green door with a white sheet of paper&#10;&#10;Description automatically generated">
            <a:extLst>
              <a:ext uri="{FF2B5EF4-FFF2-40B4-BE49-F238E27FC236}">
                <a16:creationId xmlns:a16="http://schemas.microsoft.com/office/drawing/2014/main" id="{D4051157-1285-C75A-2D14-54CC0C36F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785" y="2158977"/>
            <a:ext cx="1830772" cy="2540045"/>
          </a:xfrm>
          <a:prstGeom prst="rect">
            <a:avLst/>
          </a:prstGeom>
        </p:spPr>
      </p:pic>
      <p:pic>
        <p:nvPicPr>
          <p:cNvPr id="9" name="Picture 8" descr="A person standing on a conveyor belt&#10;&#10;Description automatically generated">
            <a:extLst>
              <a:ext uri="{FF2B5EF4-FFF2-40B4-BE49-F238E27FC236}">
                <a16:creationId xmlns:a16="http://schemas.microsoft.com/office/drawing/2014/main" id="{8D1CFAD4-32EC-1584-0E94-571B2B647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445" y="4798917"/>
            <a:ext cx="4074696" cy="1747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7CDA94-35BE-0438-C86C-57DE3392C9FD}"/>
              </a:ext>
            </a:extLst>
          </p:cNvPr>
          <p:cNvSpPr txBox="1"/>
          <p:nvPr/>
        </p:nvSpPr>
        <p:spPr>
          <a:xfrm>
            <a:off x="6593305" y="750418"/>
            <a:ext cx="54985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R</a:t>
            </a:r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elocation of the Hadron Calorimeter laser calibration system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and related components</a:t>
            </a:r>
            <a:r>
              <a:rPr lang="en-RU" sz="1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2060"/>
              </a:solidFill>
              <a:latin typeface="+mn-lt"/>
              <a:ea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2060"/>
                </a:solidFill>
                <a:latin typeface="+mn-lt"/>
              </a:rPr>
              <a:t>- </a:t>
            </a:r>
            <a:r>
              <a:rPr lang="en-RU" sz="1800" dirty="0">
                <a:solidFill>
                  <a:srgbClr val="002060"/>
                </a:solidFill>
                <a:latin typeface="+mn-lt"/>
              </a:rPr>
              <a:t>building the new laser room is being performed by JINR technician team.</a:t>
            </a:r>
            <a:endParaRPr lang="en-US" sz="1800" dirty="0">
              <a:solidFill>
                <a:srgbClr val="002060"/>
              </a:solidFill>
              <a:latin typeface="+mn-lt"/>
            </a:endParaRPr>
          </a:p>
          <a:p>
            <a:r>
              <a:rPr lang="en-US" sz="1800" b="1" dirty="0">
                <a:solidFill>
                  <a:srgbClr val="002060"/>
                </a:solidFill>
                <a:latin typeface="+mn-lt"/>
              </a:rPr>
              <a:t>- 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Commissioning is planned on February’24.</a:t>
            </a:r>
            <a:endParaRPr lang="en-RU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C69E1-1318-409A-45A0-9AB856AC5A7C}"/>
              </a:ext>
            </a:extLst>
          </p:cNvPr>
          <p:cNvSpPr txBox="1"/>
          <p:nvPr/>
        </p:nvSpPr>
        <p:spPr>
          <a:xfrm>
            <a:off x="8119556" y="6212392"/>
            <a:ext cx="12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lang="en-US" sz="180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986D9-C5A4-E301-767D-54858CA8D736}"/>
              </a:ext>
            </a:extLst>
          </p:cNvPr>
          <p:cNvSpPr txBox="1"/>
          <p:nvPr/>
        </p:nvSpPr>
        <p:spPr>
          <a:xfrm>
            <a:off x="9914267" y="4429585"/>
            <a:ext cx="12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Jan 2024</a:t>
            </a:r>
          </a:p>
        </p:txBody>
      </p:sp>
      <p:pic>
        <p:nvPicPr>
          <p:cNvPr id="16" name="Picture 15" descr="A yellow crane in a factory&#10;&#10;Description automatically generated">
            <a:extLst>
              <a:ext uri="{FF2B5EF4-FFF2-40B4-BE49-F238E27FC236}">
                <a16:creationId xmlns:a16="http://schemas.microsoft.com/office/drawing/2014/main" id="{E1BE02D2-27F8-9339-B2FE-BE17FEA528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560"/>
          <a:stretch/>
        </p:blipFill>
        <p:spPr>
          <a:xfrm>
            <a:off x="1068879" y="1920393"/>
            <a:ext cx="4224280" cy="46433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FBA27A-6738-1A3A-F940-4A3555B21D7A}"/>
              </a:ext>
            </a:extLst>
          </p:cNvPr>
          <p:cNvSpPr txBox="1"/>
          <p:nvPr/>
        </p:nvSpPr>
        <p:spPr>
          <a:xfrm>
            <a:off x="352926" y="767325"/>
            <a:ext cx="65901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Replacement the failed HCAL electronics components: 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- 5 clock and control modules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ngCCM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).</a:t>
            </a:r>
            <a:endParaRPr lang="en-US" sz="1800" dirty="0">
              <a:solidFill>
                <a:srgbClr val="002060"/>
              </a:solidFill>
              <a:latin typeface="+mn-lt"/>
              <a:ea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- 1 readout module</a:t>
            </a:r>
            <a:r>
              <a:rPr lang="en-RU" sz="1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(RM)</a:t>
            </a:r>
          </a:p>
          <a:p>
            <a:r>
              <a:rPr lang="en-US" sz="1800" dirty="0">
                <a:solidFill>
                  <a:srgbClr val="002060"/>
                </a:solidFill>
                <a:latin typeface="+mn-lt"/>
              </a:rPr>
              <a:t>     D</a:t>
            </a:r>
            <a:r>
              <a:rPr lang="en-RU" sz="1800" dirty="0">
                <a:solidFill>
                  <a:srgbClr val="002060"/>
                </a:solidFill>
                <a:latin typeface="+mn-lt"/>
              </a:rPr>
              <a:t>one in December’23.</a:t>
            </a:r>
            <a:endParaRPr lang="en-US" sz="18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A41589-2E0C-EC7D-D182-2786A59B77AE}"/>
              </a:ext>
            </a:extLst>
          </p:cNvPr>
          <p:cNvCxnSpPr>
            <a:cxnSpLocks/>
          </p:cNvCxnSpPr>
          <p:nvPr/>
        </p:nvCxnSpPr>
        <p:spPr>
          <a:xfrm flipH="1">
            <a:off x="1633700" y="1049867"/>
            <a:ext cx="1575295" cy="917787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A6342CD-84A5-396E-0615-61EE601C02CA}"/>
              </a:ext>
            </a:extLst>
          </p:cNvPr>
          <p:cNvSpPr txBox="1"/>
          <p:nvPr/>
        </p:nvSpPr>
        <p:spPr>
          <a:xfrm>
            <a:off x="721894" y="-47988"/>
            <a:ext cx="10539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3600" b="1" dirty="0">
                <a:solidFill>
                  <a:srgbClr val="17375E"/>
                </a:solidFill>
                <a:latin typeface="+mn-lt"/>
                <a:cs typeface="Calibri" panose="020F0502020204030204" pitchFamily="34" charset="0"/>
              </a:rPr>
              <a:t>HCAL maintenance in 2023 YETS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A756637F-A0E4-DB19-5E95-4EFB2D2218E4}"/>
              </a:ext>
            </a:extLst>
          </p:cNvPr>
          <p:cNvSpPr txBox="1">
            <a:spLocks/>
          </p:cNvSpPr>
          <p:nvPr/>
        </p:nvSpPr>
        <p:spPr bwMode="auto">
          <a:xfrm>
            <a:off x="11807603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7F8C716E-1953-814C-8527-CECD6B03455B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6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40333"/>
      </p:ext>
    </p:extLst>
  </p:cSld>
  <p:clrMapOvr>
    <a:masterClrMapping/>
  </p:clrMapOvr>
  <p:transition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FF1B097-97F5-1476-3D27-9C84A558089E}"/>
              </a:ext>
            </a:extLst>
          </p:cNvPr>
          <p:cNvSpPr txBox="1"/>
          <p:nvPr/>
        </p:nvSpPr>
        <p:spPr>
          <a:xfrm>
            <a:off x="721894" y="49682"/>
            <a:ext cx="10539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2800" b="1" dirty="0">
                <a:solidFill>
                  <a:srgbClr val="002060"/>
                </a:solidFill>
                <a:latin typeface="+mn-lt"/>
              </a:rPr>
              <a:t>Maintenance and operation </a:t>
            </a:r>
            <a:r>
              <a:rPr lang="en-US" altLang="ru-RU" sz="2800" b="1" dirty="0">
                <a:solidFill>
                  <a:srgbClr val="17375E"/>
                </a:solidFill>
                <a:latin typeface="+mn-lt"/>
                <a:cs typeface="Calibri" panose="020F0502020204030204" pitchFamily="34" charset="0"/>
              </a:rPr>
              <a:t>the Endcap Muon system</a:t>
            </a:r>
            <a:endParaRPr lang="ru-RU" sz="28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B74F1BE7-5041-4C77-8133-156897A7DAE8}"/>
              </a:ext>
            </a:extLst>
          </p:cNvPr>
          <p:cNvSpPr txBox="1">
            <a:spLocks/>
          </p:cNvSpPr>
          <p:nvPr/>
        </p:nvSpPr>
        <p:spPr bwMode="auto">
          <a:xfrm>
            <a:off x="11796713" y="6593117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38935FDD-C814-9B44-AEA2-3F7FD88E3F5D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7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B73FD-FAB0-F50A-B69B-D534B5C6B671}"/>
              </a:ext>
            </a:extLst>
          </p:cNvPr>
          <p:cNvSpPr txBox="1"/>
          <p:nvPr/>
        </p:nvSpPr>
        <p:spPr>
          <a:xfrm>
            <a:off x="721894" y="539047"/>
            <a:ext cx="1110234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CSC electronics was replaced on detectors of the inner rings Endcap stations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(LS2 period). 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JINR group developed and constructed 120 Low Voltage Distribution boards (LVDB7).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180 chambers were upgraded with the new electronics 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to sustain HL-LHC conditions.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72 ME1/1 CSCs were equipped with the new on-chamber cooling systems.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Major part of CSC Phase-2 upgrade</a:t>
            </a:r>
            <a:r>
              <a:rPr lang="en-US" sz="1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was</a:t>
            </a:r>
            <a:r>
              <a:rPr lang="en-US" sz="16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done in LS2.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B53BA9-3E31-177B-E209-91A1EF6D3DBF}"/>
              </a:ext>
            </a:extLst>
          </p:cNvPr>
          <p:cNvSpPr txBox="1"/>
          <p:nvPr/>
        </p:nvSpPr>
        <p:spPr>
          <a:xfrm>
            <a:off x="596507" y="2469180"/>
            <a:ext cx="47278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The CSC spatial resolution values ​​</a:t>
            </a:r>
            <a:r>
              <a:rPr lang="en-US" sz="16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with RUN3</a:t>
            </a:r>
            <a:r>
              <a:rPr lang="en-US" sz="16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2023 </a:t>
            </a:r>
            <a:r>
              <a:rPr lang="en-US" sz="16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data </a:t>
            </a:r>
            <a:r>
              <a:rPr lang="en-US" sz="16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are in good agreement with 2022 indicate the stability of the CSC operation</a:t>
            </a:r>
            <a:r>
              <a:rPr lang="en-RU" sz="1600" dirty="0">
                <a:solidFill>
                  <a:srgbClr val="002060"/>
                </a:solidFill>
                <a:effectLst/>
                <a:latin typeface="+mn-lt"/>
              </a:rPr>
              <a:t> .</a:t>
            </a:r>
            <a:endParaRPr lang="en-RU" sz="1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Рисунок 9" descr="Изображение выглядит как текст, снимок экрана, число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80C55346-98F5-ECE2-CB54-62D45271B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83" y="3347072"/>
            <a:ext cx="3233469" cy="31102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F8C5599-CD9A-7370-44D4-31373CAE1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00" y="3228522"/>
            <a:ext cx="6059461" cy="33645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AC56B0A-0FED-E462-97AF-5649AFA90784}"/>
              </a:ext>
            </a:extLst>
          </p:cNvPr>
          <p:cNvSpPr txBox="1"/>
          <p:nvPr/>
        </p:nvSpPr>
        <p:spPr>
          <a:xfrm>
            <a:off x="5773199" y="2499643"/>
            <a:ext cx="5610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+mn-lt"/>
              </a:rPr>
              <a:t>Smooth CSC operation during  heavy ion data-taking in October 2023 (except few LV issues).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74422-8632-40C5-D606-8ACA45E5F42F}"/>
              </a:ext>
            </a:extLst>
          </p:cNvPr>
          <p:cNvSpPr txBox="1"/>
          <p:nvPr/>
        </p:nvSpPr>
        <p:spPr>
          <a:xfrm>
            <a:off x="3902278" y="2066111"/>
            <a:ext cx="3589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b="1">
                <a:solidFill>
                  <a:srgbClr val="002060"/>
                </a:solidFill>
                <a:latin typeface="+mj-lt"/>
              </a:rPr>
              <a:t>CSC operation in Run 3</a:t>
            </a:r>
            <a:endParaRPr lang="ru-RU" sz="2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67327"/>
      </p:ext>
    </p:extLst>
  </p:cSld>
  <p:clrMapOvr>
    <a:masterClrMapping/>
  </p:clrMapOvr>
  <p:transition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Номер слайда 5">
            <a:extLst>
              <a:ext uri="{FF2B5EF4-FFF2-40B4-BE49-F238E27FC236}">
                <a16:creationId xmlns:a16="http://schemas.microsoft.com/office/drawing/2014/main" id="{A5224650-5120-4644-AB77-B097A71FA541}"/>
              </a:ext>
            </a:extLst>
          </p:cNvPr>
          <p:cNvSpPr txBox="1">
            <a:spLocks/>
          </p:cNvSpPr>
          <p:nvPr/>
        </p:nvSpPr>
        <p:spPr bwMode="auto">
          <a:xfrm>
            <a:off x="11807603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7F8C716E-1953-814C-8527-CECD6B03455B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8</a:t>
            </a:fld>
            <a:endParaRPr lang="ru-RU" altLang="ru-RU" sz="1200" b="1">
              <a:solidFill>
                <a:srgbClr val="808080"/>
              </a:solidFill>
            </a:endParaRPr>
          </a:p>
        </p:txBody>
      </p:sp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06" y="7956"/>
            <a:ext cx="10656711" cy="59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rgbClr val="17375E"/>
                </a:solidFill>
              </a:rPr>
              <a:t>RUN3 2023 CMS operation schedule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963F1-3627-30E3-E1CD-15CAF2A5819C}"/>
              </a:ext>
            </a:extLst>
          </p:cNvPr>
          <p:cNvSpPr txBox="1"/>
          <p:nvPr/>
        </p:nvSpPr>
        <p:spPr>
          <a:xfrm>
            <a:off x="743016" y="1011731"/>
            <a:ext cx="11029615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First beam on March 28.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First Stable beams @900 GeV on April 6.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First stable beams @ 13.6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TeV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on April 19-22.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Start of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+mn-lt"/>
              </a:rPr>
              <a:t>high luminosity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pp physics run on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May 15</a:t>
            </a:r>
            <a:r>
              <a:rPr lang="en-US" sz="2000" b="1" baseline="30000" dirty="0">
                <a:solidFill>
                  <a:srgbClr val="FF0000"/>
                </a:solidFill>
                <a:latin typeface="+mn-lt"/>
              </a:rPr>
              <a:t>th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1D1D1D"/>
                </a:solidFill>
                <a:latin typeface="+mn-lt"/>
              </a:rPr>
              <a:t>End of</a:t>
            </a:r>
            <a:r>
              <a:rPr lang="en-US" sz="2000" b="0" i="0" dirty="0">
                <a:solidFill>
                  <a:srgbClr val="1D1D1D"/>
                </a:solidFill>
                <a:effectLst/>
                <a:latin typeface="+mn-lt"/>
              </a:rPr>
              <a:t> high luminosity pp running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July 17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2000" dirty="0">
                <a:latin typeface="+mn-lt"/>
              </a:rPr>
              <a:t>vacuum leak in the Inner Triplet at Point 8).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-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48 days instead of the 97 of proton-proton physics were possible. 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-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32 fb</a:t>
            </a:r>
            <a:r>
              <a:rPr lang="en-US" sz="2000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-1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of pp luminosity were delivered (~40 fb</a:t>
            </a:r>
            <a:r>
              <a:rPr lang="en-US" sz="2000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-1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less than planned).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The heavy-ion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programme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start on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September 11.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First stable beams with ions start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September 26.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CMS ran well during the HI period.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	- Recorded up to 34 kHz of hadronic pb pb collisions to disk, compared to 8 kHz in 2018.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End of 2023 RUN3 –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October 30.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0315E-582F-388D-B356-929D2CD940CB}"/>
              </a:ext>
            </a:extLst>
          </p:cNvPr>
          <p:cNvSpPr txBox="1"/>
          <p:nvPr/>
        </p:nvSpPr>
        <p:spPr>
          <a:xfrm>
            <a:off x="1446549" y="5924489"/>
            <a:ext cx="8791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+mn-lt"/>
              </a:rPr>
              <a:t>Start of 2024 LHC beam commissioning scheduled for March 11.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018330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Номер слайда 5">
            <a:extLst>
              <a:ext uri="{FF2B5EF4-FFF2-40B4-BE49-F238E27FC236}">
                <a16:creationId xmlns:a16="http://schemas.microsoft.com/office/drawing/2014/main" id="{A5224650-5120-4644-AB77-B097A71FA541}"/>
              </a:ext>
            </a:extLst>
          </p:cNvPr>
          <p:cNvSpPr txBox="1">
            <a:spLocks/>
          </p:cNvSpPr>
          <p:nvPr/>
        </p:nvSpPr>
        <p:spPr bwMode="auto">
          <a:xfrm>
            <a:off x="11788204" y="6602705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" pitchFamily="2" charset="2"/>
              <a:buNone/>
            </a:pPr>
            <a:fld id="{7F8C716E-1953-814C-8527-CECD6B03455B}" type="slidenum">
              <a:rPr lang="ru-RU" altLang="ru-RU" sz="1200" b="1">
                <a:solidFill>
                  <a:srgbClr val="808080"/>
                </a:solidFill>
              </a:rPr>
              <a:pPr algn="r" eaLnBrk="1" hangingPunct="1">
                <a:spcBef>
                  <a:spcPct val="0"/>
                </a:spcBef>
                <a:buFont typeface="Wingdings" pitchFamily="2" charset="2"/>
                <a:buNone/>
              </a:pPr>
              <a:t>9</a:t>
            </a:fld>
            <a:endParaRPr lang="ru-RU" altLang="ru-RU" sz="1200" b="1" dirty="0">
              <a:solidFill>
                <a:srgbClr val="808080"/>
              </a:solidFill>
            </a:endParaRPr>
          </a:p>
        </p:txBody>
      </p:sp>
      <p:sp>
        <p:nvSpPr>
          <p:cNvPr id="20485" name="Заголовок 1">
            <a:extLst>
              <a:ext uri="{FF2B5EF4-FFF2-40B4-BE49-F238E27FC236}">
                <a16:creationId xmlns:a16="http://schemas.microsoft.com/office/drawing/2014/main" id="{70D9305F-3F82-174C-A228-FF029558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06" y="-27213"/>
            <a:ext cx="10656711" cy="59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spcBef>
                <a:spcPct val="20000"/>
              </a:spcBef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Wingdings 2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17375E"/>
                </a:solidFill>
              </a:rPr>
              <a:t>CMS in 2023 RUN 3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CA7710-5BCA-6C4B-92ED-04E8DCD81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61" y="701242"/>
            <a:ext cx="5006692" cy="235093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Шрифт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43FFDFA5-DBA4-198E-6B4D-9B6DF5BF4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" y="3146520"/>
            <a:ext cx="4299410" cy="338673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диаграмма, График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545EC43C-40CF-FEBA-82D6-D7C534B848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1519" r="3064"/>
          <a:stretch/>
        </p:blipFill>
        <p:spPr>
          <a:xfrm>
            <a:off x="4407651" y="3611385"/>
            <a:ext cx="3778102" cy="2807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386177-C7E3-FE5F-3672-12F499089E71}"/>
              </a:ext>
            </a:extLst>
          </p:cNvPr>
          <p:cNvSpPr txBox="1"/>
          <p:nvPr/>
        </p:nvSpPr>
        <p:spPr>
          <a:xfrm>
            <a:off x="5380398" y="3246615"/>
            <a:ext cx="20136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+mn-lt"/>
              </a:rPr>
              <a:t>Pileup in </a:t>
            </a:r>
            <a:r>
              <a:rPr lang="en-US" sz="1600" b="1" dirty="0">
                <a:solidFill>
                  <a:schemeClr val="accent6"/>
                </a:solidFill>
                <a:latin typeface="+mn-lt"/>
              </a:rPr>
              <a:t>2022-2023</a:t>
            </a:r>
            <a:endParaRPr lang="ru-RU" sz="16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C19365-4D0E-58C4-4D98-FB44F23B72CA}"/>
              </a:ext>
            </a:extLst>
          </p:cNvPr>
          <p:cNvSpPr txBox="1"/>
          <p:nvPr/>
        </p:nvSpPr>
        <p:spPr>
          <a:xfrm>
            <a:off x="5367564" y="985095"/>
            <a:ext cx="672914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  <a:latin typeface="+mn-lt"/>
              </a:rPr>
              <a:t>13.6 </a:t>
            </a:r>
            <a:r>
              <a:rPr lang="ru-RU" sz="1800" dirty="0" err="1">
                <a:solidFill>
                  <a:srgbClr val="002060"/>
                </a:solidFill>
                <a:latin typeface="+mn-lt"/>
              </a:rPr>
              <a:t>TeV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+mn-lt"/>
              </a:rPr>
              <a:t>pp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 collisions ~ 73 fb</a:t>
            </a:r>
            <a:r>
              <a:rPr lang="ru-RU" sz="1800" baseline="30000" dirty="0">
                <a:solidFill>
                  <a:srgbClr val="002060"/>
                </a:solidFill>
                <a:latin typeface="+mn-lt"/>
              </a:rPr>
              <a:t>-1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 delivered </a:t>
            </a:r>
            <a:r>
              <a:rPr lang="ru-RU" sz="1800" dirty="0" err="1">
                <a:solidFill>
                  <a:srgbClr val="002060"/>
                </a:solidFill>
                <a:latin typeface="+mn-lt"/>
              </a:rPr>
              <a:t>in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 Run 3 (2022/23)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.</a:t>
            </a:r>
            <a:endParaRPr lang="ru-RU" sz="180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  <a:latin typeface="+mn-lt"/>
              </a:rPr>
              <a:t>CMS data taking efficiency </a:t>
            </a:r>
            <a:r>
              <a:rPr lang="ru-RU" sz="1800" dirty="0" err="1">
                <a:solidFill>
                  <a:srgbClr val="002060"/>
                </a:solidFill>
                <a:latin typeface="+mn-lt"/>
              </a:rPr>
              <a:t>in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 2023 (</a:t>
            </a:r>
            <a:r>
              <a:rPr lang="ru-RU" sz="1800" dirty="0" err="1">
                <a:solidFill>
                  <a:srgbClr val="002060"/>
                </a:solidFill>
                <a:latin typeface="+mn-lt"/>
              </a:rPr>
              <a:t>pp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): ~ 92%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.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Run 3 pp data certification efficiency 93%.</a:t>
            </a:r>
            <a:endParaRPr lang="ru-RU" sz="180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  <a:latin typeface="+mn-lt"/>
              </a:rPr>
              <a:t>Prospective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+mn-lt"/>
              </a:rPr>
              <a:t>pp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 dataset 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in 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2024 </a:t>
            </a:r>
            <a:r>
              <a:rPr lang="ru-RU" sz="1800" dirty="0" err="1">
                <a:solidFill>
                  <a:srgbClr val="002060"/>
                </a:solidFill>
                <a:latin typeface="+mn-lt"/>
              </a:rPr>
              <a:t>run</a:t>
            </a:r>
            <a:r>
              <a:rPr lang="ru-RU" sz="1800" dirty="0">
                <a:solidFill>
                  <a:srgbClr val="002060"/>
                </a:solidFill>
                <a:latin typeface="+mn-lt"/>
              </a:rPr>
              <a:t> &gt; 80 fb</a:t>
            </a:r>
            <a:r>
              <a:rPr lang="ru-RU" sz="1800" baseline="30000" dirty="0">
                <a:solidFill>
                  <a:srgbClr val="002060"/>
                </a:solidFill>
                <a:latin typeface="+mn-lt"/>
              </a:rPr>
              <a:t>-1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.</a:t>
            </a:r>
            <a:endParaRPr lang="ru-RU" sz="1800" baseline="30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 descr="A pie chart with numbers and symbols&#10;&#10;Description automatically generated">
            <a:extLst>
              <a:ext uri="{FF2B5EF4-FFF2-40B4-BE49-F238E27FC236}">
                <a16:creationId xmlns:a16="http://schemas.microsoft.com/office/drawing/2014/main" id="{8E1A7CEE-96CF-ADDF-8EA6-2EA8DBBC1C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816" r="1401" b="2322"/>
          <a:stretch/>
        </p:blipFill>
        <p:spPr>
          <a:xfrm>
            <a:off x="8369659" y="3703985"/>
            <a:ext cx="3727049" cy="23322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57897A-8CD6-4DA6-1B9A-9155EC9D36B3}"/>
              </a:ext>
            </a:extLst>
          </p:cNvPr>
          <p:cNvSpPr txBox="1"/>
          <p:nvPr/>
        </p:nvSpPr>
        <p:spPr>
          <a:xfrm>
            <a:off x="8923029" y="3154015"/>
            <a:ext cx="3004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+mn-lt"/>
              </a:rPr>
              <a:t>Downtimes of subsystems</a:t>
            </a:r>
          </a:p>
        </p:txBody>
      </p:sp>
    </p:spTree>
    <p:extLst>
      <p:ext uri="{BB962C8B-B14F-4D97-AF65-F5344CB8AC3E}">
        <p14:creationId xmlns:p14="http://schemas.microsoft.com/office/powerpoint/2010/main" val="281585892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70037</TotalTime>
  <Words>3762</Words>
  <Application>Microsoft Macintosh PowerPoint</Application>
  <PresentationFormat>Widescreen</PresentationFormat>
  <Paragraphs>433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 Narrow</vt:lpstr>
      <vt:lpstr>Calibri</vt:lpstr>
      <vt:lpstr>Cambria Math</vt:lpstr>
      <vt:lpstr>Comic Sans MS</vt:lpstr>
      <vt:lpstr>Times New Roman</vt:lpstr>
      <vt:lpstr>Wingdings</vt:lpstr>
      <vt:lpstr>Wingdings 2</vt:lpstr>
      <vt:lpstr>1_Оформление по умолчанию</vt:lpstr>
      <vt:lpstr>2_Оформление по умолчанию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Measurement of Drell-Yan Angular Polarization Coefficients at 13 TeV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Zarubin</dc:creator>
  <cp:lastModifiedBy>Vladimir Karjavine</cp:lastModifiedBy>
  <cp:revision>4506</cp:revision>
  <cp:lastPrinted>2024-01-20T13:54:23Z</cp:lastPrinted>
  <dcterms:created xsi:type="dcterms:W3CDTF">2001-03-08T08:59:42Z</dcterms:created>
  <dcterms:modified xsi:type="dcterms:W3CDTF">2024-01-22T04:53:33Z</dcterms:modified>
</cp:coreProperties>
</file>