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8" r:id="rId2"/>
    <p:sldId id="267" r:id="rId3"/>
    <p:sldId id="258" r:id="rId4"/>
    <p:sldId id="269" r:id="rId5"/>
    <p:sldId id="265" r:id="rId6"/>
    <p:sldId id="270" r:id="rId7"/>
    <p:sldId id="272" r:id="rId8"/>
  </p:sldIdLst>
  <p:sldSz cx="12192000" cy="6858000"/>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2060"/>
    <a:srgbClr val="558ED5"/>
    <a:srgbClr val="3A53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Светлый стиль 2 — акцент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06"/>
    <p:restoredTop sz="94868" autoAdjust="0"/>
  </p:normalViewPr>
  <p:slideViewPr>
    <p:cSldViewPr>
      <p:cViewPr varScale="1">
        <p:scale>
          <a:sx n="107" d="100"/>
          <a:sy n="107" d="100"/>
        </p:scale>
        <p:origin x="996" y="6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5C9A84D8-6E01-4A09-B497-3D50BAAFF7BC}" type="datetimeFigureOut">
              <a:rPr lang="ru-RU" smtClean="0"/>
              <a:pPr/>
              <a:t>26.01.2024</a:t>
            </a:fld>
            <a:endParaRPr lang="ru-RU"/>
          </a:p>
        </p:txBody>
      </p:sp>
      <p:sp>
        <p:nvSpPr>
          <p:cNvPr id="4" name="Образ слайда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CF1CAC25-3BB0-4DF6-BC96-11FD0607C37F}" type="slidenum">
              <a:rPr lang="ru-RU" smtClean="0"/>
              <a:pPr/>
              <a:t>‹#›</a:t>
            </a:fld>
            <a:endParaRPr lang="ru-RU"/>
          </a:p>
        </p:txBody>
      </p:sp>
    </p:spTree>
    <p:extLst>
      <p:ext uri="{BB962C8B-B14F-4D97-AF65-F5344CB8AC3E}">
        <p14:creationId xmlns:p14="http://schemas.microsoft.com/office/powerpoint/2010/main" val="3846544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F1CAC25-3BB0-4DF6-BC96-11FD0607C37F}" type="slidenum">
              <a:rPr lang="ru-RU" smtClean="0"/>
              <a:pPr/>
              <a:t>2</a:t>
            </a:fld>
            <a:endParaRPr lang="ru-RU"/>
          </a:p>
        </p:txBody>
      </p:sp>
    </p:spTree>
    <p:extLst>
      <p:ext uri="{BB962C8B-B14F-4D97-AF65-F5344CB8AC3E}">
        <p14:creationId xmlns:p14="http://schemas.microsoft.com/office/powerpoint/2010/main" val="1186328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F1CAC25-3BB0-4DF6-BC96-11FD0607C37F}" type="slidenum">
              <a:rPr lang="ru-RU" smtClean="0"/>
              <a:pPr/>
              <a:t>5</a:t>
            </a:fld>
            <a:endParaRPr lang="ru-RU"/>
          </a:p>
        </p:txBody>
      </p:sp>
    </p:spTree>
    <p:extLst>
      <p:ext uri="{BB962C8B-B14F-4D97-AF65-F5344CB8AC3E}">
        <p14:creationId xmlns:p14="http://schemas.microsoft.com/office/powerpoint/2010/main" val="3617990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F1CAC25-3BB0-4DF6-BC96-11FD0607C37F}" type="slidenum">
              <a:rPr lang="ru-RU" smtClean="0"/>
              <a:pPr/>
              <a:t>6</a:t>
            </a:fld>
            <a:endParaRPr lang="ru-RU"/>
          </a:p>
        </p:txBody>
      </p:sp>
    </p:spTree>
    <p:extLst>
      <p:ext uri="{BB962C8B-B14F-4D97-AF65-F5344CB8AC3E}">
        <p14:creationId xmlns:p14="http://schemas.microsoft.com/office/powerpoint/2010/main" val="2210522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F1CAC25-3BB0-4DF6-BC96-11FD0607C37F}" type="slidenum">
              <a:rPr lang="ru-RU" smtClean="0"/>
              <a:pPr/>
              <a:t>7</a:t>
            </a:fld>
            <a:endParaRPr lang="ru-RU"/>
          </a:p>
        </p:txBody>
      </p:sp>
    </p:spTree>
    <p:extLst>
      <p:ext uri="{BB962C8B-B14F-4D97-AF65-F5344CB8AC3E}">
        <p14:creationId xmlns:p14="http://schemas.microsoft.com/office/powerpoint/2010/main" val="3708307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a:t>Образец заголовка</a:t>
            </a:r>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68AA5EB2-8FF9-4F75-AA18-99877E451AD7}" type="datetimeFigureOut">
              <a:rPr lang="ru-RU" smtClean="0"/>
              <a:pPr/>
              <a:t>26.01.2024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099ADB-B154-45E1-8F30-197FDE302F9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8AA5EB2-8FF9-4F75-AA18-99877E451AD7}" type="datetimeFigureOut">
              <a:rPr lang="ru-RU" smtClean="0"/>
              <a:pPr/>
              <a:t>26.01.2024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099ADB-B154-45E1-8F30-197FDE302F9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8AA5EB2-8FF9-4F75-AA18-99877E451AD7}" type="datetimeFigureOut">
              <a:rPr lang="ru-RU" smtClean="0"/>
              <a:pPr/>
              <a:t>26.01.2024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099ADB-B154-45E1-8F30-197FDE302F9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8AA5EB2-8FF9-4F75-AA18-99877E451AD7}" type="datetimeFigureOut">
              <a:rPr lang="ru-RU" smtClean="0"/>
              <a:pPr/>
              <a:t>26.01.2024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099ADB-B154-45E1-8F30-197FDE302F9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68AA5EB2-8FF9-4F75-AA18-99877E451AD7}" type="datetimeFigureOut">
              <a:rPr lang="ru-RU" smtClean="0"/>
              <a:pPr/>
              <a:t>26.01.2024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099ADB-B154-45E1-8F30-197FDE302F9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68AA5EB2-8FF9-4F75-AA18-99877E451AD7}" type="datetimeFigureOut">
              <a:rPr lang="ru-RU" smtClean="0"/>
              <a:pPr/>
              <a:t>26.01.2024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A099ADB-B154-45E1-8F30-197FDE302F9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68AA5EB2-8FF9-4F75-AA18-99877E451AD7}" type="datetimeFigureOut">
              <a:rPr lang="ru-RU" smtClean="0"/>
              <a:pPr/>
              <a:t>26.01.2024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A099ADB-B154-45E1-8F30-197FDE302F9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68AA5EB2-8FF9-4F75-AA18-99877E451AD7}" type="datetimeFigureOut">
              <a:rPr lang="ru-RU" smtClean="0"/>
              <a:pPr/>
              <a:t>26.01.2024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A099ADB-B154-45E1-8F30-197FDE302F9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8AA5EB2-8FF9-4F75-AA18-99877E451AD7}" type="datetimeFigureOut">
              <a:rPr lang="ru-RU" smtClean="0"/>
              <a:pPr/>
              <a:t>26.01.2024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A099ADB-B154-45E1-8F30-197FDE302F9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68AA5EB2-8FF9-4F75-AA18-99877E451AD7}" type="datetimeFigureOut">
              <a:rPr lang="ru-RU" smtClean="0"/>
              <a:pPr/>
              <a:t>26.01.2024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A099ADB-B154-45E1-8F30-197FDE302F9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68AA5EB2-8FF9-4F75-AA18-99877E451AD7}" type="datetimeFigureOut">
              <a:rPr lang="ru-RU" smtClean="0"/>
              <a:pPr/>
              <a:t>26.01.2024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A099ADB-B154-45E1-8F30-197FDE302F9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AA5EB2-8FF9-4F75-AA18-99877E451AD7}" type="datetimeFigureOut">
              <a:rPr lang="ru-RU" smtClean="0"/>
              <a:pPr/>
              <a:t>26.01.2024</a:t>
            </a:fld>
            <a:endParaRPr lang="ru-RU"/>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099ADB-B154-45E1-8F30-197FDE302F9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CD56A87-9D97-432E-9C9D-A36E02F36ACC}"/>
              </a:ext>
            </a:extLst>
          </p:cNvPr>
          <p:cNvSpPr txBox="1"/>
          <p:nvPr/>
        </p:nvSpPr>
        <p:spPr>
          <a:xfrm>
            <a:off x="1356372" y="2224827"/>
            <a:ext cx="2646878" cy="3046988"/>
          </a:xfrm>
          <a:prstGeom prst="rect">
            <a:avLst/>
          </a:prstGeom>
          <a:noFill/>
          <a:effectLst>
            <a:outerShdw blurRad="50800" dist="38100" dir="2700000" algn="tl" rotWithShape="0">
              <a:prstClr val="black">
                <a:alpha val="40000"/>
              </a:prstClr>
            </a:outerShdw>
          </a:effectLst>
        </p:spPr>
        <p:txBody>
          <a:bodyPr wrap="none" rtlCol="0">
            <a:spAutoFit/>
          </a:bodyPr>
          <a:lstStyle/>
          <a:p>
            <a:r>
              <a:rPr lang="en-US" sz="19200" b="1" dirty="0">
                <a:solidFill>
                  <a:srgbClr val="003399"/>
                </a:solidFill>
                <a:latin typeface="Times" pitchFamily="2" charset="0"/>
              </a:rPr>
              <a:t>58</a:t>
            </a:r>
            <a:endParaRPr lang="ru-RU" sz="19200" b="1" baseline="30000" dirty="0">
              <a:solidFill>
                <a:srgbClr val="003399"/>
              </a:solidFill>
              <a:latin typeface="Times" pitchFamily="2" charset="0"/>
            </a:endParaRPr>
          </a:p>
        </p:txBody>
      </p:sp>
      <p:sp>
        <p:nvSpPr>
          <p:cNvPr id="8" name="TextBox 7">
            <a:extLst>
              <a:ext uri="{FF2B5EF4-FFF2-40B4-BE49-F238E27FC236}">
                <a16:creationId xmlns:a16="http://schemas.microsoft.com/office/drawing/2014/main" id="{5A6FE00C-5502-4D42-95E3-D1B72621DE3C}"/>
              </a:ext>
            </a:extLst>
          </p:cNvPr>
          <p:cNvSpPr txBox="1"/>
          <p:nvPr/>
        </p:nvSpPr>
        <p:spPr>
          <a:xfrm>
            <a:off x="4788161" y="2779085"/>
            <a:ext cx="7026729" cy="181569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733" dirty="0">
                <a:solidFill>
                  <a:srgbClr val="003399"/>
                </a:solidFill>
                <a:latin typeface="Times" pitchFamily="2" charset="0"/>
              </a:rPr>
              <a:t>Meeting of the </a:t>
            </a:r>
            <a:r>
              <a:rPr lang="en-GB" sz="3733" dirty="0">
                <a:solidFill>
                  <a:srgbClr val="003399"/>
                </a:solidFill>
                <a:latin typeface="Times" pitchFamily="2" charset="0"/>
              </a:rPr>
              <a:t>Programme </a:t>
            </a:r>
            <a:r>
              <a:rPr lang="en" sz="3733" dirty="0">
                <a:solidFill>
                  <a:srgbClr val="003399"/>
                </a:solidFill>
                <a:latin typeface="Times" pitchFamily="2" charset="0"/>
              </a:rPr>
              <a:t>Advisory Committee for </a:t>
            </a:r>
          </a:p>
          <a:p>
            <a:r>
              <a:rPr lang="en-US" sz="3733" dirty="0">
                <a:solidFill>
                  <a:srgbClr val="003399"/>
                </a:solidFill>
                <a:latin typeface="Times" pitchFamily="2" charset="0"/>
              </a:rPr>
              <a:t>Nuclear Physics</a:t>
            </a:r>
            <a:r>
              <a:rPr lang="en" sz="3733" dirty="0">
                <a:solidFill>
                  <a:srgbClr val="003399"/>
                </a:solidFill>
                <a:latin typeface="Times" pitchFamily="2" charset="0"/>
              </a:rPr>
              <a:t> </a:t>
            </a:r>
          </a:p>
        </p:txBody>
      </p:sp>
      <p:sp>
        <p:nvSpPr>
          <p:cNvPr id="9" name="TextBox 8">
            <a:extLst>
              <a:ext uri="{FF2B5EF4-FFF2-40B4-BE49-F238E27FC236}">
                <a16:creationId xmlns:a16="http://schemas.microsoft.com/office/drawing/2014/main" id="{5020F6B2-6C1F-4C4C-87C7-679A420B6BE2}"/>
              </a:ext>
            </a:extLst>
          </p:cNvPr>
          <p:cNvSpPr txBox="1"/>
          <p:nvPr/>
        </p:nvSpPr>
        <p:spPr>
          <a:xfrm>
            <a:off x="3105118" y="5743713"/>
            <a:ext cx="7026729" cy="584775"/>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3200" dirty="0">
                <a:solidFill>
                  <a:srgbClr val="003399"/>
                </a:solidFill>
                <a:latin typeface="Times" pitchFamily="2" charset="0"/>
              </a:rPr>
              <a:t>29-</a:t>
            </a:r>
            <a:r>
              <a:rPr lang="en" sz="3200" dirty="0">
                <a:solidFill>
                  <a:srgbClr val="003399"/>
                </a:solidFill>
                <a:latin typeface="Times" pitchFamily="2" charset="0"/>
              </a:rPr>
              <a:t>30 </a:t>
            </a:r>
            <a:r>
              <a:rPr lang="en-GB" sz="3200" dirty="0">
                <a:solidFill>
                  <a:srgbClr val="003399"/>
                </a:solidFill>
                <a:latin typeface="Times" pitchFamily="2" charset="0"/>
              </a:rPr>
              <a:t>January </a:t>
            </a:r>
            <a:r>
              <a:rPr lang="en" sz="3200" dirty="0">
                <a:solidFill>
                  <a:srgbClr val="003399"/>
                </a:solidFill>
                <a:latin typeface="Times" pitchFamily="2" charset="0"/>
              </a:rPr>
              <a:t>202</a:t>
            </a:r>
            <a:r>
              <a:rPr lang="en-US" sz="3200" dirty="0">
                <a:solidFill>
                  <a:srgbClr val="003399"/>
                </a:solidFill>
                <a:latin typeface="Times" pitchFamily="2" charset="0"/>
              </a:rPr>
              <a:t>4</a:t>
            </a:r>
            <a:endParaRPr lang="en" sz="3200" dirty="0">
              <a:solidFill>
                <a:srgbClr val="003399"/>
              </a:solidFill>
              <a:latin typeface="Times" pitchFamily="2" charset="0"/>
            </a:endParaRPr>
          </a:p>
        </p:txBody>
      </p:sp>
      <p:sp>
        <p:nvSpPr>
          <p:cNvPr id="10" name="TextBox 9">
            <a:extLst>
              <a:ext uri="{FF2B5EF4-FFF2-40B4-BE49-F238E27FC236}">
                <a16:creationId xmlns:a16="http://schemas.microsoft.com/office/drawing/2014/main" id="{9D0260D4-CCA3-4C23-A420-DA0A11B7721E}"/>
              </a:ext>
            </a:extLst>
          </p:cNvPr>
          <p:cNvSpPr txBox="1"/>
          <p:nvPr/>
        </p:nvSpPr>
        <p:spPr>
          <a:xfrm>
            <a:off x="3665083" y="2240519"/>
            <a:ext cx="1073700" cy="1077218"/>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6400" dirty="0" err="1">
                <a:solidFill>
                  <a:srgbClr val="003399"/>
                </a:solidFill>
                <a:latin typeface="Times" pitchFamily="2" charset="0"/>
              </a:rPr>
              <a:t>th</a:t>
            </a:r>
            <a:endParaRPr lang="en" sz="6400" dirty="0">
              <a:solidFill>
                <a:srgbClr val="003399"/>
              </a:solidFill>
              <a:latin typeface="Times" pitchFamily="2" charset="0"/>
            </a:endParaRPr>
          </a:p>
        </p:txBody>
      </p:sp>
      <p:pic>
        <p:nvPicPr>
          <p:cNvPr id="4" name="Рисунок 3">
            <a:extLst>
              <a:ext uri="{FF2B5EF4-FFF2-40B4-BE49-F238E27FC236}">
                <a16:creationId xmlns:a16="http://schemas.microsoft.com/office/drawing/2014/main" id="{17898C6B-1BC0-44F5-9CC7-9E6769C417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46493" y="332656"/>
            <a:ext cx="2499013" cy="1655112"/>
          </a:xfrm>
          <a:prstGeom prst="rect">
            <a:avLst/>
          </a:prstGeom>
        </p:spPr>
      </p:pic>
    </p:spTree>
    <p:extLst>
      <p:ext uri="{BB962C8B-B14F-4D97-AF65-F5344CB8AC3E}">
        <p14:creationId xmlns:p14="http://schemas.microsoft.com/office/powerpoint/2010/main" val="1142171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3352" y="520511"/>
            <a:ext cx="11665296" cy="581697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lvl="0" algn="ctr" fontAlgn="base">
              <a:spcBef>
                <a:spcPct val="0"/>
              </a:spcBef>
              <a:spcAft>
                <a:spcPct val="0"/>
              </a:spcAft>
            </a:pPr>
            <a:r>
              <a:rPr lang="en-GB" sz="2400" b="1" dirty="0">
                <a:solidFill>
                  <a:srgbClr val="C00000"/>
                </a:solidFill>
                <a:latin typeface="Arial" pitchFamily="34" charset="0"/>
                <a:ea typeface="Times New Roman" pitchFamily="18" charset="0"/>
                <a:cs typeface="Arial" pitchFamily="34" charset="0"/>
              </a:rPr>
              <a:t>Independent members:</a:t>
            </a:r>
            <a:endParaRPr lang="en-GB" sz="1000" dirty="0">
              <a:solidFill>
                <a:schemeClr val="tx1"/>
              </a:solidFill>
              <a:latin typeface="Arial" pitchFamily="34" charset="0"/>
              <a:cs typeface="Arial" pitchFamily="34" charset="0"/>
            </a:endParaRPr>
          </a:p>
          <a:p>
            <a:pPr lvl="0" eaLnBrk="0" fontAlgn="base" hangingPunct="0">
              <a:spcBef>
                <a:spcPct val="0"/>
              </a:spcBef>
              <a:spcAft>
                <a:spcPct val="0"/>
              </a:spcAft>
            </a:pPr>
            <a:r>
              <a:rPr lang="en-GB" dirty="0">
                <a:solidFill>
                  <a:schemeClr val="tx1"/>
                </a:solidFill>
                <a:latin typeface="Arial" pitchFamily="34" charset="0"/>
                <a:ea typeface="Times New Roman" pitchFamily="18" charset="0"/>
                <a:cs typeface="Arial" pitchFamily="34" charset="0"/>
              </a:rPr>
              <a:t>	</a:t>
            </a:r>
            <a:endParaRPr lang="en-GB" altLang="ja-JP" sz="1000" dirty="0">
              <a:solidFill>
                <a:srgbClr val="3A53A0"/>
              </a:solidFill>
              <a:latin typeface="Arial" pitchFamily="34" charset="0"/>
              <a:cs typeface="Arial" pitchFamily="34" charset="0"/>
            </a:endParaRPr>
          </a:p>
          <a:p>
            <a:pPr lvl="0" eaLnBrk="0" fontAlgn="base" hangingPunct="0">
              <a:spcBef>
                <a:spcPct val="0"/>
              </a:spcBef>
              <a:spcAft>
                <a:spcPts val="600"/>
              </a:spcAft>
            </a:pPr>
            <a:r>
              <a:rPr lang="ru-RU" altLang="ja-JP" dirty="0">
                <a:solidFill>
                  <a:srgbClr val="002060"/>
                </a:solidFill>
                <a:latin typeface="Arial" pitchFamily="34" charset="0"/>
                <a:ea typeface="Times New Roman" pitchFamily="18" charset="0"/>
                <a:cs typeface="Arial" pitchFamily="34" charset="0"/>
              </a:rPr>
              <a:t>			</a:t>
            </a:r>
            <a:r>
              <a:rPr lang="en-GB" altLang="ja-JP" b="1" dirty="0">
                <a:solidFill>
                  <a:srgbClr val="C00000"/>
                </a:solidFill>
                <a:latin typeface="Arial" pitchFamily="34" charset="0"/>
                <a:ea typeface="Times New Roman" pitchFamily="18" charset="0"/>
                <a:cs typeface="Arial" pitchFamily="34" charset="0"/>
              </a:rPr>
              <a:t>Dmitri Eremenko*</a:t>
            </a:r>
            <a:r>
              <a:rPr lang="en-GB" altLang="ja-JP" dirty="0">
                <a:solidFill>
                  <a:srgbClr val="C00000"/>
                </a:solidFill>
                <a:latin typeface="Arial" pitchFamily="34" charset="0"/>
                <a:ea typeface="Times New Roman" pitchFamily="18" charset="0"/>
                <a:cs typeface="Arial" pitchFamily="34" charset="0"/>
              </a:rPr>
              <a:t>	—	SINP MSU, Moscow, Russia</a:t>
            </a:r>
          </a:p>
          <a:p>
            <a:pPr lvl="0" eaLnBrk="0" fontAlgn="base" hangingPunct="0">
              <a:spcBef>
                <a:spcPct val="0"/>
              </a:spcBef>
              <a:spcAft>
                <a:spcPts val="600"/>
              </a:spcAft>
            </a:pPr>
            <a:r>
              <a:rPr lang="ru-RU" altLang="ja-JP" b="1" dirty="0">
                <a:solidFill>
                  <a:srgbClr val="002060"/>
                </a:solidFill>
                <a:latin typeface="Arial" pitchFamily="34" charset="0"/>
                <a:ea typeface="Times New Roman" pitchFamily="18" charset="0"/>
                <a:cs typeface="Arial" pitchFamily="34" charset="0"/>
              </a:rPr>
              <a:t>			</a:t>
            </a:r>
            <a:r>
              <a:rPr lang="en-GB" altLang="ja-JP" b="1" dirty="0">
                <a:solidFill>
                  <a:srgbClr val="002060"/>
                </a:solidFill>
                <a:latin typeface="Arial" pitchFamily="34" charset="0"/>
                <a:ea typeface="Times New Roman" pitchFamily="18" charset="0"/>
                <a:cs typeface="Arial" pitchFamily="34" charset="0"/>
              </a:rPr>
              <a:t>M</a:t>
            </a:r>
            <a:r>
              <a:rPr lang="en-US" altLang="ja-JP" b="1" dirty="0" err="1">
                <a:solidFill>
                  <a:srgbClr val="002060"/>
                </a:solidFill>
                <a:latin typeface="Arial" pitchFamily="34" charset="0"/>
                <a:ea typeface="Times New Roman" pitchFamily="18" charset="0"/>
                <a:cs typeface="Arial" pitchFamily="34" charset="0"/>
              </a:rPr>
              <a:t>itko</a:t>
            </a:r>
            <a:r>
              <a:rPr lang="en-GB" altLang="ja-JP" b="1" dirty="0">
                <a:solidFill>
                  <a:srgbClr val="002060"/>
                </a:solidFill>
                <a:latin typeface="Arial" pitchFamily="34" charset="0"/>
                <a:ea typeface="Times New Roman" pitchFamily="18" charset="0"/>
                <a:cs typeface="Arial" pitchFamily="34" charset="0"/>
              </a:rPr>
              <a:t> </a:t>
            </a:r>
            <a:r>
              <a:rPr lang="en-GB" altLang="ja-JP" b="1" dirty="0" err="1">
                <a:solidFill>
                  <a:srgbClr val="002060"/>
                </a:solidFill>
                <a:latin typeface="Arial" pitchFamily="34" charset="0"/>
                <a:ea typeface="Times New Roman" pitchFamily="18" charset="0"/>
                <a:cs typeface="Arial" pitchFamily="34" charset="0"/>
              </a:rPr>
              <a:t>Gaidarov</a:t>
            </a:r>
            <a:r>
              <a:rPr lang="en-GB" altLang="ja-JP" dirty="0">
                <a:solidFill>
                  <a:srgbClr val="002060"/>
                </a:solidFill>
                <a:latin typeface="Arial" pitchFamily="34" charset="0"/>
                <a:ea typeface="Times New Roman" pitchFamily="18" charset="0"/>
                <a:cs typeface="Arial" pitchFamily="34" charset="0"/>
              </a:rPr>
              <a:t>		—	INRNE BAS, Sofia, Bulgaria</a:t>
            </a:r>
          </a:p>
          <a:p>
            <a:pPr lvl="0" eaLnBrk="0" fontAlgn="base" hangingPunct="0">
              <a:spcBef>
                <a:spcPct val="0"/>
              </a:spcBef>
              <a:spcAft>
                <a:spcPts val="600"/>
              </a:spcAft>
            </a:pPr>
            <a:r>
              <a:rPr lang="ru-RU" altLang="ja-JP" dirty="0">
                <a:solidFill>
                  <a:srgbClr val="002060"/>
                </a:solidFill>
                <a:latin typeface="Arial" pitchFamily="34" charset="0"/>
                <a:ea typeface="Times New Roman" pitchFamily="18" charset="0"/>
                <a:cs typeface="Arial" pitchFamily="34" charset="0"/>
              </a:rPr>
              <a:t>			</a:t>
            </a:r>
            <a:r>
              <a:rPr lang="en-GB" altLang="ja-JP" b="1" dirty="0">
                <a:solidFill>
                  <a:srgbClr val="002060"/>
                </a:solidFill>
                <a:latin typeface="Arial" pitchFamily="34" charset="0"/>
                <a:ea typeface="Times New Roman" pitchFamily="18" charset="0"/>
                <a:cs typeface="Arial" pitchFamily="34" charset="0"/>
              </a:rPr>
              <a:t>Kevin </a:t>
            </a:r>
            <a:r>
              <a:rPr lang="en-GB" altLang="ja-JP" b="1" dirty="0" err="1">
                <a:solidFill>
                  <a:srgbClr val="002060"/>
                </a:solidFill>
                <a:latin typeface="Arial" pitchFamily="34" charset="0"/>
                <a:ea typeface="Times New Roman" pitchFamily="18" charset="0"/>
                <a:cs typeface="Arial" pitchFamily="34" charset="0"/>
              </a:rPr>
              <a:t>Insik</a:t>
            </a:r>
            <a:r>
              <a:rPr lang="en-GB" altLang="ja-JP" b="1" dirty="0">
                <a:solidFill>
                  <a:srgbClr val="002060"/>
                </a:solidFill>
                <a:latin typeface="Arial" pitchFamily="34" charset="0"/>
                <a:ea typeface="Times New Roman" pitchFamily="18" charset="0"/>
                <a:cs typeface="Arial" pitchFamily="34" charset="0"/>
              </a:rPr>
              <a:t> Hahn</a:t>
            </a:r>
            <a:r>
              <a:rPr lang="en-GB" altLang="ja-JP" dirty="0">
                <a:solidFill>
                  <a:srgbClr val="002060"/>
                </a:solidFill>
                <a:latin typeface="Arial" pitchFamily="34" charset="0"/>
                <a:ea typeface="Times New Roman" pitchFamily="18" charset="0"/>
                <a:cs typeface="Arial" pitchFamily="34" charset="0"/>
              </a:rPr>
              <a:t>	—	CENS, Daejeon, Republic of Korea</a:t>
            </a:r>
          </a:p>
          <a:p>
            <a:pPr lvl="0" eaLnBrk="0" fontAlgn="base" hangingPunct="0">
              <a:spcBef>
                <a:spcPct val="0"/>
              </a:spcBef>
              <a:spcAft>
                <a:spcPts val="600"/>
              </a:spcAft>
            </a:pPr>
            <a:r>
              <a:rPr lang="ru-RU" altLang="ja-JP" dirty="0">
                <a:solidFill>
                  <a:srgbClr val="002060"/>
                </a:solidFill>
                <a:latin typeface="Arial" pitchFamily="34" charset="0"/>
                <a:ea typeface="Times New Roman" pitchFamily="18" charset="0"/>
                <a:cs typeface="Arial" pitchFamily="34" charset="0"/>
              </a:rPr>
              <a:t>			</a:t>
            </a:r>
            <a:r>
              <a:rPr lang="en-GB" altLang="ja-JP" b="1" dirty="0" err="1">
                <a:solidFill>
                  <a:srgbClr val="002060"/>
                </a:solidFill>
                <a:latin typeface="Arial" pitchFamily="34" charset="0"/>
                <a:ea typeface="Times New Roman" pitchFamily="18" charset="0"/>
                <a:cs typeface="Arial" pitchFamily="34" charset="0"/>
              </a:rPr>
              <a:t>Guinyun</a:t>
            </a:r>
            <a:r>
              <a:rPr lang="en-GB" altLang="ja-JP" b="1" dirty="0">
                <a:solidFill>
                  <a:srgbClr val="002060"/>
                </a:solidFill>
                <a:latin typeface="Arial" pitchFamily="34" charset="0"/>
                <a:ea typeface="Times New Roman" pitchFamily="18" charset="0"/>
                <a:cs typeface="Arial" pitchFamily="34" charset="0"/>
              </a:rPr>
              <a:t> Kim</a:t>
            </a:r>
            <a:r>
              <a:rPr lang="en-GB" altLang="ja-JP" dirty="0">
                <a:solidFill>
                  <a:srgbClr val="002060"/>
                </a:solidFill>
                <a:latin typeface="Arial" pitchFamily="34" charset="0"/>
                <a:ea typeface="Times New Roman" pitchFamily="18" charset="0"/>
                <a:cs typeface="Arial" pitchFamily="34" charset="0"/>
              </a:rPr>
              <a:t>		—	KNU, Daegu, Republic of Korea</a:t>
            </a:r>
          </a:p>
          <a:p>
            <a:pPr lvl="0" eaLnBrk="0" fontAlgn="base" hangingPunct="0">
              <a:spcBef>
                <a:spcPct val="0"/>
              </a:spcBef>
              <a:spcAft>
                <a:spcPts val="600"/>
              </a:spcAft>
            </a:pPr>
            <a:r>
              <a:rPr lang="ru-RU" altLang="ja-JP" dirty="0">
                <a:solidFill>
                  <a:srgbClr val="002060"/>
                </a:solidFill>
                <a:latin typeface="Arial" pitchFamily="34" charset="0"/>
                <a:ea typeface="Times New Roman" pitchFamily="18" charset="0"/>
                <a:cs typeface="Arial" pitchFamily="34" charset="0"/>
              </a:rPr>
              <a:t>			</a:t>
            </a:r>
            <a:r>
              <a:rPr lang="en-GB" altLang="ja-JP" b="1" dirty="0">
                <a:solidFill>
                  <a:srgbClr val="002060"/>
                </a:solidFill>
                <a:latin typeface="Arial" pitchFamily="34" charset="0"/>
                <a:ea typeface="Times New Roman" pitchFamily="18" charset="0"/>
                <a:cs typeface="Arial" pitchFamily="34" charset="0"/>
              </a:rPr>
              <a:t>Dmitry </a:t>
            </a:r>
            <a:r>
              <a:rPr lang="en-GB" altLang="ja-JP" b="1" dirty="0" err="1">
                <a:solidFill>
                  <a:srgbClr val="002060"/>
                </a:solidFill>
                <a:latin typeface="Arial" pitchFamily="34" charset="0"/>
                <a:ea typeface="Times New Roman" pitchFamily="18" charset="0"/>
                <a:cs typeface="Arial" pitchFamily="34" charset="0"/>
              </a:rPr>
              <a:t>Klinov</a:t>
            </a:r>
            <a:r>
              <a:rPr lang="en-GB" altLang="ja-JP" dirty="0">
                <a:solidFill>
                  <a:srgbClr val="002060"/>
                </a:solidFill>
                <a:latin typeface="Arial" pitchFamily="34" charset="0"/>
                <a:ea typeface="Times New Roman" pitchFamily="18" charset="0"/>
                <a:cs typeface="Arial" pitchFamily="34" charset="0"/>
              </a:rPr>
              <a:t>		—	IPPE, </a:t>
            </a:r>
            <a:r>
              <a:rPr lang="en-GB" altLang="ja-JP" dirty="0" err="1">
                <a:solidFill>
                  <a:srgbClr val="002060"/>
                </a:solidFill>
                <a:latin typeface="Arial" pitchFamily="34" charset="0"/>
                <a:ea typeface="Times New Roman" pitchFamily="18" charset="0"/>
                <a:cs typeface="Arial" pitchFamily="34" charset="0"/>
              </a:rPr>
              <a:t>Obninsk</a:t>
            </a:r>
            <a:r>
              <a:rPr lang="en-GB" altLang="ja-JP" dirty="0">
                <a:solidFill>
                  <a:srgbClr val="002060"/>
                </a:solidFill>
                <a:latin typeface="Arial" pitchFamily="34" charset="0"/>
                <a:ea typeface="Times New Roman" pitchFamily="18" charset="0"/>
                <a:cs typeface="Arial" pitchFamily="34" charset="0"/>
              </a:rPr>
              <a:t>, Russia</a:t>
            </a:r>
          </a:p>
          <a:p>
            <a:pPr lvl="0" eaLnBrk="0" fontAlgn="base" hangingPunct="0">
              <a:spcBef>
                <a:spcPct val="0"/>
              </a:spcBef>
              <a:spcAft>
                <a:spcPts val="600"/>
              </a:spcAft>
            </a:pPr>
            <a:r>
              <a:rPr lang="ru-RU" altLang="ja-JP" dirty="0">
                <a:solidFill>
                  <a:srgbClr val="002060"/>
                </a:solidFill>
                <a:latin typeface="Arial" pitchFamily="34" charset="0"/>
                <a:ea typeface="Times New Roman" pitchFamily="18" charset="0"/>
                <a:cs typeface="Arial" pitchFamily="34" charset="0"/>
              </a:rPr>
              <a:t>			</a:t>
            </a:r>
            <a:r>
              <a:rPr lang="en-GB" altLang="ja-JP" b="1" dirty="0">
                <a:solidFill>
                  <a:srgbClr val="002060"/>
                </a:solidFill>
                <a:latin typeface="Arial" pitchFamily="34" charset="0"/>
                <a:ea typeface="Times New Roman" pitchFamily="18" charset="0"/>
                <a:cs typeface="Arial" pitchFamily="34" charset="0"/>
              </a:rPr>
              <a:t>Valery </a:t>
            </a:r>
            <a:r>
              <a:rPr lang="en-GB" altLang="ja-JP" b="1" dirty="0" err="1">
                <a:solidFill>
                  <a:srgbClr val="002060"/>
                </a:solidFill>
                <a:latin typeface="Arial" pitchFamily="34" charset="0"/>
                <a:ea typeface="Times New Roman" pitchFamily="18" charset="0"/>
                <a:cs typeface="Arial" pitchFamily="34" charset="0"/>
              </a:rPr>
              <a:t>Kuzminov</a:t>
            </a:r>
            <a:r>
              <a:rPr lang="en-GB" altLang="ja-JP" dirty="0">
                <a:solidFill>
                  <a:srgbClr val="002060"/>
                </a:solidFill>
                <a:latin typeface="Arial" pitchFamily="34" charset="0"/>
                <a:ea typeface="Times New Roman" pitchFamily="18" charset="0"/>
                <a:cs typeface="Arial" pitchFamily="34" charset="0"/>
              </a:rPr>
              <a:t>	—	BNO INR RAS, Neutrino, Russia</a:t>
            </a:r>
          </a:p>
          <a:p>
            <a:pPr eaLnBrk="0" fontAlgn="base" hangingPunct="0">
              <a:spcBef>
                <a:spcPct val="0"/>
              </a:spcBef>
              <a:spcAft>
                <a:spcPts val="600"/>
              </a:spcAft>
            </a:pPr>
            <a:r>
              <a:rPr lang="ru-RU" altLang="ja-JP" dirty="0">
                <a:solidFill>
                  <a:srgbClr val="002060"/>
                </a:solidFill>
                <a:latin typeface="Arial" pitchFamily="34" charset="0"/>
                <a:ea typeface="Times New Roman" pitchFamily="18" charset="0"/>
                <a:cs typeface="Arial" pitchFamily="34" charset="0"/>
              </a:rPr>
              <a:t>			</a:t>
            </a:r>
            <a:r>
              <a:rPr lang="en-GB" altLang="ja-JP" b="1" dirty="0" err="1">
                <a:solidFill>
                  <a:srgbClr val="002060"/>
                </a:solidFill>
                <a:latin typeface="Arial" pitchFamily="34" charset="0"/>
                <a:ea typeface="Times New Roman" pitchFamily="18" charset="0"/>
                <a:cs typeface="Arial" pitchFamily="34" charset="0"/>
              </a:rPr>
              <a:t>Indranil</a:t>
            </a:r>
            <a:r>
              <a:rPr lang="en-GB" altLang="ja-JP" b="1" dirty="0">
                <a:solidFill>
                  <a:srgbClr val="002060"/>
                </a:solidFill>
                <a:latin typeface="Arial" pitchFamily="34" charset="0"/>
                <a:ea typeface="Times New Roman" pitchFamily="18" charset="0"/>
                <a:cs typeface="Arial" pitchFamily="34" charset="0"/>
              </a:rPr>
              <a:t> </a:t>
            </a:r>
            <a:r>
              <a:rPr lang="en-GB" altLang="ja-JP" b="1" dirty="0" err="1">
                <a:solidFill>
                  <a:srgbClr val="002060"/>
                </a:solidFill>
                <a:latin typeface="Arial" pitchFamily="34" charset="0"/>
                <a:ea typeface="Times New Roman" pitchFamily="18" charset="0"/>
                <a:cs typeface="Arial" pitchFamily="34" charset="0"/>
              </a:rPr>
              <a:t>Mazumdar</a:t>
            </a:r>
            <a:r>
              <a:rPr lang="en-GB" altLang="ja-JP" dirty="0">
                <a:solidFill>
                  <a:srgbClr val="002060"/>
                </a:solidFill>
                <a:latin typeface="Arial" pitchFamily="34" charset="0"/>
                <a:ea typeface="Times New Roman" pitchFamily="18" charset="0"/>
                <a:cs typeface="Arial" pitchFamily="34" charset="0"/>
              </a:rPr>
              <a:t>	—	TIFR, Mumbai, India</a:t>
            </a:r>
          </a:p>
          <a:p>
            <a:pPr lvl="0" eaLnBrk="0" fontAlgn="base" hangingPunct="0">
              <a:spcBef>
                <a:spcPct val="0"/>
              </a:spcBef>
              <a:spcAft>
                <a:spcPts val="600"/>
              </a:spcAft>
            </a:pPr>
            <a:r>
              <a:rPr lang="en-US" altLang="ja-JP" b="1" dirty="0">
                <a:solidFill>
                  <a:srgbClr val="002060"/>
                </a:solidFill>
                <a:latin typeface="Arial" pitchFamily="34" charset="0"/>
                <a:ea typeface="Times New Roman" pitchFamily="18" charset="0"/>
                <a:cs typeface="Arial" pitchFamily="34" charset="0"/>
              </a:rPr>
              <a:t>			</a:t>
            </a:r>
            <a:r>
              <a:rPr lang="en-GB" altLang="ja-JP" b="1" dirty="0">
                <a:solidFill>
                  <a:srgbClr val="002060"/>
                </a:solidFill>
                <a:latin typeface="Arial" pitchFamily="34" charset="0"/>
                <a:ea typeface="Times New Roman" pitchFamily="18" charset="0"/>
                <a:cs typeface="Arial" pitchFamily="34" charset="0"/>
              </a:rPr>
              <a:t>Valery Nesvizhevsky</a:t>
            </a:r>
            <a:r>
              <a:rPr lang="en-GB" altLang="ja-JP" dirty="0">
                <a:solidFill>
                  <a:srgbClr val="002060"/>
                </a:solidFill>
                <a:latin typeface="Arial" pitchFamily="34" charset="0"/>
                <a:ea typeface="Times New Roman" pitchFamily="18" charset="0"/>
                <a:cs typeface="Arial" pitchFamily="34" charset="0"/>
              </a:rPr>
              <a:t>	—	ILL, Grenoble, France</a:t>
            </a:r>
          </a:p>
          <a:p>
            <a:pPr lvl="0" eaLnBrk="0" fontAlgn="base" hangingPunct="0">
              <a:spcBef>
                <a:spcPct val="0"/>
              </a:spcBef>
              <a:spcAft>
                <a:spcPts val="600"/>
              </a:spcAft>
            </a:pPr>
            <a:r>
              <a:rPr lang="ru-RU" altLang="ja-JP" dirty="0">
                <a:solidFill>
                  <a:srgbClr val="002060"/>
                </a:solidFill>
                <a:latin typeface="Arial" pitchFamily="34" charset="0"/>
                <a:ea typeface="Times New Roman" pitchFamily="18" charset="0"/>
                <a:cs typeface="Arial" pitchFamily="34" charset="0"/>
              </a:rPr>
              <a:t>			</a:t>
            </a:r>
            <a:r>
              <a:rPr lang="en-GB" altLang="ja-JP" b="1" dirty="0" err="1">
                <a:solidFill>
                  <a:srgbClr val="002060"/>
                </a:solidFill>
                <a:latin typeface="Arial" pitchFamily="34" charset="0"/>
                <a:ea typeface="Times New Roman" pitchFamily="18" charset="0"/>
                <a:cs typeface="Arial" pitchFamily="34" charset="0"/>
              </a:rPr>
              <a:t>Jesús</a:t>
            </a:r>
            <a:r>
              <a:rPr lang="en-GB" altLang="ja-JP" b="1" dirty="0">
                <a:solidFill>
                  <a:srgbClr val="002060"/>
                </a:solidFill>
                <a:latin typeface="Arial" pitchFamily="34" charset="0"/>
                <a:ea typeface="Times New Roman" pitchFamily="18" charset="0"/>
                <a:cs typeface="Arial" pitchFamily="34" charset="0"/>
              </a:rPr>
              <a:t> </a:t>
            </a:r>
            <a:r>
              <a:rPr lang="en-GB" altLang="ja-JP" b="1" dirty="0" err="1">
                <a:solidFill>
                  <a:srgbClr val="002060"/>
                </a:solidFill>
                <a:latin typeface="Arial" pitchFamily="34" charset="0"/>
                <a:ea typeface="Times New Roman" pitchFamily="18" charset="0"/>
                <a:cs typeface="Arial" pitchFamily="34" charset="0"/>
              </a:rPr>
              <a:t>Lubián</a:t>
            </a:r>
            <a:r>
              <a:rPr lang="en-GB" altLang="ja-JP" b="1" dirty="0">
                <a:solidFill>
                  <a:srgbClr val="002060"/>
                </a:solidFill>
                <a:latin typeface="Arial" pitchFamily="34" charset="0"/>
                <a:ea typeface="Times New Roman" pitchFamily="18" charset="0"/>
                <a:cs typeface="Arial" pitchFamily="34" charset="0"/>
              </a:rPr>
              <a:t> Ríos</a:t>
            </a:r>
            <a:r>
              <a:rPr lang="en-GB" altLang="ja-JP" dirty="0">
                <a:solidFill>
                  <a:srgbClr val="002060"/>
                </a:solidFill>
                <a:latin typeface="Arial" pitchFamily="34" charset="0"/>
                <a:ea typeface="Times New Roman" pitchFamily="18" charset="0"/>
                <a:cs typeface="Arial" pitchFamily="34" charset="0"/>
              </a:rPr>
              <a:t>	—	INCT-FNA UFF, </a:t>
            </a:r>
            <a:r>
              <a:rPr lang="en-GB" altLang="ja-JP" dirty="0" err="1">
                <a:solidFill>
                  <a:srgbClr val="002060"/>
                </a:solidFill>
                <a:latin typeface="Arial" pitchFamily="34" charset="0"/>
                <a:ea typeface="Times New Roman" pitchFamily="18" charset="0"/>
                <a:cs typeface="Arial" pitchFamily="34" charset="0"/>
              </a:rPr>
              <a:t>Niterói</a:t>
            </a:r>
            <a:r>
              <a:rPr lang="en-GB" altLang="ja-JP" dirty="0">
                <a:solidFill>
                  <a:srgbClr val="002060"/>
                </a:solidFill>
                <a:latin typeface="Arial" pitchFamily="34" charset="0"/>
                <a:ea typeface="Times New Roman" pitchFamily="18" charset="0"/>
                <a:cs typeface="Arial" pitchFamily="34" charset="0"/>
              </a:rPr>
              <a:t>, Brazil</a:t>
            </a:r>
          </a:p>
          <a:p>
            <a:pPr lvl="0" eaLnBrk="0" fontAlgn="base" hangingPunct="0">
              <a:spcBef>
                <a:spcPct val="0"/>
              </a:spcBef>
              <a:spcAft>
                <a:spcPts val="600"/>
              </a:spcAft>
            </a:pPr>
            <a:r>
              <a:rPr lang="ru-RU" altLang="ja-JP" dirty="0">
                <a:solidFill>
                  <a:srgbClr val="002060"/>
                </a:solidFill>
                <a:latin typeface="Arial" pitchFamily="34" charset="0"/>
                <a:ea typeface="Times New Roman" pitchFamily="18" charset="0"/>
                <a:cs typeface="Arial" pitchFamily="34" charset="0"/>
              </a:rPr>
              <a:t>			</a:t>
            </a:r>
            <a:r>
              <a:rPr lang="en-GB" altLang="ja-JP" b="1" dirty="0">
                <a:solidFill>
                  <a:srgbClr val="002060"/>
                </a:solidFill>
                <a:latin typeface="Arial" pitchFamily="34" charset="0"/>
                <a:ea typeface="Times New Roman" pitchFamily="18" charset="0"/>
                <a:cs typeface="Arial" pitchFamily="34" charset="0"/>
              </a:rPr>
              <a:t>Emanuele </a:t>
            </a:r>
            <a:r>
              <a:rPr lang="en-GB" altLang="ja-JP" b="1" dirty="0" err="1">
                <a:solidFill>
                  <a:srgbClr val="002060"/>
                </a:solidFill>
                <a:latin typeface="Arial" pitchFamily="34" charset="0"/>
                <a:ea typeface="Times New Roman" pitchFamily="18" charset="0"/>
                <a:cs typeface="Arial" pitchFamily="34" charset="0"/>
              </a:rPr>
              <a:t>Vardaci</a:t>
            </a:r>
            <a:r>
              <a:rPr lang="en-GB" altLang="ja-JP" dirty="0">
                <a:solidFill>
                  <a:srgbClr val="002060"/>
                </a:solidFill>
                <a:latin typeface="Arial" pitchFamily="34" charset="0"/>
                <a:ea typeface="Times New Roman" pitchFamily="18" charset="0"/>
                <a:cs typeface="Arial" pitchFamily="34" charset="0"/>
              </a:rPr>
              <a:t>	—	University of Naples, Italy</a:t>
            </a:r>
          </a:p>
          <a:p>
            <a:pPr lvl="0" eaLnBrk="0" fontAlgn="base" hangingPunct="0">
              <a:spcBef>
                <a:spcPct val="0"/>
              </a:spcBef>
              <a:spcAft>
                <a:spcPts val="600"/>
              </a:spcAft>
            </a:pPr>
            <a:r>
              <a:rPr lang="ru-RU" altLang="ja-JP" dirty="0">
                <a:solidFill>
                  <a:srgbClr val="002060"/>
                </a:solidFill>
                <a:latin typeface="Arial" pitchFamily="34" charset="0"/>
                <a:ea typeface="Times New Roman" pitchFamily="18" charset="0"/>
                <a:cs typeface="Arial" pitchFamily="34" charset="0"/>
              </a:rPr>
              <a:t>			</a:t>
            </a:r>
            <a:r>
              <a:rPr lang="en-US" altLang="ja-JP" b="1" dirty="0">
                <a:solidFill>
                  <a:srgbClr val="002060"/>
                </a:solidFill>
                <a:latin typeface="Arial" pitchFamily="34" charset="0"/>
                <a:ea typeface="Times New Roman" pitchFamily="18" charset="0"/>
                <a:cs typeface="Arial" pitchFamily="34" charset="0"/>
              </a:rPr>
              <a:t>Victor M. </a:t>
            </a:r>
            <a:r>
              <a:rPr lang="en-US" altLang="ja-JP" b="1" dirty="0" err="1">
                <a:solidFill>
                  <a:srgbClr val="002060"/>
                </a:solidFill>
                <a:latin typeface="Arial" pitchFamily="34" charset="0"/>
                <a:ea typeface="Times New Roman" pitchFamily="18" charset="0"/>
                <a:cs typeface="Arial" pitchFamily="34" charset="0"/>
              </a:rPr>
              <a:t>Tshivhase</a:t>
            </a:r>
            <a:r>
              <a:rPr lang="en-GB" altLang="ja-JP" dirty="0">
                <a:solidFill>
                  <a:srgbClr val="002060"/>
                </a:solidFill>
                <a:latin typeface="Arial" pitchFamily="34" charset="0"/>
                <a:ea typeface="Times New Roman" pitchFamily="18" charset="0"/>
                <a:cs typeface="Arial" pitchFamily="34" charset="0"/>
              </a:rPr>
              <a:t>	—	Wits University, Johannesburg, South Africa</a:t>
            </a:r>
          </a:p>
          <a:p>
            <a:pPr lvl="0" eaLnBrk="0" fontAlgn="base" hangingPunct="0">
              <a:spcBef>
                <a:spcPct val="0"/>
              </a:spcBef>
              <a:spcAft>
                <a:spcPts val="600"/>
              </a:spcAft>
            </a:pPr>
            <a:r>
              <a:rPr lang="ru-RU" altLang="ja-JP" dirty="0">
                <a:solidFill>
                  <a:srgbClr val="002060"/>
                </a:solidFill>
                <a:latin typeface="Arial" pitchFamily="34" charset="0"/>
                <a:ea typeface="Times New Roman" pitchFamily="18" charset="0"/>
                <a:cs typeface="Arial" pitchFamily="34" charset="0"/>
              </a:rPr>
              <a:t>			</a:t>
            </a:r>
            <a:r>
              <a:rPr lang="en-GB" altLang="ja-JP" b="1" dirty="0" err="1">
                <a:solidFill>
                  <a:srgbClr val="002060"/>
                </a:solidFill>
                <a:latin typeface="Arial" pitchFamily="34" charset="0"/>
                <a:ea typeface="Times New Roman" pitchFamily="18" charset="0"/>
                <a:cs typeface="Arial" pitchFamily="34" charset="0"/>
              </a:rPr>
              <a:t>Zhi</a:t>
            </a:r>
            <a:r>
              <a:rPr lang="en-GB" altLang="ja-JP" b="1" dirty="0">
                <a:solidFill>
                  <a:srgbClr val="002060"/>
                </a:solidFill>
                <a:latin typeface="Arial" pitchFamily="34" charset="0"/>
                <a:ea typeface="Times New Roman" pitchFamily="18" charset="0"/>
                <a:cs typeface="Arial" pitchFamily="34" charset="0"/>
              </a:rPr>
              <a:t> Qin</a:t>
            </a:r>
            <a:r>
              <a:rPr lang="en-GB" altLang="ja-JP" dirty="0">
                <a:solidFill>
                  <a:srgbClr val="002060"/>
                </a:solidFill>
                <a:latin typeface="Arial" pitchFamily="34" charset="0"/>
                <a:ea typeface="Times New Roman" pitchFamily="18" charset="0"/>
                <a:cs typeface="Arial" pitchFamily="34" charset="0"/>
              </a:rPr>
              <a:t>	</a:t>
            </a:r>
            <a:r>
              <a:rPr lang="ru-RU" altLang="ja-JP" dirty="0">
                <a:solidFill>
                  <a:srgbClr val="002060"/>
                </a:solidFill>
                <a:latin typeface="Arial" pitchFamily="34" charset="0"/>
                <a:ea typeface="Times New Roman" pitchFamily="18" charset="0"/>
                <a:cs typeface="Arial" pitchFamily="34" charset="0"/>
              </a:rPr>
              <a:t>	</a:t>
            </a:r>
            <a:r>
              <a:rPr lang="en-US" altLang="ja-JP" dirty="0">
                <a:solidFill>
                  <a:srgbClr val="002060"/>
                </a:solidFill>
                <a:latin typeface="Arial" pitchFamily="34" charset="0"/>
                <a:ea typeface="Times New Roman" pitchFamily="18" charset="0"/>
                <a:cs typeface="Arial" pitchFamily="34" charset="0"/>
              </a:rPr>
              <a:t>	</a:t>
            </a:r>
            <a:r>
              <a:rPr lang="en-GB" altLang="ja-JP" dirty="0">
                <a:solidFill>
                  <a:srgbClr val="002060"/>
                </a:solidFill>
                <a:latin typeface="Arial" pitchFamily="34" charset="0"/>
                <a:ea typeface="Times New Roman" pitchFamily="18" charset="0"/>
                <a:cs typeface="Arial" pitchFamily="34" charset="0"/>
              </a:rPr>
              <a:t>—	IMP CAS, Lanzhou, China 	</a:t>
            </a:r>
            <a:endParaRPr lang="ru-RU" altLang="ja-JP" dirty="0">
              <a:solidFill>
                <a:srgbClr val="002060"/>
              </a:solidFill>
              <a:latin typeface="Arial" pitchFamily="34" charset="0"/>
              <a:ea typeface="Times New Roman" pitchFamily="18" charset="0"/>
              <a:cs typeface="Arial" pitchFamily="34" charset="0"/>
            </a:endParaRPr>
          </a:p>
          <a:p>
            <a:pPr lvl="0" eaLnBrk="0" fontAlgn="base" hangingPunct="0">
              <a:spcBef>
                <a:spcPct val="0"/>
              </a:spcBef>
              <a:spcAft>
                <a:spcPct val="0"/>
              </a:spcAft>
            </a:pPr>
            <a:endParaRPr lang="ru-RU" altLang="ja-JP" dirty="0">
              <a:solidFill>
                <a:srgbClr val="002060"/>
              </a:solidFill>
              <a:latin typeface="Arial" pitchFamily="34" charset="0"/>
              <a:ea typeface="Times New Roman" pitchFamily="18" charset="0"/>
              <a:cs typeface="Arial" pitchFamily="34" charset="0"/>
            </a:endParaRPr>
          </a:p>
          <a:p>
            <a:pPr lvl="0" eaLnBrk="0" fontAlgn="base" hangingPunct="0">
              <a:spcBef>
                <a:spcPct val="0"/>
              </a:spcBef>
              <a:spcAft>
                <a:spcPct val="0"/>
              </a:spcAft>
            </a:pPr>
            <a:endParaRPr lang="en-GB" altLang="ja-JP" dirty="0">
              <a:solidFill>
                <a:srgbClr val="002060"/>
              </a:solidFill>
              <a:latin typeface="Arial" pitchFamily="34" charset="0"/>
              <a:ea typeface="Times New Roman" pitchFamily="18" charset="0"/>
              <a:cs typeface="Arial" pitchFamily="34" charset="0"/>
            </a:endParaRPr>
          </a:p>
          <a:p>
            <a:pPr lvl="0" eaLnBrk="0" fontAlgn="base" hangingPunct="0">
              <a:spcBef>
                <a:spcPct val="0"/>
              </a:spcBef>
              <a:spcAft>
                <a:spcPct val="0"/>
              </a:spcAft>
            </a:pPr>
            <a:r>
              <a:rPr lang="en-GB" altLang="ja-JP" dirty="0">
                <a:solidFill>
                  <a:srgbClr val="C00000"/>
                </a:solidFill>
                <a:latin typeface="Arial" pitchFamily="34" charset="0"/>
                <a:ea typeface="Times New Roman" pitchFamily="18" charset="0"/>
                <a:cs typeface="Arial" pitchFamily="34" charset="0"/>
              </a:rPr>
              <a:t>* is not present at this meeting</a:t>
            </a:r>
            <a:endParaRPr lang="en-GB" altLang="ja-JP" sz="1000"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3880825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59496" y="1124744"/>
            <a:ext cx="9073008" cy="4585871"/>
          </a:xfrm>
          <a:prstGeom prst="rect">
            <a:avLst/>
          </a:prstGeom>
        </p:spPr>
        <p:txBody>
          <a:bodyPr wrap="square">
            <a:spAutoFit/>
          </a:bodyPr>
          <a:lstStyle/>
          <a:p>
            <a:pPr lvl="0" algn="ctr" eaLnBrk="0" fontAlgn="base" hangingPunct="0">
              <a:spcBef>
                <a:spcPct val="0"/>
              </a:spcBef>
              <a:spcAft>
                <a:spcPct val="0"/>
              </a:spcAft>
            </a:pPr>
            <a:r>
              <a:rPr lang="en-US" altLang="ja-JP" sz="2400" b="1" dirty="0">
                <a:solidFill>
                  <a:srgbClr val="C00000"/>
                </a:solidFill>
                <a:latin typeface="Arial" pitchFamily="34" charset="0"/>
                <a:ea typeface="Times New Roman" pitchFamily="18" charset="0"/>
                <a:cs typeface="Arial" pitchFamily="34" charset="0"/>
              </a:rPr>
              <a:t>Ex officio members appointed by the JINR:</a:t>
            </a:r>
          </a:p>
          <a:p>
            <a:pPr lvl="0" algn="ctr" eaLnBrk="0" fontAlgn="base" hangingPunct="0">
              <a:spcBef>
                <a:spcPct val="0"/>
              </a:spcBef>
              <a:spcAft>
                <a:spcPct val="0"/>
              </a:spcAft>
            </a:pPr>
            <a:endParaRPr lang="en-US" altLang="ja-JP" b="1" dirty="0">
              <a:solidFill>
                <a:srgbClr val="C00000"/>
              </a:solidFill>
              <a:latin typeface="Arial" pitchFamily="34" charset="0"/>
              <a:ea typeface="Times New Roman" pitchFamily="18" charset="0"/>
              <a:cs typeface="Arial" pitchFamily="34" charset="0"/>
            </a:endParaRPr>
          </a:p>
          <a:p>
            <a:pPr lvl="0" algn="ctr" eaLnBrk="0" fontAlgn="base" hangingPunct="0">
              <a:spcBef>
                <a:spcPct val="0"/>
              </a:spcBef>
              <a:spcAft>
                <a:spcPct val="0"/>
              </a:spcAft>
            </a:pPr>
            <a:endParaRPr lang="en-US" altLang="ja-JP" b="1" dirty="0">
              <a:solidFill>
                <a:srgbClr val="000099"/>
              </a:solidFill>
              <a:latin typeface="Arial" pitchFamily="34" charset="0"/>
              <a:ea typeface="Times New Roman" pitchFamily="18" charset="0"/>
              <a:cs typeface="Arial" pitchFamily="34" charset="0"/>
            </a:endParaRPr>
          </a:p>
          <a:p>
            <a:pPr lvl="0" eaLnBrk="0" fontAlgn="base" hangingPunct="0">
              <a:spcBef>
                <a:spcPct val="0"/>
              </a:spcBef>
              <a:spcAft>
                <a:spcPct val="0"/>
              </a:spcAft>
            </a:pPr>
            <a:r>
              <a:rPr lang="en-US" altLang="ja-JP" b="1" dirty="0">
                <a:solidFill>
                  <a:srgbClr val="000099"/>
                </a:solidFill>
                <a:latin typeface="Arial" pitchFamily="34" charset="0"/>
                <a:ea typeface="Times New Roman" pitchFamily="18" charset="0"/>
                <a:cs typeface="Arial" pitchFamily="34" charset="0"/>
              </a:rPr>
              <a:t>		</a:t>
            </a:r>
            <a:r>
              <a:rPr lang="en-US" altLang="ja-JP" b="1" dirty="0">
                <a:solidFill>
                  <a:srgbClr val="002060"/>
                </a:solidFill>
                <a:latin typeface="Arial" pitchFamily="34" charset="0"/>
                <a:ea typeface="Times New Roman" pitchFamily="18" charset="0"/>
                <a:cs typeface="Arial" pitchFamily="34" charset="0"/>
              </a:rPr>
              <a:t>Nikolay </a:t>
            </a:r>
            <a:r>
              <a:rPr lang="en-US" altLang="ja-JP" b="1" dirty="0" err="1">
                <a:solidFill>
                  <a:srgbClr val="002060"/>
                </a:solidFill>
                <a:latin typeface="Arial" pitchFamily="34" charset="0"/>
                <a:ea typeface="Times New Roman" pitchFamily="18" charset="0"/>
                <a:cs typeface="Arial" pitchFamily="34" charset="0"/>
              </a:rPr>
              <a:t>Antonenko</a:t>
            </a:r>
            <a:r>
              <a:rPr lang="en-US" altLang="ja-JP" dirty="0">
                <a:solidFill>
                  <a:srgbClr val="002060"/>
                </a:solidFill>
                <a:latin typeface="Arial" pitchFamily="34" charset="0"/>
                <a:ea typeface="Times New Roman" pitchFamily="18" charset="0"/>
                <a:cs typeface="Arial" pitchFamily="34" charset="0"/>
              </a:rPr>
              <a:t>	</a:t>
            </a:r>
            <a:r>
              <a:rPr lang="en-GB" altLang="ja-JP" dirty="0">
                <a:solidFill>
                  <a:srgbClr val="002060"/>
                </a:solidFill>
                <a:latin typeface="Arial" pitchFamily="34" charset="0"/>
                <a:ea typeface="Times New Roman" pitchFamily="18" charset="0"/>
                <a:cs typeface="Arial" pitchFamily="34" charset="0"/>
              </a:rPr>
              <a:t> —</a:t>
            </a:r>
            <a:r>
              <a:rPr lang="en-US" altLang="ja-JP" dirty="0">
                <a:solidFill>
                  <a:srgbClr val="002060"/>
                </a:solidFill>
                <a:latin typeface="Arial" pitchFamily="34" charset="0"/>
                <a:ea typeface="Times New Roman" pitchFamily="18" charset="0"/>
                <a:cs typeface="Arial" pitchFamily="34" charset="0"/>
              </a:rPr>
              <a:t> Deputy Director, BLTP</a:t>
            </a:r>
          </a:p>
          <a:p>
            <a:pPr lvl="0" eaLnBrk="0" fontAlgn="base" hangingPunct="0">
              <a:spcBef>
                <a:spcPct val="0"/>
              </a:spcBef>
              <a:spcAft>
                <a:spcPct val="0"/>
              </a:spcAft>
            </a:pPr>
            <a:endParaRPr lang="en-US" altLang="ja-JP" sz="1000" dirty="0">
              <a:solidFill>
                <a:srgbClr val="002060"/>
              </a:solidFill>
              <a:latin typeface="Arial" pitchFamily="34" charset="0"/>
              <a:ea typeface="Times New Roman" pitchFamily="18" charset="0"/>
              <a:cs typeface="Arial" pitchFamily="34" charset="0"/>
            </a:endParaRPr>
          </a:p>
          <a:p>
            <a:pPr lvl="0" eaLnBrk="0" fontAlgn="base" hangingPunct="0">
              <a:spcBef>
                <a:spcPct val="0"/>
              </a:spcBef>
              <a:spcAft>
                <a:spcPct val="0"/>
              </a:spcAft>
            </a:pPr>
            <a:r>
              <a:rPr lang="en-US" altLang="ja-JP" b="1" dirty="0">
                <a:solidFill>
                  <a:srgbClr val="002060"/>
                </a:solidFill>
                <a:latin typeface="Arial" pitchFamily="34" charset="0"/>
                <a:ea typeface="Times New Roman" pitchFamily="18" charset="0"/>
                <a:cs typeface="Arial" pitchFamily="34" charset="0"/>
              </a:rPr>
              <a:t>		Sergey Dmitriev</a:t>
            </a:r>
            <a:r>
              <a:rPr lang="en-US" altLang="ja-JP" dirty="0">
                <a:solidFill>
                  <a:srgbClr val="002060"/>
                </a:solidFill>
                <a:latin typeface="Arial" pitchFamily="34" charset="0"/>
                <a:ea typeface="Times New Roman" pitchFamily="18" charset="0"/>
                <a:cs typeface="Arial" pitchFamily="34" charset="0"/>
              </a:rPr>
              <a:t>		</a:t>
            </a:r>
            <a:r>
              <a:rPr lang="en-GB" altLang="ja-JP" dirty="0">
                <a:solidFill>
                  <a:srgbClr val="002060"/>
                </a:solidFill>
                <a:latin typeface="Arial" pitchFamily="34" charset="0"/>
                <a:ea typeface="Times New Roman" pitchFamily="18" charset="0"/>
                <a:cs typeface="Arial" pitchFamily="34" charset="0"/>
              </a:rPr>
              <a:t> —</a:t>
            </a:r>
            <a:r>
              <a:rPr lang="en-US" altLang="ja-JP" dirty="0">
                <a:solidFill>
                  <a:srgbClr val="002060"/>
                </a:solidFill>
                <a:latin typeface="Arial" pitchFamily="34" charset="0"/>
                <a:ea typeface="Times New Roman" pitchFamily="18" charset="0"/>
                <a:cs typeface="Arial" pitchFamily="34" charset="0"/>
              </a:rPr>
              <a:t> Vice-Director, JINR</a:t>
            </a:r>
            <a:endParaRPr lang="ru-RU" altLang="ja-JP" sz="1000" dirty="0">
              <a:solidFill>
                <a:srgbClr val="002060"/>
              </a:solidFill>
              <a:latin typeface="Arial" pitchFamily="34" charset="0"/>
              <a:cs typeface="Arial" pitchFamily="34" charset="0"/>
            </a:endParaRPr>
          </a:p>
          <a:p>
            <a:pPr lvl="0" eaLnBrk="0" fontAlgn="base" hangingPunct="0">
              <a:spcBef>
                <a:spcPct val="0"/>
              </a:spcBef>
              <a:spcAft>
                <a:spcPct val="0"/>
              </a:spcAft>
            </a:pPr>
            <a:endParaRPr lang="ru-RU" altLang="ja-JP" sz="1000" dirty="0">
              <a:solidFill>
                <a:srgbClr val="002060"/>
              </a:solidFill>
              <a:latin typeface="Arial" pitchFamily="34" charset="0"/>
              <a:cs typeface="Arial" pitchFamily="34" charset="0"/>
            </a:endParaRPr>
          </a:p>
          <a:p>
            <a:pPr lvl="0" eaLnBrk="0" fontAlgn="base" hangingPunct="0">
              <a:spcBef>
                <a:spcPct val="0"/>
              </a:spcBef>
              <a:spcAft>
                <a:spcPct val="0"/>
              </a:spcAft>
            </a:pPr>
            <a:r>
              <a:rPr lang="en-US" altLang="ja-JP" b="1" dirty="0">
                <a:solidFill>
                  <a:srgbClr val="002060"/>
                </a:solidFill>
                <a:latin typeface="Arial" pitchFamily="34" charset="0"/>
                <a:ea typeface="Times New Roman" pitchFamily="18" charset="0"/>
                <a:cs typeface="Arial" pitchFamily="34" charset="0"/>
              </a:rPr>
              <a:t>		</a:t>
            </a:r>
            <a:r>
              <a:rPr lang="en-US" altLang="ja-JP" b="1" dirty="0" err="1">
                <a:solidFill>
                  <a:srgbClr val="002060"/>
                </a:solidFill>
                <a:latin typeface="Arial" pitchFamily="34" charset="0"/>
                <a:ea typeface="Times New Roman" pitchFamily="18" charset="0"/>
                <a:cs typeface="Arial" pitchFamily="34" charset="0"/>
              </a:rPr>
              <a:t>Egor</a:t>
            </a:r>
            <a:r>
              <a:rPr lang="en-US" altLang="ja-JP" b="1" dirty="0">
                <a:solidFill>
                  <a:srgbClr val="002060"/>
                </a:solidFill>
                <a:latin typeface="Arial" pitchFamily="34" charset="0"/>
                <a:ea typeface="Times New Roman" pitchFamily="18" charset="0"/>
                <a:cs typeface="Arial" pitchFamily="34" charset="0"/>
              </a:rPr>
              <a:t> </a:t>
            </a:r>
            <a:r>
              <a:rPr lang="en-US" altLang="ja-JP" b="1" dirty="0" err="1">
                <a:solidFill>
                  <a:srgbClr val="002060"/>
                </a:solidFill>
                <a:latin typeface="Arial" pitchFamily="34" charset="0"/>
                <a:ea typeface="Times New Roman" pitchFamily="18" charset="0"/>
                <a:cs typeface="Arial" pitchFamily="34" charset="0"/>
              </a:rPr>
              <a:t>Lycha­gin</a:t>
            </a:r>
            <a:r>
              <a:rPr lang="en-US" altLang="ja-JP" dirty="0">
                <a:solidFill>
                  <a:srgbClr val="002060"/>
                </a:solidFill>
                <a:latin typeface="Arial" pitchFamily="34" charset="0"/>
                <a:ea typeface="Times New Roman" pitchFamily="18" charset="0"/>
                <a:cs typeface="Arial" pitchFamily="34" charset="0"/>
              </a:rPr>
              <a:t>		</a:t>
            </a:r>
            <a:r>
              <a:rPr lang="en-GB" altLang="ja-JP" dirty="0">
                <a:solidFill>
                  <a:srgbClr val="002060"/>
                </a:solidFill>
                <a:latin typeface="Arial" pitchFamily="34" charset="0"/>
                <a:ea typeface="Times New Roman" pitchFamily="18" charset="0"/>
                <a:cs typeface="Arial" pitchFamily="34" charset="0"/>
              </a:rPr>
              <a:t> —</a:t>
            </a:r>
            <a:r>
              <a:rPr lang="en-US" altLang="ja-JP" dirty="0">
                <a:solidFill>
                  <a:srgbClr val="002060"/>
                </a:solidFill>
                <a:latin typeface="Arial" pitchFamily="34" charset="0"/>
                <a:ea typeface="Times New Roman" pitchFamily="18" charset="0"/>
                <a:cs typeface="Arial" pitchFamily="34" charset="0"/>
              </a:rPr>
              <a:t> Director, FLNP</a:t>
            </a:r>
          </a:p>
          <a:p>
            <a:pPr lvl="0" eaLnBrk="0" fontAlgn="base" hangingPunct="0">
              <a:spcBef>
                <a:spcPct val="0"/>
              </a:spcBef>
              <a:spcAft>
                <a:spcPct val="0"/>
              </a:spcAft>
            </a:pPr>
            <a:endParaRPr lang="en-US" altLang="ja-JP" sz="1000" b="1" dirty="0">
              <a:solidFill>
                <a:srgbClr val="002060"/>
              </a:solidFill>
              <a:latin typeface="Arial" pitchFamily="34" charset="0"/>
              <a:ea typeface="Times New Roman" pitchFamily="18" charset="0"/>
              <a:cs typeface="Arial" pitchFamily="34" charset="0"/>
            </a:endParaRPr>
          </a:p>
          <a:p>
            <a:pPr lvl="0" eaLnBrk="0" fontAlgn="base" hangingPunct="0">
              <a:spcBef>
                <a:spcPct val="0"/>
              </a:spcBef>
              <a:spcAft>
                <a:spcPct val="0"/>
              </a:spcAft>
            </a:pPr>
            <a:r>
              <a:rPr lang="en-US" altLang="ja-JP" b="1" dirty="0">
                <a:solidFill>
                  <a:srgbClr val="002060"/>
                </a:solidFill>
                <a:latin typeface="Arial" pitchFamily="34" charset="0"/>
                <a:ea typeface="Times New Roman" pitchFamily="18" charset="0"/>
                <a:cs typeface="Arial" pitchFamily="34" charset="0"/>
              </a:rPr>
              <a:t>		Sergey </a:t>
            </a:r>
            <a:r>
              <a:rPr lang="en-US" altLang="ja-JP" b="1" dirty="0" err="1">
                <a:solidFill>
                  <a:srgbClr val="002060"/>
                </a:solidFill>
                <a:latin typeface="Arial" pitchFamily="34" charset="0"/>
                <a:ea typeface="Times New Roman" pitchFamily="18" charset="0"/>
                <a:cs typeface="Arial" pitchFamily="34" charset="0"/>
              </a:rPr>
              <a:t>Sidorchuk</a:t>
            </a:r>
            <a:r>
              <a:rPr lang="en-US" altLang="ja-JP" dirty="0">
                <a:solidFill>
                  <a:srgbClr val="002060"/>
                </a:solidFill>
                <a:latin typeface="Arial" pitchFamily="34" charset="0"/>
                <a:ea typeface="Times New Roman" pitchFamily="18" charset="0"/>
                <a:cs typeface="Arial" pitchFamily="34" charset="0"/>
              </a:rPr>
              <a:t>	</a:t>
            </a:r>
            <a:r>
              <a:rPr lang="en-GB" altLang="ja-JP" dirty="0">
                <a:solidFill>
                  <a:srgbClr val="002060"/>
                </a:solidFill>
                <a:latin typeface="Arial" pitchFamily="34" charset="0"/>
                <a:ea typeface="Times New Roman" pitchFamily="18" charset="0"/>
                <a:cs typeface="Arial" pitchFamily="34" charset="0"/>
              </a:rPr>
              <a:t> —</a:t>
            </a:r>
            <a:r>
              <a:rPr lang="en-US" altLang="ja-JP" dirty="0">
                <a:solidFill>
                  <a:srgbClr val="002060"/>
                </a:solidFill>
                <a:latin typeface="Arial" pitchFamily="34" charset="0"/>
                <a:ea typeface="Times New Roman" pitchFamily="18" charset="0"/>
                <a:cs typeface="Arial" pitchFamily="34" charset="0"/>
              </a:rPr>
              <a:t> Director, FLNR</a:t>
            </a:r>
            <a:endParaRPr lang="ru-RU" altLang="ja-JP" sz="1000" dirty="0">
              <a:solidFill>
                <a:srgbClr val="002060"/>
              </a:solidFill>
              <a:latin typeface="Arial" pitchFamily="34" charset="0"/>
              <a:cs typeface="Arial" pitchFamily="34" charset="0"/>
            </a:endParaRPr>
          </a:p>
          <a:p>
            <a:pPr lvl="0" eaLnBrk="0" fontAlgn="base" hangingPunct="0">
              <a:spcBef>
                <a:spcPct val="0"/>
              </a:spcBef>
              <a:spcAft>
                <a:spcPct val="0"/>
              </a:spcAft>
            </a:pPr>
            <a:endParaRPr lang="ru-RU" altLang="ja-JP" sz="1000" dirty="0">
              <a:solidFill>
                <a:srgbClr val="002060"/>
              </a:solidFill>
              <a:latin typeface="Arial" pitchFamily="34" charset="0"/>
              <a:cs typeface="Arial" pitchFamily="34" charset="0"/>
            </a:endParaRPr>
          </a:p>
          <a:p>
            <a:pPr lvl="0" eaLnBrk="0" fontAlgn="base" hangingPunct="0">
              <a:spcBef>
                <a:spcPct val="0"/>
              </a:spcBef>
              <a:spcAft>
                <a:spcPct val="0"/>
              </a:spcAft>
            </a:pPr>
            <a:r>
              <a:rPr lang="en-US" altLang="ja-JP" b="1" dirty="0">
                <a:solidFill>
                  <a:srgbClr val="002060"/>
                </a:solidFill>
                <a:latin typeface="Arial" pitchFamily="34" charset="0"/>
                <a:ea typeface="Times New Roman" pitchFamily="18" charset="0"/>
                <a:cs typeface="Arial" pitchFamily="34" charset="0"/>
              </a:rPr>
              <a:t>		Nikolay Skobelev	</a:t>
            </a:r>
            <a:r>
              <a:rPr lang="en-GB" altLang="ja-JP" dirty="0">
                <a:solidFill>
                  <a:srgbClr val="002060"/>
                </a:solidFill>
                <a:latin typeface="Arial" pitchFamily="34" charset="0"/>
                <a:ea typeface="Times New Roman" pitchFamily="18" charset="0"/>
                <a:cs typeface="Arial" pitchFamily="34" charset="0"/>
              </a:rPr>
              <a:t> —</a:t>
            </a:r>
            <a:r>
              <a:rPr lang="en-US" altLang="ja-JP" dirty="0">
                <a:solidFill>
                  <a:srgbClr val="002060"/>
                </a:solidFill>
                <a:latin typeface="Arial" pitchFamily="34" charset="0"/>
                <a:ea typeface="Times New Roman" pitchFamily="18" charset="0"/>
                <a:cs typeface="Arial" pitchFamily="34" charset="0"/>
              </a:rPr>
              <a:t> Scientific Secretary of the PAC</a:t>
            </a:r>
          </a:p>
          <a:p>
            <a:pPr lvl="0" eaLnBrk="0" fontAlgn="base" hangingPunct="0">
              <a:spcBef>
                <a:spcPct val="0"/>
              </a:spcBef>
              <a:spcAft>
                <a:spcPct val="0"/>
              </a:spcAft>
            </a:pPr>
            <a:endParaRPr lang="ru-RU" altLang="ja-JP" sz="1000" dirty="0">
              <a:solidFill>
                <a:srgbClr val="002060"/>
              </a:solidFill>
              <a:latin typeface="Arial" pitchFamily="34" charset="0"/>
              <a:cs typeface="Arial" pitchFamily="34" charset="0"/>
            </a:endParaRPr>
          </a:p>
          <a:p>
            <a:pPr lvl="0" eaLnBrk="0" fontAlgn="base" hangingPunct="0">
              <a:spcBef>
                <a:spcPct val="0"/>
              </a:spcBef>
              <a:spcAft>
                <a:spcPct val="0"/>
              </a:spcAft>
            </a:pPr>
            <a:r>
              <a:rPr lang="en-US" altLang="ja-JP" dirty="0">
                <a:solidFill>
                  <a:srgbClr val="002060"/>
                </a:solidFill>
                <a:latin typeface="Arial" pitchFamily="34" charset="0"/>
                <a:ea typeface="Times New Roman" pitchFamily="18" charset="0"/>
                <a:cs typeface="Arial" pitchFamily="34" charset="0"/>
              </a:rPr>
              <a:t>		</a:t>
            </a:r>
            <a:r>
              <a:rPr lang="en-US" altLang="ja-JP" b="1" dirty="0">
                <a:solidFill>
                  <a:srgbClr val="002060"/>
                </a:solidFill>
                <a:latin typeface="Arial" pitchFamily="34" charset="0"/>
                <a:ea typeface="Times New Roman" pitchFamily="18" charset="0"/>
                <a:cs typeface="Arial" pitchFamily="34" charset="0"/>
              </a:rPr>
              <a:t>Dmitry </a:t>
            </a:r>
            <a:r>
              <a:rPr lang="en-US" altLang="ja-JP" b="1" dirty="0" err="1">
                <a:solidFill>
                  <a:srgbClr val="002060"/>
                </a:solidFill>
                <a:latin typeface="Arial" pitchFamily="34" charset="0"/>
                <a:ea typeface="Times New Roman" pitchFamily="18" charset="0"/>
                <a:cs typeface="Arial" pitchFamily="34" charset="0"/>
              </a:rPr>
              <a:t>Podgainy</a:t>
            </a:r>
            <a:r>
              <a:rPr lang="en-US" altLang="ja-JP" dirty="0">
                <a:solidFill>
                  <a:srgbClr val="002060"/>
                </a:solidFill>
                <a:latin typeface="Arial" pitchFamily="34" charset="0"/>
                <a:ea typeface="Times New Roman" pitchFamily="18" charset="0"/>
                <a:cs typeface="Arial" pitchFamily="34" charset="0"/>
              </a:rPr>
              <a:t>		</a:t>
            </a:r>
            <a:r>
              <a:rPr lang="en-GB" altLang="ja-JP" dirty="0">
                <a:solidFill>
                  <a:srgbClr val="002060"/>
                </a:solidFill>
                <a:latin typeface="Arial" pitchFamily="34" charset="0"/>
                <a:ea typeface="Times New Roman" pitchFamily="18" charset="0"/>
                <a:cs typeface="Arial" pitchFamily="34" charset="0"/>
              </a:rPr>
              <a:t> —</a:t>
            </a:r>
            <a:r>
              <a:rPr lang="en-US" altLang="ja-JP" dirty="0">
                <a:solidFill>
                  <a:srgbClr val="002060"/>
                </a:solidFill>
                <a:latin typeface="Arial" pitchFamily="34" charset="0"/>
                <a:ea typeface="Times New Roman" pitchFamily="18" charset="0"/>
                <a:cs typeface="Arial" pitchFamily="34" charset="0"/>
              </a:rPr>
              <a:t> Deputy Director, MLIT</a:t>
            </a:r>
          </a:p>
          <a:p>
            <a:pPr lvl="0" eaLnBrk="0" fontAlgn="base" hangingPunct="0">
              <a:spcBef>
                <a:spcPct val="0"/>
              </a:spcBef>
              <a:spcAft>
                <a:spcPct val="0"/>
              </a:spcAft>
            </a:pPr>
            <a:r>
              <a:rPr lang="en-US" altLang="ja-JP" sz="1000" dirty="0">
                <a:solidFill>
                  <a:srgbClr val="002060"/>
                </a:solidFill>
                <a:latin typeface="Arial" pitchFamily="34" charset="0"/>
                <a:ea typeface="Times New Roman" pitchFamily="18" charset="0"/>
                <a:cs typeface="Arial" pitchFamily="34" charset="0"/>
              </a:rPr>
              <a:t>.</a:t>
            </a:r>
          </a:p>
          <a:p>
            <a:pPr lvl="0" eaLnBrk="0" fontAlgn="base" hangingPunct="0">
              <a:spcBef>
                <a:spcPct val="0"/>
              </a:spcBef>
              <a:spcAft>
                <a:spcPct val="0"/>
              </a:spcAft>
            </a:pPr>
            <a:r>
              <a:rPr lang="es-ES" altLang="ja-JP" b="1" dirty="0">
                <a:solidFill>
                  <a:srgbClr val="002060"/>
                </a:solidFill>
                <a:latin typeface="Arial" pitchFamily="34" charset="0"/>
                <a:ea typeface="Times New Roman" pitchFamily="18" charset="0"/>
                <a:cs typeface="Arial" pitchFamily="34" charset="0"/>
              </a:rPr>
              <a:t>		</a:t>
            </a:r>
            <a:r>
              <a:rPr lang="es-ES" altLang="ja-JP" b="1" dirty="0" err="1">
                <a:solidFill>
                  <a:srgbClr val="002060"/>
                </a:solidFill>
                <a:latin typeface="Arial" pitchFamily="34" charset="0"/>
                <a:ea typeface="Times New Roman" pitchFamily="18" charset="0"/>
                <a:cs typeface="Arial" pitchFamily="34" charset="0"/>
              </a:rPr>
              <a:t>Ev­geny</a:t>
            </a:r>
            <a:r>
              <a:rPr lang="es-ES" altLang="ja-JP" b="1" dirty="0">
                <a:solidFill>
                  <a:srgbClr val="002060"/>
                </a:solidFill>
                <a:latin typeface="Arial" pitchFamily="34" charset="0"/>
                <a:ea typeface="Times New Roman" pitchFamily="18" charset="0"/>
                <a:cs typeface="Arial" pitchFamily="34" charset="0"/>
              </a:rPr>
              <a:t> </a:t>
            </a:r>
            <a:r>
              <a:rPr lang="es-ES" altLang="ja-JP" b="1" dirty="0" err="1">
                <a:solidFill>
                  <a:srgbClr val="002060"/>
                </a:solidFill>
                <a:latin typeface="Arial" pitchFamily="34" charset="0"/>
                <a:ea typeface="Times New Roman" pitchFamily="18" charset="0"/>
                <a:cs typeface="Arial" pitchFamily="34" charset="0"/>
              </a:rPr>
              <a:t>Yakushev</a:t>
            </a:r>
            <a:r>
              <a:rPr lang="en-US" altLang="ja-JP" dirty="0">
                <a:solidFill>
                  <a:srgbClr val="002060"/>
                </a:solidFill>
                <a:latin typeface="Arial" pitchFamily="34" charset="0"/>
                <a:ea typeface="Times New Roman" pitchFamily="18" charset="0"/>
                <a:cs typeface="Arial" pitchFamily="34" charset="0"/>
              </a:rPr>
              <a:t>	</a:t>
            </a:r>
            <a:r>
              <a:rPr lang="en-GB" altLang="ja-JP" dirty="0">
                <a:solidFill>
                  <a:srgbClr val="002060"/>
                </a:solidFill>
                <a:latin typeface="Arial" pitchFamily="34" charset="0"/>
                <a:ea typeface="Times New Roman" pitchFamily="18" charset="0"/>
                <a:cs typeface="Arial" pitchFamily="34" charset="0"/>
              </a:rPr>
              <a:t> —</a:t>
            </a:r>
            <a:r>
              <a:rPr lang="en-US" altLang="ja-JP" dirty="0">
                <a:solidFill>
                  <a:srgbClr val="002060"/>
                </a:solidFill>
                <a:latin typeface="Arial" pitchFamily="34" charset="0"/>
                <a:ea typeface="Times New Roman" pitchFamily="18" charset="0"/>
                <a:cs typeface="Arial" pitchFamily="34" charset="0"/>
              </a:rPr>
              <a:t> Director, DLNP</a:t>
            </a:r>
          </a:p>
          <a:p>
            <a:pPr lvl="0" eaLnBrk="0" fontAlgn="base" hangingPunct="0">
              <a:spcBef>
                <a:spcPct val="0"/>
              </a:spcBef>
              <a:spcAft>
                <a:spcPct val="0"/>
              </a:spcAft>
            </a:pPr>
            <a:endParaRPr lang="ru-RU" altLang="ja-JP" sz="1000" dirty="0">
              <a:solidFill>
                <a:srgbClr val="002060"/>
              </a:solidFill>
              <a:latin typeface="Arial" pitchFamily="34" charset="0"/>
              <a:cs typeface="Arial" pitchFamily="34" charset="0"/>
            </a:endParaRPr>
          </a:p>
          <a:p>
            <a:pPr lvl="0" eaLnBrk="0" fontAlgn="base" hangingPunct="0">
              <a:spcBef>
                <a:spcPct val="0"/>
              </a:spcBef>
              <a:spcAft>
                <a:spcPct val="0"/>
              </a:spcAft>
            </a:pPr>
            <a:endParaRPr lang="ru-RU" altLang="ja-JP" sz="1000" dirty="0">
              <a:solidFill>
                <a:srgbClr val="000099"/>
              </a:solidFill>
              <a:latin typeface="Arial" pitchFamily="34" charset="0"/>
              <a:cs typeface="Arial" pitchFamily="34" charset="0"/>
            </a:endParaRPr>
          </a:p>
          <a:p>
            <a:pPr lvl="0" eaLnBrk="0" fontAlgn="base" hangingPunct="0">
              <a:spcBef>
                <a:spcPct val="0"/>
              </a:spcBef>
              <a:spcAft>
                <a:spcPct val="0"/>
              </a:spcAft>
            </a:pPr>
            <a:r>
              <a:rPr lang="en-US" altLang="ja-JP" b="1" dirty="0">
                <a:solidFill>
                  <a:srgbClr val="000099"/>
                </a:solidFill>
                <a:latin typeface="Arial" pitchFamily="34" charset="0"/>
                <a:ea typeface="Times New Roman" pitchFamily="18" charset="0"/>
                <a:cs typeface="Arial" pitchFamily="34" charset="0"/>
              </a:rPr>
              <a:t>		</a:t>
            </a:r>
            <a:endParaRPr lang="ru-RU" altLang="ja-JP" sz="1000" dirty="0">
              <a:solidFill>
                <a:srgbClr val="000099"/>
              </a:solidFill>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BB8F4E88-342D-41CE-AFC6-53C70283D1BE}"/>
              </a:ext>
            </a:extLst>
          </p:cNvPr>
          <p:cNvSpPr/>
          <p:nvPr/>
        </p:nvSpPr>
        <p:spPr>
          <a:xfrm>
            <a:off x="1559496" y="1124744"/>
            <a:ext cx="9073008" cy="4308872"/>
          </a:xfrm>
          <a:prstGeom prst="rect">
            <a:avLst/>
          </a:prstGeom>
        </p:spPr>
        <p:txBody>
          <a:bodyPr wrap="square">
            <a:spAutoFit/>
          </a:bodyPr>
          <a:lstStyle/>
          <a:p>
            <a:pPr lvl="0" algn="ctr" eaLnBrk="0" fontAlgn="base" hangingPunct="0">
              <a:spcBef>
                <a:spcPct val="0"/>
              </a:spcBef>
              <a:spcAft>
                <a:spcPct val="0"/>
              </a:spcAft>
            </a:pPr>
            <a:r>
              <a:rPr lang="en-GB" altLang="ja-JP" sz="2400" b="1" dirty="0">
                <a:solidFill>
                  <a:srgbClr val="C00000"/>
                </a:solidFill>
                <a:latin typeface="Arial" pitchFamily="34" charset="0"/>
                <a:ea typeface="Times New Roman" pitchFamily="18" charset="0"/>
                <a:cs typeface="Arial" pitchFamily="34" charset="0"/>
              </a:rPr>
              <a:t>Members of the JINR Directorate</a:t>
            </a:r>
          </a:p>
          <a:p>
            <a:pPr lvl="0" algn="ctr" eaLnBrk="0" fontAlgn="base" hangingPunct="0">
              <a:spcBef>
                <a:spcPct val="0"/>
              </a:spcBef>
              <a:spcAft>
                <a:spcPct val="0"/>
              </a:spcAft>
            </a:pPr>
            <a:endParaRPr lang="en-US" altLang="ja-JP" b="1" dirty="0">
              <a:solidFill>
                <a:srgbClr val="C00000"/>
              </a:solidFill>
              <a:latin typeface="Arial" pitchFamily="34" charset="0"/>
              <a:ea typeface="Times New Roman" pitchFamily="18" charset="0"/>
              <a:cs typeface="Arial" pitchFamily="34" charset="0"/>
            </a:endParaRPr>
          </a:p>
          <a:p>
            <a:pPr lvl="0" algn="ctr" eaLnBrk="0" fontAlgn="base" hangingPunct="0">
              <a:spcBef>
                <a:spcPct val="0"/>
              </a:spcBef>
              <a:spcAft>
                <a:spcPct val="0"/>
              </a:spcAft>
            </a:pPr>
            <a:endParaRPr lang="en-US" altLang="ja-JP" b="1" dirty="0">
              <a:solidFill>
                <a:srgbClr val="000099"/>
              </a:solidFill>
              <a:latin typeface="Arial" pitchFamily="34" charset="0"/>
              <a:ea typeface="Times New Roman" pitchFamily="18" charset="0"/>
              <a:cs typeface="Arial" pitchFamily="34" charset="0"/>
            </a:endParaRPr>
          </a:p>
          <a:p>
            <a:pPr lvl="0" eaLnBrk="0" fontAlgn="base" hangingPunct="0">
              <a:spcBef>
                <a:spcPct val="0"/>
              </a:spcBef>
              <a:spcAft>
                <a:spcPct val="0"/>
              </a:spcAft>
            </a:pPr>
            <a:r>
              <a:rPr lang="en-US" altLang="ja-JP" b="1" dirty="0">
                <a:solidFill>
                  <a:srgbClr val="000099"/>
                </a:solidFill>
                <a:latin typeface="Arial" pitchFamily="34" charset="0"/>
                <a:ea typeface="Times New Roman" pitchFamily="18" charset="0"/>
                <a:cs typeface="Arial" pitchFamily="34" charset="0"/>
              </a:rPr>
              <a:t>		</a:t>
            </a:r>
            <a:r>
              <a:rPr lang="en-US" altLang="ja-JP" b="1" dirty="0" err="1">
                <a:solidFill>
                  <a:srgbClr val="002060"/>
                </a:solidFill>
                <a:latin typeface="Arial" pitchFamily="34" charset="0"/>
                <a:ea typeface="Times New Roman" pitchFamily="18" charset="0"/>
                <a:cs typeface="Arial" pitchFamily="34" charset="0"/>
              </a:rPr>
              <a:t>Grigory</a:t>
            </a:r>
            <a:r>
              <a:rPr lang="en-US" altLang="ja-JP" b="1" dirty="0">
                <a:solidFill>
                  <a:srgbClr val="002060"/>
                </a:solidFill>
                <a:latin typeface="Arial" pitchFamily="34" charset="0"/>
                <a:ea typeface="Times New Roman" pitchFamily="18" charset="0"/>
                <a:cs typeface="Arial" pitchFamily="34" charset="0"/>
              </a:rPr>
              <a:t> </a:t>
            </a:r>
            <a:r>
              <a:rPr lang="en-US" altLang="ja-JP" b="1" dirty="0" err="1">
                <a:solidFill>
                  <a:srgbClr val="002060"/>
                </a:solidFill>
                <a:latin typeface="Arial" pitchFamily="34" charset="0"/>
                <a:ea typeface="Times New Roman" pitchFamily="18" charset="0"/>
                <a:cs typeface="Arial" pitchFamily="34" charset="0"/>
              </a:rPr>
              <a:t>Trubnikov</a:t>
            </a:r>
            <a:r>
              <a:rPr lang="en-US" altLang="ja-JP" b="1" dirty="0">
                <a:solidFill>
                  <a:srgbClr val="002060"/>
                </a:solidFill>
                <a:latin typeface="Arial" pitchFamily="34" charset="0"/>
                <a:ea typeface="Times New Roman" pitchFamily="18" charset="0"/>
                <a:cs typeface="Arial" pitchFamily="34" charset="0"/>
              </a:rPr>
              <a:t>	</a:t>
            </a:r>
            <a:r>
              <a:rPr lang="en-GB" altLang="ja-JP" dirty="0">
                <a:solidFill>
                  <a:srgbClr val="002060"/>
                </a:solidFill>
                <a:latin typeface="Arial" pitchFamily="34" charset="0"/>
                <a:ea typeface="Times New Roman" pitchFamily="18" charset="0"/>
                <a:cs typeface="Arial" pitchFamily="34" charset="0"/>
              </a:rPr>
              <a:t>—</a:t>
            </a:r>
            <a:r>
              <a:rPr lang="en-US" altLang="ja-JP" dirty="0">
                <a:solidFill>
                  <a:srgbClr val="002060"/>
                </a:solidFill>
                <a:latin typeface="Arial" pitchFamily="34" charset="0"/>
                <a:ea typeface="Times New Roman" pitchFamily="18" charset="0"/>
                <a:cs typeface="Arial" pitchFamily="34" charset="0"/>
              </a:rPr>
              <a:t> Director of JINR</a:t>
            </a:r>
          </a:p>
          <a:p>
            <a:pPr lvl="0" eaLnBrk="0" fontAlgn="base" hangingPunct="0">
              <a:spcBef>
                <a:spcPct val="0"/>
              </a:spcBef>
              <a:spcAft>
                <a:spcPct val="0"/>
              </a:spcAft>
            </a:pPr>
            <a:endParaRPr lang="en-US" altLang="ja-JP" sz="1000" dirty="0">
              <a:solidFill>
                <a:srgbClr val="002060"/>
              </a:solidFill>
              <a:latin typeface="Arial" pitchFamily="34" charset="0"/>
              <a:ea typeface="Times New Roman" pitchFamily="18" charset="0"/>
              <a:cs typeface="Arial" pitchFamily="34" charset="0"/>
            </a:endParaRPr>
          </a:p>
          <a:p>
            <a:pPr lvl="0" eaLnBrk="0" fontAlgn="base" hangingPunct="0">
              <a:spcBef>
                <a:spcPct val="0"/>
              </a:spcBef>
              <a:spcAft>
                <a:spcPct val="0"/>
              </a:spcAft>
            </a:pPr>
            <a:r>
              <a:rPr lang="en-US" altLang="ja-JP" b="1" dirty="0">
                <a:solidFill>
                  <a:srgbClr val="002060"/>
                </a:solidFill>
                <a:latin typeface="Arial" pitchFamily="34" charset="0"/>
                <a:ea typeface="Times New Roman" pitchFamily="18" charset="0"/>
                <a:cs typeface="Arial" pitchFamily="34" charset="0"/>
              </a:rPr>
              <a:t>		Victor </a:t>
            </a:r>
            <a:r>
              <a:rPr lang="en-US" altLang="ja-JP" b="1" dirty="0" err="1">
                <a:solidFill>
                  <a:srgbClr val="002060"/>
                </a:solidFill>
                <a:latin typeface="Arial" pitchFamily="34" charset="0"/>
                <a:ea typeface="Times New Roman" pitchFamily="18" charset="0"/>
                <a:cs typeface="Arial" pitchFamily="34" charset="0"/>
              </a:rPr>
              <a:t>Matveev</a:t>
            </a:r>
            <a:r>
              <a:rPr lang="en-US" altLang="ja-JP" b="1" dirty="0">
                <a:solidFill>
                  <a:srgbClr val="002060"/>
                </a:solidFill>
                <a:latin typeface="Arial" pitchFamily="34" charset="0"/>
                <a:ea typeface="Times New Roman" pitchFamily="18" charset="0"/>
                <a:cs typeface="Arial" pitchFamily="34" charset="0"/>
              </a:rPr>
              <a:t>		</a:t>
            </a:r>
            <a:r>
              <a:rPr lang="en-GB" altLang="ja-JP" dirty="0">
                <a:solidFill>
                  <a:srgbClr val="002060"/>
                </a:solidFill>
                <a:latin typeface="Arial" pitchFamily="34" charset="0"/>
                <a:ea typeface="Times New Roman" pitchFamily="18" charset="0"/>
                <a:cs typeface="Arial" pitchFamily="34" charset="0"/>
              </a:rPr>
              <a:t>—</a:t>
            </a:r>
            <a:r>
              <a:rPr lang="en-US" altLang="ja-JP" dirty="0">
                <a:solidFill>
                  <a:srgbClr val="002060"/>
                </a:solidFill>
                <a:latin typeface="Arial" pitchFamily="34" charset="0"/>
                <a:ea typeface="Times New Roman" pitchFamily="18" charset="0"/>
                <a:cs typeface="Arial" pitchFamily="34" charset="0"/>
              </a:rPr>
              <a:t> Scientific Leader of JINR</a:t>
            </a:r>
            <a:endParaRPr lang="ru-RU" altLang="ja-JP" sz="1000" dirty="0">
              <a:solidFill>
                <a:srgbClr val="002060"/>
              </a:solidFill>
              <a:latin typeface="Arial" pitchFamily="34" charset="0"/>
              <a:cs typeface="Arial" pitchFamily="34" charset="0"/>
            </a:endParaRPr>
          </a:p>
          <a:p>
            <a:pPr lvl="0" eaLnBrk="0" fontAlgn="base" hangingPunct="0">
              <a:spcBef>
                <a:spcPct val="0"/>
              </a:spcBef>
              <a:spcAft>
                <a:spcPct val="0"/>
              </a:spcAft>
            </a:pPr>
            <a:r>
              <a:rPr lang="en-US" altLang="ja-JP" sz="2800" b="1" dirty="0">
                <a:solidFill>
                  <a:srgbClr val="002060"/>
                </a:solidFill>
                <a:latin typeface="Arial" pitchFamily="34" charset="0"/>
                <a:ea typeface="Times New Roman" pitchFamily="18" charset="0"/>
                <a:cs typeface="Arial" pitchFamily="34" charset="0"/>
              </a:rPr>
              <a:t>		</a:t>
            </a:r>
            <a:r>
              <a:rPr lang="en-US" altLang="ja-JP" b="1" dirty="0">
                <a:solidFill>
                  <a:srgbClr val="002060"/>
                </a:solidFill>
                <a:latin typeface="Arial" pitchFamily="34" charset="0"/>
                <a:ea typeface="Times New Roman" pitchFamily="18" charset="0"/>
                <a:cs typeface="Arial" pitchFamily="34" charset="0"/>
              </a:rPr>
              <a:t>Sergey </a:t>
            </a:r>
            <a:r>
              <a:rPr lang="en-US" altLang="ja-JP" b="1" dirty="0" err="1">
                <a:solidFill>
                  <a:srgbClr val="002060"/>
                </a:solidFill>
                <a:latin typeface="Arial" pitchFamily="34" charset="0"/>
                <a:ea typeface="Times New Roman" pitchFamily="18" charset="0"/>
                <a:cs typeface="Arial" pitchFamily="34" charset="0"/>
              </a:rPr>
              <a:t>Dmitriev</a:t>
            </a:r>
            <a:r>
              <a:rPr lang="en-US" altLang="ja-JP" dirty="0">
                <a:solidFill>
                  <a:srgbClr val="002060"/>
                </a:solidFill>
                <a:latin typeface="Arial" pitchFamily="34" charset="0"/>
                <a:ea typeface="Times New Roman" pitchFamily="18" charset="0"/>
                <a:cs typeface="Arial" pitchFamily="34" charset="0"/>
              </a:rPr>
              <a:t>		</a:t>
            </a:r>
            <a:r>
              <a:rPr lang="en-GB" altLang="ja-JP" dirty="0">
                <a:solidFill>
                  <a:srgbClr val="002060"/>
                </a:solidFill>
                <a:latin typeface="Arial" pitchFamily="34" charset="0"/>
                <a:ea typeface="Times New Roman" pitchFamily="18" charset="0"/>
                <a:cs typeface="Arial" pitchFamily="34" charset="0"/>
              </a:rPr>
              <a:t>—</a:t>
            </a:r>
            <a:r>
              <a:rPr lang="en-US" altLang="ja-JP" dirty="0">
                <a:solidFill>
                  <a:srgbClr val="002060"/>
                </a:solidFill>
                <a:latin typeface="Arial" pitchFamily="34" charset="0"/>
                <a:ea typeface="Times New Roman" pitchFamily="18" charset="0"/>
                <a:cs typeface="Arial" pitchFamily="34" charset="0"/>
              </a:rPr>
              <a:t> Vice-Director, JINR</a:t>
            </a:r>
            <a:endParaRPr lang="ru-RU" altLang="ja-JP" sz="1000" dirty="0">
              <a:solidFill>
                <a:srgbClr val="002060"/>
              </a:solidFill>
              <a:latin typeface="Arial" pitchFamily="34" charset="0"/>
              <a:cs typeface="Arial" pitchFamily="34" charset="0"/>
            </a:endParaRPr>
          </a:p>
          <a:p>
            <a:pPr lvl="0" eaLnBrk="0" fontAlgn="base" hangingPunct="0">
              <a:spcBef>
                <a:spcPct val="0"/>
              </a:spcBef>
              <a:spcAft>
                <a:spcPct val="0"/>
              </a:spcAft>
            </a:pPr>
            <a:endParaRPr lang="ru-RU" altLang="ja-JP" sz="1000" dirty="0">
              <a:solidFill>
                <a:srgbClr val="002060"/>
              </a:solidFill>
              <a:latin typeface="Arial" pitchFamily="34" charset="0"/>
              <a:cs typeface="Arial" pitchFamily="34" charset="0"/>
            </a:endParaRPr>
          </a:p>
          <a:p>
            <a:pPr lvl="0" eaLnBrk="0" fontAlgn="base" hangingPunct="0">
              <a:spcBef>
                <a:spcPct val="0"/>
              </a:spcBef>
              <a:spcAft>
                <a:spcPct val="0"/>
              </a:spcAft>
            </a:pPr>
            <a:r>
              <a:rPr lang="en-US" altLang="ja-JP" b="1" dirty="0">
                <a:solidFill>
                  <a:srgbClr val="002060"/>
                </a:solidFill>
                <a:latin typeface="Arial" pitchFamily="34" charset="0"/>
                <a:ea typeface="Times New Roman" pitchFamily="18" charset="0"/>
                <a:cs typeface="Arial" pitchFamily="34" charset="0"/>
              </a:rPr>
              <a:t>		Vladimir </a:t>
            </a:r>
            <a:r>
              <a:rPr lang="en-US" altLang="ja-JP" b="1" dirty="0" err="1">
                <a:solidFill>
                  <a:srgbClr val="002060"/>
                </a:solidFill>
                <a:latin typeface="Arial" pitchFamily="34" charset="0"/>
                <a:ea typeface="Times New Roman" pitchFamily="18" charset="0"/>
                <a:cs typeface="Arial" pitchFamily="34" charset="0"/>
              </a:rPr>
              <a:t>Kekelidze</a:t>
            </a:r>
            <a:r>
              <a:rPr lang="en-US" altLang="ja-JP" dirty="0">
                <a:solidFill>
                  <a:srgbClr val="002060"/>
                </a:solidFill>
                <a:latin typeface="Arial" pitchFamily="34" charset="0"/>
                <a:ea typeface="Times New Roman" pitchFamily="18" charset="0"/>
                <a:cs typeface="Arial" pitchFamily="34" charset="0"/>
              </a:rPr>
              <a:t>	</a:t>
            </a:r>
            <a:r>
              <a:rPr lang="en-GB" altLang="ja-JP" dirty="0">
                <a:solidFill>
                  <a:srgbClr val="002060"/>
                </a:solidFill>
                <a:latin typeface="Arial" pitchFamily="34" charset="0"/>
                <a:ea typeface="Times New Roman" pitchFamily="18" charset="0"/>
                <a:cs typeface="Arial" pitchFamily="34" charset="0"/>
              </a:rPr>
              <a:t>—</a:t>
            </a:r>
            <a:r>
              <a:rPr lang="en-US" altLang="ja-JP" dirty="0">
                <a:solidFill>
                  <a:srgbClr val="002060"/>
                </a:solidFill>
                <a:latin typeface="Arial" pitchFamily="34" charset="0"/>
                <a:ea typeface="Times New Roman" pitchFamily="18" charset="0"/>
                <a:cs typeface="Arial" pitchFamily="34" charset="0"/>
              </a:rPr>
              <a:t> Vice-Director of JINR</a:t>
            </a:r>
          </a:p>
          <a:p>
            <a:pPr lvl="0" eaLnBrk="0" fontAlgn="base" hangingPunct="0">
              <a:spcBef>
                <a:spcPct val="0"/>
              </a:spcBef>
              <a:spcAft>
                <a:spcPct val="0"/>
              </a:spcAft>
            </a:pPr>
            <a:endParaRPr lang="en-US" altLang="ja-JP" sz="1000" b="1" dirty="0">
              <a:solidFill>
                <a:srgbClr val="002060"/>
              </a:solidFill>
              <a:latin typeface="Arial" pitchFamily="34" charset="0"/>
              <a:ea typeface="Times New Roman" pitchFamily="18" charset="0"/>
              <a:cs typeface="Arial" pitchFamily="34" charset="0"/>
            </a:endParaRPr>
          </a:p>
          <a:p>
            <a:pPr lvl="0" eaLnBrk="0" fontAlgn="base" hangingPunct="0">
              <a:spcBef>
                <a:spcPct val="0"/>
              </a:spcBef>
              <a:spcAft>
                <a:spcPct val="0"/>
              </a:spcAft>
            </a:pPr>
            <a:r>
              <a:rPr lang="en-US" altLang="ja-JP" b="1" dirty="0">
                <a:solidFill>
                  <a:srgbClr val="002060"/>
                </a:solidFill>
                <a:latin typeface="Arial" pitchFamily="34" charset="0"/>
                <a:ea typeface="Times New Roman" pitchFamily="18" charset="0"/>
                <a:cs typeface="Arial" pitchFamily="34" charset="0"/>
              </a:rPr>
              <a:t>		</a:t>
            </a:r>
            <a:r>
              <a:rPr lang="en-US" altLang="ja-JP" b="1" dirty="0" err="1">
                <a:solidFill>
                  <a:srgbClr val="002060"/>
                </a:solidFill>
                <a:latin typeface="Arial" pitchFamily="34" charset="0"/>
                <a:ea typeface="Times New Roman" pitchFamily="18" charset="0"/>
                <a:cs typeface="Arial" pitchFamily="34" charset="0"/>
              </a:rPr>
              <a:t>Latchesar</a:t>
            </a:r>
            <a:r>
              <a:rPr lang="en-US" altLang="ja-JP" b="1" dirty="0">
                <a:solidFill>
                  <a:srgbClr val="002060"/>
                </a:solidFill>
                <a:latin typeface="Arial" pitchFamily="34" charset="0"/>
                <a:ea typeface="Times New Roman" pitchFamily="18" charset="0"/>
                <a:cs typeface="Arial" pitchFamily="34" charset="0"/>
              </a:rPr>
              <a:t> </a:t>
            </a:r>
            <a:r>
              <a:rPr lang="en-US" altLang="ja-JP" b="1" dirty="0" err="1">
                <a:solidFill>
                  <a:srgbClr val="002060"/>
                </a:solidFill>
                <a:latin typeface="Arial" pitchFamily="34" charset="0"/>
                <a:ea typeface="Times New Roman" pitchFamily="18" charset="0"/>
                <a:cs typeface="Arial" pitchFamily="34" charset="0"/>
              </a:rPr>
              <a:t>Kostov</a:t>
            </a:r>
            <a:r>
              <a:rPr lang="en-US" altLang="ja-JP" dirty="0">
                <a:solidFill>
                  <a:srgbClr val="002060"/>
                </a:solidFill>
                <a:latin typeface="Arial" pitchFamily="34" charset="0"/>
                <a:ea typeface="Times New Roman" pitchFamily="18" charset="0"/>
                <a:cs typeface="Arial" pitchFamily="34" charset="0"/>
              </a:rPr>
              <a:t>	</a:t>
            </a:r>
            <a:r>
              <a:rPr lang="en-GB" altLang="ja-JP" dirty="0">
                <a:solidFill>
                  <a:srgbClr val="002060"/>
                </a:solidFill>
                <a:latin typeface="Arial" pitchFamily="34" charset="0"/>
                <a:ea typeface="Times New Roman" pitchFamily="18" charset="0"/>
                <a:cs typeface="Arial" pitchFamily="34" charset="0"/>
              </a:rPr>
              <a:t>—</a:t>
            </a:r>
            <a:r>
              <a:rPr lang="en-US" altLang="ja-JP" dirty="0">
                <a:solidFill>
                  <a:srgbClr val="002060"/>
                </a:solidFill>
                <a:latin typeface="Arial" pitchFamily="34" charset="0"/>
                <a:ea typeface="Times New Roman" pitchFamily="18" charset="0"/>
                <a:cs typeface="Arial" pitchFamily="34" charset="0"/>
              </a:rPr>
              <a:t> Vice-Director of JINR</a:t>
            </a:r>
            <a:endParaRPr lang="ru-RU" altLang="ja-JP" sz="1000" dirty="0">
              <a:solidFill>
                <a:srgbClr val="002060"/>
              </a:solidFill>
              <a:latin typeface="Arial" pitchFamily="34" charset="0"/>
              <a:cs typeface="Arial" pitchFamily="34" charset="0"/>
            </a:endParaRPr>
          </a:p>
          <a:p>
            <a:pPr lvl="0" eaLnBrk="0" fontAlgn="base" hangingPunct="0">
              <a:spcBef>
                <a:spcPct val="0"/>
              </a:spcBef>
              <a:spcAft>
                <a:spcPct val="0"/>
              </a:spcAft>
            </a:pPr>
            <a:endParaRPr lang="ru-RU" altLang="ja-JP" sz="1000" dirty="0">
              <a:solidFill>
                <a:srgbClr val="002060"/>
              </a:solidFill>
              <a:latin typeface="Arial" pitchFamily="34" charset="0"/>
              <a:cs typeface="Arial" pitchFamily="34" charset="0"/>
            </a:endParaRPr>
          </a:p>
          <a:p>
            <a:pPr lvl="0" eaLnBrk="0" fontAlgn="base" hangingPunct="0">
              <a:spcBef>
                <a:spcPct val="0"/>
              </a:spcBef>
              <a:spcAft>
                <a:spcPct val="0"/>
              </a:spcAft>
            </a:pPr>
            <a:r>
              <a:rPr lang="en-US" altLang="ja-JP" b="1" dirty="0">
                <a:solidFill>
                  <a:srgbClr val="002060"/>
                </a:solidFill>
                <a:latin typeface="Arial" pitchFamily="34" charset="0"/>
                <a:ea typeface="Times New Roman" pitchFamily="18" charset="0"/>
                <a:cs typeface="Arial" pitchFamily="34" charset="0"/>
              </a:rPr>
              <a:t>		Sergey </a:t>
            </a:r>
            <a:r>
              <a:rPr lang="en-US" altLang="ja-JP" b="1" dirty="0" err="1">
                <a:solidFill>
                  <a:srgbClr val="002060"/>
                </a:solidFill>
                <a:latin typeface="Arial" pitchFamily="34" charset="0"/>
                <a:ea typeface="Times New Roman" pitchFamily="18" charset="0"/>
                <a:cs typeface="Arial" pitchFamily="34" charset="0"/>
              </a:rPr>
              <a:t>Nedelko</a:t>
            </a:r>
            <a:r>
              <a:rPr lang="en-US" altLang="ja-JP" b="1" dirty="0">
                <a:solidFill>
                  <a:srgbClr val="002060"/>
                </a:solidFill>
                <a:latin typeface="Arial" pitchFamily="34" charset="0"/>
                <a:ea typeface="Times New Roman" pitchFamily="18" charset="0"/>
                <a:cs typeface="Arial" pitchFamily="34" charset="0"/>
              </a:rPr>
              <a:t>		</a:t>
            </a:r>
            <a:r>
              <a:rPr lang="en-GB" altLang="ja-JP" dirty="0">
                <a:solidFill>
                  <a:srgbClr val="002060"/>
                </a:solidFill>
                <a:latin typeface="Arial" pitchFamily="34" charset="0"/>
                <a:ea typeface="Times New Roman" pitchFamily="18" charset="0"/>
                <a:cs typeface="Arial" pitchFamily="34" charset="0"/>
              </a:rPr>
              <a:t>—</a:t>
            </a:r>
            <a:r>
              <a:rPr lang="en-US" altLang="ja-JP" dirty="0">
                <a:solidFill>
                  <a:srgbClr val="002060"/>
                </a:solidFill>
                <a:latin typeface="Arial" pitchFamily="34" charset="0"/>
                <a:ea typeface="Times New Roman" pitchFamily="18" charset="0"/>
                <a:cs typeface="Arial" pitchFamily="34" charset="0"/>
              </a:rPr>
              <a:t> Chief Scientific Secretary of JINR</a:t>
            </a:r>
          </a:p>
          <a:p>
            <a:pPr lvl="0" eaLnBrk="0" fontAlgn="base" hangingPunct="0">
              <a:spcBef>
                <a:spcPct val="0"/>
              </a:spcBef>
              <a:spcAft>
                <a:spcPct val="0"/>
              </a:spcAft>
            </a:pPr>
            <a:endParaRPr lang="ru-RU" altLang="ja-JP" sz="1000" dirty="0">
              <a:solidFill>
                <a:srgbClr val="002060"/>
              </a:solidFill>
              <a:latin typeface="Arial" pitchFamily="34" charset="0"/>
              <a:cs typeface="Arial" pitchFamily="34" charset="0"/>
            </a:endParaRPr>
          </a:p>
          <a:p>
            <a:pPr lvl="0" eaLnBrk="0" fontAlgn="base" hangingPunct="0">
              <a:spcBef>
                <a:spcPct val="0"/>
              </a:spcBef>
              <a:spcAft>
                <a:spcPct val="0"/>
              </a:spcAft>
            </a:pPr>
            <a:r>
              <a:rPr lang="en-US" altLang="ja-JP" dirty="0">
                <a:solidFill>
                  <a:srgbClr val="002060"/>
                </a:solidFill>
                <a:latin typeface="Arial" pitchFamily="34" charset="0"/>
                <a:ea typeface="Times New Roman" pitchFamily="18" charset="0"/>
                <a:cs typeface="Arial" pitchFamily="34" charset="0"/>
              </a:rPr>
              <a:t>		</a:t>
            </a:r>
            <a:r>
              <a:rPr lang="en-US" altLang="ja-JP" b="1" dirty="0">
                <a:solidFill>
                  <a:srgbClr val="002060"/>
                </a:solidFill>
                <a:latin typeface="Arial" pitchFamily="34" charset="0"/>
                <a:ea typeface="Times New Roman" pitchFamily="18" charset="0"/>
                <a:cs typeface="Arial" pitchFamily="34" charset="0"/>
              </a:rPr>
              <a:t>Boris </a:t>
            </a:r>
            <a:r>
              <a:rPr lang="en-US" altLang="ja-JP" b="1" dirty="0" err="1">
                <a:solidFill>
                  <a:srgbClr val="002060"/>
                </a:solidFill>
                <a:latin typeface="Arial" pitchFamily="34" charset="0"/>
                <a:ea typeface="Times New Roman" pitchFamily="18" charset="0"/>
                <a:cs typeface="Arial" pitchFamily="34" charset="0"/>
              </a:rPr>
              <a:t>Gikal</a:t>
            </a:r>
            <a:r>
              <a:rPr lang="en-US" altLang="ja-JP" dirty="0">
                <a:solidFill>
                  <a:srgbClr val="002060"/>
                </a:solidFill>
                <a:latin typeface="Arial" pitchFamily="34" charset="0"/>
                <a:ea typeface="Times New Roman" pitchFamily="18" charset="0"/>
                <a:cs typeface="Arial" pitchFamily="34" charset="0"/>
              </a:rPr>
              <a:t> 		</a:t>
            </a:r>
            <a:r>
              <a:rPr lang="en-GB" altLang="ja-JP" dirty="0">
                <a:solidFill>
                  <a:srgbClr val="002060"/>
                </a:solidFill>
                <a:latin typeface="Arial" pitchFamily="34" charset="0"/>
                <a:ea typeface="Times New Roman" pitchFamily="18" charset="0"/>
                <a:cs typeface="Arial" pitchFamily="34" charset="0"/>
              </a:rPr>
              <a:t>—</a:t>
            </a:r>
            <a:r>
              <a:rPr lang="en-US" altLang="ja-JP" dirty="0">
                <a:solidFill>
                  <a:srgbClr val="002060"/>
                </a:solidFill>
                <a:latin typeface="Arial" pitchFamily="34" charset="0"/>
                <a:ea typeface="Times New Roman" pitchFamily="18" charset="0"/>
                <a:cs typeface="Arial" pitchFamily="34" charset="0"/>
              </a:rPr>
              <a:t> Chief Engineer of JINR</a:t>
            </a:r>
            <a:endParaRPr lang="ru-RU" altLang="ja-JP" sz="1000" dirty="0">
              <a:solidFill>
                <a:srgbClr val="002060"/>
              </a:solidFill>
              <a:latin typeface="Arial" pitchFamily="34" charset="0"/>
              <a:cs typeface="Arial" pitchFamily="34" charset="0"/>
            </a:endParaRPr>
          </a:p>
          <a:p>
            <a:pPr lvl="0" eaLnBrk="0" fontAlgn="base" hangingPunct="0">
              <a:spcBef>
                <a:spcPct val="0"/>
              </a:spcBef>
              <a:spcAft>
                <a:spcPct val="0"/>
              </a:spcAft>
            </a:pPr>
            <a:endParaRPr lang="ru-RU" altLang="ja-JP" sz="1000" dirty="0">
              <a:solidFill>
                <a:srgbClr val="000099"/>
              </a:solidFill>
              <a:latin typeface="Arial" pitchFamily="34" charset="0"/>
              <a:cs typeface="Arial" pitchFamily="34" charset="0"/>
            </a:endParaRPr>
          </a:p>
          <a:p>
            <a:pPr lvl="0" eaLnBrk="0" fontAlgn="base" hangingPunct="0">
              <a:spcBef>
                <a:spcPct val="0"/>
              </a:spcBef>
              <a:spcAft>
                <a:spcPct val="0"/>
              </a:spcAft>
            </a:pPr>
            <a:r>
              <a:rPr lang="en-US" altLang="ja-JP" b="1" dirty="0">
                <a:solidFill>
                  <a:srgbClr val="000099"/>
                </a:solidFill>
                <a:latin typeface="Arial" pitchFamily="34" charset="0"/>
                <a:ea typeface="Times New Roman" pitchFamily="18" charset="0"/>
                <a:cs typeface="Arial" pitchFamily="34" charset="0"/>
              </a:rPr>
              <a:t>		</a:t>
            </a:r>
            <a:endParaRPr lang="ru-RU" altLang="ja-JP" sz="1000" dirty="0">
              <a:solidFill>
                <a:srgbClr val="000099"/>
              </a:solidFill>
              <a:latin typeface="Arial" pitchFamily="34" charset="0"/>
              <a:cs typeface="Arial" pitchFamily="34" charset="0"/>
            </a:endParaRPr>
          </a:p>
        </p:txBody>
      </p:sp>
    </p:spTree>
    <p:extLst>
      <p:ext uri="{BB962C8B-B14F-4D97-AF65-F5344CB8AC3E}">
        <p14:creationId xmlns:p14="http://schemas.microsoft.com/office/powerpoint/2010/main" val="3306799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Таблица 13">
            <a:extLst>
              <a:ext uri="{FF2B5EF4-FFF2-40B4-BE49-F238E27FC236}">
                <a16:creationId xmlns:a16="http://schemas.microsoft.com/office/drawing/2014/main" id="{08960627-D5FC-4CBC-9084-F06287EC51DF}"/>
              </a:ext>
            </a:extLst>
          </p:cNvPr>
          <p:cNvGraphicFramePr>
            <a:graphicFrameLocks noGrp="1"/>
          </p:cNvGraphicFramePr>
          <p:nvPr>
            <p:extLst>
              <p:ext uri="{D42A27DB-BD31-4B8C-83A1-F6EECF244321}">
                <p14:modId xmlns:p14="http://schemas.microsoft.com/office/powerpoint/2010/main" val="3535092642"/>
              </p:ext>
            </p:extLst>
          </p:nvPr>
        </p:nvGraphicFramePr>
        <p:xfrm>
          <a:off x="290400" y="548680"/>
          <a:ext cx="11611199" cy="5760640"/>
        </p:xfrm>
        <a:graphic>
          <a:graphicData uri="http://schemas.openxmlformats.org/drawingml/2006/table">
            <a:tbl>
              <a:tblPr firstRow="1" bandRow="1">
                <a:tableStyleId>{21E4AEA4-8DFA-4A89-87EB-49C32662AFE0}</a:tableStyleId>
              </a:tblPr>
              <a:tblGrid>
                <a:gridCol w="713546">
                  <a:extLst>
                    <a:ext uri="{9D8B030D-6E8A-4147-A177-3AD203B41FA5}">
                      <a16:colId xmlns:a16="http://schemas.microsoft.com/office/drawing/2014/main" val="4092428733"/>
                    </a:ext>
                  </a:extLst>
                </a:gridCol>
                <a:gridCol w="432048">
                  <a:extLst>
                    <a:ext uri="{9D8B030D-6E8A-4147-A177-3AD203B41FA5}">
                      <a16:colId xmlns:a16="http://schemas.microsoft.com/office/drawing/2014/main" val="1217738766"/>
                    </a:ext>
                  </a:extLst>
                </a:gridCol>
                <a:gridCol w="8705009">
                  <a:extLst>
                    <a:ext uri="{9D8B030D-6E8A-4147-A177-3AD203B41FA5}">
                      <a16:colId xmlns:a16="http://schemas.microsoft.com/office/drawing/2014/main" val="758701339"/>
                    </a:ext>
                  </a:extLst>
                </a:gridCol>
                <a:gridCol w="1760596">
                  <a:extLst>
                    <a:ext uri="{9D8B030D-6E8A-4147-A177-3AD203B41FA5}">
                      <a16:colId xmlns:a16="http://schemas.microsoft.com/office/drawing/2014/main" val="128246094"/>
                    </a:ext>
                  </a:extLst>
                </a:gridCol>
              </a:tblGrid>
              <a:tr h="312502">
                <a:tc gridSpan="4">
                  <a:txBody>
                    <a:bodyPr/>
                    <a:lstStyle/>
                    <a:p>
                      <a:pPr algn="ctr">
                        <a:spcAft>
                          <a:spcPts val="0"/>
                        </a:spcAft>
                      </a:pPr>
                      <a:r>
                        <a:rPr lang="en-GB" sz="1800" b="1" i="1" kern="1200" dirty="0">
                          <a:solidFill>
                            <a:schemeClr val="lt1"/>
                          </a:solidFill>
                          <a:effectLst/>
                          <a:latin typeface="+mn-lt"/>
                          <a:ea typeface="+mn-ea"/>
                          <a:cs typeface="+mn-cs"/>
                        </a:rPr>
                        <a:t>Monday</a:t>
                      </a:r>
                      <a:r>
                        <a:rPr lang="en-US" sz="1600" dirty="0">
                          <a:effectLst/>
                          <a:latin typeface="+mn-lt"/>
                        </a:rPr>
                        <a:t>, </a:t>
                      </a:r>
                      <a:r>
                        <a:rPr lang="en-GB" sz="1800" b="1" i="1" kern="1200" dirty="0">
                          <a:solidFill>
                            <a:schemeClr val="lt1"/>
                          </a:solidFill>
                          <a:effectLst/>
                          <a:latin typeface="+mn-lt"/>
                          <a:ea typeface="+mn-ea"/>
                          <a:cs typeface="+mn-cs"/>
                        </a:rPr>
                        <a:t>2</a:t>
                      </a:r>
                      <a:r>
                        <a:rPr lang="en-US" sz="1800" b="1" i="1" kern="1200" dirty="0">
                          <a:solidFill>
                            <a:schemeClr val="lt1"/>
                          </a:solidFill>
                          <a:effectLst/>
                          <a:latin typeface="+mn-lt"/>
                          <a:ea typeface="+mn-ea"/>
                          <a:cs typeface="+mn-cs"/>
                        </a:rPr>
                        <a:t>9</a:t>
                      </a:r>
                      <a:r>
                        <a:rPr lang="en-GB" sz="1800" b="1" i="1" kern="1200" dirty="0">
                          <a:solidFill>
                            <a:schemeClr val="lt1"/>
                          </a:solidFill>
                          <a:effectLst/>
                          <a:latin typeface="+mn-lt"/>
                          <a:ea typeface="+mn-ea"/>
                          <a:cs typeface="+mn-cs"/>
                        </a:rPr>
                        <a:t> January 202</a:t>
                      </a:r>
                      <a:r>
                        <a:rPr lang="en-US" sz="1800" b="1" i="1" kern="1200" dirty="0">
                          <a:solidFill>
                            <a:schemeClr val="lt1"/>
                          </a:solidFill>
                          <a:effectLst/>
                          <a:latin typeface="+mn-lt"/>
                          <a:ea typeface="+mn-ea"/>
                          <a:cs typeface="+mn-cs"/>
                        </a:rPr>
                        <a:t>4</a:t>
                      </a:r>
                      <a:endParaRPr lang="ru-RU" sz="1600" dirty="0">
                        <a:solidFill>
                          <a:srgbClr val="C00000"/>
                        </a:solidFill>
                        <a:effectLst/>
                        <a:latin typeface="+mn-lt"/>
                        <a:ea typeface="Times New Roman" panose="02020603050405020304" pitchFamily="18" charset="0"/>
                      </a:endParaRPr>
                    </a:p>
                  </a:txBody>
                  <a:tcPr marL="19243" marR="19243" marT="0" marB="0"/>
                </a:tc>
                <a:tc hMerge="1">
                  <a:txBody>
                    <a:bodyPr/>
                    <a:lstStyle/>
                    <a:p>
                      <a:pPr algn="r">
                        <a:spcAft>
                          <a:spcPts val="0"/>
                        </a:spcAft>
                      </a:pPr>
                      <a:endParaRPr lang="ru-RU" sz="1300" dirty="0">
                        <a:effectLst/>
                        <a:latin typeface="Times New Roman" panose="02020603050405020304" pitchFamily="18" charset="0"/>
                        <a:ea typeface="Times New Roman" panose="02020603050405020304" pitchFamily="18" charset="0"/>
                      </a:endParaRPr>
                    </a:p>
                  </a:txBody>
                  <a:tcPr marL="19243" marR="19243" marT="0" marB="0"/>
                </a:tc>
                <a:tc hMerge="1">
                  <a:txBody>
                    <a:bodyPr/>
                    <a:lstStyle/>
                    <a:p>
                      <a:endParaRPr lang="ru-RU"/>
                    </a:p>
                  </a:txBody>
                  <a:tcPr/>
                </a:tc>
                <a:tc hMerge="1">
                  <a:txBody>
                    <a:bodyPr/>
                    <a:lstStyle/>
                    <a:p>
                      <a:pPr>
                        <a:spcAft>
                          <a:spcPts val="0"/>
                        </a:spcAft>
                      </a:pPr>
                      <a:endParaRPr lang="ru-RU" sz="1300" dirty="0">
                        <a:effectLst/>
                        <a:latin typeface="Times New Roman" panose="02020603050405020304" pitchFamily="18" charset="0"/>
                        <a:ea typeface="Times New Roman" panose="02020603050405020304" pitchFamily="18" charset="0"/>
                      </a:endParaRPr>
                    </a:p>
                  </a:txBody>
                  <a:tcPr marL="19243" marR="19243" marT="0" marB="0"/>
                </a:tc>
                <a:extLst>
                  <a:ext uri="{0D108BD9-81ED-4DB2-BD59-A6C34878D82A}">
                    <a16:rowId xmlns:a16="http://schemas.microsoft.com/office/drawing/2014/main" val="3808428430"/>
                  </a:ext>
                </a:extLst>
              </a:tr>
              <a:tr h="777921">
                <a:tc>
                  <a:txBody>
                    <a:bodyPr/>
                    <a:lstStyle/>
                    <a:p>
                      <a:pPr algn="r">
                        <a:spcAft>
                          <a:spcPts val="0"/>
                        </a:spcAft>
                      </a:pPr>
                      <a:r>
                        <a:rPr lang="en-US" sz="1700" b="1" dirty="0">
                          <a:effectLst/>
                          <a:latin typeface="+mn-lt"/>
                        </a:rPr>
                        <a:t>0</a:t>
                      </a:r>
                      <a:r>
                        <a:rPr lang="ru-RU" sz="1700" b="1" dirty="0">
                          <a:effectLst/>
                          <a:latin typeface="+mn-lt"/>
                        </a:rPr>
                        <a:t>9</a:t>
                      </a:r>
                      <a:r>
                        <a:rPr lang="en-US" sz="1700" b="1" dirty="0">
                          <a:effectLst/>
                          <a:latin typeface="+mn-lt"/>
                        </a:rPr>
                        <a:t>:30</a:t>
                      </a:r>
                    </a:p>
                    <a:p>
                      <a:pPr algn="r">
                        <a:spcAft>
                          <a:spcPts val="0"/>
                        </a:spcAft>
                      </a:pPr>
                      <a:r>
                        <a:rPr lang="en-US" sz="1700" b="1" dirty="0">
                          <a:effectLst/>
                          <a:latin typeface="+mn-lt"/>
                        </a:rPr>
                        <a:t>(0</a:t>
                      </a:r>
                      <a:r>
                        <a:rPr lang="ru-RU" sz="1700" b="1" dirty="0">
                          <a:effectLst/>
                          <a:latin typeface="+mn-lt"/>
                        </a:rPr>
                        <a:t>7</a:t>
                      </a:r>
                      <a:r>
                        <a:rPr lang="en-US" sz="1700" b="1" dirty="0">
                          <a:effectLst/>
                          <a:latin typeface="+mn-lt"/>
                        </a:rPr>
                        <a:t>:30 CET)</a:t>
                      </a:r>
                    </a:p>
                  </a:txBody>
                  <a:tcPr marL="19243" marR="19243" marT="0" marB="0"/>
                </a:tc>
                <a:tc>
                  <a:txBody>
                    <a:bodyPr/>
                    <a:lstStyle/>
                    <a:p>
                      <a:pPr algn="r">
                        <a:lnSpc>
                          <a:spcPct val="200000"/>
                        </a:lnSpc>
                        <a:spcAft>
                          <a:spcPts val="0"/>
                        </a:spcAft>
                      </a:pPr>
                      <a:r>
                        <a:rPr lang="en-US" sz="1700" dirty="0">
                          <a:effectLst/>
                          <a:latin typeface="+mn-lt"/>
                        </a:rPr>
                        <a:t>1.</a:t>
                      </a:r>
                      <a:endParaRPr lang="ru-RU" sz="1700" dirty="0">
                        <a:effectLst/>
                        <a:latin typeface="+mn-lt"/>
                        <a:ea typeface="Times New Roman" panose="02020603050405020304" pitchFamily="18" charset="0"/>
                      </a:endParaRPr>
                    </a:p>
                  </a:txBody>
                  <a:tcPr marL="19243" marR="19243" marT="0" marB="0"/>
                </a:tc>
                <a:tc>
                  <a:txBody>
                    <a:bodyPr/>
                    <a:lstStyle/>
                    <a:p>
                      <a:pPr>
                        <a:lnSpc>
                          <a:spcPct val="200000"/>
                        </a:lnSpc>
                        <a:spcAft>
                          <a:spcPts val="0"/>
                        </a:spcAft>
                      </a:pPr>
                      <a:r>
                        <a:rPr lang="en-US" sz="1700" dirty="0">
                          <a:effectLst/>
                          <a:latin typeface="+mn-lt"/>
                        </a:rPr>
                        <a:t>Opening of the meeting</a:t>
                      </a:r>
                      <a:endParaRPr lang="ru-RU" sz="1700" dirty="0">
                        <a:effectLst/>
                        <a:latin typeface="+mn-lt"/>
                        <a:ea typeface="Times New Roman" panose="02020603050405020304" pitchFamily="18" charset="0"/>
                      </a:endParaRPr>
                    </a:p>
                  </a:txBody>
                  <a:tcPr marL="19243" marR="19243" marT="0" marB="0"/>
                </a:tc>
                <a:tc>
                  <a:txBody>
                    <a:bodyPr/>
                    <a:lstStyle/>
                    <a:p>
                      <a:pPr algn="ctr"/>
                      <a:r>
                        <a:rPr lang="en-US" sz="1800" b="0" i="0" kern="1200" dirty="0">
                          <a:solidFill>
                            <a:schemeClr val="dk1"/>
                          </a:solidFill>
                          <a:effectLst/>
                          <a:latin typeface="+mn-lt"/>
                          <a:ea typeface="+mn-ea"/>
                          <a:cs typeface="+mn-cs"/>
                        </a:rPr>
                        <a:t> V. </a:t>
                      </a:r>
                      <a:r>
                        <a:rPr lang="en-US" sz="1800" b="0" i="0" kern="1200" dirty="0" err="1">
                          <a:solidFill>
                            <a:schemeClr val="dk1"/>
                          </a:solidFill>
                          <a:effectLst/>
                          <a:latin typeface="+mn-lt"/>
                          <a:ea typeface="+mn-ea"/>
                          <a:cs typeface="+mn-cs"/>
                        </a:rPr>
                        <a:t>Nesvizhevsky</a:t>
                      </a:r>
                      <a:endParaRPr lang="ru-RU" sz="1800" kern="1200" dirty="0">
                        <a:solidFill>
                          <a:schemeClr val="dk1"/>
                        </a:solidFill>
                        <a:effectLst/>
                        <a:latin typeface="+mn-lt"/>
                        <a:ea typeface="+mn-ea"/>
                        <a:cs typeface="+mn-cs"/>
                      </a:endParaRPr>
                    </a:p>
                    <a:p>
                      <a:pPr algn="ctr"/>
                      <a:r>
                        <a:rPr lang="ru-RU" sz="1800" kern="1200" dirty="0">
                          <a:solidFill>
                            <a:schemeClr val="dk1"/>
                          </a:solidFill>
                          <a:effectLst/>
                          <a:latin typeface="+mn-lt"/>
                          <a:ea typeface="+mn-ea"/>
                          <a:cs typeface="+mn-cs"/>
                        </a:rPr>
                        <a:t>(10 </a:t>
                      </a:r>
                      <a:r>
                        <a:rPr lang="en-US" sz="1800" kern="1200" dirty="0">
                          <a:solidFill>
                            <a:schemeClr val="dk1"/>
                          </a:solidFill>
                          <a:effectLst/>
                          <a:latin typeface="+mn-lt"/>
                          <a:ea typeface="+mn-ea"/>
                          <a:cs typeface="+mn-cs"/>
                        </a:rPr>
                        <a:t>min</a:t>
                      </a:r>
                      <a:r>
                        <a:rPr lang="ru-RU" sz="1800" kern="1200" dirty="0">
                          <a:solidFill>
                            <a:schemeClr val="dk1"/>
                          </a:solidFill>
                          <a:effectLst/>
                          <a:latin typeface="+mn-lt"/>
                          <a:ea typeface="+mn-ea"/>
                          <a:cs typeface="+mn-cs"/>
                        </a:rPr>
                        <a:t>.)</a:t>
                      </a:r>
                      <a:endParaRPr lang="ru-RU" sz="1700" dirty="0">
                        <a:effectLst/>
                        <a:latin typeface="+mn-lt"/>
                        <a:ea typeface="Times New Roman" panose="02020603050405020304" pitchFamily="18" charset="0"/>
                      </a:endParaRPr>
                    </a:p>
                  </a:txBody>
                  <a:tcPr marL="19243" marR="19243" marT="0" marB="0"/>
                </a:tc>
                <a:extLst>
                  <a:ext uri="{0D108BD9-81ED-4DB2-BD59-A6C34878D82A}">
                    <a16:rowId xmlns:a16="http://schemas.microsoft.com/office/drawing/2014/main" val="2282030748"/>
                  </a:ext>
                </a:extLst>
              </a:tr>
              <a:tr h="549120">
                <a:tc>
                  <a:txBody>
                    <a:bodyPr/>
                    <a:lstStyle/>
                    <a:p>
                      <a:pPr algn="r">
                        <a:spcAft>
                          <a:spcPts val="0"/>
                        </a:spcAft>
                      </a:pPr>
                      <a:r>
                        <a:rPr lang="en-US" sz="1700" dirty="0">
                          <a:effectLst/>
                          <a:latin typeface="+mn-lt"/>
                        </a:rPr>
                        <a:t> </a:t>
                      </a:r>
                      <a:endParaRPr lang="ru-RU" sz="1700" dirty="0">
                        <a:effectLst/>
                        <a:latin typeface="+mn-lt"/>
                        <a:ea typeface="Times New Roman" panose="02020603050405020304" pitchFamily="18" charset="0"/>
                      </a:endParaRPr>
                    </a:p>
                  </a:txBody>
                  <a:tcPr marL="19243" marR="19243" marT="0" marB="0"/>
                </a:tc>
                <a:tc>
                  <a:txBody>
                    <a:bodyPr/>
                    <a:lstStyle/>
                    <a:p>
                      <a:pPr algn="r">
                        <a:lnSpc>
                          <a:spcPct val="150000"/>
                        </a:lnSpc>
                        <a:spcAft>
                          <a:spcPts val="0"/>
                        </a:spcAft>
                      </a:pPr>
                      <a:r>
                        <a:rPr lang="en-US" sz="1700" dirty="0">
                          <a:effectLst/>
                          <a:latin typeface="+mn-lt"/>
                        </a:rPr>
                        <a:t>2.</a:t>
                      </a:r>
                      <a:endParaRPr lang="ru-RU" sz="1700" dirty="0">
                        <a:effectLst/>
                        <a:latin typeface="+mn-lt"/>
                        <a:ea typeface="Times New Roman" panose="02020603050405020304" pitchFamily="18" charset="0"/>
                      </a:endParaRPr>
                    </a:p>
                  </a:txBody>
                  <a:tcPr marL="19243" marR="19243" marT="0" marB="0"/>
                </a:tc>
                <a:tc>
                  <a:txBody>
                    <a:bodyPr/>
                    <a:lstStyle/>
                    <a:p>
                      <a:pPr>
                        <a:lnSpc>
                          <a:spcPct val="150000"/>
                        </a:lnSpc>
                        <a:spcAft>
                          <a:spcPts val="0"/>
                        </a:spcAft>
                      </a:pPr>
                      <a:r>
                        <a:rPr lang="en-US" sz="1700" dirty="0">
                          <a:effectLst/>
                          <a:latin typeface="+mn-lt"/>
                        </a:rPr>
                        <a:t>Implementation of the recommendations of the 57th PAC meeting</a:t>
                      </a:r>
                      <a:endParaRPr lang="ru-RU" sz="1700" dirty="0">
                        <a:effectLst/>
                        <a:latin typeface="+mn-lt"/>
                        <a:ea typeface="Times New Roman" panose="02020603050405020304" pitchFamily="18" charset="0"/>
                      </a:endParaRPr>
                    </a:p>
                  </a:txBody>
                  <a:tcPr marL="19243" marR="19243"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V. </a:t>
                      </a:r>
                      <a:r>
                        <a:rPr lang="en-US" sz="1800" b="0" i="0" kern="1200" dirty="0" err="1">
                          <a:solidFill>
                            <a:schemeClr val="dk1"/>
                          </a:solidFill>
                          <a:effectLst/>
                          <a:latin typeface="+mn-lt"/>
                          <a:ea typeface="+mn-ea"/>
                          <a:cs typeface="+mn-cs"/>
                        </a:rPr>
                        <a:t>Nesvizhevsky</a:t>
                      </a:r>
                      <a:br>
                        <a:rPr lang="en-GB" sz="1800" kern="1200" dirty="0">
                          <a:solidFill>
                            <a:schemeClr val="dk1"/>
                          </a:solidFill>
                          <a:effectLst/>
                          <a:latin typeface="+mn-lt"/>
                          <a:ea typeface="+mn-ea"/>
                          <a:cs typeface="+mn-cs"/>
                        </a:rPr>
                      </a:br>
                      <a:r>
                        <a:rPr lang="en-GB" sz="1800" kern="1200" dirty="0">
                          <a:solidFill>
                            <a:schemeClr val="dk1"/>
                          </a:solidFill>
                          <a:effectLst/>
                          <a:latin typeface="+mn-lt"/>
                          <a:ea typeface="+mn-ea"/>
                          <a:cs typeface="+mn-cs"/>
                        </a:rPr>
                        <a:t>(</a:t>
                      </a:r>
                      <a:r>
                        <a:rPr lang="en-US" sz="1800" kern="1200" dirty="0">
                          <a:solidFill>
                            <a:schemeClr val="dk1"/>
                          </a:solidFill>
                          <a:effectLst/>
                          <a:latin typeface="+mn-lt"/>
                          <a:ea typeface="+mn-ea"/>
                          <a:cs typeface="+mn-cs"/>
                        </a:rPr>
                        <a:t>2</a:t>
                      </a:r>
                      <a:r>
                        <a:rPr lang="ru-RU" sz="1800" kern="1200" dirty="0">
                          <a:solidFill>
                            <a:schemeClr val="dk1"/>
                          </a:solidFill>
                          <a:effectLst/>
                          <a:latin typeface="+mn-lt"/>
                          <a:ea typeface="+mn-ea"/>
                          <a:cs typeface="+mn-cs"/>
                        </a:rPr>
                        <a:t>0</a:t>
                      </a:r>
                      <a:r>
                        <a:rPr lang="en-GB"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min</a:t>
                      </a:r>
                      <a:r>
                        <a:rPr lang="en-GB" sz="1800" kern="1200" dirty="0">
                          <a:solidFill>
                            <a:schemeClr val="dk1"/>
                          </a:solidFill>
                          <a:effectLst/>
                          <a:latin typeface="+mn-lt"/>
                          <a:ea typeface="+mn-ea"/>
                          <a:cs typeface="+mn-cs"/>
                        </a:rPr>
                        <a:t>.)</a:t>
                      </a:r>
                      <a:endParaRPr lang="ru-RU" sz="1700" dirty="0">
                        <a:effectLst/>
                        <a:latin typeface="+mn-lt"/>
                        <a:ea typeface="Times New Roman" panose="02020603050405020304" pitchFamily="18" charset="0"/>
                      </a:endParaRPr>
                    </a:p>
                  </a:txBody>
                  <a:tcPr marL="19243" marR="19243" marT="0" marB="0"/>
                </a:tc>
                <a:extLst>
                  <a:ext uri="{0D108BD9-81ED-4DB2-BD59-A6C34878D82A}">
                    <a16:rowId xmlns:a16="http://schemas.microsoft.com/office/drawing/2014/main" val="527903759"/>
                  </a:ext>
                </a:extLst>
              </a:tr>
              <a:tr h="549120">
                <a:tc>
                  <a:txBody>
                    <a:bodyPr/>
                    <a:lstStyle/>
                    <a:p>
                      <a:pPr algn="r">
                        <a:spcAft>
                          <a:spcPts val="0"/>
                        </a:spcAft>
                      </a:pPr>
                      <a:r>
                        <a:rPr lang="en-US" sz="1700" dirty="0">
                          <a:effectLst/>
                          <a:latin typeface="+mn-lt"/>
                        </a:rPr>
                        <a:t> </a:t>
                      </a:r>
                      <a:endParaRPr lang="ru-RU" sz="1700" dirty="0">
                        <a:effectLst/>
                        <a:latin typeface="+mn-lt"/>
                        <a:ea typeface="Times New Roman" panose="02020603050405020304" pitchFamily="18" charset="0"/>
                      </a:endParaRPr>
                    </a:p>
                  </a:txBody>
                  <a:tcPr marL="19243" marR="19243" marT="0" marB="0"/>
                </a:tc>
                <a:tc>
                  <a:txBody>
                    <a:bodyPr/>
                    <a:lstStyle/>
                    <a:p>
                      <a:pPr algn="r">
                        <a:spcAft>
                          <a:spcPts val="0"/>
                        </a:spcAft>
                      </a:pPr>
                      <a:r>
                        <a:rPr lang="en-US" sz="1700" dirty="0">
                          <a:effectLst/>
                          <a:latin typeface="+mn-lt"/>
                        </a:rPr>
                        <a:t>3.</a:t>
                      </a:r>
                      <a:endParaRPr lang="ru-RU" sz="1700" dirty="0">
                        <a:effectLst/>
                        <a:latin typeface="+mn-lt"/>
                        <a:ea typeface="Times New Roman" panose="02020603050405020304" pitchFamily="18" charset="0"/>
                      </a:endParaRPr>
                    </a:p>
                  </a:txBody>
                  <a:tcPr marL="19243" marR="19243" marT="0" marB="0"/>
                </a:tc>
                <a:tc>
                  <a:txBody>
                    <a:bodyPr/>
                    <a:lstStyle/>
                    <a:p>
                      <a:pPr>
                        <a:spcAft>
                          <a:spcPts val="0"/>
                        </a:spcAft>
                      </a:pPr>
                      <a:r>
                        <a:rPr lang="en-US" sz="1800" kern="1200" dirty="0">
                          <a:solidFill>
                            <a:schemeClr val="dk1"/>
                          </a:solidFill>
                          <a:effectLst/>
                          <a:latin typeface="+mn-lt"/>
                          <a:ea typeface="+mn-ea"/>
                          <a:cs typeface="+mn-cs"/>
                        </a:rPr>
                        <a:t>Information on the Resolution of the 134th session of the JINR Scientific Council (September 2023) and on the decisions of the JINR Committee of Plenipotentiaries (November 2023)</a:t>
                      </a:r>
                      <a:endParaRPr lang="ru-RU" sz="1700" dirty="0">
                        <a:effectLst/>
                        <a:latin typeface="+mn-lt"/>
                        <a:ea typeface="Times New Roman" panose="02020603050405020304" pitchFamily="18" charset="0"/>
                      </a:endParaRPr>
                    </a:p>
                  </a:txBody>
                  <a:tcPr marL="19243" marR="19243" marT="0" marB="0"/>
                </a:tc>
                <a:tc>
                  <a:txBody>
                    <a:bodyPr/>
                    <a:lstStyle/>
                    <a:p>
                      <a:pPr algn="ctr">
                        <a:spcAft>
                          <a:spcPts val="0"/>
                        </a:spcAft>
                      </a:pPr>
                      <a:r>
                        <a:rPr lang="en-US" sz="1700" dirty="0">
                          <a:effectLst/>
                          <a:latin typeface="+mn-lt"/>
                        </a:rPr>
                        <a:t>S. </a:t>
                      </a:r>
                      <a:r>
                        <a:rPr lang="en-US" sz="1700" dirty="0" err="1">
                          <a:effectLst/>
                          <a:latin typeface="+mn-lt"/>
                        </a:rPr>
                        <a:t>Dmitriev</a:t>
                      </a:r>
                      <a:endParaRPr lang="en-US" sz="1700" dirty="0">
                        <a:effectLst/>
                        <a:latin typeface="+mn-lt"/>
                      </a:endParaRPr>
                    </a:p>
                    <a:p>
                      <a:pPr algn="ctr">
                        <a:spcAft>
                          <a:spcPts val="0"/>
                        </a:spcAft>
                      </a:pPr>
                      <a:r>
                        <a:rPr lang="en-US" sz="1700" dirty="0">
                          <a:effectLst/>
                          <a:latin typeface="+mn-lt"/>
                        </a:rPr>
                        <a:t>(20 min.)</a:t>
                      </a:r>
                    </a:p>
                  </a:txBody>
                  <a:tcPr marL="19243" marR="19243" marT="0" marB="0"/>
                </a:tc>
                <a:extLst>
                  <a:ext uri="{0D108BD9-81ED-4DB2-BD59-A6C34878D82A}">
                    <a16:rowId xmlns:a16="http://schemas.microsoft.com/office/drawing/2014/main" val="3219344772"/>
                  </a:ext>
                </a:extLst>
              </a:tr>
              <a:tr h="468753">
                <a:tc>
                  <a:txBody>
                    <a:bodyPr/>
                    <a:lstStyle/>
                    <a:p>
                      <a:pPr algn="r">
                        <a:spcAft>
                          <a:spcPts val="0"/>
                        </a:spcAft>
                      </a:pPr>
                      <a:endParaRPr lang="ru-RU" sz="1700" dirty="0">
                        <a:effectLst/>
                        <a:latin typeface="+mn-lt"/>
                        <a:ea typeface="Times New Roman" panose="02020603050405020304" pitchFamily="18" charset="0"/>
                      </a:endParaRPr>
                    </a:p>
                  </a:txBody>
                  <a:tcPr marL="19243" marR="19243" marT="0" marB="0"/>
                </a:tc>
                <a:tc>
                  <a:txBody>
                    <a:bodyPr/>
                    <a:lstStyle/>
                    <a:p>
                      <a:pPr algn="r">
                        <a:spcAft>
                          <a:spcPts val="0"/>
                        </a:spcAft>
                      </a:pPr>
                      <a:r>
                        <a:rPr lang="ru-RU" sz="1700" b="1" dirty="0">
                          <a:effectLst/>
                          <a:latin typeface="+mn-lt"/>
                          <a:ea typeface="Times New Roman" panose="02020603050405020304" pitchFamily="18" charset="0"/>
                        </a:rPr>
                        <a:t>4. </a:t>
                      </a:r>
                    </a:p>
                  </a:txBody>
                  <a:tcPr marL="19243" marR="19243" marT="0" marB="0"/>
                </a:tc>
                <a:tc>
                  <a:txBody>
                    <a:bodyPr/>
                    <a:lstStyle/>
                    <a:p>
                      <a:pPr>
                        <a:spcAft>
                          <a:spcPts val="0"/>
                        </a:spcAft>
                      </a:pPr>
                      <a:r>
                        <a:rPr lang="en-US" sz="1800" b="1" i="0" kern="1200" dirty="0">
                          <a:solidFill>
                            <a:schemeClr val="dk1"/>
                          </a:solidFill>
                          <a:effectLst/>
                          <a:latin typeface="+mn-lt"/>
                          <a:ea typeface="+mn-ea"/>
                          <a:cs typeface="+mn-cs"/>
                        </a:rPr>
                        <a:t>Main themes and projects of the Seven-Year Plan for the Development of JINR for 2024–2030</a:t>
                      </a:r>
                      <a:endParaRPr lang="en-US" sz="1700" b="1" dirty="0">
                        <a:effectLst/>
                        <a:latin typeface="+mn-lt"/>
                      </a:endParaRPr>
                    </a:p>
                  </a:txBody>
                  <a:tcPr marL="19243" marR="19243" marT="0" marB="0"/>
                </a:tc>
                <a:tc>
                  <a:txBody>
                    <a:bodyPr/>
                    <a:lstStyle/>
                    <a:p>
                      <a:pPr algn="ctr">
                        <a:spcAft>
                          <a:spcPts val="0"/>
                        </a:spcAft>
                      </a:pPr>
                      <a:r>
                        <a:rPr lang="en-US" sz="1800" b="1" i="0" kern="1200" dirty="0">
                          <a:solidFill>
                            <a:schemeClr val="dk1"/>
                          </a:solidFill>
                          <a:effectLst/>
                          <a:latin typeface="+mn-lt"/>
                          <a:ea typeface="+mn-ea"/>
                          <a:cs typeface="+mn-cs"/>
                        </a:rPr>
                        <a:t>S. </a:t>
                      </a:r>
                      <a:r>
                        <a:rPr lang="en-US" sz="1800" b="1" i="0" kern="1200" dirty="0" err="1">
                          <a:solidFill>
                            <a:schemeClr val="dk1"/>
                          </a:solidFill>
                          <a:effectLst/>
                          <a:latin typeface="+mn-lt"/>
                          <a:ea typeface="+mn-ea"/>
                          <a:cs typeface="+mn-cs"/>
                        </a:rPr>
                        <a:t>Nedelko</a:t>
                      </a:r>
                      <a:endParaRPr lang="en-US" sz="1800" b="1" i="0" kern="1200" dirty="0">
                        <a:solidFill>
                          <a:schemeClr val="dk1"/>
                        </a:solidFill>
                        <a:effectLst/>
                        <a:latin typeface="+mn-lt"/>
                        <a:ea typeface="+mn-ea"/>
                        <a:cs typeface="+mn-cs"/>
                      </a:endParaRPr>
                    </a:p>
                    <a:p>
                      <a:pPr algn="ctr">
                        <a:spcAft>
                          <a:spcPts val="0"/>
                        </a:spcAft>
                      </a:pPr>
                      <a:r>
                        <a:rPr lang="en-US" sz="1800" b="1" i="0" kern="1200" dirty="0">
                          <a:solidFill>
                            <a:schemeClr val="dk1"/>
                          </a:solidFill>
                          <a:effectLst/>
                          <a:latin typeface="+mn-lt"/>
                          <a:ea typeface="+mn-ea"/>
                          <a:cs typeface="+mn-cs"/>
                        </a:rPr>
                        <a:t>(30 min.)</a:t>
                      </a:r>
                      <a:endParaRPr lang="ru-RU" sz="1700" b="1"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425323373"/>
                  </a:ext>
                </a:extLst>
              </a:tr>
              <a:tr h="406186">
                <a:tc>
                  <a:txBody>
                    <a:bodyPr/>
                    <a:lstStyle/>
                    <a:p>
                      <a:pPr algn="r">
                        <a:spcAft>
                          <a:spcPts val="0"/>
                        </a:spcAft>
                      </a:pPr>
                      <a:r>
                        <a:rPr lang="ru-RU" sz="1700" b="1" dirty="0">
                          <a:effectLst/>
                          <a:latin typeface="+mn-lt"/>
                        </a:rPr>
                        <a:t>11.</a:t>
                      </a:r>
                      <a:r>
                        <a:rPr lang="en-US" sz="1700" b="1" dirty="0">
                          <a:effectLst/>
                          <a:latin typeface="+mn-lt"/>
                        </a:rPr>
                        <a:t>00</a:t>
                      </a:r>
                      <a:endParaRPr lang="ru-RU" sz="1700" b="1" dirty="0">
                        <a:effectLst/>
                        <a:latin typeface="+mn-lt"/>
                        <a:ea typeface="Times New Roman" panose="02020603050405020304" pitchFamily="18" charset="0"/>
                      </a:endParaRPr>
                    </a:p>
                  </a:txBody>
                  <a:tcPr marL="19243" marR="19243" marT="0" marB="0"/>
                </a:tc>
                <a:tc gridSpan="3">
                  <a:txBody>
                    <a:bodyPr/>
                    <a:lstStyle/>
                    <a:p>
                      <a:pPr algn="ctr">
                        <a:lnSpc>
                          <a:spcPct val="150000"/>
                        </a:lnSpc>
                        <a:spcAft>
                          <a:spcPts val="0"/>
                        </a:spcAft>
                      </a:pPr>
                      <a:r>
                        <a:rPr lang="ru-RU" sz="1700" b="1" u="sng" dirty="0">
                          <a:effectLst/>
                          <a:latin typeface="+mn-lt"/>
                        </a:rPr>
                        <a:t> </a:t>
                      </a:r>
                      <a:r>
                        <a:rPr lang="en-US" sz="1700" b="1" u="sng" dirty="0">
                          <a:effectLst/>
                          <a:latin typeface="+mn-lt"/>
                        </a:rPr>
                        <a:t>Break</a:t>
                      </a:r>
                      <a:endParaRPr lang="ru-RU" sz="1700" b="1" u="sng" dirty="0">
                        <a:effectLst/>
                        <a:latin typeface="+mn-lt"/>
                        <a:ea typeface="Times New Roman" panose="02020603050405020304" pitchFamily="18" charset="0"/>
                      </a:endParaRPr>
                    </a:p>
                  </a:txBody>
                  <a:tcPr marL="19243" marR="19243" marT="0" marB="0"/>
                </a:tc>
                <a:tc hMerge="1">
                  <a:txBody>
                    <a:bodyPr/>
                    <a:lstStyle/>
                    <a:p>
                      <a:endParaRPr lang="ru-RU"/>
                    </a:p>
                  </a:txBody>
                  <a:tcPr/>
                </a:tc>
                <a:tc hMerge="1">
                  <a:txBody>
                    <a:bodyPr/>
                    <a:lstStyle/>
                    <a:p>
                      <a:pPr>
                        <a:spcAft>
                          <a:spcPts val="0"/>
                        </a:spcAft>
                      </a:pPr>
                      <a:endParaRPr lang="ru-RU" sz="12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97374402"/>
                  </a:ext>
                </a:extLst>
              </a:tr>
              <a:tr h="406186">
                <a:tc>
                  <a:txBody>
                    <a:bodyPr/>
                    <a:lstStyle/>
                    <a:p>
                      <a:pPr algn="r">
                        <a:spcAft>
                          <a:spcPts val="0"/>
                        </a:spcAft>
                      </a:pPr>
                      <a:endParaRPr lang="ru-RU" sz="1700" dirty="0">
                        <a:effectLst/>
                        <a:latin typeface="+mn-lt"/>
                        <a:ea typeface="Times New Roman" panose="02020603050405020304" pitchFamily="18" charset="0"/>
                      </a:endParaRPr>
                    </a:p>
                  </a:txBody>
                  <a:tcPr marL="19243" marR="19243" marT="0" marB="0"/>
                </a:tc>
                <a:tc>
                  <a:txBody>
                    <a:bodyPr/>
                    <a:lstStyle/>
                    <a:p>
                      <a:pPr algn="r">
                        <a:spcAft>
                          <a:spcPts val="0"/>
                        </a:spcAft>
                      </a:pPr>
                      <a:r>
                        <a:rPr lang="en-US" sz="1700" b="1" dirty="0">
                          <a:effectLst/>
                          <a:latin typeface="+mn-lt"/>
                          <a:ea typeface="Times New Roman" panose="02020603050405020304" pitchFamily="18" charset="0"/>
                        </a:rPr>
                        <a:t>5</a:t>
                      </a:r>
                      <a:r>
                        <a:rPr lang="ru-RU" sz="1700" b="1" dirty="0">
                          <a:effectLst/>
                          <a:latin typeface="+mn-lt"/>
                          <a:ea typeface="Times New Roman" panose="02020603050405020304" pitchFamily="18" charset="0"/>
                        </a:rPr>
                        <a:t>. </a:t>
                      </a:r>
                    </a:p>
                  </a:txBody>
                  <a:tcPr marL="19243" marR="19243" marT="0" marB="0"/>
                </a:tc>
                <a:tc>
                  <a:txBody>
                    <a:bodyPr/>
                    <a:lstStyle/>
                    <a:p>
                      <a:pPr>
                        <a:spcAft>
                          <a:spcPts val="0"/>
                        </a:spcAft>
                      </a:pPr>
                      <a:r>
                        <a:rPr lang="en-US" sz="1800" b="1" i="0" kern="1200" dirty="0">
                          <a:solidFill>
                            <a:schemeClr val="dk1"/>
                          </a:solidFill>
                          <a:effectLst/>
                          <a:latin typeface="+mn-lt"/>
                          <a:ea typeface="+mn-ea"/>
                          <a:cs typeface="+mn-cs"/>
                        </a:rPr>
                        <a:t>Work plan on the theme “Neutron Nuclear Physics” and projects within the framework of this theme for 2024</a:t>
                      </a:r>
                      <a:endParaRPr lang="en-US" sz="1700" b="1" dirty="0">
                        <a:effectLst/>
                        <a:latin typeface="+mn-lt"/>
                      </a:endParaRPr>
                    </a:p>
                  </a:txBody>
                  <a:tcPr marL="19243" marR="19243" marT="0" marB="0"/>
                </a:tc>
                <a:tc>
                  <a:txBody>
                    <a:bodyPr/>
                    <a:lstStyle/>
                    <a:p>
                      <a:pPr algn="ctr">
                        <a:spcAft>
                          <a:spcPts val="0"/>
                        </a:spcAft>
                      </a:pPr>
                      <a:r>
                        <a:rPr lang="en-US" sz="1800" b="1" i="0" kern="1200" dirty="0">
                          <a:solidFill>
                            <a:schemeClr val="dk1"/>
                          </a:solidFill>
                          <a:effectLst/>
                          <a:latin typeface="+mn-lt"/>
                          <a:ea typeface="+mn-ea"/>
                          <a:cs typeface="+mn-cs"/>
                        </a:rPr>
                        <a:t>E. </a:t>
                      </a:r>
                      <a:r>
                        <a:rPr lang="en-US" sz="1800" b="1" i="0" kern="1200" dirty="0" err="1">
                          <a:solidFill>
                            <a:schemeClr val="dk1"/>
                          </a:solidFill>
                          <a:effectLst/>
                          <a:latin typeface="+mn-lt"/>
                          <a:ea typeface="+mn-ea"/>
                          <a:cs typeface="+mn-cs"/>
                        </a:rPr>
                        <a:t>Lychagin</a:t>
                      </a:r>
                      <a:endParaRPr lang="en-US" sz="1800" b="1" i="0" kern="1200" dirty="0">
                        <a:solidFill>
                          <a:schemeClr val="dk1"/>
                        </a:solidFill>
                        <a:effectLst/>
                        <a:latin typeface="+mn-lt"/>
                        <a:ea typeface="+mn-ea"/>
                        <a:cs typeface="+mn-cs"/>
                      </a:endParaRPr>
                    </a:p>
                    <a:p>
                      <a:pPr algn="ctr">
                        <a:spcAft>
                          <a:spcPts val="0"/>
                        </a:spcAft>
                      </a:pPr>
                      <a:r>
                        <a:rPr lang="en-US" sz="1800" b="1" i="0" kern="1200" dirty="0">
                          <a:solidFill>
                            <a:schemeClr val="dk1"/>
                          </a:solidFill>
                          <a:effectLst/>
                          <a:latin typeface="+mn-lt"/>
                          <a:ea typeface="+mn-ea"/>
                          <a:cs typeface="+mn-cs"/>
                        </a:rPr>
                        <a:t>(20 min.)</a:t>
                      </a:r>
                      <a:endParaRPr lang="ru-RU" sz="1700" b="1"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1940799151"/>
                  </a:ext>
                </a:extLst>
              </a:tr>
              <a:tr h="406186">
                <a:tc>
                  <a:txBody>
                    <a:bodyPr/>
                    <a:lstStyle/>
                    <a:p>
                      <a:pPr algn="r">
                        <a:spcAft>
                          <a:spcPts val="0"/>
                        </a:spcAft>
                      </a:pPr>
                      <a:endParaRPr lang="ru-RU" sz="1700" dirty="0">
                        <a:effectLst/>
                        <a:latin typeface="+mn-lt"/>
                        <a:ea typeface="Times New Roman" panose="02020603050405020304" pitchFamily="18" charset="0"/>
                      </a:endParaRPr>
                    </a:p>
                  </a:txBody>
                  <a:tcPr marL="19243" marR="19243" marT="0" marB="0"/>
                </a:tc>
                <a:tc>
                  <a:txBody>
                    <a:bodyPr/>
                    <a:lstStyle/>
                    <a:p>
                      <a:pPr algn="r">
                        <a:spcAft>
                          <a:spcPts val="0"/>
                        </a:spcAft>
                      </a:pPr>
                      <a:r>
                        <a:rPr lang="en-US" sz="1700" b="1" dirty="0">
                          <a:effectLst/>
                          <a:latin typeface="+mn-lt"/>
                          <a:ea typeface="Times New Roman" panose="02020603050405020304" pitchFamily="18" charset="0"/>
                        </a:rPr>
                        <a:t>6</a:t>
                      </a:r>
                      <a:r>
                        <a:rPr lang="ru-RU" sz="1700" b="1" dirty="0">
                          <a:effectLst/>
                          <a:latin typeface="+mn-lt"/>
                          <a:ea typeface="Times New Roman" panose="02020603050405020304" pitchFamily="18" charset="0"/>
                        </a:rPr>
                        <a:t>. </a:t>
                      </a:r>
                    </a:p>
                  </a:txBody>
                  <a:tcPr marL="19243" marR="19243" marT="0" marB="0"/>
                </a:tc>
                <a:tc>
                  <a:txBody>
                    <a:bodyPr/>
                    <a:lstStyle/>
                    <a:p>
                      <a:pPr>
                        <a:spcAft>
                          <a:spcPts val="0"/>
                        </a:spcAft>
                      </a:pPr>
                      <a:r>
                        <a:rPr lang="en-US" sz="1800" b="1" i="0" kern="1200" dirty="0">
                          <a:solidFill>
                            <a:schemeClr val="dk1"/>
                          </a:solidFill>
                          <a:effectLst/>
                          <a:latin typeface="+mn-lt"/>
                          <a:ea typeface="+mn-ea"/>
                          <a:cs typeface="+mn-cs"/>
                        </a:rPr>
                        <a:t>Work plan on the theme “Synthesis and Properties of Superheavy Elements, the Structure of Nuclei at the Limits of Nucleon Stability” and projects within the framework of this theme for 2024</a:t>
                      </a:r>
                      <a:endParaRPr lang="en-US" sz="1700" b="1" dirty="0">
                        <a:effectLst/>
                        <a:latin typeface="+mn-lt"/>
                      </a:endParaRPr>
                    </a:p>
                  </a:txBody>
                  <a:tcPr marL="19243" marR="19243" marT="0" marB="0"/>
                </a:tc>
                <a:tc>
                  <a:txBody>
                    <a:bodyPr/>
                    <a:lstStyle/>
                    <a:p>
                      <a:pPr algn="ctr">
                        <a:spcAft>
                          <a:spcPts val="0"/>
                        </a:spcAft>
                      </a:pPr>
                      <a:r>
                        <a:rPr lang="en-US" sz="1800" b="1" i="0" kern="1200" dirty="0">
                          <a:solidFill>
                            <a:schemeClr val="dk1"/>
                          </a:solidFill>
                          <a:effectLst/>
                          <a:latin typeface="+mn-lt"/>
                          <a:ea typeface="+mn-ea"/>
                          <a:cs typeface="+mn-cs"/>
                        </a:rPr>
                        <a:t>S. </a:t>
                      </a:r>
                      <a:r>
                        <a:rPr lang="en-US" sz="1800" b="1" i="0" kern="1200" dirty="0" err="1">
                          <a:solidFill>
                            <a:schemeClr val="dk1"/>
                          </a:solidFill>
                          <a:effectLst/>
                          <a:latin typeface="+mn-lt"/>
                          <a:ea typeface="+mn-ea"/>
                          <a:cs typeface="+mn-cs"/>
                        </a:rPr>
                        <a:t>Sidorchuk</a:t>
                      </a:r>
                      <a:endParaRPr lang="en-US" sz="1800" b="1" i="0" kern="1200" dirty="0">
                        <a:solidFill>
                          <a:schemeClr val="dk1"/>
                        </a:solidFill>
                        <a:effectLst/>
                        <a:latin typeface="+mn-lt"/>
                        <a:ea typeface="+mn-ea"/>
                        <a:cs typeface="+mn-cs"/>
                      </a:endParaRPr>
                    </a:p>
                    <a:p>
                      <a:pPr algn="ctr">
                        <a:spcAft>
                          <a:spcPts val="0"/>
                        </a:spcAft>
                      </a:pPr>
                      <a:r>
                        <a:rPr lang="en-US" sz="1800" b="1" i="0" kern="1200" dirty="0">
                          <a:solidFill>
                            <a:schemeClr val="dk1"/>
                          </a:solidFill>
                          <a:effectLst/>
                          <a:latin typeface="+mn-lt"/>
                          <a:ea typeface="+mn-ea"/>
                          <a:cs typeface="+mn-cs"/>
                        </a:rPr>
                        <a:t>(20 min.)</a:t>
                      </a:r>
                      <a:endParaRPr lang="ru-RU" sz="1700" b="1"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613741985"/>
                  </a:ext>
                </a:extLst>
              </a:tr>
              <a:tr h="406186">
                <a:tc>
                  <a:txBody>
                    <a:bodyPr/>
                    <a:lstStyle/>
                    <a:p>
                      <a:pPr algn="r">
                        <a:spcAft>
                          <a:spcPts val="0"/>
                        </a:spcAft>
                      </a:pPr>
                      <a:endParaRPr lang="ru-RU" sz="1700" dirty="0">
                        <a:effectLst/>
                        <a:latin typeface="+mn-lt"/>
                        <a:ea typeface="Times New Roman" panose="02020603050405020304" pitchFamily="18" charset="0"/>
                      </a:endParaRPr>
                    </a:p>
                  </a:txBody>
                  <a:tcPr marL="19243" marR="19243" marT="0" marB="0"/>
                </a:tc>
                <a:tc>
                  <a:txBody>
                    <a:bodyPr/>
                    <a:lstStyle/>
                    <a:p>
                      <a:pPr algn="r">
                        <a:spcAft>
                          <a:spcPts val="0"/>
                        </a:spcAft>
                      </a:pPr>
                      <a:r>
                        <a:rPr lang="en-US" sz="1700" b="1" dirty="0">
                          <a:effectLst/>
                          <a:latin typeface="+mn-lt"/>
                          <a:ea typeface="Times New Roman" panose="02020603050405020304" pitchFamily="18" charset="0"/>
                        </a:rPr>
                        <a:t>7</a:t>
                      </a:r>
                      <a:r>
                        <a:rPr lang="ru-RU" sz="1700" b="1" dirty="0">
                          <a:effectLst/>
                          <a:latin typeface="+mn-lt"/>
                          <a:ea typeface="Times New Roman" panose="02020603050405020304" pitchFamily="18" charset="0"/>
                        </a:rPr>
                        <a:t>. </a:t>
                      </a:r>
                    </a:p>
                  </a:txBody>
                  <a:tcPr marL="19243" marR="19243" marT="0" marB="0"/>
                </a:tc>
                <a:tc>
                  <a:txBody>
                    <a:bodyPr/>
                    <a:lstStyle/>
                    <a:p>
                      <a:pPr>
                        <a:spcAft>
                          <a:spcPts val="0"/>
                        </a:spcAft>
                      </a:pPr>
                      <a:r>
                        <a:rPr lang="en-US" sz="1800" b="1" i="0" kern="1200" dirty="0">
                          <a:solidFill>
                            <a:schemeClr val="dk1"/>
                          </a:solidFill>
                          <a:effectLst/>
                          <a:latin typeface="+mn-lt"/>
                          <a:ea typeface="+mn-ea"/>
                          <a:cs typeface="+mn-cs"/>
                        </a:rPr>
                        <a:t>Work plan on the large research infrastructure (LRI) “Development of the FLNR Accelerator Complex and Experimental Setups (DRIBs-III)” and projects within the framework of this LRI for 2024</a:t>
                      </a:r>
                      <a:endParaRPr lang="en-US" sz="1700" b="1" dirty="0">
                        <a:effectLst/>
                        <a:latin typeface="+mn-lt"/>
                      </a:endParaRPr>
                    </a:p>
                  </a:txBody>
                  <a:tcPr marL="19243" marR="19243" marT="0" marB="0"/>
                </a:tc>
                <a:tc>
                  <a:txBody>
                    <a:bodyPr/>
                    <a:lstStyle/>
                    <a:p>
                      <a:pPr algn="ctr">
                        <a:spcAft>
                          <a:spcPts val="0"/>
                        </a:spcAft>
                      </a:pPr>
                      <a:r>
                        <a:rPr lang="en-US" sz="1800" b="1" i="0" kern="1200" dirty="0">
                          <a:solidFill>
                            <a:schemeClr val="dk1"/>
                          </a:solidFill>
                          <a:effectLst/>
                          <a:latin typeface="+mn-lt"/>
                          <a:ea typeface="+mn-ea"/>
                          <a:cs typeface="+mn-cs"/>
                        </a:rPr>
                        <a:t>V. </a:t>
                      </a:r>
                      <a:r>
                        <a:rPr lang="en-US" sz="1800" b="1" i="0" kern="1200" dirty="0" err="1">
                          <a:solidFill>
                            <a:schemeClr val="dk1"/>
                          </a:solidFill>
                          <a:effectLst/>
                          <a:latin typeface="+mn-lt"/>
                          <a:ea typeface="+mn-ea"/>
                          <a:cs typeface="+mn-cs"/>
                        </a:rPr>
                        <a:t>Semin</a:t>
                      </a:r>
                      <a:endParaRPr lang="en-US" sz="1800" b="1" i="0" kern="1200" dirty="0">
                        <a:solidFill>
                          <a:schemeClr val="dk1"/>
                        </a:solidFill>
                        <a:effectLst/>
                        <a:latin typeface="+mn-lt"/>
                        <a:ea typeface="+mn-ea"/>
                        <a:cs typeface="+mn-cs"/>
                      </a:endParaRPr>
                    </a:p>
                    <a:p>
                      <a:pPr algn="ctr">
                        <a:spcAft>
                          <a:spcPts val="0"/>
                        </a:spcAft>
                      </a:pPr>
                      <a:r>
                        <a:rPr lang="en-US" sz="1800" b="1" i="0" kern="1200" dirty="0">
                          <a:solidFill>
                            <a:schemeClr val="dk1"/>
                          </a:solidFill>
                          <a:effectLst/>
                          <a:latin typeface="+mn-lt"/>
                          <a:ea typeface="+mn-ea"/>
                          <a:cs typeface="+mn-cs"/>
                        </a:rPr>
                        <a:t>(20 min.)</a:t>
                      </a:r>
                      <a:endParaRPr lang="ru-RU" sz="1700" b="1"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709284490"/>
                  </a:ext>
                </a:extLst>
              </a:tr>
              <a:tr h="422591">
                <a:tc>
                  <a:txBody>
                    <a:bodyPr/>
                    <a:lstStyle/>
                    <a:p>
                      <a:pPr algn="r">
                        <a:spcAft>
                          <a:spcPts val="0"/>
                        </a:spcAft>
                      </a:pPr>
                      <a:r>
                        <a:rPr lang="ru-RU" sz="1700" b="1" dirty="0">
                          <a:effectLst/>
                          <a:latin typeface="+mn-lt"/>
                        </a:rPr>
                        <a:t>1</a:t>
                      </a:r>
                      <a:r>
                        <a:rPr lang="en-US" sz="1700" b="1" dirty="0">
                          <a:effectLst/>
                          <a:latin typeface="+mn-lt"/>
                        </a:rPr>
                        <a:t>3</a:t>
                      </a:r>
                      <a:r>
                        <a:rPr lang="ru-RU" sz="1700" b="1" dirty="0">
                          <a:effectLst/>
                          <a:latin typeface="+mn-lt"/>
                        </a:rPr>
                        <a:t>.</a:t>
                      </a:r>
                      <a:r>
                        <a:rPr lang="en-US" sz="1700" b="1" dirty="0">
                          <a:effectLst/>
                          <a:latin typeface="+mn-lt"/>
                        </a:rPr>
                        <a:t>00</a:t>
                      </a:r>
                      <a:endParaRPr lang="ru-RU" sz="1700" b="1" dirty="0">
                        <a:effectLst/>
                        <a:latin typeface="+mn-lt"/>
                        <a:ea typeface="Times New Roman" panose="02020603050405020304" pitchFamily="18" charset="0"/>
                      </a:endParaRPr>
                    </a:p>
                  </a:txBody>
                  <a:tcPr marL="19243" marR="19243" marT="0" marB="0"/>
                </a:tc>
                <a:tc gridSpan="3">
                  <a:txBody>
                    <a:bodyPr/>
                    <a:lstStyle/>
                    <a:p>
                      <a:pPr algn="ctr">
                        <a:lnSpc>
                          <a:spcPct val="150000"/>
                        </a:lnSpc>
                        <a:spcAft>
                          <a:spcPts val="0"/>
                        </a:spcAft>
                      </a:pPr>
                      <a:r>
                        <a:rPr lang="ru-RU" sz="1700" b="1" u="sng" dirty="0">
                          <a:effectLst/>
                          <a:latin typeface="+mn-lt"/>
                        </a:rPr>
                        <a:t> </a:t>
                      </a:r>
                      <a:r>
                        <a:rPr lang="en-US" sz="1700" b="1" u="sng" dirty="0">
                          <a:effectLst/>
                          <a:latin typeface="+mn-lt"/>
                        </a:rPr>
                        <a:t>Lunch break</a:t>
                      </a:r>
                      <a:endParaRPr lang="ru-RU" sz="1700" b="1" u="sng" dirty="0">
                        <a:effectLst/>
                        <a:latin typeface="+mn-lt"/>
                        <a:ea typeface="Times New Roman" panose="02020603050405020304" pitchFamily="18" charset="0"/>
                      </a:endParaRPr>
                    </a:p>
                  </a:txBody>
                  <a:tcPr marL="19243" marR="19243" marT="0" marB="0"/>
                </a:tc>
                <a:tc hMerge="1">
                  <a:txBody>
                    <a:bodyPr/>
                    <a:lstStyle/>
                    <a:p>
                      <a:endParaRPr lang="ru-RU"/>
                    </a:p>
                  </a:txBody>
                  <a:tcPr/>
                </a:tc>
                <a:tc hMerge="1">
                  <a:txBody>
                    <a:bodyPr/>
                    <a:lstStyle/>
                    <a:p>
                      <a:pPr>
                        <a:spcAft>
                          <a:spcPts val="0"/>
                        </a:spcAft>
                      </a:pPr>
                      <a:endParaRPr lang="ru-RU" sz="12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279854277"/>
                  </a:ext>
                </a:extLst>
              </a:tr>
            </a:tbl>
          </a:graphicData>
        </a:graphic>
      </p:graphicFrame>
      <p:sp>
        <p:nvSpPr>
          <p:cNvPr id="4" name="ZoneTexte 4">
            <a:extLst>
              <a:ext uri="{FF2B5EF4-FFF2-40B4-BE49-F238E27FC236}">
                <a16:creationId xmlns:a16="http://schemas.microsoft.com/office/drawing/2014/main" id="{3A5FD886-A144-4F3D-89B6-96823FB56126}"/>
              </a:ext>
            </a:extLst>
          </p:cNvPr>
          <p:cNvSpPr txBox="1">
            <a:spLocks noChangeArrowheads="1"/>
          </p:cNvSpPr>
          <p:nvPr/>
        </p:nvSpPr>
        <p:spPr bwMode="auto">
          <a:xfrm>
            <a:off x="290400" y="116632"/>
            <a:ext cx="116111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rgbClr val="FF3300"/>
                </a:solidFill>
                <a:latin typeface="Arial" panose="020B0604020202020204" pitchFamily="34" charset="0"/>
                <a:ea typeface="MS PGothic" panose="020B0600070205080204" pitchFamily="34" charset="-128"/>
              </a:defRPr>
            </a:lvl1pPr>
            <a:lvl2pPr marL="742950" indent="-285750" eaLnBrk="0" hangingPunct="0">
              <a:defRPr sz="2400">
                <a:solidFill>
                  <a:srgbClr val="FF3300"/>
                </a:solidFill>
                <a:latin typeface="Arial" panose="020B0604020202020204" pitchFamily="34" charset="0"/>
                <a:ea typeface="MS PGothic" panose="020B0600070205080204" pitchFamily="34" charset="-128"/>
              </a:defRPr>
            </a:lvl2pPr>
            <a:lvl3pPr marL="1143000" indent="-228600" eaLnBrk="0" hangingPunct="0">
              <a:defRPr sz="2400">
                <a:solidFill>
                  <a:srgbClr val="FF3300"/>
                </a:solidFill>
                <a:latin typeface="Arial" panose="020B0604020202020204" pitchFamily="34" charset="0"/>
                <a:ea typeface="MS PGothic" panose="020B0600070205080204" pitchFamily="34" charset="-128"/>
              </a:defRPr>
            </a:lvl3pPr>
            <a:lvl4pPr marL="1600200" indent="-228600" eaLnBrk="0" hangingPunct="0">
              <a:defRPr sz="2400">
                <a:solidFill>
                  <a:srgbClr val="FF3300"/>
                </a:solidFill>
                <a:latin typeface="Arial" panose="020B0604020202020204" pitchFamily="34" charset="0"/>
                <a:ea typeface="MS PGothic" panose="020B0600070205080204" pitchFamily="34" charset="-128"/>
              </a:defRPr>
            </a:lvl4pPr>
            <a:lvl5pPr marL="2057400" indent="-228600" eaLnBrk="0" hangingPunct="0">
              <a:defRPr sz="2400">
                <a:solidFill>
                  <a:srgbClr val="FF3300"/>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rgbClr val="FF3300"/>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rgbClr val="FF3300"/>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rgbClr val="FF3300"/>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rgbClr val="FF3300"/>
                </a:solidFill>
                <a:latin typeface="Arial" panose="020B0604020202020204" pitchFamily="34" charset="0"/>
                <a:ea typeface="MS PGothic" panose="020B0600070205080204" pitchFamily="34" charset="-128"/>
              </a:defRPr>
            </a:lvl9pPr>
          </a:lstStyle>
          <a:p>
            <a:pPr algn="ctr" defTabSz="457200" eaLnBrk="1" hangingPunct="1">
              <a:defRPr/>
            </a:pPr>
            <a:r>
              <a:rPr lang="en-US" altLang="ru-RU" sz="2000" b="1" kern="0" dirty="0">
                <a:solidFill>
                  <a:srgbClr val="C00000"/>
                </a:solidFill>
              </a:rPr>
              <a:t>PAC for Nuclear Physics 58th meeting, </a:t>
            </a:r>
            <a:r>
              <a:rPr lang="ru-RU" altLang="ru-RU" sz="2000" b="1" kern="0" dirty="0">
                <a:solidFill>
                  <a:srgbClr val="C00000"/>
                </a:solidFill>
              </a:rPr>
              <a:t>29-30</a:t>
            </a:r>
            <a:r>
              <a:rPr lang="en-US" altLang="ru-RU" sz="2000" b="1" kern="0" dirty="0">
                <a:solidFill>
                  <a:srgbClr val="C00000"/>
                </a:solidFill>
              </a:rPr>
              <a:t> January 2024</a:t>
            </a:r>
            <a:endParaRPr lang="fr-FR" altLang="ru-RU" sz="2000" kern="0" dirty="0">
              <a:solidFill>
                <a:srgbClr val="C00000"/>
              </a:solidFill>
            </a:endParaRPr>
          </a:p>
        </p:txBody>
      </p:sp>
    </p:spTree>
    <p:extLst>
      <p:ext uri="{BB962C8B-B14F-4D97-AF65-F5344CB8AC3E}">
        <p14:creationId xmlns:p14="http://schemas.microsoft.com/office/powerpoint/2010/main" val="1538372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Таблица 13">
            <a:extLst>
              <a:ext uri="{FF2B5EF4-FFF2-40B4-BE49-F238E27FC236}">
                <a16:creationId xmlns:a16="http://schemas.microsoft.com/office/drawing/2014/main" id="{08960627-D5FC-4CBC-9084-F06287EC51DF}"/>
              </a:ext>
            </a:extLst>
          </p:cNvPr>
          <p:cNvGraphicFramePr>
            <a:graphicFrameLocks noGrp="1"/>
          </p:cNvGraphicFramePr>
          <p:nvPr>
            <p:extLst>
              <p:ext uri="{D42A27DB-BD31-4B8C-83A1-F6EECF244321}">
                <p14:modId xmlns:p14="http://schemas.microsoft.com/office/powerpoint/2010/main" val="1311399628"/>
              </p:ext>
            </p:extLst>
          </p:nvPr>
        </p:nvGraphicFramePr>
        <p:xfrm>
          <a:off x="263352" y="660108"/>
          <a:ext cx="11611199" cy="5490438"/>
        </p:xfrm>
        <a:graphic>
          <a:graphicData uri="http://schemas.openxmlformats.org/drawingml/2006/table">
            <a:tbl>
              <a:tblPr firstRow="1" bandRow="1">
                <a:tableStyleId>{21E4AEA4-8DFA-4A89-87EB-49C32662AFE0}</a:tableStyleId>
              </a:tblPr>
              <a:tblGrid>
                <a:gridCol w="713546">
                  <a:extLst>
                    <a:ext uri="{9D8B030D-6E8A-4147-A177-3AD203B41FA5}">
                      <a16:colId xmlns:a16="http://schemas.microsoft.com/office/drawing/2014/main" val="4092428733"/>
                    </a:ext>
                  </a:extLst>
                </a:gridCol>
                <a:gridCol w="627558">
                  <a:extLst>
                    <a:ext uri="{9D8B030D-6E8A-4147-A177-3AD203B41FA5}">
                      <a16:colId xmlns:a16="http://schemas.microsoft.com/office/drawing/2014/main" val="1217738766"/>
                    </a:ext>
                  </a:extLst>
                </a:gridCol>
                <a:gridCol w="8509499">
                  <a:extLst>
                    <a:ext uri="{9D8B030D-6E8A-4147-A177-3AD203B41FA5}">
                      <a16:colId xmlns:a16="http://schemas.microsoft.com/office/drawing/2014/main" val="1422106303"/>
                    </a:ext>
                  </a:extLst>
                </a:gridCol>
                <a:gridCol w="1760596">
                  <a:extLst>
                    <a:ext uri="{9D8B030D-6E8A-4147-A177-3AD203B41FA5}">
                      <a16:colId xmlns:a16="http://schemas.microsoft.com/office/drawing/2014/main" val="128246094"/>
                    </a:ext>
                  </a:extLst>
                </a:gridCol>
              </a:tblGrid>
              <a:tr h="312502">
                <a:tc gridSpan="4">
                  <a:txBody>
                    <a:bodyPr/>
                    <a:lstStyle/>
                    <a:p>
                      <a:pPr algn="ctr">
                        <a:spcAft>
                          <a:spcPts val="0"/>
                        </a:spcAft>
                      </a:pPr>
                      <a:r>
                        <a:rPr lang="en-GB" sz="1800" b="1" i="1" kern="1200" dirty="0">
                          <a:solidFill>
                            <a:schemeClr val="lt1"/>
                          </a:solidFill>
                          <a:effectLst/>
                          <a:latin typeface="+mn-lt"/>
                          <a:ea typeface="+mn-ea"/>
                          <a:cs typeface="+mn-cs"/>
                        </a:rPr>
                        <a:t>Monday</a:t>
                      </a:r>
                      <a:r>
                        <a:rPr lang="en-US" sz="1600" dirty="0">
                          <a:effectLst/>
                          <a:latin typeface="+mn-lt"/>
                        </a:rPr>
                        <a:t>, </a:t>
                      </a:r>
                      <a:r>
                        <a:rPr lang="en-GB" sz="1800" b="1" i="1" kern="1200" dirty="0">
                          <a:solidFill>
                            <a:schemeClr val="lt1"/>
                          </a:solidFill>
                          <a:effectLst/>
                          <a:latin typeface="+mn-lt"/>
                          <a:ea typeface="+mn-ea"/>
                          <a:cs typeface="+mn-cs"/>
                        </a:rPr>
                        <a:t>2</a:t>
                      </a:r>
                      <a:r>
                        <a:rPr lang="en-US" sz="1800" b="1" i="1" kern="1200" dirty="0">
                          <a:solidFill>
                            <a:schemeClr val="lt1"/>
                          </a:solidFill>
                          <a:effectLst/>
                          <a:latin typeface="+mn-lt"/>
                          <a:ea typeface="+mn-ea"/>
                          <a:cs typeface="+mn-cs"/>
                        </a:rPr>
                        <a:t>9</a:t>
                      </a:r>
                      <a:r>
                        <a:rPr lang="en-GB" sz="1800" b="1" i="1" kern="1200" dirty="0">
                          <a:solidFill>
                            <a:schemeClr val="lt1"/>
                          </a:solidFill>
                          <a:effectLst/>
                          <a:latin typeface="+mn-lt"/>
                          <a:ea typeface="+mn-ea"/>
                          <a:cs typeface="+mn-cs"/>
                        </a:rPr>
                        <a:t> January 202</a:t>
                      </a:r>
                      <a:r>
                        <a:rPr lang="en-US" sz="1800" b="1" i="1" kern="1200" dirty="0">
                          <a:solidFill>
                            <a:schemeClr val="lt1"/>
                          </a:solidFill>
                          <a:effectLst/>
                          <a:latin typeface="+mn-lt"/>
                          <a:ea typeface="+mn-ea"/>
                          <a:cs typeface="+mn-cs"/>
                        </a:rPr>
                        <a:t>4</a:t>
                      </a:r>
                      <a:endParaRPr lang="ru-RU" sz="1600" dirty="0">
                        <a:solidFill>
                          <a:srgbClr val="C00000"/>
                        </a:solidFill>
                        <a:effectLst/>
                        <a:latin typeface="+mn-lt"/>
                        <a:ea typeface="Times New Roman" panose="02020603050405020304" pitchFamily="18" charset="0"/>
                      </a:endParaRPr>
                    </a:p>
                  </a:txBody>
                  <a:tcPr marL="19243" marR="19243" marT="0" marB="0"/>
                </a:tc>
                <a:tc hMerge="1">
                  <a:txBody>
                    <a:bodyPr/>
                    <a:lstStyle/>
                    <a:p>
                      <a:pPr algn="r">
                        <a:spcAft>
                          <a:spcPts val="0"/>
                        </a:spcAft>
                      </a:pPr>
                      <a:endParaRPr lang="ru-RU" sz="1300" dirty="0">
                        <a:effectLst/>
                        <a:latin typeface="Times New Roman" panose="02020603050405020304" pitchFamily="18" charset="0"/>
                        <a:ea typeface="Times New Roman" panose="02020603050405020304" pitchFamily="18" charset="0"/>
                      </a:endParaRPr>
                    </a:p>
                  </a:txBody>
                  <a:tcPr marL="19243" marR="19243" marT="0" marB="0"/>
                </a:tc>
                <a:tc hMerge="1">
                  <a:txBody>
                    <a:bodyPr/>
                    <a:lstStyle/>
                    <a:p>
                      <a:endParaRPr lang="ru-RU"/>
                    </a:p>
                  </a:txBody>
                  <a:tcPr/>
                </a:tc>
                <a:tc hMerge="1">
                  <a:txBody>
                    <a:bodyPr/>
                    <a:lstStyle/>
                    <a:p>
                      <a:pPr>
                        <a:spcAft>
                          <a:spcPts val="0"/>
                        </a:spcAft>
                      </a:pPr>
                      <a:endParaRPr lang="ru-RU" sz="1300" dirty="0">
                        <a:effectLst/>
                        <a:latin typeface="Times New Roman" panose="02020603050405020304" pitchFamily="18" charset="0"/>
                        <a:ea typeface="Times New Roman" panose="02020603050405020304" pitchFamily="18" charset="0"/>
                      </a:endParaRPr>
                    </a:p>
                  </a:txBody>
                  <a:tcPr marL="19243" marR="19243" marT="0" marB="0"/>
                </a:tc>
                <a:extLst>
                  <a:ext uri="{0D108BD9-81ED-4DB2-BD59-A6C34878D82A}">
                    <a16:rowId xmlns:a16="http://schemas.microsoft.com/office/drawing/2014/main" val="3808428430"/>
                  </a:ext>
                </a:extLst>
              </a:tr>
              <a:tr h="777921">
                <a:tc>
                  <a:txBody>
                    <a:bodyPr/>
                    <a:lstStyle/>
                    <a:p>
                      <a:pPr algn="r">
                        <a:lnSpc>
                          <a:spcPct val="100000"/>
                        </a:lnSpc>
                        <a:spcAft>
                          <a:spcPts val="0"/>
                        </a:spcAft>
                      </a:pPr>
                      <a:r>
                        <a:rPr lang="en-US" sz="1700" dirty="0">
                          <a:effectLst/>
                          <a:latin typeface="+mn-lt"/>
                        </a:rPr>
                        <a:t>14:20</a:t>
                      </a:r>
                    </a:p>
                  </a:txBody>
                  <a:tcPr marL="19243" marR="19243" marT="0" marB="0"/>
                </a:tc>
                <a:tc>
                  <a:txBody>
                    <a:bodyPr/>
                    <a:lstStyle/>
                    <a:p>
                      <a:pPr algn="r">
                        <a:lnSpc>
                          <a:spcPct val="100000"/>
                        </a:lnSpc>
                        <a:spcAft>
                          <a:spcPts val="0"/>
                        </a:spcAft>
                      </a:pPr>
                      <a:r>
                        <a:rPr lang="en-US" sz="1700" b="1" dirty="0">
                          <a:effectLst/>
                          <a:latin typeface="+mn-lt"/>
                        </a:rPr>
                        <a:t>8.</a:t>
                      </a:r>
                      <a:endParaRPr lang="ru-RU" sz="1700" b="1" dirty="0">
                        <a:effectLst/>
                        <a:latin typeface="+mn-lt"/>
                        <a:ea typeface="Times New Roman" panose="02020603050405020304" pitchFamily="18" charset="0"/>
                      </a:endParaRPr>
                    </a:p>
                  </a:txBody>
                  <a:tcPr marL="19243" marR="19243" marT="0" marB="0"/>
                </a:tc>
                <a:tc>
                  <a:txBody>
                    <a:bodyPr/>
                    <a:lstStyle/>
                    <a:p>
                      <a:pPr>
                        <a:lnSpc>
                          <a:spcPct val="100000"/>
                        </a:lnSpc>
                        <a:spcAft>
                          <a:spcPts val="0"/>
                        </a:spcAft>
                      </a:pPr>
                      <a:r>
                        <a:rPr lang="en-US" sz="1800" b="1" i="0" kern="1200" dirty="0">
                          <a:solidFill>
                            <a:schemeClr val="dk1"/>
                          </a:solidFill>
                          <a:effectLst/>
                          <a:latin typeface="+mn-lt"/>
                          <a:ea typeface="+mn-ea"/>
                          <a:cs typeface="+mn-cs"/>
                        </a:rPr>
                        <a:t>Review of nuclear physics at the </a:t>
                      </a:r>
                      <a:r>
                        <a:rPr lang="en-US" sz="1800" b="1" i="0" kern="1200" dirty="0" err="1">
                          <a:solidFill>
                            <a:schemeClr val="dk1"/>
                          </a:solidFill>
                          <a:effectLst/>
                          <a:latin typeface="+mn-lt"/>
                          <a:ea typeface="+mn-ea"/>
                          <a:cs typeface="+mn-cs"/>
                        </a:rPr>
                        <a:t>Dzhelepov</a:t>
                      </a:r>
                      <a:r>
                        <a:rPr lang="en-US" sz="1800" b="1" i="0" kern="1200" dirty="0">
                          <a:solidFill>
                            <a:schemeClr val="dk1"/>
                          </a:solidFill>
                          <a:effectLst/>
                          <a:latin typeface="+mn-lt"/>
                          <a:ea typeface="+mn-ea"/>
                          <a:cs typeface="+mn-cs"/>
                        </a:rPr>
                        <a:t> Laboratory of Nuclear Problems</a:t>
                      </a:r>
                      <a:endParaRPr lang="ru-RU" sz="1700" b="1" dirty="0">
                        <a:effectLst/>
                        <a:latin typeface="+mn-lt"/>
                        <a:ea typeface="Times New Roman" panose="02020603050405020304" pitchFamily="18" charset="0"/>
                      </a:endParaRPr>
                    </a:p>
                  </a:txBody>
                  <a:tcPr marL="19243" marR="19243" marT="0" marB="0"/>
                </a:tc>
                <a:tc>
                  <a:txBody>
                    <a:bodyPr/>
                    <a:lstStyle/>
                    <a:p>
                      <a:pPr algn="ctr">
                        <a:lnSpc>
                          <a:spcPct val="100000"/>
                        </a:lnSpc>
                      </a:pPr>
                      <a:r>
                        <a:rPr lang="en-US" sz="1800" b="1" i="0" kern="1200" dirty="0">
                          <a:solidFill>
                            <a:schemeClr val="dk1"/>
                          </a:solidFill>
                          <a:effectLst/>
                          <a:latin typeface="+mn-lt"/>
                          <a:ea typeface="+mn-ea"/>
                          <a:cs typeface="+mn-cs"/>
                        </a:rPr>
                        <a:t> E. </a:t>
                      </a:r>
                      <a:r>
                        <a:rPr lang="en-US" sz="1800" b="1" i="0" kern="1200" dirty="0" err="1">
                          <a:solidFill>
                            <a:schemeClr val="dk1"/>
                          </a:solidFill>
                          <a:effectLst/>
                          <a:latin typeface="+mn-lt"/>
                          <a:ea typeface="+mn-ea"/>
                          <a:cs typeface="+mn-cs"/>
                        </a:rPr>
                        <a:t>Yakushev</a:t>
                      </a:r>
                      <a:endParaRPr lang="ru-RU" sz="1800" b="1" kern="1200" dirty="0">
                        <a:solidFill>
                          <a:schemeClr val="dk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mn-lt"/>
                          <a:ea typeface="+mn-ea"/>
                          <a:cs typeface="+mn-cs"/>
                        </a:rPr>
                        <a:t>(30 min.)</a:t>
                      </a:r>
                    </a:p>
                  </a:txBody>
                  <a:tcPr marL="19243" marR="19243" marT="0" marB="0"/>
                </a:tc>
                <a:extLst>
                  <a:ext uri="{0D108BD9-81ED-4DB2-BD59-A6C34878D82A}">
                    <a16:rowId xmlns:a16="http://schemas.microsoft.com/office/drawing/2014/main" val="2282030748"/>
                  </a:ext>
                </a:extLst>
              </a:tr>
              <a:tr h="549120">
                <a:tc>
                  <a:txBody>
                    <a:bodyPr/>
                    <a:lstStyle/>
                    <a:p>
                      <a:pPr algn="r">
                        <a:lnSpc>
                          <a:spcPct val="100000"/>
                        </a:lnSpc>
                        <a:spcAft>
                          <a:spcPts val="0"/>
                        </a:spcAft>
                      </a:pPr>
                      <a:r>
                        <a:rPr lang="en-US" sz="1700" dirty="0">
                          <a:effectLst/>
                          <a:latin typeface="+mn-lt"/>
                        </a:rPr>
                        <a:t> </a:t>
                      </a:r>
                      <a:endParaRPr lang="ru-RU" sz="1700" dirty="0">
                        <a:effectLst/>
                        <a:latin typeface="+mn-lt"/>
                        <a:ea typeface="Times New Roman" panose="02020603050405020304" pitchFamily="18" charset="0"/>
                      </a:endParaRPr>
                    </a:p>
                  </a:txBody>
                  <a:tcPr marL="19243" marR="19243" marT="0" marB="0"/>
                </a:tc>
                <a:tc>
                  <a:txBody>
                    <a:bodyPr/>
                    <a:lstStyle/>
                    <a:p>
                      <a:pPr algn="r">
                        <a:lnSpc>
                          <a:spcPct val="100000"/>
                        </a:lnSpc>
                        <a:spcAft>
                          <a:spcPts val="0"/>
                        </a:spcAft>
                      </a:pPr>
                      <a:r>
                        <a:rPr lang="en-US" sz="1700" b="1" dirty="0">
                          <a:effectLst/>
                          <a:latin typeface="+mn-lt"/>
                        </a:rPr>
                        <a:t>9.</a:t>
                      </a:r>
                      <a:endParaRPr lang="ru-RU" sz="1700" b="1" dirty="0">
                        <a:effectLst/>
                        <a:latin typeface="+mn-lt"/>
                        <a:ea typeface="Times New Roman" panose="02020603050405020304" pitchFamily="18" charset="0"/>
                      </a:endParaRPr>
                    </a:p>
                  </a:txBody>
                  <a:tcPr marL="19243" marR="19243" marT="0" marB="0"/>
                </a:tc>
                <a:tc>
                  <a:txBody>
                    <a:bodyPr/>
                    <a:lstStyle/>
                    <a:p>
                      <a:pPr>
                        <a:lnSpc>
                          <a:spcPct val="100000"/>
                        </a:lnSpc>
                        <a:spcAft>
                          <a:spcPts val="0"/>
                        </a:spcAft>
                      </a:pPr>
                      <a:r>
                        <a:rPr lang="en-US" sz="1800" b="1" i="0" kern="1200" dirty="0">
                          <a:solidFill>
                            <a:schemeClr val="dk1"/>
                          </a:solidFill>
                          <a:effectLst/>
                          <a:latin typeface="+mn-lt"/>
                          <a:ea typeface="+mn-ea"/>
                          <a:cs typeface="+mn-cs"/>
                        </a:rPr>
                        <a:t>Scientific reports:</a:t>
                      </a:r>
                      <a:endParaRPr lang="ru-RU" sz="1700" dirty="0">
                        <a:effectLst/>
                        <a:latin typeface="+mn-lt"/>
                        <a:ea typeface="Times New Roman" panose="02020603050405020304" pitchFamily="18" charset="0"/>
                      </a:endParaRPr>
                    </a:p>
                  </a:txBody>
                  <a:tcPr marL="19243" marR="19243" marT="0" marB="0"/>
                </a:tc>
                <a:tc>
                  <a:txBody>
                    <a:bodyPr/>
                    <a:lstStyle/>
                    <a:p>
                      <a:endParaRPr lang="ru-RU"/>
                    </a:p>
                  </a:txBody>
                  <a:tcPr marL="19243" marR="19243" marT="0" marB="0"/>
                </a:tc>
                <a:extLst>
                  <a:ext uri="{0D108BD9-81ED-4DB2-BD59-A6C34878D82A}">
                    <a16:rowId xmlns:a16="http://schemas.microsoft.com/office/drawing/2014/main" val="527903759"/>
                  </a:ext>
                </a:extLst>
              </a:tr>
              <a:tr h="549120">
                <a:tc>
                  <a:txBody>
                    <a:bodyPr/>
                    <a:lstStyle/>
                    <a:p>
                      <a:pPr algn="r">
                        <a:lnSpc>
                          <a:spcPct val="100000"/>
                        </a:lnSpc>
                        <a:spcAft>
                          <a:spcPts val="0"/>
                        </a:spcAft>
                      </a:pPr>
                      <a:r>
                        <a:rPr lang="en-US" sz="1700" dirty="0">
                          <a:effectLst/>
                          <a:latin typeface="+mn-lt"/>
                        </a:rPr>
                        <a:t> </a:t>
                      </a:r>
                      <a:endParaRPr lang="ru-RU" sz="1700" dirty="0">
                        <a:effectLst/>
                        <a:latin typeface="+mn-lt"/>
                        <a:ea typeface="Times New Roman" panose="02020603050405020304" pitchFamily="18" charset="0"/>
                      </a:endParaRPr>
                    </a:p>
                  </a:txBody>
                  <a:tcPr marL="19243" marR="19243" marT="0" marB="0"/>
                </a:tc>
                <a:tc>
                  <a:txBody>
                    <a:bodyPr/>
                    <a:lstStyle/>
                    <a:p>
                      <a:pPr algn="r">
                        <a:lnSpc>
                          <a:spcPct val="100000"/>
                        </a:lnSpc>
                        <a:spcAft>
                          <a:spcPts val="0"/>
                        </a:spcAft>
                      </a:pPr>
                      <a:r>
                        <a:rPr lang="en-US" sz="1700" b="1" dirty="0">
                          <a:effectLst/>
                          <a:latin typeface="+mn-lt"/>
                        </a:rPr>
                        <a:t>9.1</a:t>
                      </a:r>
                      <a:endParaRPr lang="ru-RU" sz="1700" b="1" dirty="0">
                        <a:effectLst/>
                        <a:latin typeface="+mn-lt"/>
                        <a:ea typeface="Times New Roman" panose="02020603050405020304" pitchFamily="18" charset="0"/>
                      </a:endParaRPr>
                    </a:p>
                  </a:txBody>
                  <a:tcPr marL="19243" marR="19243" marT="0" marB="0"/>
                </a:tc>
                <a:tc>
                  <a:txBody>
                    <a:bodyPr/>
                    <a:lstStyle/>
                    <a:p>
                      <a:pPr>
                        <a:lnSpc>
                          <a:spcPct val="100000"/>
                        </a:lnSpc>
                        <a:spcAft>
                          <a:spcPts val="0"/>
                        </a:spcAft>
                      </a:pPr>
                      <a:r>
                        <a:rPr lang="en-US" sz="1800" b="1" i="0" kern="1200" dirty="0">
                          <a:solidFill>
                            <a:schemeClr val="dk1"/>
                          </a:solidFill>
                          <a:effectLst/>
                          <a:latin typeface="+mn-lt"/>
                          <a:ea typeface="+mn-ea"/>
                          <a:cs typeface="+mn-cs"/>
                        </a:rPr>
                        <a:t>Verification of T-invariance in the total interaction cross section of neutrons with unpolarized nuclei using the polarization–asymmetry theorem</a:t>
                      </a:r>
                      <a:endParaRPr lang="ru-RU" sz="1700" dirty="0">
                        <a:effectLst/>
                        <a:latin typeface="+mn-lt"/>
                        <a:ea typeface="Times New Roman" panose="02020603050405020304" pitchFamily="18" charset="0"/>
                      </a:endParaRPr>
                    </a:p>
                  </a:txBody>
                  <a:tcPr marL="19243" marR="19243" marT="0" marB="0"/>
                </a:tc>
                <a:tc>
                  <a:txBody>
                    <a:bodyPr/>
                    <a:lstStyle/>
                    <a:p>
                      <a:pPr algn="ctr">
                        <a:lnSpc>
                          <a:spcPct val="100000"/>
                        </a:lnSpc>
                        <a:spcAft>
                          <a:spcPts val="0"/>
                        </a:spcAft>
                      </a:pPr>
                      <a:r>
                        <a:rPr lang="sv-SE" sz="1700" b="1" dirty="0">
                          <a:effectLst/>
                          <a:latin typeface="+mn-lt"/>
                        </a:rPr>
                        <a:t> V. Skoy</a:t>
                      </a:r>
                    </a:p>
                    <a:p>
                      <a:pPr algn="ctr">
                        <a:lnSpc>
                          <a:spcPct val="100000"/>
                        </a:lnSpc>
                        <a:spcAft>
                          <a:spcPts val="0"/>
                        </a:spcAft>
                      </a:pPr>
                      <a:r>
                        <a:rPr lang="sv-SE" sz="1700" b="1" dirty="0">
                          <a:effectLst/>
                          <a:latin typeface="+mn-lt"/>
                        </a:rPr>
                        <a:t>(20 min.)</a:t>
                      </a:r>
                    </a:p>
                  </a:txBody>
                  <a:tcPr marL="0" marR="0" marT="0" marB="0" anchor="ctr"/>
                </a:tc>
                <a:extLst>
                  <a:ext uri="{0D108BD9-81ED-4DB2-BD59-A6C34878D82A}">
                    <a16:rowId xmlns:a16="http://schemas.microsoft.com/office/drawing/2014/main" val="3219344772"/>
                  </a:ext>
                </a:extLst>
              </a:tr>
              <a:tr h="549120">
                <a:tc>
                  <a:txBody>
                    <a:bodyPr/>
                    <a:lstStyle/>
                    <a:p>
                      <a:pPr algn="r">
                        <a:lnSpc>
                          <a:spcPct val="100000"/>
                        </a:lnSpc>
                        <a:spcAft>
                          <a:spcPts val="0"/>
                        </a:spcAft>
                      </a:pPr>
                      <a:endParaRPr lang="ru-RU" sz="1700" dirty="0">
                        <a:effectLst/>
                        <a:latin typeface="+mn-lt"/>
                        <a:ea typeface="Times New Roman" panose="02020603050405020304" pitchFamily="18" charset="0"/>
                      </a:endParaRPr>
                    </a:p>
                  </a:txBody>
                  <a:tcPr marL="19243" marR="19243" marT="0" marB="0"/>
                </a:tc>
                <a:tc>
                  <a:txBody>
                    <a:bodyPr/>
                    <a:lstStyle/>
                    <a:p>
                      <a:pPr algn="r">
                        <a:lnSpc>
                          <a:spcPct val="100000"/>
                        </a:lnSpc>
                        <a:spcAft>
                          <a:spcPts val="0"/>
                        </a:spcAft>
                      </a:pPr>
                      <a:r>
                        <a:rPr lang="en-US" sz="1700" b="1" dirty="0">
                          <a:effectLst/>
                          <a:latin typeface="+mn-lt"/>
                          <a:ea typeface="Times New Roman" panose="02020603050405020304" pitchFamily="18" charset="0"/>
                        </a:rPr>
                        <a:t>9.2</a:t>
                      </a:r>
                      <a:endParaRPr lang="ru-RU" sz="1700" b="1" dirty="0">
                        <a:effectLst/>
                        <a:latin typeface="+mn-lt"/>
                        <a:ea typeface="Times New Roman" panose="02020603050405020304" pitchFamily="18" charset="0"/>
                      </a:endParaRPr>
                    </a:p>
                  </a:txBody>
                  <a:tcPr marL="19243" marR="19243" marT="0" marB="0"/>
                </a:tc>
                <a:tc>
                  <a:txBody>
                    <a:bodyPr/>
                    <a:lstStyle/>
                    <a:p>
                      <a:pPr>
                        <a:lnSpc>
                          <a:spcPct val="100000"/>
                        </a:lnSpc>
                        <a:spcAft>
                          <a:spcPts val="0"/>
                        </a:spcAft>
                      </a:pPr>
                      <a:r>
                        <a:rPr lang="en-US" sz="1800" b="1" i="0" kern="1200" dirty="0">
                          <a:solidFill>
                            <a:schemeClr val="dk1"/>
                          </a:solidFill>
                          <a:effectLst/>
                          <a:latin typeface="+mn-lt"/>
                          <a:ea typeface="+mn-ea"/>
                          <a:cs typeface="+mn-cs"/>
                        </a:rPr>
                        <a:t>Study of the properties and applications of </a:t>
                      </a:r>
                      <a:r>
                        <a:rPr lang="en-US" sz="1800" b="1" i="0" kern="1200" dirty="0" err="1">
                          <a:solidFill>
                            <a:schemeClr val="dk1"/>
                          </a:solidFill>
                          <a:effectLst/>
                          <a:latin typeface="+mn-lt"/>
                          <a:ea typeface="+mn-ea"/>
                          <a:cs typeface="+mn-cs"/>
                        </a:rPr>
                        <a:t>nanodiamond</a:t>
                      </a:r>
                      <a:r>
                        <a:rPr lang="en-US" sz="1800" b="1" i="0" kern="1200" dirty="0">
                          <a:solidFill>
                            <a:schemeClr val="dk1"/>
                          </a:solidFill>
                          <a:effectLst/>
                          <a:latin typeface="+mn-lt"/>
                          <a:ea typeface="+mn-ea"/>
                          <a:cs typeface="+mn-cs"/>
                        </a:rPr>
                        <a:t> reflectors of low-energy neutrons</a:t>
                      </a:r>
                      <a:endParaRPr lang="ru-RU" sz="1700" dirty="0">
                        <a:effectLst/>
                        <a:latin typeface="+mn-lt"/>
                        <a:ea typeface="Times New Roman" panose="02020603050405020304" pitchFamily="18" charset="0"/>
                      </a:endParaRPr>
                    </a:p>
                  </a:txBody>
                  <a:tcPr marL="19243" marR="19243" marT="0" marB="0"/>
                </a:tc>
                <a:tc>
                  <a:txBody>
                    <a:bodyPr/>
                    <a:lstStyle/>
                    <a:p>
                      <a:pPr algn="ctr">
                        <a:lnSpc>
                          <a:spcPct val="100000"/>
                        </a:lnSpc>
                      </a:pPr>
                      <a:r>
                        <a:rPr lang="en-GB" sz="1700" b="1" kern="1200" dirty="0">
                          <a:solidFill>
                            <a:schemeClr val="dk1"/>
                          </a:solidFill>
                          <a:effectLst/>
                          <a:latin typeface="+mn-lt"/>
                          <a:ea typeface="+mn-ea"/>
                          <a:cs typeface="+mn-cs"/>
                        </a:rPr>
                        <a:t>A. </a:t>
                      </a:r>
                      <a:r>
                        <a:rPr lang="en-GB" sz="1700" b="1" kern="1200" dirty="0" err="1">
                          <a:solidFill>
                            <a:schemeClr val="dk1"/>
                          </a:solidFill>
                          <a:effectLst/>
                          <a:latin typeface="+mn-lt"/>
                          <a:ea typeface="+mn-ea"/>
                          <a:cs typeface="+mn-cs"/>
                        </a:rPr>
                        <a:t>Nezvanov</a:t>
                      </a:r>
                      <a:endParaRPr lang="en-GB" sz="1700" b="1" kern="1200" dirty="0">
                        <a:solidFill>
                          <a:schemeClr val="dk1"/>
                        </a:solidFill>
                        <a:effectLst/>
                        <a:latin typeface="+mn-lt"/>
                        <a:ea typeface="+mn-ea"/>
                        <a:cs typeface="+mn-cs"/>
                      </a:endParaRPr>
                    </a:p>
                    <a:p>
                      <a:pPr algn="ctr">
                        <a:lnSpc>
                          <a:spcPct val="100000"/>
                        </a:lnSpc>
                      </a:pPr>
                      <a:r>
                        <a:rPr lang="en-GB" sz="1700" b="1" kern="1200" dirty="0">
                          <a:solidFill>
                            <a:schemeClr val="dk1"/>
                          </a:solidFill>
                          <a:effectLst/>
                          <a:latin typeface="+mn-lt"/>
                          <a:ea typeface="+mn-ea"/>
                          <a:cs typeface="+mn-cs"/>
                        </a:rPr>
                        <a:t>(20 min.)</a:t>
                      </a:r>
                    </a:p>
                  </a:txBody>
                  <a:tcPr marL="0" marR="0" marT="0" marB="0" anchor="ctr"/>
                </a:tc>
                <a:extLst>
                  <a:ext uri="{0D108BD9-81ED-4DB2-BD59-A6C34878D82A}">
                    <a16:rowId xmlns:a16="http://schemas.microsoft.com/office/drawing/2014/main" val="2195748987"/>
                  </a:ext>
                </a:extLst>
              </a:tr>
              <a:tr h="468753">
                <a:tc>
                  <a:txBody>
                    <a:bodyPr/>
                    <a:lstStyle/>
                    <a:p>
                      <a:pPr algn="r">
                        <a:lnSpc>
                          <a:spcPct val="100000"/>
                        </a:lnSpc>
                        <a:spcAft>
                          <a:spcPts val="0"/>
                        </a:spcAft>
                      </a:pPr>
                      <a:r>
                        <a:rPr lang="en-US" sz="1700" b="1" dirty="0">
                          <a:effectLst/>
                          <a:latin typeface="+mn-lt"/>
                          <a:ea typeface="Times New Roman" panose="02020603050405020304" pitchFamily="18" charset="0"/>
                        </a:rPr>
                        <a:t>15.30</a:t>
                      </a:r>
                      <a:endParaRPr lang="ru-RU" sz="1700" b="1" dirty="0">
                        <a:effectLst/>
                        <a:latin typeface="+mn-lt"/>
                        <a:ea typeface="Times New Roman" panose="02020603050405020304" pitchFamily="18" charset="0"/>
                      </a:endParaRPr>
                    </a:p>
                  </a:txBody>
                  <a:tcPr marL="19243" marR="19243" marT="0" marB="0"/>
                </a:tc>
                <a:tc gridSpan="3">
                  <a:txBody>
                    <a:bodyPr/>
                    <a:lstStyle/>
                    <a:p>
                      <a:pPr algn="ctr">
                        <a:lnSpc>
                          <a:spcPct val="100000"/>
                        </a:lnSpc>
                        <a:spcAft>
                          <a:spcPts val="0"/>
                        </a:spcAft>
                      </a:pPr>
                      <a:r>
                        <a:rPr lang="en-GB" sz="1700" b="1" i="1" kern="1200" dirty="0">
                          <a:solidFill>
                            <a:schemeClr val="dk1"/>
                          </a:solidFill>
                          <a:effectLst/>
                          <a:latin typeface="+mn-lt"/>
                          <a:ea typeface="+mn-ea"/>
                          <a:cs typeface="+mn-cs"/>
                        </a:rPr>
                        <a:t>Break</a:t>
                      </a:r>
                      <a:endParaRPr lang="ru-RU" sz="1700" b="1" dirty="0">
                        <a:effectLst/>
                        <a:latin typeface="+mn-lt"/>
                      </a:endParaRPr>
                    </a:p>
                  </a:txBody>
                  <a:tcPr marL="19243" marR="19243" marT="0" marB="0"/>
                </a:tc>
                <a:tc hMerge="1">
                  <a:txBody>
                    <a:bodyPr/>
                    <a:lstStyle/>
                    <a:p>
                      <a:endParaRPr lang="ru-RU"/>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700" dirty="0">
                          <a:effectLst/>
                        </a:rPr>
                        <a:t>M. </a:t>
                      </a:r>
                      <a:r>
                        <a:rPr lang="en-US" sz="1700" dirty="0" err="1">
                          <a:effectLst/>
                        </a:rPr>
                        <a:t>Lewitowicz</a:t>
                      </a:r>
                      <a:endParaRPr lang="ru-RU" sz="1700" dirty="0">
                        <a:effectLst/>
                      </a:endParaRPr>
                    </a:p>
                    <a:p>
                      <a:pPr algn="ctr">
                        <a:spcAft>
                          <a:spcPts val="0"/>
                        </a:spcAft>
                      </a:pPr>
                      <a:r>
                        <a:rPr lang="en-US" sz="1700" dirty="0">
                          <a:effectLst/>
                        </a:rPr>
                        <a:t>(15 min.)</a:t>
                      </a:r>
                      <a:endParaRPr lang="ru-RU" sz="1700" dirty="0">
                        <a:effectLst/>
                        <a:latin typeface="Times New Roman" panose="02020603050405020304" pitchFamily="18" charset="0"/>
                        <a:ea typeface="Times New Roman" panose="02020603050405020304" pitchFamily="18" charset="0"/>
                      </a:endParaRPr>
                    </a:p>
                  </a:txBody>
                  <a:tcPr marL="19243" marR="19243" marT="0" marB="0"/>
                </a:tc>
                <a:extLst>
                  <a:ext uri="{0D108BD9-81ED-4DB2-BD59-A6C34878D82A}">
                    <a16:rowId xmlns:a16="http://schemas.microsoft.com/office/drawing/2014/main" val="1419955403"/>
                  </a:ext>
                </a:extLst>
              </a:tr>
              <a:tr h="468753">
                <a:tc>
                  <a:txBody>
                    <a:bodyPr/>
                    <a:lstStyle/>
                    <a:p>
                      <a:pPr algn="r">
                        <a:lnSpc>
                          <a:spcPct val="100000"/>
                        </a:lnSpc>
                        <a:spcAft>
                          <a:spcPts val="0"/>
                        </a:spcAft>
                      </a:pPr>
                      <a:r>
                        <a:rPr lang="ru-RU" sz="1700" b="1" dirty="0">
                          <a:solidFill>
                            <a:srgbClr val="C00000"/>
                          </a:solidFill>
                          <a:effectLst/>
                          <a:latin typeface="+mn-lt"/>
                          <a:ea typeface="Times New Roman" panose="02020603050405020304" pitchFamily="18" charset="0"/>
                        </a:rPr>
                        <a:t>1</a:t>
                      </a:r>
                      <a:r>
                        <a:rPr lang="en-US" sz="1700" b="1" dirty="0">
                          <a:solidFill>
                            <a:srgbClr val="C00000"/>
                          </a:solidFill>
                          <a:effectLst/>
                          <a:latin typeface="+mn-lt"/>
                          <a:ea typeface="Times New Roman" panose="02020603050405020304" pitchFamily="18" charset="0"/>
                        </a:rPr>
                        <a:t>5</a:t>
                      </a:r>
                      <a:r>
                        <a:rPr lang="ru-RU" sz="1700" b="1" dirty="0">
                          <a:solidFill>
                            <a:srgbClr val="C00000"/>
                          </a:solidFill>
                          <a:effectLst/>
                          <a:latin typeface="+mn-lt"/>
                          <a:ea typeface="Times New Roman" panose="02020603050405020304" pitchFamily="18" charset="0"/>
                        </a:rPr>
                        <a:t>.</a:t>
                      </a:r>
                      <a:r>
                        <a:rPr lang="en-US" sz="1700" b="1" dirty="0">
                          <a:solidFill>
                            <a:srgbClr val="C00000"/>
                          </a:solidFill>
                          <a:effectLst/>
                          <a:latin typeface="+mn-lt"/>
                          <a:ea typeface="Times New Roman" panose="02020603050405020304" pitchFamily="18" charset="0"/>
                        </a:rPr>
                        <a:t>5</a:t>
                      </a:r>
                      <a:r>
                        <a:rPr lang="ru-RU" sz="1700" b="1" dirty="0">
                          <a:solidFill>
                            <a:srgbClr val="C00000"/>
                          </a:solidFill>
                          <a:effectLst/>
                          <a:latin typeface="+mn-lt"/>
                          <a:ea typeface="Times New Roman" panose="02020603050405020304" pitchFamily="18" charset="0"/>
                        </a:rPr>
                        <a:t>0</a:t>
                      </a:r>
                    </a:p>
                  </a:txBody>
                  <a:tcPr marL="19243" marR="19243" marT="0" marB="0"/>
                </a:tc>
                <a:tc>
                  <a:txBody>
                    <a:bodyPr/>
                    <a:lstStyle/>
                    <a:p>
                      <a:pPr algn="r">
                        <a:lnSpc>
                          <a:spcPct val="100000"/>
                        </a:lnSpc>
                        <a:spcAft>
                          <a:spcPts val="0"/>
                        </a:spcAft>
                      </a:pPr>
                      <a:r>
                        <a:rPr lang="en-US" sz="1700" b="1" dirty="0">
                          <a:solidFill>
                            <a:srgbClr val="C00000"/>
                          </a:solidFill>
                          <a:effectLst/>
                          <a:latin typeface="+mn-lt"/>
                          <a:ea typeface="Times New Roman" panose="02020603050405020304" pitchFamily="18" charset="0"/>
                        </a:rPr>
                        <a:t>10</a:t>
                      </a:r>
                      <a:r>
                        <a:rPr lang="ru-RU" sz="1700" b="1" dirty="0">
                          <a:solidFill>
                            <a:srgbClr val="C00000"/>
                          </a:solidFill>
                          <a:effectLst/>
                          <a:latin typeface="+mn-lt"/>
                          <a:ea typeface="Times New Roman" panose="02020603050405020304" pitchFamily="18" charset="0"/>
                        </a:rPr>
                        <a:t>. </a:t>
                      </a:r>
                    </a:p>
                  </a:txBody>
                  <a:tcPr marL="19243" marR="19243" marT="0" marB="0"/>
                </a:tc>
                <a:tc>
                  <a:txBody>
                    <a:bodyPr/>
                    <a:lstStyle/>
                    <a:p>
                      <a:pPr>
                        <a:lnSpc>
                          <a:spcPct val="100000"/>
                        </a:lnSpc>
                        <a:spcAft>
                          <a:spcPts val="0"/>
                        </a:spcAft>
                      </a:pPr>
                      <a:r>
                        <a:rPr lang="en-US" sz="1800" b="1" i="0" kern="1200" dirty="0">
                          <a:solidFill>
                            <a:srgbClr val="C00000"/>
                          </a:solidFill>
                          <a:effectLst/>
                          <a:latin typeface="+mn-lt"/>
                          <a:ea typeface="+mn-ea"/>
                          <a:cs typeface="+mn-cs"/>
                        </a:rPr>
                        <a:t>Closed session</a:t>
                      </a:r>
                      <a:endParaRPr lang="en-US" sz="1700" b="1" dirty="0">
                        <a:solidFill>
                          <a:srgbClr val="C00000"/>
                        </a:solidFill>
                        <a:effectLst/>
                        <a:latin typeface="+mn-lt"/>
                      </a:endParaRPr>
                    </a:p>
                  </a:txBody>
                  <a:tcPr marL="19243" marR="19243"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700" b="1" i="0" u="none" strike="noStrike" kern="1200" cap="none" spc="0" normalizeH="0" baseline="0" noProof="0" dirty="0">
                        <a:ln>
                          <a:noFill/>
                        </a:ln>
                        <a:solidFill>
                          <a:prstClr val="black"/>
                        </a:solidFill>
                        <a:effectLst/>
                        <a:uLnTx/>
                        <a:uFillTx/>
                        <a:latin typeface="Calibri"/>
                        <a:ea typeface="+mn-ea"/>
                        <a:cs typeface="+mn-cs"/>
                      </a:endParaRPr>
                    </a:p>
                  </a:txBody>
                  <a:tcPr marL="0" marR="0" marT="0" marB="0" anchor="ctr"/>
                </a:tc>
                <a:extLst>
                  <a:ext uri="{0D108BD9-81ED-4DB2-BD59-A6C34878D82A}">
                    <a16:rowId xmlns:a16="http://schemas.microsoft.com/office/drawing/2014/main" val="425323373"/>
                  </a:ext>
                </a:extLst>
              </a:tr>
              <a:tr h="518614">
                <a:tc>
                  <a:txBody>
                    <a:bodyPr/>
                    <a:lstStyle/>
                    <a:p>
                      <a:pPr algn="r">
                        <a:lnSpc>
                          <a:spcPct val="100000"/>
                        </a:lnSpc>
                        <a:spcAft>
                          <a:spcPts val="0"/>
                        </a:spcAft>
                      </a:pPr>
                      <a:r>
                        <a:rPr lang="en-US" sz="1700" dirty="0">
                          <a:solidFill>
                            <a:srgbClr val="C00000"/>
                          </a:solidFill>
                          <a:effectLst/>
                          <a:latin typeface="+mn-lt"/>
                        </a:rPr>
                        <a:t> </a:t>
                      </a:r>
                      <a:endParaRPr lang="ru-RU" sz="1700" dirty="0">
                        <a:solidFill>
                          <a:srgbClr val="C00000"/>
                        </a:solidFill>
                        <a:effectLst/>
                        <a:latin typeface="+mn-lt"/>
                        <a:ea typeface="Times New Roman" panose="02020603050405020304" pitchFamily="18" charset="0"/>
                      </a:endParaRPr>
                    </a:p>
                  </a:txBody>
                  <a:tcPr marL="19243" marR="19243" marT="0" marB="0"/>
                </a:tc>
                <a:tc>
                  <a:txBody>
                    <a:bodyPr/>
                    <a:lstStyle/>
                    <a:p>
                      <a:pPr algn="r">
                        <a:lnSpc>
                          <a:spcPct val="100000"/>
                        </a:lnSpc>
                        <a:spcAft>
                          <a:spcPts val="0"/>
                        </a:spcAft>
                      </a:pPr>
                      <a:endParaRPr lang="ru-RU" sz="1700" b="1" dirty="0">
                        <a:solidFill>
                          <a:srgbClr val="C00000"/>
                        </a:solidFill>
                        <a:effectLst/>
                        <a:latin typeface="+mn-lt"/>
                        <a:ea typeface="Times New Roman" panose="02020603050405020304" pitchFamily="18" charset="0"/>
                      </a:endParaRPr>
                    </a:p>
                  </a:txBody>
                  <a:tcPr marL="19243" marR="19243" marT="0" marB="0"/>
                </a:tc>
                <a:tc>
                  <a:txBody>
                    <a:bodyPr/>
                    <a:lstStyle/>
                    <a:p>
                      <a:pPr>
                        <a:lnSpc>
                          <a:spcPct val="100000"/>
                        </a:lnSpc>
                        <a:spcAft>
                          <a:spcPts val="0"/>
                        </a:spcAft>
                      </a:pPr>
                      <a:r>
                        <a:rPr lang="en-US" sz="1800" b="1" i="0" kern="1200" dirty="0">
                          <a:solidFill>
                            <a:srgbClr val="C00000"/>
                          </a:solidFill>
                          <a:effectLst/>
                          <a:latin typeface="+mn-lt"/>
                          <a:ea typeface="+mn-ea"/>
                          <a:cs typeface="+mn-cs"/>
                        </a:rPr>
                        <a:t> Meeting of the PAC members with the JINR Directorate</a:t>
                      </a:r>
                      <a:endParaRPr lang="en-US" sz="1700" b="1" i="1" dirty="0">
                        <a:solidFill>
                          <a:srgbClr val="C00000"/>
                        </a:solidFill>
                        <a:effectLst/>
                        <a:latin typeface="+mn-lt"/>
                      </a:endParaRPr>
                    </a:p>
                  </a:txBody>
                  <a:tcPr marL="19243" marR="19243"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700" b="1" i="0" u="none" strike="noStrike" kern="1200" cap="none" spc="0" normalizeH="0" baseline="0" noProof="0" dirty="0">
                        <a:ln>
                          <a:noFill/>
                        </a:ln>
                        <a:solidFill>
                          <a:prstClr val="black"/>
                        </a:solidFill>
                        <a:effectLst/>
                        <a:uLnTx/>
                        <a:uFillTx/>
                        <a:latin typeface="Calibri"/>
                        <a:ea typeface="+mn-ea"/>
                        <a:cs typeface="+mn-cs"/>
                      </a:endParaRPr>
                    </a:p>
                  </a:txBody>
                  <a:tcPr marL="0" marR="0" marT="0" marB="0" anchor="ctr"/>
                </a:tc>
                <a:extLst>
                  <a:ext uri="{0D108BD9-81ED-4DB2-BD59-A6C34878D82A}">
                    <a16:rowId xmlns:a16="http://schemas.microsoft.com/office/drawing/2014/main" val="1033481300"/>
                  </a:ext>
                </a:extLst>
              </a:tr>
              <a:tr h="518614">
                <a:tc>
                  <a:txBody>
                    <a:bodyPr/>
                    <a:lstStyle/>
                    <a:p>
                      <a:pPr algn="r">
                        <a:lnSpc>
                          <a:spcPct val="100000"/>
                        </a:lnSpc>
                        <a:spcAft>
                          <a:spcPts val="0"/>
                        </a:spcAft>
                      </a:pPr>
                      <a:endParaRPr lang="ru-RU" sz="1700" dirty="0">
                        <a:effectLst/>
                        <a:latin typeface="+mn-lt"/>
                        <a:ea typeface="Times New Roman" panose="02020603050405020304" pitchFamily="18" charset="0"/>
                      </a:endParaRPr>
                    </a:p>
                  </a:txBody>
                  <a:tcPr marL="19243" marR="19243" marT="0" marB="0"/>
                </a:tc>
                <a:tc>
                  <a:txBody>
                    <a:bodyPr/>
                    <a:lstStyle/>
                    <a:p>
                      <a:pPr algn="r">
                        <a:lnSpc>
                          <a:spcPct val="100000"/>
                        </a:lnSpc>
                        <a:spcAft>
                          <a:spcPts val="0"/>
                        </a:spcAft>
                      </a:pPr>
                      <a:endParaRPr lang="ru-RU" sz="1700" b="1" dirty="0">
                        <a:effectLst/>
                        <a:latin typeface="+mn-lt"/>
                        <a:ea typeface="Times New Roman" panose="02020603050405020304" pitchFamily="18" charset="0"/>
                      </a:endParaRPr>
                    </a:p>
                  </a:txBody>
                  <a:tcPr marL="19243" marR="19243" marT="0" marB="0"/>
                </a:tc>
                <a:tc>
                  <a:txBody>
                    <a:bodyPr/>
                    <a:lstStyle/>
                    <a:p>
                      <a:pPr>
                        <a:lnSpc>
                          <a:spcPct val="100000"/>
                        </a:lnSpc>
                        <a:spcAft>
                          <a:spcPts val="0"/>
                        </a:spcAft>
                      </a:pPr>
                      <a:endParaRPr lang="en-US" sz="1700" b="1" kern="1200" dirty="0">
                        <a:solidFill>
                          <a:schemeClr val="dk1"/>
                        </a:solidFill>
                        <a:effectLst/>
                        <a:latin typeface="+mn-lt"/>
                        <a:ea typeface="+mn-ea"/>
                        <a:cs typeface="+mn-cs"/>
                      </a:endParaRPr>
                    </a:p>
                  </a:txBody>
                  <a:tcPr marL="19243" marR="19243" marT="0" marB="0"/>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700" b="1" i="0" u="none" strike="noStrike" kern="1200" cap="none" spc="0" normalizeH="0" baseline="0" noProof="0" dirty="0">
                        <a:ln>
                          <a:noFill/>
                        </a:ln>
                        <a:solidFill>
                          <a:prstClr val="black"/>
                        </a:solidFill>
                        <a:effectLst/>
                        <a:uLnTx/>
                        <a:uFillTx/>
                        <a:latin typeface="Calibri"/>
                        <a:ea typeface="+mn-ea"/>
                        <a:cs typeface="+mn-cs"/>
                      </a:endParaRPr>
                    </a:p>
                  </a:txBody>
                  <a:tcPr marL="0" marR="0" marT="0" marB="0" anchor="ctr"/>
                </a:tc>
                <a:extLst>
                  <a:ext uri="{0D108BD9-81ED-4DB2-BD59-A6C34878D82A}">
                    <a16:rowId xmlns:a16="http://schemas.microsoft.com/office/drawing/2014/main" val="2755620412"/>
                  </a:ext>
                </a:extLst>
              </a:tr>
              <a:tr h="777921">
                <a:tc>
                  <a:txBody>
                    <a:bodyPr/>
                    <a:lstStyle/>
                    <a:p>
                      <a:pPr algn="r">
                        <a:lnSpc>
                          <a:spcPct val="100000"/>
                        </a:lnSpc>
                        <a:spcAft>
                          <a:spcPts val="0"/>
                        </a:spcAft>
                      </a:pPr>
                      <a:r>
                        <a:rPr lang="en-US" sz="1700" b="1" dirty="0">
                          <a:effectLst/>
                          <a:latin typeface="+mn-lt"/>
                          <a:ea typeface="Times New Roman" panose="02020603050405020304" pitchFamily="18" charset="0"/>
                        </a:rPr>
                        <a:t>16.50</a:t>
                      </a:r>
                      <a:endParaRPr lang="ru-RU" sz="1700" b="1" dirty="0">
                        <a:effectLst/>
                        <a:latin typeface="+mn-lt"/>
                        <a:ea typeface="Times New Roman" panose="02020603050405020304" pitchFamily="18" charset="0"/>
                      </a:endParaRPr>
                    </a:p>
                  </a:txBody>
                  <a:tcPr marL="19243" marR="19243" marT="0" marB="0"/>
                </a:tc>
                <a:tc>
                  <a:txBody>
                    <a:bodyPr/>
                    <a:lstStyle/>
                    <a:p>
                      <a:pPr algn="r">
                        <a:lnSpc>
                          <a:spcPct val="100000"/>
                        </a:lnSpc>
                        <a:spcAft>
                          <a:spcPts val="0"/>
                        </a:spcAft>
                      </a:pPr>
                      <a:r>
                        <a:rPr lang="en-US" sz="1700" b="1" dirty="0">
                          <a:effectLst/>
                          <a:latin typeface="+mn-lt"/>
                          <a:ea typeface="Times New Roman" panose="02020603050405020304" pitchFamily="18" charset="0"/>
                        </a:rPr>
                        <a:t>11.</a:t>
                      </a:r>
                      <a:endParaRPr lang="ru-RU" sz="1700" b="1" dirty="0">
                        <a:effectLst/>
                        <a:latin typeface="+mn-lt"/>
                        <a:ea typeface="Times New Roman" panose="02020603050405020304" pitchFamily="18" charset="0"/>
                      </a:endParaRPr>
                    </a:p>
                  </a:txBody>
                  <a:tcPr marL="19243" marR="19243" marT="0" marB="0"/>
                </a:tc>
                <a:tc>
                  <a:txBody>
                    <a:bodyPr/>
                    <a:lstStyle/>
                    <a:p>
                      <a:pPr>
                        <a:lnSpc>
                          <a:spcPct val="100000"/>
                        </a:lnSpc>
                        <a:spcAft>
                          <a:spcPts val="0"/>
                        </a:spcAft>
                      </a:pPr>
                      <a:r>
                        <a:rPr lang="en-US" sz="1800" b="1" i="0" kern="1200" dirty="0">
                          <a:solidFill>
                            <a:schemeClr val="dk1"/>
                          </a:solidFill>
                          <a:effectLst/>
                          <a:latin typeface="+mn-lt"/>
                          <a:ea typeface="+mn-ea"/>
                          <a:cs typeface="+mn-cs"/>
                        </a:rPr>
                        <a:t>Visit to the Flerov Laboratory of Nuclear Reactions</a:t>
                      </a:r>
                      <a:endParaRPr lang="en-US" sz="1700" b="1" kern="1200" dirty="0">
                        <a:solidFill>
                          <a:schemeClr val="dk1"/>
                        </a:solidFill>
                        <a:effectLst/>
                        <a:latin typeface="+mn-lt"/>
                        <a:ea typeface="+mn-ea"/>
                        <a:cs typeface="+mn-cs"/>
                      </a:endParaRPr>
                    </a:p>
                  </a:txBody>
                  <a:tcPr marL="19243" marR="19243" marT="0" marB="0"/>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700" b="1" i="0" u="none" strike="noStrike" kern="1200" cap="none" spc="0" normalizeH="0" baseline="0" noProof="0" dirty="0">
                        <a:ln>
                          <a:noFill/>
                        </a:ln>
                        <a:solidFill>
                          <a:prstClr val="black"/>
                        </a:solidFill>
                        <a:effectLst/>
                        <a:uLnTx/>
                        <a:uFillTx/>
                        <a:latin typeface="Calibri"/>
                        <a:ea typeface="+mn-ea"/>
                        <a:cs typeface="+mn-cs"/>
                      </a:endParaRPr>
                    </a:p>
                  </a:txBody>
                  <a:tcPr marL="0" marR="0" marT="0" marB="0" anchor="ctr"/>
                </a:tc>
                <a:extLst>
                  <a:ext uri="{0D108BD9-81ED-4DB2-BD59-A6C34878D82A}">
                    <a16:rowId xmlns:a16="http://schemas.microsoft.com/office/drawing/2014/main" val="3058625465"/>
                  </a:ext>
                </a:extLst>
              </a:tr>
            </a:tbl>
          </a:graphicData>
        </a:graphic>
      </p:graphicFrame>
      <p:sp>
        <p:nvSpPr>
          <p:cNvPr id="4" name="ZoneTexte 4">
            <a:extLst>
              <a:ext uri="{FF2B5EF4-FFF2-40B4-BE49-F238E27FC236}">
                <a16:creationId xmlns:a16="http://schemas.microsoft.com/office/drawing/2014/main" id="{3A5FD886-A144-4F3D-89B6-96823FB56126}"/>
              </a:ext>
            </a:extLst>
          </p:cNvPr>
          <p:cNvSpPr txBox="1">
            <a:spLocks noChangeArrowheads="1"/>
          </p:cNvSpPr>
          <p:nvPr/>
        </p:nvSpPr>
        <p:spPr bwMode="auto">
          <a:xfrm>
            <a:off x="290400" y="116632"/>
            <a:ext cx="116111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rgbClr val="FF3300"/>
                </a:solidFill>
                <a:latin typeface="Arial" panose="020B0604020202020204" pitchFamily="34" charset="0"/>
                <a:ea typeface="MS PGothic" panose="020B0600070205080204" pitchFamily="34" charset="-128"/>
              </a:defRPr>
            </a:lvl1pPr>
            <a:lvl2pPr marL="742950" indent="-285750" eaLnBrk="0" hangingPunct="0">
              <a:defRPr sz="2400">
                <a:solidFill>
                  <a:srgbClr val="FF3300"/>
                </a:solidFill>
                <a:latin typeface="Arial" panose="020B0604020202020204" pitchFamily="34" charset="0"/>
                <a:ea typeface="MS PGothic" panose="020B0600070205080204" pitchFamily="34" charset="-128"/>
              </a:defRPr>
            </a:lvl2pPr>
            <a:lvl3pPr marL="1143000" indent="-228600" eaLnBrk="0" hangingPunct="0">
              <a:defRPr sz="2400">
                <a:solidFill>
                  <a:srgbClr val="FF3300"/>
                </a:solidFill>
                <a:latin typeface="Arial" panose="020B0604020202020204" pitchFamily="34" charset="0"/>
                <a:ea typeface="MS PGothic" panose="020B0600070205080204" pitchFamily="34" charset="-128"/>
              </a:defRPr>
            </a:lvl3pPr>
            <a:lvl4pPr marL="1600200" indent="-228600" eaLnBrk="0" hangingPunct="0">
              <a:defRPr sz="2400">
                <a:solidFill>
                  <a:srgbClr val="FF3300"/>
                </a:solidFill>
                <a:latin typeface="Arial" panose="020B0604020202020204" pitchFamily="34" charset="0"/>
                <a:ea typeface="MS PGothic" panose="020B0600070205080204" pitchFamily="34" charset="-128"/>
              </a:defRPr>
            </a:lvl4pPr>
            <a:lvl5pPr marL="2057400" indent="-228600" eaLnBrk="0" hangingPunct="0">
              <a:defRPr sz="2400">
                <a:solidFill>
                  <a:srgbClr val="FF3300"/>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rgbClr val="FF3300"/>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rgbClr val="FF3300"/>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rgbClr val="FF3300"/>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rgbClr val="FF3300"/>
                </a:solidFill>
                <a:latin typeface="Arial" panose="020B0604020202020204" pitchFamily="34" charset="0"/>
                <a:ea typeface="MS PGothic" panose="020B0600070205080204" pitchFamily="34" charset="-128"/>
              </a:defRPr>
            </a:lvl9pPr>
          </a:lstStyle>
          <a:p>
            <a:pPr algn="ctr" defTabSz="457200" eaLnBrk="1" hangingPunct="1">
              <a:defRPr/>
            </a:pPr>
            <a:r>
              <a:rPr lang="en-US" altLang="ru-RU" sz="2000" b="1" kern="0" dirty="0">
                <a:solidFill>
                  <a:srgbClr val="C00000"/>
                </a:solidFill>
              </a:rPr>
              <a:t>PAC for Nuclear Physics 58th meeting, </a:t>
            </a:r>
            <a:r>
              <a:rPr lang="ru-RU" altLang="ru-RU" sz="2000" b="1" kern="0" dirty="0">
                <a:solidFill>
                  <a:srgbClr val="C00000"/>
                </a:solidFill>
              </a:rPr>
              <a:t>29-30</a:t>
            </a:r>
            <a:r>
              <a:rPr lang="en-US" altLang="ru-RU" sz="2000" b="1" kern="0" dirty="0">
                <a:solidFill>
                  <a:srgbClr val="C00000"/>
                </a:solidFill>
              </a:rPr>
              <a:t> January 2024</a:t>
            </a:r>
            <a:endParaRPr lang="fr-FR" altLang="ru-RU" sz="2000" kern="0" dirty="0">
              <a:solidFill>
                <a:srgbClr val="C00000"/>
              </a:solidFill>
            </a:endParaRPr>
          </a:p>
        </p:txBody>
      </p:sp>
    </p:spTree>
    <p:extLst>
      <p:ext uri="{BB962C8B-B14F-4D97-AF65-F5344CB8AC3E}">
        <p14:creationId xmlns:p14="http://schemas.microsoft.com/office/powerpoint/2010/main" val="2769064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Таблица 13">
            <a:extLst>
              <a:ext uri="{FF2B5EF4-FFF2-40B4-BE49-F238E27FC236}">
                <a16:creationId xmlns:a16="http://schemas.microsoft.com/office/drawing/2014/main" id="{08960627-D5FC-4CBC-9084-F06287EC51DF}"/>
              </a:ext>
            </a:extLst>
          </p:cNvPr>
          <p:cNvGraphicFramePr>
            <a:graphicFrameLocks noGrp="1"/>
          </p:cNvGraphicFramePr>
          <p:nvPr>
            <p:extLst>
              <p:ext uri="{D42A27DB-BD31-4B8C-83A1-F6EECF244321}">
                <p14:modId xmlns:p14="http://schemas.microsoft.com/office/powerpoint/2010/main" val="3568654520"/>
              </p:ext>
            </p:extLst>
          </p:nvPr>
        </p:nvGraphicFramePr>
        <p:xfrm>
          <a:off x="290400" y="548680"/>
          <a:ext cx="11611199" cy="4595712"/>
        </p:xfrm>
        <a:graphic>
          <a:graphicData uri="http://schemas.openxmlformats.org/drawingml/2006/table">
            <a:tbl>
              <a:tblPr firstRow="1" bandRow="1">
                <a:tableStyleId>{21E4AEA4-8DFA-4A89-87EB-49C32662AFE0}</a:tableStyleId>
              </a:tblPr>
              <a:tblGrid>
                <a:gridCol w="713546">
                  <a:extLst>
                    <a:ext uri="{9D8B030D-6E8A-4147-A177-3AD203B41FA5}">
                      <a16:colId xmlns:a16="http://schemas.microsoft.com/office/drawing/2014/main" val="4092428733"/>
                    </a:ext>
                  </a:extLst>
                </a:gridCol>
                <a:gridCol w="432048">
                  <a:extLst>
                    <a:ext uri="{9D8B030D-6E8A-4147-A177-3AD203B41FA5}">
                      <a16:colId xmlns:a16="http://schemas.microsoft.com/office/drawing/2014/main" val="1217738766"/>
                    </a:ext>
                  </a:extLst>
                </a:gridCol>
                <a:gridCol w="8705009">
                  <a:extLst>
                    <a:ext uri="{9D8B030D-6E8A-4147-A177-3AD203B41FA5}">
                      <a16:colId xmlns:a16="http://schemas.microsoft.com/office/drawing/2014/main" val="758701339"/>
                    </a:ext>
                  </a:extLst>
                </a:gridCol>
                <a:gridCol w="1760596">
                  <a:extLst>
                    <a:ext uri="{9D8B030D-6E8A-4147-A177-3AD203B41FA5}">
                      <a16:colId xmlns:a16="http://schemas.microsoft.com/office/drawing/2014/main" val="128246094"/>
                    </a:ext>
                  </a:extLst>
                </a:gridCol>
              </a:tblGrid>
              <a:tr h="312502">
                <a:tc gridSpan="4">
                  <a:txBody>
                    <a:bodyPr/>
                    <a:lstStyle/>
                    <a:p>
                      <a:pPr algn="ctr">
                        <a:spcAft>
                          <a:spcPts val="0"/>
                        </a:spcAft>
                      </a:pPr>
                      <a:r>
                        <a:rPr lang="en-GB" sz="1800" b="1" i="1" kern="1200" dirty="0">
                          <a:solidFill>
                            <a:schemeClr val="lt1"/>
                          </a:solidFill>
                          <a:effectLst/>
                          <a:latin typeface="+mn-lt"/>
                          <a:ea typeface="+mn-ea"/>
                          <a:cs typeface="+mn-cs"/>
                        </a:rPr>
                        <a:t>Tuesday</a:t>
                      </a:r>
                      <a:r>
                        <a:rPr lang="en-US" sz="1600" dirty="0">
                          <a:effectLst/>
                          <a:latin typeface="+mn-lt"/>
                        </a:rPr>
                        <a:t>, </a:t>
                      </a:r>
                      <a:r>
                        <a:rPr lang="en-GB" sz="1800" b="1" i="1" kern="1200" dirty="0">
                          <a:solidFill>
                            <a:schemeClr val="lt1"/>
                          </a:solidFill>
                          <a:effectLst/>
                          <a:latin typeface="+mn-lt"/>
                          <a:ea typeface="+mn-ea"/>
                          <a:cs typeface="+mn-cs"/>
                        </a:rPr>
                        <a:t>30 January 202</a:t>
                      </a:r>
                      <a:r>
                        <a:rPr lang="en-US" sz="1800" b="1" i="1" kern="1200" dirty="0">
                          <a:solidFill>
                            <a:schemeClr val="lt1"/>
                          </a:solidFill>
                          <a:effectLst/>
                          <a:latin typeface="+mn-lt"/>
                          <a:ea typeface="+mn-ea"/>
                          <a:cs typeface="+mn-cs"/>
                        </a:rPr>
                        <a:t>4</a:t>
                      </a:r>
                      <a:endParaRPr lang="ru-RU" sz="1600" dirty="0">
                        <a:solidFill>
                          <a:srgbClr val="C00000"/>
                        </a:solidFill>
                        <a:effectLst/>
                        <a:latin typeface="+mn-lt"/>
                        <a:ea typeface="Times New Roman" panose="02020603050405020304" pitchFamily="18" charset="0"/>
                      </a:endParaRPr>
                    </a:p>
                  </a:txBody>
                  <a:tcPr marL="19243" marR="19243" marT="0" marB="0"/>
                </a:tc>
                <a:tc hMerge="1">
                  <a:txBody>
                    <a:bodyPr/>
                    <a:lstStyle/>
                    <a:p>
                      <a:pPr algn="r">
                        <a:spcAft>
                          <a:spcPts val="0"/>
                        </a:spcAft>
                      </a:pPr>
                      <a:endParaRPr lang="ru-RU" sz="1300" dirty="0">
                        <a:effectLst/>
                        <a:latin typeface="Times New Roman" panose="02020603050405020304" pitchFamily="18" charset="0"/>
                        <a:ea typeface="Times New Roman" panose="02020603050405020304" pitchFamily="18" charset="0"/>
                      </a:endParaRPr>
                    </a:p>
                  </a:txBody>
                  <a:tcPr marL="19243" marR="19243" marT="0" marB="0"/>
                </a:tc>
                <a:tc hMerge="1">
                  <a:txBody>
                    <a:bodyPr/>
                    <a:lstStyle/>
                    <a:p>
                      <a:endParaRPr lang="ru-RU"/>
                    </a:p>
                  </a:txBody>
                  <a:tcPr/>
                </a:tc>
                <a:tc hMerge="1">
                  <a:txBody>
                    <a:bodyPr/>
                    <a:lstStyle/>
                    <a:p>
                      <a:pPr>
                        <a:spcAft>
                          <a:spcPts val="0"/>
                        </a:spcAft>
                      </a:pPr>
                      <a:endParaRPr lang="ru-RU" sz="1300" dirty="0">
                        <a:effectLst/>
                        <a:latin typeface="Times New Roman" panose="02020603050405020304" pitchFamily="18" charset="0"/>
                        <a:ea typeface="Times New Roman" panose="02020603050405020304" pitchFamily="18" charset="0"/>
                      </a:endParaRPr>
                    </a:p>
                  </a:txBody>
                  <a:tcPr marL="19243" marR="19243" marT="0" marB="0"/>
                </a:tc>
                <a:extLst>
                  <a:ext uri="{0D108BD9-81ED-4DB2-BD59-A6C34878D82A}">
                    <a16:rowId xmlns:a16="http://schemas.microsoft.com/office/drawing/2014/main" val="3808428430"/>
                  </a:ext>
                </a:extLst>
              </a:tr>
              <a:tr h="777921">
                <a:tc>
                  <a:txBody>
                    <a:bodyPr/>
                    <a:lstStyle/>
                    <a:p>
                      <a:pPr algn="r">
                        <a:lnSpc>
                          <a:spcPct val="100000"/>
                        </a:lnSpc>
                        <a:spcAft>
                          <a:spcPts val="0"/>
                        </a:spcAft>
                      </a:pPr>
                      <a:r>
                        <a:rPr lang="en-US" sz="1700" dirty="0">
                          <a:effectLst/>
                          <a:latin typeface="+mn-lt"/>
                        </a:rPr>
                        <a:t>0</a:t>
                      </a:r>
                      <a:r>
                        <a:rPr lang="ru-RU" sz="1700" dirty="0">
                          <a:effectLst/>
                          <a:latin typeface="+mn-lt"/>
                        </a:rPr>
                        <a:t>9</a:t>
                      </a:r>
                      <a:r>
                        <a:rPr lang="en-US" sz="1700" dirty="0">
                          <a:effectLst/>
                          <a:latin typeface="+mn-lt"/>
                        </a:rPr>
                        <a:t>:30</a:t>
                      </a:r>
                    </a:p>
                    <a:p>
                      <a:pPr algn="r">
                        <a:lnSpc>
                          <a:spcPct val="100000"/>
                        </a:lnSpc>
                        <a:spcAft>
                          <a:spcPts val="0"/>
                        </a:spcAft>
                      </a:pPr>
                      <a:r>
                        <a:rPr lang="en-US" sz="1700" dirty="0">
                          <a:effectLst/>
                          <a:latin typeface="+mn-lt"/>
                        </a:rPr>
                        <a:t>(0</a:t>
                      </a:r>
                      <a:r>
                        <a:rPr lang="ru-RU" sz="1700" dirty="0">
                          <a:effectLst/>
                          <a:latin typeface="+mn-lt"/>
                        </a:rPr>
                        <a:t>7</a:t>
                      </a:r>
                      <a:r>
                        <a:rPr lang="en-US" sz="1700" dirty="0">
                          <a:effectLst/>
                          <a:latin typeface="+mn-lt"/>
                        </a:rPr>
                        <a:t>:30 CET)</a:t>
                      </a:r>
                    </a:p>
                  </a:txBody>
                  <a:tcPr marL="19243" marR="19243" marT="0" marB="0"/>
                </a:tc>
                <a:tc>
                  <a:txBody>
                    <a:bodyPr/>
                    <a:lstStyle/>
                    <a:p>
                      <a:pPr algn="r">
                        <a:lnSpc>
                          <a:spcPct val="100000"/>
                        </a:lnSpc>
                        <a:spcAft>
                          <a:spcPts val="0"/>
                        </a:spcAft>
                      </a:pPr>
                      <a:r>
                        <a:rPr lang="en-US" sz="1700" b="1" dirty="0">
                          <a:effectLst/>
                          <a:latin typeface="+mn-lt"/>
                        </a:rPr>
                        <a:t>12.</a:t>
                      </a:r>
                      <a:endParaRPr lang="ru-RU" sz="1700" b="1" dirty="0">
                        <a:effectLst/>
                        <a:latin typeface="+mn-lt"/>
                        <a:ea typeface="Times New Roman" panose="02020603050405020304" pitchFamily="18" charset="0"/>
                      </a:endParaRPr>
                    </a:p>
                  </a:txBody>
                  <a:tcPr marL="19243" marR="19243" marT="0" marB="0"/>
                </a:tc>
                <a:tc>
                  <a:txBody>
                    <a:bodyPr/>
                    <a:lstStyle/>
                    <a:p>
                      <a:pPr>
                        <a:lnSpc>
                          <a:spcPct val="100000"/>
                        </a:lnSpc>
                        <a:spcAft>
                          <a:spcPts val="0"/>
                        </a:spcAft>
                      </a:pPr>
                      <a:r>
                        <a:rPr lang="en-US" sz="1800" b="1" i="0" kern="1200" dirty="0">
                          <a:solidFill>
                            <a:schemeClr val="dk1"/>
                          </a:solidFill>
                          <a:effectLst/>
                          <a:latin typeface="+mn-lt"/>
                          <a:ea typeface="+mn-ea"/>
                          <a:cs typeface="+mn-cs"/>
                        </a:rPr>
                        <a:t> Presentations of the new results and proposals by FLNP young scientists in the field of nuclear physics (9 reports)</a:t>
                      </a:r>
                      <a:endParaRPr lang="ru-RU" sz="1700" b="1" dirty="0">
                        <a:effectLst/>
                        <a:latin typeface="+mn-lt"/>
                        <a:ea typeface="Times New Roman" panose="02020603050405020304" pitchFamily="18" charset="0"/>
                      </a:endParaRPr>
                    </a:p>
                  </a:txBody>
                  <a:tcPr marL="19243" marR="19243" marT="0" marB="0"/>
                </a:tc>
                <a:tc>
                  <a:txBody>
                    <a:bodyPr/>
                    <a:lstStyle/>
                    <a:p>
                      <a:pPr algn="ctr">
                        <a:lnSpc>
                          <a:spcPct val="100000"/>
                        </a:lnSpc>
                        <a:spcAft>
                          <a:spcPts val="0"/>
                        </a:spcAft>
                      </a:pPr>
                      <a:endParaRPr lang="sv-SE" sz="1800" b="1" dirty="0">
                        <a:effectLst/>
                        <a:latin typeface="+mn-lt"/>
                      </a:endParaRPr>
                    </a:p>
                  </a:txBody>
                  <a:tcPr marL="19243" marR="19243" marT="0" marB="0"/>
                </a:tc>
                <a:extLst>
                  <a:ext uri="{0D108BD9-81ED-4DB2-BD59-A6C34878D82A}">
                    <a16:rowId xmlns:a16="http://schemas.microsoft.com/office/drawing/2014/main" val="2282030748"/>
                  </a:ext>
                </a:extLst>
              </a:tr>
              <a:tr h="348793">
                <a:tc>
                  <a:txBody>
                    <a:bodyPr/>
                    <a:lstStyle/>
                    <a:p>
                      <a:pPr algn="r">
                        <a:lnSpc>
                          <a:spcPct val="100000"/>
                        </a:lnSpc>
                        <a:spcAft>
                          <a:spcPts val="0"/>
                        </a:spcAft>
                      </a:pPr>
                      <a:r>
                        <a:rPr lang="ru-RU" sz="1700" dirty="0">
                          <a:effectLst/>
                          <a:latin typeface="+mn-lt"/>
                        </a:rPr>
                        <a:t>1</a:t>
                      </a:r>
                      <a:r>
                        <a:rPr lang="en-US" sz="1700" dirty="0">
                          <a:effectLst/>
                          <a:latin typeface="+mn-lt"/>
                        </a:rPr>
                        <a:t>1</a:t>
                      </a:r>
                      <a:r>
                        <a:rPr lang="ru-RU" sz="1700" dirty="0">
                          <a:effectLst/>
                          <a:latin typeface="+mn-lt"/>
                        </a:rPr>
                        <a:t>.00</a:t>
                      </a:r>
                      <a:endParaRPr lang="ru-RU" sz="1700" dirty="0">
                        <a:effectLst/>
                        <a:latin typeface="+mn-lt"/>
                        <a:ea typeface="Times New Roman" panose="02020603050405020304" pitchFamily="18" charset="0"/>
                      </a:endParaRPr>
                    </a:p>
                  </a:txBody>
                  <a:tcPr marL="19243" marR="19243" marT="0" marB="0"/>
                </a:tc>
                <a:tc gridSpan="3">
                  <a:txBody>
                    <a:bodyPr/>
                    <a:lstStyle/>
                    <a:p>
                      <a:pPr algn="ctr">
                        <a:lnSpc>
                          <a:spcPct val="100000"/>
                        </a:lnSpc>
                        <a:spcAft>
                          <a:spcPts val="0"/>
                        </a:spcAft>
                      </a:pPr>
                      <a:r>
                        <a:rPr lang="ru-RU" sz="1700" b="1" u="sng" dirty="0">
                          <a:effectLst/>
                          <a:latin typeface="+mn-lt"/>
                        </a:rPr>
                        <a:t> </a:t>
                      </a:r>
                      <a:r>
                        <a:rPr lang="en-US" sz="1700" b="1" u="sng" dirty="0">
                          <a:effectLst/>
                          <a:latin typeface="+mn-lt"/>
                        </a:rPr>
                        <a:t>Break</a:t>
                      </a:r>
                      <a:endParaRPr lang="ru-RU" sz="1700" b="1" u="sng" dirty="0">
                        <a:effectLst/>
                        <a:latin typeface="+mn-lt"/>
                        <a:ea typeface="Times New Roman" panose="02020603050405020304" pitchFamily="18" charset="0"/>
                      </a:endParaRPr>
                    </a:p>
                  </a:txBody>
                  <a:tcPr marL="19243" marR="19243" marT="0" marB="0"/>
                </a:tc>
                <a:tc hMerge="1">
                  <a:txBody>
                    <a:bodyPr/>
                    <a:lstStyle/>
                    <a:p>
                      <a:endParaRPr lang="ru-RU"/>
                    </a:p>
                  </a:txBody>
                  <a:tcPr/>
                </a:tc>
                <a:tc hMerge="1">
                  <a:txBody>
                    <a:bodyPr/>
                    <a:lstStyle/>
                    <a:p>
                      <a:pPr>
                        <a:spcAft>
                          <a:spcPts val="0"/>
                        </a:spcAft>
                      </a:pPr>
                      <a:endParaRPr lang="ru-RU" sz="12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26327387"/>
                  </a:ext>
                </a:extLst>
              </a:tr>
              <a:tr h="518614">
                <a:tc>
                  <a:txBody>
                    <a:bodyPr/>
                    <a:lstStyle/>
                    <a:p>
                      <a:pPr algn="r">
                        <a:lnSpc>
                          <a:spcPct val="100000"/>
                        </a:lnSpc>
                        <a:spcAft>
                          <a:spcPts val="0"/>
                        </a:spcAft>
                      </a:pPr>
                      <a:endParaRPr lang="ru-RU" sz="1700" dirty="0">
                        <a:solidFill>
                          <a:srgbClr val="C00000"/>
                        </a:solidFill>
                        <a:effectLst/>
                        <a:latin typeface="+mn-lt"/>
                        <a:ea typeface="Times New Roman" panose="02020603050405020304" pitchFamily="18" charset="0"/>
                      </a:endParaRPr>
                    </a:p>
                  </a:txBody>
                  <a:tcPr marL="19243" marR="19243" marT="0" marB="0"/>
                </a:tc>
                <a:tc>
                  <a:txBody>
                    <a:bodyPr/>
                    <a:lstStyle/>
                    <a:p>
                      <a:pPr algn="r">
                        <a:lnSpc>
                          <a:spcPct val="100000"/>
                        </a:lnSpc>
                        <a:spcAft>
                          <a:spcPts val="0"/>
                        </a:spcAft>
                      </a:pPr>
                      <a:endParaRPr lang="ru-RU" sz="1700" b="1" dirty="0">
                        <a:solidFill>
                          <a:srgbClr val="C00000"/>
                        </a:solidFill>
                        <a:effectLst/>
                        <a:latin typeface="+mn-lt"/>
                        <a:ea typeface="Times New Roman" panose="02020603050405020304" pitchFamily="18" charset="0"/>
                      </a:endParaRPr>
                    </a:p>
                  </a:txBody>
                  <a:tcPr marL="19243" marR="19243" marT="0" marB="0"/>
                </a:tc>
                <a:tc>
                  <a:txBody>
                    <a:bodyPr/>
                    <a:lstStyle/>
                    <a:p>
                      <a:pPr>
                        <a:lnSpc>
                          <a:spcPct val="100000"/>
                        </a:lnSpc>
                        <a:spcAft>
                          <a:spcPts val="0"/>
                        </a:spcAft>
                      </a:pPr>
                      <a:endParaRPr lang="ru-RU" sz="1800" b="1" i="0" kern="1200" dirty="0">
                        <a:solidFill>
                          <a:srgbClr val="C00000"/>
                        </a:solidFill>
                        <a:effectLst/>
                        <a:latin typeface="+mn-lt"/>
                        <a:ea typeface="+mn-ea"/>
                        <a:cs typeface="+mn-cs"/>
                      </a:endParaRPr>
                    </a:p>
                    <a:p>
                      <a:pPr>
                        <a:lnSpc>
                          <a:spcPct val="100000"/>
                        </a:lnSpc>
                        <a:spcAft>
                          <a:spcPts val="0"/>
                        </a:spcAft>
                      </a:pPr>
                      <a:r>
                        <a:rPr lang="en-US" sz="1800" b="1" i="0" kern="1200" dirty="0">
                          <a:solidFill>
                            <a:srgbClr val="C00000"/>
                          </a:solidFill>
                          <a:effectLst/>
                          <a:latin typeface="+mn-lt"/>
                          <a:ea typeface="+mn-ea"/>
                          <a:cs typeface="+mn-cs"/>
                        </a:rPr>
                        <a:t>Closed session:</a:t>
                      </a:r>
                      <a:endParaRPr lang="en-US" sz="1700" b="1" kern="1200" dirty="0">
                        <a:solidFill>
                          <a:srgbClr val="C00000"/>
                        </a:solidFill>
                        <a:effectLst/>
                        <a:latin typeface="+mn-lt"/>
                        <a:ea typeface="+mn-ea"/>
                        <a:cs typeface="+mn-cs"/>
                      </a:endParaRPr>
                    </a:p>
                  </a:txBody>
                  <a:tcPr marL="19243" marR="19243" marT="0" marB="0"/>
                </a:tc>
                <a:tc>
                  <a:txBody>
                    <a:bodyPr/>
                    <a:lstStyle/>
                    <a:p>
                      <a:pPr algn="ctr">
                        <a:lnSpc>
                          <a:spcPct val="100000"/>
                        </a:lnSpc>
                      </a:pPr>
                      <a:endParaRPr lang="en-GB" sz="1700" b="1" kern="1200" dirty="0">
                        <a:solidFill>
                          <a:srgbClr val="C00000"/>
                        </a:solidFill>
                        <a:effectLst/>
                        <a:latin typeface="+mn-lt"/>
                        <a:ea typeface="+mn-ea"/>
                        <a:cs typeface="+mn-cs"/>
                      </a:endParaRPr>
                    </a:p>
                  </a:txBody>
                  <a:tcPr marL="0" marR="0" marT="0" marB="0" anchor="ctr"/>
                </a:tc>
                <a:extLst>
                  <a:ext uri="{0D108BD9-81ED-4DB2-BD59-A6C34878D82A}">
                    <a16:rowId xmlns:a16="http://schemas.microsoft.com/office/drawing/2014/main" val="3565764982"/>
                  </a:ext>
                </a:extLst>
              </a:tr>
              <a:tr h="518614">
                <a:tc>
                  <a:txBody>
                    <a:bodyPr/>
                    <a:lstStyle/>
                    <a:p>
                      <a:pPr algn="r">
                        <a:lnSpc>
                          <a:spcPct val="100000"/>
                        </a:lnSpc>
                        <a:spcAft>
                          <a:spcPts val="0"/>
                        </a:spcAft>
                      </a:pPr>
                      <a:r>
                        <a:rPr lang="ru-RU" sz="1700" b="1" dirty="0">
                          <a:solidFill>
                            <a:srgbClr val="C00000"/>
                          </a:solidFill>
                          <a:effectLst/>
                          <a:latin typeface="+mn-lt"/>
                          <a:ea typeface="Times New Roman" panose="02020603050405020304" pitchFamily="18" charset="0"/>
                        </a:rPr>
                        <a:t>1</a:t>
                      </a:r>
                      <a:r>
                        <a:rPr lang="en-US" sz="1700" b="1" dirty="0">
                          <a:solidFill>
                            <a:srgbClr val="C00000"/>
                          </a:solidFill>
                          <a:effectLst/>
                          <a:latin typeface="+mn-lt"/>
                          <a:ea typeface="Times New Roman" panose="02020603050405020304" pitchFamily="18" charset="0"/>
                        </a:rPr>
                        <a:t>1</a:t>
                      </a:r>
                      <a:r>
                        <a:rPr lang="ru-RU" sz="1700" b="1" dirty="0">
                          <a:solidFill>
                            <a:srgbClr val="C00000"/>
                          </a:solidFill>
                          <a:effectLst/>
                          <a:latin typeface="+mn-lt"/>
                          <a:ea typeface="Times New Roman" panose="02020603050405020304" pitchFamily="18" charset="0"/>
                        </a:rPr>
                        <a:t>.20</a:t>
                      </a:r>
                    </a:p>
                  </a:txBody>
                  <a:tcPr marL="19243" marR="19243" marT="0" marB="0"/>
                </a:tc>
                <a:tc>
                  <a:txBody>
                    <a:bodyPr/>
                    <a:lstStyle/>
                    <a:p>
                      <a:pPr algn="r">
                        <a:lnSpc>
                          <a:spcPct val="100000"/>
                        </a:lnSpc>
                        <a:spcAft>
                          <a:spcPts val="0"/>
                        </a:spcAft>
                      </a:pPr>
                      <a:r>
                        <a:rPr lang="en-US" sz="1700" b="1" dirty="0">
                          <a:solidFill>
                            <a:srgbClr val="C00000"/>
                          </a:solidFill>
                          <a:effectLst/>
                          <a:latin typeface="+mn-lt"/>
                        </a:rPr>
                        <a:t>13.</a:t>
                      </a:r>
                      <a:endParaRPr lang="ru-RU" sz="1700" b="1" dirty="0">
                        <a:solidFill>
                          <a:srgbClr val="C00000"/>
                        </a:solidFill>
                        <a:effectLst/>
                        <a:latin typeface="+mn-lt"/>
                        <a:ea typeface="Times New Roman" panose="02020603050405020304" pitchFamily="18" charset="0"/>
                      </a:endParaRPr>
                    </a:p>
                  </a:txBody>
                  <a:tcPr marL="19243" marR="19243" marT="0" marB="0"/>
                </a:tc>
                <a:tc>
                  <a:txBody>
                    <a:bodyPr/>
                    <a:lstStyle/>
                    <a:p>
                      <a:pPr>
                        <a:lnSpc>
                          <a:spcPct val="100000"/>
                        </a:lnSpc>
                        <a:spcAft>
                          <a:spcPts val="0"/>
                        </a:spcAft>
                      </a:pPr>
                      <a:r>
                        <a:rPr lang="en-US" sz="1800" b="1" i="0" kern="1200" dirty="0">
                          <a:solidFill>
                            <a:srgbClr val="C00000"/>
                          </a:solidFill>
                          <a:effectLst/>
                          <a:latin typeface="+mn-lt"/>
                          <a:ea typeface="+mn-ea"/>
                          <a:cs typeface="+mn-cs"/>
                        </a:rPr>
                        <a:t>Closed discussion of the young scientists’ presentations</a:t>
                      </a:r>
                      <a:endParaRPr lang="en-US" sz="1700" b="1" kern="1200" dirty="0">
                        <a:solidFill>
                          <a:srgbClr val="C00000"/>
                        </a:solidFill>
                        <a:effectLst/>
                        <a:latin typeface="+mn-lt"/>
                        <a:ea typeface="+mn-ea"/>
                        <a:cs typeface="+mn-cs"/>
                      </a:endParaRPr>
                    </a:p>
                  </a:txBody>
                  <a:tcPr marL="19243" marR="19243" marT="0" marB="0"/>
                </a:tc>
                <a:tc>
                  <a:txBody>
                    <a:bodyPr/>
                    <a:lstStyle/>
                    <a:p>
                      <a:pPr algn="ctr">
                        <a:lnSpc>
                          <a:spcPct val="100000"/>
                        </a:lnSpc>
                      </a:pPr>
                      <a:endParaRPr lang="en-GB" sz="1700" b="1" kern="1200" dirty="0">
                        <a:solidFill>
                          <a:srgbClr val="C00000"/>
                        </a:solidFill>
                        <a:effectLst/>
                        <a:latin typeface="+mn-lt"/>
                        <a:ea typeface="+mn-ea"/>
                        <a:cs typeface="+mn-cs"/>
                      </a:endParaRPr>
                    </a:p>
                  </a:txBody>
                  <a:tcPr marL="0" marR="0" marT="0" marB="0" anchor="ctr"/>
                </a:tc>
                <a:extLst>
                  <a:ext uri="{0D108BD9-81ED-4DB2-BD59-A6C34878D82A}">
                    <a16:rowId xmlns:a16="http://schemas.microsoft.com/office/drawing/2014/main" val="2755620412"/>
                  </a:ext>
                </a:extLst>
              </a:tr>
              <a:tr h="518614">
                <a:tc>
                  <a:txBody>
                    <a:bodyPr/>
                    <a:lstStyle/>
                    <a:p>
                      <a:pPr algn="r">
                        <a:lnSpc>
                          <a:spcPct val="100000"/>
                        </a:lnSpc>
                        <a:spcAft>
                          <a:spcPts val="0"/>
                        </a:spcAft>
                      </a:pPr>
                      <a:r>
                        <a:rPr lang="ru-RU" sz="1700" b="1" dirty="0">
                          <a:solidFill>
                            <a:srgbClr val="C00000"/>
                          </a:solidFill>
                          <a:effectLst/>
                          <a:latin typeface="+mn-lt"/>
                          <a:ea typeface="Times New Roman" panose="02020603050405020304" pitchFamily="18" charset="0"/>
                        </a:rPr>
                        <a:t>10.40</a:t>
                      </a:r>
                    </a:p>
                  </a:txBody>
                  <a:tcPr marL="19243" marR="19243" marT="0" marB="0"/>
                </a:tc>
                <a:tc>
                  <a:txBody>
                    <a:bodyPr/>
                    <a:lstStyle/>
                    <a:p>
                      <a:pPr algn="r">
                        <a:lnSpc>
                          <a:spcPct val="100000"/>
                        </a:lnSpc>
                        <a:spcAft>
                          <a:spcPts val="0"/>
                        </a:spcAft>
                      </a:pPr>
                      <a:r>
                        <a:rPr lang="en-US" sz="1700" b="1" dirty="0">
                          <a:solidFill>
                            <a:srgbClr val="C00000"/>
                          </a:solidFill>
                          <a:effectLst/>
                          <a:latin typeface="+mn-lt"/>
                        </a:rPr>
                        <a:t>14.</a:t>
                      </a:r>
                      <a:endParaRPr lang="ru-RU" sz="1700" b="1" dirty="0">
                        <a:solidFill>
                          <a:srgbClr val="C00000"/>
                        </a:solidFill>
                        <a:effectLst/>
                        <a:latin typeface="+mn-lt"/>
                        <a:ea typeface="Times New Roman" panose="02020603050405020304" pitchFamily="18" charset="0"/>
                      </a:endParaRPr>
                    </a:p>
                  </a:txBody>
                  <a:tcPr marL="19243" marR="19243" marT="0" marB="0"/>
                </a:tc>
                <a:tc>
                  <a:txBody>
                    <a:bodyPr/>
                    <a:lstStyle/>
                    <a:p>
                      <a:pPr>
                        <a:lnSpc>
                          <a:spcPct val="100000"/>
                        </a:lnSpc>
                        <a:spcAft>
                          <a:spcPts val="0"/>
                        </a:spcAft>
                      </a:pPr>
                      <a:r>
                        <a:rPr lang="en-US" sz="1800" b="1" i="0" kern="1200" dirty="0">
                          <a:solidFill>
                            <a:srgbClr val="C00000"/>
                          </a:solidFill>
                          <a:effectLst/>
                          <a:latin typeface="+mn-lt"/>
                          <a:ea typeface="+mn-ea"/>
                          <a:cs typeface="+mn-cs"/>
                        </a:rPr>
                        <a:t> Drafting the PAC recommendations</a:t>
                      </a:r>
                    </a:p>
                    <a:p>
                      <a:pPr>
                        <a:lnSpc>
                          <a:spcPct val="100000"/>
                        </a:lnSpc>
                        <a:spcAft>
                          <a:spcPts val="0"/>
                        </a:spcAft>
                      </a:pPr>
                      <a:endParaRPr lang="en-US" sz="1700" b="1" kern="1200" dirty="0">
                        <a:solidFill>
                          <a:srgbClr val="C00000"/>
                        </a:solidFill>
                        <a:effectLst/>
                        <a:latin typeface="+mn-lt"/>
                        <a:ea typeface="+mn-ea"/>
                        <a:cs typeface="+mn-cs"/>
                      </a:endParaRPr>
                    </a:p>
                  </a:txBody>
                  <a:tcPr marL="19243" marR="19243" marT="0" marB="0"/>
                </a:tc>
                <a:tc>
                  <a:txBody>
                    <a:bodyPr/>
                    <a:lstStyle/>
                    <a:p>
                      <a:pPr algn="ctr">
                        <a:lnSpc>
                          <a:spcPct val="100000"/>
                        </a:lnSpc>
                      </a:pPr>
                      <a:endParaRPr lang="en-GB" sz="1700" b="1" kern="1200" dirty="0">
                        <a:solidFill>
                          <a:srgbClr val="C00000"/>
                        </a:solidFill>
                        <a:effectLst/>
                        <a:latin typeface="+mn-lt"/>
                        <a:ea typeface="+mn-ea"/>
                        <a:cs typeface="+mn-cs"/>
                      </a:endParaRPr>
                    </a:p>
                  </a:txBody>
                  <a:tcPr marL="0" marR="0" marT="0" marB="0" anchor="ctr"/>
                </a:tc>
                <a:extLst>
                  <a:ext uri="{0D108BD9-81ED-4DB2-BD59-A6C34878D82A}">
                    <a16:rowId xmlns:a16="http://schemas.microsoft.com/office/drawing/2014/main" val="3162773728"/>
                  </a:ext>
                </a:extLst>
              </a:tr>
              <a:tr h="518614">
                <a:tc>
                  <a:txBody>
                    <a:bodyPr/>
                    <a:lstStyle/>
                    <a:p>
                      <a:pPr algn="r">
                        <a:lnSpc>
                          <a:spcPct val="100000"/>
                        </a:lnSpc>
                        <a:spcAft>
                          <a:spcPts val="0"/>
                        </a:spcAft>
                      </a:pPr>
                      <a:endParaRPr lang="ru-RU" sz="1700" b="1" dirty="0">
                        <a:solidFill>
                          <a:srgbClr val="C00000"/>
                        </a:solidFill>
                        <a:effectLst/>
                        <a:latin typeface="+mn-lt"/>
                        <a:ea typeface="Times New Roman" panose="02020603050405020304" pitchFamily="18" charset="0"/>
                      </a:endParaRPr>
                    </a:p>
                  </a:txBody>
                  <a:tcPr marL="19243" marR="19243" marT="0" marB="0"/>
                </a:tc>
                <a:tc>
                  <a:txBody>
                    <a:bodyPr/>
                    <a:lstStyle/>
                    <a:p>
                      <a:pPr algn="r">
                        <a:lnSpc>
                          <a:spcPct val="100000"/>
                        </a:lnSpc>
                        <a:spcAft>
                          <a:spcPts val="0"/>
                        </a:spcAft>
                      </a:pPr>
                      <a:r>
                        <a:rPr lang="ru-RU" sz="1700" b="1" dirty="0">
                          <a:solidFill>
                            <a:srgbClr val="C00000"/>
                          </a:solidFill>
                          <a:effectLst/>
                          <a:latin typeface="+mn-lt"/>
                          <a:ea typeface="Times New Roman" panose="02020603050405020304" pitchFamily="18" charset="0"/>
                        </a:rPr>
                        <a:t>1</a:t>
                      </a:r>
                      <a:r>
                        <a:rPr lang="en-US" sz="1700" b="1" dirty="0">
                          <a:solidFill>
                            <a:srgbClr val="C00000"/>
                          </a:solidFill>
                          <a:effectLst/>
                          <a:latin typeface="+mn-lt"/>
                          <a:ea typeface="Times New Roman" panose="02020603050405020304" pitchFamily="18" charset="0"/>
                        </a:rPr>
                        <a:t>5</a:t>
                      </a:r>
                      <a:r>
                        <a:rPr lang="ru-RU" sz="1700" b="1" dirty="0">
                          <a:solidFill>
                            <a:srgbClr val="C00000"/>
                          </a:solidFill>
                          <a:effectLst/>
                          <a:latin typeface="+mn-lt"/>
                          <a:ea typeface="Times New Roman" panose="02020603050405020304" pitchFamily="18" charset="0"/>
                        </a:rPr>
                        <a:t>. </a:t>
                      </a:r>
                    </a:p>
                  </a:txBody>
                  <a:tcPr marL="19243" marR="19243" marT="0" marB="0"/>
                </a:tc>
                <a:tc>
                  <a:txBody>
                    <a:bodyPr/>
                    <a:lstStyle/>
                    <a:p>
                      <a:pPr>
                        <a:lnSpc>
                          <a:spcPct val="100000"/>
                        </a:lnSpc>
                        <a:spcAft>
                          <a:spcPts val="0"/>
                        </a:spcAft>
                      </a:pPr>
                      <a:r>
                        <a:rPr lang="en-US" sz="1700" b="1" kern="1200" dirty="0">
                          <a:solidFill>
                            <a:srgbClr val="C00000"/>
                          </a:solidFill>
                          <a:effectLst/>
                          <a:latin typeface="+mn-lt"/>
                          <a:ea typeface="+mn-ea"/>
                          <a:cs typeface="+mn-cs"/>
                        </a:rPr>
                        <a:t>Proposals for the agenda of the next PAC meeting</a:t>
                      </a:r>
                    </a:p>
                  </a:txBody>
                  <a:tcPr marL="19243" marR="19243" marT="0" marB="0"/>
                </a:tc>
                <a:tc>
                  <a:txBody>
                    <a:bodyPr/>
                    <a:lstStyle/>
                    <a:p>
                      <a:pPr algn="ctr">
                        <a:lnSpc>
                          <a:spcPct val="100000"/>
                        </a:lnSpc>
                      </a:pPr>
                      <a:endParaRPr lang="en-GB" sz="1700" b="1" kern="1200" dirty="0">
                        <a:solidFill>
                          <a:srgbClr val="C00000"/>
                        </a:solidFill>
                        <a:effectLst/>
                        <a:latin typeface="+mn-lt"/>
                        <a:ea typeface="+mn-ea"/>
                        <a:cs typeface="+mn-cs"/>
                      </a:endParaRPr>
                    </a:p>
                  </a:txBody>
                  <a:tcPr marL="0" marR="0" marT="0" marB="0" anchor="ctr"/>
                </a:tc>
                <a:extLst>
                  <a:ext uri="{0D108BD9-81ED-4DB2-BD59-A6C34878D82A}">
                    <a16:rowId xmlns:a16="http://schemas.microsoft.com/office/drawing/2014/main" val="2356641453"/>
                  </a:ext>
                </a:extLst>
              </a:tr>
              <a:tr h="518614">
                <a:tc>
                  <a:txBody>
                    <a:bodyPr/>
                    <a:lstStyle/>
                    <a:p>
                      <a:pPr algn="r">
                        <a:lnSpc>
                          <a:spcPct val="100000"/>
                        </a:lnSpc>
                        <a:spcAft>
                          <a:spcPts val="0"/>
                        </a:spcAft>
                      </a:pPr>
                      <a:r>
                        <a:rPr lang="ru-RU" sz="1700" b="1" dirty="0">
                          <a:solidFill>
                            <a:schemeClr val="tx1"/>
                          </a:solidFill>
                          <a:effectLst/>
                          <a:latin typeface="+mn-lt"/>
                          <a:ea typeface="Times New Roman" panose="02020603050405020304" pitchFamily="18" charset="0"/>
                        </a:rPr>
                        <a:t>13.00</a:t>
                      </a:r>
                    </a:p>
                  </a:txBody>
                  <a:tcPr marL="19243" marR="19243" marT="0" marB="0"/>
                </a:tc>
                <a:tc>
                  <a:txBody>
                    <a:bodyPr/>
                    <a:lstStyle/>
                    <a:p>
                      <a:pPr algn="r">
                        <a:lnSpc>
                          <a:spcPct val="100000"/>
                        </a:lnSpc>
                        <a:spcAft>
                          <a:spcPts val="0"/>
                        </a:spcAft>
                      </a:pPr>
                      <a:r>
                        <a:rPr lang="en-US" sz="1700" b="1" dirty="0">
                          <a:solidFill>
                            <a:schemeClr val="tx1"/>
                          </a:solidFill>
                          <a:effectLst/>
                          <a:latin typeface="+mn-lt"/>
                          <a:ea typeface="Times New Roman" panose="02020603050405020304" pitchFamily="18" charset="0"/>
                        </a:rPr>
                        <a:t>16.</a:t>
                      </a:r>
                      <a:endParaRPr lang="ru-RU" sz="1700" b="1" dirty="0">
                        <a:solidFill>
                          <a:schemeClr val="tx1"/>
                        </a:solidFill>
                        <a:effectLst/>
                        <a:latin typeface="+mn-lt"/>
                        <a:ea typeface="Times New Roman" panose="02020603050405020304" pitchFamily="18" charset="0"/>
                      </a:endParaRPr>
                    </a:p>
                  </a:txBody>
                  <a:tcPr marL="19243" marR="19243" marT="0" marB="0"/>
                </a:tc>
                <a:tc>
                  <a:txBody>
                    <a:bodyPr/>
                    <a:lstStyle/>
                    <a:p>
                      <a:pPr>
                        <a:lnSpc>
                          <a:spcPct val="100000"/>
                        </a:lnSpc>
                        <a:spcAft>
                          <a:spcPts val="0"/>
                        </a:spcAft>
                      </a:pPr>
                      <a:r>
                        <a:rPr lang="en-US" sz="1700" b="1" kern="1200" dirty="0">
                          <a:solidFill>
                            <a:schemeClr val="tx1"/>
                          </a:solidFill>
                          <a:effectLst/>
                          <a:latin typeface="+mn-lt"/>
                          <a:ea typeface="+mn-ea"/>
                          <a:cs typeface="+mn-cs"/>
                        </a:rPr>
                        <a:t>Presentation of the PAC recommendations to the directorates of JINR and the laboratories</a:t>
                      </a:r>
                    </a:p>
                  </a:txBody>
                  <a:tcPr marL="19243" marR="19243" marT="0" marB="0"/>
                </a:tc>
                <a:tc>
                  <a:txBody>
                    <a:bodyPr/>
                    <a:lstStyle/>
                    <a:p>
                      <a:pPr algn="ctr">
                        <a:lnSpc>
                          <a:spcPct val="100000"/>
                        </a:lnSpc>
                      </a:pPr>
                      <a:endParaRPr lang="en-GB" sz="1700" b="1" kern="1200" dirty="0">
                        <a:solidFill>
                          <a:srgbClr val="C00000"/>
                        </a:solidFill>
                        <a:effectLst/>
                        <a:latin typeface="+mn-lt"/>
                        <a:ea typeface="+mn-ea"/>
                        <a:cs typeface="+mn-cs"/>
                      </a:endParaRPr>
                    </a:p>
                  </a:txBody>
                  <a:tcPr marL="0" marR="0" marT="0" marB="0" anchor="ctr"/>
                </a:tc>
                <a:extLst>
                  <a:ext uri="{0D108BD9-81ED-4DB2-BD59-A6C34878D82A}">
                    <a16:rowId xmlns:a16="http://schemas.microsoft.com/office/drawing/2014/main" val="471283896"/>
                  </a:ext>
                </a:extLst>
              </a:tr>
              <a:tr h="518614">
                <a:tc>
                  <a:txBody>
                    <a:bodyPr/>
                    <a:lstStyle/>
                    <a:p>
                      <a:pPr algn="r">
                        <a:lnSpc>
                          <a:spcPct val="100000"/>
                        </a:lnSpc>
                        <a:spcAft>
                          <a:spcPts val="0"/>
                        </a:spcAft>
                      </a:pPr>
                      <a:endParaRPr lang="ru-RU" sz="1700" b="1" dirty="0">
                        <a:solidFill>
                          <a:srgbClr val="C00000"/>
                        </a:solidFill>
                        <a:effectLst/>
                        <a:latin typeface="+mn-lt"/>
                        <a:ea typeface="Times New Roman" panose="02020603050405020304" pitchFamily="18" charset="0"/>
                      </a:endParaRPr>
                    </a:p>
                  </a:txBody>
                  <a:tcPr marL="19243" marR="19243" marT="0" marB="0"/>
                </a:tc>
                <a:tc>
                  <a:txBody>
                    <a:bodyPr/>
                    <a:lstStyle/>
                    <a:p>
                      <a:pPr algn="r">
                        <a:lnSpc>
                          <a:spcPct val="100000"/>
                        </a:lnSpc>
                        <a:spcAft>
                          <a:spcPts val="0"/>
                        </a:spcAft>
                      </a:pPr>
                      <a:endParaRPr lang="ru-RU" sz="1700" b="1" dirty="0">
                        <a:solidFill>
                          <a:srgbClr val="C00000"/>
                        </a:solidFill>
                        <a:effectLst/>
                        <a:latin typeface="+mn-lt"/>
                        <a:ea typeface="Times New Roman" panose="02020603050405020304" pitchFamily="18" charset="0"/>
                      </a:endParaRPr>
                    </a:p>
                  </a:txBody>
                  <a:tcPr marL="19243" marR="19243"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0" kern="1200" dirty="0">
                          <a:solidFill>
                            <a:schemeClr val="dk1"/>
                          </a:solidFill>
                          <a:effectLst/>
                          <a:latin typeface="+mn-lt"/>
                          <a:ea typeface="+mn-ea"/>
                          <a:cs typeface="+mn-cs"/>
                        </a:rPr>
                        <a:t>Closing of the meeting</a:t>
                      </a:r>
                      <a:endParaRPr lang="en-US" sz="1600" b="1" kern="1200" dirty="0">
                        <a:solidFill>
                          <a:schemeClr val="dk1"/>
                        </a:solidFill>
                        <a:effectLst/>
                        <a:latin typeface="+mn-lt"/>
                        <a:ea typeface="+mn-ea"/>
                        <a:cs typeface="+mn-cs"/>
                      </a:endParaRPr>
                    </a:p>
                    <a:p>
                      <a:pPr>
                        <a:lnSpc>
                          <a:spcPct val="100000"/>
                        </a:lnSpc>
                        <a:spcAft>
                          <a:spcPts val="0"/>
                        </a:spcAft>
                      </a:pPr>
                      <a:endParaRPr lang="en-US" sz="1700" b="1" kern="1200" dirty="0">
                        <a:solidFill>
                          <a:schemeClr val="tx1"/>
                        </a:solidFill>
                        <a:effectLst/>
                        <a:latin typeface="+mn-lt"/>
                        <a:ea typeface="+mn-ea"/>
                        <a:cs typeface="+mn-cs"/>
                      </a:endParaRPr>
                    </a:p>
                  </a:txBody>
                  <a:tcPr marL="19243" marR="19243" marT="0" marB="0"/>
                </a:tc>
                <a:tc>
                  <a:txBody>
                    <a:bodyPr/>
                    <a:lstStyle/>
                    <a:p>
                      <a:pPr algn="ctr">
                        <a:lnSpc>
                          <a:spcPct val="100000"/>
                        </a:lnSpc>
                      </a:pPr>
                      <a:endParaRPr lang="en-GB" sz="1700" b="1" kern="1200" dirty="0">
                        <a:solidFill>
                          <a:srgbClr val="C00000"/>
                        </a:solidFill>
                        <a:effectLst/>
                        <a:latin typeface="+mn-lt"/>
                        <a:ea typeface="+mn-ea"/>
                        <a:cs typeface="+mn-cs"/>
                      </a:endParaRPr>
                    </a:p>
                  </a:txBody>
                  <a:tcPr marL="0" marR="0" marT="0" marB="0" anchor="ctr"/>
                </a:tc>
                <a:extLst>
                  <a:ext uri="{0D108BD9-81ED-4DB2-BD59-A6C34878D82A}">
                    <a16:rowId xmlns:a16="http://schemas.microsoft.com/office/drawing/2014/main" val="2838909002"/>
                  </a:ext>
                </a:extLst>
              </a:tr>
            </a:tbl>
          </a:graphicData>
        </a:graphic>
      </p:graphicFrame>
      <p:sp>
        <p:nvSpPr>
          <p:cNvPr id="4" name="ZoneTexte 4">
            <a:extLst>
              <a:ext uri="{FF2B5EF4-FFF2-40B4-BE49-F238E27FC236}">
                <a16:creationId xmlns:a16="http://schemas.microsoft.com/office/drawing/2014/main" id="{3A5FD886-A144-4F3D-89B6-96823FB56126}"/>
              </a:ext>
            </a:extLst>
          </p:cNvPr>
          <p:cNvSpPr txBox="1">
            <a:spLocks noChangeArrowheads="1"/>
          </p:cNvSpPr>
          <p:nvPr/>
        </p:nvSpPr>
        <p:spPr bwMode="auto">
          <a:xfrm>
            <a:off x="290400" y="116632"/>
            <a:ext cx="116111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rgbClr val="FF3300"/>
                </a:solidFill>
                <a:latin typeface="Arial" panose="020B0604020202020204" pitchFamily="34" charset="0"/>
                <a:ea typeface="MS PGothic" panose="020B0600070205080204" pitchFamily="34" charset="-128"/>
              </a:defRPr>
            </a:lvl1pPr>
            <a:lvl2pPr marL="742950" indent="-285750" eaLnBrk="0" hangingPunct="0">
              <a:defRPr sz="2400">
                <a:solidFill>
                  <a:srgbClr val="FF3300"/>
                </a:solidFill>
                <a:latin typeface="Arial" panose="020B0604020202020204" pitchFamily="34" charset="0"/>
                <a:ea typeface="MS PGothic" panose="020B0600070205080204" pitchFamily="34" charset="-128"/>
              </a:defRPr>
            </a:lvl2pPr>
            <a:lvl3pPr marL="1143000" indent="-228600" eaLnBrk="0" hangingPunct="0">
              <a:defRPr sz="2400">
                <a:solidFill>
                  <a:srgbClr val="FF3300"/>
                </a:solidFill>
                <a:latin typeface="Arial" panose="020B0604020202020204" pitchFamily="34" charset="0"/>
                <a:ea typeface="MS PGothic" panose="020B0600070205080204" pitchFamily="34" charset="-128"/>
              </a:defRPr>
            </a:lvl3pPr>
            <a:lvl4pPr marL="1600200" indent="-228600" eaLnBrk="0" hangingPunct="0">
              <a:defRPr sz="2400">
                <a:solidFill>
                  <a:srgbClr val="FF3300"/>
                </a:solidFill>
                <a:latin typeface="Arial" panose="020B0604020202020204" pitchFamily="34" charset="0"/>
                <a:ea typeface="MS PGothic" panose="020B0600070205080204" pitchFamily="34" charset="-128"/>
              </a:defRPr>
            </a:lvl4pPr>
            <a:lvl5pPr marL="2057400" indent="-228600" eaLnBrk="0" hangingPunct="0">
              <a:defRPr sz="2400">
                <a:solidFill>
                  <a:srgbClr val="FF3300"/>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rgbClr val="FF3300"/>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rgbClr val="FF3300"/>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rgbClr val="FF3300"/>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rgbClr val="FF3300"/>
                </a:solidFill>
                <a:latin typeface="Arial" panose="020B0604020202020204" pitchFamily="34" charset="0"/>
                <a:ea typeface="MS PGothic" panose="020B0600070205080204" pitchFamily="34" charset="-128"/>
              </a:defRPr>
            </a:lvl9pPr>
          </a:lstStyle>
          <a:p>
            <a:pPr algn="ctr" defTabSz="457200" eaLnBrk="1" hangingPunct="1">
              <a:defRPr/>
            </a:pPr>
            <a:r>
              <a:rPr lang="en-US" altLang="ru-RU" sz="2000" b="1" kern="0" dirty="0">
                <a:solidFill>
                  <a:srgbClr val="C00000"/>
                </a:solidFill>
              </a:rPr>
              <a:t>PAC for Nuclear Physics 58th meeting, </a:t>
            </a:r>
            <a:r>
              <a:rPr lang="ru-RU" altLang="ru-RU" sz="2000" b="1" kern="0" dirty="0">
                <a:solidFill>
                  <a:srgbClr val="C00000"/>
                </a:solidFill>
              </a:rPr>
              <a:t>29-30</a:t>
            </a:r>
            <a:r>
              <a:rPr lang="en-US" altLang="ru-RU" sz="2000" b="1" kern="0" dirty="0">
                <a:solidFill>
                  <a:srgbClr val="C00000"/>
                </a:solidFill>
              </a:rPr>
              <a:t> January 2024</a:t>
            </a:r>
            <a:endParaRPr lang="fr-FR" altLang="ru-RU" sz="2000" kern="0" dirty="0">
              <a:solidFill>
                <a:srgbClr val="C00000"/>
              </a:solidFill>
            </a:endParaRPr>
          </a:p>
        </p:txBody>
      </p:sp>
    </p:spTree>
    <p:extLst>
      <p:ext uri="{BB962C8B-B14F-4D97-AF65-F5344CB8AC3E}">
        <p14:creationId xmlns:p14="http://schemas.microsoft.com/office/powerpoint/2010/main" val="385188298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TotalTime>
  <Words>871</Words>
  <Application>Microsoft Office PowerPoint</Application>
  <PresentationFormat>Широкоэкранный</PresentationFormat>
  <Paragraphs>150</Paragraphs>
  <Slides>7</Slides>
  <Notes>4</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7</vt:i4>
      </vt:variant>
    </vt:vector>
  </HeadingPairs>
  <TitlesOfParts>
    <vt:vector size="14" baseType="lpstr">
      <vt:lpstr>MS PGothic</vt:lpstr>
      <vt:lpstr>MS PGothic</vt:lpstr>
      <vt:lpstr>Arial</vt:lpstr>
      <vt:lpstr>Calibri</vt:lpstr>
      <vt:lpstr>Times</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Rachkov</dc:creator>
  <cp:lastModifiedBy>Rachkov</cp:lastModifiedBy>
  <cp:revision>49</cp:revision>
  <cp:lastPrinted>2023-01-25T11:28:42Z</cp:lastPrinted>
  <dcterms:created xsi:type="dcterms:W3CDTF">2023-01-25T06:36:23Z</dcterms:created>
  <dcterms:modified xsi:type="dcterms:W3CDTF">2024-01-26T13:23:00Z</dcterms:modified>
</cp:coreProperties>
</file>