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8" r:id="rId2"/>
    <p:sldId id="257" r:id="rId3"/>
    <p:sldId id="845" r:id="rId4"/>
    <p:sldId id="844" r:id="rId5"/>
    <p:sldId id="826" r:id="rId6"/>
    <p:sldId id="656" r:id="rId7"/>
    <p:sldId id="847" r:id="rId8"/>
    <p:sldId id="849" r:id="rId9"/>
    <p:sldId id="848" r:id="rId10"/>
    <p:sldId id="850" r:id="rId11"/>
    <p:sldId id="852" r:id="rId12"/>
    <p:sldId id="853" r:id="rId13"/>
    <p:sldId id="851" r:id="rId14"/>
    <p:sldId id="687" r:id="rId15"/>
    <p:sldId id="855" r:id="rId16"/>
    <p:sldId id="854" r:id="rId17"/>
    <p:sldId id="836" r:id="rId18"/>
    <p:sldId id="835" r:id="rId19"/>
    <p:sldId id="856" r:id="rId20"/>
    <p:sldId id="841" r:id="rId21"/>
    <p:sldId id="364" r:id="rId22"/>
    <p:sldId id="858" r:id="rId23"/>
    <p:sldId id="857" r:id="rId24"/>
    <p:sldId id="859" r:id="rId25"/>
    <p:sldId id="860" r:id="rId26"/>
    <p:sldId id="861" r:id="rId27"/>
    <p:sldId id="862" r:id="rId28"/>
    <p:sldId id="863" r:id="rId29"/>
    <p:sldId id="864" r:id="rId30"/>
    <p:sldId id="865" r:id="rId31"/>
    <p:sldId id="866" r:id="rId32"/>
    <p:sldId id="867" r:id="rId33"/>
    <p:sldId id="290" r:id="rId34"/>
    <p:sldId id="277" r:id="rId35"/>
    <p:sldId id="868" r:id="rId36"/>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CA527AD-1E32-47AE-8607-FE4C15C7DDEE}">
          <p14:sldIdLst>
            <p14:sldId id="268"/>
            <p14:sldId id="257"/>
            <p14:sldId id="845"/>
            <p14:sldId id="844"/>
            <p14:sldId id="826"/>
            <p14:sldId id="656"/>
            <p14:sldId id="847"/>
            <p14:sldId id="849"/>
            <p14:sldId id="848"/>
            <p14:sldId id="850"/>
            <p14:sldId id="852"/>
            <p14:sldId id="853"/>
            <p14:sldId id="851"/>
            <p14:sldId id="687"/>
            <p14:sldId id="855"/>
            <p14:sldId id="854"/>
            <p14:sldId id="836"/>
            <p14:sldId id="835"/>
            <p14:sldId id="856"/>
            <p14:sldId id="841"/>
            <p14:sldId id="364"/>
            <p14:sldId id="858"/>
            <p14:sldId id="857"/>
            <p14:sldId id="859"/>
            <p14:sldId id="860"/>
            <p14:sldId id="861"/>
            <p14:sldId id="862"/>
            <p14:sldId id="863"/>
            <p14:sldId id="864"/>
            <p14:sldId id="865"/>
            <p14:sldId id="866"/>
            <p14:sldId id="867"/>
            <p14:sldId id="290"/>
            <p14:sldId id="277"/>
            <p14:sldId id="868"/>
          </p14:sldIdLst>
        </p14:section>
        <p14:section name="Раздел без заголовка" id="{A12D0B18-41E4-45BE-ADDF-32871FF9A7F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8EE"/>
    <a:srgbClr val="002060"/>
    <a:srgbClr val="FF3300"/>
    <a:srgbClr val="0033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3" autoAdjust="0"/>
    <p:restoredTop sz="94958" autoAdjust="0"/>
  </p:normalViewPr>
  <p:slideViewPr>
    <p:cSldViewPr>
      <p:cViewPr varScale="1">
        <p:scale>
          <a:sx n="83" d="100"/>
          <a:sy n="83" d="100"/>
        </p:scale>
        <p:origin x="581" y="72"/>
      </p:cViewPr>
      <p:guideLst>
        <p:guide orient="horz" pos="2160"/>
        <p:guide pos="3840"/>
      </p:guideLst>
    </p:cSldViewPr>
  </p:slideViewPr>
  <p:notesTextViewPr>
    <p:cViewPr>
      <p:scale>
        <a:sx n="100" d="100"/>
        <a:sy n="100" d="100"/>
      </p:scale>
      <p:origin x="0" y="0"/>
    </p:cViewPr>
  </p:notesTextViewPr>
  <p:sorterViewPr>
    <p:cViewPr>
      <p:scale>
        <a:sx n="49" d="100"/>
        <a:sy n="49" d="100"/>
      </p:scale>
      <p:origin x="0" y="1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28.01.2024</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a:t>
            </a:fld>
            <a:endParaRPr lang="ru-RU"/>
          </a:p>
        </p:txBody>
      </p:sp>
    </p:spTree>
    <p:extLst>
      <p:ext uri="{BB962C8B-B14F-4D97-AF65-F5344CB8AC3E}">
        <p14:creationId xmlns:p14="http://schemas.microsoft.com/office/powerpoint/2010/main" val="385366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rPr>
              <a:t>Currently, the deployment of the Baikal-GVD neutrino telescope is successfully underway in Lake Baikal.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The view of the telescope in configuration 2023 is shown in the figure</a:t>
            </a:r>
            <a:r>
              <a:rPr lang="ru-RU" sz="1200" b="0" i="0" dirty="0">
                <a:solidFill>
                  <a:srgbClr val="000000"/>
                </a:solidFill>
                <a:effectLst/>
                <a:latin typeface="Arial" panose="020B0604020202020204" pitchFamily="34" charset="0"/>
              </a:rPr>
              <a:t>.</a:t>
            </a:r>
            <a:endParaRPr lang="en-US"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rPr>
              <a:t>Telescope now comprises 12 clusters with about 3.5 </a:t>
            </a:r>
            <a:r>
              <a:rPr lang="en-GB" b="0" i="0" dirty="0">
                <a:solidFill>
                  <a:srgbClr val="000000"/>
                </a:solidFill>
                <a:effectLst/>
                <a:latin typeface="Arial" panose="020B0604020202020204" pitchFamily="34" charset="0"/>
              </a:rPr>
              <a:t>thousand</a:t>
            </a:r>
            <a:r>
              <a:rPr lang="ru-RU" b="0" i="0" dirty="0">
                <a:solidFill>
                  <a:srgbClr val="000000"/>
                </a:solidFill>
                <a:effectLst/>
                <a:latin typeface="Arial" panose="020B0604020202020204" pitchFamily="34" charset="0"/>
              </a:rPr>
              <a:t> </a:t>
            </a:r>
            <a:r>
              <a:rPr lang="en-US" sz="1200" dirty="0">
                <a:effectLst/>
                <a:ea typeface="Calibri" panose="020F0502020204030204" pitchFamily="34" charset="0"/>
              </a:rPr>
              <a:t>optical modules.</a:t>
            </a:r>
            <a:endParaRPr lang="ru-RU" sz="12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The year of installation of each cluster is shown in the right part of the figure.</a:t>
            </a:r>
            <a:endParaRPr lang="ru-RU"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present Baikal-GVD is </a:t>
            </a:r>
            <a:r>
              <a:rPr lang="en-US" sz="1200" dirty="0">
                <a:solidFill>
                  <a:srgbClr val="000000"/>
                </a:solidFill>
              </a:rPr>
              <a:t>the largest neutrino telescope in the Northern Hemisphere, allows to register ~10 neutrinos of astrophysical nature per year.</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rPr>
              <a:t>The production and technical base of the Baikal project ensures the deployment of two clusters each year.</a:t>
            </a:r>
            <a:endParaRPr lang="ru-RU" sz="1200"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GVD has developed shore infrastructure: control center, laboratories, workshops</a:t>
            </a:r>
            <a:r>
              <a:rPr lang="ru-RU" sz="1200" dirty="0">
                <a:solidFill>
                  <a:srgbClr val="000000"/>
                </a:solidFill>
              </a:rPr>
              <a:t>,</a:t>
            </a:r>
            <a:r>
              <a:rPr lang="en-US" sz="1200" dirty="0">
                <a:solidFill>
                  <a:srgbClr val="000000"/>
                </a:solidFill>
              </a:rPr>
              <a:t> comfortable living quarters for about 50 peoples </a:t>
            </a:r>
            <a:r>
              <a:rPr lang="en-GB" sz="1200" b="0" i="0" dirty="0">
                <a:solidFill>
                  <a:srgbClr val="000000"/>
                </a:solidFill>
                <a:effectLst/>
              </a:rPr>
              <a:t>with independent power supply</a:t>
            </a:r>
            <a:endParaRPr lang="ru-RU"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GVD is testing ground for the development the systems for next-generation installation: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rPr>
              <a:t>Currently, the telescope includes two strings with fiber-optic DAQ and three inter-cluster strings.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panose="020B0604020202020204" pitchFamily="34" charset="0"/>
            </a:endParaRPr>
          </a:p>
        </p:txBody>
      </p:sp>
      <p:sp>
        <p:nvSpPr>
          <p:cNvPr id="4" name="Номер слайда 3"/>
          <p:cNvSpPr>
            <a:spLocks noGrp="1"/>
          </p:cNvSpPr>
          <p:nvPr>
            <p:ph type="sldNum" sz="quarter" idx="5"/>
          </p:nvPr>
        </p:nvSpPr>
        <p:spPr/>
        <p:txBody>
          <a:bodyPr/>
          <a:lstStyle/>
          <a:p>
            <a:fld id="{882F484C-1284-4D5E-AD75-1C121642EF4F}" type="slidenum">
              <a:rPr lang="ru-RU" smtClean="0"/>
              <a:pPr/>
              <a:t>21</a:t>
            </a:fld>
            <a:endParaRPr lang="ru-RU"/>
          </a:p>
        </p:txBody>
      </p:sp>
    </p:spTree>
    <p:extLst>
      <p:ext uri="{BB962C8B-B14F-4D97-AF65-F5344CB8AC3E}">
        <p14:creationId xmlns:p14="http://schemas.microsoft.com/office/powerpoint/2010/main" val="366822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22</a:t>
            </a:fld>
            <a:endParaRPr lang="ru-RU"/>
          </a:p>
        </p:txBody>
      </p:sp>
    </p:spTree>
    <p:extLst>
      <p:ext uri="{BB962C8B-B14F-4D97-AF65-F5344CB8AC3E}">
        <p14:creationId xmlns:p14="http://schemas.microsoft.com/office/powerpoint/2010/main" val="139560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24</a:t>
            </a:fld>
            <a:endParaRPr lang="ru-RU"/>
          </a:p>
        </p:txBody>
      </p:sp>
    </p:spTree>
    <p:extLst>
      <p:ext uri="{BB962C8B-B14F-4D97-AF65-F5344CB8AC3E}">
        <p14:creationId xmlns:p14="http://schemas.microsoft.com/office/powerpoint/2010/main" val="2674908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26</a:t>
            </a:fld>
            <a:endParaRPr lang="ru-RU"/>
          </a:p>
        </p:txBody>
      </p:sp>
    </p:spTree>
    <p:extLst>
      <p:ext uri="{BB962C8B-B14F-4D97-AF65-F5344CB8AC3E}">
        <p14:creationId xmlns:p14="http://schemas.microsoft.com/office/powerpoint/2010/main" val="161069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28</a:t>
            </a:fld>
            <a:endParaRPr lang="ru-RU"/>
          </a:p>
        </p:txBody>
      </p:sp>
    </p:spTree>
    <p:extLst>
      <p:ext uri="{BB962C8B-B14F-4D97-AF65-F5344CB8AC3E}">
        <p14:creationId xmlns:p14="http://schemas.microsoft.com/office/powerpoint/2010/main" val="2714093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30</a:t>
            </a:fld>
            <a:endParaRPr lang="ru-RU"/>
          </a:p>
        </p:txBody>
      </p:sp>
    </p:spTree>
    <p:extLst>
      <p:ext uri="{BB962C8B-B14F-4D97-AF65-F5344CB8AC3E}">
        <p14:creationId xmlns:p14="http://schemas.microsoft.com/office/powerpoint/2010/main" val="2244122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32</a:t>
            </a:fld>
            <a:endParaRPr lang="ru-RU"/>
          </a:p>
        </p:txBody>
      </p:sp>
    </p:spTree>
    <p:extLst>
      <p:ext uri="{BB962C8B-B14F-4D97-AF65-F5344CB8AC3E}">
        <p14:creationId xmlns:p14="http://schemas.microsoft.com/office/powerpoint/2010/main" val="152927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a:extLst>
              <a:ext uri="{FF2B5EF4-FFF2-40B4-BE49-F238E27FC236}">
                <a16:creationId xmlns:a16="http://schemas.microsoft.com/office/drawing/2014/main" id="{073FBD54-F8D8-489E-B914-A7296C40152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6F3F076-64E4-47CF-A7D3-7548643A7572}" type="slidenum">
              <a:rPr lang="ru-RU" altLang="en-US">
                <a:solidFill>
                  <a:srgbClr val="000000"/>
                </a:solidFill>
                <a:latin typeface="Times New Roman" panose="02020603050405020304" pitchFamily="18" charset="0"/>
              </a:rPr>
              <a:pPr>
                <a:lnSpc>
                  <a:spcPct val="95000"/>
                </a:lnSpc>
              </a:pPr>
              <a:t>34</a:t>
            </a:fld>
            <a:endParaRPr lang="ru-RU" altLang="en-US">
              <a:solidFill>
                <a:srgbClr val="000000"/>
              </a:solidFill>
              <a:latin typeface="Times New Roman" panose="02020603050405020304" pitchFamily="18" charset="0"/>
            </a:endParaRPr>
          </a:p>
        </p:txBody>
      </p:sp>
      <p:sp>
        <p:nvSpPr>
          <p:cNvPr id="56323" name="Rectangle 1">
            <a:extLst>
              <a:ext uri="{FF2B5EF4-FFF2-40B4-BE49-F238E27FC236}">
                <a16:creationId xmlns:a16="http://schemas.microsoft.com/office/drawing/2014/main" id="{9F025E54-FC08-4473-AA78-A44C5CE2AECF}"/>
              </a:ext>
            </a:extLst>
          </p:cNvPr>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a:extLst>
              <a:ext uri="{FF2B5EF4-FFF2-40B4-BE49-F238E27FC236}">
                <a16:creationId xmlns:a16="http://schemas.microsoft.com/office/drawing/2014/main" id="{D0E609FF-1303-4EAB-9836-3DB48CF8789A}"/>
              </a:ext>
            </a:extLst>
          </p:cNvPr>
          <p:cNvSpPr txBox="1">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7671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3</a:t>
            </a:fld>
            <a:endParaRPr lang="ru-RU"/>
          </a:p>
        </p:txBody>
      </p:sp>
    </p:spTree>
    <p:extLst>
      <p:ext uri="{BB962C8B-B14F-4D97-AF65-F5344CB8AC3E}">
        <p14:creationId xmlns:p14="http://schemas.microsoft.com/office/powerpoint/2010/main" val="7618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5</a:t>
            </a:fld>
            <a:endParaRPr lang="ru-RU"/>
          </a:p>
        </p:txBody>
      </p:sp>
    </p:spTree>
    <p:extLst>
      <p:ext uri="{BB962C8B-B14F-4D97-AF65-F5344CB8AC3E}">
        <p14:creationId xmlns:p14="http://schemas.microsoft.com/office/powerpoint/2010/main" val="126110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7</a:t>
            </a:fld>
            <a:endParaRPr lang="ru-RU"/>
          </a:p>
        </p:txBody>
      </p:sp>
    </p:spTree>
    <p:extLst>
      <p:ext uri="{BB962C8B-B14F-4D97-AF65-F5344CB8AC3E}">
        <p14:creationId xmlns:p14="http://schemas.microsoft.com/office/powerpoint/2010/main" val="128772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9</a:t>
            </a:fld>
            <a:endParaRPr lang="ru-RU"/>
          </a:p>
        </p:txBody>
      </p:sp>
    </p:spTree>
    <p:extLst>
      <p:ext uri="{BB962C8B-B14F-4D97-AF65-F5344CB8AC3E}">
        <p14:creationId xmlns:p14="http://schemas.microsoft.com/office/powerpoint/2010/main" val="225111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13</a:t>
            </a:fld>
            <a:endParaRPr lang="ru-RU"/>
          </a:p>
        </p:txBody>
      </p:sp>
    </p:spTree>
    <p:extLst>
      <p:ext uri="{BB962C8B-B14F-4D97-AF65-F5344CB8AC3E}">
        <p14:creationId xmlns:p14="http://schemas.microsoft.com/office/powerpoint/2010/main" val="1113081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15</a:t>
            </a:fld>
            <a:endParaRPr lang="ru-RU"/>
          </a:p>
        </p:txBody>
      </p:sp>
    </p:spTree>
    <p:extLst>
      <p:ext uri="{BB962C8B-B14F-4D97-AF65-F5344CB8AC3E}">
        <p14:creationId xmlns:p14="http://schemas.microsoft.com/office/powerpoint/2010/main" val="316749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19</a:t>
            </a:fld>
            <a:endParaRPr lang="ru-RU"/>
          </a:p>
        </p:txBody>
      </p:sp>
    </p:spTree>
    <p:extLst>
      <p:ext uri="{BB962C8B-B14F-4D97-AF65-F5344CB8AC3E}">
        <p14:creationId xmlns:p14="http://schemas.microsoft.com/office/powerpoint/2010/main" val="202217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20</a:t>
            </a:fld>
            <a:endParaRPr lang="ru-RU"/>
          </a:p>
        </p:txBody>
      </p:sp>
    </p:spTree>
    <p:extLst>
      <p:ext uri="{BB962C8B-B14F-4D97-AF65-F5344CB8AC3E}">
        <p14:creationId xmlns:p14="http://schemas.microsoft.com/office/powerpoint/2010/main" val="194196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42"/>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6E60885-56F5-4AF1-A60B-77BB4D807CBE}" type="datetime1">
              <a:rPr lang="ru-RU" smtClean="0"/>
              <a:pPr/>
              <a:t>28.01.2024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40E7FC-720B-4713-89D6-46F0C21E5F94}" type="datetime1">
              <a:rPr lang="ru-RU" smtClean="0"/>
              <a:pPr/>
              <a:t>28.01.2024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7"/>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7"/>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4D20B9-5E24-4769-8D63-B05F560F2B53}" type="datetime1">
              <a:rPr lang="ru-RU" smtClean="0"/>
              <a:pPr/>
              <a:t>28.01.2024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3A63EF-89C5-4CBD-B742-A640AFCD09EA}" type="datetime1">
              <a:rPr lang="ru-RU" smtClean="0"/>
              <a:pPr/>
              <a:t>28.01.2024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7"/>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21BD48-8EAE-4D41-9615-CA15994C9277}" type="datetime1">
              <a:rPr lang="ru-RU" smtClean="0"/>
              <a:pPr/>
              <a:t>28.01.2024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452CC4-28AF-450B-BF33-C7574F0D2378}" type="datetime1">
              <a:rPr lang="ru-RU" smtClean="0"/>
              <a:pPr/>
              <a:t>28.01.2024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FBD710-99C5-4467-90D3-66F7E1E392EE}" type="datetime1">
              <a:rPr lang="ru-RU" smtClean="0"/>
              <a:pPr/>
              <a:t>28.01.2024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A5B461B-BFFE-4458-B3C2-44A2D3BD66F3}" type="datetime1">
              <a:rPr lang="ru-RU" smtClean="0"/>
              <a:pPr/>
              <a:t>28.01.2024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5D0EB9-BA38-4EAC-A300-EE98BC40F99C}" type="datetime1">
              <a:rPr lang="ru-RU" smtClean="0"/>
              <a:pPr/>
              <a:t>28.01.2024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DD64E0-98FF-49B5-870F-6C01F8B743F4}" type="datetime1">
              <a:rPr lang="ru-RU" smtClean="0"/>
              <a:pPr/>
              <a:t>28.01.2024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4E22FDF-4304-473A-9AD7-D72FB2DBABA1}" type="datetime1">
              <a:rPr lang="ru-RU" smtClean="0"/>
              <a:pPr/>
              <a:t>28.01.2024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DDEA-FE2F-4326-9542-0318210150F7}" type="datetime1">
              <a:rPr lang="ru-RU" smtClean="0"/>
              <a:pPr/>
              <a:t>28.01.2024</a:t>
            </a:fld>
            <a:endParaRPr lang="ru-RU"/>
          </a:p>
        </p:txBody>
      </p:sp>
      <p:sp>
        <p:nvSpPr>
          <p:cNvPr id="5" name="Нижний колонтитул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1.jpeg"/><Relationship Id="rId5" Type="http://schemas.openxmlformats.org/officeDocument/2006/relationships/image" Target="../media/image9.jpeg"/><Relationship Id="rId10" Type="http://schemas.openxmlformats.org/officeDocument/2006/relationships/image" Target="../media/image7.wmf"/><Relationship Id="rId4" Type="http://schemas.openxmlformats.org/officeDocument/2006/relationships/image" Target="../media/image8.jpe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D56A87-9D97-432E-9C9D-A36E02F36ACC}"/>
              </a:ext>
            </a:extLst>
          </p:cNvPr>
          <p:cNvSpPr txBox="1"/>
          <p:nvPr/>
        </p:nvSpPr>
        <p:spPr>
          <a:xfrm>
            <a:off x="1127448" y="611745"/>
            <a:ext cx="2646878" cy="304698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9200" b="1" dirty="0">
                <a:solidFill>
                  <a:srgbClr val="C00000"/>
                </a:solidFill>
                <a:latin typeface="Times" pitchFamily="2" charset="0"/>
              </a:rPr>
              <a:t>57</a:t>
            </a:r>
            <a:endParaRPr lang="ru-RU" sz="19200" b="1" baseline="30000" dirty="0">
              <a:solidFill>
                <a:srgbClr val="C00000"/>
              </a:solidFill>
              <a:latin typeface="Times" pitchFamily="2" charset="0"/>
            </a:endParaRPr>
          </a:p>
        </p:txBody>
      </p:sp>
      <p:sp>
        <p:nvSpPr>
          <p:cNvPr id="8" name="TextBox 7">
            <a:extLst>
              <a:ext uri="{FF2B5EF4-FFF2-40B4-BE49-F238E27FC236}">
                <a16:creationId xmlns:a16="http://schemas.microsoft.com/office/drawing/2014/main" id="{5A6FE00C-5502-4D42-95E3-D1B72621DE3C}"/>
              </a:ext>
            </a:extLst>
          </p:cNvPr>
          <p:cNvSpPr txBox="1"/>
          <p:nvPr/>
        </p:nvSpPr>
        <p:spPr>
          <a:xfrm>
            <a:off x="4583832" y="1196752"/>
            <a:ext cx="7092430" cy="227735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733" dirty="0">
                <a:solidFill>
                  <a:srgbClr val="002060"/>
                </a:solidFill>
                <a:latin typeface="Times" pitchFamily="2" charset="0"/>
              </a:rPr>
              <a:t>Meeting of the </a:t>
            </a:r>
          </a:p>
          <a:p>
            <a:r>
              <a:rPr lang="en-GB" sz="3733" dirty="0">
                <a:solidFill>
                  <a:srgbClr val="002060"/>
                </a:solidFill>
                <a:latin typeface="Times" pitchFamily="2" charset="0"/>
              </a:rPr>
              <a:t>Programme </a:t>
            </a:r>
            <a:r>
              <a:rPr lang="en" sz="3733" dirty="0">
                <a:solidFill>
                  <a:srgbClr val="002060"/>
                </a:solidFill>
                <a:latin typeface="Times" pitchFamily="2" charset="0"/>
              </a:rPr>
              <a:t>Advisory Committee for </a:t>
            </a:r>
            <a:r>
              <a:rPr lang="en-US" sz="3733" dirty="0">
                <a:solidFill>
                  <a:srgbClr val="002060"/>
                </a:solidFill>
                <a:latin typeface="Times" pitchFamily="2" charset="0"/>
              </a:rPr>
              <a:t>Nuclear Physics</a:t>
            </a:r>
            <a:endParaRPr lang="en" sz="3733" dirty="0">
              <a:solidFill>
                <a:srgbClr val="002060"/>
              </a:solidFill>
              <a:latin typeface="Times" pitchFamily="2" charset="0"/>
            </a:endParaRPr>
          </a:p>
          <a:p>
            <a:r>
              <a:rPr lang="en-US" sz="3000" dirty="0">
                <a:solidFill>
                  <a:srgbClr val="C00000"/>
                </a:solidFill>
                <a:latin typeface="Times" pitchFamily="2" charset="0"/>
              </a:rPr>
              <a:t>29-30</a:t>
            </a:r>
            <a:r>
              <a:rPr lang="en" sz="3000" dirty="0">
                <a:solidFill>
                  <a:srgbClr val="C00000"/>
                </a:solidFill>
                <a:latin typeface="Times" pitchFamily="2" charset="0"/>
              </a:rPr>
              <a:t> </a:t>
            </a:r>
            <a:r>
              <a:rPr lang="en-GB" sz="3000" dirty="0">
                <a:solidFill>
                  <a:srgbClr val="C00000"/>
                </a:solidFill>
                <a:latin typeface="Times" pitchFamily="2" charset="0"/>
              </a:rPr>
              <a:t>June </a:t>
            </a:r>
            <a:r>
              <a:rPr lang="en" sz="3000" dirty="0">
                <a:solidFill>
                  <a:srgbClr val="C00000"/>
                </a:solidFill>
                <a:latin typeface="Times" pitchFamily="2" charset="0"/>
              </a:rPr>
              <a:t>202</a:t>
            </a:r>
            <a:r>
              <a:rPr lang="ru-RU" sz="3000" dirty="0">
                <a:solidFill>
                  <a:srgbClr val="C00000"/>
                </a:solidFill>
                <a:latin typeface="Times" pitchFamily="2" charset="0"/>
              </a:rPr>
              <a:t>3</a:t>
            </a:r>
            <a:endParaRPr lang="en" sz="3000" dirty="0">
              <a:solidFill>
                <a:srgbClr val="C00000"/>
              </a:solidFill>
              <a:latin typeface="Times" pitchFamily="2" charset="0"/>
            </a:endParaRPr>
          </a:p>
        </p:txBody>
      </p:sp>
      <p:sp>
        <p:nvSpPr>
          <p:cNvPr id="10" name="TextBox 9">
            <a:extLst>
              <a:ext uri="{FF2B5EF4-FFF2-40B4-BE49-F238E27FC236}">
                <a16:creationId xmlns:a16="http://schemas.microsoft.com/office/drawing/2014/main" id="{9D0260D4-CCA3-4C23-A420-DA0A11B7721E}"/>
              </a:ext>
            </a:extLst>
          </p:cNvPr>
          <p:cNvSpPr txBox="1"/>
          <p:nvPr/>
        </p:nvSpPr>
        <p:spPr>
          <a:xfrm>
            <a:off x="3436159" y="627437"/>
            <a:ext cx="1073700"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6400" dirty="0" err="1">
                <a:solidFill>
                  <a:srgbClr val="002060"/>
                </a:solidFill>
                <a:latin typeface="Times" pitchFamily="2" charset="0"/>
              </a:rPr>
              <a:t>th</a:t>
            </a:r>
            <a:endParaRPr lang="en" sz="6400" dirty="0">
              <a:solidFill>
                <a:srgbClr val="002060"/>
              </a:solidFill>
              <a:latin typeface="Times" pitchFamily="2" charset="0"/>
            </a:endParaRPr>
          </a:p>
        </p:txBody>
      </p:sp>
      <p:sp>
        <p:nvSpPr>
          <p:cNvPr id="7" name="Прямоугольник 4">
            <a:extLst>
              <a:ext uri="{FF2B5EF4-FFF2-40B4-BE49-F238E27FC236}">
                <a16:creationId xmlns:a16="http://schemas.microsoft.com/office/drawing/2014/main" id="{5C7EAE63-2FF2-4EC6-AA3E-8521F8386B02}"/>
              </a:ext>
            </a:extLst>
          </p:cNvPr>
          <p:cNvSpPr>
            <a:spLocks noChangeArrowheads="1"/>
          </p:cNvSpPr>
          <p:nvPr/>
        </p:nvSpPr>
        <p:spPr bwMode="auto">
          <a:xfrm>
            <a:off x="4079776" y="4221088"/>
            <a:ext cx="6049963" cy="461665"/>
          </a:xfrm>
          <a:prstGeom prst="rect">
            <a:avLst/>
          </a:prstGeom>
          <a:noFill/>
          <a:ln w="9525">
            <a:noFill/>
            <a:miter lim="800000"/>
            <a:headEnd/>
            <a:tailEnd/>
          </a:ln>
        </p:spPr>
        <p:txBody>
          <a:bodyPr>
            <a:spAutoFit/>
          </a:bodyPr>
          <a:lstStyle/>
          <a:p>
            <a:pPr algn="ctr"/>
            <a:r>
              <a:rPr lang="en-US" altLang="ko-KR" sz="2400" b="1" i="1" dirty="0"/>
              <a:t>Valery Nesvizhevsky </a:t>
            </a:r>
            <a:r>
              <a:rPr lang="en-GB" dirty="0">
                <a:solidFill>
                  <a:srgbClr val="0033CC"/>
                </a:solidFill>
              </a:rPr>
              <a:t>	</a:t>
            </a:r>
          </a:p>
        </p:txBody>
      </p:sp>
    </p:spTree>
    <p:extLst>
      <p:ext uri="{BB962C8B-B14F-4D97-AF65-F5344CB8AC3E}">
        <p14:creationId xmlns:p14="http://schemas.microsoft.com/office/powerpoint/2010/main" val="114217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861774"/>
          </a:xfrm>
          <a:prstGeom prst="rect">
            <a:avLst/>
          </a:prstGeom>
        </p:spPr>
        <p:txBody>
          <a:bodyPr wrap="square">
            <a:spAutoFit/>
          </a:bodyPr>
          <a:lstStyle/>
          <a:p>
            <a:pPr algn="just"/>
            <a:r>
              <a:rPr lang="en-US" altLang="ru-RU" sz="2500" b="1" kern="0" dirty="0">
                <a:solidFill>
                  <a:srgbClr val="C00000"/>
                </a:solidFill>
              </a:rPr>
              <a:t>Large</a:t>
            </a:r>
            <a:r>
              <a:rPr lang="ru-RU" altLang="ru-RU" sz="2500" b="1" kern="0" dirty="0">
                <a:solidFill>
                  <a:srgbClr val="C00000"/>
                </a:solidFill>
              </a:rPr>
              <a:t> </a:t>
            </a:r>
            <a:r>
              <a:rPr lang="en-US" altLang="ru-RU" sz="2500" b="1" kern="0" dirty="0">
                <a:solidFill>
                  <a:srgbClr val="C00000"/>
                </a:solidFill>
              </a:rPr>
              <a:t>JINR</a:t>
            </a:r>
            <a:r>
              <a:rPr lang="ru-RU" altLang="ru-RU" sz="2500" b="1" kern="0" dirty="0">
                <a:solidFill>
                  <a:srgbClr val="C00000"/>
                </a:solidFill>
              </a:rPr>
              <a:t> </a:t>
            </a:r>
            <a:r>
              <a:rPr lang="en-US" altLang="ru-RU" sz="2500" b="1" kern="0" dirty="0">
                <a:solidFill>
                  <a:srgbClr val="C00000"/>
                </a:solidFill>
              </a:rPr>
              <a:t>Research</a:t>
            </a:r>
            <a:r>
              <a:rPr lang="ru-RU" altLang="ru-RU" sz="2500" b="1" kern="0" dirty="0">
                <a:solidFill>
                  <a:srgbClr val="C00000"/>
                </a:solidFill>
              </a:rPr>
              <a:t> </a:t>
            </a:r>
            <a:r>
              <a:rPr lang="en-US" altLang="ru-RU" sz="2500" b="1" kern="0" dirty="0">
                <a:solidFill>
                  <a:srgbClr val="C00000"/>
                </a:solidFill>
              </a:rPr>
              <a:t>Infrastructure “Development of the FLNR Accelerator Complex and Experimental Setups (DRIBs-III)”</a:t>
            </a:r>
            <a:r>
              <a:rPr lang="en-US" altLang="ru-RU" sz="2500" b="1" kern="0" dirty="0"/>
              <a:t> and proposals for opening new projects in this LRIP</a:t>
            </a:r>
            <a:endParaRPr lang="ru-RU" sz="2500" dirty="0"/>
          </a:p>
        </p:txBody>
      </p:sp>
      <p:pic>
        <p:nvPicPr>
          <p:cNvPr id="3" name="Рисунок 2">
            <a:extLst>
              <a:ext uri="{FF2B5EF4-FFF2-40B4-BE49-F238E27FC236}">
                <a16:creationId xmlns:a16="http://schemas.microsoft.com/office/drawing/2014/main" id="{95A70A95-13E3-406D-9141-2CF258FAD1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249"/>
          <a:stretch/>
        </p:blipFill>
        <p:spPr>
          <a:xfrm>
            <a:off x="334875" y="923604"/>
            <a:ext cx="2376749" cy="2217364"/>
          </a:xfrm>
          <a:prstGeom prst="rect">
            <a:avLst/>
          </a:prstGeom>
        </p:spPr>
      </p:pic>
      <p:sp>
        <p:nvSpPr>
          <p:cNvPr id="46" name="Прямоугольник 45">
            <a:extLst>
              <a:ext uri="{FF2B5EF4-FFF2-40B4-BE49-F238E27FC236}">
                <a16:creationId xmlns:a16="http://schemas.microsoft.com/office/drawing/2014/main" id="{99E5E7B0-E034-4854-9988-0FE16E1C52D9}"/>
              </a:ext>
            </a:extLst>
          </p:cNvPr>
          <p:cNvSpPr/>
          <p:nvPr/>
        </p:nvSpPr>
        <p:spPr>
          <a:xfrm>
            <a:off x="1127448" y="2708920"/>
            <a:ext cx="1370888" cy="338554"/>
          </a:xfrm>
          <a:prstGeom prst="rect">
            <a:avLst/>
          </a:prstGeom>
        </p:spPr>
        <p:txBody>
          <a:bodyPr wrap="none">
            <a:spAutoFit/>
          </a:bodyPr>
          <a:lstStyle/>
          <a:p>
            <a:pPr algn="ctr"/>
            <a:r>
              <a:rPr lang="en-US" sz="1600" b="1" dirty="0">
                <a:solidFill>
                  <a:schemeClr val="bg1"/>
                </a:solidFill>
                <a:latin typeface="Arial" panose="020B0604020202020204" pitchFamily="34" charset="0"/>
                <a:cs typeface="Arial" panose="020B0604020202020204" pitchFamily="34" charset="0"/>
              </a:rPr>
              <a:t>Igor Kalagin</a:t>
            </a:r>
          </a:p>
        </p:txBody>
      </p:sp>
      <p:sp>
        <p:nvSpPr>
          <p:cNvPr id="5" name="Прямоугольник 4">
            <a:extLst>
              <a:ext uri="{FF2B5EF4-FFF2-40B4-BE49-F238E27FC236}">
                <a16:creationId xmlns:a16="http://schemas.microsoft.com/office/drawing/2014/main" id="{AD20BA83-D1BC-4624-834F-9D036868BF28}"/>
              </a:ext>
            </a:extLst>
          </p:cNvPr>
          <p:cNvSpPr/>
          <p:nvPr/>
        </p:nvSpPr>
        <p:spPr>
          <a:xfrm>
            <a:off x="2999656" y="1772816"/>
            <a:ext cx="9001000" cy="3693319"/>
          </a:xfrm>
          <a:prstGeom prst="rect">
            <a:avLst/>
          </a:prstGeom>
        </p:spPr>
        <p:txBody>
          <a:bodyPr wrap="square">
            <a:spAutoFit/>
          </a:bodyPr>
          <a:lstStyle/>
          <a:p>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Within the framework of this </a:t>
            </a:r>
            <a:r>
              <a:rPr lang="en-US"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Large</a:t>
            </a:r>
            <a:r>
              <a:rPr lang="ru-RU"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JINR</a:t>
            </a:r>
            <a:r>
              <a:rPr lang="ru-RU"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Research</a:t>
            </a:r>
            <a:r>
              <a:rPr lang="ru-RU"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Infrastructure</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it is planned to open </a:t>
            </a:r>
            <a:r>
              <a:rPr lang="en-US"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two projects</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Construction of the U-400R accelerator complex</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Development of the experimental setups to study the chemical and physical properties of superheavy elements</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endPar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In addition</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within</a:t>
            </a:r>
            <a:r>
              <a:rPr lang="ru-RU"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this project, it is planned</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To complete the construction, to commission and develop the </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DC-140 accelerator complex</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for applied research. </a:t>
            </a:r>
          </a:p>
          <a:p>
            <a:pPr marL="285750" indent="-285750">
              <a:buFont typeface="Arial" panose="020B0604020202020204" pitchFamily="34" charset="0"/>
              <a:buChar char="•"/>
            </a:pP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project also includes </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support for experiments</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performed at the FLNR accelerator complex, in particular ensuring the required operating parameters for existing accelerators, improving the reliability of accelerators, and developing experimental facilities.</a:t>
            </a:r>
            <a:endParaRPr lang="ru-RU" dirty="0">
              <a:solidFill>
                <a:srgbClr val="002060"/>
              </a:solidFill>
            </a:endParaRPr>
          </a:p>
        </p:txBody>
      </p:sp>
    </p:spTree>
    <p:extLst>
      <p:ext uri="{BB962C8B-B14F-4D97-AF65-F5344CB8AC3E}">
        <p14:creationId xmlns:p14="http://schemas.microsoft.com/office/powerpoint/2010/main" val="249898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1246495"/>
          </a:xfrm>
          <a:prstGeom prst="rect">
            <a:avLst/>
          </a:prstGeom>
        </p:spPr>
        <p:txBody>
          <a:bodyPr wrap="square">
            <a:spAutoFit/>
          </a:bodyPr>
          <a:lstStyle/>
          <a:p>
            <a:pPr algn="ctr"/>
            <a:r>
              <a:rPr lang="en-US" altLang="ru-RU" sz="2500" b="1" kern="0" dirty="0">
                <a:solidFill>
                  <a:srgbClr val="C00000"/>
                </a:solidFill>
              </a:rPr>
              <a:t>New projects: “Construction of the U-400R accelerator complex” and</a:t>
            </a:r>
          </a:p>
          <a:p>
            <a:pPr algn="ctr"/>
            <a:r>
              <a:rPr lang="en-US" altLang="ru-RU" sz="2500" b="1" kern="0" dirty="0">
                <a:solidFill>
                  <a:srgbClr val="C00000"/>
                </a:solidFill>
              </a:rPr>
              <a:t>“Development of the experimental setups to study the chemical and physical properties of superheavy elements”</a:t>
            </a:r>
            <a:endParaRPr lang="ru-RU" sz="2500" dirty="0">
              <a:solidFill>
                <a:srgbClr val="C00000"/>
              </a:solidFill>
            </a:endParaRPr>
          </a:p>
        </p:txBody>
      </p:sp>
      <p:pic>
        <p:nvPicPr>
          <p:cNvPr id="4" name="Рисунок 3">
            <a:extLst>
              <a:ext uri="{FF2B5EF4-FFF2-40B4-BE49-F238E27FC236}">
                <a16:creationId xmlns:a16="http://schemas.microsoft.com/office/drawing/2014/main" id="{12C9295E-706D-4985-B229-4C3198051C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328" y="980728"/>
            <a:ext cx="2951616" cy="2263072"/>
          </a:xfrm>
          <a:prstGeom prst="rect">
            <a:avLst/>
          </a:prstGeom>
        </p:spPr>
      </p:pic>
      <p:sp>
        <p:nvSpPr>
          <p:cNvPr id="8" name="Прямоугольник 7">
            <a:extLst>
              <a:ext uri="{FF2B5EF4-FFF2-40B4-BE49-F238E27FC236}">
                <a16:creationId xmlns:a16="http://schemas.microsoft.com/office/drawing/2014/main" id="{B4B4F3C5-473E-4ACD-8F63-0D3774AF86B5}"/>
              </a:ext>
            </a:extLst>
          </p:cNvPr>
          <p:cNvSpPr/>
          <p:nvPr/>
        </p:nvSpPr>
        <p:spPr>
          <a:xfrm>
            <a:off x="8976320" y="2859538"/>
            <a:ext cx="1808508" cy="338554"/>
          </a:xfrm>
          <a:prstGeom prst="rect">
            <a:avLst/>
          </a:prstGeom>
        </p:spPr>
        <p:txBody>
          <a:bodyPr wrap="none">
            <a:spAutoFit/>
          </a:bodyPr>
          <a:lstStyle/>
          <a:p>
            <a:pPr algn="ctr"/>
            <a:r>
              <a:rPr lang="en-US" altLang="ru-RU" sz="1600" b="1" kern="0" dirty="0">
                <a:solidFill>
                  <a:schemeClr val="bg1"/>
                </a:solidFill>
              </a:rPr>
              <a:t>Alexander</a:t>
            </a:r>
            <a:r>
              <a:rPr lang="en-US" sz="1600" b="1" dirty="0">
                <a:solidFill>
                  <a:schemeClr val="bg1"/>
                </a:solidFill>
                <a:latin typeface="Arial" panose="020B0604020202020204" pitchFamily="34" charset="0"/>
                <a:cs typeface="Arial" panose="020B0604020202020204" pitchFamily="34" charset="0"/>
              </a:rPr>
              <a:t> Eremin</a:t>
            </a:r>
          </a:p>
        </p:txBody>
      </p:sp>
      <p:sp>
        <p:nvSpPr>
          <p:cNvPr id="6" name="Прямоугольник 5">
            <a:extLst>
              <a:ext uri="{FF2B5EF4-FFF2-40B4-BE49-F238E27FC236}">
                <a16:creationId xmlns:a16="http://schemas.microsoft.com/office/drawing/2014/main" id="{7B7CB87A-903A-4E4E-92B9-71543208D3F5}"/>
              </a:ext>
            </a:extLst>
          </p:cNvPr>
          <p:cNvSpPr/>
          <p:nvPr/>
        </p:nvSpPr>
        <p:spPr>
          <a:xfrm>
            <a:off x="33862" y="1556792"/>
            <a:ext cx="5705793" cy="369332"/>
          </a:xfrm>
          <a:prstGeom prst="rect">
            <a:avLst/>
          </a:prstGeom>
        </p:spPr>
        <p:txBody>
          <a:bodyPr wrap="none">
            <a:spAutoFit/>
          </a:bodyPr>
          <a:lstStyle/>
          <a:p>
            <a:r>
              <a:rPr lang="en-US" b="1" dirty="0">
                <a:solidFill>
                  <a:srgbClr val="002060"/>
                </a:solidFill>
              </a:rPr>
              <a:t>Project </a:t>
            </a:r>
            <a:r>
              <a:rPr lang="en-US" altLang="ru-RU" b="1" kern="0" dirty="0">
                <a:solidFill>
                  <a:srgbClr val="002060"/>
                </a:solidFill>
              </a:rPr>
              <a:t>“</a:t>
            </a:r>
            <a:r>
              <a:rPr lang="en-US" altLang="ru-RU" b="1" kern="0" dirty="0">
                <a:solidFill>
                  <a:srgbClr val="C00000"/>
                </a:solidFill>
              </a:rPr>
              <a:t>Construction of the U-400R accelerator complex</a:t>
            </a:r>
            <a:r>
              <a:rPr lang="en-US" altLang="ru-RU" b="1" kern="0" dirty="0">
                <a:solidFill>
                  <a:srgbClr val="002060"/>
                </a:solidFill>
              </a:rPr>
              <a:t>”</a:t>
            </a:r>
          </a:p>
        </p:txBody>
      </p:sp>
      <p:sp>
        <p:nvSpPr>
          <p:cNvPr id="7" name="Прямоугольник 6">
            <a:extLst>
              <a:ext uri="{FF2B5EF4-FFF2-40B4-BE49-F238E27FC236}">
                <a16:creationId xmlns:a16="http://schemas.microsoft.com/office/drawing/2014/main" id="{56660D52-9743-44B7-9244-151C71C5AF84}"/>
              </a:ext>
            </a:extLst>
          </p:cNvPr>
          <p:cNvSpPr/>
          <p:nvPr/>
        </p:nvSpPr>
        <p:spPr>
          <a:xfrm>
            <a:off x="335360" y="1926124"/>
            <a:ext cx="8640960" cy="4339650"/>
          </a:xfrm>
          <a:prstGeom prst="rect">
            <a:avLst/>
          </a:prstGeom>
        </p:spPr>
        <p:txBody>
          <a:bodyPr wrap="square">
            <a:spAutoFit/>
          </a:bodyPr>
          <a:lstStyle/>
          <a:p>
            <a:r>
              <a:rPr lang="en-US" b="1" dirty="0">
                <a:solidFill>
                  <a:srgbClr val="002060"/>
                </a:solidFill>
                <a:latin typeface="Times New Roman" panose="02020603050405020304" pitchFamily="18" charset="0"/>
                <a:cs typeface="Times New Roman" panose="02020603050405020304" pitchFamily="18" charset="0"/>
              </a:rPr>
              <a:t>Upgrade of the U400 cyclotron: main purposes of upgrade</a:t>
            </a:r>
            <a:endParaRPr lang="en-US" dirty="0">
              <a:solidFill>
                <a:srgbClr val="002060"/>
              </a:solidFill>
            </a:endParaRPr>
          </a:p>
          <a:p>
            <a:pPr marL="285750" indent="-285750">
              <a:buFont typeface="Arial" panose="020B0604020202020204" pitchFamily="34" charset="0"/>
              <a:buChar char="•"/>
            </a:pPr>
            <a:r>
              <a:rPr lang="en-US" sz="1600" dirty="0">
                <a:solidFill>
                  <a:srgbClr val="002060"/>
                </a:solidFill>
              </a:rPr>
              <a:t>Improvement of the </a:t>
            </a:r>
            <a:r>
              <a:rPr lang="en-US" sz="1600" dirty="0">
                <a:solidFill>
                  <a:srgbClr val="C00000"/>
                </a:solidFill>
              </a:rPr>
              <a:t>quality and intensity </a:t>
            </a:r>
            <a:r>
              <a:rPr lang="en-US" sz="1600" dirty="0">
                <a:solidFill>
                  <a:srgbClr val="002060"/>
                </a:solidFill>
              </a:rPr>
              <a:t>of stable and radioactive beams (48Ca – 2÷2.5 p</a:t>
            </a:r>
            <a:r>
              <a:rPr lang="en-GB" altLang="ru-RU" sz="1600" b="1" dirty="0">
                <a:solidFill>
                  <a:srgbClr val="002060"/>
                </a:solidFill>
                <a:sym typeface="Symbol" panose="05050102010706020507" pitchFamily="18" charset="2"/>
              </a:rPr>
              <a:t></a:t>
            </a:r>
            <a:r>
              <a:rPr lang="en-US" sz="1600" dirty="0">
                <a:solidFill>
                  <a:srgbClr val="002060"/>
                </a:solidFill>
              </a:rPr>
              <a:t>A ); </a:t>
            </a:r>
          </a:p>
          <a:p>
            <a:pPr marL="285750" indent="-285750">
              <a:buFont typeface="Arial" panose="020B0604020202020204" pitchFamily="34" charset="0"/>
              <a:buChar char="•"/>
            </a:pPr>
            <a:r>
              <a:rPr lang="en-US" sz="1600" dirty="0">
                <a:solidFill>
                  <a:srgbClr val="002060"/>
                </a:solidFill>
              </a:rPr>
              <a:t>Upgrade of the </a:t>
            </a:r>
            <a:r>
              <a:rPr lang="en-US" sz="1600" dirty="0">
                <a:solidFill>
                  <a:srgbClr val="C00000"/>
                </a:solidFill>
              </a:rPr>
              <a:t>beam extraction </a:t>
            </a:r>
            <a:r>
              <a:rPr lang="en-US" sz="1600" dirty="0">
                <a:solidFill>
                  <a:srgbClr val="002060"/>
                </a:solidFill>
              </a:rPr>
              <a:t>system  (electrostatic deflector in addition to the recharging foils )</a:t>
            </a:r>
          </a:p>
          <a:p>
            <a:pPr marL="285750" indent="-285750">
              <a:buFont typeface="Arial" panose="020B0604020202020204" pitchFamily="34" charset="0"/>
              <a:buChar char="•"/>
            </a:pPr>
            <a:r>
              <a:rPr lang="en-US" sz="1600" dirty="0">
                <a:solidFill>
                  <a:srgbClr val="002060"/>
                </a:solidFill>
              </a:rPr>
              <a:t>Providing a smooth </a:t>
            </a:r>
            <a:r>
              <a:rPr lang="en-US" sz="1600" dirty="0">
                <a:solidFill>
                  <a:srgbClr val="C00000"/>
                </a:solidFill>
              </a:rPr>
              <a:t>variation of the ion energy </a:t>
            </a:r>
            <a:r>
              <a:rPr lang="en-US" sz="1600" dirty="0">
                <a:solidFill>
                  <a:srgbClr val="002060"/>
                </a:solidFill>
              </a:rPr>
              <a:t>in the range of 0.8 – 27 MeV/A;</a:t>
            </a:r>
          </a:p>
          <a:p>
            <a:pPr marL="285750" indent="-285750">
              <a:buFont typeface="Arial" panose="020B0604020202020204" pitchFamily="34" charset="0"/>
              <a:buChar char="•"/>
            </a:pPr>
            <a:r>
              <a:rPr lang="en-US" sz="1600" dirty="0">
                <a:solidFill>
                  <a:srgbClr val="C00000"/>
                </a:solidFill>
              </a:rPr>
              <a:t>Decreasing</a:t>
            </a:r>
            <a:r>
              <a:rPr lang="en-US" sz="1600" dirty="0">
                <a:solidFill>
                  <a:srgbClr val="002060"/>
                </a:solidFill>
              </a:rPr>
              <a:t> the total cyclotron </a:t>
            </a:r>
            <a:r>
              <a:rPr lang="en-US" sz="1600" dirty="0">
                <a:solidFill>
                  <a:srgbClr val="C00000"/>
                </a:solidFill>
              </a:rPr>
              <a:t>power consumption </a:t>
            </a:r>
            <a:r>
              <a:rPr lang="en-US" sz="1600" dirty="0">
                <a:solidFill>
                  <a:srgbClr val="002060"/>
                </a:solidFill>
              </a:rPr>
              <a:t>from 1 to 0.4  MW.        </a:t>
            </a:r>
          </a:p>
          <a:p>
            <a:endParaRPr lang="en-US" sz="1600" dirty="0">
              <a:solidFill>
                <a:srgbClr val="002060"/>
              </a:solidFill>
            </a:endParaRPr>
          </a:p>
          <a:p>
            <a:r>
              <a:rPr lang="en-US" sz="1600" dirty="0">
                <a:solidFill>
                  <a:srgbClr val="002060"/>
                </a:solidFill>
              </a:rPr>
              <a:t>Upgrade:  2024 – 2026</a:t>
            </a:r>
          </a:p>
          <a:p>
            <a:endParaRPr lang="en-US" sz="1600" dirty="0">
              <a:solidFill>
                <a:srgbClr val="002060"/>
              </a:solidFill>
            </a:endParaRPr>
          </a:p>
          <a:p>
            <a:r>
              <a:rPr lang="en-US" b="1" dirty="0">
                <a:solidFill>
                  <a:srgbClr val="002060"/>
                </a:solidFill>
              </a:rPr>
              <a:t>Extension of the experimental areas through the construction of a </a:t>
            </a:r>
            <a:r>
              <a:rPr lang="en-US" b="1" dirty="0">
                <a:solidFill>
                  <a:srgbClr val="C00000"/>
                </a:solidFill>
              </a:rPr>
              <a:t>new building</a:t>
            </a:r>
          </a:p>
          <a:p>
            <a:pPr algn="just"/>
            <a:r>
              <a:rPr lang="en-US" sz="1600" dirty="0">
                <a:solidFill>
                  <a:srgbClr val="002060"/>
                </a:solidFill>
                <a:latin typeface="Times New Roman" panose="02020603050405020304" pitchFamily="18" charset="0"/>
                <a:cs typeface="Times New Roman" panose="02020603050405020304" pitchFamily="18" charset="0"/>
              </a:rPr>
              <a:t>Currently the total experimental area of the U400 cyclotron is about </a:t>
            </a:r>
            <a:r>
              <a:rPr lang="en-US" sz="1600" b="1" dirty="0">
                <a:solidFill>
                  <a:srgbClr val="002060"/>
                </a:solidFill>
                <a:latin typeface="Times New Roman" panose="02020603050405020304" pitchFamily="18" charset="0"/>
                <a:cs typeface="Times New Roman" panose="02020603050405020304" pitchFamily="18" charset="0"/>
              </a:rPr>
              <a:t>200</a:t>
            </a:r>
            <a:r>
              <a:rPr lang="en-US" sz="1600" dirty="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m</a:t>
            </a:r>
            <a:r>
              <a:rPr lang="en-US" sz="1600" b="1" baseline="30000" dirty="0">
                <a:solidFill>
                  <a:srgbClr val="002060"/>
                </a:solidFill>
                <a:latin typeface="Times New Roman" panose="02020603050405020304" pitchFamily="18" charset="0"/>
                <a:cs typeface="Times New Roman" panose="02020603050405020304" pitchFamily="18" charset="0"/>
              </a:rPr>
              <a:t>2</a:t>
            </a:r>
            <a:r>
              <a:rPr lang="en-US" sz="1600" b="1"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(building 131). The physical facilities located on two levels of the building occupy almost the entire available area. New facilities of the U400R complex require additional space.</a:t>
            </a:r>
            <a:endParaRPr lang="ru-RU" sz="1600" b="1" dirty="0">
              <a:solidFill>
                <a:srgbClr val="002060"/>
              </a:solidFill>
              <a:latin typeface="Times New Roman" panose="02020603050405020304" pitchFamily="18" charset="0"/>
              <a:cs typeface="Times New Roman" panose="02020603050405020304" pitchFamily="18" charset="0"/>
            </a:endParaRPr>
          </a:p>
          <a:p>
            <a:endParaRPr lang="en-US" sz="1600" b="1" u="sng" dirty="0">
              <a:solidFill>
                <a:srgbClr val="000066"/>
              </a:solidFill>
            </a:endParaRPr>
          </a:p>
          <a:p>
            <a:r>
              <a:rPr lang="en-US" sz="1600" b="1" dirty="0">
                <a:solidFill>
                  <a:srgbClr val="002060"/>
                </a:solidFill>
                <a:latin typeface="Times New Roman" panose="02020603050405020304" pitchFamily="18" charset="0"/>
                <a:cs typeface="Times New Roman" panose="02020603050405020304" pitchFamily="18" charset="0"/>
              </a:rPr>
              <a:t>Main purposes: </a:t>
            </a:r>
          </a:p>
          <a:p>
            <a:r>
              <a:rPr lang="en-US" sz="1600" b="1" dirty="0">
                <a:solidFill>
                  <a:srgbClr val="002060"/>
                </a:solidFill>
              </a:rPr>
              <a:t>Extension of the experimental areas by constructing an experimental building with a total area of about </a:t>
            </a:r>
            <a:r>
              <a:rPr lang="en-US" sz="1600" b="1" dirty="0">
                <a:solidFill>
                  <a:srgbClr val="C00000"/>
                </a:solidFill>
              </a:rPr>
              <a:t>1200 m</a:t>
            </a:r>
            <a:r>
              <a:rPr lang="en-US" sz="1600" b="1" baseline="30000" dirty="0">
                <a:solidFill>
                  <a:srgbClr val="C00000"/>
                </a:solidFill>
              </a:rPr>
              <a:t>2</a:t>
            </a:r>
            <a:r>
              <a:rPr lang="en-US" sz="1600" dirty="0">
                <a:solidFill>
                  <a:srgbClr val="C00000"/>
                </a:solidFill>
              </a:rPr>
              <a:t> </a:t>
            </a:r>
            <a:r>
              <a:rPr lang="en-US" sz="1600" b="1" dirty="0">
                <a:solidFill>
                  <a:srgbClr val="002060"/>
                </a:solidFill>
              </a:rPr>
              <a:t>for placing new experimental facilities there</a:t>
            </a:r>
          </a:p>
          <a:p>
            <a:endParaRPr lang="ru-RU" sz="1600" dirty="0">
              <a:solidFill>
                <a:srgbClr val="002060"/>
              </a:solidFill>
            </a:endParaRPr>
          </a:p>
        </p:txBody>
      </p:sp>
      <p:pic>
        <p:nvPicPr>
          <p:cNvPr id="12" name="Рисунок 1">
            <a:extLst>
              <a:ext uri="{FF2B5EF4-FFF2-40B4-BE49-F238E27FC236}">
                <a16:creationId xmlns:a16="http://schemas.microsoft.com/office/drawing/2014/main" id="{06AAFF52-D2A1-466E-8E68-F1E7E25CD5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0161" y="3248149"/>
            <a:ext cx="2423648" cy="185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373DB889-24B4-40EC-9559-50258A5B18D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1713" y="4842830"/>
            <a:ext cx="3302096" cy="1898740"/>
          </a:xfrm>
          <a:prstGeom prst="rect">
            <a:avLst/>
          </a:prstGeom>
          <a:noFill/>
          <a:ln>
            <a:noFill/>
          </a:ln>
          <a:extLst/>
        </p:spPr>
      </p:pic>
    </p:spTree>
    <p:extLst>
      <p:ext uri="{BB962C8B-B14F-4D97-AF65-F5344CB8AC3E}">
        <p14:creationId xmlns:p14="http://schemas.microsoft.com/office/powerpoint/2010/main" val="47432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a:extLst>
              <a:ext uri="{FF2B5EF4-FFF2-40B4-BE49-F238E27FC236}">
                <a16:creationId xmlns:a16="http://schemas.microsoft.com/office/drawing/2014/main" id="{89DA7686-83A3-436C-8CC9-FAD8C61EEA73}"/>
              </a:ext>
            </a:extLst>
          </p:cNvPr>
          <p:cNvPicPr>
            <a:picLocks noChangeAspect="1"/>
          </p:cNvPicPr>
          <p:nvPr/>
        </p:nvPicPr>
        <p:blipFill>
          <a:blip r:embed="rId2" cstate="print"/>
          <a:stretch>
            <a:fillRect/>
          </a:stretch>
        </p:blipFill>
        <p:spPr>
          <a:xfrm>
            <a:off x="6746770" y="4304790"/>
            <a:ext cx="3283951" cy="2553210"/>
          </a:xfrm>
          <a:prstGeom prst="rect">
            <a:avLst/>
          </a:prstGeom>
        </p:spPr>
      </p:pic>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1246495"/>
          </a:xfrm>
          <a:prstGeom prst="rect">
            <a:avLst/>
          </a:prstGeom>
        </p:spPr>
        <p:txBody>
          <a:bodyPr wrap="square">
            <a:spAutoFit/>
          </a:bodyPr>
          <a:lstStyle/>
          <a:p>
            <a:pPr algn="ctr"/>
            <a:r>
              <a:rPr lang="en-US" altLang="ru-RU" sz="2500" b="1" kern="0" dirty="0">
                <a:solidFill>
                  <a:srgbClr val="C00000"/>
                </a:solidFill>
              </a:rPr>
              <a:t>New projects: “Construction of the U-400R accelerator complex”</a:t>
            </a:r>
          </a:p>
          <a:p>
            <a:pPr algn="ctr"/>
            <a:r>
              <a:rPr lang="en-US" altLang="ru-RU" sz="2500" b="1" kern="0" dirty="0">
                <a:solidFill>
                  <a:srgbClr val="C00000"/>
                </a:solidFill>
              </a:rPr>
              <a:t>“Development of the experimental setups to study the chemical and physical properties of superheavy elements”</a:t>
            </a:r>
            <a:endParaRPr lang="ru-RU" sz="2500" dirty="0">
              <a:solidFill>
                <a:srgbClr val="C00000"/>
              </a:solidFill>
            </a:endParaRPr>
          </a:p>
        </p:txBody>
      </p:sp>
      <p:sp>
        <p:nvSpPr>
          <p:cNvPr id="6" name="Прямоугольник 5">
            <a:extLst>
              <a:ext uri="{FF2B5EF4-FFF2-40B4-BE49-F238E27FC236}">
                <a16:creationId xmlns:a16="http://schemas.microsoft.com/office/drawing/2014/main" id="{7B7CB87A-903A-4E4E-92B9-71543208D3F5}"/>
              </a:ext>
            </a:extLst>
          </p:cNvPr>
          <p:cNvSpPr/>
          <p:nvPr/>
        </p:nvSpPr>
        <p:spPr>
          <a:xfrm>
            <a:off x="47896" y="1266589"/>
            <a:ext cx="11773159" cy="369332"/>
          </a:xfrm>
          <a:prstGeom prst="rect">
            <a:avLst/>
          </a:prstGeom>
        </p:spPr>
        <p:txBody>
          <a:bodyPr wrap="none">
            <a:spAutoFit/>
          </a:bodyPr>
          <a:lstStyle/>
          <a:p>
            <a:r>
              <a:rPr lang="en-US" b="1" dirty="0">
                <a:solidFill>
                  <a:srgbClr val="002060"/>
                </a:solidFill>
              </a:rPr>
              <a:t>Project </a:t>
            </a:r>
            <a:r>
              <a:rPr lang="en-US" altLang="ru-RU" b="1" kern="0" dirty="0">
                <a:solidFill>
                  <a:srgbClr val="002060"/>
                </a:solidFill>
              </a:rPr>
              <a:t>“Development of the experimental setups to study the chemical and physical properties of superheavy elements”</a:t>
            </a:r>
          </a:p>
        </p:txBody>
      </p:sp>
      <p:sp>
        <p:nvSpPr>
          <p:cNvPr id="7" name="Прямоугольник 6">
            <a:extLst>
              <a:ext uri="{FF2B5EF4-FFF2-40B4-BE49-F238E27FC236}">
                <a16:creationId xmlns:a16="http://schemas.microsoft.com/office/drawing/2014/main" id="{56660D52-9743-44B7-9244-151C71C5AF84}"/>
              </a:ext>
            </a:extLst>
          </p:cNvPr>
          <p:cNvSpPr/>
          <p:nvPr/>
        </p:nvSpPr>
        <p:spPr>
          <a:xfrm>
            <a:off x="202856" y="1565578"/>
            <a:ext cx="7954984" cy="5262979"/>
          </a:xfrm>
          <a:prstGeom prst="rect">
            <a:avLst/>
          </a:prstGeom>
        </p:spPr>
        <p:txBody>
          <a:bodyPr wrap="square">
            <a:spAutoFit/>
          </a:bodyPr>
          <a:lstStyle/>
          <a:p>
            <a:endParaRPr lang="en-US" sz="1000" b="1"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en-US" b="1" u="sng" dirty="0">
                <a:solidFill>
                  <a:srgbClr val="C00000"/>
                </a:solidFill>
                <a:latin typeface="Arial" panose="020B0604020202020204" pitchFamily="34" charset="0"/>
                <a:ea typeface="Times New Roman" panose="02020603050405020304" pitchFamily="18" charset="0"/>
                <a:cs typeface="Arial" panose="020B0604020202020204" pitchFamily="34" charset="0"/>
              </a:rPr>
              <a:t>New experimental setups at the operating DC280 cyclotron </a:t>
            </a:r>
            <a:r>
              <a:rPr lang="en-US" b="1" u="sng" dirty="0">
                <a:solidFill>
                  <a:srgbClr val="C00000"/>
                </a:solidFill>
                <a:latin typeface="Arial" panose="020B0604020202020204" pitchFamily="34" charset="0"/>
                <a:cs typeface="Arial" panose="020B0604020202020204" pitchFamily="34" charset="0"/>
              </a:rPr>
              <a:t>(SHE factory: DGFRS2 and GRAND</a:t>
            </a:r>
            <a:endParaRPr lang="ru-RU" b="1" u="sng" dirty="0">
              <a:solidFill>
                <a:srgbClr val="C00000"/>
              </a:solidFill>
            </a:endParaRPr>
          </a:p>
          <a:p>
            <a:endParaRPr lang="en-US" sz="1000" b="1" dirty="0">
              <a:solidFill>
                <a:srgbClr val="002060"/>
              </a:solidFill>
              <a:latin typeface="Times New Roman" panose="02020603050405020304" pitchFamily="18" charset="0"/>
              <a:cs typeface="Times New Roman" panose="02020603050405020304" pitchFamily="18" charset="0"/>
            </a:endParaRPr>
          </a:p>
          <a:p>
            <a:r>
              <a:rPr lang="en-US" b="1" dirty="0">
                <a:solidFill>
                  <a:srgbClr val="C00000"/>
                </a:solidFill>
                <a:latin typeface="Times New Roman" panose="02020603050405020304" pitchFamily="18" charset="0"/>
                <a:cs typeface="Times New Roman" panose="02020603050405020304" pitchFamily="18" charset="0"/>
              </a:rPr>
              <a:t>Pre-Separator</a:t>
            </a:r>
            <a:r>
              <a:rPr lang="en-US" b="1" dirty="0">
                <a:solidFill>
                  <a:srgbClr val="002060"/>
                </a:solidFill>
                <a:latin typeface="Times New Roman" panose="02020603050405020304" pitchFamily="18" charset="0"/>
                <a:cs typeface="Times New Roman" panose="02020603050405020304" pitchFamily="18" charset="0"/>
              </a:rPr>
              <a:t> for studies of the chemical properties of short-lived SH nuclides based on a superconducting solenoid (</a:t>
            </a:r>
            <a:r>
              <a:rPr lang="en-US" b="1" dirty="0">
                <a:solidFill>
                  <a:srgbClr val="C00000"/>
                </a:solidFill>
                <a:latin typeface="Times New Roman" panose="02020603050405020304" pitchFamily="18" charset="0"/>
                <a:cs typeface="Times New Roman" panose="02020603050405020304" pitchFamily="18" charset="0"/>
              </a:rPr>
              <a:t>GASSOL</a:t>
            </a:r>
            <a:r>
              <a:rPr lang="en-US" b="1" dirty="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endParaRPr>
          </a:p>
          <a:p>
            <a:r>
              <a:rPr lang="en-US" sz="1600" b="1" dirty="0">
                <a:solidFill>
                  <a:srgbClr val="002060"/>
                </a:solidFill>
                <a:latin typeface="Arial" panose="020B0604020202020204" pitchFamily="34" charset="0"/>
                <a:cs typeface="Arial" panose="020B0604020202020204" pitchFamily="34" charset="0"/>
              </a:rPr>
              <a:t>The task is</a:t>
            </a:r>
            <a:r>
              <a:rPr lang="ru-RU" sz="1600" b="1" dirty="0">
                <a:solidFill>
                  <a:srgbClr val="002060"/>
                </a:solidFill>
                <a:latin typeface="Arial" panose="020B0604020202020204" pitchFamily="34" charset="0"/>
                <a:cs typeface="Arial" panose="020B0604020202020204" pitchFamily="34" charset="0"/>
              </a:rPr>
              <a:t>:</a:t>
            </a:r>
            <a:r>
              <a:rPr lang="en-US" sz="1600" b="1" dirty="0">
                <a:solidFill>
                  <a:srgbClr val="002060"/>
                </a:solidFill>
                <a:latin typeface="Arial" panose="020B0604020202020204" pitchFamily="34" charset="0"/>
                <a:cs typeface="Arial" panose="020B0604020202020204" pitchFamily="34" charset="0"/>
              </a:rPr>
              <a:t> </a:t>
            </a:r>
            <a:endParaRPr lang="ru-RU" sz="16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To provide the delivery of synthesized SH isotopes within a time comparable with their lifetimes;</a:t>
            </a:r>
            <a:endParaRPr lang="ru-RU"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To provide a high level of separation.</a:t>
            </a:r>
            <a:endParaRPr lang="ru-RU" sz="1600" dirty="0">
              <a:solidFill>
                <a:srgbClr val="002060"/>
              </a:solidFill>
              <a:latin typeface="Arial" panose="020B0604020202020204" pitchFamily="34" charset="0"/>
              <a:cs typeface="Arial" panose="020B0604020202020204" pitchFamily="34" charset="0"/>
            </a:endParaRPr>
          </a:p>
          <a:p>
            <a:endParaRPr lang="en-US" sz="1600" dirty="0">
              <a:solidFill>
                <a:srgbClr val="002060"/>
              </a:solidFill>
            </a:endParaRPr>
          </a:p>
          <a:p>
            <a:r>
              <a:rPr lang="en-US" b="1" dirty="0">
                <a:solidFill>
                  <a:srgbClr val="C00000"/>
                </a:solidFill>
              </a:rPr>
              <a:t>Multi-Reflection Time-Of-Flight (MR-TOF) spectrometer for the precise measurements of masses of heavy and superheavy nuclides</a:t>
            </a:r>
          </a:p>
          <a:p>
            <a:pPr marL="285750" indent="-285750">
              <a:buFont typeface="Arial" panose="020B0604020202020204" pitchFamily="34" charset="0"/>
              <a:buChar char="•"/>
            </a:pPr>
            <a:r>
              <a:rPr lang="en-US" altLang="ru-RU" sz="1600" dirty="0">
                <a:solidFill>
                  <a:srgbClr val="002060"/>
                </a:solidFill>
                <a:latin typeface="Arial" panose="020B0604020202020204" pitchFamily="34" charset="0"/>
                <a:cs typeface="Arial" panose="020B0604020202020204" pitchFamily="34" charset="0"/>
              </a:rPr>
              <a:t>Measuring masses of SH isotopes with an accuracy</a:t>
            </a:r>
            <a:r>
              <a:rPr lang="ru-RU" altLang="ru-RU" sz="1600" dirty="0">
                <a:solidFill>
                  <a:srgbClr val="002060"/>
                </a:solidFill>
                <a:latin typeface="Arial" panose="020B0604020202020204" pitchFamily="34" charset="0"/>
                <a:cs typeface="Arial" panose="020B0604020202020204" pitchFamily="34" charset="0"/>
              </a:rPr>
              <a:t> </a:t>
            </a:r>
            <a:r>
              <a:rPr lang="en-US" altLang="ru-RU" sz="1600" dirty="0">
                <a:solidFill>
                  <a:srgbClr val="002060"/>
                </a:solidFill>
                <a:latin typeface="Arial" panose="020B0604020202020204" pitchFamily="34" charset="0"/>
                <a:cs typeface="Arial" panose="020B0604020202020204" pitchFamily="34" charset="0"/>
              </a:rPr>
              <a:t>of </a:t>
            </a:r>
            <a:r>
              <a:rPr lang="ru-RU" altLang="ru-RU" sz="1600" dirty="0">
                <a:solidFill>
                  <a:srgbClr val="002060"/>
                </a:solidFill>
                <a:latin typeface="Arial" panose="020B0604020202020204" pitchFamily="34" charset="0"/>
                <a:cs typeface="Arial" panose="020B0604020202020204" pitchFamily="34" charset="0"/>
              </a:rPr>
              <a:t>10</a:t>
            </a:r>
            <a:r>
              <a:rPr lang="ru-RU" altLang="ru-RU" sz="1600" baseline="30000" dirty="0">
                <a:solidFill>
                  <a:srgbClr val="002060"/>
                </a:solidFill>
                <a:latin typeface="Arial" panose="020B0604020202020204" pitchFamily="34" charset="0"/>
                <a:cs typeface="Arial" panose="020B0604020202020204" pitchFamily="34" charset="0"/>
              </a:rPr>
              <a:t>-7</a:t>
            </a: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3</a:t>
            </a:r>
            <a:r>
              <a:rPr lang="en-US" altLang="ru-RU" sz="1600" dirty="0">
                <a:solidFill>
                  <a:srgbClr val="002060"/>
                </a:solidFill>
                <a:latin typeface="Arial" panose="020B0604020202020204" pitchFamily="34" charset="0"/>
                <a:cs typeface="Arial" panose="020B0604020202020204" pitchFamily="34" charset="0"/>
              </a:rPr>
              <a:t>0 </a:t>
            </a:r>
            <a:r>
              <a:rPr lang="ru-RU" altLang="ru-RU" sz="1600" dirty="0">
                <a:solidFill>
                  <a:srgbClr val="002060"/>
                </a:solidFill>
                <a:latin typeface="Arial" panose="020B0604020202020204" pitchFamily="34" charset="0"/>
                <a:cs typeface="Arial" panose="020B0604020202020204" pitchFamily="34" charset="0"/>
              </a:rPr>
              <a:t>к</a:t>
            </a:r>
            <a:r>
              <a:rPr lang="en-US" altLang="ru-RU" sz="1600" dirty="0">
                <a:solidFill>
                  <a:srgbClr val="002060"/>
                </a:solidFill>
                <a:latin typeface="Arial" panose="020B0604020202020204" pitchFamily="34" charset="0"/>
                <a:cs typeface="Arial" panose="020B0604020202020204" pitchFamily="34" charset="0"/>
              </a:rPr>
              <a:t>eV</a:t>
            </a:r>
            <a:r>
              <a:rPr lang="ru-RU" altLang="ru-RU" sz="1600" dirty="0">
                <a:solidFill>
                  <a:srgbClr val="002060"/>
                </a:solidFill>
                <a:latin typeface="Arial" panose="020B0604020202020204" pitchFamily="34" charset="0"/>
                <a:cs typeface="Arial" panose="020B0604020202020204" pitchFamily="34" charset="0"/>
              </a:rPr>
              <a:t>)</a:t>
            </a:r>
            <a:endParaRPr lang="en-US" altLang="ru-RU"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ru-RU" sz="1600" dirty="0">
                <a:solidFill>
                  <a:srgbClr val="002060"/>
                </a:solidFill>
                <a:latin typeface="Arial" panose="020B0604020202020204" pitchFamily="34" charset="0"/>
                <a:cs typeface="Arial" panose="020B0604020202020204" pitchFamily="34" charset="0"/>
              </a:rPr>
              <a:t>Theory predictions ~ 300 keV</a:t>
            </a:r>
            <a:endParaRPr lang="ru-RU" altLang="ru-RU" sz="1600" dirty="0">
              <a:solidFill>
                <a:srgbClr val="002060"/>
              </a:solidFill>
              <a:latin typeface="Arial" panose="020B0604020202020204" pitchFamily="34" charset="0"/>
              <a:cs typeface="Arial" panose="020B0604020202020204" pitchFamily="34" charset="0"/>
            </a:endParaRPr>
          </a:p>
          <a:p>
            <a:r>
              <a:rPr lang="en-US" sz="1600" b="1" dirty="0">
                <a:solidFill>
                  <a:srgbClr val="002060"/>
                </a:solidFill>
                <a:latin typeface="Arial" panose="020B0604020202020204" pitchFamily="34" charset="0"/>
                <a:cs typeface="Arial" panose="020B0604020202020204" pitchFamily="34" charset="0"/>
              </a:rPr>
              <a:t>Requirements</a:t>
            </a:r>
            <a:r>
              <a:rPr lang="ru-RU" sz="1600" b="1" dirty="0">
                <a:solidFill>
                  <a:srgbClr val="002060"/>
                </a:solidFill>
                <a:latin typeface="Arial" panose="020B0604020202020204" pitchFamily="34" charset="0"/>
                <a:cs typeface="Arial" panose="020B0604020202020204" pitchFamily="34" charset="0"/>
              </a:rPr>
              <a:t> </a:t>
            </a:r>
            <a:r>
              <a:rPr lang="en-US" sz="1600" b="1" dirty="0">
                <a:solidFill>
                  <a:srgbClr val="002060"/>
                </a:solidFill>
                <a:latin typeface="Arial" panose="020B0604020202020204" pitchFamily="34" charset="0"/>
                <a:cs typeface="Arial" panose="020B0604020202020204" pitchFamily="34" charset="0"/>
              </a:rPr>
              <a:t>for a facility:</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High rate of analysis;</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Low losses;</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High degree of purification;</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Accuracy of </a:t>
            </a:r>
            <a:r>
              <a:rPr lang="ru-RU" altLang="ru-RU" sz="1600" dirty="0">
                <a:solidFill>
                  <a:srgbClr val="002060"/>
                </a:solidFill>
                <a:latin typeface="Arial" panose="020B0604020202020204" pitchFamily="34" charset="0"/>
                <a:cs typeface="Arial" panose="020B0604020202020204" pitchFamily="34" charset="0"/>
              </a:rPr>
              <a:t>10</a:t>
            </a:r>
            <a:r>
              <a:rPr lang="ru-RU" altLang="ru-RU" sz="1600" baseline="30000" dirty="0">
                <a:solidFill>
                  <a:srgbClr val="002060"/>
                </a:solidFill>
                <a:latin typeface="Arial" panose="020B0604020202020204" pitchFamily="34" charset="0"/>
                <a:cs typeface="Arial" panose="020B0604020202020204" pitchFamily="34" charset="0"/>
              </a:rPr>
              <a:t>-7</a:t>
            </a: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3</a:t>
            </a:r>
            <a:r>
              <a:rPr lang="en-US" altLang="ru-RU" sz="1600" dirty="0">
                <a:solidFill>
                  <a:srgbClr val="002060"/>
                </a:solidFill>
                <a:latin typeface="Arial" panose="020B0604020202020204" pitchFamily="34" charset="0"/>
                <a:cs typeface="Arial" panose="020B0604020202020204" pitchFamily="34" charset="0"/>
              </a:rPr>
              <a:t>0 </a:t>
            </a:r>
            <a:r>
              <a:rPr lang="ru-RU" altLang="ru-RU" sz="1600" dirty="0">
                <a:solidFill>
                  <a:srgbClr val="002060"/>
                </a:solidFill>
                <a:latin typeface="Arial" panose="020B0604020202020204" pitchFamily="34" charset="0"/>
                <a:cs typeface="Arial" panose="020B0604020202020204" pitchFamily="34" charset="0"/>
              </a:rPr>
              <a:t>к</a:t>
            </a:r>
            <a:r>
              <a:rPr lang="en-US" altLang="ru-RU" sz="1600" dirty="0">
                <a:solidFill>
                  <a:srgbClr val="002060"/>
                </a:solidFill>
                <a:latin typeface="Arial" panose="020B0604020202020204" pitchFamily="34" charset="0"/>
                <a:cs typeface="Arial" panose="020B0604020202020204" pitchFamily="34" charset="0"/>
              </a:rPr>
              <a:t>eV</a:t>
            </a:r>
            <a:r>
              <a:rPr lang="ru-RU" altLang="ru-RU" sz="1600" dirty="0">
                <a:solidFill>
                  <a:srgbClr val="002060"/>
                </a:solidFill>
                <a:latin typeface="Arial" panose="020B0604020202020204" pitchFamily="34" charset="0"/>
                <a:cs typeface="Arial" panose="020B0604020202020204" pitchFamily="34" charset="0"/>
              </a:rPr>
              <a:t>)</a:t>
            </a:r>
            <a:r>
              <a:rPr lang="en-US" altLang="ru-RU" sz="16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ru-RU" sz="1600" dirty="0">
                <a:solidFill>
                  <a:srgbClr val="002060"/>
                </a:solidFill>
                <a:latin typeface="Arial" panose="020B0604020202020204" pitchFamily="34" charset="0"/>
                <a:cs typeface="Arial" panose="020B0604020202020204" pitchFamily="34" charset="0"/>
              </a:rPr>
              <a:t>Mass range 266 – 300.</a:t>
            </a:r>
            <a:endParaRPr lang="ru-RU" sz="1600" dirty="0">
              <a:solidFill>
                <a:srgbClr val="002060"/>
              </a:solidFill>
            </a:endParaRPr>
          </a:p>
        </p:txBody>
      </p:sp>
      <p:grpSp>
        <p:nvGrpSpPr>
          <p:cNvPr id="2" name="Группа 1">
            <a:extLst>
              <a:ext uri="{FF2B5EF4-FFF2-40B4-BE49-F238E27FC236}">
                <a16:creationId xmlns:a16="http://schemas.microsoft.com/office/drawing/2014/main" id="{13B5A716-9BD2-4E2D-96EB-2F35CC77EF48}"/>
              </a:ext>
            </a:extLst>
          </p:cNvPr>
          <p:cNvGrpSpPr/>
          <p:nvPr/>
        </p:nvGrpSpPr>
        <p:grpSpPr>
          <a:xfrm>
            <a:off x="8144616" y="1635921"/>
            <a:ext cx="3636173" cy="2455392"/>
            <a:chOff x="255220" y="824203"/>
            <a:chExt cx="8884227" cy="5105531"/>
          </a:xfrm>
        </p:grpSpPr>
        <p:pic>
          <p:nvPicPr>
            <p:cNvPr id="9" name="Picture 2">
              <a:extLst>
                <a:ext uri="{FF2B5EF4-FFF2-40B4-BE49-F238E27FC236}">
                  <a16:creationId xmlns:a16="http://schemas.microsoft.com/office/drawing/2014/main" id="{93F5B106-2150-4261-BD5B-64FCC47BE8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824203"/>
              <a:ext cx="7848600" cy="492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5C49F787-E4F4-47BB-8CF5-6D14DB8D29C3}"/>
                </a:ext>
              </a:extLst>
            </p:cNvPr>
            <p:cNvSpPr txBox="1"/>
            <p:nvPr/>
          </p:nvSpPr>
          <p:spPr>
            <a:xfrm>
              <a:off x="6418436" y="4581128"/>
              <a:ext cx="908069" cy="369332"/>
            </a:xfrm>
            <a:prstGeom prst="rect">
              <a:avLst/>
            </a:prstGeom>
            <a:noFill/>
          </p:spPr>
          <p:txBody>
            <a:bodyPr wrap="none" rtlCol="0">
              <a:spAutoFit/>
            </a:bodyPr>
            <a:lstStyle/>
            <a:p>
              <a:r>
                <a:rPr lang="en-US" b="1" dirty="0"/>
                <a:t>SC-coils</a:t>
              </a:r>
              <a:endParaRPr lang="ru-RU" b="1" dirty="0"/>
            </a:p>
          </p:txBody>
        </p:sp>
        <p:sp>
          <p:nvSpPr>
            <p:cNvPr id="11" name="TextBox 10">
              <a:extLst>
                <a:ext uri="{FF2B5EF4-FFF2-40B4-BE49-F238E27FC236}">
                  <a16:creationId xmlns:a16="http://schemas.microsoft.com/office/drawing/2014/main" id="{F321747A-2C60-40C0-B90B-1703E57E2FFB}"/>
                </a:ext>
              </a:extLst>
            </p:cNvPr>
            <p:cNvSpPr txBox="1"/>
            <p:nvPr/>
          </p:nvSpPr>
          <p:spPr>
            <a:xfrm>
              <a:off x="7354540" y="963613"/>
              <a:ext cx="945323" cy="646331"/>
            </a:xfrm>
            <a:prstGeom prst="rect">
              <a:avLst/>
            </a:prstGeom>
            <a:noFill/>
          </p:spPr>
          <p:txBody>
            <a:bodyPr wrap="none" rtlCol="0">
              <a:spAutoFit/>
            </a:bodyPr>
            <a:lstStyle/>
            <a:p>
              <a:r>
                <a:rPr lang="en-US" b="1" dirty="0">
                  <a:solidFill>
                    <a:schemeClr val="bg1"/>
                  </a:solidFill>
                </a:rPr>
                <a:t>rotating</a:t>
              </a:r>
            </a:p>
            <a:p>
              <a:r>
                <a:rPr lang="en-US" b="1" dirty="0">
                  <a:solidFill>
                    <a:schemeClr val="bg1"/>
                  </a:solidFill>
                </a:rPr>
                <a:t>target</a:t>
              </a:r>
              <a:endParaRPr lang="ru-RU" b="1" dirty="0">
                <a:solidFill>
                  <a:schemeClr val="bg1"/>
                </a:solidFill>
              </a:endParaRPr>
            </a:p>
          </p:txBody>
        </p:sp>
        <p:cxnSp>
          <p:nvCxnSpPr>
            <p:cNvPr id="15" name="Прямая соединительная линия 14">
              <a:extLst>
                <a:ext uri="{FF2B5EF4-FFF2-40B4-BE49-F238E27FC236}">
                  <a16:creationId xmlns:a16="http://schemas.microsoft.com/office/drawing/2014/main" id="{FBA5820A-8D0F-41B1-8282-C9E64050B0E1}"/>
                </a:ext>
              </a:extLst>
            </p:cNvPr>
            <p:cNvCxnSpPr/>
            <p:nvPr/>
          </p:nvCxnSpPr>
          <p:spPr>
            <a:xfrm>
              <a:off x="5626348" y="2276872"/>
              <a:ext cx="1080637" cy="223224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B6EC7874-EA25-458B-8721-40278A0664EB}"/>
                </a:ext>
              </a:extLst>
            </p:cNvPr>
            <p:cNvCxnSpPr/>
            <p:nvPr/>
          </p:nvCxnSpPr>
          <p:spPr>
            <a:xfrm>
              <a:off x="5706479" y="3349719"/>
              <a:ext cx="976487" cy="115940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B0001F69-505A-4964-9524-4C0BB3A5EF34}"/>
                </a:ext>
              </a:extLst>
            </p:cNvPr>
            <p:cNvCxnSpPr/>
            <p:nvPr/>
          </p:nvCxnSpPr>
          <p:spPr>
            <a:xfrm>
              <a:off x="5266308" y="3140968"/>
              <a:ext cx="1000506" cy="20882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8500418-2E95-4DEB-9B34-344EBD00E281}"/>
                </a:ext>
              </a:extLst>
            </p:cNvPr>
            <p:cNvSpPr txBox="1"/>
            <p:nvPr/>
          </p:nvSpPr>
          <p:spPr>
            <a:xfrm>
              <a:off x="6079048" y="5229200"/>
              <a:ext cx="1511952" cy="646331"/>
            </a:xfrm>
            <a:prstGeom prst="rect">
              <a:avLst/>
            </a:prstGeom>
            <a:noFill/>
          </p:spPr>
          <p:txBody>
            <a:bodyPr wrap="none" rtlCol="0">
              <a:spAutoFit/>
            </a:bodyPr>
            <a:lstStyle/>
            <a:p>
              <a:pPr algn="ctr"/>
              <a:r>
                <a:rPr lang="en-US" b="1" dirty="0"/>
                <a:t>beam stopper</a:t>
              </a:r>
            </a:p>
            <a:p>
              <a:pPr algn="ctr"/>
              <a:r>
                <a:rPr lang="en-US" b="1" dirty="0"/>
                <a:t>3 kW</a:t>
              </a:r>
              <a:endParaRPr lang="ru-RU" b="1" dirty="0"/>
            </a:p>
          </p:txBody>
        </p:sp>
        <p:sp>
          <p:nvSpPr>
            <p:cNvPr id="19" name="TextBox 18">
              <a:extLst>
                <a:ext uri="{FF2B5EF4-FFF2-40B4-BE49-F238E27FC236}">
                  <a16:creationId xmlns:a16="http://schemas.microsoft.com/office/drawing/2014/main" id="{DB17FC8B-73C1-43B6-9E89-97CFC5BF2889}"/>
                </a:ext>
              </a:extLst>
            </p:cNvPr>
            <p:cNvSpPr txBox="1"/>
            <p:nvPr/>
          </p:nvSpPr>
          <p:spPr>
            <a:xfrm>
              <a:off x="3826148" y="3202246"/>
              <a:ext cx="708848" cy="400110"/>
            </a:xfrm>
            <a:prstGeom prst="rect">
              <a:avLst/>
            </a:prstGeom>
            <a:noFill/>
          </p:spPr>
          <p:txBody>
            <a:bodyPr wrap="none" rtlCol="0">
              <a:spAutoFit/>
            </a:bodyPr>
            <a:lstStyle/>
            <a:p>
              <a:r>
                <a:rPr lang="en-US" sz="2000" b="1" dirty="0">
                  <a:solidFill>
                    <a:schemeClr val="bg1"/>
                  </a:solidFill>
                </a:rPr>
                <a:t>EVRs</a:t>
              </a:r>
              <a:endParaRPr lang="ru-RU" sz="2000" b="1" dirty="0">
                <a:solidFill>
                  <a:schemeClr val="bg1"/>
                </a:solidFill>
              </a:endParaRPr>
            </a:p>
          </p:txBody>
        </p:sp>
        <p:cxnSp>
          <p:nvCxnSpPr>
            <p:cNvPr id="20" name="Прямая соединительная линия 19">
              <a:extLst>
                <a:ext uri="{FF2B5EF4-FFF2-40B4-BE49-F238E27FC236}">
                  <a16:creationId xmlns:a16="http://schemas.microsoft.com/office/drawing/2014/main" id="{2650C53E-1F25-459E-A014-9B03C599B010}"/>
                </a:ext>
              </a:extLst>
            </p:cNvPr>
            <p:cNvCxnSpPr/>
            <p:nvPr/>
          </p:nvCxnSpPr>
          <p:spPr>
            <a:xfrm>
              <a:off x="6682966" y="2492896"/>
              <a:ext cx="599566" cy="141870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F376A6A-68FC-4911-87A9-C08C57653288}"/>
                </a:ext>
              </a:extLst>
            </p:cNvPr>
            <p:cNvSpPr txBox="1"/>
            <p:nvPr/>
          </p:nvSpPr>
          <p:spPr>
            <a:xfrm>
              <a:off x="6972892" y="3861048"/>
              <a:ext cx="724878" cy="369332"/>
            </a:xfrm>
            <a:prstGeom prst="rect">
              <a:avLst/>
            </a:prstGeom>
            <a:noFill/>
          </p:spPr>
          <p:txBody>
            <a:bodyPr wrap="none" rtlCol="0">
              <a:spAutoFit/>
            </a:bodyPr>
            <a:lstStyle/>
            <a:p>
              <a:r>
                <a:rPr lang="en-US" b="1" dirty="0"/>
                <a:t>beam</a:t>
              </a:r>
              <a:endParaRPr lang="ru-RU" b="1" dirty="0"/>
            </a:p>
          </p:txBody>
        </p:sp>
        <p:sp>
          <p:nvSpPr>
            <p:cNvPr id="22" name="TextBox 21">
              <a:extLst>
                <a:ext uri="{FF2B5EF4-FFF2-40B4-BE49-F238E27FC236}">
                  <a16:creationId xmlns:a16="http://schemas.microsoft.com/office/drawing/2014/main" id="{73CE1D54-41EC-4B01-BEF1-0953F127A86B}"/>
                </a:ext>
              </a:extLst>
            </p:cNvPr>
            <p:cNvSpPr txBox="1"/>
            <p:nvPr/>
          </p:nvSpPr>
          <p:spPr>
            <a:xfrm rot="20283757">
              <a:off x="255220" y="5283403"/>
              <a:ext cx="1237198" cy="646331"/>
            </a:xfrm>
            <a:prstGeom prst="rect">
              <a:avLst/>
            </a:prstGeom>
            <a:noFill/>
          </p:spPr>
          <p:txBody>
            <a:bodyPr wrap="none" rtlCol="0">
              <a:spAutoFit/>
            </a:bodyPr>
            <a:lstStyle/>
            <a:p>
              <a:r>
                <a:rPr lang="en-US" b="1" dirty="0"/>
                <a:t>to He-stop </a:t>
              </a:r>
            </a:p>
            <a:p>
              <a:r>
                <a:rPr lang="en-US" b="1" dirty="0"/>
                <a:t>chamber</a:t>
              </a:r>
              <a:endParaRPr lang="ru-RU" b="1" dirty="0"/>
            </a:p>
          </p:txBody>
        </p:sp>
        <p:sp>
          <p:nvSpPr>
            <p:cNvPr id="23" name="TextBox 22">
              <a:extLst>
                <a:ext uri="{FF2B5EF4-FFF2-40B4-BE49-F238E27FC236}">
                  <a16:creationId xmlns:a16="http://schemas.microsoft.com/office/drawing/2014/main" id="{7A5388EA-DEFE-4A32-AFEF-F062E40E523E}"/>
                </a:ext>
              </a:extLst>
            </p:cNvPr>
            <p:cNvSpPr txBox="1"/>
            <p:nvPr/>
          </p:nvSpPr>
          <p:spPr>
            <a:xfrm rot="20397771">
              <a:off x="3323533" y="1919437"/>
              <a:ext cx="1446358" cy="369332"/>
            </a:xfrm>
            <a:prstGeom prst="rect">
              <a:avLst/>
            </a:prstGeom>
            <a:noFill/>
          </p:spPr>
          <p:txBody>
            <a:bodyPr wrap="none" rtlCol="0">
              <a:spAutoFit/>
            </a:bodyPr>
            <a:lstStyle/>
            <a:p>
              <a:r>
                <a:rPr lang="en-GB" b="1" dirty="0">
                  <a:solidFill>
                    <a:schemeClr val="bg1"/>
                  </a:solidFill>
                </a:rPr>
                <a:t>axial screens </a:t>
              </a:r>
            </a:p>
          </p:txBody>
        </p:sp>
        <p:sp>
          <p:nvSpPr>
            <p:cNvPr id="24" name="TextBox 23">
              <a:extLst>
                <a:ext uri="{FF2B5EF4-FFF2-40B4-BE49-F238E27FC236}">
                  <a16:creationId xmlns:a16="http://schemas.microsoft.com/office/drawing/2014/main" id="{DBA14FCD-DF44-4EEA-863E-54026CB6FBA7}"/>
                </a:ext>
              </a:extLst>
            </p:cNvPr>
            <p:cNvSpPr txBox="1"/>
            <p:nvPr/>
          </p:nvSpPr>
          <p:spPr>
            <a:xfrm rot="20397771">
              <a:off x="3475933" y="4576431"/>
              <a:ext cx="1446358" cy="369332"/>
            </a:xfrm>
            <a:prstGeom prst="rect">
              <a:avLst/>
            </a:prstGeom>
            <a:noFill/>
          </p:spPr>
          <p:txBody>
            <a:bodyPr wrap="none" rtlCol="0">
              <a:spAutoFit/>
            </a:bodyPr>
            <a:lstStyle/>
            <a:p>
              <a:r>
                <a:rPr lang="en-GB" b="1" dirty="0">
                  <a:solidFill>
                    <a:schemeClr val="bg1"/>
                  </a:solidFill>
                </a:rPr>
                <a:t>axial screens </a:t>
              </a:r>
            </a:p>
          </p:txBody>
        </p:sp>
        <p:sp>
          <p:nvSpPr>
            <p:cNvPr id="25" name="TextBox 24">
              <a:extLst>
                <a:ext uri="{FF2B5EF4-FFF2-40B4-BE49-F238E27FC236}">
                  <a16:creationId xmlns:a16="http://schemas.microsoft.com/office/drawing/2014/main" id="{C3685AD7-7158-4637-90FC-BA5CC3340CB0}"/>
                </a:ext>
              </a:extLst>
            </p:cNvPr>
            <p:cNvSpPr txBox="1"/>
            <p:nvPr/>
          </p:nvSpPr>
          <p:spPr>
            <a:xfrm rot="1197662">
              <a:off x="1439044" y="3062673"/>
              <a:ext cx="949940" cy="646331"/>
            </a:xfrm>
            <a:prstGeom prst="rect">
              <a:avLst/>
            </a:prstGeom>
            <a:noFill/>
          </p:spPr>
          <p:txBody>
            <a:bodyPr wrap="none" rtlCol="0">
              <a:spAutoFit/>
            </a:bodyPr>
            <a:lstStyle/>
            <a:p>
              <a:r>
                <a:rPr lang="en-GB" b="1" dirty="0">
                  <a:solidFill>
                    <a:schemeClr val="bg1"/>
                  </a:solidFill>
                </a:rPr>
                <a:t>radial </a:t>
              </a:r>
            </a:p>
            <a:p>
              <a:r>
                <a:rPr lang="en-GB" b="1" dirty="0">
                  <a:solidFill>
                    <a:schemeClr val="bg1"/>
                  </a:solidFill>
                </a:rPr>
                <a:t>screens </a:t>
              </a:r>
            </a:p>
          </p:txBody>
        </p:sp>
        <p:sp>
          <p:nvSpPr>
            <p:cNvPr id="26" name="TextBox 25">
              <a:extLst>
                <a:ext uri="{FF2B5EF4-FFF2-40B4-BE49-F238E27FC236}">
                  <a16:creationId xmlns:a16="http://schemas.microsoft.com/office/drawing/2014/main" id="{694D8ADF-A9EC-4994-8A5F-BE06C96DC427}"/>
                </a:ext>
              </a:extLst>
            </p:cNvPr>
            <p:cNvSpPr txBox="1"/>
            <p:nvPr/>
          </p:nvSpPr>
          <p:spPr>
            <a:xfrm>
              <a:off x="873820" y="1124744"/>
              <a:ext cx="1196161" cy="461665"/>
            </a:xfrm>
            <a:prstGeom prst="rect">
              <a:avLst/>
            </a:prstGeom>
            <a:noFill/>
          </p:spPr>
          <p:txBody>
            <a:bodyPr wrap="none" rtlCol="0">
              <a:spAutoFit/>
            </a:bodyPr>
            <a:lstStyle/>
            <a:p>
              <a:r>
                <a:rPr lang="en-US" sz="2400" b="1" dirty="0">
                  <a:solidFill>
                    <a:srgbClr val="FFFF00"/>
                  </a:solidFill>
                </a:rPr>
                <a:t>GASSOL</a:t>
              </a:r>
              <a:endParaRPr lang="ru-RU" sz="2400" b="1" dirty="0">
                <a:solidFill>
                  <a:srgbClr val="FFFF00"/>
                </a:solidFill>
              </a:endParaRPr>
            </a:p>
          </p:txBody>
        </p:sp>
        <p:cxnSp>
          <p:nvCxnSpPr>
            <p:cNvPr id="27" name="Прямая соединительная линия 26">
              <a:extLst>
                <a:ext uri="{FF2B5EF4-FFF2-40B4-BE49-F238E27FC236}">
                  <a16:creationId xmlns:a16="http://schemas.microsoft.com/office/drawing/2014/main" id="{E1A1830F-9891-42E1-AE41-54CD51572549}"/>
                </a:ext>
              </a:extLst>
            </p:cNvPr>
            <p:cNvCxnSpPr/>
            <p:nvPr/>
          </p:nvCxnSpPr>
          <p:spPr>
            <a:xfrm flipH="1">
              <a:off x="1188938" y="4346306"/>
              <a:ext cx="565924" cy="234822"/>
            </a:xfrm>
            <a:prstGeom prst="line">
              <a:avLst/>
            </a:prstGeom>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C93A0557-E995-4C03-B70B-41F715B89003}"/>
                </a:ext>
              </a:extLst>
            </p:cNvPr>
            <p:cNvCxnSpPr/>
            <p:nvPr/>
          </p:nvCxnSpPr>
          <p:spPr>
            <a:xfrm flipH="1">
              <a:off x="7870065" y="1772816"/>
              <a:ext cx="565924" cy="234822"/>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F253A78-3949-461A-B225-4BFD46295020}"/>
                </a:ext>
              </a:extLst>
            </p:cNvPr>
            <p:cNvSpPr txBox="1"/>
            <p:nvPr/>
          </p:nvSpPr>
          <p:spPr>
            <a:xfrm rot="20267988">
              <a:off x="8352052" y="1434218"/>
              <a:ext cx="787395" cy="400110"/>
            </a:xfrm>
            <a:prstGeom prst="rect">
              <a:avLst/>
            </a:prstGeom>
            <a:noFill/>
          </p:spPr>
          <p:txBody>
            <a:bodyPr wrap="none" rtlCol="0">
              <a:spAutoFit/>
            </a:bodyPr>
            <a:lstStyle/>
            <a:p>
              <a:r>
                <a:rPr lang="en-US" sz="2000" b="1" dirty="0">
                  <a:solidFill>
                    <a:srgbClr val="C00000"/>
                  </a:solidFill>
                </a:rPr>
                <a:t>beam</a:t>
              </a:r>
              <a:endParaRPr lang="ru-RU" sz="2000" b="1" dirty="0">
                <a:solidFill>
                  <a:srgbClr val="C00000"/>
                </a:solidFill>
              </a:endParaRPr>
            </a:p>
          </p:txBody>
        </p:sp>
      </p:grpSp>
    </p:spTree>
    <p:extLst>
      <p:ext uri="{BB962C8B-B14F-4D97-AF65-F5344CB8AC3E}">
        <p14:creationId xmlns:p14="http://schemas.microsoft.com/office/powerpoint/2010/main" val="415984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970412141"/>
              </p:ext>
            </p:extLst>
          </p:nvPr>
        </p:nvGraphicFramePr>
        <p:xfrm>
          <a:off x="551384" y="260648"/>
          <a:ext cx="11089232" cy="28041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that the theme “Development of the FLNR Accelerator Complex and Experimental Facility (DRIBs-III)” be reformed into a </a:t>
                      </a:r>
                      <a:r>
                        <a:rPr lang="en-US" sz="2000" b="1" dirty="0">
                          <a:solidFill>
                            <a:srgbClr val="C00000"/>
                          </a:solidFill>
                        </a:rPr>
                        <a:t>large research infrastructure project </a:t>
                      </a:r>
                      <a:r>
                        <a:rPr lang="en-US" sz="2000" b="1" dirty="0"/>
                        <a:t>with the same title for the period </a:t>
                      </a:r>
                      <a:r>
                        <a:rPr lang="en-US" sz="2000" b="1" dirty="0">
                          <a:solidFill>
                            <a:srgbClr val="C00000"/>
                          </a:solidFill>
                        </a:rPr>
                        <a:t>2024–2030</a:t>
                      </a:r>
                      <a:r>
                        <a:rPr lang="en-US" sz="2000" b="1" dirty="0"/>
                        <a:t>.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opening </a:t>
                      </a:r>
                      <a:r>
                        <a:rPr lang="en-US" sz="2000" b="1" dirty="0">
                          <a:solidFill>
                            <a:srgbClr val="C00000"/>
                          </a:solidFill>
                        </a:rPr>
                        <a:t>two new projects </a:t>
                      </a:r>
                      <a:r>
                        <a:rPr lang="en-US" sz="2000" b="1" dirty="0"/>
                        <a:t>“Construction of the U-400R accelerator complex” and “Development of the experimental setups to study the chemical and physical properties of superheavy elements”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938681424"/>
                  </a:ext>
                </a:extLst>
              </a:tr>
            </a:tbl>
          </a:graphicData>
        </a:graphic>
      </p:graphicFrame>
      <p:graphicFrame>
        <p:nvGraphicFramePr>
          <p:cNvPr id="4" name="Таблица 3">
            <a:extLst>
              <a:ext uri="{FF2B5EF4-FFF2-40B4-BE49-F238E27FC236}">
                <a16:creationId xmlns:a16="http://schemas.microsoft.com/office/drawing/2014/main" id="{44A1EDF8-E5F5-4DBF-828B-10BDF65EE259}"/>
              </a:ext>
            </a:extLst>
          </p:cNvPr>
          <p:cNvGraphicFramePr>
            <a:graphicFrameLocks noGrp="1"/>
          </p:cNvGraphicFramePr>
          <p:nvPr>
            <p:extLst>
              <p:ext uri="{D42A27DB-BD31-4B8C-83A1-F6EECF244321}">
                <p14:modId xmlns:p14="http://schemas.microsoft.com/office/powerpoint/2010/main" val="909981300"/>
              </p:ext>
            </p:extLst>
          </p:nvPr>
        </p:nvGraphicFramePr>
        <p:xfrm>
          <a:off x="551384" y="3501008"/>
          <a:ext cx="11089232" cy="24079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b="1" u="sng" dirty="0"/>
                        <a:t>SC recommendation:</a:t>
                      </a:r>
                      <a:endParaRPr lang="ru-RU" sz="2000" b="1"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t>The SC endorses the proposal of the JINR Directorate to reform the themes and projects into large research infrastructure (LRI), in particular: LRI “Development of the FLNR Accelerator Complex and Experimental Facility (DRIBs-III)”, which includes the projects “Construction of the U-400R accelerator complex” and “Development of the experimental setups to study the chemical and physical properties of </a:t>
                      </a:r>
                      <a:r>
                        <a:rPr lang="en-US" sz="2000" b="1" kern="1200" dirty="0" err="1"/>
                        <a:t>superheavy</a:t>
                      </a:r>
                      <a:r>
                        <a:rPr lang="en-US" sz="2000" b="1" kern="1200" dirty="0"/>
                        <a:t> elements”.</a:t>
                      </a:r>
                      <a:endParaRPr lang="en-US" sz="2000" b="1" dirty="0"/>
                    </a:p>
                  </a:txBody>
                  <a:tcPr/>
                </a:tc>
                <a:extLst>
                  <a:ext uri="{0D108BD9-81ED-4DB2-BD59-A6C34878D82A}">
                    <a16:rowId xmlns:a16="http://schemas.microsoft.com/office/drawing/2014/main" val="426722984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755587341"/>
                  </a:ext>
                </a:extLst>
              </a:tr>
            </a:tbl>
          </a:graphicData>
        </a:graphic>
      </p:graphicFrame>
    </p:spTree>
    <p:extLst>
      <p:ext uri="{BB962C8B-B14F-4D97-AF65-F5344CB8AC3E}">
        <p14:creationId xmlns:p14="http://schemas.microsoft.com/office/powerpoint/2010/main" val="146180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769441"/>
          </a:xfrm>
          <a:prstGeom prst="rect">
            <a:avLst/>
          </a:prstGeom>
        </p:spPr>
        <p:txBody>
          <a:bodyPr wrap="square">
            <a:spAutoFit/>
          </a:bodyPr>
          <a:lstStyle/>
          <a:p>
            <a:pPr algn="ctr"/>
            <a:r>
              <a:rPr lang="en-US" altLang="ru-RU" sz="2200" b="1" kern="0" dirty="0">
                <a:solidFill>
                  <a:srgbClr val="002060"/>
                </a:solidFill>
              </a:rPr>
              <a:t>Theme “Investigations of Neutron Nuclear Interactions and Properties of the Neutron”</a:t>
            </a:r>
          </a:p>
          <a:p>
            <a:pPr algn="ctr"/>
            <a:r>
              <a:rPr lang="en-US" altLang="ru-RU" sz="2200" b="1" kern="0" dirty="0">
                <a:solidFill>
                  <a:srgbClr val="002060"/>
                </a:solidFill>
              </a:rPr>
              <a:t>Proposals for </a:t>
            </a:r>
            <a:r>
              <a:rPr lang="en-US" altLang="ru-RU" sz="2200" b="1" kern="0" dirty="0">
                <a:solidFill>
                  <a:srgbClr val="C00000"/>
                </a:solidFill>
              </a:rPr>
              <a:t>extending the projects </a:t>
            </a:r>
            <a:r>
              <a:rPr lang="en-US" altLang="ru-RU" sz="2200" b="1" kern="0" dirty="0">
                <a:solidFill>
                  <a:srgbClr val="002060"/>
                </a:solidFill>
              </a:rPr>
              <a:t>“TANGRA” and “Modernization of EG-5”</a:t>
            </a:r>
          </a:p>
        </p:txBody>
      </p:sp>
      <p:sp>
        <p:nvSpPr>
          <p:cNvPr id="15" name="TextBox 14">
            <a:extLst>
              <a:ext uri="{FF2B5EF4-FFF2-40B4-BE49-F238E27FC236}">
                <a16:creationId xmlns:a16="http://schemas.microsoft.com/office/drawing/2014/main" id="{4FA1A4AC-C2E8-424A-BB95-183068EE1629}"/>
              </a:ext>
            </a:extLst>
          </p:cNvPr>
          <p:cNvSpPr txBox="1"/>
          <p:nvPr/>
        </p:nvSpPr>
        <p:spPr>
          <a:xfrm>
            <a:off x="283143" y="4653136"/>
            <a:ext cx="8344662" cy="1600438"/>
          </a:xfrm>
          <a:prstGeom prst="rect">
            <a:avLst/>
          </a:prstGeom>
          <a:noFill/>
        </p:spPr>
        <p:txBody>
          <a:bodyPr wrap="square">
            <a:spAutoFit/>
          </a:bodyPr>
          <a:lstStyle/>
          <a:p>
            <a:pPr algn="just"/>
            <a:r>
              <a:rPr lang="en-US" b="1" dirty="0">
                <a:solidFill>
                  <a:srgbClr val="002060"/>
                </a:solidFill>
                <a:ea typeface="Times New Roman" panose="02020603050405020304" pitchFamily="18" charset="0"/>
              </a:rPr>
              <a:t>Scientific research was focused in three areas:</a:t>
            </a:r>
            <a:endParaRPr lang="ru-RU" b="1" dirty="0">
              <a:solidFill>
                <a:srgbClr val="002060"/>
              </a:solidFill>
              <a:effectLst/>
              <a:ea typeface="Times New Roman" panose="02020603050405020304" pitchFamily="18" charset="0"/>
            </a:endParaRPr>
          </a:p>
          <a:p>
            <a:pPr marL="285750" lvl="0" indent="-285750" algn="just">
              <a:buFont typeface="Arial" panose="020B0604020202020204" pitchFamily="34" charset="0"/>
              <a:buChar char="•"/>
            </a:pPr>
            <a:r>
              <a:rPr lang="en-US" sz="1600" dirty="0">
                <a:solidFill>
                  <a:srgbClr val="002060"/>
                </a:solidFill>
                <a:ea typeface="Times New Roman" panose="02020603050405020304" pitchFamily="18" charset="0"/>
              </a:rPr>
              <a:t>the study of </a:t>
            </a:r>
            <a:r>
              <a:rPr lang="en-US" sz="1600" dirty="0">
                <a:solidFill>
                  <a:srgbClr val="C00000"/>
                </a:solidFill>
                <a:ea typeface="Times New Roman" panose="02020603050405020304" pitchFamily="18" charset="0"/>
              </a:rPr>
              <a:t>violations of fundamental symmetries </a:t>
            </a:r>
            <a:r>
              <a:rPr lang="en-US" sz="1600" dirty="0">
                <a:solidFill>
                  <a:srgbClr val="002060"/>
                </a:solidFill>
                <a:ea typeface="Times New Roman" panose="02020603050405020304" pitchFamily="18" charset="0"/>
              </a:rPr>
              <a:t>in the interactions of neutrons with nuclei and collection of nuclear data; </a:t>
            </a:r>
          </a:p>
          <a:p>
            <a:pPr marL="285750" lvl="0" indent="-285750" algn="just">
              <a:buFont typeface="Arial" panose="020B0604020202020204" pitchFamily="34" charset="0"/>
              <a:buChar char="•"/>
            </a:pPr>
            <a:r>
              <a:rPr lang="en-US" sz="1600" dirty="0">
                <a:solidFill>
                  <a:srgbClr val="002060"/>
                </a:solidFill>
                <a:ea typeface="Times New Roman" panose="02020603050405020304" pitchFamily="18" charset="0"/>
              </a:rPr>
              <a:t>the study of the </a:t>
            </a:r>
            <a:r>
              <a:rPr lang="en-US" sz="1600" dirty="0">
                <a:solidFill>
                  <a:srgbClr val="C00000"/>
                </a:solidFill>
                <a:ea typeface="Times New Roman" panose="02020603050405020304" pitchFamily="18" charset="0"/>
              </a:rPr>
              <a:t>fundamental properties of the neutron</a:t>
            </a:r>
            <a:r>
              <a:rPr lang="en-US" sz="1600" dirty="0">
                <a:solidFill>
                  <a:srgbClr val="002060"/>
                </a:solidFill>
                <a:ea typeface="Times New Roman" panose="02020603050405020304" pitchFamily="18" charset="0"/>
              </a:rPr>
              <a:t>, physics of ultracold and very cold neutrons; </a:t>
            </a:r>
          </a:p>
          <a:p>
            <a:pPr marL="285750" lvl="0" indent="-285750" algn="just">
              <a:buFont typeface="Arial" panose="020B0604020202020204" pitchFamily="34" charset="0"/>
              <a:buChar char="•"/>
            </a:pPr>
            <a:r>
              <a:rPr lang="en-US" sz="1600" dirty="0">
                <a:solidFill>
                  <a:srgbClr val="C00000"/>
                </a:solidFill>
                <a:ea typeface="Times New Roman" panose="02020603050405020304" pitchFamily="18" charset="0"/>
              </a:rPr>
              <a:t>applied and methodological </a:t>
            </a:r>
            <a:r>
              <a:rPr lang="en-US" sz="1600" dirty="0">
                <a:solidFill>
                  <a:srgbClr val="002060"/>
                </a:solidFill>
                <a:ea typeface="Times New Roman" panose="02020603050405020304" pitchFamily="18" charset="0"/>
              </a:rPr>
              <a:t>research.</a:t>
            </a:r>
            <a:endParaRPr lang="en-US" sz="1600" dirty="0">
              <a:solidFill>
                <a:srgbClr val="002060"/>
              </a:solidFill>
              <a:effectLst/>
              <a:ea typeface="Times New Roman" panose="02020603050405020304" pitchFamily="18" charset="0"/>
            </a:endParaRPr>
          </a:p>
        </p:txBody>
      </p:sp>
      <p:pic>
        <p:nvPicPr>
          <p:cNvPr id="4" name="Рисунок 3">
            <a:extLst>
              <a:ext uri="{FF2B5EF4-FFF2-40B4-BE49-F238E27FC236}">
                <a16:creationId xmlns:a16="http://schemas.microsoft.com/office/drawing/2014/main" id="{A3D157B6-BD47-4723-B028-0AA33A4E13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864289"/>
            <a:ext cx="3100949" cy="2348687"/>
          </a:xfrm>
          <a:prstGeom prst="rect">
            <a:avLst/>
          </a:prstGeom>
        </p:spPr>
      </p:pic>
      <p:sp>
        <p:nvSpPr>
          <p:cNvPr id="10" name="Прямоугольник 9">
            <a:extLst>
              <a:ext uri="{FF2B5EF4-FFF2-40B4-BE49-F238E27FC236}">
                <a16:creationId xmlns:a16="http://schemas.microsoft.com/office/drawing/2014/main" id="{BCDA380A-8322-4013-8BE9-8FC3FCF3D696}"/>
              </a:ext>
            </a:extLst>
          </p:cNvPr>
          <p:cNvSpPr/>
          <p:nvPr/>
        </p:nvSpPr>
        <p:spPr>
          <a:xfrm>
            <a:off x="10389826" y="2613967"/>
            <a:ext cx="1322798" cy="338554"/>
          </a:xfrm>
          <a:prstGeom prst="rect">
            <a:avLst/>
          </a:prstGeom>
        </p:spPr>
        <p:txBody>
          <a:bodyPr wrap="none">
            <a:spAutoFit/>
          </a:bodyPr>
          <a:lstStyle/>
          <a:p>
            <a:r>
              <a:rPr lang="en-US" altLang="ru-RU" sz="1600" b="1" kern="0" dirty="0" err="1">
                <a:solidFill>
                  <a:schemeClr val="bg1"/>
                </a:solidFill>
              </a:rPr>
              <a:t>Yury</a:t>
            </a:r>
            <a:r>
              <a:rPr lang="en-US" altLang="ru-RU" sz="1600" b="1" kern="0" dirty="0">
                <a:solidFill>
                  <a:schemeClr val="bg1"/>
                </a:solidFill>
              </a:rPr>
              <a:t> Kopatch</a:t>
            </a:r>
          </a:p>
        </p:txBody>
      </p:sp>
      <p:sp>
        <p:nvSpPr>
          <p:cNvPr id="12" name="Прямоугольник 11">
            <a:extLst>
              <a:ext uri="{FF2B5EF4-FFF2-40B4-BE49-F238E27FC236}">
                <a16:creationId xmlns:a16="http://schemas.microsoft.com/office/drawing/2014/main" id="{8874D61A-46D5-4C18-92DE-8317B6D4EFBC}"/>
              </a:ext>
            </a:extLst>
          </p:cNvPr>
          <p:cNvSpPr/>
          <p:nvPr/>
        </p:nvSpPr>
        <p:spPr>
          <a:xfrm>
            <a:off x="232344" y="692696"/>
            <a:ext cx="7679196" cy="1615827"/>
          </a:xfrm>
          <a:prstGeom prst="rect">
            <a:avLst/>
          </a:prstGeom>
        </p:spPr>
        <p:txBody>
          <a:bodyPr wrap="square">
            <a:spAutoFit/>
          </a:bodyPr>
          <a:lstStyle/>
          <a:p>
            <a:pPr>
              <a:lnSpc>
                <a:spcPct val="150000"/>
              </a:lnSpc>
            </a:pPr>
            <a:r>
              <a:rPr lang="en-US" b="1" dirty="0">
                <a:solidFill>
                  <a:srgbClr val="002060"/>
                </a:solidFill>
              </a:rPr>
              <a:t>Projects in 2023</a:t>
            </a:r>
            <a:r>
              <a:rPr lang="ru-RU" b="1" dirty="0">
                <a:solidFill>
                  <a:srgbClr val="002060"/>
                </a:solidFill>
              </a:rPr>
              <a:t>:</a:t>
            </a:r>
            <a:r>
              <a:rPr lang="ru-RU" b="1" dirty="0">
                <a:solidFill>
                  <a:schemeClr val="tx2"/>
                </a:solidFill>
              </a:rPr>
              <a:t/>
            </a:r>
            <a:br>
              <a:rPr lang="ru-RU" b="1" dirty="0">
                <a:solidFill>
                  <a:schemeClr val="tx2"/>
                </a:solidFill>
              </a:rPr>
            </a:br>
            <a:r>
              <a:rPr lang="ru-RU" sz="1600" b="1" dirty="0">
                <a:solidFill>
                  <a:schemeClr val="tx2"/>
                </a:solidFill>
              </a:rPr>
              <a:t>1. TANGRA. </a:t>
            </a:r>
            <a:r>
              <a:rPr lang="en-US" sz="1600" b="1" dirty="0">
                <a:solidFill>
                  <a:schemeClr val="tx2"/>
                </a:solidFill>
              </a:rPr>
              <a:t>Leader Kopatch Y.N.</a:t>
            </a:r>
            <a:r>
              <a:rPr lang="ru-RU" sz="1600" b="1" i="1" dirty="0">
                <a:solidFill>
                  <a:schemeClr val="tx2"/>
                </a:solidFill>
              </a:rPr>
              <a:t> </a:t>
            </a:r>
            <a:r>
              <a:rPr lang="ru-RU" sz="1600" b="1" dirty="0">
                <a:solidFill>
                  <a:schemeClr val="tx2"/>
                </a:solidFill>
              </a:rPr>
              <a:t>(2014-2023)</a:t>
            </a:r>
            <a:br>
              <a:rPr lang="ru-RU" sz="1600" b="1" dirty="0">
                <a:solidFill>
                  <a:schemeClr val="tx2"/>
                </a:solidFill>
              </a:rPr>
            </a:br>
            <a:r>
              <a:rPr lang="ru-RU" sz="1600" b="1" dirty="0">
                <a:solidFill>
                  <a:schemeClr val="tx2"/>
                </a:solidFill>
              </a:rPr>
              <a:t>2. </a:t>
            </a:r>
            <a:r>
              <a:rPr lang="en-US" sz="1600" b="1" dirty="0">
                <a:solidFill>
                  <a:schemeClr val="tx2"/>
                </a:solidFill>
              </a:rPr>
              <a:t>ENGRIN</a:t>
            </a:r>
            <a:r>
              <a:rPr lang="ru-RU" sz="1600" b="1" dirty="0">
                <a:solidFill>
                  <a:schemeClr val="tx2"/>
                </a:solidFill>
              </a:rPr>
              <a:t>. </a:t>
            </a:r>
            <a:r>
              <a:rPr lang="en-US" sz="1600" b="1" dirty="0">
                <a:solidFill>
                  <a:schemeClr val="tx2"/>
                </a:solidFill>
              </a:rPr>
              <a:t>Leader Zeinalov Sh. S.</a:t>
            </a:r>
            <a:r>
              <a:rPr lang="ru-RU" sz="1600" b="1" i="1" dirty="0">
                <a:solidFill>
                  <a:schemeClr val="tx2"/>
                </a:solidFill>
              </a:rPr>
              <a:t> </a:t>
            </a:r>
            <a:r>
              <a:rPr lang="ru-RU" sz="1600" b="1" dirty="0">
                <a:solidFill>
                  <a:schemeClr val="tx2"/>
                </a:solidFill>
              </a:rPr>
              <a:t>(2022-2023) </a:t>
            </a:r>
          </a:p>
          <a:p>
            <a:pPr>
              <a:lnSpc>
                <a:spcPct val="150000"/>
              </a:lnSpc>
            </a:pPr>
            <a:r>
              <a:rPr lang="ru-RU" sz="1600" b="1" dirty="0">
                <a:solidFill>
                  <a:schemeClr val="tx2"/>
                </a:solidFill>
              </a:rPr>
              <a:t>3. </a:t>
            </a:r>
            <a:r>
              <a:rPr lang="en-US" sz="1600" b="1" dirty="0">
                <a:solidFill>
                  <a:schemeClr val="tx2"/>
                </a:solidFill>
              </a:rPr>
              <a:t>Modernization of EG-5</a:t>
            </a:r>
            <a:r>
              <a:rPr lang="ru-RU" sz="1600" b="1" dirty="0">
                <a:solidFill>
                  <a:schemeClr val="tx2"/>
                </a:solidFill>
              </a:rPr>
              <a:t>. </a:t>
            </a:r>
            <a:r>
              <a:rPr lang="en-US" sz="1600" b="1" dirty="0">
                <a:solidFill>
                  <a:schemeClr val="tx2"/>
                </a:solidFill>
              </a:rPr>
              <a:t>Leader Doroshkevich A.S.</a:t>
            </a:r>
            <a:r>
              <a:rPr lang="ru-RU" sz="1600" b="1" i="1" dirty="0">
                <a:solidFill>
                  <a:schemeClr val="tx2"/>
                </a:solidFill>
              </a:rPr>
              <a:t> </a:t>
            </a:r>
            <a:r>
              <a:rPr lang="ru-RU" sz="1600" b="1" dirty="0">
                <a:solidFill>
                  <a:schemeClr val="tx2"/>
                </a:solidFill>
              </a:rPr>
              <a:t>(2022-2023)</a:t>
            </a:r>
            <a:endParaRPr lang="ru-RU" b="1" dirty="0">
              <a:solidFill>
                <a:schemeClr val="tx2"/>
              </a:solidFill>
            </a:endParaRPr>
          </a:p>
        </p:txBody>
      </p:sp>
      <p:sp>
        <p:nvSpPr>
          <p:cNvPr id="14" name="Rectangle 7">
            <a:extLst>
              <a:ext uri="{FF2B5EF4-FFF2-40B4-BE49-F238E27FC236}">
                <a16:creationId xmlns:a16="http://schemas.microsoft.com/office/drawing/2014/main" id="{18D9EFAA-ADEC-4DE2-8E83-D9A34D499F40}"/>
              </a:ext>
            </a:extLst>
          </p:cNvPr>
          <p:cNvSpPr>
            <a:spLocks noChangeArrowheads="1"/>
          </p:cNvSpPr>
          <p:nvPr/>
        </p:nvSpPr>
        <p:spPr bwMode="auto">
          <a:xfrm>
            <a:off x="283143" y="2466397"/>
            <a:ext cx="8693177" cy="2308324"/>
          </a:xfrm>
          <a:prstGeom prst="rect">
            <a:avLst/>
          </a:prstGeom>
          <a:noFill/>
          <a:ln w="9525" algn="ctr">
            <a:noFill/>
            <a:miter lim="800000"/>
            <a:headEnd/>
            <a:tailEnd/>
          </a:ln>
        </p:spPr>
        <p:txBody>
          <a:bodyPr wrap="square" anchor="ctr">
            <a:spAutoFit/>
          </a:bodyPr>
          <a:lstStyle/>
          <a:p>
            <a:pPr algn="ctr" eaLnBrk="0" hangingPunct="0"/>
            <a:r>
              <a:rPr lang="en-US" b="0" dirty="0">
                <a:solidFill>
                  <a:srgbClr val="002060"/>
                </a:solidFill>
              </a:rPr>
              <a:t>The theme “Investigations of Neutron Nuclear Interactions and Properties of the Neutron” was started in 2017 and was extended in 2022 for one year.</a:t>
            </a:r>
          </a:p>
          <a:p>
            <a:pPr algn="ctr" eaLnBrk="0" hangingPunct="0"/>
            <a:endParaRPr lang="en-US" b="0" dirty="0">
              <a:solidFill>
                <a:srgbClr val="002060"/>
              </a:solidFill>
            </a:endParaRPr>
          </a:p>
          <a:p>
            <a:pPr algn="ctr" eaLnBrk="0" hangingPunct="0"/>
            <a:r>
              <a:rPr lang="en-US" b="0" dirty="0">
                <a:solidFill>
                  <a:srgbClr val="002060"/>
                </a:solidFill>
              </a:rPr>
              <a:t>The project “TANGRA” was started in 2014 and was extended in 2022 for one year.</a:t>
            </a:r>
          </a:p>
          <a:p>
            <a:pPr algn="ctr" eaLnBrk="0" hangingPunct="0"/>
            <a:endParaRPr lang="en-US" b="0" dirty="0">
              <a:solidFill>
                <a:srgbClr val="002060"/>
              </a:solidFill>
            </a:endParaRPr>
          </a:p>
          <a:p>
            <a:pPr algn="ctr" eaLnBrk="0" hangingPunct="0"/>
            <a:r>
              <a:rPr lang="en-US" b="0" dirty="0">
                <a:solidFill>
                  <a:srgbClr val="002060"/>
                </a:solidFill>
              </a:rPr>
              <a:t>The projects “ENGRIN” and “Modernization of EG-5” were started in 2022, also for one year.</a:t>
            </a:r>
          </a:p>
          <a:p>
            <a:pPr algn="ctr" eaLnBrk="0" hangingPunct="0"/>
            <a:endParaRPr lang="en-US" b="0" dirty="0">
              <a:solidFill>
                <a:srgbClr val="002060"/>
              </a:solidFill>
            </a:endParaRPr>
          </a:p>
        </p:txBody>
      </p:sp>
    </p:spTree>
    <p:extLst>
      <p:ext uri="{BB962C8B-B14F-4D97-AF65-F5344CB8AC3E}">
        <p14:creationId xmlns:p14="http://schemas.microsoft.com/office/powerpoint/2010/main" val="2156742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409305097"/>
              </p:ext>
            </p:extLst>
          </p:nvPr>
        </p:nvGraphicFramePr>
        <p:xfrm>
          <a:off x="695400" y="1268760"/>
          <a:ext cx="11089232" cy="28041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notes the </a:t>
                      </a:r>
                      <a:r>
                        <a:rPr lang="en-US" sz="2000" b="1" dirty="0">
                          <a:solidFill>
                            <a:srgbClr val="C00000"/>
                          </a:solidFill>
                        </a:rPr>
                        <a:t>high quality </a:t>
                      </a:r>
                      <a:r>
                        <a:rPr lang="en-US" sz="2000" b="1" dirty="0"/>
                        <a:t>of the results obtained and the prospects of the proposed scientific </a:t>
                      </a:r>
                      <a:r>
                        <a:rPr lang="en-US" sz="2000" b="1" dirty="0" err="1"/>
                        <a:t>programme</a:t>
                      </a:r>
                      <a:r>
                        <a:rPr lang="en-US" sz="2000" b="1" dirty="0"/>
                        <a:t> and takes note of the report on the completion of work under the ENGRIN project and the theme “Investigations of Neutron Nuclear Interactions and Properties of the Neutron”.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smtClean="0"/>
                        <a:t> </a:t>
                      </a:r>
                      <a:endParaRPr lang="en-US" sz="2000" b="1" dirty="0"/>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the completion of the project “ENGRIN” and closing the theme “Investigations of Neutron Nuclear Interactions and Properties of the Neutron”.</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938681424"/>
                  </a:ext>
                </a:extLst>
              </a:tr>
            </a:tbl>
          </a:graphicData>
        </a:graphic>
      </p:graphicFrame>
    </p:spTree>
    <p:extLst>
      <p:ext uri="{BB962C8B-B14F-4D97-AF65-F5344CB8AC3E}">
        <p14:creationId xmlns:p14="http://schemas.microsoft.com/office/powerpoint/2010/main" val="332516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861774"/>
          </a:xfrm>
          <a:prstGeom prst="rect">
            <a:avLst/>
          </a:prstGeom>
        </p:spPr>
        <p:txBody>
          <a:bodyPr wrap="square">
            <a:spAutoFit/>
          </a:bodyPr>
          <a:lstStyle/>
          <a:p>
            <a:pPr algn="ctr"/>
            <a:r>
              <a:rPr lang="en-US" altLang="ru-RU" sz="2500" b="1" kern="0" dirty="0">
                <a:solidFill>
                  <a:srgbClr val="002060"/>
                </a:solidFill>
              </a:rPr>
              <a:t>Proposals for opening a </a:t>
            </a:r>
            <a:r>
              <a:rPr lang="en-US" altLang="ru-RU" sz="2500" b="1" kern="0" dirty="0">
                <a:solidFill>
                  <a:srgbClr val="C00000"/>
                </a:solidFill>
              </a:rPr>
              <a:t>new project </a:t>
            </a:r>
            <a:r>
              <a:rPr lang="en-US" altLang="ru-RU" sz="2500" b="1" kern="0" dirty="0">
                <a:solidFill>
                  <a:srgbClr val="002060"/>
                </a:solidFill>
              </a:rPr>
              <a:t>“</a:t>
            </a:r>
            <a:r>
              <a:rPr lang="en-US" altLang="ru-RU" sz="2500" b="1" kern="0" dirty="0">
                <a:solidFill>
                  <a:srgbClr val="C00000"/>
                </a:solidFill>
              </a:rPr>
              <a:t>Investigations of neutron nuclear interactions and properties of the neutron</a:t>
            </a:r>
            <a:r>
              <a:rPr lang="en-US" altLang="ru-RU" sz="2500" b="1" kern="0" dirty="0">
                <a:solidFill>
                  <a:srgbClr val="002060"/>
                </a:solidFill>
              </a:rPr>
              <a:t>” and a </a:t>
            </a:r>
            <a:r>
              <a:rPr lang="en-US" altLang="ru-RU" sz="2500" b="1" kern="0" dirty="0">
                <a:solidFill>
                  <a:srgbClr val="C00000"/>
                </a:solidFill>
              </a:rPr>
              <a:t>new theme </a:t>
            </a:r>
            <a:r>
              <a:rPr lang="en-US" altLang="ru-RU" sz="2500" b="1" kern="0" dirty="0">
                <a:solidFill>
                  <a:srgbClr val="002060"/>
                </a:solidFill>
              </a:rPr>
              <a:t>“</a:t>
            </a:r>
            <a:r>
              <a:rPr lang="en-US" altLang="ru-RU" sz="2500" b="1" kern="0" dirty="0">
                <a:solidFill>
                  <a:srgbClr val="C00000"/>
                </a:solidFill>
              </a:rPr>
              <a:t>Nuclear Physics with Neutrons</a:t>
            </a:r>
            <a:r>
              <a:rPr lang="en-US" altLang="ru-RU" sz="2500" b="1" kern="0" dirty="0">
                <a:solidFill>
                  <a:srgbClr val="002060"/>
                </a:solidFill>
              </a:rPr>
              <a:t>”</a:t>
            </a:r>
          </a:p>
        </p:txBody>
      </p:sp>
      <p:pic>
        <p:nvPicPr>
          <p:cNvPr id="3" name="Рисунок 2">
            <a:extLst>
              <a:ext uri="{FF2B5EF4-FFF2-40B4-BE49-F238E27FC236}">
                <a16:creationId xmlns:a16="http://schemas.microsoft.com/office/drawing/2014/main" id="{4EF39C47-9A32-4666-AA7D-4E25AD89D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2304" y="932870"/>
            <a:ext cx="2904338" cy="2107551"/>
          </a:xfrm>
          <a:prstGeom prst="rect">
            <a:avLst/>
          </a:prstGeom>
        </p:spPr>
      </p:pic>
      <p:sp>
        <p:nvSpPr>
          <p:cNvPr id="11" name="Прямоугольник 10">
            <a:extLst>
              <a:ext uri="{FF2B5EF4-FFF2-40B4-BE49-F238E27FC236}">
                <a16:creationId xmlns:a16="http://schemas.microsoft.com/office/drawing/2014/main" id="{1FE3A5A3-B198-4F9F-99D5-76385A7C41E5}"/>
              </a:ext>
            </a:extLst>
          </p:cNvPr>
          <p:cNvSpPr/>
          <p:nvPr/>
        </p:nvSpPr>
        <p:spPr>
          <a:xfrm>
            <a:off x="9552384" y="2636912"/>
            <a:ext cx="1547218" cy="338554"/>
          </a:xfrm>
          <a:prstGeom prst="rect">
            <a:avLst/>
          </a:prstGeom>
        </p:spPr>
        <p:txBody>
          <a:bodyPr wrap="none">
            <a:spAutoFit/>
          </a:bodyPr>
          <a:lstStyle/>
          <a:p>
            <a:r>
              <a:rPr lang="en-US" altLang="ru-RU" sz="1600" b="1" kern="0" dirty="0">
                <a:solidFill>
                  <a:schemeClr val="bg1"/>
                </a:solidFill>
              </a:rPr>
              <a:t>Valery Shvetsov</a:t>
            </a:r>
          </a:p>
        </p:txBody>
      </p:sp>
      <p:sp>
        <p:nvSpPr>
          <p:cNvPr id="15" name="TextBox 14">
            <a:extLst>
              <a:ext uri="{FF2B5EF4-FFF2-40B4-BE49-F238E27FC236}">
                <a16:creationId xmlns:a16="http://schemas.microsoft.com/office/drawing/2014/main" id="{4FA1A4AC-C2E8-424A-BB95-183068EE1629}"/>
              </a:ext>
            </a:extLst>
          </p:cNvPr>
          <p:cNvSpPr txBox="1"/>
          <p:nvPr/>
        </p:nvSpPr>
        <p:spPr>
          <a:xfrm>
            <a:off x="335360" y="1074509"/>
            <a:ext cx="8344662" cy="4708981"/>
          </a:xfrm>
          <a:prstGeom prst="rect">
            <a:avLst/>
          </a:prstGeom>
          <a:noFill/>
        </p:spPr>
        <p:txBody>
          <a:bodyPr wrap="square">
            <a:spAutoFit/>
          </a:bodyPr>
          <a:lstStyle/>
          <a:p>
            <a:pPr algn="just"/>
            <a:r>
              <a:rPr lang="en-US" sz="2000" b="1" dirty="0">
                <a:solidFill>
                  <a:srgbClr val="002060"/>
                </a:solidFill>
                <a:effectLst/>
                <a:ea typeface="Times New Roman" panose="02020603050405020304" pitchFamily="18" charset="0"/>
              </a:rPr>
              <a:t>Direction</a:t>
            </a:r>
            <a:r>
              <a:rPr lang="ru-RU" sz="2000" b="1" dirty="0">
                <a:solidFill>
                  <a:srgbClr val="002060"/>
                </a:solidFill>
                <a:effectLst/>
                <a:ea typeface="Times New Roman" panose="02020603050405020304" pitchFamily="18" charset="0"/>
              </a:rPr>
              <a:t>s</a:t>
            </a:r>
            <a:r>
              <a:rPr lang="en-US" sz="2000" b="1" dirty="0">
                <a:solidFill>
                  <a:srgbClr val="002060"/>
                </a:solidFill>
                <a:effectLst/>
                <a:ea typeface="Times New Roman" panose="02020603050405020304" pitchFamily="18" charset="0"/>
              </a:rPr>
              <a:t> in research and activities:</a:t>
            </a:r>
            <a:endParaRPr lang="ru-RU" sz="2000" b="1" dirty="0">
              <a:solidFill>
                <a:srgbClr val="002060"/>
              </a:solidFill>
              <a:effectLst/>
              <a:ea typeface="Times New Roman" panose="02020603050405020304" pitchFamily="18" charset="0"/>
            </a:endParaRPr>
          </a:p>
          <a:p>
            <a:pPr lvl="0" algn="just"/>
            <a:r>
              <a:rPr lang="en-US" sz="2000" b="1" dirty="0">
                <a:solidFill>
                  <a:srgbClr val="002060"/>
                </a:solidFill>
                <a:ea typeface="Times New Roman" panose="02020603050405020304" pitchFamily="18" charset="0"/>
              </a:rPr>
              <a:t>Investigations of neutron nuclear interactions and properties of the neutron.</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P, T – parity</a:t>
            </a:r>
            <a:r>
              <a:rPr lang="en-US" sz="2000" dirty="0">
                <a:solidFill>
                  <a:srgbClr val="002060"/>
                </a:solidFill>
                <a:ea typeface="Times New Roman" panose="02020603050405020304" pitchFamily="18" charset="0"/>
              </a:rPr>
              <a:t> conservation in nuclear reactions</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Fission physics </a:t>
            </a:r>
            <a:r>
              <a:rPr lang="en-US" sz="2000" dirty="0">
                <a:solidFill>
                  <a:srgbClr val="002060"/>
                </a:solidFill>
                <a:ea typeface="Times New Roman" panose="02020603050405020304" pitchFamily="18" charset="0"/>
              </a:rPr>
              <a:t>(ROT &amp; TRI effects, rare modes)</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Nuclear reactions </a:t>
            </a:r>
            <a:r>
              <a:rPr lang="en-US" sz="2000" dirty="0">
                <a:solidFill>
                  <a:srgbClr val="002060"/>
                </a:solidFill>
                <a:ea typeface="Times New Roman" panose="02020603050405020304" pitchFamily="18" charset="0"/>
              </a:rPr>
              <a:t>for nuclear data &amp; nuclear theory</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Cold, very cold &amp; ultracold neutrons</a:t>
            </a:r>
            <a:r>
              <a:rPr lang="en-US" sz="2000" dirty="0">
                <a:solidFill>
                  <a:srgbClr val="002060"/>
                </a:solidFill>
                <a:ea typeface="Times New Roman" panose="02020603050405020304" pitchFamily="18" charset="0"/>
              </a:rPr>
              <a:t>, neutron optics</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Applied research </a:t>
            </a:r>
            <a:r>
              <a:rPr lang="en-US" sz="2000" dirty="0">
                <a:solidFill>
                  <a:srgbClr val="002060"/>
                </a:solidFill>
                <a:ea typeface="Times New Roman" panose="02020603050405020304" pitchFamily="18" charset="0"/>
              </a:rPr>
              <a:t>(NAA, PGNAA, RBS, neutron mutagenesis, etc.)</a:t>
            </a:r>
          </a:p>
          <a:p>
            <a:pPr lvl="0" algn="just"/>
            <a:r>
              <a:rPr lang="en-US" sz="2000" b="1" dirty="0">
                <a:solidFill>
                  <a:srgbClr val="002060"/>
                </a:solidFill>
                <a:ea typeface="Times New Roman" panose="02020603050405020304" pitchFamily="18" charset="0"/>
              </a:rPr>
              <a:t>Development of the tagged neutron method (TNM) for determining the elemental structure of matter and studying nuclear reactions (TANGRA project).</a:t>
            </a:r>
          </a:p>
          <a:p>
            <a:pPr marL="742950" lvl="1" indent="-285750" algn="just">
              <a:buFont typeface="Arial" panose="020B0604020202020204" pitchFamily="34" charset="0"/>
              <a:buChar char="•"/>
            </a:pPr>
            <a:r>
              <a:rPr lang="en-US" sz="2000" dirty="0">
                <a:solidFill>
                  <a:srgbClr val="002060"/>
                </a:solidFill>
                <a:ea typeface="Times New Roman" panose="02020603050405020304" pitchFamily="18" charset="0"/>
              </a:rPr>
              <a:t>TNM for </a:t>
            </a:r>
            <a:r>
              <a:rPr lang="en-US" sz="2000" dirty="0">
                <a:solidFill>
                  <a:srgbClr val="C00000"/>
                </a:solidFill>
                <a:ea typeface="Times New Roman" panose="02020603050405020304" pitchFamily="18" charset="0"/>
              </a:rPr>
              <a:t>nuclear reaction research </a:t>
            </a:r>
            <a:r>
              <a:rPr lang="en-US" sz="2000" dirty="0">
                <a:solidFill>
                  <a:srgbClr val="002060"/>
                </a:solidFill>
                <a:ea typeface="Times New Roman" panose="02020603050405020304" pitchFamily="18" charset="0"/>
              </a:rPr>
              <a:t>&amp; nuclear data</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Fast elemental analysis </a:t>
            </a:r>
            <a:r>
              <a:rPr lang="en-US" sz="2000" dirty="0">
                <a:solidFill>
                  <a:srgbClr val="002060"/>
                </a:solidFill>
                <a:ea typeface="Times New Roman" panose="02020603050405020304" pitchFamily="18" charset="0"/>
              </a:rPr>
              <a:t>(method &amp; compact facilities)</a:t>
            </a:r>
          </a:p>
          <a:p>
            <a:pPr lvl="0" algn="just"/>
            <a:r>
              <a:rPr lang="en-US" sz="2000" b="1" dirty="0">
                <a:solidFill>
                  <a:srgbClr val="002060"/>
                </a:solidFill>
                <a:ea typeface="Times New Roman" panose="02020603050405020304" pitchFamily="18" charset="0"/>
              </a:rPr>
              <a:t>Modernization of the EG-5 accelerator and its experimental infrastructure.</a:t>
            </a:r>
          </a:p>
          <a:p>
            <a:pPr marL="742950" lvl="1" indent="-285750" algn="just">
              <a:buFont typeface="Arial" panose="020B0604020202020204" pitchFamily="34" charset="0"/>
              <a:buChar char="•"/>
            </a:pPr>
            <a:r>
              <a:rPr lang="en-US" sz="2000" dirty="0">
                <a:solidFill>
                  <a:srgbClr val="002060"/>
                </a:solidFill>
                <a:ea typeface="Times New Roman" panose="02020603050405020304" pitchFamily="18" charset="0"/>
              </a:rPr>
              <a:t>To realize </a:t>
            </a:r>
            <a:r>
              <a:rPr lang="en-US" sz="2000" dirty="0">
                <a:solidFill>
                  <a:srgbClr val="C00000"/>
                </a:solidFill>
                <a:ea typeface="Times New Roman" panose="02020603050405020304" pitchFamily="18" charset="0"/>
              </a:rPr>
              <a:t>nuclear reactions </a:t>
            </a:r>
            <a:r>
              <a:rPr lang="en-US" sz="2000" dirty="0">
                <a:solidFill>
                  <a:srgbClr val="002060"/>
                </a:solidFill>
                <a:ea typeface="Times New Roman" panose="02020603050405020304" pitchFamily="18" charset="0"/>
              </a:rPr>
              <a:t>research program</a:t>
            </a:r>
          </a:p>
          <a:p>
            <a:pPr marL="742950" lvl="1" indent="-285750" algn="just">
              <a:buFont typeface="Arial" panose="020B0604020202020204" pitchFamily="34" charset="0"/>
              <a:buChar char="•"/>
            </a:pPr>
            <a:r>
              <a:rPr lang="en-US" sz="2000" dirty="0">
                <a:solidFill>
                  <a:srgbClr val="002060"/>
                </a:solidFill>
                <a:ea typeface="Times New Roman" panose="02020603050405020304" pitchFamily="18" charset="0"/>
              </a:rPr>
              <a:t>For </a:t>
            </a:r>
            <a:r>
              <a:rPr lang="en-US" sz="2000" dirty="0">
                <a:solidFill>
                  <a:srgbClr val="C00000"/>
                </a:solidFill>
                <a:ea typeface="Times New Roman" panose="02020603050405020304" pitchFamily="18" charset="0"/>
              </a:rPr>
              <a:t>applied</a:t>
            </a:r>
            <a:r>
              <a:rPr lang="en-US" sz="2000" dirty="0">
                <a:solidFill>
                  <a:srgbClr val="002060"/>
                </a:solidFill>
                <a:ea typeface="Times New Roman" panose="02020603050405020304" pitchFamily="18" charset="0"/>
              </a:rPr>
              <a:t> research</a:t>
            </a:r>
            <a:r>
              <a:rPr lang="en-US" sz="2000" dirty="0">
                <a:solidFill>
                  <a:srgbClr val="002060"/>
                </a:solidFill>
                <a:effectLst/>
                <a:ea typeface="Times New Roman" panose="02020603050405020304" pitchFamily="18" charset="0"/>
              </a:rPr>
              <a:t>.</a:t>
            </a:r>
          </a:p>
        </p:txBody>
      </p:sp>
    </p:spTree>
    <p:extLst>
      <p:ext uri="{BB962C8B-B14F-4D97-AF65-F5344CB8AC3E}">
        <p14:creationId xmlns:p14="http://schemas.microsoft.com/office/powerpoint/2010/main" val="419805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A3A8D55-FD50-4653-B367-DFB74BC55593}"/>
              </a:ext>
            </a:extLst>
          </p:cNvPr>
          <p:cNvSpPr/>
          <p:nvPr/>
        </p:nvSpPr>
        <p:spPr>
          <a:xfrm>
            <a:off x="191344" y="228693"/>
            <a:ext cx="11881320" cy="369332"/>
          </a:xfrm>
          <a:prstGeom prst="rect">
            <a:avLst/>
          </a:prstGeom>
        </p:spPr>
        <p:txBody>
          <a:bodyPr wrap="square">
            <a:spAutoFit/>
          </a:bodyPr>
          <a:lstStyle/>
          <a:p>
            <a:r>
              <a:rPr lang="en-US" b="1" dirty="0">
                <a:solidFill>
                  <a:srgbClr val="002060"/>
                </a:solidFill>
              </a:rPr>
              <a:t>NEUTRON NUCLEAR PHYSICS AT NEUTRON GENERATOR, IBR-2 AND OTHER NEUTRON SOURSES</a:t>
            </a:r>
          </a:p>
        </p:txBody>
      </p:sp>
      <p:sp>
        <p:nvSpPr>
          <p:cNvPr id="12" name="TextBox 11">
            <a:extLst>
              <a:ext uri="{FF2B5EF4-FFF2-40B4-BE49-F238E27FC236}">
                <a16:creationId xmlns:a16="http://schemas.microsoft.com/office/drawing/2014/main" id="{845BB7F3-1C34-4C7B-9902-9A1119B2B936}"/>
              </a:ext>
            </a:extLst>
          </p:cNvPr>
          <p:cNvSpPr txBox="1"/>
          <p:nvPr/>
        </p:nvSpPr>
        <p:spPr>
          <a:xfrm>
            <a:off x="2927648" y="1020781"/>
            <a:ext cx="3744416" cy="338554"/>
          </a:xfrm>
          <a:prstGeom prst="rect">
            <a:avLst/>
          </a:prstGeom>
          <a:solidFill>
            <a:srgbClr val="FFFFFF"/>
          </a:solidFill>
        </p:spPr>
        <p:txBody>
          <a:bodyPr wrap="square">
            <a:spAutoFit/>
          </a:bodyPr>
          <a:lstStyle/>
          <a:p>
            <a:pPr>
              <a:spcAft>
                <a:spcPts val="600"/>
              </a:spcAft>
            </a:pPr>
            <a:endParaRPr lang="en-US" sz="1600" dirty="0"/>
          </a:p>
        </p:txBody>
      </p:sp>
      <p:sp>
        <p:nvSpPr>
          <p:cNvPr id="5" name="Прямоугольник 4">
            <a:extLst>
              <a:ext uri="{FF2B5EF4-FFF2-40B4-BE49-F238E27FC236}">
                <a16:creationId xmlns:a16="http://schemas.microsoft.com/office/drawing/2014/main" id="{2AA8B3E8-481F-489E-83A4-EDF50AE4A6CD}"/>
              </a:ext>
            </a:extLst>
          </p:cNvPr>
          <p:cNvSpPr/>
          <p:nvPr/>
        </p:nvSpPr>
        <p:spPr>
          <a:xfrm>
            <a:off x="4223792" y="751913"/>
            <a:ext cx="7704856" cy="1323439"/>
          </a:xfrm>
          <a:prstGeom prst="rect">
            <a:avLst/>
          </a:prstGeom>
        </p:spPr>
        <p:txBody>
          <a:bodyPr wrap="square">
            <a:spAutoFit/>
          </a:bodyPr>
          <a:lstStyle/>
          <a:p>
            <a:pPr algn="just">
              <a:buClr>
                <a:srgbClr val="000000"/>
              </a:buClr>
              <a:buSzPct val="150000"/>
              <a:tabLst>
                <a:tab pos="0" algn="l"/>
              </a:tabLst>
            </a:pPr>
            <a:r>
              <a:rPr lang="en-US" sz="1600" b="1" spc="-1" dirty="0">
                <a:solidFill>
                  <a:srgbClr val="C00000"/>
                </a:solidFill>
                <a:ea typeface="Times New Roman"/>
              </a:rPr>
              <a:t>Nuclear fission </a:t>
            </a:r>
            <a:r>
              <a:rPr lang="en-US" sz="1600" b="1" spc="-1" dirty="0">
                <a:solidFill>
                  <a:srgbClr val="000000"/>
                </a:solidFill>
                <a:ea typeface="Times New Roman"/>
              </a:rPr>
              <a:t>process: </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measurement of mass-energy and angular distributions of fragments; </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prompt and delayed neutrons and </a:t>
            </a:r>
            <a:r>
              <a:rPr lang="el-GR" sz="1600" spc="-1" dirty="0">
                <a:solidFill>
                  <a:srgbClr val="000000"/>
                </a:solidFill>
                <a:ea typeface="Times New Roman"/>
              </a:rPr>
              <a:t>γ</a:t>
            </a:r>
            <a:r>
              <a:rPr lang="en-US" sz="1600" spc="-1" dirty="0">
                <a:solidFill>
                  <a:srgbClr val="000000"/>
                </a:solidFill>
                <a:ea typeface="Times New Roman"/>
              </a:rPr>
              <a:t>-quanta; </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search for rare and exotic fission modes – quaternary and quinary fission</a:t>
            </a:r>
            <a:r>
              <a:rPr lang="ru-RU" sz="1600" spc="-1" dirty="0">
                <a:solidFill>
                  <a:srgbClr val="000000"/>
                </a:solidFill>
                <a:ea typeface="Times New Roman"/>
              </a:rPr>
              <a:t>,</a:t>
            </a:r>
            <a:r>
              <a:rPr lang="en-US" sz="1600" spc="-1" dirty="0">
                <a:solidFill>
                  <a:srgbClr val="000000"/>
                </a:solidFill>
                <a:ea typeface="Times New Roman"/>
              </a:rPr>
              <a:t> etc;</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measurements of T-odd effects in fission.</a:t>
            </a:r>
          </a:p>
        </p:txBody>
      </p:sp>
      <p:sp>
        <p:nvSpPr>
          <p:cNvPr id="18" name="TextBox 17">
            <a:extLst>
              <a:ext uri="{FF2B5EF4-FFF2-40B4-BE49-F238E27FC236}">
                <a16:creationId xmlns:a16="http://schemas.microsoft.com/office/drawing/2014/main" id="{3C28F1C8-E2B4-4BDF-BB9B-D2E521353F78}"/>
              </a:ext>
            </a:extLst>
          </p:cNvPr>
          <p:cNvSpPr txBox="1"/>
          <p:nvPr/>
        </p:nvSpPr>
        <p:spPr>
          <a:xfrm>
            <a:off x="141145" y="3009726"/>
            <a:ext cx="2448272" cy="369332"/>
          </a:xfrm>
          <a:prstGeom prst="rect">
            <a:avLst/>
          </a:prstGeom>
          <a:noFill/>
        </p:spPr>
        <p:txBody>
          <a:bodyPr wrap="square" rtlCol="0">
            <a:spAutoFit/>
          </a:bodyPr>
          <a:lstStyle/>
          <a:p>
            <a:r>
              <a:rPr lang="en-US" b="1" dirty="0">
                <a:solidFill>
                  <a:srgbClr val="C00000"/>
                </a:solidFill>
              </a:rPr>
              <a:t>TANGRA Project</a:t>
            </a:r>
          </a:p>
        </p:txBody>
      </p:sp>
      <p:sp>
        <p:nvSpPr>
          <p:cNvPr id="19" name="TextBox 18">
            <a:extLst>
              <a:ext uri="{FF2B5EF4-FFF2-40B4-BE49-F238E27FC236}">
                <a16:creationId xmlns:a16="http://schemas.microsoft.com/office/drawing/2014/main" id="{5F869519-760E-4943-9941-DA36703902C9}"/>
              </a:ext>
            </a:extLst>
          </p:cNvPr>
          <p:cNvSpPr txBox="1"/>
          <p:nvPr/>
        </p:nvSpPr>
        <p:spPr>
          <a:xfrm>
            <a:off x="2077168" y="2980079"/>
            <a:ext cx="4954217" cy="1077218"/>
          </a:xfrm>
          <a:prstGeom prst="rect">
            <a:avLst/>
          </a:prstGeom>
          <a:solidFill>
            <a:srgbClr val="FFFFFF"/>
          </a:solidFill>
        </p:spPr>
        <p:txBody>
          <a:bodyPr wrap="square">
            <a:spAutoFit/>
          </a:bodyPr>
          <a:lstStyle/>
          <a:p>
            <a:pPr>
              <a:spcAft>
                <a:spcPts val="600"/>
              </a:spcAft>
            </a:pPr>
            <a:r>
              <a:rPr lang="en-US" sz="1600" b="1" spc="-1" dirty="0">
                <a:solidFill>
                  <a:srgbClr val="000000"/>
                </a:solidFill>
                <a:ea typeface="Times New Roman"/>
              </a:rPr>
              <a:t>Application of the </a:t>
            </a:r>
            <a:r>
              <a:rPr lang="en-US" sz="1600" b="1" spc="-1" dirty="0">
                <a:solidFill>
                  <a:srgbClr val="C00000"/>
                </a:solidFill>
                <a:ea typeface="Times New Roman"/>
              </a:rPr>
              <a:t>tagged neutron method </a:t>
            </a:r>
            <a:r>
              <a:rPr lang="en-US" sz="1600" b="1" spc="-1" dirty="0">
                <a:solidFill>
                  <a:srgbClr val="000000"/>
                </a:solidFill>
                <a:ea typeface="Times New Roman"/>
              </a:rPr>
              <a:t>for measurements of angular and energy distributions of emitted </a:t>
            </a:r>
            <a:r>
              <a:rPr lang="el-GR" sz="1600" b="1" spc="-1" dirty="0">
                <a:solidFill>
                  <a:srgbClr val="000000"/>
                </a:solidFill>
                <a:ea typeface="Times New Roman"/>
              </a:rPr>
              <a:t>γ</a:t>
            </a:r>
            <a:r>
              <a:rPr lang="en-US" sz="1600" b="1" spc="-1" dirty="0">
                <a:solidFill>
                  <a:srgbClr val="000000"/>
                </a:solidFill>
                <a:ea typeface="Times New Roman"/>
              </a:rPr>
              <a:t>-rays and neutrons in the (</a:t>
            </a:r>
            <a:r>
              <a:rPr lang="en-US" sz="1600" b="1" spc="-1" dirty="0" err="1">
                <a:solidFill>
                  <a:srgbClr val="000000"/>
                </a:solidFill>
                <a:ea typeface="Times New Roman"/>
              </a:rPr>
              <a:t>n,n</a:t>
            </a:r>
            <a:r>
              <a:rPr lang="en-US" sz="1600" b="1" spc="-1" dirty="0">
                <a:solidFill>
                  <a:srgbClr val="000000"/>
                </a:solidFill>
                <a:ea typeface="Times New Roman"/>
              </a:rPr>
              <a:t>’) reactions with neutrons at the energy of 14 MeV.</a:t>
            </a:r>
          </a:p>
        </p:txBody>
      </p:sp>
      <p:sp>
        <p:nvSpPr>
          <p:cNvPr id="21" name="TextBox 20">
            <a:extLst>
              <a:ext uri="{FF2B5EF4-FFF2-40B4-BE49-F238E27FC236}">
                <a16:creationId xmlns:a16="http://schemas.microsoft.com/office/drawing/2014/main" id="{A3AD9C74-A645-4B8F-A28F-D004EFD9A098}"/>
              </a:ext>
            </a:extLst>
          </p:cNvPr>
          <p:cNvSpPr txBox="1"/>
          <p:nvPr/>
        </p:nvSpPr>
        <p:spPr>
          <a:xfrm>
            <a:off x="2035986" y="3970799"/>
            <a:ext cx="4995399" cy="2554545"/>
          </a:xfrm>
          <a:prstGeom prst="rect">
            <a:avLst/>
          </a:prstGeom>
          <a:solidFill>
            <a:schemeClr val="bg1"/>
          </a:solidFill>
        </p:spPr>
        <p:txBody>
          <a:bodyPr wrap="square">
            <a:spAutoFit/>
          </a:bodyPr>
          <a:lstStyle/>
          <a:p>
            <a:r>
              <a:rPr lang="en-US" sz="1600" b="1" dirty="0">
                <a:solidFill>
                  <a:srgbClr val="002060"/>
                </a:solidFill>
              </a:rPr>
              <a:t>Tasks for the next 7 years:</a:t>
            </a:r>
          </a:p>
          <a:p>
            <a:pPr marL="285750" indent="-285750" algn="just">
              <a:buClr>
                <a:srgbClr val="000000"/>
              </a:buClr>
              <a:buSzPct val="150000"/>
              <a:buFont typeface="Arial" panose="020B0604020202020204" pitchFamily="34" charset="0"/>
              <a:buChar char="•"/>
              <a:tabLst>
                <a:tab pos="0" algn="l"/>
              </a:tabLst>
            </a:pPr>
            <a:r>
              <a:rPr lang="en-US" sz="1600" dirty="0">
                <a:solidFill>
                  <a:srgbClr val="002060"/>
                </a:solidFill>
              </a:rPr>
              <a:t>Development of an original method for measuring the neutron lifetime in a beam of a pulsed neutron source.</a:t>
            </a:r>
            <a:endParaRPr lang="ru-RU" sz="1600" dirty="0">
              <a:solidFill>
                <a:srgbClr val="002060"/>
              </a:solidFill>
            </a:endParaRPr>
          </a:p>
          <a:p>
            <a:pPr marL="285750" indent="-285750" algn="just">
              <a:lnSpc>
                <a:spcPct val="100000"/>
              </a:lnSpc>
              <a:buClr>
                <a:srgbClr val="000000"/>
              </a:buClr>
              <a:buSzPct val="150000"/>
              <a:buFont typeface="Arial" panose="020B0604020202020204" pitchFamily="34" charset="0"/>
              <a:buChar char="•"/>
              <a:tabLst>
                <a:tab pos="0" algn="l"/>
              </a:tabLst>
            </a:pPr>
            <a:r>
              <a:rPr lang="en-US" sz="1600" spc="-1" dirty="0">
                <a:solidFill>
                  <a:srgbClr val="002060"/>
                </a:solidFill>
                <a:ea typeface="Times New Roman"/>
              </a:rPr>
              <a:t>Development and application of neutron and nuclear methods: instrumental activation analysis; prompt-</a:t>
            </a:r>
            <a:r>
              <a:rPr lang="el-GR" sz="1600" spc="-1" dirty="0">
                <a:solidFill>
                  <a:srgbClr val="002060"/>
                </a:solidFill>
                <a:ea typeface="Times New Roman"/>
              </a:rPr>
              <a:t>γ</a:t>
            </a:r>
            <a:r>
              <a:rPr lang="en-US" sz="1600" spc="-1" dirty="0">
                <a:solidFill>
                  <a:srgbClr val="002060"/>
                </a:solidFill>
                <a:ea typeface="Times New Roman"/>
              </a:rPr>
              <a:t> neutron activation; elemental analysis of surface layers of solids.</a:t>
            </a:r>
          </a:p>
          <a:p>
            <a:pPr marL="285750" indent="-285750" algn="just">
              <a:lnSpc>
                <a:spcPct val="100000"/>
              </a:lnSpc>
              <a:buClr>
                <a:srgbClr val="000000"/>
              </a:buClr>
              <a:buSzPct val="150000"/>
              <a:buFont typeface="Arial" panose="020B0604020202020204" pitchFamily="34" charset="0"/>
              <a:buChar char="•"/>
              <a:tabLst>
                <a:tab pos="0" algn="l"/>
              </a:tabLst>
            </a:pPr>
            <a:r>
              <a:rPr lang="en-US" sz="1600" spc="-1" dirty="0">
                <a:solidFill>
                  <a:srgbClr val="002060"/>
                </a:solidFill>
                <a:ea typeface="Times New Roman"/>
              </a:rPr>
              <a:t>Development of experimental infrastructure (design of neutron polarizers, new detector systems etc)</a:t>
            </a:r>
          </a:p>
          <a:p>
            <a:pPr marL="285750" indent="-285750" algn="just">
              <a:lnSpc>
                <a:spcPct val="100000"/>
              </a:lnSpc>
              <a:buClr>
                <a:srgbClr val="000000"/>
              </a:buClr>
              <a:buSzPct val="150000"/>
              <a:buFont typeface="Arial" panose="020B0604020202020204" pitchFamily="34" charset="0"/>
              <a:buChar char="•"/>
              <a:tabLst>
                <a:tab pos="0" algn="l"/>
              </a:tabLst>
            </a:pPr>
            <a:r>
              <a:rPr lang="en-US" sz="1600" spc="-1" dirty="0">
                <a:solidFill>
                  <a:srgbClr val="002060"/>
                </a:solidFill>
                <a:ea typeface="Times New Roman"/>
              </a:rPr>
              <a:t>Nuclear data</a:t>
            </a:r>
            <a:r>
              <a:rPr lang="en-US" sz="1600" spc="-1" dirty="0">
                <a:solidFill>
                  <a:srgbClr val="002060"/>
                </a:solidFill>
              </a:rPr>
              <a:t> </a:t>
            </a:r>
            <a:endParaRPr lang="en-US" sz="1600" b="1" dirty="0">
              <a:solidFill>
                <a:srgbClr val="002060"/>
              </a:solidFill>
            </a:endParaRPr>
          </a:p>
        </p:txBody>
      </p:sp>
      <p:pic>
        <p:nvPicPr>
          <p:cNvPr id="16" name="Рисунок 15">
            <a:extLst>
              <a:ext uri="{FF2B5EF4-FFF2-40B4-BE49-F238E27FC236}">
                <a16:creationId xmlns:a16="http://schemas.microsoft.com/office/drawing/2014/main" id="{82823FA2-6944-4130-9E06-FC75F7D0BA3A}"/>
              </a:ext>
            </a:extLst>
          </p:cNvPr>
          <p:cNvPicPr>
            <a:picLocks noChangeAspect="1"/>
          </p:cNvPicPr>
          <p:nvPr/>
        </p:nvPicPr>
        <p:blipFill>
          <a:blip r:embed="rId2" cstate="print"/>
          <a:stretch>
            <a:fillRect/>
          </a:stretch>
        </p:blipFill>
        <p:spPr>
          <a:xfrm>
            <a:off x="744984" y="688020"/>
            <a:ext cx="3365501" cy="2110884"/>
          </a:xfrm>
          <a:prstGeom prst="rect">
            <a:avLst/>
          </a:prstGeom>
        </p:spPr>
      </p:pic>
      <p:pic>
        <p:nvPicPr>
          <p:cNvPr id="17" name="Рисунок 16" descr="Изображение выглядит как пол, внутренний&#10;&#10;Автоматически созданное описание">
            <a:extLst>
              <a:ext uri="{FF2B5EF4-FFF2-40B4-BE49-F238E27FC236}">
                <a16:creationId xmlns:a16="http://schemas.microsoft.com/office/drawing/2014/main" id="{FD95A046-DE5C-463B-9F17-4BD580A790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68" y="3341131"/>
            <a:ext cx="1733096" cy="2310795"/>
          </a:xfrm>
          <a:prstGeom prst="rect">
            <a:avLst/>
          </a:prstGeom>
        </p:spPr>
      </p:pic>
      <p:sp>
        <p:nvSpPr>
          <p:cNvPr id="20" name="TextBox 19">
            <a:extLst>
              <a:ext uri="{FF2B5EF4-FFF2-40B4-BE49-F238E27FC236}">
                <a16:creationId xmlns:a16="http://schemas.microsoft.com/office/drawing/2014/main" id="{0A31DBD3-E880-489D-9734-2642E3D7AC09}"/>
              </a:ext>
            </a:extLst>
          </p:cNvPr>
          <p:cNvSpPr txBox="1"/>
          <p:nvPr/>
        </p:nvSpPr>
        <p:spPr>
          <a:xfrm>
            <a:off x="7680176" y="2401365"/>
            <a:ext cx="4076079" cy="369332"/>
          </a:xfrm>
          <a:prstGeom prst="rect">
            <a:avLst/>
          </a:prstGeom>
          <a:noFill/>
        </p:spPr>
        <p:txBody>
          <a:bodyPr wrap="square" rtlCol="0">
            <a:spAutoFit/>
          </a:bodyPr>
          <a:lstStyle/>
          <a:p>
            <a:r>
              <a:rPr lang="en-US" b="1" dirty="0">
                <a:solidFill>
                  <a:srgbClr val="C00000"/>
                </a:solidFill>
              </a:rPr>
              <a:t>RESEARCH WITH ULTRACOLD NEUTRONS</a:t>
            </a:r>
          </a:p>
        </p:txBody>
      </p:sp>
      <p:sp>
        <p:nvSpPr>
          <p:cNvPr id="22" name="TextBox 21">
            <a:extLst>
              <a:ext uri="{FF2B5EF4-FFF2-40B4-BE49-F238E27FC236}">
                <a16:creationId xmlns:a16="http://schemas.microsoft.com/office/drawing/2014/main" id="{86F39CF5-CEBB-46BB-968F-33F5626B6313}"/>
              </a:ext>
            </a:extLst>
          </p:cNvPr>
          <p:cNvSpPr txBox="1"/>
          <p:nvPr/>
        </p:nvSpPr>
        <p:spPr>
          <a:xfrm>
            <a:off x="7665502" y="2865402"/>
            <a:ext cx="4248472" cy="2800767"/>
          </a:xfrm>
          <a:prstGeom prst="rect">
            <a:avLst/>
          </a:prstGeom>
          <a:solidFill>
            <a:schemeClr val="bg1"/>
          </a:solidFill>
        </p:spPr>
        <p:txBody>
          <a:bodyPr wrap="square">
            <a:spAutoFit/>
          </a:bodyPr>
          <a:lstStyle/>
          <a:p>
            <a:r>
              <a:rPr lang="en-US" sz="1600" b="1" dirty="0">
                <a:solidFill>
                  <a:srgbClr val="002060"/>
                </a:solidFill>
              </a:rPr>
              <a:t>Scientific program for </a:t>
            </a:r>
            <a:r>
              <a:rPr lang="en-US" sz="1600" b="1" dirty="0">
                <a:solidFill>
                  <a:srgbClr val="C00000"/>
                </a:solidFill>
              </a:rPr>
              <a:t>UCN source </a:t>
            </a:r>
            <a:r>
              <a:rPr lang="en-US" sz="1600" b="1" dirty="0">
                <a:solidFill>
                  <a:srgbClr val="002060"/>
                </a:solidFill>
              </a:rPr>
              <a:t>in Dubna:</a:t>
            </a:r>
            <a:endParaRPr lang="en-US" sz="1600" b="1" dirty="0">
              <a:solidFill>
                <a:srgbClr val="002060"/>
              </a:solidFill>
              <a:latin typeface="+mj-lt"/>
            </a:endParaRPr>
          </a:p>
          <a:p>
            <a:pPr marL="285750" indent="-285750">
              <a:buFont typeface="Arial" panose="020B0604020202020204" pitchFamily="34" charset="0"/>
              <a:buChar char="•"/>
            </a:pPr>
            <a:r>
              <a:rPr lang="en-US" sz="1600" b="1" spc="-1" dirty="0">
                <a:solidFill>
                  <a:srgbClr val="002060"/>
                </a:solidFill>
                <a:latin typeface="+mj-lt"/>
                <a:ea typeface="Times New Roman"/>
              </a:rPr>
              <a:t>Plan for the next seven years </a:t>
            </a:r>
            <a:r>
              <a:rPr lang="en-US" sz="1600" spc="-1" dirty="0">
                <a:solidFill>
                  <a:srgbClr val="002060"/>
                </a:solidFill>
                <a:latin typeface="+mj-lt"/>
                <a:ea typeface="Times New Roman"/>
              </a:rPr>
              <a:t>is to build a prototype UCN</a:t>
            </a:r>
            <a:r>
              <a:rPr lang="ru-RU" sz="1600" spc="-1" dirty="0">
                <a:solidFill>
                  <a:srgbClr val="002060"/>
                </a:solidFill>
                <a:latin typeface="+mj-lt"/>
                <a:ea typeface="Times New Roman"/>
              </a:rPr>
              <a:t> </a:t>
            </a:r>
            <a:r>
              <a:rPr lang="en-US" sz="1600" spc="-1" dirty="0">
                <a:solidFill>
                  <a:srgbClr val="002060"/>
                </a:solidFill>
                <a:latin typeface="+mj-lt"/>
                <a:ea typeface="Times New Roman"/>
              </a:rPr>
              <a:t>source at IBR-2 reactor with world-class parameters based on the time-focusing principle</a:t>
            </a:r>
            <a:r>
              <a:rPr lang="en-US" sz="1600" dirty="0">
                <a:solidFill>
                  <a:srgbClr val="002060"/>
                </a:solidFill>
                <a:latin typeface="+mj-lt"/>
              </a:rPr>
              <a:t>;</a:t>
            </a:r>
          </a:p>
          <a:p>
            <a:pPr marL="285750" indent="-285750">
              <a:buFont typeface="Arial" panose="020B0604020202020204" pitchFamily="34" charset="0"/>
              <a:buChar char="•"/>
            </a:pPr>
            <a:r>
              <a:rPr lang="en-US" sz="1600" spc="-1" dirty="0">
                <a:solidFill>
                  <a:srgbClr val="002060"/>
                </a:solidFill>
                <a:latin typeface="+mj-lt"/>
                <a:ea typeface="Times New Roman"/>
              </a:rPr>
              <a:t>Measurement of the neutron lifetime (better than 1 sec).</a:t>
            </a:r>
          </a:p>
          <a:p>
            <a:pPr marL="285750" indent="-285750">
              <a:buFont typeface="Arial" panose="020B0604020202020204" pitchFamily="34" charset="0"/>
              <a:buChar char="•"/>
            </a:pPr>
            <a:r>
              <a:rPr lang="en-US" sz="1600" spc="-1" dirty="0">
                <a:solidFill>
                  <a:srgbClr val="002060"/>
                </a:solidFill>
                <a:latin typeface="+mj-lt"/>
                <a:ea typeface="Times New Roman"/>
              </a:rPr>
              <a:t>Investigation of anomalous UCN losses</a:t>
            </a:r>
          </a:p>
          <a:p>
            <a:pPr marL="285750" indent="-285750">
              <a:buFont typeface="Arial" panose="020B0604020202020204" pitchFamily="34" charset="0"/>
              <a:buChar char="•"/>
            </a:pPr>
            <a:r>
              <a:rPr lang="en-US" sz="1600" spc="-1" dirty="0">
                <a:solidFill>
                  <a:srgbClr val="002060"/>
                </a:solidFill>
                <a:latin typeface="+mj-lt"/>
                <a:ea typeface="Times New Roman"/>
              </a:rPr>
              <a:t>Non-stationary quantum effects and neutron optics</a:t>
            </a:r>
          </a:p>
          <a:p>
            <a:r>
              <a:rPr lang="en-US" sz="1600" spc="-1" dirty="0">
                <a:solidFill>
                  <a:srgbClr val="002060"/>
                </a:solidFill>
                <a:latin typeface="+mj-lt"/>
              </a:rPr>
              <a:t> </a:t>
            </a:r>
            <a:endParaRPr lang="en-US" sz="1600" b="1" dirty="0">
              <a:solidFill>
                <a:srgbClr val="002060"/>
              </a:solidFill>
              <a:latin typeface="+mj-lt"/>
            </a:endParaRPr>
          </a:p>
        </p:txBody>
      </p:sp>
    </p:spTree>
    <p:extLst>
      <p:ext uri="{BB962C8B-B14F-4D97-AF65-F5344CB8AC3E}">
        <p14:creationId xmlns:p14="http://schemas.microsoft.com/office/powerpoint/2010/main" val="323838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002060"/>
                </a:solidFill>
              </a:rPr>
              <a:t>Plans for 2024-2030</a:t>
            </a:r>
          </a:p>
        </p:txBody>
      </p:sp>
      <p:pic>
        <p:nvPicPr>
          <p:cNvPr id="8" name="Рисунок 7">
            <a:extLst>
              <a:ext uri="{FF2B5EF4-FFF2-40B4-BE49-F238E27FC236}">
                <a16:creationId xmlns:a16="http://schemas.microsoft.com/office/drawing/2014/main" id="{244B36F0-B8C1-431C-93DF-4A8FA81C5E4B}"/>
              </a:ext>
            </a:extLst>
          </p:cNvPr>
          <p:cNvPicPr/>
          <p:nvPr/>
        </p:nvPicPr>
        <p:blipFill>
          <a:blip r:embed="rId2" cstate="print"/>
          <a:stretch/>
        </p:blipFill>
        <p:spPr>
          <a:xfrm>
            <a:off x="256591" y="1288353"/>
            <a:ext cx="2448272" cy="1872208"/>
          </a:xfrm>
          <a:prstGeom prst="rect">
            <a:avLst/>
          </a:prstGeom>
          <a:ln w="0">
            <a:noFill/>
          </a:ln>
        </p:spPr>
      </p:pic>
      <p:sp>
        <p:nvSpPr>
          <p:cNvPr id="2" name="Прямоугольник 1">
            <a:extLst>
              <a:ext uri="{FF2B5EF4-FFF2-40B4-BE49-F238E27FC236}">
                <a16:creationId xmlns:a16="http://schemas.microsoft.com/office/drawing/2014/main" id="{AE7E123F-5811-4F43-B8BB-B15CE4A44296}"/>
              </a:ext>
            </a:extLst>
          </p:cNvPr>
          <p:cNvSpPr/>
          <p:nvPr/>
        </p:nvSpPr>
        <p:spPr>
          <a:xfrm>
            <a:off x="7189642" y="1285006"/>
            <a:ext cx="4673759" cy="1815882"/>
          </a:xfrm>
          <a:prstGeom prst="rect">
            <a:avLst/>
          </a:prstGeom>
        </p:spPr>
        <p:txBody>
          <a:bodyPr wrap="square">
            <a:spAutoFit/>
          </a:bodyPr>
          <a:lstStyle/>
          <a:p>
            <a:r>
              <a:rPr lang="en-US" sz="1600" b="1" dirty="0">
                <a:solidFill>
                  <a:srgbClr val="002060"/>
                </a:solidFill>
                <a:latin typeface="+mj-lt"/>
              </a:rPr>
              <a:t>Tasks:</a:t>
            </a:r>
          </a:p>
          <a:p>
            <a:pPr marL="285750" indent="-285750">
              <a:buFont typeface="Arial" panose="020B0604020202020204" pitchFamily="34" charset="0"/>
              <a:buChar char="•"/>
            </a:pPr>
            <a:r>
              <a:rPr lang="en-US" sz="1600" spc="-1" dirty="0">
                <a:solidFill>
                  <a:srgbClr val="002060"/>
                </a:solidFill>
                <a:latin typeface="+mj-lt"/>
                <a:ea typeface="Times New Roman"/>
              </a:rPr>
              <a:t>Increase </a:t>
            </a:r>
            <a:r>
              <a:rPr lang="en-US" sz="1600" dirty="0">
                <a:solidFill>
                  <a:srgbClr val="002060"/>
                </a:solidFill>
                <a:latin typeface="+mj-lt"/>
              </a:rPr>
              <a:t>neutron yield </a:t>
            </a:r>
            <a:r>
              <a:rPr lang="en-US" sz="1600" spc="-1" dirty="0">
                <a:solidFill>
                  <a:srgbClr val="002060"/>
                </a:solidFill>
                <a:latin typeface="+mj-lt"/>
                <a:ea typeface="Times New Roman"/>
              </a:rPr>
              <a:t>up to 3</a:t>
            </a:r>
            <a:r>
              <a:rPr lang="en-US" sz="1600" spc="-1" dirty="0">
                <a:solidFill>
                  <a:srgbClr val="002060"/>
                </a:solidFill>
                <a:latin typeface="+mj-lt"/>
                <a:ea typeface="Times New Roman"/>
                <a:sym typeface="Symbol" panose="05050102010706020507" pitchFamily="18" charset="2"/>
              </a:rPr>
              <a:t></a:t>
            </a:r>
            <a:r>
              <a:rPr lang="en-US" sz="1600" spc="-1" dirty="0">
                <a:solidFill>
                  <a:srgbClr val="002060"/>
                </a:solidFill>
                <a:latin typeface="+mj-lt"/>
                <a:ea typeface="Times New Roman"/>
              </a:rPr>
              <a:t>10</a:t>
            </a:r>
            <a:r>
              <a:rPr lang="en-US" sz="1600" spc="-1" baseline="30000" dirty="0">
                <a:solidFill>
                  <a:srgbClr val="002060"/>
                </a:solidFill>
                <a:latin typeface="+mj-lt"/>
                <a:ea typeface="Times New Roman"/>
              </a:rPr>
              <a:t>12</a:t>
            </a:r>
            <a:r>
              <a:rPr lang="en-US" sz="1600" spc="-1" dirty="0">
                <a:solidFill>
                  <a:srgbClr val="002060"/>
                </a:solidFill>
                <a:latin typeface="+mj-lt"/>
                <a:ea typeface="Times New Roman"/>
              </a:rPr>
              <a:t> n/sec</a:t>
            </a:r>
          </a:p>
          <a:p>
            <a:pPr marL="742950" lvl="1" indent="-285750">
              <a:buFont typeface="Wingdings" panose="05000000000000000000" pitchFamily="2" charset="2"/>
              <a:buChar char="ü"/>
            </a:pPr>
            <a:r>
              <a:rPr lang="en-US" sz="1600" spc="-1" dirty="0">
                <a:solidFill>
                  <a:srgbClr val="002060"/>
                </a:solidFill>
                <a:latin typeface="+mj-lt"/>
                <a:ea typeface="Times New Roman"/>
              </a:rPr>
              <a:t>Electron energy up to 150 MeV;</a:t>
            </a:r>
          </a:p>
          <a:p>
            <a:pPr marL="742950" lvl="1" indent="-285750">
              <a:buFont typeface="Wingdings" panose="05000000000000000000" pitchFamily="2" charset="2"/>
              <a:buChar char="ü"/>
            </a:pPr>
            <a:r>
              <a:rPr lang="en-US" sz="1600" spc="-1" dirty="0">
                <a:solidFill>
                  <a:srgbClr val="002060"/>
                </a:solidFill>
                <a:latin typeface="+mj-lt"/>
                <a:ea typeface="Times New Roman"/>
              </a:rPr>
              <a:t>Peak current 2.5 A;</a:t>
            </a:r>
          </a:p>
          <a:p>
            <a:pPr marL="742950" lvl="1" indent="-285750">
              <a:buFont typeface="Wingdings" panose="05000000000000000000" pitchFamily="2" charset="2"/>
              <a:buChar char="ü"/>
            </a:pPr>
            <a:r>
              <a:rPr lang="en-US" sz="1600" spc="-1" dirty="0">
                <a:solidFill>
                  <a:srgbClr val="002060"/>
                </a:solidFill>
                <a:latin typeface="+mj-lt"/>
                <a:ea typeface="Times New Roman"/>
              </a:rPr>
              <a:t>Pulse length 150-200 ns</a:t>
            </a:r>
          </a:p>
          <a:p>
            <a:pPr marL="285750" indent="-285750">
              <a:buFont typeface="Arial" panose="020B0604020202020204" pitchFamily="34" charset="0"/>
              <a:buChar char="•"/>
            </a:pPr>
            <a:r>
              <a:rPr lang="en-US" sz="1600" spc="-1" dirty="0">
                <a:solidFill>
                  <a:srgbClr val="002060"/>
                </a:solidFill>
                <a:latin typeface="+mj-lt"/>
                <a:ea typeface="Times New Roman"/>
              </a:rPr>
              <a:t>modernization of the experimental halls</a:t>
            </a:r>
          </a:p>
          <a:p>
            <a:pPr marL="285750" indent="-285750">
              <a:buFont typeface="Arial" panose="020B0604020202020204" pitchFamily="34" charset="0"/>
              <a:buChar char="•"/>
            </a:pPr>
            <a:r>
              <a:rPr lang="en-US" sz="1600" spc="-1" dirty="0">
                <a:solidFill>
                  <a:srgbClr val="002060"/>
                </a:solidFill>
                <a:latin typeface="+mj-lt"/>
                <a:ea typeface="Times New Roman"/>
              </a:rPr>
              <a:t>Increase the operation time up to 3000 hours/year</a:t>
            </a:r>
            <a:endParaRPr lang="en-US" sz="1600" b="1" dirty="0">
              <a:solidFill>
                <a:srgbClr val="002060"/>
              </a:solidFill>
              <a:latin typeface="+mj-lt"/>
            </a:endParaRPr>
          </a:p>
        </p:txBody>
      </p:sp>
      <p:sp>
        <p:nvSpPr>
          <p:cNvPr id="4" name="Прямоугольник 3">
            <a:extLst>
              <a:ext uri="{FF2B5EF4-FFF2-40B4-BE49-F238E27FC236}">
                <a16:creationId xmlns:a16="http://schemas.microsoft.com/office/drawing/2014/main" id="{4A3A8D55-FD50-4653-B367-DFB74BC55593}"/>
              </a:ext>
            </a:extLst>
          </p:cNvPr>
          <p:cNvSpPr/>
          <p:nvPr/>
        </p:nvSpPr>
        <p:spPr>
          <a:xfrm>
            <a:off x="191344" y="548680"/>
            <a:ext cx="11881320" cy="646331"/>
          </a:xfrm>
          <a:prstGeom prst="rect">
            <a:avLst/>
          </a:prstGeom>
        </p:spPr>
        <p:txBody>
          <a:bodyPr wrap="square">
            <a:spAutoFit/>
          </a:bodyPr>
          <a:lstStyle/>
          <a:p>
            <a:r>
              <a:rPr lang="en-US" b="1" dirty="0">
                <a:solidFill>
                  <a:srgbClr val="C00000"/>
                </a:solidFill>
              </a:rPr>
              <a:t>IREN neutron source</a:t>
            </a:r>
            <a:r>
              <a:rPr lang="en-US" b="1" dirty="0"/>
              <a:t>. It allows realizing a research program on fundamental nuclear physics with neutrons and nuclear data measurements analogous to the programs at other neutron sources like GELINA (IRMM, </a:t>
            </a:r>
            <a:r>
              <a:rPr lang="en-US" b="1" dirty="0" err="1"/>
              <a:t>Geel</a:t>
            </a:r>
            <a:r>
              <a:rPr lang="en-US" b="1" dirty="0"/>
              <a:t>).</a:t>
            </a:r>
            <a:endParaRPr lang="ru-RU" b="1" dirty="0"/>
          </a:p>
        </p:txBody>
      </p:sp>
      <p:sp>
        <p:nvSpPr>
          <p:cNvPr id="12" name="TextBox 11">
            <a:extLst>
              <a:ext uri="{FF2B5EF4-FFF2-40B4-BE49-F238E27FC236}">
                <a16:creationId xmlns:a16="http://schemas.microsoft.com/office/drawing/2014/main" id="{845BB7F3-1C34-4C7B-9902-9A1119B2B936}"/>
              </a:ext>
            </a:extLst>
          </p:cNvPr>
          <p:cNvSpPr txBox="1"/>
          <p:nvPr/>
        </p:nvSpPr>
        <p:spPr>
          <a:xfrm>
            <a:off x="2927648" y="1340768"/>
            <a:ext cx="3744416" cy="338554"/>
          </a:xfrm>
          <a:prstGeom prst="rect">
            <a:avLst/>
          </a:prstGeom>
          <a:solidFill>
            <a:srgbClr val="FFFFFF"/>
          </a:solidFill>
        </p:spPr>
        <p:txBody>
          <a:bodyPr wrap="square">
            <a:spAutoFit/>
          </a:bodyPr>
          <a:lstStyle/>
          <a:p>
            <a:pPr>
              <a:spcAft>
                <a:spcPts val="600"/>
              </a:spcAft>
            </a:pPr>
            <a:endParaRPr lang="en-US" sz="1600" dirty="0"/>
          </a:p>
        </p:txBody>
      </p:sp>
      <p:sp>
        <p:nvSpPr>
          <p:cNvPr id="5" name="Прямоугольник 4">
            <a:extLst>
              <a:ext uri="{FF2B5EF4-FFF2-40B4-BE49-F238E27FC236}">
                <a16:creationId xmlns:a16="http://schemas.microsoft.com/office/drawing/2014/main" id="{2AA8B3E8-481F-489E-83A4-EDF50AE4A6CD}"/>
              </a:ext>
            </a:extLst>
          </p:cNvPr>
          <p:cNvSpPr/>
          <p:nvPr/>
        </p:nvSpPr>
        <p:spPr>
          <a:xfrm>
            <a:off x="2780251" y="1195011"/>
            <a:ext cx="4334002" cy="2385268"/>
          </a:xfrm>
          <a:prstGeom prst="rect">
            <a:avLst/>
          </a:prstGeom>
        </p:spPr>
        <p:txBody>
          <a:bodyPr wrap="square">
            <a:spAutoFit/>
          </a:bodyPr>
          <a:lstStyle/>
          <a:p>
            <a:pPr>
              <a:spcAft>
                <a:spcPts val="600"/>
              </a:spcAft>
            </a:pPr>
            <a:r>
              <a:rPr lang="en-US" sz="1600" b="1" spc="-1" dirty="0">
                <a:solidFill>
                  <a:srgbClr val="000000"/>
                </a:solidFill>
                <a:ea typeface="Times New Roman"/>
              </a:rPr>
              <a:t>Scientific program for IREN</a:t>
            </a:r>
          </a:p>
          <a:p>
            <a:pPr marL="285750" indent="-285750">
              <a:buFont typeface="Arial" panose="020B0604020202020204" pitchFamily="34" charset="0"/>
              <a:buChar char="•"/>
            </a:pPr>
            <a:r>
              <a:rPr lang="en-US" sz="1600" spc="-1" dirty="0">
                <a:solidFill>
                  <a:srgbClr val="000000"/>
                </a:solidFill>
                <a:ea typeface="Times New Roman"/>
              </a:rPr>
              <a:t>Nuclear fission in resonances.</a:t>
            </a:r>
          </a:p>
          <a:p>
            <a:pPr marL="285750" indent="-285750">
              <a:buFont typeface="Arial" panose="020B0604020202020204" pitchFamily="34" charset="0"/>
              <a:buChar char="•"/>
            </a:pPr>
            <a:r>
              <a:rPr lang="en-US" sz="1600" dirty="0"/>
              <a:t>Search and study of P- and T- violating effects. </a:t>
            </a:r>
          </a:p>
          <a:p>
            <a:pPr marL="285750" indent="-285750">
              <a:buFont typeface="Arial" panose="020B0604020202020204" pitchFamily="34" charset="0"/>
              <a:buChar char="•"/>
            </a:pPr>
            <a:r>
              <a:rPr lang="en-US" sz="1600" dirty="0"/>
              <a:t>Nuclear data for nuclear engineering and astrophysics.</a:t>
            </a:r>
          </a:p>
          <a:p>
            <a:pPr marL="285750" indent="-285750">
              <a:buFont typeface="Arial" panose="020B0604020202020204" pitchFamily="34" charset="0"/>
              <a:buChar char="•"/>
            </a:pPr>
            <a:r>
              <a:rPr lang="en-US" sz="1600" dirty="0"/>
              <a:t>Neutron activation analysis and prompt-</a:t>
            </a:r>
            <a:r>
              <a:rPr lang="el-GR" sz="1600" dirty="0"/>
              <a:t>γ</a:t>
            </a:r>
            <a:r>
              <a:rPr lang="en-US" sz="1600" dirty="0"/>
              <a:t> analysis.</a:t>
            </a:r>
          </a:p>
          <a:p>
            <a:pPr marL="285750" indent="-285750">
              <a:buFont typeface="Arial" panose="020B0604020202020204" pitchFamily="34" charset="0"/>
              <a:buChar char="•"/>
            </a:pPr>
            <a:r>
              <a:rPr lang="en-US" sz="1600" dirty="0"/>
              <a:t>Experimental study of the isotopes production in photonuclear reactions</a:t>
            </a:r>
          </a:p>
        </p:txBody>
      </p:sp>
      <p:pic>
        <p:nvPicPr>
          <p:cNvPr id="14" name="Рисунок 13">
            <a:extLst>
              <a:ext uri="{FF2B5EF4-FFF2-40B4-BE49-F238E27FC236}">
                <a16:creationId xmlns:a16="http://schemas.microsoft.com/office/drawing/2014/main" id="{F5629AA9-644F-4C84-BE5F-AEC8B382D98E}"/>
              </a:ext>
            </a:extLst>
          </p:cNvPr>
          <p:cNvPicPr/>
          <p:nvPr/>
        </p:nvPicPr>
        <p:blipFill>
          <a:blip r:embed="rId3" cstate="print"/>
          <a:stretch/>
        </p:blipFill>
        <p:spPr>
          <a:xfrm>
            <a:off x="496585" y="3983928"/>
            <a:ext cx="1968283" cy="2758936"/>
          </a:xfrm>
          <a:prstGeom prst="rect">
            <a:avLst/>
          </a:prstGeom>
          <a:ln w="0">
            <a:noFill/>
          </a:ln>
        </p:spPr>
      </p:pic>
      <p:sp>
        <p:nvSpPr>
          <p:cNvPr id="18" name="TextBox 17">
            <a:extLst>
              <a:ext uri="{FF2B5EF4-FFF2-40B4-BE49-F238E27FC236}">
                <a16:creationId xmlns:a16="http://schemas.microsoft.com/office/drawing/2014/main" id="{3C28F1C8-E2B4-4BDF-BB9B-D2E521353F78}"/>
              </a:ext>
            </a:extLst>
          </p:cNvPr>
          <p:cNvSpPr txBox="1"/>
          <p:nvPr/>
        </p:nvSpPr>
        <p:spPr>
          <a:xfrm>
            <a:off x="119336" y="3580279"/>
            <a:ext cx="11017224" cy="369332"/>
          </a:xfrm>
          <a:prstGeom prst="rect">
            <a:avLst/>
          </a:prstGeom>
          <a:noFill/>
        </p:spPr>
        <p:txBody>
          <a:bodyPr wrap="square" rtlCol="0">
            <a:spAutoFit/>
          </a:bodyPr>
          <a:lstStyle/>
          <a:p>
            <a:r>
              <a:rPr lang="en-US" b="1" dirty="0">
                <a:solidFill>
                  <a:srgbClr val="C00000"/>
                </a:solidFill>
              </a:rPr>
              <a:t>EG-5 electrostatic generator as neutron source and source for ion beam analysis</a:t>
            </a:r>
            <a:endParaRPr lang="ru-RU" b="1" dirty="0">
              <a:solidFill>
                <a:srgbClr val="C00000"/>
              </a:solidFill>
            </a:endParaRPr>
          </a:p>
        </p:txBody>
      </p:sp>
      <p:sp>
        <p:nvSpPr>
          <p:cNvPr id="19" name="TextBox 18">
            <a:extLst>
              <a:ext uri="{FF2B5EF4-FFF2-40B4-BE49-F238E27FC236}">
                <a16:creationId xmlns:a16="http://schemas.microsoft.com/office/drawing/2014/main" id="{5F869519-760E-4943-9941-DA36703902C9}"/>
              </a:ext>
            </a:extLst>
          </p:cNvPr>
          <p:cNvSpPr txBox="1"/>
          <p:nvPr/>
        </p:nvSpPr>
        <p:spPr>
          <a:xfrm>
            <a:off x="2464869" y="4316605"/>
            <a:ext cx="4462604" cy="1400383"/>
          </a:xfrm>
          <a:prstGeom prst="rect">
            <a:avLst/>
          </a:prstGeom>
          <a:solidFill>
            <a:srgbClr val="FFFFFF"/>
          </a:solidFill>
        </p:spPr>
        <p:txBody>
          <a:bodyPr wrap="square">
            <a:spAutoFit/>
          </a:bodyPr>
          <a:lstStyle/>
          <a:p>
            <a:pPr>
              <a:spcAft>
                <a:spcPts val="600"/>
              </a:spcAft>
            </a:pPr>
            <a:r>
              <a:rPr lang="en-US" sz="1600" b="1" spc="-1" dirty="0">
                <a:solidFill>
                  <a:srgbClr val="000000"/>
                </a:solidFill>
                <a:ea typeface="Times New Roman"/>
              </a:rPr>
              <a:t>Scientific program for the EG-5 in nuclear physics</a:t>
            </a:r>
          </a:p>
          <a:p>
            <a:pPr>
              <a:spcAft>
                <a:spcPts val="600"/>
              </a:spcAft>
            </a:pPr>
            <a:r>
              <a:rPr lang="en-US" sz="1600" dirty="0"/>
              <a:t>Collecting data for nuclear engineering and astrophysics: integral and differential neutron cross sections, angular correlations in the relevant energy range.</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3AD9C74-A645-4B8F-A28F-D004EFD9A098}"/>
                  </a:ext>
                </a:extLst>
              </p:cNvPr>
              <p:cNvSpPr txBox="1"/>
              <p:nvPr/>
            </p:nvSpPr>
            <p:spPr>
              <a:xfrm>
                <a:off x="7166090" y="4239660"/>
                <a:ext cx="4995399" cy="1323439"/>
              </a:xfrm>
              <a:prstGeom prst="rect">
                <a:avLst/>
              </a:prstGeom>
              <a:solidFill>
                <a:schemeClr val="bg1"/>
              </a:solidFill>
            </p:spPr>
            <p:txBody>
              <a:bodyPr wrap="square">
                <a:spAutoFit/>
              </a:bodyPr>
              <a:lstStyle/>
              <a:p>
                <a:r>
                  <a:rPr lang="en-US" sz="1600" b="1" dirty="0">
                    <a:solidFill>
                      <a:srgbClr val="002060"/>
                    </a:solidFill>
                    <a:latin typeface="+mj-lt"/>
                  </a:rPr>
                  <a:t>Tasks:</a:t>
                </a:r>
              </a:p>
              <a:p>
                <a:pPr marL="285750" indent="-285750">
                  <a:buFont typeface="Arial" panose="020B0604020202020204" pitchFamily="34" charset="0"/>
                  <a:buChar char="•"/>
                </a:pPr>
                <a:r>
                  <a:rPr lang="en-US" sz="1600" spc="-1" dirty="0">
                    <a:solidFill>
                      <a:srgbClr val="002060"/>
                    </a:solidFill>
                    <a:latin typeface="+mj-lt"/>
                    <a:ea typeface="Times New Roman"/>
                  </a:rPr>
                  <a:t>i</a:t>
                </a:r>
                <a:r>
                  <a:rPr lang="en-US" sz="1600" b="0" strike="noStrike" spc="-1" dirty="0">
                    <a:solidFill>
                      <a:srgbClr val="002060"/>
                    </a:solidFill>
                    <a:latin typeface="+mj-lt"/>
                    <a:ea typeface="Times New Roman"/>
                  </a:rPr>
                  <a:t>ncrease </a:t>
                </a:r>
                <a:r>
                  <a:rPr lang="en-US" sz="1600" dirty="0">
                    <a:solidFill>
                      <a:srgbClr val="002060"/>
                    </a:solidFill>
                    <a:latin typeface="+mj-lt"/>
                  </a:rPr>
                  <a:t>current up to 50 </a:t>
                </a:r>
                <a14:m>
                  <m:oMath xmlns:m="http://schemas.openxmlformats.org/officeDocument/2006/math">
                    <m:r>
                      <a:rPr lang="en-US" sz="1600" i="1" dirty="0" smtClean="0">
                        <a:solidFill>
                          <a:srgbClr val="002060"/>
                        </a:solidFill>
                        <a:latin typeface="Cambria Math" panose="02040503050406030204" pitchFamily="18" charset="0"/>
                        <a:ea typeface="Cambria Math" panose="02040503050406030204" pitchFamily="18" charset="0"/>
                      </a:rPr>
                      <m:t>𝜇</m:t>
                    </m:r>
                  </m:oMath>
                </a14:m>
                <a:r>
                  <a:rPr lang="en-US" sz="1600" dirty="0">
                    <a:solidFill>
                      <a:srgbClr val="002060"/>
                    </a:solidFill>
                    <a:latin typeface="+mj-lt"/>
                  </a:rPr>
                  <a:t>A;</a:t>
                </a:r>
              </a:p>
              <a:p>
                <a:pPr marL="285750" indent="-285750">
                  <a:buFont typeface="Arial" panose="020B0604020202020204" pitchFamily="34" charset="0"/>
                  <a:buChar char="•"/>
                </a:pPr>
                <a:r>
                  <a:rPr lang="en-US" sz="1600" spc="-1" dirty="0">
                    <a:solidFill>
                      <a:srgbClr val="002060"/>
                    </a:solidFill>
                    <a:latin typeface="+mj-lt"/>
                    <a:ea typeface="Times New Roman"/>
                  </a:rPr>
                  <a:t>i</a:t>
                </a:r>
                <a:r>
                  <a:rPr lang="en-US" sz="1600" b="0" strike="noStrike" spc="-1" dirty="0">
                    <a:solidFill>
                      <a:srgbClr val="002060"/>
                    </a:solidFill>
                    <a:latin typeface="+mj-lt"/>
                    <a:ea typeface="Times New Roman"/>
                  </a:rPr>
                  <a:t>ncrease </a:t>
                </a:r>
                <a:r>
                  <a:rPr lang="en-US" sz="1600" dirty="0">
                    <a:solidFill>
                      <a:srgbClr val="002060"/>
                    </a:solidFill>
                    <a:latin typeface="+mj-lt"/>
                  </a:rPr>
                  <a:t>energy up to 4.1 MeV;</a:t>
                </a:r>
                <a:endParaRPr lang="en-US" sz="1600" b="0" strike="noStrike" spc="-1" dirty="0">
                  <a:solidFill>
                    <a:srgbClr val="002060"/>
                  </a:solidFill>
                  <a:latin typeface="+mj-lt"/>
                  <a:ea typeface="Times New Roman"/>
                </a:endParaRPr>
              </a:p>
              <a:p>
                <a:pPr marL="285750" indent="-285750">
                  <a:buFont typeface="Arial" panose="020B0604020202020204" pitchFamily="34" charset="0"/>
                  <a:buChar char="•"/>
                </a:pPr>
                <a:r>
                  <a:rPr lang="en-US" sz="1600" b="0" strike="noStrike" spc="-1" dirty="0">
                    <a:solidFill>
                      <a:srgbClr val="002060"/>
                    </a:solidFill>
                    <a:latin typeface="+mj-lt"/>
                    <a:ea typeface="Times New Roman"/>
                  </a:rPr>
                  <a:t>modernization of the experimental infrastructure;</a:t>
                </a:r>
              </a:p>
              <a:p>
                <a:pPr marL="285750" indent="-285750">
                  <a:buFont typeface="Arial" panose="020B0604020202020204" pitchFamily="34" charset="0"/>
                  <a:buChar char="•"/>
                </a:pPr>
                <a:r>
                  <a:rPr lang="en-US" sz="1600" spc="-1" dirty="0">
                    <a:solidFill>
                      <a:srgbClr val="002060"/>
                    </a:solidFill>
                    <a:latin typeface="+mj-lt"/>
                  </a:rPr>
                  <a:t>design of ion </a:t>
                </a:r>
                <a:r>
                  <a:rPr lang="en-US" sz="1600" spc="-1">
                    <a:solidFill>
                      <a:srgbClr val="002060"/>
                    </a:solidFill>
                    <a:latin typeface="+mj-lt"/>
                  </a:rPr>
                  <a:t>microbeams. </a:t>
                </a:r>
                <a:endParaRPr lang="en-US" sz="1600" b="1" dirty="0">
                  <a:solidFill>
                    <a:srgbClr val="002060"/>
                  </a:solidFill>
                  <a:latin typeface="+mj-lt"/>
                </a:endParaRPr>
              </a:p>
            </p:txBody>
          </p:sp>
        </mc:Choice>
        <mc:Fallback xmlns="">
          <p:sp>
            <p:nvSpPr>
              <p:cNvPr id="21" name="TextBox 20">
                <a:extLst>
                  <a:ext uri="{FF2B5EF4-FFF2-40B4-BE49-F238E27FC236}">
                    <a16:creationId xmlns:a14="http://schemas.microsoft.com/office/drawing/2010/main" xmlns="" xmlns:a16="http://schemas.microsoft.com/office/drawing/2014/main" id="{A3AD9C74-A645-4B8F-A28F-D004EFD9A098}"/>
                  </a:ext>
                </a:extLst>
              </p:cNvPr>
              <p:cNvSpPr txBox="1">
                <a:spLocks noRot="1" noChangeAspect="1" noMove="1" noResize="1" noEditPoints="1" noAdjustHandles="1" noChangeArrowheads="1" noChangeShapeType="1" noTextEdit="1"/>
              </p:cNvSpPr>
              <p:nvPr/>
            </p:nvSpPr>
            <p:spPr>
              <a:xfrm>
                <a:off x="7166090" y="4239660"/>
                <a:ext cx="4995399" cy="1323439"/>
              </a:xfrm>
              <a:prstGeom prst="rect">
                <a:avLst/>
              </a:prstGeom>
              <a:blipFill>
                <a:blip r:embed="rId4" cstate="print"/>
                <a:stretch>
                  <a:fillRect l="-733" t="-1376" b="-4587"/>
                </a:stretch>
              </a:blipFill>
            </p:spPr>
            <p:txBody>
              <a:bodyPr/>
              <a:lstStyle/>
              <a:p>
                <a:r>
                  <a:rPr lang="en-US">
                    <a:noFill/>
                  </a:rPr>
                  <a:t> </a:t>
                </a:r>
              </a:p>
            </p:txBody>
          </p:sp>
        </mc:Fallback>
      </mc:AlternateContent>
    </p:spTree>
    <p:extLst>
      <p:ext uri="{BB962C8B-B14F-4D97-AF65-F5344CB8AC3E}">
        <p14:creationId xmlns:p14="http://schemas.microsoft.com/office/powerpoint/2010/main" val="172159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023340181"/>
              </p:ext>
            </p:extLst>
          </p:nvPr>
        </p:nvGraphicFramePr>
        <p:xfrm>
          <a:off x="551384" y="260648"/>
          <a:ext cx="11089232" cy="31089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opening the </a:t>
                      </a:r>
                      <a:r>
                        <a:rPr lang="en-US" sz="2000" b="1" dirty="0">
                          <a:solidFill>
                            <a:srgbClr val="C00000"/>
                          </a:solidFill>
                        </a:rPr>
                        <a:t>new project </a:t>
                      </a:r>
                      <a:r>
                        <a:rPr lang="en-US" sz="2000" b="1" dirty="0"/>
                        <a:t>“Investigations of neutron nuclear interactions and properties of the neutron” for a period of 5 years until the end of </a:t>
                      </a:r>
                      <a:r>
                        <a:rPr lang="en-US" sz="2000" b="1" dirty="0">
                          <a:solidFill>
                            <a:srgbClr val="C00000"/>
                          </a:solidFill>
                        </a:rPr>
                        <a:t>2028</a:t>
                      </a:r>
                      <a:r>
                        <a:rPr lang="en-US" sz="2000" b="1" dirty="0"/>
                        <a:t>.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also recommends </a:t>
                      </a:r>
                      <a:r>
                        <a:rPr lang="en-US" sz="2000" b="1" dirty="0">
                          <a:solidFill>
                            <a:srgbClr val="C00000"/>
                          </a:solidFill>
                        </a:rPr>
                        <a:t>extending</a:t>
                      </a:r>
                      <a:r>
                        <a:rPr lang="en-US" sz="2000" b="1" dirty="0">
                          <a:solidFill>
                            <a:srgbClr val="FF0000"/>
                          </a:solidFill>
                        </a:rPr>
                        <a:t> </a:t>
                      </a:r>
                      <a:r>
                        <a:rPr lang="en-US" sz="2000" b="1" dirty="0">
                          <a:solidFill>
                            <a:schemeClr val="tx1"/>
                          </a:solidFill>
                        </a:rPr>
                        <a:t>the</a:t>
                      </a:r>
                      <a:r>
                        <a:rPr lang="en-US" sz="2000" b="1" dirty="0">
                          <a:solidFill>
                            <a:srgbClr val="FF0000"/>
                          </a:solidFill>
                        </a:rPr>
                        <a:t> </a:t>
                      </a:r>
                      <a:r>
                        <a:rPr lang="en-US" sz="2000" b="1" dirty="0">
                          <a:solidFill>
                            <a:srgbClr val="C00000"/>
                          </a:solidFill>
                        </a:rPr>
                        <a:t>project</a:t>
                      </a:r>
                      <a:r>
                        <a:rPr lang="en-US" sz="2000" b="1" dirty="0">
                          <a:solidFill>
                            <a:srgbClr val="FF0000"/>
                          </a:solidFill>
                        </a:rPr>
                        <a:t> </a:t>
                      </a:r>
                      <a:r>
                        <a:rPr lang="en-US" sz="2000" b="1" dirty="0"/>
                        <a:t>“TANGRA” for a period of 5 years until the end of </a:t>
                      </a:r>
                      <a:r>
                        <a:rPr lang="en-US" sz="2000" b="1" dirty="0">
                          <a:solidFill>
                            <a:srgbClr val="C00000"/>
                          </a:solidFill>
                        </a:rPr>
                        <a:t>2028</a:t>
                      </a:r>
                      <a:r>
                        <a:rPr lang="en-US" sz="2000" b="1" dirty="0"/>
                        <a:t> and the </a:t>
                      </a:r>
                      <a:r>
                        <a:rPr lang="en-US" sz="2000" b="1" dirty="0">
                          <a:solidFill>
                            <a:srgbClr val="C00000"/>
                          </a:solidFill>
                        </a:rPr>
                        <a:t>project</a:t>
                      </a:r>
                      <a:r>
                        <a:rPr lang="en-US" sz="2000" b="1" dirty="0"/>
                        <a:t> “Modernization of the accelerator EG-5 and its experimental infrastructure” for a period of 3 years until the end of </a:t>
                      </a:r>
                      <a:r>
                        <a:rPr lang="en-US" sz="2000" b="1" dirty="0">
                          <a:solidFill>
                            <a:srgbClr val="C00000"/>
                          </a:solidFill>
                        </a:rPr>
                        <a:t>2026</a:t>
                      </a:r>
                      <a:r>
                        <a:rPr lang="en-US" sz="2000" b="1" dirty="0"/>
                        <a:t>. </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In relation to the proposals to open the new project, extend two other projects, as well as to open the new activity, the PAC recommends opening the </a:t>
                      </a:r>
                      <a:r>
                        <a:rPr lang="en-US" sz="2000" b="1" dirty="0">
                          <a:solidFill>
                            <a:srgbClr val="C00000"/>
                          </a:solidFill>
                        </a:rPr>
                        <a:t>new theme </a:t>
                      </a:r>
                      <a:r>
                        <a:rPr lang="en-US" sz="2000" b="1" dirty="0"/>
                        <a:t>“Nuclear Physics with Neutrons” for a period of 7 years until the end of </a:t>
                      </a:r>
                      <a:r>
                        <a:rPr lang="en-US" sz="2000" b="1" dirty="0">
                          <a:solidFill>
                            <a:srgbClr val="C00000"/>
                          </a:solidFill>
                        </a:rPr>
                        <a:t>2030</a:t>
                      </a:r>
                      <a:r>
                        <a:rPr lang="en-US" sz="2000" b="1" dirty="0"/>
                        <a:t>.</a:t>
                      </a:r>
                    </a:p>
                  </a:txBody>
                  <a:tcPr/>
                </a:tc>
                <a:extLst>
                  <a:ext uri="{0D108BD9-81ED-4DB2-BD59-A6C34878D82A}">
                    <a16:rowId xmlns:a16="http://schemas.microsoft.com/office/drawing/2014/main" val="938681424"/>
                  </a:ext>
                </a:extLst>
              </a:tr>
            </a:tbl>
          </a:graphicData>
        </a:graphic>
      </p:graphicFrame>
      <p:graphicFrame>
        <p:nvGraphicFramePr>
          <p:cNvPr id="3" name="Таблица 2">
            <a:extLst>
              <a:ext uri="{FF2B5EF4-FFF2-40B4-BE49-F238E27FC236}">
                <a16:creationId xmlns:a16="http://schemas.microsoft.com/office/drawing/2014/main" id="{A1C924F7-2437-4989-A92A-DF83F97D8737}"/>
              </a:ext>
            </a:extLst>
          </p:cNvPr>
          <p:cNvGraphicFramePr>
            <a:graphicFrameLocks noGrp="1"/>
          </p:cNvGraphicFramePr>
          <p:nvPr>
            <p:extLst>
              <p:ext uri="{D42A27DB-BD31-4B8C-83A1-F6EECF244321}">
                <p14:modId xmlns:p14="http://schemas.microsoft.com/office/powerpoint/2010/main" val="2252010478"/>
              </p:ext>
            </p:extLst>
          </p:nvPr>
        </p:nvGraphicFramePr>
        <p:xfrm>
          <a:off x="551384" y="3501008"/>
          <a:ext cx="11089232" cy="30175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b="1" u="sng" dirty="0"/>
                        <a:t>SC recommendation:</a:t>
                      </a:r>
                      <a:endParaRPr lang="ru-RU" sz="2000" b="1"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t>The SC notes the high quality of the obtained scientific results in: 1) the study of violations of fundamental symmetries in the interactions of neutrons with nuclei, obtaining nuclear data; 2) studies of the fundamental properties of the neutron, the physics of ultracold and very cold neutrons; 3) applied and methodical work.</a:t>
                      </a:r>
                    </a:p>
                  </a:txBody>
                  <a:tcPr/>
                </a:tc>
                <a:extLst>
                  <a:ext uri="{0D108BD9-81ED-4DB2-BD59-A6C34878D82A}">
                    <a16:rowId xmlns:a16="http://schemas.microsoft.com/office/drawing/2014/main" val="426722984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SC </a:t>
                      </a:r>
                      <a:r>
                        <a:rPr lang="en-US" sz="2000" b="1" kern="1200" dirty="0"/>
                        <a:t>supports the opening of a new theme “Nuclear Physics with Neutrons” and a new project “Investigations of neutron nuclear interactions and properties of the neutron” until the end of 2028 as well as extending the project “TANGRA” until the end of 2028 and the project “Modernization of the accelerator EG-5 and its experimental infrastructure” until the end of 2026.</a:t>
                      </a:r>
                      <a:endParaRPr lang="en-US" sz="2000" b="1" dirty="0"/>
                    </a:p>
                  </a:txBody>
                  <a:tcPr/>
                </a:tc>
                <a:extLst>
                  <a:ext uri="{0D108BD9-81ED-4DB2-BD59-A6C34878D82A}">
                    <a16:rowId xmlns:a16="http://schemas.microsoft.com/office/drawing/2014/main" val="755587341"/>
                  </a:ext>
                </a:extLst>
              </a:tr>
            </a:tbl>
          </a:graphicData>
        </a:graphic>
      </p:graphicFrame>
    </p:spTree>
    <p:extLst>
      <p:ext uri="{BB962C8B-B14F-4D97-AF65-F5344CB8AC3E}">
        <p14:creationId xmlns:p14="http://schemas.microsoft.com/office/powerpoint/2010/main" val="385894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1724025" y="156032"/>
            <a:ext cx="87439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002060"/>
                </a:solidFill>
              </a:rPr>
              <a:t>Programme Advisory Committee for Nuclear Physics</a:t>
            </a:r>
            <a:r>
              <a:rPr lang="en-GB" altLang="ru-RU" sz="1600" b="1" kern="0" dirty="0">
                <a:solidFill>
                  <a:srgbClr val="FF0000"/>
                </a:solidFill>
              </a:rPr>
              <a:t>, </a:t>
            </a:r>
            <a:r>
              <a:rPr lang="en-GB" altLang="ru-RU" sz="1600" b="1" kern="0" dirty="0">
                <a:solidFill>
                  <a:srgbClr val="C00000"/>
                </a:solidFill>
              </a:rPr>
              <a:t>5</a:t>
            </a:r>
            <a:r>
              <a:rPr lang="en-US" altLang="ru-RU" sz="1600" b="1" kern="0" dirty="0">
                <a:solidFill>
                  <a:srgbClr val="C00000"/>
                </a:solidFill>
              </a:rPr>
              <a:t>7th.</a:t>
            </a:r>
            <a:r>
              <a:rPr lang="en-GB" altLang="ru-RU" sz="1600" b="1" kern="0" dirty="0">
                <a:solidFill>
                  <a:srgbClr val="C00000"/>
                </a:solidFill>
              </a:rPr>
              <a:t> meeting, 29-30 </a:t>
            </a:r>
            <a:r>
              <a:rPr lang="en-US" altLang="ru-RU" sz="1600" b="1" kern="0" dirty="0">
                <a:solidFill>
                  <a:srgbClr val="C00000"/>
                </a:solidFill>
              </a:rPr>
              <a:t>June</a:t>
            </a:r>
            <a:r>
              <a:rPr lang="en-GB" altLang="ru-RU" sz="1600" b="1" kern="0" dirty="0">
                <a:solidFill>
                  <a:srgbClr val="C00000"/>
                </a:solidFill>
              </a:rPr>
              <a:t> 2023</a:t>
            </a:r>
            <a:endParaRPr lang="en-GB" altLang="ru-RU" sz="1600" kern="0" dirty="0">
              <a:solidFill>
                <a:srgbClr val="C00000"/>
              </a:solidFill>
            </a:endParaRPr>
          </a:p>
        </p:txBody>
      </p:sp>
      <p:sp>
        <p:nvSpPr>
          <p:cNvPr id="2" name="Номер слайда 1">
            <a:extLst>
              <a:ext uri="{FF2B5EF4-FFF2-40B4-BE49-F238E27FC236}">
                <a16:creationId xmlns:a16="http://schemas.microsoft.com/office/drawing/2014/main" id="{8D7AD651-D6C2-4AC9-99E0-4C2C4D3C7809}"/>
              </a:ext>
            </a:extLst>
          </p:cNvPr>
          <p:cNvSpPr>
            <a:spLocks noGrp="1"/>
          </p:cNvSpPr>
          <p:nvPr>
            <p:ph type="sldNum" sz="quarter" idx="12"/>
          </p:nvPr>
        </p:nvSpPr>
        <p:spPr/>
        <p:txBody>
          <a:bodyPr/>
          <a:lstStyle/>
          <a:p>
            <a:fld id="{017C60C2-FB95-4464-969C-DC460CD1CFD8}" type="slidenum">
              <a:rPr lang="ru-RU" smtClean="0"/>
              <a:pPr/>
              <a:t>2</a:t>
            </a:fld>
            <a:endParaRPr lang="ru-RU"/>
          </a:p>
        </p:txBody>
      </p:sp>
      <p:sp>
        <p:nvSpPr>
          <p:cNvPr id="5" name="ZoneTexte 3">
            <a:extLst>
              <a:ext uri="{FF2B5EF4-FFF2-40B4-BE49-F238E27FC236}">
                <a16:creationId xmlns:a16="http://schemas.microsoft.com/office/drawing/2014/main" id="{4BBD5046-2864-4D5E-93AC-3DB002AAA85A}"/>
              </a:ext>
            </a:extLst>
          </p:cNvPr>
          <p:cNvSpPr txBox="1">
            <a:spLocks noChangeArrowheads="1"/>
          </p:cNvSpPr>
          <p:nvPr/>
        </p:nvSpPr>
        <p:spPr bwMode="auto">
          <a:xfrm>
            <a:off x="287015" y="620688"/>
            <a:ext cx="11617968" cy="630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200" kern="0" dirty="0">
                <a:solidFill>
                  <a:srgbClr val="002060"/>
                </a:solidFill>
              </a:rPr>
              <a:t>1. Opening of the meeting 																			</a:t>
            </a:r>
            <a:r>
              <a:rPr lang="en-GB" altLang="ru-RU" sz="1200" i="1" kern="0" dirty="0">
                <a:solidFill>
                  <a:srgbClr val="002060"/>
                </a:solidFill>
              </a:rPr>
              <a:t>V. Nesvizhevsky</a:t>
            </a:r>
            <a:r>
              <a:rPr lang="en-GB" altLang="ru-RU" sz="1200" kern="0" dirty="0">
                <a:solidFill>
                  <a:srgbClr val="002060"/>
                </a:solidFill>
              </a:rPr>
              <a:t>	</a:t>
            </a:r>
          </a:p>
          <a:p>
            <a:pPr defTabSz="457200" eaLnBrk="1" hangingPunct="1">
              <a:lnSpc>
                <a:spcPct val="130000"/>
              </a:lnSpc>
              <a:defRPr/>
            </a:pPr>
            <a:r>
              <a:rPr lang="en-GB" altLang="ru-RU" sz="1200" kern="0" dirty="0">
                <a:solidFill>
                  <a:srgbClr val="002060"/>
                </a:solidFill>
              </a:rPr>
              <a:t>2. </a:t>
            </a:r>
            <a:r>
              <a:rPr lang="en-US" altLang="ru-RU" sz="1200" kern="0" dirty="0">
                <a:solidFill>
                  <a:srgbClr val="002060"/>
                </a:solidFill>
              </a:rPr>
              <a:t>Implementation of the recommendations of the 56th PAC meeting												</a:t>
            </a:r>
            <a:r>
              <a:rPr lang="en-GB" altLang="ru-RU" sz="1200" i="1" kern="0" dirty="0">
                <a:solidFill>
                  <a:srgbClr val="002060"/>
                </a:solidFill>
              </a:rPr>
              <a:t>V. Nesvizhevsky</a:t>
            </a:r>
            <a:r>
              <a:rPr lang="en-US" altLang="ru-RU" sz="1200" kern="0" dirty="0">
                <a:solidFill>
                  <a:srgbClr val="002060"/>
                </a:solidFill>
              </a:rPr>
              <a:t> </a:t>
            </a:r>
          </a:p>
          <a:p>
            <a:pPr defTabSz="457200" eaLnBrk="1" hangingPunct="1">
              <a:lnSpc>
                <a:spcPct val="130000"/>
              </a:lnSpc>
              <a:defRPr/>
            </a:pPr>
            <a:r>
              <a:rPr lang="en-GB" altLang="ru-RU" sz="1200" kern="0" dirty="0">
                <a:solidFill>
                  <a:srgbClr val="002060"/>
                </a:solidFill>
              </a:rPr>
              <a:t>3. </a:t>
            </a:r>
            <a:r>
              <a:rPr lang="en-US" altLang="ru-RU" sz="1200" kern="0" dirty="0">
                <a:solidFill>
                  <a:srgbClr val="002060"/>
                </a:solidFill>
              </a:rPr>
              <a:t>Information on the Resolution of the 133rd session of the JINR Scientific Council (February 2023) and</a:t>
            </a:r>
            <a:r>
              <a:rPr lang="en-US" sz="1200" i="1" dirty="0">
                <a:solidFill>
                  <a:srgbClr val="002060"/>
                </a:solidFill>
              </a:rPr>
              <a:t> 							S. Dmitriev</a:t>
            </a:r>
            <a:endParaRPr lang="en-US" altLang="ru-RU" sz="1200" kern="0" dirty="0">
              <a:solidFill>
                <a:srgbClr val="002060"/>
              </a:solidFill>
            </a:endParaRPr>
          </a:p>
          <a:p>
            <a:pPr defTabSz="457200" eaLnBrk="1" hangingPunct="1">
              <a:lnSpc>
                <a:spcPct val="130000"/>
              </a:lnSpc>
              <a:defRPr/>
            </a:pPr>
            <a:r>
              <a:rPr lang="en-US" altLang="ru-RU" sz="1200" kern="0" dirty="0">
                <a:solidFill>
                  <a:srgbClr val="002060"/>
                </a:solidFill>
              </a:rPr>
              <a:t>    on the decisions of the JINR Committee of Plenipotentiaries (March 2023) 	</a:t>
            </a:r>
          </a:p>
          <a:p>
            <a:pPr defTabSz="457200" eaLnBrk="1" hangingPunct="1">
              <a:lnSpc>
                <a:spcPct val="130000"/>
              </a:lnSpc>
              <a:defRPr/>
            </a:pPr>
            <a:r>
              <a:rPr lang="en-GB" altLang="ru-RU" sz="1400" b="1" kern="0" dirty="0">
                <a:solidFill>
                  <a:srgbClr val="002060"/>
                </a:solidFill>
              </a:rPr>
              <a:t>4. </a:t>
            </a:r>
            <a:r>
              <a:rPr lang="en-US" altLang="ru-RU" sz="1400" b="1" kern="0" dirty="0">
                <a:solidFill>
                  <a:srgbClr val="002060"/>
                </a:solidFill>
              </a:rPr>
              <a:t>Proposals for opening new projects within the theme "Theory of Nuclear Systems":</a:t>
            </a:r>
          </a:p>
          <a:p>
            <a:pPr defTabSz="457200" eaLnBrk="1" hangingPunct="1">
              <a:lnSpc>
                <a:spcPct val="130000"/>
              </a:lnSpc>
              <a:defRPr/>
            </a:pPr>
            <a:r>
              <a:rPr lang="en-US" altLang="ru-RU" sz="1400" b="1" kern="0" dirty="0">
                <a:solidFill>
                  <a:srgbClr val="002060"/>
                </a:solidFill>
              </a:rPr>
              <a:t>    4.1 Project "Low-energy nuclear dynamics and properties of nuclear systems"		 						N. Antonenko</a:t>
            </a:r>
          </a:p>
          <a:p>
            <a:pPr defTabSz="457200" eaLnBrk="1" hangingPunct="1">
              <a:lnSpc>
                <a:spcPct val="130000"/>
              </a:lnSpc>
              <a:defRPr/>
            </a:pPr>
            <a:r>
              <a:rPr lang="en-US" altLang="ru-RU" sz="1400" b="1" kern="0" dirty="0">
                <a:solidFill>
                  <a:srgbClr val="002060"/>
                </a:solidFill>
              </a:rPr>
              <a:t>    4.2 Project "Microscopic models for exotic nuclei and nuclear astrophysics"								A. Dzhioev</a:t>
            </a:r>
          </a:p>
          <a:p>
            <a:pPr defTabSz="457200" eaLnBrk="1" hangingPunct="1">
              <a:lnSpc>
                <a:spcPct val="130000"/>
              </a:lnSpc>
              <a:defRPr/>
            </a:pPr>
            <a:r>
              <a:rPr lang="en-US" altLang="ru-RU" sz="1400" b="1" kern="0" dirty="0">
                <a:solidFill>
                  <a:srgbClr val="002060"/>
                </a:solidFill>
              </a:rPr>
              <a:t>    4.3 Project "Quantum few-body systems"														A. Motovilov</a:t>
            </a:r>
          </a:p>
          <a:p>
            <a:pPr defTabSz="457200" eaLnBrk="1" hangingPunct="1">
              <a:lnSpc>
                <a:spcPct val="130000"/>
              </a:lnSpc>
              <a:defRPr/>
            </a:pPr>
            <a:r>
              <a:rPr lang="en-US" altLang="ru-RU" sz="1400" b="1" kern="0" dirty="0">
                <a:solidFill>
                  <a:srgbClr val="002060"/>
                </a:solidFill>
              </a:rPr>
              <a:t>    4.4 Project "Relativistic nuclear dynamics and nonlinear quantum processes“								S. Bondarenko</a:t>
            </a:r>
          </a:p>
          <a:p>
            <a:pPr defTabSz="457200" eaLnBrk="1" hangingPunct="1">
              <a:lnSpc>
                <a:spcPct val="130000"/>
              </a:lnSpc>
              <a:defRPr/>
            </a:pPr>
            <a:r>
              <a:rPr lang="en-GB" altLang="ru-RU" sz="1400" b="1" kern="0" dirty="0">
                <a:solidFill>
                  <a:srgbClr val="002060"/>
                </a:solidFill>
              </a:rPr>
              <a:t>5. </a:t>
            </a:r>
            <a:r>
              <a:rPr lang="en-US" altLang="ru-RU" sz="1400" b="1" kern="0" dirty="0">
                <a:solidFill>
                  <a:srgbClr val="002060"/>
                </a:solidFill>
              </a:rPr>
              <a:t>Proposal for extending the theme "Synthesis and Properties of Superheavy Elements, the Structure of Nuclei 		S. Sidorchuk</a:t>
            </a:r>
          </a:p>
          <a:p>
            <a:pPr defTabSz="457200" eaLnBrk="1" hangingPunct="1">
              <a:lnSpc>
                <a:spcPct val="130000"/>
              </a:lnSpc>
              <a:defRPr/>
            </a:pPr>
            <a:r>
              <a:rPr lang="en-US" altLang="ru-RU" sz="1400" b="1" kern="0" dirty="0">
                <a:solidFill>
                  <a:srgbClr val="002060"/>
                </a:solidFill>
              </a:rPr>
              <a:t>    at the Limits of Nucleon Stability":</a:t>
            </a:r>
          </a:p>
          <a:p>
            <a:pPr defTabSz="457200" eaLnBrk="1" hangingPunct="1">
              <a:lnSpc>
                <a:spcPct val="130000"/>
              </a:lnSpc>
              <a:defRPr/>
            </a:pPr>
            <a:r>
              <a:rPr lang="en-US" altLang="ru-RU" sz="1400" b="1" kern="0" dirty="0">
                <a:solidFill>
                  <a:srgbClr val="002060"/>
                </a:solidFill>
              </a:rPr>
              <a:t>    5.1 Proposals for opening new projects within the theme "Synthesis and Properties of Superheavy Elements, </a:t>
            </a:r>
          </a:p>
          <a:p>
            <a:pPr defTabSz="457200" eaLnBrk="1" hangingPunct="1">
              <a:lnSpc>
                <a:spcPct val="130000"/>
              </a:lnSpc>
              <a:defRPr/>
            </a:pPr>
            <a:r>
              <a:rPr lang="en-US" altLang="ru-RU" sz="1400" b="1" kern="0" dirty="0">
                <a:solidFill>
                  <a:srgbClr val="002060"/>
                </a:solidFill>
              </a:rPr>
              <a:t>	the Structure of Nuclei at the Limits of Nucleon Stability“</a:t>
            </a:r>
          </a:p>
          <a:p>
            <a:pPr defTabSz="457200" eaLnBrk="1" hangingPunct="1">
              <a:lnSpc>
                <a:spcPct val="130000"/>
              </a:lnSpc>
              <a:defRPr/>
            </a:pPr>
            <a:r>
              <a:rPr lang="en-US" altLang="ru-RU" sz="1400" b="1" kern="0" dirty="0">
                <a:solidFill>
                  <a:srgbClr val="002060"/>
                </a:solidFill>
              </a:rPr>
              <a:t>	5.1.1. Project "Investigation of heavy and superheavy elements“										A. Karpov</a:t>
            </a:r>
          </a:p>
          <a:p>
            <a:pPr defTabSz="457200" eaLnBrk="1" hangingPunct="1">
              <a:lnSpc>
                <a:spcPct val="130000"/>
              </a:lnSpc>
              <a:defRPr/>
            </a:pPr>
            <a:r>
              <a:rPr lang="en-US" altLang="ru-RU" sz="1400" b="1" kern="0" dirty="0">
                <a:solidFill>
                  <a:srgbClr val="002060"/>
                </a:solidFill>
              </a:rPr>
              <a:t>	5.1.2. Project "Light exotic nuclei at the borders of nuclear stability“									G. Kaminski</a:t>
            </a:r>
          </a:p>
          <a:p>
            <a:pPr defTabSz="457200" eaLnBrk="1" hangingPunct="1">
              <a:lnSpc>
                <a:spcPct val="130000"/>
              </a:lnSpc>
              <a:defRPr/>
            </a:pPr>
            <a:r>
              <a:rPr lang="en-US" altLang="ru-RU" sz="1400" b="1" kern="0" dirty="0">
                <a:solidFill>
                  <a:srgbClr val="002060"/>
                </a:solidFill>
              </a:rPr>
              <a:t>6. Report on the theme "Development of the FLNR Accelerator Complex and Experimental Setups (DRIBs-III)". 		I. Kalagin</a:t>
            </a:r>
          </a:p>
          <a:p>
            <a:pPr defTabSz="457200" eaLnBrk="1" hangingPunct="1">
              <a:lnSpc>
                <a:spcPct val="130000"/>
              </a:lnSpc>
              <a:defRPr/>
            </a:pPr>
            <a:r>
              <a:rPr lang="en-US" altLang="ru-RU" sz="1400" b="1" kern="0" dirty="0">
                <a:solidFill>
                  <a:srgbClr val="002060"/>
                </a:solidFill>
              </a:rPr>
              <a:t>    Proposals for its reformation into a large research infrastructure project (LRIP)</a:t>
            </a:r>
          </a:p>
          <a:p>
            <a:pPr defTabSz="457200" eaLnBrk="1" hangingPunct="1">
              <a:lnSpc>
                <a:spcPct val="130000"/>
              </a:lnSpc>
              <a:defRPr/>
            </a:pPr>
            <a:r>
              <a:rPr lang="en-US" altLang="ru-RU" sz="1400" b="1" kern="0" dirty="0">
                <a:solidFill>
                  <a:srgbClr val="002060"/>
                </a:solidFill>
              </a:rPr>
              <a:t>	6.1. Proposals for opening new projects within the LRIP "Development of the FLNR accelerator complex and </a:t>
            </a:r>
          </a:p>
          <a:p>
            <a:pPr defTabSz="457200" eaLnBrk="1" hangingPunct="1">
              <a:lnSpc>
                <a:spcPct val="130000"/>
              </a:lnSpc>
              <a:defRPr/>
            </a:pPr>
            <a:r>
              <a:rPr lang="en-US" altLang="ru-RU" sz="1400" b="1" kern="0" dirty="0">
                <a:solidFill>
                  <a:srgbClr val="002060"/>
                </a:solidFill>
              </a:rPr>
              <a:t>	       experimental setups (DRIBs-III)“</a:t>
            </a:r>
          </a:p>
          <a:p>
            <a:pPr defTabSz="457200" eaLnBrk="1" hangingPunct="1">
              <a:lnSpc>
                <a:spcPct val="130000"/>
              </a:lnSpc>
              <a:defRPr/>
            </a:pPr>
            <a:r>
              <a:rPr lang="en-US" altLang="ru-RU" sz="1400" b="1" kern="0" dirty="0">
                <a:solidFill>
                  <a:srgbClr val="002060"/>
                </a:solidFill>
              </a:rPr>
              <a:t>	6.1.1. Project "The U-400R accelerator complex“														</a:t>
            </a:r>
          </a:p>
          <a:p>
            <a:pPr defTabSz="457200" eaLnBrk="1" hangingPunct="1">
              <a:lnSpc>
                <a:spcPct val="130000"/>
              </a:lnSpc>
              <a:defRPr/>
            </a:pPr>
            <a:r>
              <a:rPr lang="en-US" altLang="ru-RU" sz="1400" b="1" kern="0" dirty="0">
                <a:solidFill>
                  <a:srgbClr val="002060"/>
                </a:solidFill>
              </a:rPr>
              <a:t>	6.1.2. Project "Development of experimental setups to study the chemical and physical properties of 			A. Eremin</a:t>
            </a:r>
          </a:p>
          <a:p>
            <a:pPr defTabSz="457200" eaLnBrk="1" hangingPunct="1">
              <a:lnSpc>
                <a:spcPct val="130000"/>
              </a:lnSpc>
              <a:defRPr/>
            </a:pPr>
            <a:r>
              <a:rPr lang="en-US" altLang="ru-RU" sz="1400" b="1" kern="0" dirty="0">
                <a:solidFill>
                  <a:srgbClr val="002060"/>
                </a:solidFill>
              </a:rPr>
              <a:t>		superheavy elements"</a:t>
            </a:r>
            <a:endParaRPr lang="en-GB" altLang="ru-RU" sz="1200" b="1" u="sng" kern="0" dirty="0">
              <a:solidFill>
                <a:srgbClr val="002060"/>
              </a:solidFill>
            </a:endParaRPr>
          </a:p>
          <a:p>
            <a:pPr algn="ctr" defTabSz="457200" eaLnBrk="1" hangingPunct="1">
              <a:lnSpc>
                <a:spcPct val="130000"/>
              </a:lnSpc>
              <a:defRPr/>
            </a:pPr>
            <a:endParaRPr lang="en-GB" altLang="ru-RU" sz="1200" kern="0" dirty="0">
              <a:solidFill>
                <a:srgbClr val="002060"/>
              </a:solidFill>
            </a:endParaRPr>
          </a:p>
        </p:txBody>
      </p:sp>
    </p:spTree>
    <p:extLst>
      <p:ext uri="{BB962C8B-B14F-4D97-AF65-F5344CB8AC3E}">
        <p14:creationId xmlns:p14="http://schemas.microsoft.com/office/powerpoint/2010/main" val="284537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Large research infrastructure project “BAIKAL-GVD”</a:t>
            </a:r>
          </a:p>
        </p:txBody>
      </p:sp>
      <p:pic>
        <p:nvPicPr>
          <p:cNvPr id="5" name="Рисунок 4">
            <a:extLst>
              <a:ext uri="{FF2B5EF4-FFF2-40B4-BE49-F238E27FC236}">
                <a16:creationId xmlns:a16="http://schemas.microsoft.com/office/drawing/2014/main" id="{19736653-4ACD-4B8F-8B7C-26DA0F6B9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542044"/>
            <a:ext cx="3054900" cy="2018924"/>
          </a:xfrm>
          <a:prstGeom prst="rect">
            <a:avLst/>
          </a:prstGeom>
        </p:spPr>
      </p:pic>
      <p:sp>
        <p:nvSpPr>
          <p:cNvPr id="11" name="Прямоугольник 10">
            <a:extLst>
              <a:ext uri="{FF2B5EF4-FFF2-40B4-BE49-F238E27FC236}">
                <a16:creationId xmlns:a16="http://schemas.microsoft.com/office/drawing/2014/main" id="{DB20D36A-46F7-49A4-A57E-135B20FF3FFF}"/>
              </a:ext>
            </a:extLst>
          </p:cNvPr>
          <p:cNvSpPr/>
          <p:nvPr/>
        </p:nvSpPr>
        <p:spPr>
          <a:xfrm>
            <a:off x="1343472" y="2276872"/>
            <a:ext cx="1633781" cy="338554"/>
          </a:xfrm>
          <a:prstGeom prst="rect">
            <a:avLst/>
          </a:prstGeom>
        </p:spPr>
        <p:txBody>
          <a:bodyPr wrap="none">
            <a:spAutoFit/>
          </a:bodyPr>
          <a:lstStyle/>
          <a:p>
            <a:r>
              <a:rPr lang="en-US" altLang="ru-RU" sz="1600" b="1" kern="0" dirty="0">
                <a:solidFill>
                  <a:schemeClr val="bg1"/>
                </a:solidFill>
              </a:rPr>
              <a:t>Igor Belolaptikov</a:t>
            </a:r>
          </a:p>
        </p:txBody>
      </p:sp>
      <p:sp>
        <p:nvSpPr>
          <p:cNvPr id="51" name="TextBox 50">
            <a:extLst>
              <a:ext uri="{FF2B5EF4-FFF2-40B4-BE49-F238E27FC236}">
                <a16:creationId xmlns:a16="http://schemas.microsoft.com/office/drawing/2014/main" id="{F755BD51-E1FB-4655-B722-0BDCC93D3C45}"/>
              </a:ext>
            </a:extLst>
          </p:cNvPr>
          <p:cNvSpPr txBox="1"/>
          <p:nvPr/>
        </p:nvSpPr>
        <p:spPr>
          <a:xfrm>
            <a:off x="3503712" y="780157"/>
            <a:ext cx="8385238" cy="1200329"/>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p:spPr>
        <p:txBody>
          <a:bodyPr wrap="square" rtlCol="0">
            <a:spAutoFit/>
          </a:bodyPr>
          <a:lstStyle/>
          <a:p>
            <a:r>
              <a:rPr lang="en-US" dirty="0">
                <a:solidFill>
                  <a:srgbClr val="002060"/>
                </a:solidFill>
              </a:rPr>
              <a:t>The Baikal-GVD project is </a:t>
            </a:r>
            <a:r>
              <a:rPr lang="en-US" dirty="0">
                <a:solidFill>
                  <a:srgbClr val="C00000"/>
                </a:solidFill>
              </a:rPr>
              <a:t>one of the leading projects at JINR </a:t>
            </a:r>
            <a:r>
              <a:rPr lang="en-US" dirty="0">
                <a:solidFill>
                  <a:srgbClr val="002060"/>
                </a:solidFill>
              </a:rPr>
              <a:t>and the </a:t>
            </a:r>
            <a:r>
              <a:rPr lang="en-US" dirty="0">
                <a:solidFill>
                  <a:srgbClr val="C00000"/>
                </a:solidFill>
              </a:rPr>
              <a:t>largest  detector</a:t>
            </a:r>
            <a:r>
              <a:rPr lang="ru-RU" dirty="0">
                <a:solidFill>
                  <a:srgbClr val="C00000"/>
                </a:solidFill>
              </a:rPr>
              <a:t> </a:t>
            </a:r>
            <a:r>
              <a:rPr lang="en-US" dirty="0">
                <a:solidFill>
                  <a:srgbClr val="C00000"/>
                </a:solidFill>
              </a:rPr>
              <a:t>of astrophysical high energy neutrino in the North hemisphere</a:t>
            </a:r>
            <a:r>
              <a:rPr lang="en-US" dirty="0">
                <a:solidFill>
                  <a:srgbClr val="002060"/>
                </a:solidFill>
              </a:rPr>
              <a:t>. The project is highlighted as a Large Infrastructure Project since 2024. Currently the activity is related to the theme 03-2-1100-2010/2024 (Non-accelerated neutrino physics and astrophysics).</a:t>
            </a:r>
          </a:p>
        </p:txBody>
      </p:sp>
      <p:sp>
        <p:nvSpPr>
          <p:cNvPr id="7" name="Прямоугольник 6">
            <a:extLst>
              <a:ext uri="{FF2B5EF4-FFF2-40B4-BE49-F238E27FC236}">
                <a16:creationId xmlns:a16="http://schemas.microsoft.com/office/drawing/2014/main" id="{B8700131-CE3A-4A47-B2F7-77DFE446C292}"/>
              </a:ext>
            </a:extLst>
          </p:cNvPr>
          <p:cNvSpPr/>
          <p:nvPr/>
        </p:nvSpPr>
        <p:spPr>
          <a:xfrm>
            <a:off x="3503712" y="1993593"/>
            <a:ext cx="8352927" cy="2585323"/>
          </a:xfrm>
          <a:prstGeom prst="rect">
            <a:avLst/>
          </a:prstGeom>
        </p:spPr>
        <p:txBody>
          <a:bodyPr wrap="square">
            <a:spAutoFit/>
          </a:bodyPr>
          <a:lstStyle/>
          <a:p>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Baikal Collaboration</a:t>
            </a:r>
            <a:r>
              <a:rPr lang="en-US" b="1" dirty="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Joint Institute for Nuclear Research (Dubna, Russia)</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Institute for Nuclear Research, Russian Academy of Sciences (Moscow, Russia)</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Irkutsk State University (Irkutsk, Russia)</a:t>
            </a:r>
          </a:p>
          <a:p>
            <a:pPr marL="457200" indent="-457200">
              <a:buFont typeface="+mj-lt"/>
              <a:buAutoNum type="arabicPeriod"/>
            </a:pPr>
            <a:r>
              <a:rPr lang="en-US" sz="1600" dirty="0" err="1">
                <a:latin typeface="Times New Roman" panose="02020603050405020304" pitchFamily="18" charset="0"/>
                <a:ea typeface="Calibri" panose="020F0502020204030204" pitchFamily="34" charset="0"/>
                <a:cs typeface="Times New Roman" panose="02020603050405020304" pitchFamily="18" charset="0"/>
              </a:rPr>
              <a:t>Skobeltsyn</a:t>
            </a:r>
            <a:r>
              <a:rPr lang="en-US" sz="1600" dirty="0">
                <a:latin typeface="Times New Roman" panose="02020603050405020304" pitchFamily="18" charset="0"/>
                <a:ea typeface="Calibri" panose="020F0502020204030204" pitchFamily="34" charset="0"/>
                <a:cs typeface="Times New Roman" panose="02020603050405020304" pitchFamily="18" charset="0"/>
              </a:rPr>
              <a:t> Institute of Nuclear Physics, MSU (Moscow, Russia)</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Comenius University (Bratislava, Slovakia)</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Czech Technical University in Prague (Prague, Czech Republic)</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Institute of Nuclear Physics ME RK  (Almaty, Kazakhstan)</a:t>
            </a:r>
          </a:p>
          <a:p>
            <a:pPr marL="457200" indent="-457200">
              <a:buFont typeface="+mj-lt"/>
              <a:buAutoNum type="arabicPeriod"/>
            </a:pPr>
            <a:r>
              <a:rPr lang="en-US" sz="1600" dirty="0" err="1">
                <a:latin typeface="Times New Roman" panose="02020603050405020304" pitchFamily="18" charset="0"/>
                <a:ea typeface="Calibri" panose="020F0502020204030204" pitchFamily="34" charset="0"/>
                <a:cs typeface="Times New Roman" panose="02020603050405020304" pitchFamily="18" charset="0"/>
              </a:rPr>
              <a:t>Nizhni</a:t>
            </a:r>
            <a:r>
              <a:rPr lang="en-US" sz="1600" dirty="0">
                <a:latin typeface="Times New Roman" panose="02020603050405020304" pitchFamily="18" charset="0"/>
                <a:ea typeface="Calibri" panose="020F0502020204030204" pitchFamily="34" charset="0"/>
                <a:cs typeface="Times New Roman" panose="02020603050405020304" pitchFamily="18" charset="0"/>
              </a:rPr>
              <a:t> Novgorod State Technical University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Nizhni</a:t>
            </a:r>
            <a:r>
              <a:rPr lang="en-US" sz="1600" dirty="0">
                <a:latin typeface="Times New Roman" panose="02020603050405020304" pitchFamily="18" charset="0"/>
                <a:ea typeface="Calibri" panose="020F0502020204030204" pitchFamily="34" charset="0"/>
                <a:cs typeface="Times New Roman" panose="02020603050405020304" pitchFamily="18" charset="0"/>
              </a:rPr>
              <a:t> Novgorod, Russia)</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St. Petersburg State Marine Technical University (St. Petersburg, Russia)</a:t>
            </a:r>
            <a:endParaRPr lang="ru-RU" sz="1600" dirty="0"/>
          </a:p>
        </p:txBody>
      </p:sp>
      <p:pic>
        <p:nvPicPr>
          <p:cNvPr id="61" name="Рисунок 9">
            <a:extLst>
              <a:ext uri="{FF2B5EF4-FFF2-40B4-BE49-F238E27FC236}">
                <a16:creationId xmlns:a16="http://schemas.microsoft.com/office/drawing/2014/main" id="{D8E8A108-420A-48B7-B0CE-C07B5304ED08}"/>
              </a:ext>
            </a:extLst>
          </p:cNvPr>
          <p:cNvPicPr>
            <a:picLocks noChangeAspect="1"/>
          </p:cNvPicPr>
          <p:nvPr/>
        </p:nvPicPr>
        <p:blipFill>
          <a:blip r:embed="rId4" cstate="print"/>
          <a:stretch>
            <a:fillRect/>
          </a:stretch>
        </p:blipFill>
        <p:spPr>
          <a:xfrm>
            <a:off x="2132107" y="542044"/>
            <a:ext cx="1110684" cy="880076"/>
          </a:xfrm>
          <a:prstGeom prst="rect">
            <a:avLst/>
          </a:prstGeom>
        </p:spPr>
      </p:pic>
      <p:sp>
        <p:nvSpPr>
          <p:cNvPr id="9" name="Прямоугольник 8">
            <a:extLst>
              <a:ext uri="{FF2B5EF4-FFF2-40B4-BE49-F238E27FC236}">
                <a16:creationId xmlns:a16="http://schemas.microsoft.com/office/drawing/2014/main" id="{9B2790CC-BC43-4CA3-8692-C624D7FAF860}"/>
              </a:ext>
            </a:extLst>
          </p:cNvPr>
          <p:cNvSpPr/>
          <p:nvPr/>
        </p:nvSpPr>
        <p:spPr>
          <a:xfrm>
            <a:off x="263352" y="4263206"/>
            <a:ext cx="12072664" cy="2554545"/>
          </a:xfrm>
          <a:prstGeom prst="rect">
            <a:avLst/>
          </a:prstGeom>
        </p:spPr>
        <p:txBody>
          <a:bodyPr wrap="square">
            <a:spAutoFit/>
          </a:bodyPr>
          <a:lstStyle/>
          <a:p>
            <a:r>
              <a:rPr lang="en-US" sz="1600" b="1" dirty="0"/>
              <a:t>Objectives:  </a:t>
            </a:r>
            <a:endParaRPr lang="en-US" sz="1600" dirty="0"/>
          </a:p>
          <a:p>
            <a:pPr marL="742950" lvl="1" indent="-285750">
              <a:buFontTx/>
              <a:buChar char="-"/>
            </a:pPr>
            <a:r>
              <a:rPr lang="en-US" sz="1600" dirty="0">
                <a:solidFill>
                  <a:srgbClr val="C00000"/>
                </a:solidFill>
              </a:rPr>
              <a:t>flexible structure </a:t>
            </a:r>
            <a:r>
              <a:rPr lang="en-US" sz="1600" dirty="0"/>
              <a:t>allowing  an </a:t>
            </a:r>
            <a:r>
              <a:rPr lang="en-US" sz="1600" dirty="0">
                <a:solidFill>
                  <a:srgbClr val="C00000"/>
                </a:solidFill>
              </a:rPr>
              <a:t>upgrade</a:t>
            </a:r>
            <a:r>
              <a:rPr lang="en-US" sz="1600" dirty="0"/>
              <a:t> and/or a </a:t>
            </a:r>
            <a:r>
              <a:rPr lang="en-US" sz="1600" dirty="0">
                <a:solidFill>
                  <a:srgbClr val="C00000"/>
                </a:solidFill>
              </a:rPr>
              <a:t>rearrangement </a:t>
            </a:r>
            <a:r>
              <a:rPr lang="en-US" sz="1600" dirty="0"/>
              <a:t>of the main building blocks (clusters)</a:t>
            </a:r>
          </a:p>
          <a:p>
            <a:pPr marL="742950" lvl="1" indent="-285750">
              <a:buFontTx/>
              <a:buChar char="-"/>
            </a:pPr>
            <a:r>
              <a:rPr lang="en-US" sz="1600" dirty="0">
                <a:solidFill>
                  <a:srgbClr val="C00000"/>
                </a:solidFill>
              </a:rPr>
              <a:t>km</a:t>
            </a:r>
            <a:r>
              <a:rPr lang="en-US" sz="1600" baseline="30000" dirty="0">
                <a:solidFill>
                  <a:srgbClr val="C00000"/>
                </a:solidFill>
              </a:rPr>
              <a:t>3</a:t>
            </a:r>
            <a:r>
              <a:rPr lang="en-US" sz="1600" dirty="0">
                <a:solidFill>
                  <a:srgbClr val="C00000"/>
                </a:solidFill>
              </a:rPr>
              <a:t>-scale</a:t>
            </a:r>
            <a:r>
              <a:rPr lang="en-US" sz="1600" dirty="0"/>
              <a:t> 3D-array of photo sensors</a:t>
            </a:r>
          </a:p>
          <a:p>
            <a:pPr marL="742950" lvl="1" indent="-285750">
              <a:buFontTx/>
              <a:buChar char="-"/>
            </a:pPr>
            <a:r>
              <a:rPr lang="en-US" sz="1600" dirty="0">
                <a:solidFill>
                  <a:srgbClr val="C00000"/>
                </a:solidFill>
              </a:rPr>
              <a:t>high sensitivity and resolution</a:t>
            </a:r>
            <a:r>
              <a:rPr lang="en-US" sz="1600" dirty="0"/>
              <a:t> of neutrino energy, direction</a:t>
            </a:r>
            <a:r>
              <a:rPr lang="ru-RU" sz="1600" dirty="0"/>
              <a:t> </a:t>
            </a:r>
            <a:r>
              <a:rPr lang="en-US" sz="1600" dirty="0"/>
              <a:t>and flavor content </a:t>
            </a:r>
          </a:p>
          <a:p>
            <a:r>
              <a:rPr lang="en-US" sz="1600" b="1" dirty="0"/>
              <a:t>Main Physics Goals:</a:t>
            </a:r>
            <a:r>
              <a:rPr lang="en-US" sz="1600" dirty="0"/>
              <a:t> </a:t>
            </a:r>
          </a:p>
          <a:p>
            <a:pPr marL="1200150" lvl="2" indent="-285750">
              <a:buFontTx/>
              <a:buChar char="-"/>
            </a:pPr>
            <a:r>
              <a:rPr lang="en-US" sz="1600" dirty="0">
                <a:solidFill>
                  <a:srgbClr val="C00000"/>
                </a:solidFill>
              </a:rPr>
              <a:t>Diffuse neutrino flux </a:t>
            </a:r>
            <a:r>
              <a:rPr lang="en-US" sz="1600" dirty="0"/>
              <a:t>– energy spectrum, local and global anisotropy, flavor content</a:t>
            </a:r>
          </a:p>
          <a:p>
            <a:pPr marL="1200150" lvl="2" indent="-285750">
              <a:buFontTx/>
              <a:buChar char="-"/>
            </a:pPr>
            <a:r>
              <a:rPr lang="en-US" sz="1600" dirty="0"/>
              <a:t>Investigate Galactic and extragalactic neutrino </a:t>
            </a:r>
            <a:r>
              <a:rPr lang="en-US" sz="1600" dirty="0">
                <a:solidFill>
                  <a:srgbClr val="C00000"/>
                </a:solidFill>
              </a:rPr>
              <a:t>“point</a:t>
            </a:r>
            <a:r>
              <a:rPr lang="ru-RU" sz="1600" dirty="0">
                <a:solidFill>
                  <a:srgbClr val="C00000"/>
                </a:solidFill>
              </a:rPr>
              <a:t> </a:t>
            </a:r>
            <a:r>
              <a:rPr lang="en-US" sz="1600" dirty="0">
                <a:solidFill>
                  <a:srgbClr val="C00000"/>
                </a:solidFill>
              </a:rPr>
              <a:t>sources” </a:t>
            </a:r>
            <a:r>
              <a:rPr lang="en-US" sz="1600" dirty="0"/>
              <a:t>in energy range &gt; </a:t>
            </a:r>
            <a:r>
              <a:rPr lang="en-US" sz="1600" dirty="0" err="1"/>
              <a:t>TeV</a:t>
            </a:r>
            <a:endParaRPr lang="en-US" sz="1600" dirty="0"/>
          </a:p>
          <a:p>
            <a:pPr marL="1200150" lvl="2" indent="-285750">
              <a:buFontTx/>
              <a:buChar char="-"/>
            </a:pPr>
            <a:r>
              <a:rPr lang="en-US" sz="1600" dirty="0">
                <a:solidFill>
                  <a:srgbClr val="C00000"/>
                </a:solidFill>
              </a:rPr>
              <a:t>Transient sources </a:t>
            </a:r>
            <a:r>
              <a:rPr lang="en-US" sz="1600" dirty="0"/>
              <a:t>(GRB, …)</a:t>
            </a:r>
          </a:p>
          <a:p>
            <a:pPr marL="1200150" lvl="2" indent="-285750">
              <a:buFontTx/>
              <a:buChar char="-"/>
            </a:pPr>
            <a:r>
              <a:rPr lang="en-US" sz="1600" dirty="0">
                <a:solidFill>
                  <a:srgbClr val="C00000"/>
                </a:solidFill>
              </a:rPr>
              <a:t>Dark matter </a:t>
            </a:r>
            <a:r>
              <a:rPr lang="en-US" sz="1600" dirty="0"/>
              <a:t>– indirect search</a:t>
            </a:r>
          </a:p>
          <a:p>
            <a:pPr marL="1200150" lvl="2" indent="-285750">
              <a:buFontTx/>
              <a:buChar char="-"/>
            </a:pPr>
            <a:r>
              <a:rPr lang="en-US" sz="1600" dirty="0">
                <a:solidFill>
                  <a:srgbClr val="C00000"/>
                </a:solidFill>
              </a:rPr>
              <a:t>Exotic particles </a:t>
            </a:r>
            <a:r>
              <a:rPr lang="en-US" sz="1600" dirty="0"/>
              <a:t>– monopoles, Q-balls, nuclearites, …</a:t>
            </a:r>
            <a:endParaRPr lang="ru-RU" sz="1600" dirty="0"/>
          </a:p>
        </p:txBody>
      </p:sp>
    </p:spTree>
    <p:extLst>
      <p:ext uri="{BB962C8B-B14F-4D97-AF65-F5344CB8AC3E}">
        <p14:creationId xmlns:p14="http://schemas.microsoft.com/office/powerpoint/2010/main" val="3870846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788DE8-531F-784C-0DA0-02A42DAB6363}"/>
              </a:ext>
            </a:extLst>
          </p:cNvPr>
          <p:cNvSpPr txBox="1"/>
          <p:nvPr/>
        </p:nvSpPr>
        <p:spPr>
          <a:xfrm>
            <a:off x="3356448" y="314399"/>
            <a:ext cx="4993098" cy="584775"/>
          </a:xfrm>
          <a:prstGeom prst="rect">
            <a:avLst/>
          </a:prstGeom>
          <a:noFill/>
        </p:spPr>
        <p:txBody>
          <a:bodyPr wrap="none" rtlCol="0">
            <a:spAutoFit/>
          </a:bodyPr>
          <a:lstStyle/>
          <a:p>
            <a:r>
              <a:rPr lang="en-US" sz="3200" b="1" kern="100" dirty="0">
                <a:solidFill>
                  <a:srgbClr val="002060"/>
                </a:solidFill>
                <a:latin typeface="Calibri" panose="020F0502020204030204" pitchFamily="34" charset="0"/>
                <a:ea typeface="Calibri" panose="020F0502020204030204" pitchFamily="34" charset="0"/>
                <a:cs typeface="Calibri" panose="020F0502020204030204" pitchFamily="34" charset="0"/>
              </a:rPr>
              <a:t>C</a:t>
            </a:r>
            <a:r>
              <a:rPr lang="en-US" sz="3200" b="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urrent status</a:t>
            </a:r>
            <a:r>
              <a:rPr lang="ru-RU" sz="3200" b="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3200" b="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of Baikal-GVD</a:t>
            </a:r>
            <a:endParaRPr lang="ru-RU" sz="3200" b="1" dirty="0">
              <a:solidFill>
                <a:srgbClr val="002060"/>
              </a:solidFill>
            </a:endParaRPr>
          </a:p>
        </p:txBody>
      </p:sp>
      <p:sp>
        <p:nvSpPr>
          <p:cNvPr id="10" name="TextBox 9">
            <a:extLst>
              <a:ext uri="{FF2B5EF4-FFF2-40B4-BE49-F238E27FC236}">
                <a16:creationId xmlns:a16="http://schemas.microsoft.com/office/drawing/2014/main" id="{D6B158B6-81AF-BAF1-B8CC-C5C0A079267E}"/>
              </a:ext>
            </a:extLst>
          </p:cNvPr>
          <p:cNvSpPr txBox="1"/>
          <p:nvPr/>
        </p:nvSpPr>
        <p:spPr>
          <a:xfrm>
            <a:off x="245194" y="1416035"/>
            <a:ext cx="5699761" cy="4893647"/>
          </a:xfrm>
          <a:prstGeom prst="rect">
            <a:avLst/>
          </a:prstGeom>
          <a:noFill/>
        </p:spPr>
        <p:txBody>
          <a:bodyPr wrap="square">
            <a:spAutoFit/>
          </a:bodyPr>
          <a:lstStyle/>
          <a:p>
            <a:pPr marL="342900" indent="-342900" algn="l">
              <a:buFont typeface="Wingdings" panose="05000000000000000000" pitchFamily="2" charset="2"/>
              <a:buChar char="Ø"/>
            </a:pPr>
            <a:r>
              <a:rPr lang="en-US" sz="2200" dirty="0">
                <a:effectLst/>
                <a:ea typeface="Calibri" panose="020F0502020204030204" pitchFamily="34" charset="0"/>
              </a:rPr>
              <a:t>Currently, the deployment of the Baikal-GVD neutrino telescope is successfully underway.  </a:t>
            </a:r>
            <a:r>
              <a:rPr lang="ru-RU" sz="2200" dirty="0">
                <a:effectLst/>
                <a:ea typeface="Calibri" panose="020F0502020204030204" pitchFamily="34" charset="0"/>
              </a:rPr>
              <a:t>- </a:t>
            </a:r>
            <a:r>
              <a:rPr lang="en-US" sz="2200" dirty="0">
                <a:effectLst/>
                <a:ea typeface="Calibri" panose="020F0502020204030204" pitchFamily="34" charset="0"/>
              </a:rPr>
              <a:t> </a:t>
            </a:r>
            <a:r>
              <a:rPr lang="ru-RU" sz="2200" dirty="0">
                <a:solidFill>
                  <a:srgbClr val="C00000"/>
                </a:solidFill>
                <a:effectLst/>
                <a:ea typeface="Calibri" panose="020F0502020204030204" pitchFamily="34" charset="0"/>
              </a:rPr>
              <a:t>12</a:t>
            </a:r>
            <a:r>
              <a:rPr lang="en-US" sz="2200" dirty="0">
                <a:solidFill>
                  <a:srgbClr val="C00000"/>
                </a:solidFill>
                <a:effectLst/>
                <a:ea typeface="Calibri" panose="020F0502020204030204" pitchFamily="34" charset="0"/>
              </a:rPr>
              <a:t> </a:t>
            </a:r>
            <a:r>
              <a:rPr lang="en-US" sz="2200" dirty="0">
                <a:solidFill>
                  <a:srgbClr val="C00000"/>
                </a:solidFill>
                <a:ea typeface="Calibri" panose="020F0502020204030204" pitchFamily="34" charset="0"/>
              </a:rPr>
              <a:t>cluster</a:t>
            </a:r>
            <a:r>
              <a:rPr lang="en-US" sz="2200" dirty="0">
                <a:solidFill>
                  <a:srgbClr val="C00000"/>
                </a:solidFill>
                <a:effectLst/>
                <a:ea typeface="Calibri" panose="020F0502020204030204" pitchFamily="34" charset="0"/>
              </a:rPr>
              <a:t>s </a:t>
            </a:r>
            <a:r>
              <a:rPr lang="en-US" sz="2200" dirty="0">
                <a:effectLst/>
                <a:ea typeface="Calibri" panose="020F0502020204030204" pitchFamily="34" charset="0"/>
              </a:rPr>
              <a:t>with 3456 OMs.</a:t>
            </a:r>
          </a:p>
          <a:p>
            <a:pPr algn="l"/>
            <a:r>
              <a:rPr lang="en-US" sz="2200" dirty="0">
                <a:ea typeface="Calibri" panose="020F0502020204030204" pitchFamily="34" charset="0"/>
              </a:rPr>
              <a:t>     -  About </a:t>
            </a:r>
            <a:r>
              <a:rPr lang="en-US" sz="2200" b="1" dirty="0">
                <a:solidFill>
                  <a:srgbClr val="C00000"/>
                </a:solidFill>
              </a:rPr>
              <a:t>10 astrophysical neutrinos per year</a:t>
            </a:r>
            <a:r>
              <a:rPr lang="en-US" sz="2200" dirty="0">
                <a:solidFill>
                  <a:srgbClr val="000000"/>
                </a:solidFill>
              </a:rPr>
              <a:t>.</a:t>
            </a:r>
            <a:endParaRPr lang="en-US" sz="2200" dirty="0">
              <a:effectLst/>
              <a:ea typeface="Calibri" panose="020F0502020204030204" pitchFamily="34" charset="0"/>
            </a:endParaRPr>
          </a:p>
          <a:p>
            <a:pPr marL="342900" indent="-342900">
              <a:buFont typeface="Wingdings" panose="05000000000000000000" pitchFamily="2" charset="2"/>
              <a:buChar char="Ø"/>
            </a:pPr>
            <a:r>
              <a:rPr lang="en-US" sz="2200" b="0" i="0" dirty="0">
                <a:solidFill>
                  <a:srgbClr val="000000"/>
                </a:solidFill>
                <a:effectLst/>
              </a:rPr>
              <a:t>The production and technical base of the Baikal project provides the deployment of </a:t>
            </a:r>
            <a:r>
              <a:rPr lang="en-US" sz="2200" b="1" i="0" dirty="0">
                <a:solidFill>
                  <a:srgbClr val="C00000"/>
                </a:solidFill>
                <a:effectLst/>
              </a:rPr>
              <a:t>two clusters annually</a:t>
            </a:r>
            <a:r>
              <a:rPr lang="en-US" sz="2200" b="0" i="0" dirty="0">
                <a:solidFill>
                  <a:srgbClr val="000000"/>
                </a:solidFill>
                <a:effectLst/>
              </a:rPr>
              <a:t>.</a:t>
            </a:r>
            <a:endParaRPr lang="ru-RU" sz="2200" b="0" i="0" dirty="0">
              <a:solidFill>
                <a:srgbClr val="000000"/>
              </a:solidFill>
              <a:effectLst/>
            </a:endParaRPr>
          </a:p>
          <a:p>
            <a:pPr algn="l"/>
            <a:endParaRPr lang="ru-RU" sz="400" dirty="0">
              <a:solidFill>
                <a:srgbClr val="000000"/>
              </a:solidFill>
            </a:endParaRPr>
          </a:p>
          <a:p>
            <a:pPr marL="342900" indent="-342900" algn="l">
              <a:buFont typeface="Wingdings" panose="05000000000000000000" pitchFamily="2" charset="2"/>
              <a:buChar char="Ø"/>
            </a:pPr>
            <a:r>
              <a:rPr lang="en-US" sz="2200" dirty="0">
                <a:solidFill>
                  <a:srgbClr val="000000"/>
                </a:solidFill>
              </a:rPr>
              <a:t>GVD has </a:t>
            </a:r>
            <a:r>
              <a:rPr lang="en-US" sz="2200" b="1" dirty="0">
                <a:solidFill>
                  <a:srgbClr val="C00000"/>
                </a:solidFill>
              </a:rPr>
              <a:t>developed shore infrastructure</a:t>
            </a:r>
            <a:r>
              <a:rPr lang="en-US" sz="2200" dirty="0">
                <a:solidFill>
                  <a:srgbClr val="000000"/>
                </a:solidFill>
              </a:rPr>
              <a:t>: control center, laboratories, workshops</a:t>
            </a:r>
            <a:r>
              <a:rPr lang="ru-RU" sz="2200" dirty="0">
                <a:solidFill>
                  <a:srgbClr val="000000"/>
                </a:solidFill>
              </a:rPr>
              <a:t>,</a:t>
            </a:r>
            <a:r>
              <a:rPr lang="en-US" sz="2200" dirty="0">
                <a:solidFill>
                  <a:srgbClr val="000000"/>
                </a:solidFill>
              </a:rPr>
              <a:t> deployment tools, living quarters.</a:t>
            </a:r>
          </a:p>
          <a:p>
            <a:pPr marL="342900" indent="-342900" algn="l">
              <a:buFont typeface="Wingdings" panose="05000000000000000000" pitchFamily="2" charset="2"/>
              <a:buChar char="Ø"/>
            </a:pPr>
            <a:r>
              <a:rPr lang="en-US" sz="2200" dirty="0">
                <a:solidFill>
                  <a:srgbClr val="000000"/>
                </a:solidFill>
              </a:rPr>
              <a:t>GVD is </a:t>
            </a:r>
            <a:r>
              <a:rPr lang="en-US" sz="2200" b="1" dirty="0">
                <a:solidFill>
                  <a:srgbClr val="C00000"/>
                </a:solidFill>
              </a:rPr>
              <a:t>testing ground</a:t>
            </a:r>
            <a:r>
              <a:rPr lang="en-US" sz="2200" dirty="0">
                <a:solidFill>
                  <a:srgbClr val="C00000"/>
                </a:solidFill>
              </a:rPr>
              <a:t> </a:t>
            </a:r>
            <a:r>
              <a:rPr lang="en-US" sz="2200" dirty="0">
                <a:solidFill>
                  <a:srgbClr val="000000"/>
                </a:solidFill>
              </a:rPr>
              <a:t>for the development the systems for next-generation telescope:</a:t>
            </a:r>
          </a:p>
          <a:p>
            <a:pPr algn="l"/>
            <a:r>
              <a:rPr lang="en-US" sz="2200" dirty="0">
                <a:solidFill>
                  <a:srgbClr val="000000"/>
                </a:solidFill>
              </a:rPr>
              <a:t>     - 2 strings with fiber-optic DAQ;</a:t>
            </a:r>
          </a:p>
          <a:p>
            <a:pPr algn="l"/>
            <a:r>
              <a:rPr lang="en-US" sz="2200" dirty="0">
                <a:solidFill>
                  <a:srgbClr val="000000"/>
                </a:solidFill>
              </a:rPr>
              <a:t>     - 3 inter-cluster strings.</a:t>
            </a:r>
            <a:endParaRPr lang="ru-RU" sz="2200" dirty="0">
              <a:solidFill>
                <a:srgbClr val="000000"/>
              </a:solidFill>
            </a:endParaRPr>
          </a:p>
        </p:txBody>
      </p:sp>
      <p:grpSp>
        <p:nvGrpSpPr>
          <p:cNvPr id="17" name="Группа 16">
            <a:extLst>
              <a:ext uri="{FF2B5EF4-FFF2-40B4-BE49-F238E27FC236}">
                <a16:creationId xmlns:a16="http://schemas.microsoft.com/office/drawing/2014/main" id="{878BE40B-02CE-31AB-A65F-42AC68BB8FDF}"/>
              </a:ext>
            </a:extLst>
          </p:cNvPr>
          <p:cNvGrpSpPr/>
          <p:nvPr/>
        </p:nvGrpSpPr>
        <p:grpSpPr>
          <a:xfrm>
            <a:off x="5965368" y="1247178"/>
            <a:ext cx="6207326" cy="5062504"/>
            <a:chOff x="6096000" y="1464891"/>
            <a:chExt cx="6207326" cy="5062504"/>
          </a:xfrm>
        </p:grpSpPr>
        <p:pic>
          <p:nvPicPr>
            <p:cNvPr id="4" name="Рисунок 3">
              <a:extLst>
                <a:ext uri="{FF2B5EF4-FFF2-40B4-BE49-F238E27FC236}">
                  <a16:creationId xmlns:a16="http://schemas.microsoft.com/office/drawing/2014/main" id="{2487C890-5BA9-01C6-6D3D-A6ED0475C592}"/>
                </a:ext>
              </a:extLst>
            </p:cNvPr>
            <p:cNvPicPr>
              <a:picLocks noChangeAspect="1"/>
            </p:cNvPicPr>
            <p:nvPr/>
          </p:nvPicPr>
          <p:blipFill>
            <a:blip r:embed="rId3" cstate="print"/>
            <a:stretch>
              <a:fillRect/>
            </a:stretch>
          </p:blipFill>
          <p:spPr>
            <a:xfrm>
              <a:off x="6096000" y="1464891"/>
              <a:ext cx="5978524" cy="5062504"/>
            </a:xfrm>
            <a:prstGeom prst="rect">
              <a:avLst/>
            </a:prstGeom>
          </p:spPr>
        </p:pic>
        <p:sp>
          <p:nvSpPr>
            <p:cNvPr id="3" name="TextBox 2">
              <a:extLst>
                <a:ext uri="{FF2B5EF4-FFF2-40B4-BE49-F238E27FC236}">
                  <a16:creationId xmlns:a16="http://schemas.microsoft.com/office/drawing/2014/main" id="{34D6127E-2D30-8D7F-E3BC-81369AC32F8D}"/>
                </a:ext>
              </a:extLst>
            </p:cNvPr>
            <p:cNvSpPr txBox="1"/>
            <p:nvPr/>
          </p:nvSpPr>
          <p:spPr>
            <a:xfrm>
              <a:off x="10721160" y="5661334"/>
              <a:ext cx="1209755" cy="430887"/>
            </a:xfrm>
            <a:prstGeom prst="rect">
              <a:avLst/>
            </a:prstGeom>
            <a:noFill/>
          </p:spPr>
          <p:txBody>
            <a:bodyPr wrap="none" rtlCol="0">
              <a:spAutoFit/>
            </a:bodyPr>
            <a:lstStyle/>
            <a:p>
              <a:r>
                <a:rPr lang="en-US" sz="2200" i="1" dirty="0"/>
                <a:t>FO string</a:t>
              </a:r>
              <a:endParaRPr lang="ru-RU" sz="2200" i="1" dirty="0"/>
            </a:p>
          </p:txBody>
        </p:sp>
        <p:sp>
          <p:nvSpPr>
            <p:cNvPr id="8" name="TextBox 7">
              <a:extLst>
                <a:ext uri="{FF2B5EF4-FFF2-40B4-BE49-F238E27FC236}">
                  <a16:creationId xmlns:a16="http://schemas.microsoft.com/office/drawing/2014/main" id="{CA9FB439-78A9-7359-FB0D-B27130A9C8D7}"/>
                </a:ext>
              </a:extLst>
            </p:cNvPr>
            <p:cNvSpPr txBox="1"/>
            <p:nvPr/>
          </p:nvSpPr>
          <p:spPr>
            <a:xfrm>
              <a:off x="10030588" y="5994821"/>
              <a:ext cx="2272738" cy="430887"/>
            </a:xfrm>
            <a:prstGeom prst="rect">
              <a:avLst/>
            </a:prstGeom>
            <a:noFill/>
          </p:spPr>
          <p:txBody>
            <a:bodyPr wrap="none" rtlCol="0">
              <a:spAutoFit/>
            </a:bodyPr>
            <a:lstStyle/>
            <a:p>
              <a:r>
                <a:rPr lang="en-US" sz="2200" i="1" dirty="0"/>
                <a:t>Inter-cluster string</a:t>
              </a:r>
              <a:endParaRPr lang="ru-RU" sz="2200" i="1" dirty="0"/>
            </a:p>
          </p:txBody>
        </p:sp>
        <p:sp>
          <p:nvSpPr>
            <p:cNvPr id="9" name="Овал 8">
              <a:extLst>
                <a:ext uri="{FF2B5EF4-FFF2-40B4-BE49-F238E27FC236}">
                  <a16:creationId xmlns:a16="http://schemas.microsoft.com/office/drawing/2014/main" id="{AA8B2226-48C9-D38A-C6A2-E1D3BACF0516}"/>
                </a:ext>
              </a:extLst>
            </p:cNvPr>
            <p:cNvSpPr/>
            <p:nvPr/>
          </p:nvSpPr>
          <p:spPr>
            <a:xfrm>
              <a:off x="8799279" y="5902251"/>
              <a:ext cx="174171" cy="11344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447B0D8D-6470-F652-0F8A-2A874D2700C3}"/>
                </a:ext>
              </a:extLst>
            </p:cNvPr>
            <p:cNvSpPr/>
            <p:nvPr/>
          </p:nvSpPr>
          <p:spPr>
            <a:xfrm>
              <a:off x="8743238" y="6036967"/>
              <a:ext cx="174171" cy="11344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a:extLst>
                <a:ext uri="{FF2B5EF4-FFF2-40B4-BE49-F238E27FC236}">
                  <a16:creationId xmlns:a16="http://schemas.microsoft.com/office/drawing/2014/main" id="{9DE1F61F-9585-6A1D-DD41-0C68BA6BA29E}"/>
                </a:ext>
              </a:extLst>
            </p:cNvPr>
            <p:cNvSpPr/>
            <p:nvPr/>
          </p:nvSpPr>
          <p:spPr>
            <a:xfrm>
              <a:off x="8899428" y="5344907"/>
              <a:ext cx="174171" cy="113440"/>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419CDADF-62FB-5F07-44AC-8EAB0867A747}"/>
                </a:ext>
              </a:extLst>
            </p:cNvPr>
            <p:cNvSpPr/>
            <p:nvPr/>
          </p:nvSpPr>
          <p:spPr>
            <a:xfrm>
              <a:off x="9212933" y="5305722"/>
              <a:ext cx="174171" cy="113440"/>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9E659ABD-4D9B-75E7-C9CB-BA118EC47A3A}"/>
                </a:ext>
              </a:extLst>
            </p:cNvPr>
            <p:cNvSpPr/>
            <p:nvPr/>
          </p:nvSpPr>
          <p:spPr>
            <a:xfrm>
              <a:off x="8407391" y="5789041"/>
              <a:ext cx="174171" cy="113440"/>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id="{52CE4F51-4966-7D59-8042-6A36CDEA6E29}"/>
                </a:ext>
              </a:extLst>
            </p:cNvPr>
            <p:cNvSpPr/>
            <p:nvPr/>
          </p:nvSpPr>
          <p:spPr>
            <a:xfrm>
              <a:off x="10555717" y="5802925"/>
              <a:ext cx="174171" cy="11344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F94DE94C-727B-2699-08E6-6C310A159619}"/>
                </a:ext>
              </a:extLst>
            </p:cNvPr>
            <p:cNvSpPr/>
            <p:nvPr/>
          </p:nvSpPr>
          <p:spPr>
            <a:xfrm>
              <a:off x="9920503" y="6176580"/>
              <a:ext cx="174171" cy="113440"/>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Номер слайда 6">
            <a:extLst>
              <a:ext uri="{FF2B5EF4-FFF2-40B4-BE49-F238E27FC236}">
                <a16:creationId xmlns:a16="http://schemas.microsoft.com/office/drawing/2014/main" id="{BB98D598-2E84-65B6-5698-6A08CFE22343}"/>
              </a:ext>
            </a:extLst>
          </p:cNvPr>
          <p:cNvSpPr>
            <a:spLocks noGrp="1"/>
          </p:cNvSpPr>
          <p:nvPr>
            <p:ph type="sldNum" sz="quarter" idx="12"/>
          </p:nvPr>
        </p:nvSpPr>
        <p:spPr/>
        <p:txBody>
          <a:bodyPr/>
          <a:lstStyle/>
          <a:p>
            <a:fld id="{1A1A4848-DC70-410A-B2C2-0C02183933E3}" type="slidenum">
              <a:rPr lang="ru-RU" sz="1600" smtClean="0">
                <a:solidFill>
                  <a:schemeClr val="tx1"/>
                </a:solidFill>
              </a:rPr>
              <a:pPr/>
              <a:t>21</a:t>
            </a:fld>
            <a:endParaRPr lang="ru-RU" sz="1600" dirty="0">
              <a:solidFill>
                <a:schemeClr val="tx1"/>
              </a:solidFill>
            </a:endParaRPr>
          </a:p>
        </p:txBody>
      </p:sp>
    </p:spTree>
    <p:extLst>
      <p:ext uri="{BB962C8B-B14F-4D97-AF65-F5344CB8AC3E}">
        <p14:creationId xmlns:p14="http://schemas.microsoft.com/office/powerpoint/2010/main" val="167772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413157302"/>
              </p:ext>
            </p:extLst>
          </p:nvPr>
        </p:nvGraphicFramePr>
        <p:xfrm>
          <a:off x="551384" y="620688"/>
          <a:ext cx="11089232" cy="21945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appreciates the high scientific importance of the project “BAIKAL-GVD” and JINR’s leading role in its implementation. </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t>
                      </a:r>
                      <a:r>
                        <a:rPr lang="en-US" sz="2000" b="1" dirty="0">
                          <a:solidFill>
                            <a:srgbClr val="C00000"/>
                          </a:solidFill>
                        </a:rPr>
                        <a:t>strongly recommends extending the project </a:t>
                      </a:r>
                      <a:r>
                        <a:rPr lang="en-US" sz="2000" b="1" dirty="0"/>
                        <a:t>“BAIKAL-GVD” as a large research infrastructure project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240668265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3642362615"/>
                  </a:ext>
                </a:extLst>
              </a:tr>
            </a:tbl>
          </a:graphicData>
        </a:graphic>
      </p:graphicFrame>
      <p:graphicFrame>
        <p:nvGraphicFramePr>
          <p:cNvPr id="3" name="Таблица 2">
            <a:extLst>
              <a:ext uri="{FF2B5EF4-FFF2-40B4-BE49-F238E27FC236}">
                <a16:creationId xmlns:a16="http://schemas.microsoft.com/office/drawing/2014/main" id="{4DE9359A-C4F3-405C-9C4F-22EC6BA9D5A9}"/>
              </a:ext>
            </a:extLst>
          </p:cNvPr>
          <p:cNvGraphicFramePr>
            <a:graphicFrameLocks noGrp="1"/>
          </p:cNvGraphicFramePr>
          <p:nvPr>
            <p:extLst>
              <p:ext uri="{D42A27DB-BD31-4B8C-83A1-F6EECF244321}">
                <p14:modId xmlns:p14="http://schemas.microsoft.com/office/powerpoint/2010/main" val="2123263941"/>
              </p:ext>
            </p:extLst>
          </p:nvPr>
        </p:nvGraphicFramePr>
        <p:xfrm>
          <a:off x="551384" y="3284984"/>
          <a:ext cx="11089232" cy="24079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b="1" u="sng" dirty="0"/>
                        <a:t>SC recommendation:</a:t>
                      </a:r>
                      <a:endParaRPr lang="ru-RU" sz="2000" b="1"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t>The SC endorses the proposal of the JINR Directorate to reform the themes and projects into large research infrastructure (LRI) “Baikal-GVD”, which represents the Baikal-GVD gigaton neutrino detector, the largest operating neutrino telescope in the Northern Hemisphere, and includes infrastructure aimed at studying astrophysical neutrino fluxes.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kern="1200" dirty="0"/>
                    </a:p>
                  </a:txBody>
                  <a:tcPr/>
                </a:tc>
                <a:extLst>
                  <a:ext uri="{0D108BD9-81ED-4DB2-BD59-A6C34878D82A}">
                    <a16:rowId xmlns:a16="http://schemas.microsoft.com/office/drawing/2014/main" val="426722984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755587341"/>
                  </a:ext>
                </a:extLst>
              </a:tr>
            </a:tbl>
          </a:graphicData>
        </a:graphic>
      </p:graphicFrame>
    </p:spTree>
    <p:extLst>
      <p:ext uri="{BB962C8B-B14F-4D97-AF65-F5344CB8AC3E}">
        <p14:creationId xmlns:p14="http://schemas.microsoft.com/office/powerpoint/2010/main" val="1104897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Project </a:t>
            </a:r>
            <a:r>
              <a:rPr lang="en-US" altLang="ru-RU" sz="2500" b="1" kern="0" dirty="0">
                <a:solidFill>
                  <a:srgbClr val="002060"/>
                </a:solidFill>
              </a:rPr>
              <a:t>“</a:t>
            </a:r>
            <a:r>
              <a:rPr lang="en-US" altLang="ru-RU" sz="2500" b="1" kern="0" dirty="0">
                <a:solidFill>
                  <a:srgbClr val="C00000"/>
                </a:solidFill>
              </a:rPr>
              <a:t>Nuclear spectrometry for the search and investigation of rare phenomena</a:t>
            </a:r>
            <a:r>
              <a:rPr lang="en-US" altLang="ru-RU" sz="2500" b="1" kern="0" dirty="0">
                <a:solidFill>
                  <a:srgbClr val="002060"/>
                </a:solidFill>
              </a:rPr>
              <a:t>”</a:t>
            </a:r>
          </a:p>
        </p:txBody>
      </p:sp>
      <p:pic>
        <p:nvPicPr>
          <p:cNvPr id="3" name="Рисунок 2">
            <a:extLst>
              <a:ext uri="{FF2B5EF4-FFF2-40B4-BE49-F238E27FC236}">
                <a16:creationId xmlns:a16="http://schemas.microsoft.com/office/drawing/2014/main" id="{334388CA-8B8E-41A7-8651-DE1E45158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676144"/>
            <a:ext cx="3105591" cy="2160240"/>
          </a:xfrm>
          <a:prstGeom prst="rect">
            <a:avLst/>
          </a:prstGeom>
        </p:spPr>
      </p:pic>
      <p:sp>
        <p:nvSpPr>
          <p:cNvPr id="14" name="Прямоугольник 13">
            <a:extLst>
              <a:ext uri="{FF2B5EF4-FFF2-40B4-BE49-F238E27FC236}">
                <a16:creationId xmlns:a16="http://schemas.microsoft.com/office/drawing/2014/main" id="{369C49AC-3065-46A8-9E5B-9FAE35DB64B1}"/>
              </a:ext>
            </a:extLst>
          </p:cNvPr>
          <p:cNvSpPr/>
          <p:nvPr/>
        </p:nvSpPr>
        <p:spPr>
          <a:xfrm>
            <a:off x="309951" y="2497830"/>
            <a:ext cx="1646605" cy="338554"/>
          </a:xfrm>
          <a:prstGeom prst="rect">
            <a:avLst/>
          </a:prstGeom>
        </p:spPr>
        <p:txBody>
          <a:bodyPr wrap="none">
            <a:spAutoFit/>
          </a:bodyPr>
          <a:lstStyle/>
          <a:p>
            <a:r>
              <a:rPr lang="en-US" altLang="ru-RU" sz="1600" b="1" kern="0" dirty="0" err="1">
                <a:solidFill>
                  <a:schemeClr val="bg1"/>
                </a:solidFill>
              </a:rPr>
              <a:t>Evgeny</a:t>
            </a:r>
            <a:r>
              <a:rPr lang="en-US" altLang="ru-RU" sz="1600" b="1" kern="0" dirty="0">
                <a:solidFill>
                  <a:schemeClr val="bg1"/>
                </a:solidFill>
              </a:rPr>
              <a:t> Yakushev</a:t>
            </a:r>
          </a:p>
        </p:txBody>
      </p:sp>
      <p:sp>
        <p:nvSpPr>
          <p:cNvPr id="10" name="Прямоугольник 9">
            <a:extLst>
              <a:ext uri="{FF2B5EF4-FFF2-40B4-BE49-F238E27FC236}">
                <a16:creationId xmlns:a16="http://schemas.microsoft.com/office/drawing/2014/main" id="{231CB6B1-9C43-4F4D-A5F2-27DD0B2D76DA}"/>
              </a:ext>
            </a:extLst>
          </p:cNvPr>
          <p:cNvSpPr/>
          <p:nvPr/>
        </p:nvSpPr>
        <p:spPr>
          <a:xfrm>
            <a:off x="3418802" y="548680"/>
            <a:ext cx="8653862" cy="5355312"/>
          </a:xfrm>
          <a:prstGeom prst="rect">
            <a:avLst/>
          </a:prstGeom>
        </p:spPr>
        <p:txBody>
          <a:bodyPr wrap="square">
            <a:spAutoFit/>
          </a:bodyPr>
          <a:lstStyle/>
          <a:p>
            <a:pPr marL="442737" indent="6350"/>
            <a:r>
              <a:rPr lang="en-US" b="1" dirty="0">
                <a:solidFill>
                  <a:srgbClr val="002060"/>
                </a:solidFill>
                <a:latin typeface="Times New Roman" pitchFamily="18" charset="0"/>
                <a:cs typeface="Times New Roman" pitchFamily="18" charset="0"/>
              </a:rPr>
              <a:t>The project combines research on the </a:t>
            </a:r>
            <a:r>
              <a:rPr lang="en-US" b="1" dirty="0">
                <a:solidFill>
                  <a:srgbClr val="C00000"/>
                </a:solidFill>
                <a:latin typeface="Times New Roman" pitchFamily="18" charset="0"/>
                <a:cs typeface="Times New Roman" pitchFamily="18" charset="0"/>
              </a:rPr>
              <a:t>fundamental properties of neutrinos </a:t>
            </a:r>
            <a:r>
              <a:rPr lang="en-US" b="1" dirty="0">
                <a:solidFill>
                  <a:srgbClr val="002060"/>
                </a:solidFill>
                <a:latin typeface="Times New Roman" pitchFamily="18" charset="0"/>
                <a:cs typeface="Times New Roman" pitchFamily="18" charset="0"/>
              </a:rPr>
              <a:t>and the search for </a:t>
            </a:r>
            <a:r>
              <a:rPr lang="en-US" b="1" dirty="0">
                <a:solidFill>
                  <a:srgbClr val="C00000"/>
                </a:solidFill>
                <a:latin typeface="Times New Roman" pitchFamily="18" charset="0"/>
                <a:cs typeface="Times New Roman" pitchFamily="18" charset="0"/>
              </a:rPr>
              <a:t>dark matter particles </a:t>
            </a:r>
            <a:r>
              <a:rPr lang="en-US" b="1" dirty="0">
                <a:solidFill>
                  <a:srgbClr val="002060"/>
                </a:solidFill>
                <a:latin typeface="Times New Roman" pitchFamily="18" charset="0"/>
                <a:cs typeface="Times New Roman" pitchFamily="18" charset="0"/>
              </a:rPr>
              <a:t>in the experiments with JINR’s participation:</a:t>
            </a:r>
          </a:p>
          <a:p>
            <a:pPr marL="728487" indent="-285750">
              <a:buFont typeface="Arial" panose="020B0604020202020204" pitchFamily="34" charset="0"/>
              <a:buChar char="•"/>
            </a:pPr>
            <a:r>
              <a:rPr lang="en-US" dirty="0">
                <a:solidFill>
                  <a:srgbClr val="C00000"/>
                </a:solidFill>
                <a:latin typeface="Times New Roman" pitchFamily="18" charset="0"/>
                <a:cs typeface="Times New Roman" pitchFamily="18" charset="0"/>
              </a:rPr>
              <a:t>LEGEND</a:t>
            </a:r>
            <a:r>
              <a:rPr lang="en-US" dirty="0">
                <a:solidFill>
                  <a:srgbClr val="002060"/>
                </a:solidFill>
                <a:latin typeface="Times New Roman" pitchFamily="18" charset="0"/>
                <a:cs typeface="Times New Roman" pitchFamily="18" charset="0"/>
              </a:rPr>
              <a:t> (Large Enriched Germanium Experiment for Neutrinoless double </a:t>
            </a:r>
            <a:r>
              <a:rPr lang="el-GR" dirty="0">
                <a:solidFill>
                  <a:srgbClr val="002060"/>
                </a:solidFill>
                <a:latin typeface="Times New Roman" pitchFamily="18" charset="0"/>
                <a:cs typeface="Times New Roman" pitchFamily="18" charset="0"/>
              </a:rPr>
              <a:t>β</a:t>
            </a:r>
            <a:r>
              <a:rPr lang="en-US" dirty="0">
                <a:solidFill>
                  <a:srgbClr val="002060"/>
                </a:solidFill>
                <a:latin typeface="Times New Roman" pitchFamily="18" charset="0"/>
                <a:cs typeface="Times New Roman" pitchFamily="18" charset="0"/>
              </a:rPr>
              <a:t>-Decay);</a:t>
            </a:r>
          </a:p>
          <a:p>
            <a:pPr marL="728487" indent="-285750">
              <a:buFont typeface="Arial" panose="020B0604020202020204" pitchFamily="34" charset="0"/>
              <a:buChar char="•"/>
            </a:pPr>
            <a:r>
              <a:rPr lang="en-US" dirty="0">
                <a:solidFill>
                  <a:srgbClr val="C00000"/>
                </a:solidFill>
                <a:latin typeface="Times New Roman" pitchFamily="18" charset="0"/>
                <a:cs typeface="Times New Roman" pitchFamily="18" charset="0"/>
              </a:rPr>
              <a:t>TGV</a:t>
            </a:r>
            <a:r>
              <a:rPr lang="en-US" dirty="0">
                <a:solidFill>
                  <a:srgbClr val="002060"/>
                </a:solidFill>
                <a:latin typeface="Times New Roman" pitchFamily="18" charset="0"/>
                <a:cs typeface="Times New Roman" pitchFamily="18" charset="0"/>
              </a:rPr>
              <a:t> (Telescope Germanium Vertical);</a:t>
            </a:r>
          </a:p>
          <a:p>
            <a:pPr marL="728487" indent="-285750">
              <a:buFont typeface="Arial" panose="020B0604020202020204" pitchFamily="34" charset="0"/>
              <a:buChar char="•"/>
            </a:pPr>
            <a:r>
              <a:rPr lang="en-US" dirty="0">
                <a:solidFill>
                  <a:srgbClr val="C00000"/>
                </a:solidFill>
                <a:latin typeface="Times New Roman" pitchFamily="18" charset="0"/>
                <a:cs typeface="Times New Roman" pitchFamily="18" charset="0"/>
              </a:rPr>
              <a:t>SuperNEMO</a:t>
            </a:r>
            <a:r>
              <a:rPr lang="en-US" dirty="0">
                <a:solidFill>
                  <a:srgbClr val="002060"/>
                </a:solidFill>
                <a:latin typeface="Times New Roman" pitchFamily="18" charset="0"/>
                <a:cs typeface="Times New Roman" pitchFamily="18" charset="0"/>
              </a:rPr>
              <a:t> (Neutrino Ettore Majorana Observatory);</a:t>
            </a:r>
          </a:p>
          <a:p>
            <a:pPr marL="728487" indent="-285750">
              <a:buFont typeface="Arial" panose="020B0604020202020204" pitchFamily="34" charset="0"/>
              <a:buChar char="•"/>
            </a:pPr>
            <a:r>
              <a:rPr lang="en-US" dirty="0">
                <a:solidFill>
                  <a:srgbClr val="C00000"/>
                </a:solidFill>
                <a:latin typeface="Times New Roman" pitchFamily="18" charset="0"/>
                <a:cs typeface="Times New Roman" pitchFamily="18" charset="0"/>
              </a:rPr>
              <a:t>MONUMENT</a:t>
            </a:r>
            <a:r>
              <a:rPr lang="en-US" dirty="0">
                <a:solidFill>
                  <a:srgbClr val="002060"/>
                </a:solidFill>
                <a:latin typeface="Times New Roman" pitchFamily="18" charset="0"/>
                <a:cs typeface="Times New Roman" pitchFamily="18" charset="0"/>
              </a:rPr>
              <a:t> (Muon Ordinary capture for the NUclear Matrix elemENTs);</a:t>
            </a:r>
          </a:p>
          <a:p>
            <a:pPr marL="728487" indent="-285750">
              <a:buFont typeface="Arial" panose="020B0604020202020204" pitchFamily="34" charset="0"/>
              <a:buChar char="•"/>
            </a:pPr>
            <a:r>
              <a:rPr lang="en-US" dirty="0">
                <a:solidFill>
                  <a:srgbClr val="C00000"/>
                </a:solidFill>
                <a:latin typeface="Times New Roman" pitchFamily="18" charset="0"/>
                <a:cs typeface="Times New Roman" pitchFamily="18" charset="0"/>
              </a:rPr>
              <a:t>EDELWEISS</a:t>
            </a:r>
            <a:r>
              <a:rPr lang="en-US" dirty="0">
                <a:solidFill>
                  <a:srgbClr val="002060"/>
                </a:solidFill>
                <a:latin typeface="Times New Roman" pitchFamily="18" charset="0"/>
                <a:cs typeface="Times New Roman" pitchFamily="18" charset="0"/>
              </a:rPr>
              <a:t> (Expérience pour DétEcter Les WIMP En Site Souterrain).</a:t>
            </a:r>
          </a:p>
          <a:p>
            <a:pPr marL="442737" indent="6350"/>
            <a:endParaRPr lang="en-US" dirty="0">
              <a:solidFill>
                <a:srgbClr val="002060"/>
              </a:solidFill>
              <a:latin typeface="Times New Roman" pitchFamily="18" charset="0"/>
              <a:cs typeface="Times New Roman" pitchFamily="18" charset="0"/>
            </a:endParaRPr>
          </a:p>
          <a:p>
            <a:pPr marL="442737" indent="6350"/>
            <a:r>
              <a:rPr lang="en-US" b="1" dirty="0">
                <a:solidFill>
                  <a:srgbClr val="002060"/>
                </a:solidFill>
                <a:latin typeface="Times New Roman" pitchFamily="18" charset="0"/>
                <a:cs typeface="Times New Roman" pitchFamily="18" charset="0"/>
              </a:rPr>
              <a:t>The above experiments are aimed at solving the following main </a:t>
            </a:r>
            <a:r>
              <a:rPr lang="en-US" b="1" dirty="0">
                <a:solidFill>
                  <a:srgbClr val="C00000"/>
                </a:solidFill>
                <a:latin typeface="Times New Roman" pitchFamily="18" charset="0"/>
                <a:cs typeface="Times New Roman" pitchFamily="18" charset="0"/>
              </a:rPr>
              <a:t>scientific problems</a:t>
            </a:r>
            <a:r>
              <a:rPr lang="en-US" b="1" dirty="0">
                <a:solidFill>
                  <a:srgbClr val="002060"/>
                </a:solidFill>
                <a:latin typeface="Times New Roman" pitchFamily="18" charset="0"/>
                <a:cs typeface="Times New Roman" pitchFamily="18" charset="0"/>
              </a:rPr>
              <a:t>:</a:t>
            </a:r>
          </a:p>
          <a:p>
            <a:pPr marL="728487" indent="-285750">
              <a:buFont typeface="Arial" panose="020B0604020202020204" pitchFamily="34" charset="0"/>
              <a:buChar char="•"/>
            </a:pPr>
            <a:r>
              <a:rPr lang="en-US" dirty="0">
                <a:solidFill>
                  <a:srgbClr val="002060"/>
                </a:solidFill>
                <a:latin typeface="Times New Roman" pitchFamily="18" charset="0"/>
                <a:cs typeface="Times New Roman" pitchFamily="18" charset="0"/>
              </a:rPr>
              <a:t>the search and study of </a:t>
            </a:r>
            <a:r>
              <a:rPr lang="en-US" dirty="0">
                <a:solidFill>
                  <a:srgbClr val="C00000"/>
                </a:solidFill>
                <a:latin typeface="Times New Roman" pitchFamily="18" charset="0"/>
                <a:cs typeface="Times New Roman" pitchFamily="18" charset="0"/>
              </a:rPr>
              <a:t>neutrinoless double </a:t>
            </a:r>
            <a:r>
              <a:rPr lang="el-GR" dirty="0">
                <a:solidFill>
                  <a:srgbClr val="C00000"/>
                </a:solidFill>
                <a:latin typeface="Times New Roman" pitchFamily="18" charset="0"/>
                <a:cs typeface="Times New Roman" pitchFamily="18" charset="0"/>
              </a:rPr>
              <a:t>β</a:t>
            </a:r>
            <a:r>
              <a:rPr lang="en-US" dirty="0">
                <a:solidFill>
                  <a:srgbClr val="C00000"/>
                </a:solidFill>
                <a:latin typeface="Times New Roman" pitchFamily="18" charset="0"/>
                <a:cs typeface="Times New Roman" pitchFamily="18" charset="0"/>
              </a:rPr>
              <a:t>-decay </a:t>
            </a:r>
            <a:r>
              <a:rPr lang="en-US" dirty="0">
                <a:solidFill>
                  <a:srgbClr val="002060"/>
                </a:solidFill>
                <a:latin typeface="Times New Roman" pitchFamily="18" charset="0"/>
                <a:cs typeface="Times New Roman" pitchFamily="18" charset="0"/>
              </a:rPr>
              <a:t>using detectors enriched with </a:t>
            </a:r>
            <a:r>
              <a:rPr lang="en-US" baseline="30000" dirty="0">
                <a:solidFill>
                  <a:srgbClr val="002060"/>
                </a:solidFill>
                <a:latin typeface="Times New Roman" pitchFamily="18" charset="0"/>
                <a:cs typeface="Times New Roman" pitchFamily="18" charset="0"/>
              </a:rPr>
              <a:t>76</a:t>
            </a:r>
            <a:r>
              <a:rPr lang="en-US" dirty="0">
                <a:solidFill>
                  <a:srgbClr val="002060"/>
                </a:solidFill>
                <a:latin typeface="Times New Roman" pitchFamily="18" charset="0"/>
                <a:cs typeface="Times New Roman" pitchFamily="18" charset="0"/>
              </a:rPr>
              <a:t>Ge (LEGEND), low-background germanium detectors (TGV spectrometer) as well as the application of a unique potentially zero-background tracking-calorimetric technique (SuperNEMO);</a:t>
            </a:r>
          </a:p>
          <a:p>
            <a:pPr marL="728487" indent="-285750">
              <a:buFont typeface="Arial" panose="020B0604020202020204" pitchFamily="34" charset="0"/>
              <a:buChar char="•"/>
            </a:pPr>
            <a:r>
              <a:rPr lang="en-US" dirty="0">
                <a:solidFill>
                  <a:srgbClr val="002060"/>
                </a:solidFill>
                <a:latin typeface="Times New Roman" pitchFamily="18" charset="0"/>
                <a:cs typeface="Times New Roman" pitchFamily="18" charset="0"/>
              </a:rPr>
              <a:t>measurements of </a:t>
            </a:r>
            <a:r>
              <a:rPr lang="en-US" dirty="0">
                <a:solidFill>
                  <a:srgbClr val="C00000"/>
                </a:solidFill>
                <a:latin typeface="Times New Roman" pitchFamily="18" charset="0"/>
                <a:cs typeface="Times New Roman" pitchFamily="18" charset="0"/>
              </a:rPr>
              <a:t>muon capture </a:t>
            </a:r>
            <a:r>
              <a:rPr lang="en-US" dirty="0">
                <a:solidFill>
                  <a:srgbClr val="002060"/>
                </a:solidFill>
                <a:latin typeface="Times New Roman" pitchFamily="18" charset="0"/>
                <a:cs typeface="Times New Roman" pitchFamily="18" charset="0"/>
              </a:rPr>
              <a:t>on several daughter nuclei, candidates for 0</a:t>
            </a:r>
            <a:r>
              <a:rPr lang="el-GR" dirty="0">
                <a:solidFill>
                  <a:srgbClr val="002060"/>
                </a:solidFill>
                <a:latin typeface="Times New Roman" pitchFamily="18" charset="0"/>
                <a:cs typeface="Times New Roman" pitchFamily="18" charset="0"/>
              </a:rPr>
              <a:t>ν2β-</a:t>
            </a:r>
            <a:r>
              <a:rPr lang="en-US" dirty="0">
                <a:solidFill>
                  <a:srgbClr val="002060"/>
                </a:solidFill>
                <a:latin typeface="Times New Roman" pitchFamily="18" charset="0"/>
                <a:cs typeface="Times New Roman" pitchFamily="18" charset="0"/>
              </a:rPr>
              <a:t>decay (MONUMENT);</a:t>
            </a:r>
          </a:p>
          <a:p>
            <a:pPr marL="728487" indent="-285750">
              <a:buFont typeface="Arial" panose="020B0604020202020204" pitchFamily="34" charset="0"/>
              <a:buChar char="•"/>
            </a:pPr>
            <a:r>
              <a:rPr lang="en-US" dirty="0">
                <a:solidFill>
                  <a:srgbClr val="002060"/>
                </a:solidFill>
                <a:latin typeface="Times New Roman" pitchFamily="18" charset="0"/>
                <a:cs typeface="Times New Roman" pitchFamily="18" charset="0"/>
              </a:rPr>
              <a:t>the direct search for </a:t>
            </a:r>
            <a:r>
              <a:rPr lang="en-US" dirty="0">
                <a:solidFill>
                  <a:srgbClr val="C00000"/>
                </a:solidFill>
                <a:latin typeface="Times New Roman" pitchFamily="18" charset="0"/>
                <a:cs typeface="Times New Roman" pitchFamily="18" charset="0"/>
              </a:rPr>
              <a:t>dark matter </a:t>
            </a:r>
            <a:r>
              <a:rPr lang="en-US" dirty="0">
                <a:solidFill>
                  <a:srgbClr val="002060"/>
                </a:solidFill>
                <a:latin typeface="Times New Roman" pitchFamily="18" charset="0"/>
                <a:cs typeface="Times New Roman" pitchFamily="18" charset="0"/>
              </a:rPr>
              <a:t>using the array of single-crystal germanium bolometers (EDELWEISS).</a:t>
            </a:r>
          </a:p>
        </p:txBody>
      </p:sp>
    </p:spTree>
    <p:extLst>
      <p:ext uri="{BB962C8B-B14F-4D97-AF65-F5344CB8AC3E}">
        <p14:creationId xmlns:p14="http://schemas.microsoft.com/office/powerpoint/2010/main" val="213292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139298155"/>
              </p:ext>
            </p:extLst>
          </p:nvPr>
        </p:nvGraphicFramePr>
        <p:xfrm>
          <a:off x="551384" y="908720"/>
          <a:ext cx="11089232" cy="17983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notes the significant contribution of JINR scientific groups to the above experiments and recommends </a:t>
                      </a:r>
                      <a:r>
                        <a:rPr lang="en-US" sz="2000" b="1" dirty="0">
                          <a:solidFill>
                            <a:schemeClr val="tx1"/>
                          </a:solidFill>
                        </a:rPr>
                        <a:t>opening</a:t>
                      </a:r>
                      <a:r>
                        <a:rPr lang="en-US" sz="2000" b="1" dirty="0">
                          <a:solidFill>
                            <a:srgbClr val="FF0000"/>
                          </a:solidFill>
                        </a:rPr>
                        <a:t> </a:t>
                      </a:r>
                      <a:r>
                        <a:rPr lang="en-US" sz="2000" b="1" dirty="0">
                          <a:solidFill>
                            <a:schemeClr val="tx1"/>
                          </a:solidFill>
                        </a:rPr>
                        <a:t>the</a:t>
                      </a:r>
                      <a:r>
                        <a:rPr lang="en-US" sz="2000" b="1" dirty="0">
                          <a:solidFill>
                            <a:srgbClr val="FF0000"/>
                          </a:solidFill>
                        </a:rPr>
                        <a:t> </a:t>
                      </a:r>
                      <a:r>
                        <a:rPr lang="en-US" sz="2000" b="1" dirty="0">
                          <a:solidFill>
                            <a:srgbClr val="C00000"/>
                          </a:solidFill>
                        </a:rPr>
                        <a:t>new project </a:t>
                      </a:r>
                      <a:r>
                        <a:rPr lang="en-US" sz="2000" b="1" dirty="0"/>
                        <a:t>“Nuclear spectrometry for the search and investigation of rare phenomena”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2406682650"/>
                  </a:ext>
                </a:extLst>
              </a:tr>
            </a:tbl>
          </a:graphicData>
        </a:graphic>
      </p:graphicFrame>
      <p:graphicFrame>
        <p:nvGraphicFramePr>
          <p:cNvPr id="3" name="Таблица 2">
            <a:extLst>
              <a:ext uri="{FF2B5EF4-FFF2-40B4-BE49-F238E27FC236}">
                <a16:creationId xmlns:a16="http://schemas.microsoft.com/office/drawing/2014/main" id="{A8AEB855-4113-47F5-B283-7E0A95101FA8}"/>
              </a:ext>
            </a:extLst>
          </p:cNvPr>
          <p:cNvGraphicFramePr>
            <a:graphicFrameLocks noGrp="1"/>
          </p:cNvGraphicFramePr>
          <p:nvPr>
            <p:extLst>
              <p:ext uri="{D42A27DB-BD31-4B8C-83A1-F6EECF244321}">
                <p14:modId xmlns:p14="http://schemas.microsoft.com/office/powerpoint/2010/main" val="4049156455"/>
              </p:ext>
            </p:extLst>
          </p:nvPr>
        </p:nvGraphicFramePr>
        <p:xfrm>
          <a:off x="551384" y="3356992"/>
          <a:ext cx="11089232" cy="14935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b="1" u="sng" dirty="0"/>
                        <a:t>SC recommendation:</a:t>
                      </a:r>
                      <a:endParaRPr lang="ru-RU" sz="2000" b="1"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t>The SC recommends opening new project  “Nuclear spectrometry for the search and investigation of rare phenomena” until the end of 2028.</a:t>
                      </a:r>
                    </a:p>
                  </a:txBody>
                  <a:tcPr/>
                </a:tc>
                <a:extLst>
                  <a:ext uri="{0D108BD9-81ED-4DB2-BD59-A6C34878D82A}">
                    <a16:rowId xmlns:a16="http://schemas.microsoft.com/office/drawing/2014/main" val="426722984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755587341"/>
                  </a:ext>
                </a:extLst>
              </a:tr>
            </a:tbl>
          </a:graphicData>
        </a:graphic>
      </p:graphicFrame>
    </p:spTree>
    <p:extLst>
      <p:ext uri="{BB962C8B-B14F-4D97-AF65-F5344CB8AC3E}">
        <p14:creationId xmlns:p14="http://schemas.microsoft.com/office/powerpoint/2010/main" val="296872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Project </a:t>
            </a:r>
            <a:r>
              <a:rPr lang="en-US" altLang="ru-RU" sz="2500" b="1" kern="0" dirty="0">
                <a:solidFill>
                  <a:srgbClr val="002060"/>
                </a:solidFill>
              </a:rPr>
              <a:t>“</a:t>
            </a:r>
            <a:r>
              <a:rPr lang="en-US" altLang="ru-RU" sz="2500" b="1" kern="0" dirty="0">
                <a:solidFill>
                  <a:srgbClr val="C00000"/>
                </a:solidFill>
              </a:rPr>
              <a:t>Investigations of reactor neutrinos on a short baseline</a:t>
            </a:r>
            <a:r>
              <a:rPr lang="en-US" altLang="ru-RU" sz="2500" b="1" kern="0" dirty="0">
                <a:solidFill>
                  <a:srgbClr val="002060"/>
                </a:solidFill>
              </a:rPr>
              <a:t>”</a:t>
            </a:r>
          </a:p>
        </p:txBody>
      </p:sp>
      <p:sp>
        <p:nvSpPr>
          <p:cNvPr id="6" name="Прямоугольник 5">
            <a:extLst>
              <a:ext uri="{FF2B5EF4-FFF2-40B4-BE49-F238E27FC236}">
                <a16:creationId xmlns:a16="http://schemas.microsoft.com/office/drawing/2014/main" id="{E4F9976E-EED4-42EB-9B59-8CF41D94C7F2}"/>
              </a:ext>
            </a:extLst>
          </p:cNvPr>
          <p:cNvSpPr/>
          <p:nvPr/>
        </p:nvSpPr>
        <p:spPr>
          <a:xfrm>
            <a:off x="263352" y="2060848"/>
            <a:ext cx="11737304" cy="2062103"/>
          </a:xfrm>
          <a:prstGeom prst="rect">
            <a:avLst/>
          </a:prstGeom>
        </p:spPr>
        <p:txBody>
          <a:bodyPr wrap="square">
            <a:spAutoFit/>
          </a:bodyPr>
          <a:lstStyle/>
          <a:p>
            <a:r>
              <a:rPr lang="en-US" sz="1600" b="1" dirty="0">
                <a:solidFill>
                  <a:srgbClr val="002060"/>
                </a:solidFill>
                <a:latin typeface="+mj-lt"/>
              </a:rPr>
              <a:t>Scientific program: </a:t>
            </a:r>
            <a:endParaRPr lang="en-US" sz="1600" dirty="0">
              <a:solidFill>
                <a:srgbClr val="002060"/>
              </a:solidFill>
              <a:latin typeface="+mj-lt"/>
            </a:endParaRPr>
          </a:p>
          <a:p>
            <a:pPr marL="742950" lvl="1" indent="-285750">
              <a:buFontTx/>
              <a:buChar char="-"/>
            </a:pPr>
            <a:r>
              <a:rPr lang="en-US" sz="1600" dirty="0">
                <a:solidFill>
                  <a:srgbClr val="002060"/>
                </a:solidFill>
                <a:latin typeface="+mj-lt"/>
              </a:rPr>
              <a:t>the search for and investigations of </a:t>
            </a:r>
            <a:r>
              <a:rPr lang="en-US" sz="1600" dirty="0">
                <a:solidFill>
                  <a:srgbClr val="C00000"/>
                </a:solidFill>
                <a:latin typeface="+mj-lt"/>
              </a:rPr>
              <a:t>Coherent Elastic neutrino Nuclear Scattering </a:t>
            </a:r>
            <a:r>
              <a:rPr lang="en-US" sz="1600" dirty="0">
                <a:solidFill>
                  <a:srgbClr val="002060"/>
                </a:solidFill>
                <a:latin typeface="+mj-lt"/>
              </a:rPr>
              <a:t>(</a:t>
            </a:r>
            <a:r>
              <a:rPr lang="en-US" sz="1600" dirty="0" err="1">
                <a:solidFill>
                  <a:srgbClr val="002060"/>
                </a:solidFill>
                <a:latin typeface="+mj-lt"/>
              </a:rPr>
              <a:t>CEνNS</a:t>
            </a:r>
            <a:r>
              <a:rPr lang="en-US" sz="1600" dirty="0">
                <a:solidFill>
                  <a:srgbClr val="002060"/>
                </a:solidFill>
                <a:latin typeface="+mj-lt"/>
              </a:rPr>
              <a:t>) with low-threshold germanium detectors (</a:t>
            </a:r>
            <a:r>
              <a:rPr lang="en-US" sz="1600" dirty="0" err="1">
                <a:solidFill>
                  <a:srgbClr val="002060"/>
                </a:solidFill>
                <a:latin typeface="+mj-lt"/>
              </a:rPr>
              <a:t>νGeN</a:t>
            </a:r>
            <a:r>
              <a:rPr lang="en-US" sz="1600" dirty="0">
                <a:solidFill>
                  <a:srgbClr val="002060"/>
                </a:solidFill>
                <a:latin typeface="+mj-lt"/>
              </a:rPr>
              <a:t>) and low-threshold cryogenic detectors (Ricochet)</a:t>
            </a:r>
          </a:p>
          <a:p>
            <a:pPr marL="742950" lvl="1" indent="-285750">
              <a:buFontTx/>
              <a:buChar char="-"/>
            </a:pPr>
            <a:r>
              <a:rPr lang="en-US" sz="1600" dirty="0">
                <a:solidFill>
                  <a:srgbClr val="002060"/>
                </a:solidFill>
                <a:latin typeface="+mj-lt"/>
              </a:rPr>
              <a:t>the search for the </a:t>
            </a:r>
            <a:r>
              <a:rPr lang="en-US" sz="1600" dirty="0">
                <a:solidFill>
                  <a:srgbClr val="C00000"/>
                </a:solidFill>
                <a:latin typeface="+mj-lt"/>
              </a:rPr>
              <a:t>neutrino magnetic moment </a:t>
            </a:r>
            <a:r>
              <a:rPr lang="en-US" sz="1600" dirty="0">
                <a:solidFill>
                  <a:srgbClr val="002060"/>
                </a:solidFill>
                <a:latin typeface="+mj-lt"/>
              </a:rPr>
              <a:t>(</a:t>
            </a:r>
            <a:r>
              <a:rPr lang="en-US" sz="1600" dirty="0" err="1">
                <a:solidFill>
                  <a:srgbClr val="002060"/>
                </a:solidFill>
                <a:latin typeface="+mj-lt"/>
              </a:rPr>
              <a:t>νGeN</a:t>
            </a:r>
            <a:r>
              <a:rPr lang="en-US" sz="1600" dirty="0">
                <a:solidFill>
                  <a:srgbClr val="002060"/>
                </a:solidFill>
                <a:latin typeface="+mj-lt"/>
              </a:rPr>
              <a:t> and Ricochet)</a:t>
            </a:r>
          </a:p>
          <a:p>
            <a:pPr marL="742950" lvl="1" indent="-285750">
              <a:buFontTx/>
              <a:buChar char="-"/>
            </a:pPr>
            <a:r>
              <a:rPr lang="en-US" sz="1600" dirty="0">
                <a:solidFill>
                  <a:srgbClr val="002060"/>
                </a:solidFill>
                <a:latin typeface="+mj-lt"/>
              </a:rPr>
              <a:t>the search for short-baseline reactor </a:t>
            </a:r>
            <a:r>
              <a:rPr lang="en-US" sz="1600" dirty="0">
                <a:solidFill>
                  <a:srgbClr val="C00000"/>
                </a:solidFill>
                <a:latin typeface="+mj-lt"/>
              </a:rPr>
              <a:t>antineutrino active-sterile oscillations </a:t>
            </a:r>
            <a:r>
              <a:rPr lang="en-US" sz="1600" dirty="0">
                <a:solidFill>
                  <a:srgbClr val="002060"/>
                </a:solidFill>
                <a:latin typeface="+mj-lt"/>
              </a:rPr>
              <a:t>with a highly-segmented plastic scintillator detector (DANSS, DANSS-2)</a:t>
            </a:r>
          </a:p>
          <a:p>
            <a:pPr marL="742950" lvl="1" indent="-285750">
              <a:buFontTx/>
              <a:buChar char="-"/>
            </a:pPr>
            <a:r>
              <a:rPr lang="en-US" sz="1600" dirty="0">
                <a:solidFill>
                  <a:srgbClr val="002060"/>
                </a:solidFill>
                <a:latin typeface="+mj-lt"/>
              </a:rPr>
              <a:t>remote </a:t>
            </a:r>
            <a:r>
              <a:rPr lang="en-US" sz="1600" dirty="0">
                <a:solidFill>
                  <a:srgbClr val="C00000"/>
                </a:solidFill>
                <a:latin typeface="+mj-lt"/>
              </a:rPr>
              <a:t>monitoring of nuclear reactor core </a:t>
            </a:r>
            <a:r>
              <a:rPr lang="en-US" sz="1600" dirty="0">
                <a:solidFill>
                  <a:srgbClr val="002060"/>
                </a:solidFill>
                <a:latin typeface="+mj-lt"/>
              </a:rPr>
              <a:t>operation measuring the antineutrino flux (DANSS, DANSS-2) </a:t>
            </a:r>
          </a:p>
          <a:p>
            <a:endParaRPr lang="en-US" sz="1600" b="1" dirty="0">
              <a:solidFill>
                <a:srgbClr val="002060"/>
              </a:solidFill>
              <a:latin typeface="+mj-lt"/>
            </a:endParaRPr>
          </a:p>
        </p:txBody>
      </p:sp>
      <p:sp>
        <p:nvSpPr>
          <p:cNvPr id="2" name="Прямоугольник 1">
            <a:extLst>
              <a:ext uri="{FF2B5EF4-FFF2-40B4-BE49-F238E27FC236}">
                <a16:creationId xmlns:a16="http://schemas.microsoft.com/office/drawing/2014/main" id="{F74ACD14-B885-4D16-9D13-548F959CBC20}"/>
              </a:ext>
            </a:extLst>
          </p:cNvPr>
          <p:cNvSpPr/>
          <p:nvPr/>
        </p:nvSpPr>
        <p:spPr>
          <a:xfrm>
            <a:off x="260166" y="548680"/>
            <a:ext cx="8928992" cy="646331"/>
          </a:xfrm>
          <a:prstGeom prst="rect">
            <a:avLst/>
          </a:prstGeom>
        </p:spPr>
        <p:txBody>
          <a:bodyPr wrap="square">
            <a:spAutoFit/>
          </a:bodyPr>
          <a:lstStyle/>
          <a:p>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PAC heard a proposal to open a new project “Investigations of reactor neutrinos on a short baseline” presented by Igor Zhitnikov.</a:t>
            </a:r>
            <a:endParaRPr lang="ru-RU" dirty="0">
              <a:solidFill>
                <a:srgbClr val="002060"/>
              </a:solidFill>
            </a:endParaRPr>
          </a:p>
        </p:txBody>
      </p:sp>
      <p:sp>
        <p:nvSpPr>
          <p:cNvPr id="4" name="Прямоугольник 3">
            <a:extLst>
              <a:ext uri="{FF2B5EF4-FFF2-40B4-BE49-F238E27FC236}">
                <a16:creationId xmlns:a16="http://schemas.microsoft.com/office/drawing/2014/main" id="{0D5263A1-B9F1-4C0D-828D-C1B91415783B}"/>
              </a:ext>
            </a:extLst>
          </p:cNvPr>
          <p:cNvSpPr/>
          <p:nvPr/>
        </p:nvSpPr>
        <p:spPr>
          <a:xfrm>
            <a:off x="260166" y="1268342"/>
            <a:ext cx="11348276" cy="646331"/>
          </a:xfrm>
          <a:prstGeom prst="rect">
            <a:avLst/>
          </a:prstGeom>
        </p:spPr>
        <p:txBody>
          <a:bodyPr wrap="square">
            <a:spAutoFit/>
          </a:bodyPr>
          <a:lstStyle/>
          <a:p>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project combines research on the fundamental properties of neutrinos in the </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DANSS</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ν</a:t>
            </a:r>
            <a:r>
              <a:rPr lang="en-US"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GeN</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and </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Ricochet</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experiments with JINR’s participation.</a:t>
            </a:r>
            <a:endParaRPr lang="ru-RU" dirty="0">
              <a:solidFill>
                <a:srgbClr val="002060"/>
              </a:solidFill>
            </a:endParaRPr>
          </a:p>
        </p:txBody>
      </p:sp>
      <p:pic>
        <p:nvPicPr>
          <p:cNvPr id="9" name="Picture 2">
            <a:extLst>
              <a:ext uri="{FF2B5EF4-FFF2-40B4-BE49-F238E27FC236}">
                <a16:creationId xmlns:a16="http://schemas.microsoft.com/office/drawing/2014/main" id="{C2D9F49B-DB49-4DB5-A8BB-EF7016D5CC8C}"/>
              </a:ext>
            </a:extLst>
          </p:cNvPr>
          <p:cNvPicPr>
            <a:picLocks noChangeAspect="1" noChangeArrowheads="1"/>
          </p:cNvPicPr>
          <p:nvPr/>
        </p:nvPicPr>
        <p:blipFill>
          <a:blip r:embed="rId2" cstate="print"/>
          <a:srcRect/>
          <a:stretch>
            <a:fillRect/>
          </a:stretch>
        </p:blipFill>
        <p:spPr bwMode="auto">
          <a:xfrm>
            <a:off x="479376" y="4675935"/>
            <a:ext cx="3660775" cy="1827445"/>
          </a:xfrm>
          <a:prstGeom prst="rect">
            <a:avLst/>
          </a:prstGeom>
          <a:noFill/>
          <a:ln w="9525">
            <a:noFill/>
            <a:miter lim="800000"/>
            <a:headEnd/>
            <a:tailEnd/>
          </a:ln>
          <a:effectLst/>
        </p:spPr>
      </p:pic>
      <p:pic>
        <p:nvPicPr>
          <p:cNvPr id="11" name="Picture 2">
            <a:extLst>
              <a:ext uri="{FF2B5EF4-FFF2-40B4-BE49-F238E27FC236}">
                <a16:creationId xmlns:a16="http://schemas.microsoft.com/office/drawing/2014/main" id="{175EE28D-F318-4682-AA5D-A72927200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4445021"/>
            <a:ext cx="2592288" cy="224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Рисунок 11">
            <a:extLst>
              <a:ext uri="{FF2B5EF4-FFF2-40B4-BE49-F238E27FC236}">
                <a16:creationId xmlns:a16="http://schemas.microsoft.com/office/drawing/2014/main" id="{0790B682-1588-444B-A244-5C2F8A4390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5840" y="4077072"/>
            <a:ext cx="998346" cy="922624"/>
          </a:xfrm>
          <a:prstGeom prst="rect">
            <a:avLst/>
          </a:prstGeom>
        </p:spPr>
      </p:pic>
      <p:pic>
        <p:nvPicPr>
          <p:cNvPr id="16" name="Рисунок 15">
            <a:extLst>
              <a:ext uri="{FF2B5EF4-FFF2-40B4-BE49-F238E27FC236}">
                <a16:creationId xmlns:a16="http://schemas.microsoft.com/office/drawing/2014/main" id="{D26A3A5D-7510-48D3-875E-135AED1A80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6160" y="4427413"/>
            <a:ext cx="3094363" cy="1194607"/>
          </a:xfrm>
          <a:prstGeom prst="rect">
            <a:avLst/>
          </a:prstGeom>
        </p:spPr>
      </p:pic>
      <p:pic>
        <p:nvPicPr>
          <p:cNvPr id="17" name="Рисунок 16">
            <a:extLst>
              <a:ext uri="{FF2B5EF4-FFF2-40B4-BE49-F238E27FC236}">
                <a16:creationId xmlns:a16="http://schemas.microsoft.com/office/drawing/2014/main" id="{47EC0F3B-6FA2-44D3-B338-C155A6296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1805" y="5445224"/>
            <a:ext cx="2577435" cy="1338097"/>
          </a:xfrm>
          <a:prstGeom prst="rect">
            <a:avLst/>
          </a:prstGeom>
        </p:spPr>
      </p:pic>
      <p:sp>
        <p:nvSpPr>
          <p:cNvPr id="18" name="Заголовок 13">
            <a:extLst>
              <a:ext uri="{FF2B5EF4-FFF2-40B4-BE49-F238E27FC236}">
                <a16:creationId xmlns:a16="http://schemas.microsoft.com/office/drawing/2014/main" id="{849197FD-EA4C-4FF5-A708-79216F60F2AA}"/>
              </a:ext>
            </a:extLst>
          </p:cNvPr>
          <p:cNvSpPr txBox="1">
            <a:spLocks/>
          </p:cNvSpPr>
          <p:nvPr/>
        </p:nvSpPr>
        <p:spPr>
          <a:xfrm>
            <a:off x="7104112" y="3983683"/>
            <a:ext cx="2865772" cy="415759"/>
          </a:xfrm>
          <a:prstGeom prst="rect">
            <a:avLst/>
          </a:prstGeom>
          <a:noFill/>
          <a:ln>
            <a:solidFill>
              <a:schemeClr val="tx1"/>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altLang="ru-RU" sz="2000" b="1" kern="0" dirty="0">
                <a:solidFill>
                  <a:schemeClr val="tx1"/>
                </a:solidFill>
                <a:latin typeface="Times New Roman" panose="02020603050405020304" pitchFamily="18" charset="0"/>
                <a:cs typeface="Times New Roman" panose="02020603050405020304" pitchFamily="18" charset="0"/>
              </a:rPr>
              <a:t>DANSS Detector design </a:t>
            </a:r>
            <a:endParaRPr lang="ru-RU" altLang="ru-RU" sz="2000" b="1"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51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821802102"/>
              </p:ext>
            </p:extLst>
          </p:nvPr>
        </p:nvGraphicFramePr>
        <p:xfrm>
          <a:off x="551384" y="1412776"/>
          <a:ext cx="11089232" cy="14935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chemeClr val="tx1"/>
                          </a:solidFill>
                        </a:rPr>
                        <a:t>opening the </a:t>
                      </a:r>
                      <a:r>
                        <a:rPr lang="en-US" sz="2000" b="1" dirty="0">
                          <a:solidFill>
                            <a:srgbClr val="C00000"/>
                          </a:solidFill>
                        </a:rPr>
                        <a:t>new project </a:t>
                      </a:r>
                      <a:r>
                        <a:rPr lang="en-US" sz="2000" b="1" dirty="0"/>
                        <a:t>“Investigations of reactor neutrinos on a short baseline”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2406682650"/>
                  </a:ext>
                </a:extLst>
              </a:tr>
            </a:tbl>
          </a:graphicData>
        </a:graphic>
      </p:graphicFrame>
      <p:graphicFrame>
        <p:nvGraphicFramePr>
          <p:cNvPr id="3" name="Таблица 2">
            <a:extLst>
              <a:ext uri="{FF2B5EF4-FFF2-40B4-BE49-F238E27FC236}">
                <a16:creationId xmlns:a16="http://schemas.microsoft.com/office/drawing/2014/main" id="{22DE502B-CF3E-4381-9075-FF49B7CF1526}"/>
              </a:ext>
            </a:extLst>
          </p:cNvPr>
          <p:cNvGraphicFramePr>
            <a:graphicFrameLocks noGrp="1"/>
          </p:cNvGraphicFramePr>
          <p:nvPr>
            <p:extLst>
              <p:ext uri="{D42A27DB-BD31-4B8C-83A1-F6EECF244321}">
                <p14:modId xmlns:p14="http://schemas.microsoft.com/office/powerpoint/2010/main" val="770472404"/>
              </p:ext>
            </p:extLst>
          </p:nvPr>
        </p:nvGraphicFramePr>
        <p:xfrm>
          <a:off x="551384" y="3140968"/>
          <a:ext cx="11089232" cy="14935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b="1" u="sng" dirty="0"/>
                        <a:t>SC recommendation:</a:t>
                      </a:r>
                      <a:endParaRPr lang="ru-RU" sz="2000" b="1"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t>The SC recommends opening new project “Investigations of reactor neutrinos on a short baseline” until the end of 2028.</a:t>
                      </a:r>
                    </a:p>
                  </a:txBody>
                  <a:tcPr/>
                </a:tc>
                <a:extLst>
                  <a:ext uri="{0D108BD9-81ED-4DB2-BD59-A6C34878D82A}">
                    <a16:rowId xmlns:a16="http://schemas.microsoft.com/office/drawing/2014/main" val="426722984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755587341"/>
                  </a:ext>
                </a:extLst>
              </a:tr>
            </a:tbl>
          </a:graphicData>
        </a:graphic>
      </p:graphicFrame>
    </p:spTree>
    <p:extLst>
      <p:ext uri="{BB962C8B-B14F-4D97-AF65-F5344CB8AC3E}">
        <p14:creationId xmlns:p14="http://schemas.microsoft.com/office/powerpoint/2010/main" val="2482705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Project </a:t>
            </a:r>
            <a:r>
              <a:rPr lang="en-US" altLang="ru-RU" sz="2500" b="1" kern="0" dirty="0">
                <a:solidFill>
                  <a:srgbClr val="002060"/>
                </a:solidFill>
              </a:rPr>
              <a:t>“</a:t>
            </a:r>
            <a:r>
              <a:rPr lang="en-US" altLang="ru-RU" sz="2500" b="1" kern="0" dirty="0">
                <a:solidFill>
                  <a:srgbClr val="C00000"/>
                </a:solidFill>
              </a:rPr>
              <a:t>Radiochemistry and spectroscopy for astrophysics and nuclear medicine</a:t>
            </a:r>
            <a:r>
              <a:rPr lang="en-US" altLang="ru-RU" sz="2500" b="1" kern="0" dirty="0">
                <a:solidFill>
                  <a:srgbClr val="002060"/>
                </a:solidFill>
              </a:rPr>
              <a:t>”</a:t>
            </a:r>
          </a:p>
        </p:txBody>
      </p:sp>
      <p:sp>
        <p:nvSpPr>
          <p:cNvPr id="2" name="Прямоугольник 1">
            <a:extLst>
              <a:ext uri="{FF2B5EF4-FFF2-40B4-BE49-F238E27FC236}">
                <a16:creationId xmlns:a16="http://schemas.microsoft.com/office/drawing/2014/main" id="{F74ACD14-B885-4D16-9D13-548F959CBC20}"/>
              </a:ext>
            </a:extLst>
          </p:cNvPr>
          <p:cNvSpPr/>
          <p:nvPr/>
        </p:nvSpPr>
        <p:spPr>
          <a:xfrm>
            <a:off x="260166" y="548680"/>
            <a:ext cx="10516354" cy="646331"/>
          </a:xfrm>
          <a:prstGeom prst="rect">
            <a:avLst/>
          </a:prstGeom>
        </p:spPr>
        <p:txBody>
          <a:bodyPr wrap="square">
            <a:spAutoFit/>
          </a:bodyPr>
          <a:lstStyle/>
          <a:p>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PAC heard a proposal to open a new project “Radiochemistry and spectroscopy for astrophysics and nuclear medicine” presented by </a:t>
            </a:r>
            <a:r>
              <a:rPr lang="en-US"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Ayagoz</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Baimukhanova.</a:t>
            </a:r>
            <a:endParaRPr lang="ru-RU" dirty="0">
              <a:solidFill>
                <a:srgbClr val="002060"/>
              </a:solidFill>
            </a:endParaRPr>
          </a:p>
        </p:txBody>
      </p:sp>
      <p:pic>
        <p:nvPicPr>
          <p:cNvPr id="14" name="Рисунок 13">
            <a:extLst>
              <a:ext uri="{FF2B5EF4-FFF2-40B4-BE49-F238E27FC236}">
                <a16:creationId xmlns:a16="http://schemas.microsoft.com/office/drawing/2014/main" id="{241B904D-69D3-4DB7-812E-1500CF02C753}"/>
              </a:ext>
            </a:extLst>
          </p:cNvPr>
          <p:cNvPicPr>
            <a:picLocks noChangeAspect="1"/>
          </p:cNvPicPr>
          <p:nvPr/>
        </p:nvPicPr>
        <p:blipFill>
          <a:blip r:embed="rId2" cstate="print"/>
          <a:stretch>
            <a:fillRect/>
          </a:stretch>
        </p:blipFill>
        <p:spPr>
          <a:xfrm>
            <a:off x="331883" y="1628800"/>
            <a:ext cx="4608512" cy="4253368"/>
          </a:xfrm>
          <a:prstGeom prst="rect">
            <a:avLst/>
          </a:prstGeom>
        </p:spPr>
      </p:pic>
      <p:sp>
        <p:nvSpPr>
          <p:cNvPr id="5" name="Прямоугольник 4">
            <a:extLst>
              <a:ext uri="{FF2B5EF4-FFF2-40B4-BE49-F238E27FC236}">
                <a16:creationId xmlns:a16="http://schemas.microsoft.com/office/drawing/2014/main" id="{093E2D05-1A41-4AF1-B502-488D55DAAC08}"/>
              </a:ext>
            </a:extLst>
          </p:cNvPr>
          <p:cNvSpPr/>
          <p:nvPr/>
        </p:nvSpPr>
        <p:spPr>
          <a:xfrm>
            <a:off x="5305796" y="1195011"/>
            <a:ext cx="6554321" cy="1754326"/>
          </a:xfrm>
          <a:prstGeom prst="rect">
            <a:avLst/>
          </a:prstGeom>
        </p:spPr>
        <p:txBody>
          <a:bodyPr wrap="square">
            <a:spAutoFit/>
          </a:bodyPr>
          <a:lstStyle/>
          <a:p>
            <a:r>
              <a:rPr lang="en-US" b="1" dirty="0">
                <a:solidFill>
                  <a:srgbClr val="002060"/>
                </a:solidFill>
                <a:latin typeface="Arial" panose="020B0604020202020204" pitchFamily="34" charset="0"/>
                <a:ea typeface="Times New Roman" panose="02020603050405020304" pitchFamily="18" charset="0"/>
              </a:rPr>
              <a:t>Scientific research</a:t>
            </a:r>
            <a:r>
              <a:rPr lang="en-US" dirty="0">
                <a:solidFill>
                  <a:srgbClr val="002060"/>
                </a:solidFill>
                <a:latin typeface="Arial" panose="020B0604020202020204" pitchFamily="34" charset="0"/>
                <a:ea typeface="Times New Roman" panose="02020603050405020304" pitchFamily="18" charset="0"/>
              </a:rPr>
              <a:t> in the project is devoted to the development of nuclear spectroscopy and radiochemistry methods to study </a:t>
            </a:r>
            <a:r>
              <a:rPr lang="en-US" dirty="0">
                <a:solidFill>
                  <a:srgbClr val="C00000"/>
                </a:solidFill>
                <a:latin typeface="Arial" panose="020B0604020202020204" pitchFamily="34" charset="0"/>
                <a:ea typeface="Times New Roman" panose="02020603050405020304" pitchFamily="18" charset="0"/>
              </a:rPr>
              <a:t>rare phenomena associated with the weak interaction and a number of problems in astrophysics</a:t>
            </a:r>
            <a:r>
              <a:rPr lang="en-US" dirty="0">
                <a:solidFill>
                  <a:srgbClr val="002060"/>
                </a:solidFill>
                <a:latin typeface="Arial" panose="020B0604020202020204" pitchFamily="34" charset="0"/>
                <a:ea typeface="Times New Roman" panose="02020603050405020304" pitchFamily="18" charset="0"/>
              </a:rPr>
              <a:t>, as well as the development of </a:t>
            </a:r>
            <a:r>
              <a:rPr lang="en-US" dirty="0">
                <a:solidFill>
                  <a:srgbClr val="C00000"/>
                </a:solidFill>
                <a:latin typeface="Arial" panose="020B0604020202020204" pitchFamily="34" charset="0"/>
                <a:ea typeface="Times New Roman" panose="02020603050405020304" pitchFamily="18" charset="0"/>
              </a:rPr>
              <a:t>radiopharmaceuticals and their application in nuclear medicine</a:t>
            </a:r>
            <a:r>
              <a:rPr lang="en-US" dirty="0">
                <a:solidFill>
                  <a:srgbClr val="002060"/>
                </a:solidFill>
                <a:latin typeface="Arial" panose="020B0604020202020204" pitchFamily="34" charset="0"/>
                <a:ea typeface="Times New Roman" panose="02020603050405020304" pitchFamily="18" charset="0"/>
              </a:rPr>
              <a:t>.</a:t>
            </a:r>
            <a:endParaRPr lang="ru-RU" dirty="0">
              <a:solidFill>
                <a:srgbClr val="002060"/>
              </a:solidFill>
            </a:endParaRPr>
          </a:p>
        </p:txBody>
      </p:sp>
      <p:sp>
        <p:nvSpPr>
          <p:cNvPr id="7" name="Прямоугольник 6">
            <a:extLst>
              <a:ext uri="{FF2B5EF4-FFF2-40B4-BE49-F238E27FC236}">
                <a16:creationId xmlns:a16="http://schemas.microsoft.com/office/drawing/2014/main" id="{79986AB8-688B-4494-AA63-EF3F6B954806}"/>
              </a:ext>
            </a:extLst>
          </p:cNvPr>
          <p:cNvSpPr/>
          <p:nvPr/>
        </p:nvSpPr>
        <p:spPr>
          <a:xfrm>
            <a:off x="5303687" y="3212976"/>
            <a:ext cx="6696744" cy="2585323"/>
          </a:xfrm>
          <a:prstGeom prst="rect">
            <a:avLst/>
          </a:prstGeom>
        </p:spPr>
        <p:txBody>
          <a:bodyPr wrap="square">
            <a:spAutoFit/>
          </a:bodyPr>
          <a:lstStyle/>
          <a:p>
            <a:r>
              <a:rPr lang="en-US" b="1" dirty="0">
                <a:solidFill>
                  <a:srgbClr val="002060"/>
                </a:solidFill>
                <a:latin typeface="Arial" panose="020B0604020202020204" pitchFamily="34" charset="0"/>
                <a:ea typeface="Times New Roman" panose="02020603050405020304" pitchFamily="18" charset="0"/>
              </a:rPr>
              <a:t>The project focuses on the following areas of work: </a:t>
            </a:r>
          </a:p>
          <a:p>
            <a:pPr marL="285750" indent="-285750">
              <a:buFont typeface="Arial" panose="020B0604020202020204" pitchFamily="34" charset="0"/>
              <a:buChar char="•"/>
            </a:pPr>
            <a:r>
              <a:rPr lang="en-US" sz="1600" dirty="0">
                <a:solidFill>
                  <a:srgbClr val="002060"/>
                </a:solidFill>
                <a:latin typeface="Arial" panose="020B0604020202020204" pitchFamily="34" charset="0"/>
                <a:ea typeface="Times New Roman" panose="02020603050405020304" pitchFamily="18" charset="0"/>
              </a:rPr>
              <a:t>designing </a:t>
            </a:r>
            <a:r>
              <a:rPr lang="en-US" sz="1600" dirty="0">
                <a:solidFill>
                  <a:srgbClr val="C00000"/>
                </a:solidFill>
                <a:latin typeface="Arial" panose="020B0604020202020204" pitchFamily="34" charset="0"/>
                <a:ea typeface="Times New Roman" panose="02020603050405020304" pitchFamily="18" charset="0"/>
              </a:rPr>
              <a:t>novel detectors</a:t>
            </a:r>
            <a:r>
              <a:rPr lang="en-US" sz="1600" dirty="0">
                <a:solidFill>
                  <a:srgbClr val="002060"/>
                </a:solidFill>
                <a:latin typeface="Arial" panose="020B0604020202020204" pitchFamily="34" charset="0"/>
                <a:ea typeface="Times New Roman" panose="02020603050405020304" pitchFamily="18" charset="0"/>
              </a:rPr>
              <a:t>; </a:t>
            </a:r>
          </a:p>
          <a:p>
            <a:pPr marL="285750" indent="-285750">
              <a:buFont typeface="Arial" panose="020B0604020202020204" pitchFamily="34" charset="0"/>
              <a:buChar char="•"/>
            </a:pPr>
            <a:r>
              <a:rPr lang="en-US" sz="1600" dirty="0">
                <a:solidFill>
                  <a:srgbClr val="C00000"/>
                </a:solidFill>
                <a:latin typeface="Arial" panose="020B0604020202020204" pitchFamily="34" charset="0"/>
                <a:ea typeface="Times New Roman" panose="02020603050405020304" pitchFamily="18" charset="0"/>
              </a:rPr>
              <a:t>high-resolution “post-decay” spectroscopy </a:t>
            </a:r>
            <a:r>
              <a:rPr lang="en-US" sz="1600" dirty="0">
                <a:solidFill>
                  <a:srgbClr val="002060"/>
                </a:solidFill>
                <a:latin typeface="Arial" panose="020B0604020202020204" pitchFamily="34" charset="0"/>
                <a:ea typeface="Times New Roman" panose="02020603050405020304" pitchFamily="18" charset="0"/>
              </a:rPr>
              <a:t>of electrons and other emissions with an emphasis on extremely low energies; </a:t>
            </a:r>
          </a:p>
          <a:p>
            <a:pPr marL="285750" indent="-285750">
              <a:buFont typeface="Arial" panose="020B0604020202020204" pitchFamily="34" charset="0"/>
              <a:buChar char="•"/>
            </a:pPr>
            <a:r>
              <a:rPr lang="el-GR" sz="1600" dirty="0">
                <a:solidFill>
                  <a:srgbClr val="C00000"/>
                </a:solidFill>
                <a:latin typeface="Arial" panose="020B0604020202020204" pitchFamily="34" charset="0"/>
                <a:ea typeface="Times New Roman" panose="02020603050405020304" pitchFamily="18" charset="0"/>
              </a:rPr>
              <a:t>γ</a:t>
            </a:r>
            <a:r>
              <a:rPr lang="en-US" sz="1600" dirty="0">
                <a:solidFill>
                  <a:srgbClr val="C00000"/>
                </a:solidFill>
                <a:latin typeface="Arial" panose="020B0604020202020204" pitchFamily="34" charset="0"/>
                <a:ea typeface="Times New Roman" panose="02020603050405020304" pitchFamily="18" charset="0"/>
              </a:rPr>
              <a:t>-spectroscopy </a:t>
            </a:r>
            <a:r>
              <a:rPr lang="en-US" sz="1600" dirty="0">
                <a:solidFill>
                  <a:srgbClr val="002060"/>
                </a:solidFill>
                <a:latin typeface="Arial" panose="020B0604020202020204" pitchFamily="34" charset="0"/>
                <a:ea typeface="Times New Roman" panose="02020603050405020304" pitchFamily="18" charset="0"/>
              </a:rPr>
              <a:t>based on semiconductor detectors; </a:t>
            </a:r>
          </a:p>
          <a:p>
            <a:pPr marL="285750" indent="-285750">
              <a:buFont typeface="Arial" panose="020B0604020202020204" pitchFamily="34" charset="0"/>
              <a:buChar char="•"/>
            </a:pPr>
            <a:r>
              <a:rPr lang="en-US" sz="1600" dirty="0">
                <a:solidFill>
                  <a:srgbClr val="002060"/>
                </a:solidFill>
                <a:latin typeface="Arial" panose="020B0604020202020204" pitchFamily="34" charset="0"/>
                <a:ea typeface="Times New Roman" panose="02020603050405020304" pitchFamily="18" charset="0"/>
              </a:rPr>
              <a:t>development of methods for the </a:t>
            </a:r>
            <a:r>
              <a:rPr lang="en-US" sz="1600" dirty="0">
                <a:solidFill>
                  <a:srgbClr val="C00000"/>
                </a:solidFill>
                <a:latin typeface="Arial" panose="020B0604020202020204" pitchFamily="34" charset="0"/>
                <a:ea typeface="Times New Roman" panose="02020603050405020304" pitchFamily="18" charset="0"/>
              </a:rPr>
              <a:t>production and purification of radionuclide preparations</a:t>
            </a:r>
            <a:r>
              <a:rPr lang="en-US" sz="1600" dirty="0">
                <a:solidFill>
                  <a:srgbClr val="002060"/>
                </a:solidFill>
                <a:latin typeface="Arial" panose="020B0604020202020204" pitchFamily="34" charset="0"/>
                <a:ea typeface="Times New Roman" panose="02020603050405020304" pitchFamily="18" charset="0"/>
              </a:rPr>
              <a:t> for the synthesis of radiopharmaceuticals;</a:t>
            </a:r>
            <a:r>
              <a:rPr lang="en-US"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development</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and</a:t>
            </a:r>
            <a:r>
              <a:rPr lang="en-US" sz="1600" dirty="0">
                <a:solidFill>
                  <a:srgbClr val="002060"/>
                </a:solidFill>
                <a:latin typeface="Arial" panose="020B0604020202020204" pitchFamily="34" charset="0"/>
                <a:ea typeface="Times New Roman" panose="02020603050405020304" pitchFamily="18" charset="0"/>
              </a:rPr>
              <a:t> application of methods and techniques for the production and analysis of </a:t>
            </a:r>
            <a:r>
              <a:rPr lang="en-US" sz="1600" dirty="0">
                <a:solidFill>
                  <a:srgbClr val="C00000"/>
                </a:solidFill>
                <a:latin typeface="Arial" panose="020B0604020202020204" pitchFamily="34" charset="0"/>
                <a:ea typeface="Times New Roman" panose="02020603050405020304" pitchFamily="18" charset="0"/>
              </a:rPr>
              <a:t>low-background materials </a:t>
            </a:r>
            <a:r>
              <a:rPr lang="en-US" sz="1600" dirty="0">
                <a:solidFill>
                  <a:srgbClr val="002060"/>
                </a:solidFill>
                <a:latin typeface="Arial" panose="020B0604020202020204" pitchFamily="34" charset="0"/>
                <a:ea typeface="Times New Roman" panose="02020603050405020304" pitchFamily="18" charset="0"/>
              </a:rPr>
              <a:t>with a uniquely low content of radioactive impurities.</a:t>
            </a:r>
            <a:endParaRPr lang="ru-RU" sz="1600" dirty="0">
              <a:solidFill>
                <a:srgbClr val="002060"/>
              </a:solidFill>
            </a:endParaRPr>
          </a:p>
        </p:txBody>
      </p:sp>
    </p:spTree>
    <p:extLst>
      <p:ext uri="{BB962C8B-B14F-4D97-AF65-F5344CB8AC3E}">
        <p14:creationId xmlns:p14="http://schemas.microsoft.com/office/powerpoint/2010/main" val="2076086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2508595377"/>
              </p:ext>
            </p:extLst>
          </p:nvPr>
        </p:nvGraphicFramePr>
        <p:xfrm>
          <a:off x="551384" y="1412776"/>
          <a:ext cx="11089232" cy="14935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chemeClr val="tx1"/>
                          </a:solidFill>
                        </a:rPr>
                        <a:t>opening the </a:t>
                      </a:r>
                      <a:r>
                        <a:rPr lang="en-US" sz="2000" b="1" dirty="0">
                          <a:solidFill>
                            <a:srgbClr val="C00000"/>
                          </a:solidFill>
                        </a:rPr>
                        <a:t>new project </a:t>
                      </a:r>
                      <a:r>
                        <a:rPr lang="en-US" sz="2000" b="1" dirty="0"/>
                        <a:t>“Radiochemistry and spectroscopy for astrophysics and nuclear medicine”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2406682650"/>
                  </a:ext>
                </a:extLst>
              </a:tr>
            </a:tbl>
          </a:graphicData>
        </a:graphic>
      </p:graphicFrame>
      <p:graphicFrame>
        <p:nvGraphicFramePr>
          <p:cNvPr id="3" name="Таблица 2">
            <a:extLst>
              <a:ext uri="{FF2B5EF4-FFF2-40B4-BE49-F238E27FC236}">
                <a16:creationId xmlns:a16="http://schemas.microsoft.com/office/drawing/2014/main" id="{FEFE5C12-E857-45B7-9D74-CA152B126CAF}"/>
              </a:ext>
            </a:extLst>
          </p:cNvPr>
          <p:cNvGraphicFramePr>
            <a:graphicFrameLocks noGrp="1"/>
          </p:cNvGraphicFramePr>
          <p:nvPr>
            <p:extLst>
              <p:ext uri="{D42A27DB-BD31-4B8C-83A1-F6EECF244321}">
                <p14:modId xmlns:p14="http://schemas.microsoft.com/office/powerpoint/2010/main" val="3560196764"/>
              </p:ext>
            </p:extLst>
          </p:nvPr>
        </p:nvGraphicFramePr>
        <p:xfrm>
          <a:off x="551384" y="3140968"/>
          <a:ext cx="11089232" cy="14935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b="1" u="sng" dirty="0"/>
                        <a:t>SC recommendation:</a:t>
                      </a:r>
                      <a:endParaRPr lang="ru-RU" sz="2000" b="1"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t>The SC recommends opening new project </a:t>
                      </a:r>
                      <a:r>
                        <a:rPr lang="en-US" sz="2000" b="1" dirty="0"/>
                        <a:t>“Radiochemistry and spectroscopy for astrophysics and nuclear medicine”</a:t>
                      </a:r>
                      <a:r>
                        <a:rPr lang="en-US" sz="2000" b="1" kern="1200" dirty="0"/>
                        <a:t> until the end of 2028.</a:t>
                      </a:r>
                    </a:p>
                  </a:txBody>
                  <a:tcPr/>
                </a:tc>
                <a:extLst>
                  <a:ext uri="{0D108BD9-81ED-4DB2-BD59-A6C34878D82A}">
                    <a16:rowId xmlns:a16="http://schemas.microsoft.com/office/drawing/2014/main" val="426722984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755587341"/>
                  </a:ext>
                </a:extLst>
              </a:tr>
            </a:tbl>
          </a:graphicData>
        </a:graphic>
      </p:graphicFrame>
    </p:spTree>
    <p:extLst>
      <p:ext uri="{BB962C8B-B14F-4D97-AF65-F5344CB8AC3E}">
        <p14:creationId xmlns:p14="http://schemas.microsoft.com/office/powerpoint/2010/main" val="294648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861774"/>
          </a:xfrm>
          <a:prstGeom prst="rect">
            <a:avLst/>
          </a:prstGeom>
        </p:spPr>
        <p:txBody>
          <a:bodyPr wrap="square">
            <a:spAutoFit/>
          </a:bodyPr>
          <a:lstStyle/>
          <a:p>
            <a:pPr algn="ctr"/>
            <a:r>
              <a:rPr lang="en-US" altLang="ru-RU" sz="2500" b="1" kern="0" dirty="0">
                <a:solidFill>
                  <a:srgbClr val="C00000"/>
                </a:solidFill>
              </a:rPr>
              <a:t>Project </a:t>
            </a:r>
            <a:r>
              <a:rPr lang="en-US" altLang="ru-RU" sz="2500" b="1" kern="0" dirty="0">
                <a:solidFill>
                  <a:srgbClr val="002060"/>
                </a:solidFill>
              </a:rPr>
              <a:t>“</a:t>
            </a:r>
            <a:r>
              <a:rPr lang="en-US" altLang="ru-RU" sz="2500" b="1" kern="0" dirty="0">
                <a:solidFill>
                  <a:srgbClr val="C00000"/>
                </a:solidFill>
              </a:rPr>
              <a:t>Study of the nucleon spin structure in strong and electromagnetic interactions (GDH&amp;SPASCHARM&amp;NN)</a:t>
            </a:r>
            <a:r>
              <a:rPr lang="en-US" altLang="ru-RU" sz="2500" b="1" kern="0" dirty="0">
                <a:solidFill>
                  <a:srgbClr val="002060"/>
                </a:solidFill>
              </a:rPr>
              <a:t>”</a:t>
            </a:r>
          </a:p>
        </p:txBody>
      </p:sp>
      <p:sp>
        <p:nvSpPr>
          <p:cNvPr id="2" name="Прямоугольник 1">
            <a:extLst>
              <a:ext uri="{FF2B5EF4-FFF2-40B4-BE49-F238E27FC236}">
                <a16:creationId xmlns:a16="http://schemas.microsoft.com/office/drawing/2014/main" id="{F74ACD14-B885-4D16-9D13-548F959CBC20}"/>
              </a:ext>
            </a:extLst>
          </p:cNvPr>
          <p:cNvSpPr/>
          <p:nvPr/>
        </p:nvSpPr>
        <p:spPr>
          <a:xfrm>
            <a:off x="191344" y="908720"/>
            <a:ext cx="7716362" cy="830997"/>
          </a:xfrm>
          <a:prstGeom prst="rect">
            <a:avLst/>
          </a:prstGeom>
        </p:spPr>
        <p:txBody>
          <a:bodyPr wrap="square">
            <a:spAutoFit/>
          </a:bodyPr>
          <a:lstStyle/>
          <a:p>
            <a:r>
              <a:rPr lang="en-US"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PAC heard a detailed report on the project “Study of the nucleon spin structure in strong and electromagnetic interactions (GDH&amp;SPASCHARM&amp;NN)” and a proposal for its extension presented by Yuri Plis.</a:t>
            </a:r>
            <a:endParaRPr lang="ru-RU" sz="1600" dirty="0">
              <a:solidFill>
                <a:srgbClr val="002060"/>
              </a:solidFill>
            </a:endParaRPr>
          </a:p>
        </p:txBody>
      </p:sp>
      <p:pic>
        <p:nvPicPr>
          <p:cNvPr id="14" name="Рисунок 13">
            <a:extLst>
              <a:ext uri="{FF2B5EF4-FFF2-40B4-BE49-F238E27FC236}">
                <a16:creationId xmlns:a16="http://schemas.microsoft.com/office/drawing/2014/main" id="{F4E60007-64D2-4571-A3FD-CB29452569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0216" y="764704"/>
            <a:ext cx="3827930" cy="2765693"/>
          </a:xfrm>
          <a:prstGeom prst="rect">
            <a:avLst/>
          </a:prstGeom>
        </p:spPr>
      </p:pic>
      <p:sp>
        <p:nvSpPr>
          <p:cNvPr id="3" name="Прямоугольник 2">
            <a:extLst>
              <a:ext uri="{FF2B5EF4-FFF2-40B4-BE49-F238E27FC236}">
                <a16:creationId xmlns:a16="http://schemas.microsoft.com/office/drawing/2014/main" id="{8D22E7C8-1CCD-41E8-A994-D899687AFF8E}"/>
              </a:ext>
            </a:extLst>
          </p:cNvPr>
          <p:cNvSpPr/>
          <p:nvPr/>
        </p:nvSpPr>
        <p:spPr>
          <a:xfrm>
            <a:off x="191344" y="1916832"/>
            <a:ext cx="7632848" cy="584775"/>
          </a:xfrm>
          <a:prstGeom prst="rect">
            <a:avLst/>
          </a:prstGeom>
        </p:spPr>
        <p:txBody>
          <a:bodyPr wrap="square">
            <a:spAutoFit/>
          </a:bodyPr>
          <a:lstStyle/>
          <a:p>
            <a:r>
              <a:rPr lang="en-US"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This project includes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three</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independent</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experiments</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related</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to</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the</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study</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of</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the</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spin</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structure</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of</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the</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nucleon</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in</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strong</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and</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electromagnetic</a:t>
            </a:r>
            <a:r>
              <a:rPr lang="ru-R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interactions</a:t>
            </a:r>
            <a:r>
              <a:rPr lang="en-US"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endParaRPr lang="ru-RU" sz="1600" dirty="0">
              <a:solidFill>
                <a:srgbClr val="002060"/>
              </a:solidFill>
            </a:endParaRPr>
          </a:p>
        </p:txBody>
      </p:sp>
      <p:sp>
        <p:nvSpPr>
          <p:cNvPr id="19" name="CustomShape 2">
            <a:extLst>
              <a:ext uri="{FF2B5EF4-FFF2-40B4-BE49-F238E27FC236}">
                <a16:creationId xmlns:a16="http://schemas.microsoft.com/office/drawing/2014/main" id="{70CB24FE-AB59-40AA-9393-B64A205191D0}"/>
              </a:ext>
            </a:extLst>
          </p:cNvPr>
          <p:cNvSpPr/>
          <p:nvPr/>
        </p:nvSpPr>
        <p:spPr>
          <a:xfrm>
            <a:off x="191344" y="2857309"/>
            <a:ext cx="7632848" cy="30574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lnSpc>
                <a:spcPct val="100000"/>
              </a:lnSpc>
              <a:spcBef>
                <a:spcPts val="479"/>
              </a:spcBef>
              <a:buAutoNum type="arabicPeriod"/>
            </a:pPr>
            <a:r>
              <a:rPr lang="de-DE" sz="1600" b="1" strike="noStrike" spc="-41" dirty="0">
                <a:solidFill>
                  <a:srgbClr val="C00000"/>
                </a:solidFill>
                <a:latin typeface="Arial" panose="020B0604020202020204" pitchFamily="34" charset="0"/>
                <a:ea typeface="Book Antiqua"/>
                <a:cs typeface="Arial" panose="020B0604020202020204" pitchFamily="34" charset="0"/>
              </a:rPr>
              <a:t>GDH</a:t>
            </a:r>
            <a:endParaRPr lang="de-DE" sz="1600" spc="-1" dirty="0">
              <a:solidFill>
                <a:srgbClr val="C00000"/>
              </a:solidFill>
              <a:latin typeface="Arial" panose="020B0604020202020204" pitchFamily="34" charset="0"/>
              <a:cs typeface="Arial" panose="020B0604020202020204" pitchFamily="34" charset="0"/>
            </a:endParaRPr>
          </a:p>
          <a:p>
            <a:pPr marL="800100" lvl="1" indent="-342900">
              <a:spcBef>
                <a:spcPts val="479"/>
              </a:spcBef>
              <a:buFont typeface="Arial" panose="020B0604020202020204" pitchFamily="34" charset="0"/>
              <a:buChar char="•"/>
            </a:pPr>
            <a:r>
              <a:rPr lang="de-DE" sz="1600" b="1" strike="noStrike" spc="-41" dirty="0">
                <a:solidFill>
                  <a:srgbClr val="C00000"/>
                </a:solidFill>
                <a:latin typeface="Arial" panose="020B0604020202020204" pitchFamily="34" charset="0"/>
                <a:ea typeface="Book Antiqua"/>
                <a:cs typeface="Arial" panose="020B0604020202020204" pitchFamily="34" charset="0"/>
              </a:rPr>
              <a:t>A2 </a:t>
            </a:r>
            <a:r>
              <a:rPr lang="de-DE" sz="1600" b="1" strike="noStrike" spc="-41" dirty="0" err="1">
                <a:solidFill>
                  <a:srgbClr val="C00000"/>
                </a:solidFill>
                <a:latin typeface="Arial" panose="020B0604020202020204" pitchFamily="34" charset="0"/>
                <a:ea typeface="Book Antiqua"/>
                <a:cs typeface="Arial" panose="020B0604020202020204" pitchFamily="34" charset="0"/>
              </a:rPr>
              <a:t>Collaboration</a:t>
            </a:r>
            <a:r>
              <a:rPr lang="de-DE" sz="1600" b="1" strike="noStrike" spc="-41" dirty="0">
                <a:solidFill>
                  <a:srgbClr val="C00000"/>
                </a:solidFill>
                <a:latin typeface="Arial" panose="020B0604020202020204" pitchFamily="34" charset="0"/>
                <a:ea typeface="Book Antiqua"/>
                <a:cs typeface="Arial" panose="020B0604020202020204" pitchFamily="34" charset="0"/>
              </a:rPr>
              <a:t> </a:t>
            </a:r>
            <a:r>
              <a:rPr lang="de-DE" sz="1600" b="1" strike="noStrike" spc="-41" dirty="0">
                <a:solidFill>
                  <a:srgbClr val="002060"/>
                </a:solidFill>
                <a:latin typeface="Arial" panose="020B0604020202020204" pitchFamily="34" charset="0"/>
                <a:ea typeface="Book Antiqua"/>
                <a:cs typeface="Arial" panose="020B0604020202020204" pitchFamily="34" charset="0"/>
              </a:rPr>
              <a:t>at MAMI, Mainz </a:t>
            </a:r>
            <a:r>
              <a:rPr lang="de-DE" sz="1600" strike="noStrike" spc="-41" dirty="0">
                <a:solidFill>
                  <a:srgbClr val="002060"/>
                </a:solidFill>
                <a:latin typeface="Arial" panose="020B0604020202020204" pitchFamily="34" charset="0"/>
                <a:ea typeface="Book Antiqua"/>
                <a:cs typeface="Arial" panose="020B0604020202020204" pitchFamily="34" charset="0"/>
              </a:rPr>
              <a:t>(</a:t>
            </a:r>
            <a:r>
              <a:rPr lang="de-DE" sz="1600" strike="noStrike" spc="-1" dirty="0" err="1">
                <a:solidFill>
                  <a:srgbClr val="002060"/>
                </a:solidFill>
                <a:latin typeface="Arial" panose="020B0604020202020204" pitchFamily="34" charset="0"/>
                <a:ea typeface="Book Antiqua"/>
                <a:cs typeface="Arial" panose="020B0604020202020204" pitchFamily="34" charset="0"/>
              </a:rPr>
              <a:t>P</a:t>
            </a:r>
            <a:r>
              <a:rPr lang="de-DE" sz="1600" b="0" strike="noStrike" spc="-1" dirty="0" err="1">
                <a:solidFill>
                  <a:srgbClr val="002060"/>
                </a:solidFill>
                <a:latin typeface="Arial" panose="020B0604020202020204" pitchFamily="34" charset="0"/>
                <a:ea typeface="Book Antiqua"/>
                <a:cs typeface="Arial" panose="020B0604020202020204" pitchFamily="34" charset="0"/>
              </a:rPr>
              <a:t>articipation</a:t>
            </a:r>
            <a:r>
              <a:rPr lang="de-DE" sz="1600" b="0" strike="noStrike" spc="-1" dirty="0">
                <a:solidFill>
                  <a:srgbClr val="002060"/>
                </a:solidFill>
                <a:latin typeface="Arial" panose="020B0604020202020204" pitchFamily="34" charset="0"/>
                <a:ea typeface="Book Antiqua"/>
                <a:cs typeface="Arial" panose="020B0604020202020204" pitchFamily="34" charset="0"/>
              </a:rPr>
              <a:t> </a:t>
            </a:r>
            <a:r>
              <a:rPr lang="de-DE" sz="1600" b="0" strike="noStrike" spc="-1" dirty="0" err="1">
                <a:solidFill>
                  <a:srgbClr val="002060"/>
                </a:solidFill>
                <a:latin typeface="Arial" panose="020B0604020202020204" pitchFamily="34" charset="0"/>
                <a:ea typeface="Book Antiqua"/>
                <a:cs typeface="Arial" panose="020B0604020202020204" pitchFamily="34" charset="0"/>
              </a:rPr>
              <a:t>from</a:t>
            </a:r>
            <a:r>
              <a:rPr lang="de-DE" sz="1600" b="0" strike="noStrike" spc="-1" dirty="0">
                <a:solidFill>
                  <a:srgbClr val="002060"/>
                </a:solidFill>
                <a:latin typeface="Arial" panose="020B0604020202020204" pitchFamily="34" charset="0"/>
                <a:ea typeface="Book Antiqua"/>
                <a:cs typeface="Arial" panose="020B0604020202020204" pitchFamily="34" charset="0"/>
              </a:rPr>
              <a:t> 2008. 21 papers have been published.  A lot of talks at different International Conferences and A2 Collaboration Meetings were presented).</a:t>
            </a:r>
            <a:endParaRPr lang="de-DE" sz="1600" spc="-1" dirty="0">
              <a:solidFill>
                <a:srgbClr val="002060"/>
              </a:solidFill>
              <a:latin typeface="Arial" panose="020B0604020202020204" pitchFamily="34" charset="0"/>
              <a:cs typeface="Arial" panose="020B0604020202020204" pitchFamily="34" charset="0"/>
            </a:endParaRPr>
          </a:p>
          <a:p>
            <a:pPr marL="742950" lvl="1" indent="-285750">
              <a:spcBef>
                <a:spcPts val="479"/>
              </a:spcBef>
              <a:buFont typeface="Arial" panose="020B0604020202020204" pitchFamily="34" charset="0"/>
              <a:buChar char="•"/>
            </a:pPr>
            <a:r>
              <a:rPr lang="de-DE" sz="1600" b="1" strike="noStrike" spc="-41" dirty="0">
                <a:solidFill>
                  <a:srgbClr val="C00000"/>
                </a:solidFill>
                <a:latin typeface="Arial" panose="020B0604020202020204" pitchFamily="34" charset="0"/>
                <a:ea typeface="Book Antiqua"/>
                <a:cs typeface="Arial" panose="020B0604020202020204" pitchFamily="34" charset="0"/>
              </a:rPr>
              <a:t>CBELSA/TAPS </a:t>
            </a:r>
            <a:r>
              <a:rPr lang="de-DE" sz="1600" b="1" strike="noStrike" spc="-41" dirty="0" err="1">
                <a:solidFill>
                  <a:srgbClr val="C00000"/>
                </a:solidFill>
                <a:latin typeface="Arial" panose="020B0604020202020204" pitchFamily="34" charset="0"/>
                <a:ea typeface="Book Antiqua"/>
                <a:cs typeface="Arial" panose="020B0604020202020204" pitchFamily="34" charset="0"/>
              </a:rPr>
              <a:t>Collaboration</a:t>
            </a:r>
            <a:r>
              <a:rPr lang="de-DE" sz="1600" b="1" strike="noStrike" spc="-41" dirty="0">
                <a:solidFill>
                  <a:srgbClr val="002060"/>
                </a:solidFill>
                <a:latin typeface="Arial" panose="020B0604020202020204" pitchFamily="34" charset="0"/>
                <a:ea typeface="Book Antiqua"/>
                <a:cs typeface="Arial" panose="020B0604020202020204" pitchFamily="34" charset="0"/>
              </a:rPr>
              <a:t>, Bonn </a:t>
            </a:r>
            <a:r>
              <a:rPr lang="de-DE" sz="1600" strike="noStrike" spc="-41" dirty="0">
                <a:solidFill>
                  <a:srgbClr val="002060"/>
                </a:solidFill>
                <a:latin typeface="Arial" panose="020B0604020202020204" pitchFamily="34" charset="0"/>
                <a:ea typeface="Book Antiqua"/>
                <a:cs typeface="Arial" panose="020B0604020202020204" pitchFamily="34" charset="0"/>
              </a:rPr>
              <a:t>(</a:t>
            </a:r>
            <a:r>
              <a:rPr lang="de-DE" sz="1600" spc="-1" dirty="0" err="1">
                <a:solidFill>
                  <a:srgbClr val="002060"/>
                </a:solidFill>
                <a:latin typeface="Arial"/>
                <a:ea typeface="Book Antiqua"/>
              </a:rPr>
              <a:t>Participation</a:t>
            </a:r>
            <a:r>
              <a:rPr lang="de-DE" sz="1600" spc="-1" dirty="0">
                <a:solidFill>
                  <a:srgbClr val="002060"/>
                </a:solidFill>
                <a:latin typeface="Arial"/>
                <a:ea typeface="Book Antiqua"/>
              </a:rPr>
              <a:t> </a:t>
            </a:r>
            <a:r>
              <a:rPr lang="de-DE" sz="1600" spc="-1" dirty="0" err="1">
                <a:solidFill>
                  <a:srgbClr val="002060"/>
                </a:solidFill>
                <a:latin typeface="Arial"/>
                <a:ea typeface="Book Antiqua"/>
              </a:rPr>
              <a:t>from</a:t>
            </a:r>
            <a:r>
              <a:rPr lang="de-DE" sz="1600" spc="-1" dirty="0">
                <a:solidFill>
                  <a:srgbClr val="002060"/>
                </a:solidFill>
                <a:latin typeface="Arial"/>
                <a:ea typeface="Book Antiqua"/>
              </a:rPr>
              <a:t> 2018. Preliminary results have been presented).</a:t>
            </a:r>
            <a:endParaRPr lang="de-DE" sz="1600" spc="-1" dirty="0">
              <a:solidFill>
                <a:srgbClr val="002060"/>
              </a:solidFill>
              <a:latin typeface="Arial"/>
            </a:endParaRPr>
          </a:p>
          <a:p>
            <a:pPr marL="742950" lvl="1" indent="-285750">
              <a:spcBef>
                <a:spcPts val="641"/>
              </a:spcBef>
              <a:buFont typeface="Arial" panose="020B0604020202020204" pitchFamily="34" charset="0"/>
              <a:buChar char="•"/>
            </a:pPr>
            <a:r>
              <a:rPr lang="de-DE" sz="1600" b="1" strike="noStrike" spc="-41" dirty="0">
                <a:solidFill>
                  <a:srgbClr val="C00000"/>
                </a:solidFill>
                <a:latin typeface="Arial" panose="020B0604020202020204" pitchFamily="34" charset="0"/>
                <a:ea typeface="Book Antiqua"/>
                <a:cs typeface="Arial" panose="020B0604020202020204" pitchFamily="34" charset="0"/>
              </a:rPr>
              <a:t>P2 </a:t>
            </a:r>
            <a:r>
              <a:rPr lang="de-DE" sz="1600" b="1" strike="noStrike" spc="-41" dirty="0" err="1">
                <a:solidFill>
                  <a:srgbClr val="C00000"/>
                </a:solidFill>
                <a:latin typeface="Arial" panose="020B0604020202020204" pitchFamily="34" charset="0"/>
                <a:ea typeface="Book Antiqua"/>
                <a:cs typeface="Arial" panose="020B0604020202020204" pitchFamily="34" charset="0"/>
              </a:rPr>
              <a:t>Collaboration</a:t>
            </a:r>
            <a:r>
              <a:rPr lang="de-DE" sz="1600" b="1" strike="noStrike" spc="-41" dirty="0">
                <a:solidFill>
                  <a:srgbClr val="C00000"/>
                </a:solidFill>
                <a:latin typeface="Arial" panose="020B0604020202020204" pitchFamily="34" charset="0"/>
                <a:ea typeface="Book Antiqua"/>
                <a:cs typeface="Arial" panose="020B0604020202020204" pitchFamily="34" charset="0"/>
              </a:rPr>
              <a:t> </a:t>
            </a:r>
            <a:r>
              <a:rPr lang="de-DE" sz="1600" b="1" strike="noStrike" spc="-41" dirty="0">
                <a:solidFill>
                  <a:srgbClr val="002060"/>
                </a:solidFill>
                <a:latin typeface="Arial" panose="020B0604020202020204" pitchFamily="34" charset="0"/>
                <a:ea typeface="Book Antiqua"/>
                <a:cs typeface="Arial" panose="020B0604020202020204" pitchFamily="34" charset="0"/>
              </a:rPr>
              <a:t>at MESA, Mainz </a:t>
            </a:r>
            <a:r>
              <a:rPr lang="de-DE" sz="1600" strike="noStrike" spc="-41" dirty="0">
                <a:solidFill>
                  <a:srgbClr val="002060"/>
                </a:solidFill>
                <a:latin typeface="Arial" panose="020B0604020202020204" pitchFamily="34" charset="0"/>
                <a:ea typeface="Book Antiqua"/>
                <a:cs typeface="Arial" panose="020B0604020202020204" pitchFamily="34" charset="0"/>
              </a:rPr>
              <a:t>(</a:t>
            </a:r>
            <a:r>
              <a:rPr lang="de-DE" sz="1600" spc="-1" dirty="0" err="1">
                <a:solidFill>
                  <a:srgbClr val="002060"/>
                </a:solidFill>
                <a:latin typeface="Arial"/>
                <a:ea typeface="Book Antiqua"/>
              </a:rPr>
              <a:t>Participation</a:t>
            </a:r>
            <a:r>
              <a:rPr lang="de-DE" sz="1600" spc="-1" dirty="0">
                <a:solidFill>
                  <a:srgbClr val="002060"/>
                </a:solidFill>
                <a:latin typeface="Arial"/>
                <a:ea typeface="Book Antiqua"/>
              </a:rPr>
              <a:t> </a:t>
            </a:r>
            <a:r>
              <a:rPr lang="de-DE" sz="1600" spc="-1" dirty="0" err="1">
                <a:solidFill>
                  <a:srgbClr val="002060"/>
                </a:solidFill>
                <a:latin typeface="Arial"/>
                <a:ea typeface="Book Antiqua"/>
              </a:rPr>
              <a:t>from</a:t>
            </a:r>
            <a:r>
              <a:rPr lang="ru-RU" sz="1600" spc="-1" dirty="0">
                <a:solidFill>
                  <a:srgbClr val="002060"/>
                </a:solidFill>
                <a:latin typeface="Arial"/>
                <a:ea typeface="Book Antiqua"/>
              </a:rPr>
              <a:t> 2019</a:t>
            </a:r>
            <a:r>
              <a:rPr lang="en-US" sz="1600" spc="-1" dirty="0">
                <a:solidFill>
                  <a:srgbClr val="002060"/>
                </a:solidFill>
                <a:latin typeface="Arial"/>
                <a:ea typeface="Book Antiqua"/>
              </a:rPr>
              <a:t>.</a:t>
            </a:r>
            <a:r>
              <a:rPr lang="de-DE" sz="1600" spc="-1" dirty="0">
                <a:solidFill>
                  <a:srgbClr val="002060"/>
                </a:solidFill>
                <a:latin typeface="Arial"/>
                <a:ea typeface="Book Antiqua"/>
              </a:rPr>
              <a:t>  Research and </a:t>
            </a:r>
            <a:r>
              <a:rPr lang="de-DE" sz="1600" spc="-1" dirty="0" err="1">
                <a:solidFill>
                  <a:srgbClr val="002060"/>
                </a:solidFill>
                <a:latin typeface="Arial"/>
                <a:ea typeface="Book Antiqua"/>
              </a:rPr>
              <a:t>development</a:t>
            </a:r>
            <a:r>
              <a:rPr lang="de-DE" sz="1600" spc="-1" dirty="0">
                <a:solidFill>
                  <a:srgbClr val="002060"/>
                </a:solidFill>
                <a:latin typeface="Arial"/>
                <a:ea typeface="Book Antiqua"/>
              </a:rPr>
              <a:t> </a:t>
            </a:r>
            <a:r>
              <a:rPr lang="de-DE" sz="1600" spc="-1" dirty="0" err="1">
                <a:solidFill>
                  <a:srgbClr val="002060"/>
                </a:solidFill>
                <a:latin typeface="Arial"/>
                <a:ea typeface="Book Antiqua"/>
              </a:rPr>
              <a:t>stage</a:t>
            </a:r>
            <a:r>
              <a:rPr lang="de-DE" sz="1600" spc="-1" dirty="0">
                <a:solidFill>
                  <a:srgbClr val="002060"/>
                </a:solidFill>
                <a:latin typeface="Arial"/>
                <a:ea typeface="Book Antiqua"/>
              </a:rPr>
              <a:t>).</a:t>
            </a:r>
            <a:endParaRPr lang="de-DE" sz="1600" spc="-1" dirty="0">
              <a:solidFill>
                <a:srgbClr val="002060"/>
              </a:solidFill>
              <a:latin typeface="Arial"/>
            </a:endParaRPr>
          </a:p>
          <a:p>
            <a:pPr>
              <a:lnSpc>
                <a:spcPct val="100000"/>
              </a:lnSpc>
              <a:spcBef>
                <a:spcPts val="641"/>
              </a:spcBef>
            </a:pPr>
            <a:r>
              <a:rPr lang="de-DE" sz="1600" b="1" strike="noStrike" spc="-41" dirty="0">
                <a:solidFill>
                  <a:srgbClr val="002060"/>
                </a:solidFill>
                <a:latin typeface="Arial" panose="020B0604020202020204" pitchFamily="34" charset="0"/>
                <a:ea typeface="Book Antiqua"/>
                <a:cs typeface="Arial" panose="020B0604020202020204" pitchFamily="34" charset="0"/>
              </a:rPr>
              <a:t>2. </a:t>
            </a:r>
            <a:r>
              <a:rPr lang="de-DE" sz="1600" b="1" strike="noStrike" spc="-41" dirty="0">
                <a:solidFill>
                  <a:srgbClr val="C00000"/>
                </a:solidFill>
                <a:latin typeface="Arial" panose="020B0604020202020204" pitchFamily="34" charset="0"/>
                <a:ea typeface="Book Antiqua"/>
                <a:cs typeface="Arial" panose="020B0604020202020204" pitchFamily="34" charset="0"/>
              </a:rPr>
              <a:t>SPASCHARM</a:t>
            </a:r>
            <a:r>
              <a:rPr lang="de-DE" sz="1600" b="1" strike="noStrike" spc="-41" dirty="0">
                <a:solidFill>
                  <a:srgbClr val="002060"/>
                </a:solidFill>
                <a:latin typeface="Arial" panose="020B0604020202020204" pitchFamily="34" charset="0"/>
                <a:ea typeface="Book Antiqua"/>
                <a:cs typeface="Arial" panose="020B0604020202020204" pitchFamily="34" charset="0"/>
              </a:rPr>
              <a:t> </a:t>
            </a:r>
            <a:r>
              <a:rPr lang="de-DE" sz="1600" strike="noStrike" spc="-41" dirty="0">
                <a:solidFill>
                  <a:srgbClr val="002060"/>
                </a:solidFill>
                <a:latin typeface="Arial" panose="020B0604020202020204" pitchFamily="34" charset="0"/>
                <a:ea typeface="Book Antiqua"/>
                <a:cs typeface="Arial" panose="020B0604020202020204" pitchFamily="34" charset="0"/>
              </a:rPr>
              <a:t>(</a:t>
            </a:r>
            <a:r>
              <a:rPr lang="de-DE" sz="1600" spc="-1" dirty="0" err="1">
                <a:solidFill>
                  <a:srgbClr val="002060"/>
                </a:solidFill>
                <a:latin typeface="Arial"/>
                <a:ea typeface="Book Antiqua"/>
              </a:rPr>
              <a:t>Participation</a:t>
            </a:r>
            <a:r>
              <a:rPr lang="de-DE" sz="1600" spc="-1" dirty="0">
                <a:solidFill>
                  <a:srgbClr val="002060"/>
                </a:solidFill>
                <a:latin typeface="Arial"/>
                <a:ea typeface="Book Antiqua"/>
              </a:rPr>
              <a:t> </a:t>
            </a:r>
            <a:r>
              <a:rPr lang="de-DE" sz="1600" spc="-1" dirty="0" err="1">
                <a:solidFill>
                  <a:srgbClr val="002060"/>
                </a:solidFill>
                <a:latin typeface="Arial"/>
                <a:ea typeface="Book Antiqua"/>
              </a:rPr>
              <a:t>from</a:t>
            </a:r>
            <a:r>
              <a:rPr lang="de-DE" sz="1600" spc="-1" dirty="0">
                <a:solidFill>
                  <a:srgbClr val="002060"/>
                </a:solidFill>
                <a:latin typeface="Arial"/>
                <a:ea typeface="Book Antiqua"/>
              </a:rPr>
              <a:t> </a:t>
            </a:r>
            <a:r>
              <a:rPr lang="ru-RU" sz="1600" spc="-1" dirty="0">
                <a:solidFill>
                  <a:srgbClr val="002060"/>
                </a:solidFill>
                <a:latin typeface="Arial"/>
                <a:ea typeface="Book Antiqua"/>
              </a:rPr>
              <a:t> 1978</a:t>
            </a:r>
            <a:r>
              <a:rPr lang="en-US" sz="1600" spc="-1" dirty="0">
                <a:solidFill>
                  <a:srgbClr val="002060"/>
                </a:solidFill>
                <a:latin typeface="Arial"/>
                <a:ea typeface="Book Antiqua"/>
              </a:rPr>
              <a:t>).</a:t>
            </a:r>
            <a:endParaRPr lang="de-DE" sz="1600" b="1" strike="noStrike" spc="-41" dirty="0">
              <a:solidFill>
                <a:srgbClr val="002060"/>
              </a:solidFill>
              <a:latin typeface="Arial" panose="020B0604020202020204" pitchFamily="34" charset="0"/>
              <a:ea typeface="Book Antiqua"/>
              <a:cs typeface="Arial" panose="020B0604020202020204" pitchFamily="34" charset="0"/>
            </a:endParaRPr>
          </a:p>
          <a:p>
            <a:pPr>
              <a:spcBef>
                <a:spcPts val="641"/>
              </a:spcBef>
            </a:pPr>
            <a:r>
              <a:rPr lang="de-DE" sz="1600" b="1" strike="noStrike" spc="-41" dirty="0">
                <a:solidFill>
                  <a:srgbClr val="002060"/>
                </a:solidFill>
                <a:latin typeface="Arial" panose="020B0604020202020204" pitchFamily="34" charset="0"/>
                <a:ea typeface="Book Antiqua"/>
                <a:cs typeface="Arial" panose="020B0604020202020204" pitchFamily="34" charset="0"/>
              </a:rPr>
              <a:t>3. NN </a:t>
            </a:r>
            <a:r>
              <a:rPr lang="de-DE" sz="1600" strike="noStrike" spc="-41" dirty="0">
                <a:solidFill>
                  <a:srgbClr val="002060"/>
                </a:solidFill>
                <a:latin typeface="Arial" panose="020B0604020202020204" pitchFamily="34" charset="0"/>
                <a:ea typeface="Book Antiqua"/>
                <a:cs typeface="Arial" panose="020B0604020202020204" pitchFamily="34" charset="0"/>
              </a:rPr>
              <a:t>(</a:t>
            </a:r>
            <a:r>
              <a:rPr lang="de-DE" sz="1600" spc="-1" dirty="0" err="1">
                <a:solidFill>
                  <a:srgbClr val="002060"/>
                </a:solidFill>
                <a:latin typeface="Arial"/>
                <a:ea typeface="Book Antiqua"/>
              </a:rPr>
              <a:t>Participation</a:t>
            </a:r>
            <a:r>
              <a:rPr lang="de-DE" sz="1600" spc="-1" dirty="0">
                <a:solidFill>
                  <a:srgbClr val="002060"/>
                </a:solidFill>
                <a:latin typeface="Arial"/>
                <a:ea typeface="Book Antiqua"/>
              </a:rPr>
              <a:t> </a:t>
            </a:r>
            <a:r>
              <a:rPr lang="de-DE" sz="1600" spc="-1" dirty="0" err="1">
                <a:solidFill>
                  <a:srgbClr val="002060"/>
                </a:solidFill>
                <a:latin typeface="Arial"/>
                <a:ea typeface="Book Antiqua"/>
              </a:rPr>
              <a:t>from</a:t>
            </a:r>
            <a:r>
              <a:rPr lang="de-DE" sz="1600" spc="-1" dirty="0">
                <a:solidFill>
                  <a:srgbClr val="002060"/>
                </a:solidFill>
                <a:latin typeface="Arial"/>
                <a:ea typeface="Book Antiqua"/>
              </a:rPr>
              <a:t> </a:t>
            </a:r>
            <a:r>
              <a:rPr lang="ru-RU" sz="1600" spc="-1" dirty="0">
                <a:solidFill>
                  <a:srgbClr val="002060"/>
                </a:solidFill>
                <a:latin typeface="Arial"/>
                <a:ea typeface="Book Antiqua"/>
              </a:rPr>
              <a:t>1984</a:t>
            </a:r>
            <a:r>
              <a:rPr lang="en-US" sz="1600" spc="-1" dirty="0">
                <a:solidFill>
                  <a:srgbClr val="002060"/>
                </a:solidFill>
                <a:latin typeface="Arial"/>
                <a:ea typeface="Book Antiqua"/>
              </a:rPr>
              <a:t>).</a:t>
            </a:r>
            <a:endParaRPr lang="de-DE" sz="1600" b="0" strike="noStrike" spc="-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3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D7AD651-D6C2-4AC9-99E0-4C2C4D3C7809}"/>
              </a:ext>
            </a:extLst>
          </p:cNvPr>
          <p:cNvSpPr>
            <a:spLocks noGrp="1"/>
          </p:cNvSpPr>
          <p:nvPr>
            <p:ph type="sldNum" sz="quarter" idx="12"/>
          </p:nvPr>
        </p:nvSpPr>
        <p:spPr/>
        <p:txBody>
          <a:bodyPr/>
          <a:lstStyle/>
          <a:p>
            <a:fld id="{017C60C2-FB95-4464-969C-DC460CD1CFD8}" type="slidenum">
              <a:rPr lang="ru-RU" smtClean="0"/>
              <a:pPr/>
              <a:t>3</a:t>
            </a:fld>
            <a:endParaRPr lang="ru-RU" dirty="0"/>
          </a:p>
        </p:txBody>
      </p:sp>
      <p:sp>
        <p:nvSpPr>
          <p:cNvPr id="5" name="ZoneTexte 3">
            <a:extLst>
              <a:ext uri="{FF2B5EF4-FFF2-40B4-BE49-F238E27FC236}">
                <a16:creationId xmlns:a16="http://schemas.microsoft.com/office/drawing/2014/main" id="{4BBD5046-2864-4D5E-93AC-3DB002AAA85A}"/>
              </a:ext>
            </a:extLst>
          </p:cNvPr>
          <p:cNvSpPr txBox="1">
            <a:spLocks noChangeArrowheads="1"/>
          </p:cNvSpPr>
          <p:nvPr/>
        </p:nvSpPr>
        <p:spPr bwMode="auto">
          <a:xfrm>
            <a:off x="119336" y="692696"/>
            <a:ext cx="11953328" cy="538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US" altLang="ru-RU" sz="1400" b="1" kern="0" dirty="0">
                <a:solidFill>
                  <a:srgbClr val="002060"/>
                </a:solidFill>
              </a:rPr>
              <a:t>7. Report on the theme "Investigations of Neutron Nuclear Interactions and Properties of the Neutron“				Yu. Kopatch</a:t>
            </a:r>
          </a:p>
          <a:p>
            <a:pPr defTabSz="457200" eaLnBrk="1" hangingPunct="1">
              <a:lnSpc>
                <a:spcPct val="130000"/>
              </a:lnSpc>
              <a:defRPr/>
            </a:pPr>
            <a:r>
              <a:rPr lang="en-US" altLang="ru-RU" sz="1400" b="1" kern="0" dirty="0">
                <a:solidFill>
                  <a:srgbClr val="002060"/>
                </a:solidFill>
              </a:rPr>
              <a:t>    and on the projects "TANGRA", "ENGRIN" and "Modernization of EG-5". </a:t>
            </a:r>
          </a:p>
          <a:p>
            <a:pPr defTabSz="457200" eaLnBrk="1" hangingPunct="1">
              <a:lnSpc>
                <a:spcPct val="130000"/>
              </a:lnSpc>
              <a:defRPr/>
            </a:pPr>
            <a:r>
              <a:rPr lang="en-US" altLang="ru-RU" sz="1400" b="1" kern="0" dirty="0">
                <a:solidFill>
                  <a:srgbClr val="002060"/>
                </a:solidFill>
              </a:rPr>
              <a:t>    Proposals for extending the projects "TANGRA" and "Modernization of EG-5"</a:t>
            </a:r>
          </a:p>
          <a:p>
            <a:pPr defTabSz="457200" eaLnBrk="1" hangingPunct="1">
              <a:lnSpc>
                <a:spcPct val="130000"/>
              </a:lnSpc>
              <a:defRPr/>
            </a:pPr>
            <a:r>
              <a:rPr lang="en-US" altLang="ru-RU" sz="1400" b="1" kern="0" dirty="0">
                <a:solidFill>
                  <a:srgbClr val="002060"/>
                </a:solidFill>
              </a:rPr>
              <a:t>8. Proposals for opening a new theme "Nuclear Physics with Neutrons" and a new project "Investigations of neutron 	V. Shvetsov</a:t>
            </a:r>
          </a:p>
          <a:p>
            <a:pPr defTabSz="457200" eaLnBrk="1" hangingPunct="1">
              <a:lnSpc>
                <a:spcPct val="130000"/>
              </a:lnSpc>
              <a:defRPr/>
            </a:pPr>
            <a:r>
              <a:rPr lang="en-US" altLang="ru-RU" sz="1400" b="1" kern="0" dirty="0">
                <a:solidFill>
                  <a:srgbClr val="002060"/>
                </a:solidFill>
              </a:rPr>
              <a:t>    nuclear interactions and properties of the neutron“</a:t>
            </a:r>
          </a:p>
          <a:p>
            <a:pPr defTabSz="457200" eaLnBrk="1" hangingPunct="1">
              <a:lnSpc>
                <a:spcPct val="130000"/>
              </a:lnSpc>
              <a:defRPr/>
            </a:pPr>
            <a:r>
              <a:rPr lang="en-US" altLang="ru-RU" sz="1400" b="1" kern="0" dirty="0">
                <a:solidFill>
                  <a:srgbClr val="002060"/>
                </a:solidFill>
              </a:rPr>
              <a:t>9. Proposal for extending the project "BECQUEREL 2023“												P. Zarubin</a:t>
            </a:r>
          </a:p>
          <a:p>
            <a:pPr defTabSz="457200" eaLnBrk="1" hangingPunct="1">
              <a:lnSpc>
                <a:spcPct val="130000"/>
              </a:lnSpc>
              <a:defRPr/>
            </a:pPr>
            <a:r>
              <a:rPr lang="en-US" altLang="ru-RU" sz="1400" b="1" kern="0" dirty="0">
                <a:solidFill>
                  <a:srgbClr val="002060"/>
                </a:solidFill>
              </a:rPr>
              <a:t>10. Proposal for extending the project "E&amp;T&amp;RM" with the new title "ADSR“									M. Paraipan</a:t>
            </a:r>
          </a:p>
          <a:p>
            <a:pPr defTabSz="457200" eaLnBrk="1" hangingPunct="1">
              <a:lnSpc>
                <a:spcPct val="130000"/>
              </a:lnSpc>
              <a:defRPr/>
            </a:pPr>
            <a:r>
              <a:rPr lang="en-US" altLang="ru-RU" sz="1400" b="1" kern="0" dirty="0">
                <a:solidFill>
                  <a:srgbClr val="002060"/>
                </a:solidFill>
              </a:rPr>
              <a:t>11. Proposal for extending the project "Study of the nucleon spin structure in strong and electromagnetic  			Yu. Plis</a:t>
            </a:r>
          </a:p>
          <a:p>
            <a:pPr defTabSz="457200" eaLnBrk="1" hangingPunct="1">
              <a:lnSpc>
                <a:spcPct val="130000"/>
              </a:lnSpc>
              <a:defRPr/>
            </a:pPr>
            <a:r>
              <a:rPr lang="en-US" altLang="ru-RU" sz="1400" b="1" kern="0" dirty="0">
                <a:solidFill>
                  <a:srgbClr val="002060"/>
                </a:solidFill>
              </a:rPr>
              <a:t>      interactions (GDH&amp;SPASCHARM&amp;NN)"</a:t>
            </a:r>
          </a:p>
          <a:p>
            <a:pPr defTabSz="457200" eaLnBrk="1" hangingPunct="1">
              <a:lnSpc>
                <a:spcPct val="130000"/>
              </a:lnSpc>
              <a:defRPr/>
            </a:pPr>
            <a:r>
              <a:rPr lang="en-US" altLang="ru-RU" sz="1400" b="1" kern="0" dirty="0">
                <a:solidFill>
                  <a:srgbClr val="002060"/>
                </a:solidFill>
              </a:rPr>
              <a:t>12. Proposal for opening a new project "Radiochemistry and spectroscopy for astrophysics and nuclear medicine“</a:t>
            </a:r>
            <a:r>
              <a:rPr lang="en-US" altLang="ru-RU" sz="1200" b="1" kern="0" dirty="0">
                <a:solidFill>
                  <a:srgbClr val="002060"/>
                </a:solidFill>
              </a:rPr>
              <a:t>	</a:t>
            </a:r>
            <a:r>
              <a:rPr lang="en-US" altLang="ru-RU" sz="1400" b="1" kern="0" dirty="0">
                <a:solidFill>
                  <a:srgbClr val="002060"/>
                </a:solidFill>
              </a:rPr>
              <a:t>A. Baimukhanova</a:t>
            </a:r>
          </a:p>
          <a:p>
            <a:pPr defTabSz="457200" eaLnBrk="1" hangingPunct="1">
              <a:lnSpc>
                <a:spcPct val="130000"/>
              </a:lnSpc>
              <a:defRPr/>
            </a:pPr>
            <a:r>
              <a:rPr lang="en-US" altLang="ru-RU" sz="1400" b="1" kern="0" dirty="0">
                <a:solidFill>
                  <a:srgbClr val="002060"/>
                </a:solidFill>
              </a:rPr>
              <a:t>13. Proposal for opening a new project "Short baseline reactor neutrino studies" 								I. Zhitnikov</a:t>
            </a:r>
          </a:p>
          <a:p>
            <a:pPr defTabSz="457200" eaLnBrk="1" hangingPunct="1">
              <a:lnSpc>
                <a:spcPct val="130000"/>
              </a:lnSpc>
              <a:defRPr/>
            </a:pPr>
            <a:r>
              <a:rPr lang="en-US" altLang="ru-RU" sz="1400" b="1" kern="0" dirty="0">
                <a:solidFill>
                  <a:srgbClr val="002060"/>
                </a:solidFill>
              </a:rPr>
              <a:t>14. Proposal for opening a new project "Nuclear spectrometry for the search and investigation of rare phenomena“	E. Yakushev</a:t>
            </a:r>
          </a:p>
          <a:p>
            <a:pPr defTabSz="457200" eaLnBrk="1" hangingPunct="1">
              <a:lnSpc>
                <a:spcPct val="130000"/>
              </a:lnSpc>
              <a:defRPr/>
            </a:pPr>
            <a:r>
              <a:rPr lang="en-US" altLang="ru-RU" sz="1400" b="1" kern="0" dirty="0">
                <a:solidFill>
                  <a:srgbClr val="002060"/>
                </a:solidFill>
              </a:rPr>
              <a:t>15. Report on the project "BAIKAL-GVD" and proposal for its extension 									I. Belolaptikov</a:t>
            </a:r>
          </a:p>
          <a:p>
            <a:pPr algn="ctr" defTabSz="457200" eaLnBrk="1" hangingPunct="1">
              <a:lnSpc>
                <a:spcPct val="130000"/>
              </a:lnSpc>
              <a:defRPr/>
            </a:pPr>
            <a:endParaRPr lang="en-GB" altLang="ru-RU" sz="1200" b="1" u="sng" kern="0" dirty="0">
              <a:solidFill>
                <a:srgbClr val="002060"/>
              </a:solidFill>
            </a:endParaRPr>
          </a:p>
          <a:p>
            <a:pPr algn="ctr" defTabSz="457200" eaLnBrk="1" hangingPunct="1">
              <a:lnSpc>
                <a:spcPct val="130000"/>
              </a:lnSpc>
              <a:defRPr/>
            </a:pPr>
            <a:r>
              <a:rPr lang="en-GB" altLang="ru-RU" sz="1200" b="1" u="sng" kern="0" dirty="0">
                <a:solidFill>
                  <a:srgbClr val="002060"/>
                </a:solidFill>
              </a:rPr>
              <a:t>Closed session:</a:t>
            </a:r>
          </a:p>
          <a:p>
            <a:pPr defTabSz="457200" eaLnBrk="1" hangingPunct="1">
              <a:lnSpc>
                <a:spcPct val="130000"/>
              </a:lnSpc>
              <a:defRPr/>
            </a:pPr>
            <a:r>
              <a:rPr lang="en-US" altLang="ru-RU" sz="1200" kern="0" dirty="0">
                <a:solidFill>
                  <a:srgbClr val="002060"/>
                </a:solidFill>
              </a:rPr>
              <a:t> 16</a:t>
            </a:r>
            <a:r>
              <a:rPr lang="en-GB" altLang="ru-RU" sz="1200" kern="0" dirty="0">
                <a:solidFill>
                  <a:srgbClr val="002060"/>
                </a:solidFill>
              </a:rPr>
              <a:t>.</a:t>
            </a:r>
            <a:r>
              <a:rPr lang="en-GB" sz="1200" dirty="0">
                <a:solidFill>
                  <a:srgbClr val="002060"/>
                </a:solidFill>
              </a:rPr>
              <a:t> </a:t>
            </a:r>
            <a:r>
              <a:rPr lang="en-US" sz="1200" dirty="0">
                <a:solidFill>
                  <a:srgbClr val="002060"/>
                </a:solidFill>
                <a:ea typeface="Times New Roman" panose="02020603050405020304" pitchFamily="18" charset="0"/>
              </a:rPr>
              <a:t>Meeting of the PAC members with the JINR Directorate </a:t>
            </a:r>
          </a:p>
          <a:p>
            <a:pPr defTabSz="457200" eaLnBrk="1" hangingPunct="1">
              <a:lnSpc>
                <a:spcPct val="130000"/>
              </a:lnSpc>
              <a:defRPr/>
            </a:pPr>
            <a:r>
              <a:rPr lang="en-US" sz="1200" dirty="0">
                <a:solidFill>
                  <a:srgbClr val="002060"/>
                </a:solidFill>
                <a:ea typeface="Times New Roman" panose="02020603050405020304" pitchFamily="18" charset="0"/>
              </a:rPr>
              <a:t> 17. Drafting the PAC recommendation</a:t>
            </a:r>
          </a:p>
          <a:p>
            <a:pPr defTabSz="457200" eaLnBrk="1" hangingPunct="1">
              <a:lnSpc>
                <a:spcPct val="130000"/>
              </a:lnSpc>
              <a:defRPr/>
            </a:pPr>
            <a:r>
              <a:rPr lang="en-US" sz="1200" dirty="0">
                <a:solidFill>
                  <a:srgbClr val="002060"/>
                </a:solidFill>
                <a:ea typeface="Times New Roman" panose="02020603050405020304" pitchFamily="18" charset="0"/>
              </a:rPr>
              <a:t> 18. Proposals for the agenda of the next PAC meeting</a:t>
            </a:r>
          </a:p>
          <a:p>
            <a:pPr defTabSz="457200" eaLnBrk="1" hangingPunct="1">
              <a:lnSpc>
                <a:spcPct val="130000"/>
              </a:lnSpc>
              <a:defRPr/>
            </a:pPr>
            <a:r>
              <a:rPr lang="en-US" sz="1200" dirty="0">
                <a:solidFill>
                  <a:srgbClr val="002060"/>
                </a:solidFill>
                <a:ea typeface="Times New Roman" panose="02020603050405020304" pitchFamily="18" charset="0"/>
              </a:rPr>
              <a:t>19. Presentation of the PAC recommendations to the directorates of JINR and the laboratories</a:t>
            </a:r>
          </a:p>
          <a:p>
            <a:pPr defTabSz="457200" eaLnBrk="1" hangingPunct="1">
              <a:lnSpc>
                <a:spcPct val="130000"/>
              </a:lnSpc>
              <a:defRPr/>
            </a:pPr>
            <a:r>
              <a:rPr lang="en-US" sz="1200" dirty="0">
                <a:solidFill>
                  <a:srgbClr val="002060"/>
                </a:solidFill>
                <a:ea typeface="Times New Roman" panose="02020603050405020304" pitchFamily="18" charset="0"/>
              </a:rPr>
              <a:t> 20. Closing of the meeting</a:t>
            </a:r>
            <a:endParaRPr lang="en-GB" altLang="ru-RU" sz="1200" kern="0" dirty="0">
              <a:solidFill>
                <a:srgbClr val="002060"/>
              </a:solidFill>
            </a:endParaRPr>
          </a:p>
        </p:txBody>
      </p:sp>
      <p:sp>
        <p:nvSpPr>
          <p:cNvPr id="6" name="ZoneTexte 4">
            <a:extLst>
              <a:ext uri="{FF2B5EF4-FFF2-40B4-BE49-F238E27FC236}">
                <a16:creationId xmlns:a16="http://schemas.microsoft.com/office/drawing/2014/main" id="{853AE870-F367-4D87-9D11-F42729E81B60}"/>
              </a:ext>
            </a:extLst>
          </p:cNvPr>
          <p:cNvSpPr txBox="1">
            <a:spLocks noChangeArrowheads="1"/>
          </p:cNvSpPr>
          <p:nvPr/>
        </p:nvSpPr>
        <p:spPr bwMode="auto">
          <a:xfrm>
            <a:off x="1724025" y="156032"/>
            <a:ext cx="87439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002060"/>
                </a:solidFill>
              </a:rPr>
              <a:t>Programme Advisory Committee for Nuclear Physics, </a:t>
            </a:r>
            <a:r>
              <a:rPr lang="en-GB" altLang="ru-RU" sz="1600" b="1" kern="0" dirty="0">
                <a:solidFill>
                  <a:srgbClr val="C00000"/>
                </a:solidFill>
              </a:rPr>
              <a:t>5</a:t>
            </a:r>
            <a:r>
              <a:rPr lang="en-US" altLang="ru-RU" sz="1600" b="1" kern="0" dirty="0">
                <a:solidFill>
                  <a:srgbClr val="C00000"/>
                </a:solidFill>
              </a:rPr>
              <a:t>7th.</a:t>
            </a:r>
            <a:r>
              <a:rPr lang="en-GB" altLang="ru-RU" sz="1600" b="1" kern="0" dirty="0">
                <a:solidFill>
                  <a:srgbClr val="C00000"/>
                </a:solidFill>
              </a:rPr>
              <a:t> meeting, 29-30 </a:t>
            </a:r>
            <a:r>
              <a:rPr lang="en-US" altLang="ru-RU" sz="1600" b="1" kern="0" dirty="0">
                <a:solidFill>
                  <a:srgbClr val="C00000"/>
                </a:solidFill>
              </a:rPr>
              <a:t>June</a:t>
            </a:r>
            <a:r>
              <a:rPr lang="en-GB" altLang="ru-RU" sz="1600" b="1" kern="0" dirty="0">
                <a:solidFill>
                  <a:srgbClr val="C00000"/>
                </a:solidFill>
              </a:rPr>
              <a:t> 2023</a:t>
            </a:r>
            <a:endParaRPr lang="en-GB" altLang="ru-RU" sz="1600" kern="0" dirty="0">
              <a:solidFill>
                <a:srgbClr val="C00000"/>
              </a:solidFill>
            </a:endParaRPr>
          </a:p>
        </p:txBody>
      </p:sp>
    </p:spTree>
    <p:extLst>
      <p:ext uri="{BB962C8B-B14F-4D97-AF65-F5344CB8AC3E}">
        <p14:creationId xmlns:p14="http://schemas.microsoft.com/office/powerpoint/2010/main" val="287099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745712492"/>
              </p:ext>
            </p:extLst>
          </p:nvPr>
        </p:nvGraphicFramePr>
        <p:xfrm>
          <a:off x="551384" y="1412776"/>
          <a:ext cx="11089232" cy="14935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rgbClr val="C00000"/>
                          </a:solidFill>
                        </a:rPr>
                        <a:t>extending the project </a:t>
                      </a:r>
                      <a:r>
                        <a:rPr lang="en-US" sz="2000" b="1" dirty="0"/>
                        <a:t>“Study of the nucleon spin structure in strong and electromagnetic interactions (GDH&amp;SPASCHARM&amp;NN)”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2406682650"/>
                  </a:ext>
                </a:extLst>
              </a:tr>
            </a:tbl>
          </a:graphicData>
        </a:graphic>
      </p:graphicFrame>
      <p:graphicFrame>
        <p:nvGraphicFramePr>
          <p:cNvPr id="3" name="Таблица 2">
            <a:extLst>
              <a:ext uri="{FF2B5EF4-FFF2-40B4-BE49-F238E27FC236}">
                <a16:creationId xmlns:a16="http://schemas.microsoft.com/office/drawing/2014/main" id="{BF299134-928D-4F29-909D-B11540099396}"/>
              </a:ext>
            </a:extLst>
          </p:cNvPr>
          <p:cNvGraphicFramePr>
            <a:graphicFrameLocks noGrp="1"/>
          </p:cNvGraphicFramePr>
          <p:nvPr>
            <p:extLst>
              <p:ext uri="{D42A27DB-BD31-4B8C-83A1-F6EECF244321}">
                <p14:modId xmlns:p14="http://schemas.microsoft.com/office/powerpoint/2010/main" val="1807462557"/>
              </p:ext>
            </p:extLst>
          </p:nvPr>
        </p:nvGraphicFramePr>
        <p:xfrm>
          <a:off x="551384" y="3140968"/>
          <a:ext cx="11089232" cy="14935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b="1" u="sng" dirty="0"/>
                        <a:t>SC recommendation:</a:t>
                      </a:r>
                      <a:endParaRPr lang="ru-RU" sz="2000" b="1"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t>The SC recommends extending the project “Study of the nucleon spin structure in strong and electromagnetic interactions (GDH&amp;SPASCHARM&amp;NN)” until the end of 2028</a:t>
                      </a:r>
                    </a:p>
                  </a:txBody>
                  <a:tcPr/>
                </a:tc>
                <a:extLst>
                  <a:ext uri="{0D108BD9-81ED-4DB2-BD59-A6C34878D82A}">
                    <a16:rowId xmlns:a16="http://schemas.microsoft.com/office/drawing/2014/main" val="426722984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755587341"/>
                  </a:ext>
                </a:extLst>
              </a:tr>
            </a:tbl>
          </a:graphicData>
        </a:graphic>
      </p:graphicFrame>
    </p:spTree>
    <p:extLst>
      <p:ext uri="{BB962C8B-B14F-4D97-AF65-F5344CB8AC3E}">
        <p14:creationId xmlns:p14="http://schemas.microsoft.com/office/powerpoint/2010/main" val="1163237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1246495"/>
          </a:xfrm>
          <a:prstGeom prst="rect">
            <a:avLst/>
          </a:prstGeom>
        </p:spPr>
        <p:txBody>
          <a:bodyPr wrap="square">
            <a:spAutoFit/>
          </a:bodyPr>
          <a:lstStyle/>
          <a:p>
            <a:pPr algn="ctr"/>
            <a:r>
              <a:rPr lang="en-US" altLang="ru-RU" sz="2500" b="1" kern="0" dirty="0">
                <a:solidFill>
                  <a:srgbClr val="002060"/>
                </a:solidFill>
              </a:rPr>
              <a:t>Proposal for </a:t>
            </a:r>
            <a:r>
              <a:rPr lang="en-US" altLang="ru-RU" sz="2500" b="1" kern="0" dirty="0">
                <a:solidFill>
                  <a:srgbClr val="C00000"/>
                </a:solidFill>
              </a:rPr>
              <a:t>extending the project “E&amp;T&amp;RM” with the new title “ADSR”</a:t>
            </a:r>
          </a:p>
          <a:p>
            <a:pPr algn="ctr"/>
            <a:r>
              <a:rPr lang="en-US" altLang="ru-RU" sz="2500" b="1" kern="0" dirty="0">
                <a:solidFill>
                  <a:srgbClr val="C00000"/>
                </a:solidFill>
              </a:rPr>
              <a:t>(Accelerator Driven Subcritical Reactor)</a:t>
            </a:r>
            <a:br>
              <a:rPr lang="en-US" altLang="ru-RU" sz="2500" b="1" kern="0" dirty="0">
                <a:solidFill>
                  <a:srgbClr val="C00000"/>
                </a:solidFill>
              </a:rPr>
            </a:br>
            <a:endParaRPr lang="en-US" altLang="ru-RU" sz="2500" b="1" kern="0" dirty="0">
              <a:solidFill>
                <a:srgbClr val="C00000"/>
              </a:solidFill>
            </a:endParaRPr>
          </a:p>
        </p:txBody>
      </p:sp>
      <p:pic>
        <p:nvPicPr>
          <p:cNvPr id="4" name="Рисунок 3">
            <a:extLst>
              <a:ext uri="{FF2B5EF4-FFF2-40B4-BE49-F238E27FC236}">
                <a16:creationId xmlns:a16="http://schemas.microsoft.com/office/drawing/2014/main" id="{9DA8CF0C-8009-4480-B233-4FB6EE1CD1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664" y="575008"/>
            <a:ext cx="2904338" cy="2205920"/>
          </a:xfrm>
          <a:prstGeom prst="rect">
            <a:avLst/>
          </a:prstGeom>
        </p:spPr>
      </p:pic>
      <p:sp>
        <p:nvSpPr>
          <p:cNvPr id="8" name="Прямоугольник 7">
            <a:extLst>
              <a:ext uri="{FF2B5EF4-FFF2-40B4-BE49-F238E27FC236}">
                <a16:creationId xmlns:a16="http://schemas.microsoft.com/office/drawing/2014/main" id="{3C253717-31A1-4A4E-B8C1-AD209ADEAB8F}"/>
              </a:ext>
            </a:extLst>
          </p:cNvPr>
          <p:cNvSpPr/>
          <p:nvPr/>
        </p:nvSpPr>
        <p:spPr>
          <a:xfrm>
            <a:off x="191344" y="2442374"/>
            <a:ext cx="1736373" cy="338554"/>
          </a:xfrm>
          <a:prstGeom prst="rect">
            <a:avLst/>
          </a:prstGeom>
        </p:spPr>
        <p:txBody>
          <a:bodyPr wrap="none">
            <a:spAutoFit/>
          </a:bodyPr>
          <a:lstStyle/>
          <a:p>
            <a:r>
              <a:rPr lang="en-US" altLang="ru-RU" sz="1600" b="1" kern="0" dirty="0">
                <a:solidFill>
                  <a:schemeClr val="bg1"/>
                </a:solidFill>
                <a:highlight>
                  <a:srgbClr val="002060"/>
                </a:highlight>
              </a:rPr>
              <a:t>Mihaela Paraipan</a:t>
            </a:r>
          </a:p>
        </p:txBody>
      </p:sp>
      <p:sp>
        <p:nvSpPr>
          <p:cNvPr id="17" name="Title 1">
            <a:extLst>
              <a:ext uri="{FF2B5EF4-FFF2-40B4-BE49-F238E27FC236}">
                <a16:creationId xmlns:a16="http://schemas.microsoft.com/office/drawing/2014/main" id="{D232D2F0-3213-4F64-A637-4D98E3579A7A}"/>
              </a:ext>
            </a:extLst>
          </p:cNvPr>
          <p:cNvSpPr txBox="1">
            <a:spLocks/>
          </p:cNvSpPr>
          <p:nvPr/>
        </p:nvSpPr>
        <p:spPr>
          <a:xfrm>
            <a:off x="3503712" y="836712"/>
            <a:ext cx="5379016" cy="3416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rgbClr val="002060"/>
                </a:solidFill>
              </a:rPr>
              <a:t>Main objectives of the project</a:t>
            </a:r>
          </a:p>
        </p:txBody>
      </p:sp>
      <p:sp>
        <p:nvSpPr>
          <p:cNvPr id="18" name="TextBox 17">
            <a:extLst>
              <a:ext uri="{FF2B5EF4-FFF2-40B4-BE49-F238E27FC236}">
                <a16:creationId xmlns:a16="http://schemas.microsoft.com/office/drawing/2014/main" id="{AB5BCBAC-B0E6-4DF5-998D-01586B879DAC}"/>
              </a:ext>
            </a:extLst>
          </p:cNvPr>
          <p:cNvSpPr txBox="1"/>
          <p:nvPr/>
        </p:nvSpPr>
        <p:spPr>
          <a:xfrm>
            <a:off x="3411047" y="1228126"/>
            <a:ext cx="856895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2060"/>
                </a:solidFill>
              </a:rPr>
              <a:t>Experimental study on the </a:t>
            </a:r>
            <a:r>
              <a:rPr lang="en-US" sz="1600" dirty="0"/>
              <a:t>effect of the material</a:t>
            </a:r>
            <a:r>
              <a:rPr lang="en-US" sz="1600" dirty="0">
                <a:solidFill>
                  <a:srgbClr val="C00000"/>
                </a:solidFill>
              </a:rPr>
              <a:t> </a:t>
            </a:r>
            <a:r>
              <a:rPr lang="en-US" sz="1600" dirty="0">
                <a:solidFill>
                  <a:srgbClr val="002060"/>
                </a:solidFill>
              </a:rPr>
              <a:t>used for the converter by measuring the neutron yield for various beam-converter combinations.</a:t>
            </a:r>
          </a:p>
          <a:p>
            <a:endParaRPr lang="en-US" sz="1600" dirty="0">
              <a:solidFill>
                <a:srgbClr val="002060"/>
              </a:solidFill>
            </a:endParaRPr>
          </a:p>
          <a:p>
            <a:pPr marL="285750" indent="-285750">
              <a:buFont typeface="Arial" panose="020B0604020202020204" pitchFamily="34" charset="0"/>
              <a:buChar char="•"/>
            </a:pPr>
            <a:r>
              <a:rPr lang="en-US" sz="1600" dirty="0"/>
              <a:t>Design of an extended graphite target </a:t>
            </a:r>
            <a:r>
              <a:rPr lang="en-US" sz="1600" dirty="0">
                <a:solidFill>
                  <a:srgbClr val="002060"/>
                </a:solidFill>
              </a:rPr>
              <a:t>for the experimental verification of the efficiency of proton and ion beams with different converters.   </a:t>
            </a:r>
            <a:endParaRPr lang="ru-RU" sz="1600" dirty="0">
              <a:solidFill>
                <a:srgbClr val="002060"/>
              </a:solidFill>
            </a:endParaRPr>
          </a:p>
        </p:txBody>
      </p:sp>
      <p:sp>
        <p:nvSpPr>
          <p:cNvPr id="19" name="Заголовок 1">
            <a:extLst>
              <a:ext uri="{FF2B5EF4-FFF2-40B4-BE49-F238E27FC236}">
                <a16:creationId xmlns:a16="http://schemas.microsoft.com/office/drawing/2014/main" id="{8F58BE68-C9C0-455A-B859-803ECB5A6CDA}"/>
              </a:ext>
            </a:extLst>
          </p:cNvPr>
          <p:cNvSpPr txBox="1">
            <a:spLocks/>
          </p:cNvSpPr>
          <p:nvPr/>
        </p:nvSpPr>
        <p:spPr>
          <a:xfrm>
            <a:off x="3503712" y="2595899"/>
            <a:ext cx="6204924" cy="447675"/>
          </a:xfrm>
          <a:prstGeom prst="rect">
            <a:avLst/>
          </a:prstGeom>
        </p:spPr>
        <p:txBody>
          <a:bodyPr vert="horz" lIns="91440" tIns="45720" rIns="91440" bIns="45720" rtlCol="0" anchor="ctr">
            <a:noAutofit/>
          </a:bodyPr>
          <a:lstStyle>
            <a:lvl1pPr algn="l" defTabSz="914400" rtl="0" eaLnBrk="1" latinLnBrk="0" hangingPunct="1">
              <a:lnSpc>
                <a:spcPct val="95000"/>
              </a:lnSpc>
              <a:spcBef>
                <a:spcPct val="0"/>
              </a:spcBef>
              <a:buNone/>
              <a:defRPr sz="3600" b="0" kern="1200">
                <a:solidFill>
                  <a:schemeClr val="tx2"/>
                </a:solidFill>
                <a:effectLst/>
                <a:latin typeface="+mj-lt"/>
                <a:ea typeface="+mj-ea"/>
                <a:cs typeface="+mj-cs"/>
              </a:defRPr>
            </a:lvl1pPr>
          </a:lstStyle>
          <a:p>
            <a:r>
              <a:rPr lang="en-US" sz="1800" b="1" dirty="0">
                <a:solidFill>
                  <a:srgbClr val="002060"/>
                </a:solidFill>
              </a:rPr>
              <a:t>Factors which affect the efficiency of ADSR </a:t>
            </a:r>
            <a:endParaRPr lang="ru-RU" sz="1800" b="1" dirty="0">
              <a:solidFill>
                <a:srgbClr val="002060"/>
              </a:solidFill>
            </a:endParaRPr>
          </a:p>
        </p:txBody>
      </p:sp>
      <p:sp>
        <p:nvSpPr>
          <p:cNvPr id="20" name="Прямоугольник 19">
            <a:extLst>
              <a:ext uri="{FF2B5EF4-FFF2-40B4-BE49-F238E27FC236}">
                <a16:creationId xmlns:a16="http://schemas.microsoft.com/office/drawing/2014/main" id="{00EA8F73-5AD0-48D9-A8AA-403361892201}"/>
              </a:ext>
            </a:extLst>
          </p:cNvPr>
          <p:cNvSpPr/>
          <p:nvPr/>
        </p:nvSpPr>
        <p:spPr>
          <a:xfrm>
            <a:off x="3575720" y="3043574"/>
            <a:ext cx="8424936" cy="1323439"/>
          </a:xfrm>
          <a:prstGeom prst="rect">
            <a:avLst/>
          </a:prstGeom>
        </p:spPr>
        <p:txBody>
          <a:bodyPr wrap="square">
            <a:spAutoFit/>
          </a:bodyPr>
          <a:lstStyle/>
          <a:p>
            <a:r>
              <a:rPr lang="en-US" sz="1600" dirty="0">
                <a:solidFill>
                  <a:srgbClr val="002060"/>
                </a:solidFill>
              </a:rPr>
              <a:t>Systematic study of the conditions which </a:t>
            </a:r>
            <a:r>
              <a:rPr lang="en-US" sz="1600" dirty="0">
                <a:solidFill>
                  <a:srgbClr val="C00000"/>
                </a:solidFill>
              </a:rPr>
              <a:t>maximize the energy gain</a:t>
            </a:r>
            <a:r>
              <a:rPr lang="en-US" sz="1600" dirty="0">
                <a:solidFill>
                  <a:srgbClr val="002060"/>
                </a:solidFill>
              </a:rPr>
              <a:t>, provide </a:t>
            </a:r>
            <a:r>
              <a:rPr lang="en-US" sz="1600" dirty="0">
                <a:solidFill>
                  <a:srgbClr val="C00000"/>
                </a:solidFill>
              </a:rPr>
              <a:t>high fuel burnup</a:t>
            </a:r>
            <a:r>
              <a:rPr lang="en-US" sz="1600" dirty="0">
                <a:solidFill>
                  <a:srgbClr val="002060"/>
                </a:solidFill>
              </a:rPr>
              <a:t> and </a:t>
            </a:r>
            <a:r>
              <a:rPr lang="en-US" sz="1600" dirty="0">
                <a:solidFill>
                  <a:srgbClr val="C00000"/>
                </a:solidFill>
              </a:rPr>
              <a:t>long period between refueling</a:t>
            </a:r>
            <a:r>
              <a:rPr lang="en-US" sz="1600" dirty="0">
                <a:solidFill>
                  <a:srgbClr val="002060"/>
                </a:solidFill>
              </a:rPr>
              <a:t>:</a:t>
            </a:r>
          </a:p>
          <a:p>
            <a:r>
              <a:rPr lang="en-US" sz="1600" dirty="0">
                <a:solidFill>
                  <a:srgbClr val="002060"/>
                </a:solidFill>
              </a:rPr>
              <a:t>     -  factors related to the </a:t>
            </a:r>
            <a:r>
              <a:rPr lang="en-US" sz="1600" dirty="0">
                <a:solidFill>
                  <a:srgbClr val="C00000"/>
                </a:solidFill>
              </a:rPr>
              <a:t>core structure and composition</a:t>
            </a:r>
          </a:p>
          <a:p>
            <a:r>
              <a:rPr lang="en-US" sz="1600" dirty="0">
                <a:solidFill>
                  <a:srgbClr val="002060"/>
                </a:solidFill>
              </a:rPr>
              <a:t>     -  </a:t>
            </a:r>
            <a:r>
              <a:rPr lang="en-US" sz="1600" dirty="0">
                <a:solidFill>
                  <a:srgbClr val="C00000"/>
                </a:solidFill>
              </a:rPr>
              <a:t>particle beam and energy</a:t>
            </a:r>
          </a:p>
          <a:p>
            <a:r>
              <a:rPr lang="en-US" sz="1600" dirty="0">
                <a:solidFill>
                  <a:srgbClr val="002060"/>
                </a:solidFill>
              </a:rPr>
              <a:t>     -  </a:t>
            </a:r>
            <a:r>
              <a:rPr lang="en-US" sz="1600" dirty="0">
                <a:solidFill>
                  <a:srgbClr val="C00000"/>
                </a:solidFill>
              </a:rPr>
              <a:t>accelerator type</a:t>
            </a:r>
          </a:p>
        </p:txBody>
      </p:sp>
      <p:sp>
        <p:nvSpPr>
          <p:cNvPr id="6" name="Прямоугольник 5">
            <a:extLst>
              <a:ext uri="{FF2B5EF4-FFF2-40B4-BE49-F238E27FC236}">
                <a16:creationId xmlns:a16="http://schemas.microsoft.com/office/drawing/2014/main" id="{011C29E6-F585-4D7C-999E-E5C926332CF3}"/>
              </a:ext>
            </a:extLst>
          </p:cNvPr>
          <p:cNvSpPr/>
          <p:nvPr/>
        </p:nvSpPr>
        <p:spPr>
          <a:xfrm>
            <a:off x="139664" y="4509120"/>
            <a:ext cx="11654134" cy="1477328"/>
          </a:xfrm>
          <a:prstGeom prst="rect">
            <a:avLst/>
          </a:prstGeom>
        </p:spPr>
        <p:txBody>
          <a:bodyPr wrap="square">
            <a:spAutoFit/>
          </a:bodyPr>
          <a:lstStyle/>
          <a:p>
            <a:pPr algn="just"/>
            <a:r>
              <a:rPr lang="en-US" dirty="0">
                <a:solidFill>
                  <a:srgbClr val="002060"/>
                </a:solidFill>
                <a:latin typeface="Arial" panose="020B0604020202020204" pitchFamily="34" charset="0"/>
                <a:ea typeface="Times New Roman" panose="02020603050405020304" pitchFamily="18" charset="0"/>
              </a:rPr>
              <a:t>The PAC notes that, in spite of the almost general opinion that the optimal beam for ADS is a proton beam with an energy of about 1–1.5 GeV, it was shown that </a:t>
            </a:r>
            <a:r>
              <a:rPr lang="en-US" b="1" dirty="0">
                <a:solidFill>
                  <a:srgbClr val="C00000"/>
                </a:solidFill>
                <a:latin typeface="Arial" panose="020B0604020202020204" pitchFamily="34" charset="0"/>
                <a:ea typeface="Times New Roman" panose="02020603050405020304" pitchFamily="18" charset="0"/>
              </a:rPr>
              <a:t>heavier ion beams</a:t>
            </a:r>
            <a:r>
              <a:rPr lang="en-US" dirty="0">
                <a:solidFill>
                  <a:srgbClr val="C00000"/>
                </a:solidFill>
                <a:latin typeface="Arial" panose="020B0604020202020204" pitchFamily="34" charset="0"/>
                <a:ea typeface="Times New Roman" panose="02020603050405020304" pitchFamily="18" charset="0"/>
              </a:rPr>
              <a:t> </a:t>
            </a:r>
            <a:r>
              <a:rPr lang="en-US" dirty="0">
                <a:solidFill>
                  <a:srgbClr val="002060"/>
                </a:solidFill>
                <a:latin typeface="Arial" panose="020B0604020202020204" pitchFamily="34" charset="0"/>
                <a:ea typeface="Times New Roman" panose="02020603050405020304" pitchFamily="18" charset="0"/>
              </a:rPr>
              <a:t>have a superior energy efficiency than protons. Research within the framework of the project will be aimed at studying the conditions, which maximize the energy efficiency of ADS systems and ensure a high burnup. </a:t>
            </a:r>
          </a:p>
          <a:p>
            <a:endParaRPr lang="en-US" dirty="0">
              <a:solidFill>
                <a:srgbClr val="C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95469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2212625770"/>
              </p:ext>
            </p:extLst>
          </p:nvPr>
        </p:nvGraphicFramePr>
        <p:xfrm>
          <a:off x="551384" y="620688"/>
          <a:ext cx="11089232" cy="17983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appreciates the work done during the previous period of the </a:t>
                      </a:r>
                      <a:r>
                        <a:rPr lang="en-US" sz="2000" b="1" dirty="0">
                          <a:solidFill>
                            <a:srgbClr val="C00000"/>
                          </a:solidFill>
                        </a:rPr>
                        <a:t>project </a:t>
                      </a:r>
                      <a:r>
                        <a:rPr lang="en-US" sz="2000" b="1" dirty="0"/>
                        <a:t>implementation and supports its </a:t>
                      </a:r>
                      <a:r>
                        <a:rPr lang="en-US" sz="2000" b="1" dirty="0">
                          <a:solidFill>
                            <a:srgbClr val="C00000"/>
                          </a:solidFill>
                        </a:rPr>
                        <a:t>extension</a:t>
                      </a:r>
                      <a:r>
                        <a:rPr lang="en-US" sz="2000" b="1" dirty="0"/>
                        <a:t> for the period </a:t>
                      </a:r>
                      <a:r>
                        <a:rPr lang="en-US" sz="2000" b="1" dirty="0">
                          <a:solidFill>
                            <a:srgbClr val="C00000"/>
                          </a:solidFill>
                        </a:rPr>
                        <a:t>2024–2027</a:t>
                      </a:r>
                      <a:r>
                        <a:rPr lang="en-US" sz="2000" b="1" dirty="0"/>
                        <a:t> with updated content and the title “Accelerator driven subcritical reactor (ADSR)”.</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2406682650"/>
                  </a:ext>
                </a:extLst>
              </a:tr>
            </a:tbl>
          </a:graphicData>
        </a:graphic>
      </p:graphicFrame>
      <p:graphicFrame>
        <p:nvGraphicFramePr>
          <p:cNvPr id="3" name="Таблица 2">
            <a:extLst>
              <a:ext uri="{FF2B5EF4-FFF2-40B4-BE49-F238E27FC236}">
                <a16:creationId xmlns:a16="http://schemas.microsoft.com/office/drawing/2014/main" id="{FF2F3C90-96FC-4FD2-BD1F-CB9C579F40CD}"/>
              </a:ext>
            </a:extLst>
          </p:cNvPr>
          <p:cNvGraphicFramePr>
            <a:graphicFrameLocks noGrp="1"/>
          </p:cNvGraphicFramePr>
          <p:nvPr>
            <p:extLst>
              <p:ext uri="{D42A27DB-BD31-4B8C-83A1-F6EECF244321}">
                <p14:modId xmlns:p14="http://schemas.microsoft.com/office/powerpoint/2010/main" val="58874479"/>
              </p:ext>
            </p:extLst>
          </p:nvPr>
        </p:nvGraphicFramePr>
        <p:xfrm>
          <a:off x="551384" y="2924944"/>
          <a:ext cx="11089232" cy="14935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b="1" u="sng" dirty="0"/>
                        <a:t>SC recommendation:</a:t>
                      </a:r>
                      <a:endParaRPr lang="ru-RU" sz="2000" b="1"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t>The SC recommends extending the projects “Accelerator driven subcritical reactor (ADSR)” until the end of 2027</a:t>
                      </a:r>
                    </a:p>
                  </a:txBody>
                  <a:tcPr/>
                </a:tc>
                <a:extLst>
                  <a:ext uri="{0D108BD9-81ED-4DB2-BD59-A6C34878D82A}">
                    <a16:rowId xmlns:a16="http://schemas.microsoft.com/office/drawing/2014/main" val="426722984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755587341"/>
                  </a:ext>
                </a:extLst>
              </a:tr>
            </a:tbl>
          </a:graphicData>
        </a:graphic>
      </p:graphicFrame>
    </p:spTree>
    <p:extLst>
      <p:ext uri="{BB962C8B-B14F-4D97-AF65-F5344CB8AC3E}">
        <p14:creationId xmlns:p14="http://schemas.microsoft.com/office/powerpoint/2010/main" val="547542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9" y="2751895"/>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33</a:t>
            </a:fld>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8DAB688A-2619-4A40-A411-94F0CB9C45EF}"/>
              </a:ext>
            </a:extLst>
          </p:cNvPr>
          <p:cNvSpPr>
            <a:spLocks noGrp="1" noChangeArrowheads="1"/>
          </p:cNvSpPr>
          <p:nvPr>
            <p:ph type="title" idx="4294967295"/>
          </p:nvPr>
        </p:nvSpPr>
        <p:spPr>
          <a:xfrm>
            <a:off x="119336" y="306389"/>
            <a:ext cx="11593288" cy="4040187"/>
          </a:xfrm>
        </p:spPr>
        <p:txBody>
          <a:bodyPr vert="horz" lIns="0" tIns="0" rIns="0" bIns="0" rtlCol="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altLang="en-US" sz="2600" dirty="0"/>
              <a:t>           </a:t>
            </a:r>
            <a:r>
              <a:rPr lang="en-US" altLang="en-US" sz="2800" b="1" dirty="0">
                <a:solidFill>
                  <a:srgbClr val="002060"/>
                </a:solidFill>
              </a:rPr>
              <a:t>The C</a:t>
            </a:r>
            <a:r>
              <a:rPr lang="ru-RU" altLang="en-US" sz="2800" b="1" dirty="0">
                <a:solidFill>
                  <a:srgbClr val="002060"/>
                </a:solidFill>
              </a:rPr>
              <a:t>oncept of </a:t>
            </a:r>
            <a:r>
              <a:rPr lang="en-US" altLang="en-US" sz="2800" b="1" dirty="0">
                <a:solidFill>
                  <a:srgbClr val="002060"/>
                </a:solidFill>
              </a:rPr>
              <a:t>the </a:t>
            </a:r>
            <a:r>
              <a:rPr lang="ru-RU" altLang="en-US" sz="2800" b="1" dirty="0">
                <a:solidFill>
                  <a:srgbClr val="002060"/>
                </a:solidFill>
              </a:rPr>
              <a:t>Theme «Theory of Nuclear Systems»</a:t>
            </a:r>
            <a:r>
              <a:rPr lang="en-US" altLang="en-US" sz="2800" b="1" dirty="0">
                <a:solidFill>
                  <a:srgbClr val="002060"/>
                </a:solidFill>
              </a:rPr>
              <a:t/>
            </a:r>
            <a:br>
              <a:rPr lang="en-US" altLang="en-US" sz="2800" b="1" dirty="0">
                <a:solidFill>
                  <a:srgbClr val="002060"/>
                </a:solidFill>
              </a:rPr>
            </a:br>
            <a:r>
              <a:rPr lang="ru-RU" altLang="en-US" sz="2600" dirty="0"/>
              <a:t/>
            </a:r>
            <a:br>
              <a:rPr lang="ru-RU" altLang="en-US" sz="2600" dirty="0"/>
            </a:br>
            <a:r>
              <a:rPr lang="ru-RU" altLang="en-US" sz="2600" dirty="0"/>
              <a:t/>
            </a:r>
            <a:br>
              <a:rPr lang="ru-RU" altLang="en-US" sz="2600" dirty="0"/>
            </a:br>
            <a:r>
              <a:rPr lang="ru-RU" altLang="en-US" sz="2600" dirty="0">
                <a:solidFill>
                  <a:srgbClr val="000080"/>
                </a:solidFill>
              </a:rPr>
              <a:t>Development of theoretical             Applications for experiment</a:t>
            </a:r>
            <a:r>
              <a:rPr lang="en-US" altLang="en-US" sz="2600" dirty="0">
                <a:solidFill>
                  <a:srgbClr val="000080"/>
                </a:solidFill>
              </a:rPr>
              <a:t>al </a:t>
            </a:r>
            <a:r>
              <a:rPr lang="ru-RU" altLang="en-US" sz="2600" dirty="0">
                <a:solidFill>
                  <a:srgbClr val="000080"/>
                </a:solidFill>
              </a:rPr>
              <a:t>methods  </a:t>
            </a:r>
            <a:r>
              <a:rPr lang="ru-RU" altLang="en-US" sz="2600" dirty="0"/>
              <a:t>   </a:t>
            </a:r>
            <a:r>
              <a:rPr lang="en-US" altLang="en-US" sz="2600" dirty="0"/>
              <a:t/>
            </a:r>
            <a:br>
              <a:rPr lang="en-US" altLang="en-US" sz="2600" dirty="0"/>
            </a:br>
            <a:r>
              <a:rPr lang="ru-RU" altLang="en-US" sz="2600" dirty="0"/>
              <a:t>    </a:t>
            </a:r>
            <a:br>
              <a:rPr lang="ru-RU" altLang="en-US" sz="2600" dirty="0"/>
            </a:br>
            <a:r>
              <a:rPr lang="ru-RU" altLang="en-US" sz="2600" i="1" dirty="0" err="1">
                <a:solidFill>
                  <a:srgbClr val="0066CC"/>
                </a:solidFill>
              </a:rPr>
              <a:t>Multidisciplinar</a:t>
            </a:r>
            <a:r>
              <a:rPr lang="ru-RU" altLang="en-US" sz="2600" i="1" dirty="0">
                <a:solidFill>
                  <a:srgbClr val="0066CC"/>
                </a:solidFill>
              </a:rPr>
              <a:t> </a:t>
            </a:r>
            <a:r>
              <a:rPr lang="ru-RU" altLang="en-US" sz="2600" i="1" dirty="0" err="1">
                <a:solidFill>
                  <a:srgbClr val="0066CC"/>
                </a:solidFill>
              </a:rPr>
              <a:t>nature</a:t>
            </a:r>
            <a:r>
              <a:rPr lang="en-US" altLang="en-US" sz="2600" i="1" dirty="0">
                <a:solidFill>
                  <a:srgbClr val="0066CC"/>
                </a:solidFill>
              </a:rPr>
              <a:t> </a:t>
            </a:r>
            <a:br>
              <a:rPr lang="en-US" altLang="en-US" sz="2600" i="1" dirty="0">
                <a:solidFill>
                  <a:srgbClr val="0066CC"/>
                </a:solidFill>
              </a:rPr>
            </a:br>
            <a:r>
              <a:rPr lang="en-US" altLang="en-US" sz="2600" i="1" dirty="0">
                <a:solidFill>
                  <a:srgbClr val="0066CC"/>
                </a:solidFill>
              </a:rPr>
              <a:t/>
            </a:r>
            <a:br>
              <a:rPr lang="en-US" altLang="en-US" sz="2600" i="1" dirty="0">
                <a:solidFill>
                  <a:srgbClr val="0066CC"/>
                </a:solidFill>
              </a:rPr>
            </a:br>
            <a:r>
              <a:rPr lang="ru-RU" altLang="en-US" sz="2400" dirty="0">
                <a:solidFill>
                  <a:schemeClr val="accent1">
                    <a:lumMod val="50000"/>
                  </a:schemeClr>
                </a:solidFill>
                <a:latin typeface="Arial Rounded MT Bold" panose="020F0704030504030204" pitchFamily="34" charset="0"/>
              </a:rPr>
              <a:t>Attraction of young researchers </a:t>
            </a:r>
            <a:r>
              <a:rPr lang="en-US" altLang="en-US" sz="2400" dirty="0">
                <a:solidFill>
                  <a:schemeClr val="accent1">
                    <a:lumMod val="50000"/>
                  </a:schemeClr>
                </a:solidFill>
                <a:latin typeface="Arial Rounded MT Bold" panose="020F0704030504030204" pitchFamily="34" charset="0"/>
              </a:rPr>
              <a:t>to</a:t>
            </a:r>
            <a:r>
              <a:rPr lang="ru-RU" altLang="en-US" sz="2400" dirty="0">
                <a:solidFill>
                  <a:schemeClr val="accent1">
                    <a:lumMod val="50000"/>
                  </a:schemeClr>
                </a:solidFill>
                <a:latin typeface="Arial Rounded MT Bold" panose="020F0704030504030204" pitchFamily="34" charset="0"/>
              </a:rPr>
              <a:t> nuclear theory</a:t>
            </a:r>
            <a:r>
              <a:rPr lang="ru-RU" altLang="en-US" sz="2400" dirty="0">
                <a:latin typeface="Arial Rounded MT Bold" panose="020F0704030504030204" pitchFamily="34" charset="0"/>
              </a:rPr>
              <a:t/>
            </a:r>
            <a:br>
              <a:rPr lang="ru-RU" altLang="en-US" sz="2400" dirty="0">
                <a:latin typeface="Arial Rounded MT Bold" panose="020F0704030504030204" pitchFamily="34" charset="0"/>
              </a:rPr>
            </a:br>
            <a:endParaRPr lang="ru-RU" altLang="en-US" sz="2600" i="1" dirty="0">
              <a:solidFill>
                <a:srgbClr val="0066CC"/>
              </a:solidFill>
            </a:endParaRPr>
          </a:p>
        </p:txBody>
      </p:sp>
      <p:sp>
        <p:nvSpPr>
          <p:cNvPr id="55299" name="Line 2">
            <a:extLst>
              <a:ext uri="{FF2B5EF4-FFF2-40B4-BE49-F238E27FC236}">
                <a16:creationId xmlns:a16="http://schemas.microsoft.com/office/drawing/2014/main" id="{9FAF4DB4-013A-4F59-AF7D-4FFD3BF2C412}"/>
              </a:ext>
            </a:extLst>
          </p:cNvPr>
          <p:cNvSpPr>
            <a:spLocks noChangeShapeType="1"/>
          </p:cNvSpPr>
          <p:nvPr/>
        </p:nvSpPr>
        <p:spPr bwMode="auto">
          <a:xfrm flipH="1">
            <a:off x="4439816" y="1196752"/>
            <a:ext cx="507504" cy="360040"/>
          </a:xfrm>
          <a:prstGeom prst="line">
            <a:avLst/>
          </a:prstGeom>
          <a:noFill/>
          <a:ln w="360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5300" name="Line 3">
            <a:extLst>
              <a:ext uri="{FF2B5EF4-FFF2-40B4-BE49-F238E27FC236}">
                <a16:creationId xmlns:a16="http://schemas.microsoft.com/office/drawing/2014/main" id="{ED001987-73B0-4F30-A524-101277E42909}"/>
              </a:ext>
            </a:extLst>
          </p:cNvPr>
          <p:cNvSpPr>
            <a:spLocks noChangeShapeType="1"/>
          </p:cNvSpPr>
          <p:nvPr/>
        </p:nvSpPr>
        <p:spPr bwMode="auto">
          <a:xfrm>
            <a:off x="5735960" y="1162397"/>
            <a:ext cx="432048" cy="394395"/>
          </a:xfrm>
          <a:prstGeom prst="line">
            <a:avLst/>
          </a:prstGeom>
          <a:noFill/>
          <a:ln w="360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5301" name="AutoShape 4">
            <a:extLst>
              <a:ext uri="{FF2B5EF4-FFF2-40B4-BE49-F238E27FC236}">
                <a16:creationId xmlns:a16="http://schemas.microsoft.com/office/drawing/2014/main" id="{4EFDCDE2-0385-4EC4-AB3F-5CEEFF0ACD71}"/>
              </a:ext>
            </a:extLst>
          </p:cNvPr>
          <p:cNvSpPr>
            <a:spLocks/>
          </p:cNvSpPr>
          <p:nvPr/>
        </p:nvSpPr>
        <p:spPr bwMode="auto">
          <a:xfrm>
            <a:off x="4871864" y="1844948"/>
            <a:ext cx="720725" cy="215900"/>
          </a:xfrm>
          <a:prstGeom prst="leftRightArrow">
            <a:avLst>
              <a:gd name="adj1" fmla="val 50000"/>
              <a:gd name="adj2" fmla="val 66456"/>
            </a:avLst>
          </a:prstGeom>
          <a:solidFill>
            <a:srgbClr val="CFE7F5"/>
          </a:solidFill>
          <a:ln w="36000">
            <a:solidFill>
              <a:srgbClr val="23B8DC"/>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ru-RU"/>
          </a:p>
        </p:txBody>
      </p:sp>
      <p:sp>
        <p:nvSpPr>
          <p:cNvPr id="55302" name="Text Box 5">
            <a:extLst>
              <a:ext uri="{FF2B5EF4-FFF2-40B4-BE49-F238E27FC236}">
                <a16:creationId xmlns:a16="http://schemas.microsoft.com/office/drawing/2014/main" id="{0CEBA666-DF9B-428C-9C04-B1A50B2A4DFD}"/>
              </a:ext>
            </a:extLst>
          </p:cNvPr>
          <p:cNvSpPr txBox="1">
            <a:spLocks noChangeArrowheads="1"/>
          </p:cNvSpPr>
          <p:nvPr/>
        </p:nvSpPr>
        <p:spPr bwMode="auto">
          <a:xfrm>
            <a:off x="515380" y="4127847"/>
            <a:ext cx="11305256" cy="1317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12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9pPr>
          </a:lstStyle>
          <a:p>
            <a:pPr algn="just" eaLnBrk="1">
              <a:lnSpc>
                <a:spcPct val="95000"/>
              </a:lnSpc>
            </a:pPr>
            <a:r>
              <a:rPr lang="en-US" altLang="en-US" sz="2000" dirty="0">
                <a:solidFill>
                  <a:srgbClr val="000000"/>
                </a:solidFill>
                <a:latin typeface="Times New Roman" panose="02020603050405020304" pitchFamily="18" charset="0"/>
              </a:rPr>
              <a:t>The</a:t>
            </a:r>
            <a:r>
              <a:rPr lang="ru-RU" altLang="en-US" sz="2000" dirty="0">
                <a:solidFill>
                  <a:srgbClr val="000000"/>
                </a:solidFill>
                <a:latin typeface="Times New Roman" panose="02020603050405020304" pitchFamily="18" charset="0"/>
              </a:rPr>
              <a:t> future theoretical studies will be closely </a:t>
            </a:r>
            <a:r>
              <a:rPr lang="en-US" altLang="en-US" sz="2000" dirty="0">
                <a:solidFill>
                  <a:srgbClr val="000000"/>
                </a:solidFill>
                <a:latin typeface="Times New Roman" panose="02020603050405020304" pitchFamily="18" charset="0"/>
              </a:rPr>
              <a:t>associated with the</a:t>
            </a:r>
            <a:r>
              <a:rPr lang="ru-RU" altLang="en-US" sz="2000" dirty="0">
                <a:solidFill>
                  <a:srgbClr val="000000"/>
                </a:solidFill>
                <a:latin typeface="Times New Roman" panose="02020603050405020304" pitchFamily="18" charset="0"/>
              </a:rPr>
              <a:t> programs of </a:t>
            </a:r>
            <a:r>
              <a:rPr lang="en-US" altLang="en-US" sz="2000" dirty="0">
                <a:solidFill>
                  <a:srgbClr val="000000"/>
                </a:solidFill>
                <a:latin typeface="Times New Roman" panose="02020603050405020304" pitchFamily="18" charset="0"/>
              </a:rPr>
              <a:t>operating</a:t>
            </a:r>
            <a:r>
              <a:rPr lang="ru-RU" altLang="en-US" sz="2000" dirty="0">
                <a:solidFill>
                  <a:srgbClr val="000000"/>
                </a:solidFill>
                <a:latin typeface="Times New Roman" panose="02020603050405020304" pitchFamily="18" charset="0"/>
              </a:rPr>
              <a:t> and commissioning </a:t>
            </a:r>
            <a:r>
              <a:rPr lang="en-US" altLang="en-US" sz="2000" dirty="0">
                <a:solidFill>
                  <a:srgbClr val="000000"/>
                </a:solidFill>
                <a:latin typeface="Times New Roman" panose="02020603050405020304" pitchFamily="18" charset="0"/>
              </a:rPr>
              <a:t>the </a:t>
            </a:r>
            <a:r>
              <a:rPr lang="ru-RU" altLang="en-US" sz="2000" dirty="0">
                <a:solidFill>
                  <a:srgbClr val="000000"/>
                </a:solidFill>
                <a:latin typeface="Times New Roman" panose="02020603050405020304" pitchFamily="18" charset="0"/>
              </a:rPr>
              <a:t>facilities</a:t>
            </a:r>
            <a:r>
              <a:rPr lang="en-US" altLang="en-US" sz="2000" dirty="0">
                <a:solidFill>
                  <a:srgbClr val="000000"/>
                </a:solidFill>
                <a:latin typeface="Times New Roman" panose="02020603050405020304" pitchFamily="18" charset="0"/>
              </a:rPr>
              <a:t> </a:t>
            </a:r>
            <a:r>
              <a:rPr lang="ru-RU" altLang="en-US" sz="2000" dirty="0">
                <a:solidFill>
                  <a:srgbClr val="000000"/>
                </a:solidFill>
                <a:latin typeface="Times New Roman" panose="02020603050405020304" pitchFamily="18" charset="0"/>
              </a:rPr>
              <a:t>at JINR (SHE-factory, ACCULINA-2) and </a:t>
            </a:r>
            <a:r>
              <a:rPr lang="en-US" altLang="en-US" sz="2000" dirty="0">
                <a:solidFill>
                  <a:srgbClr val="000000"/>
                </a:solidFill>
                <a:latin typeface="Times New Roman" panose="02020603050405020304" pitchFamily="18" charset="0"/>
              </a:rPr>
              <a:t>over</a:t>
            </a:r>
            <a:r>
              <a:rPr lang="ru-RU" altLang="en-US" sz="2000" dirty="0">
                <a:solidFill>
                  <a:srgbClr val="000000"/>
                </a:solidFill>
                <a:latin typeface="Times New Roman" panose="02020603050405020304" pitchFamily="18" charset="0"/>
              </a:rPr>
              <a:t> the world (FAIR, ISOL</a:t>
            </a:r>
            <a:r>
              <a:rPr lang="en-US" altLang="en-US" sz="2000" dirty="0">
                <a:solidFill>
                  <a:srgbClr val="000000"/>
                </a:solidFill>
                <a:latin typeface="Times New Roman" panose="02020603050405020304" pitchFamily="18" charset="0"/>
              </a:rPr>
              <a:t>,</a:t>
            </a:r>
            <a:r>
              <a:rPr lang="ru-RU" altLang="en-US" sz="2000" dirty="0">
                <a:solidFill>
                  <a:srgbClr val="000000"/>
                </a:solidFill>
                <a:latin typeface="Times New Roman" panose="02020603050405020304" pitchFamily="18" charset="0"/>
              </a:rPr>
              <a:t> HIE-ISOLDE, SPES, SPIRAL2, FRIB</a:t>
            </a:r>
            <a:r>
              <a:rPr lang="en-US" altLang="en-US" sz="2000" dirty="0">
                <a:solidFill>
                  <a:srgbClr val="000000"/>
                </a:solidFill>
                <a:latin typeface="Times New Roman" panose="02020603050405020304" pitchFamily="18" charset="0"/>
              </a:rPr>
              <a:t>, RAON, HIAF</a:t>
            </a:r>
            <a:r>
              <a:rPr lang="ru-RU" altLang="en-US" sz="2000" dirty="0">
                <a:solidFill>
                  <a:srgbClr val="000000"/>
                </a:solidFill>
                <a:latin typeface="Times New Roman" panose="02020603050405020304" pitchFamily="18" charset="0"/>
              </a:rPr>
              <a:t>). The studies of heavy-ion collisions at high energies will be </a:t>
            </a:r>
            <a:r>
              <a:rPr lang="en-US" altLang="en-US" sz="2000" dirty="0">
                <a:solidFill>
                  <a:srgbClr val="000000"/>
                </a:solidFill>
                <a:latin typeface="Times New Roman" panose="02020603050405020304" pitchFamily="18" charset="0"/>
              </a:rPr>
              <a:t>associated with</a:t>
            </a:r>
            <a:r>
              <a:rPr lang="ru-RU" altLang="en-US" sz="2000" dirty="0">
                <a:solidFill>
                  <a:srgbClr val="000000"/>
                </a:solidFill>
                <a:latin typeface="Times New Roman" panose="02020603050405020304" pitchFamily="18" charset="0"/>
              </a:rPr>
              <a:t> the NICA project at JINR.</a:t>
            </a:r>
          </a:p>
        </p:txBody>
      </p:sp>
    </p:spTree>
    <p:extLst>
      <p:ext uri="{BB962C8B-B14F-4D97-AF65-F5344CB8AC3E}">
        <p14:creationId xmlns:p14="http://schemas.microsoft.com/office/powerpoint/2010/main" val="40261142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Project “BECQUEREL2023”</a:t>
            </a:r>
          </a:p>
        </p:txBody>
      </p:sp>
      <p:pic>
        <p:nvPicPr>
          <p:cNvPr id="7" name="Рисунок 6">
            <a:extLst>
              <a:ext uri="{FF2B5EF4-FFF2-40B4-BE49-F238E27FC236}">
                <a16:creationId xmlns:a16="http://schemas.microsoft.com/office/drawing/2014/main" id="{804635D6-634F-46D2-9535-CE50E8CCE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8621" y="458685"/>
            <a:ext cx="2990696" cy="2475364"/>
          </a:xfrm>
          <a:prstGeom prst="rect">
            <a:avLst/>
          </a:prstGeom>
        </p:spPr>
      </p:pic>
      <p:sp>
        <p:nvSpPr>
          <p:cNvPr id="14" name="Прямоугольник 13">
            <a:extLst>
              <a:ext uri="{FF2B5EF4-FFF2-40B4-BE49-F238E27FC236}">
                <a16:creationId xmlns:a16="http://schemas.microsoft.com/office/drawing/2014/main" id="{BC69E878-4BA6-4771-ACD5-9B939F835B68}"/>
              </a:ext>
            </a:extLst>
          </p:cNvPr>
          <p:cNvSpPr/>
          <p:nvPr/>
        </p:nvSpPr>
        <p:spPr>
          <a:xfrm>
            <a:off x="10350083" y="2595495"/>
            <a:ext cx="1345240" cy="338554"/>
          </a:xfrm>
          <a:prstGeom prst="rect">
            <a:avLst/>
          </a:prstGeom>
        </p:spPr>
        <p:txBody>
          <a:bodyPr wrap="none">
            <a:spAutoFit/>
          </a:bodyPr>
          <a:lstStyle/>
          <a:p>
            <a:r>
              <a:rPr lang="en-US" altLang="ru-RU" sz="1600" b="1" kern="0" dirty="0">
                <a:solidFill>
                  <a:schemeClr val="bg1"/>
                </a:solidFill>
              </a:rPr>
              <a:t>Pavel Zarubin</a:t>
            </a:r>
            <a:endParaRPr lang="en-US" altLang="ru-RU" sz="1600" b="1" kern="0" dirty="0">
              <a:solidFill>
                <a:schemeClr val="bg1"/>
              </a:solidFill>
              <a:highlight>
                <a:srgbClr val="002060"/>
              </a:highlight>
            </a:endParaRPr>
          </a:p>
        </p:txBody>
      </p:sp>
      <p:sp>
        <p:nvSpPr>
          <p:cNvPr id="9" name="Прямоугольник 8">
            <a:extLst>
              <a:ext uri="{FF2B5EF4-FFF2-40B4-BE49-F238E27FC236}">
                <a16:creationId xmlns:a16="http://schemas.microsoft.com/office/drawing/2014/main" id="{DF569E5E-791E-476D-9BF2-DB8BDF19434C}"/>
              </a:ext>
            </a:extLst>
          </p:cNvPr>
          <p:cNvSpPr/>
          <p:nvPr/>
        </p:nvSpPr>
        <p:spPr>
          <a:xfrm>
            <a:off x="175878" y="889843"/>
            <a:ext cx="8736632" cy="3000821"/>
          </a:xfrm>
          <a:prstGeom prst="rect">
            <a:avLst/>
          </a:prstGeom>
        </p:spPr>
        <p:txBody>
          <a:bodyPr wrap="square">
            <a:spAutoFit/>
          </a:bodyPr>
          <a:lstStyle/>
          <a:p>
            <a:pPr algn="just">
              <a:lnSpc>
                <a:spcPct val="150000"/>
              </a:lnSpc>
              <a:spcAft>
                <a:spcPts val="0"/>
              </a:spcAft>
            </a:pPr>
            <a:r>
              <a:rPr lang="en-US" dirty="0">
                <a:solidFill>
                  <a:srgbClr val="002060"/>
                </a:solidFill>
                <a:latin typeface="Arial" panose="020B0604020202020204" pitchFamily="34" charset="0"/>
                <a:ea typeface="Calibri" panose="020F0502020204030204" pitchFamily="34" charset="0"/>
              </a:rPr>
              <a:t>The PAC heard a report on extending the project “BECQUEREL2023” at the </a:t>
            </a:r>
            <a:r>
              <a:rPr lang="en-US" dirty="0" err="1">
                <a:solidFill>
                  <a:srgbClr val="002060"/>
                </a:solidFill>
                <a:latin typeface="Arial" panose="020B0604020202020204" pitchFamily="34" charset="0"/>
                <a:ea typeface="Calibri" panose="020F0502020204030204" pitchFamily="34" charset="0"/>
              </a:rPr>
              <a:t>Nuclotron</a:t>
            </a:r>
            <a:r>
              <a:rPr lang="en-US" dirty="0">
                <a:solidFill>
                  <a:srgbClr val="002060"/>
                </a:solidFill>
                <a:latin typeface="Arial" panose="020B0604020202020204" pitchFamily="34" charset="0"/>
                <a:ea typeface="Calibri" panose="020F0502020204030204" pitchFamily="34" charset="0"/>
              </a:rPr>
              <a:t>-NICA accelerator complex to study peripheral interactions of relativistic nuclei presented by P. Zarubin.</a:t>
            </a:r>
          </a:p>
          <a:p>
            <a:pPr algn="just">
              <a:lnSpc>
                <a:spcPct val="150000"/>
              </a:lnSpc>
              <a:spcAft>
                <a:spcPts val="0"/>
              </a:spcAft>
            </a:pPr>
            <a:r>
              <a:rPr lang="en-US" dirty="0">
                <a:solidFill>
                  <a:srgbClr val="002060"/>
                </a:solidFill>
                <a:latin typeface="Arial" panose="020B0604020202020204" pitchFamily="34" charset="0"/>
                <a:ea typeface="Calibri" panose="020F0502020204030204" pitchFamily="34" charset="0"/>
              </a:rPr>
              <a:t>The project is focused on the search for α-particle Bose-Einstein condensate (αBEC). Identification of decays </a:t>
            </a:r>
            <a:r>
              <a:rPr lang="en-US" baseline="30000" dirty="0">
                <a:solidFill>
                  <a:srgbClr val="002060"/>
                </a:solidFill>
                <a:latin typeface="Arial" panose="020B0604020202020204" pitchFamily="34" charset="0"/>
                <a:ea typeface="Calibri" panose="020F0502020204030204" pitchFamily="34" charset="0"/>
              </a:rPr>
              <a:t>8</a:t>
            </a:r>
            <a:r>
              <a:rPr lang="en-US" dirty="0">
                <a:solidFill>
                  <a:srgbClr val="002060"/>
                </a:solidFill>
                <a:latin typeface="Arial" panose="020B0604020202020204" pitchFamily="34" charset="0"/>
                <a:ea typeface="Calibri" panose="020F0502020204030204" pitchFamily="34" charset="0"/>
              </a:rPr>
              <a:t>Be → 2α, </a:t>
            </a:r>
            <a:r>
              <a:rPr lang="en-US" baseline="30000" dirty="0">
                <a:solidFill>
                  <a:srgbClr val="002060"/>
                </a:solidFill>
                <a:latin typeface="Arial" panose="020B0604020202020204" pitchFamily="34" charset="0"/>
                <a:ea typeface="Calibri" panose="020F0502020204030204" pitchFamily="34" charset="0"/>
              </a:rPr>
              <a:t>9</a:t>
            </a:r>
            <a:r>
              <a:rPr lang="en-US" dirty="0">
                <a:solidFill>
                  <a:srgbClr val="002060"/>
                </a:solidFill>
                <a:latin typeface="Arial" panose="020B0604020202020204" pitchFamily="34" charset="0"/>
                <a:ea typeface="Calibri" panose="020F0502020204030204" pitchFamily="34" charset="0"/>
              </a:rPr>
              <a:t>Be → 2α, and </a:t>
            </a:r>
            <a:r>
              <a:rPr lang="en-US" baseline="30000" dirty="0">
                <a:solidFill>
                  <a:srgbClr val="002060"/>
                </a:solidFill>
                <a:latin typeface="Arial" panose="020B0604020202020204" pitchFamily="34" charset="0"/>
                <a:ea typeface="Calibri" panose="020F0502020204030204" pitchFamily="34" charset="0"/>
              </a:rPr>
              <a:t>12</a:t>
            </a:r>
            <a:r>
              <a:rPr lang="en-US" dirty="0">
                <a:solidFill>
                  <a:srgbClr val="002060"/>
                </a:solidFill>
                <a:latin typeface="Arial" panose="020B0604020202020204" pitchFamily="34" charset="0"/>
                <a:ea typeface="Calibri" panose="020F0502020204030204" pitchFamily="34" charset="0"/>
              </a:rPr>
              <a:t>C(0</a:t>
            </a:r>
            <a:r>
              <a:rPr lang="en-US" baseline="30000" dirty="0">
                <a:solidFill>
                  <a:srgbClr val="002060"/>
                </a:solidFill>
                <a:latin typeface="Arial" panose="020B0604020202020204" pitchFamily="34" charset="0"/>
                <a:ea typeface="Calibri" panose="020F0502020204030204" pitchFamily="34" charset="0"/>
              </a:rPr>
              <a:t>+</a:t>
            </a:r>
            <a:r>
              <a:rPr lang="en-US" baseline="-25000" dirty="0">
                <a:solidFill>
                  <a:srgbClr val="002060"/>
                </a:solidFill>
                <a:latin typeface="Arial" panose="020B0604020202020204" pitchFamily="34" charset="0"/>
                <a:ea typeface="Calibri" panose="020F0502020204030204" pitchFamily="34" charset="0"/>
              </a:rPr>
              <a:t>2</a:t>
            </a:r>
            <a:r>
              <a:rPr lang="en-US" dirty="0">
                <a:solidFill>
                  <a:srgbClr val="002060"/>
                </a:solidFill>
                <a:latin typeface="Arial" panose="020B0604020202020204" pitchFamily="34" charset="0"/>
                <a:ea typeface="Calibri" panose="020F0502020204030204" pitchFamily="34" charset="0"/>
              </a:rPr>
              <a:t>) → </a:t>
            </a:r>
            <a:r>
              <a:rPr lang="en-US" baseline="30000" dirty="0">
                <a:solidFill>
                  <a:srgbClr val="002060"/>
                </a:solidFill>
                <a:latin typeface="Arial" panose="020B0604020202020204" pitchFamily="34" charset="0"/>
                <a:ea typeface="Calibri" panose="020F0502020204030204" pitchFamily="34" charset="0"/>
              </a:rPr>
              <a:t>8</a:t>
            </a:r>
            <a:r>
              <a:rPr lang="en-US" dirty="0">
                <a:solidFill>
                  <a:srgbClr val="002060"/>
                </a:solidFill>
                <a:latin typeface="Arial" panose="020B0604020202020204" pitchFamily="34" charset="0"/>
                <a:ea typeface="Calibri" panose="020F0502020204030204" pitchFamily="34" charset="0"/>
              </a:rPr>
              <a:t>Beα (the Hoyle state) by the invariant mass was tested for light nuclei, including radioactive ones. </a:t>
            </a:r>
            <a:endParaRPr lang="ru-RU" dirty="0">
              <a:solidFill>
                <a:srgbClr val="002060"/>
              </a:solidFill>
              <a:latin typeface="Arial" panose="020B0604020202020204" pitchFamily="34" charset="0"/>
              <a:ea typeface="Calibri" panose="020F0502020204030204" pitchFamily="34" charset="0"/>
            </a:endParaRPr>
          </a:p>
        </p:txBody>
      </p:sp>
      <p:graphicFrame>
        <p:nvGraphicFramePr>
          <p:cNvPr id="10" name="Таблица 9">
            <a:extLst>
              <a:ext uri="{FF2B5EF4-FFF2-40B4-BE49-F238E27FC236}">
                <a16:creationId xmlns:a16="http://schemas.microsoft.com/office/drawing/2014/main" id="{FE7C74B3-C6E8-429C-A4E3-15B0C626B86E}"/>
              </a:ext>
            </a:extLst>
          </p:cNvPr>
          <p:cNvGraphicFramePr>
            <a:graphicFrameLocks noGrp="1"/>
          </p:cNvGraphicFramePr>
          <p:nvPr>
            <p:extLst>
              <p:ext uri="{D42A27DB-BD31-4B8C-83A1-F6EECF244321}">
                <p14:modId xmlns:p14="http://schemas.microsoft.com/office/powerpoint/2010/main" val="951829138"/>
              </p:ext>
            </p:extLst>
          </p:nvPr>
        </p:nvGraphicFramePr>
        <p:xfrm>
          <a:off x="407368" y="4005064"/>
          <a:ext cx="11089232" cy="11887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2674427946"/>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351137012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rgbClr val="C00000"/>
                          </a:solidFill>
                        </a:rPr>
                        <a:t>extending</a:t>
                      </a:r>
                      <a:r>
                        <a:rPr lang="en-US" sz="2000" b="1" dirty="0"/>
                        <a:t> work on the project “BECQUEREL2023” in the status of </a:t>
                      </a:r>
                      <a:r>
                        <a:rPr lang="en-US" sz="2000" b="1" dirty="0">
                          <a:solidFill>
                            <a:srgbClr val="C00000"/>
                          </a:solidFill>
                        </a:rPr>
                        <a:t>activity</a:t>
                      </a:r>
                      <a:r>
                        <a:rPr lang="en-US" sz="2000" b="1" dirty="0"/>
                        <a:t>.</a:t>
                      </a:r>
                    </a:p>
                  </a:txBody>
                  <a:tcPr/>
                </a:tc>
                <a:extLst>
                  <a:ext uri="{0D108BD9-81ED-4DB2-BD59-A6C34878D82A}">
                    <a16:rowId xmlns:a16="http://schemas.microsoft.com/office/drawing/2014/main" val="248616579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549593719"/>
                  </a:ext>
                </a:extLst>
              </a:tr>
            </a:tbl>
          </a:graphicData>
        </a:graphic>
      </p:graphicFrame>
    </p:spTree>
    <p:extLst>
      <p:ext uri="{BB962C8B-B14F-4D97-AF65-F5344CB8AC3E}">
        <p14:creationId xmlns:p14="http://schemas.microsoft.com/office/powerpoint/2010/main" val="41608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002060"/>
                </a:solidFill>
              </a:rPr>
              <a:t>BLTP: Proposals for opening </a:t>
            </a:r>
            <a:r>
              <a:rPr lang="en-US" altLang="ru-RU" sz="2500" b="1" kern="0" dirty="0">
                <a:solidFill>
                  <a:srgbClr val="C00000"/>
                </a:solidFill>
              </a:rPr>
              <a:t>new projects within the theme "Theory of Nuclear Systems"</a:t>
            </a:r>
          </a:p>
        </p:txBody>
      </p:sp>
      <p:pic>
        <p:nvPicPr>
          <p:cNvPr id="4" name="Рисунок 3">
            <a:extLst>
              <a:ext uri="{FF2B5EF4-FFF2-40B4-BE49-F238E27FC236}">
                <a16:creationId xmlns:a16="http://schemas.microsoft.com/office/drawing/2014/main" id="{D46088D8-FF6F-4EDC-964C-ED03A9217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24" y="531907"/>
            <a:ext cx="3075228" cy="2393001"/>
          </a:xfrm>
          <a:prstGeom prst="rect">
            <a:avLst/>
          </a:prstGeom>
        </p:spPr>
      </p:pic>
      <p:pic>
        <p:nvPicPr>
          <p:cNvPr id="8" name="Рисунок 7">
            <a:extLst>
              <a:ext uri="{FF2B5EF4-FFF2-40B4-BE49-F238E27FC236}">
                <a16:creationId xmlns:a16="http://schemas.microsoft.com/office/drawing/2014/main" id="{7E939275-8209-40AF-A8F8-B9067D8D12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65"/>
          <a:stretch/>
        </p:blipFill>
        <p:spPr>
          <a:xfrm>
            <a:off x="3575720" y="531907"/>
            <a:ext cx="2664296" cy="2393824"/>
          </a:xfrm>
          <a:prstGeom prst="rect">
            <a:avLst/>
          </a:prstGeom>
        </p:spPr>
      </p:pic>
      <p:pic>
        <p:nvPicPr>
          <p:cNvPr id="10" name="Рисунок 9">
            <a:extLst>
              <a:ext uri="{FF2B5EF4-FFF2-40B4-BE49-F238E27FC236}">
                <a16:creationId xmlns:a16="http://schemas.microsoft.com/office/drawing/2014/main" id="{B7689CD4-266D-4A51-AAFF-C8DCC7B576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34193"/>
          <a:stretch/>
        </p:blipFill>
        <p:spPr>
          <a:xfrm>
            <a:off x="6446390" y="531907"/>
            <a:ext cx="2385914" cy="2393000"/>
          </a:xfrm>
          <a:prstGeom prst="rect">
            <a:avLst/>
          </a:prstGeom>
        </p:spPr>
      </p:pic>
      <p:pic>
        <p:nvPicPr>
          <p:cNvPr id="12" name="Рисунок 11">
            <a:extLst>
              <a:ext uri="{FF2B5EF4-FFF2-40B4-BE49-F238E27FC236}">
                <a16:creationId xmlns:a16="http://schemas.microsoft.com/office/drawing/2014/main" id="{6396A09B-A099-4EA0-B915-5832A6E511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8104" y="531907"/>
            <a:ext cx="2995372" cy="2393000"/>
          </a:xfrm>
          <a:prstGeom prst="rect">
            <a:avLst/>
          </a:prstGeom>
        </p:spPr>
      </p:pic>
      <p:sp>
        <p:nvSpPr>
          <p:cNvPr id="15" name="Прямоугольник 14">
            <a:extLst>
              <a:ext uri="{FF2B5EF4-FFF2-40B4-BE49-F238E27FC236}">
                <a16:creationId xmlns:a16="http://schemas.microsoft.com/office/drawing/2014/main" id="{1559AE11-AE2C-4D47-A0D2-45B782A65843}"/>
              </a:ext>
            </a:extLst>
          </p:cNvPr>
          <p:cNvSpPr/>
          <p:nvPr/>
        </p:nvSpPr>
        <p:spPr>
          <a:xfrm>
            <a:off x="2229321" y="2204864"/>
            <a:ext cx="1133644" cy="584775"/>
          </a:xfrm>
          <a:prstGeom prst="rect">
            <a:avLst/>
          </a:prstGeom>
        </p:spPr>
        <p:txBody>
          <a:bodyPr wrap="none">
            <a:spAutoFit/>
          </a:bodyPr>
          <a:lstStyle/>
          <a:p>
            <a:pPr algn="r"/>
            <a:r>
              <a:rPr lang="en-US" altLang="ru-RU" sz="1600" b="1" kern="0" dirty="0">
                <a:solidFill>
                  <a:schemeClr val="bg1"/>
                </a:solidFill>
              </a:rPr>
              <a:t>Nikolay </a:t>
            </a:r>
          </a:p>
          <a:p>
            <a:pPr algn="r"/>
            <a:r>
              <a:rPr lang="en-US" altLang="ru-RU" sz="1600" b="1" kern="0" dirty="0">
                <a:solidFill>
                  <a:schemeClr val="bg1"/>
                </a:solidFill>
              </a:rPr>
              <a:t>Antonenko</a:t>
            </a:r>
          </a:p>
        </p:txBody>
      </p:sp>
      <p:sp>
        <p:nvSpPr>
          <p:cNvPr id="16" name="Прямоугольник 15">
            <a:extLst>
              <a:ext uri="{FF2B5EF4-FFF2-40B4-BE49-F238E27FC236}">
                <a16:creationId xmlns:a16="http://schemas.microsoft.com/office/drawing/2014/main" id="{68513EE8-3796-406B-9A85-A4E57D8A0A66}"/>
              </a:ext>
            </a:extLst>
          </p:cNvPr>
          <p:cNvSpPr/>
          <p:nvPr/>
        </p:nvSpPr>
        <p:spPr>
          <a:xfrm>
            <a:off x="4939660" y="2533703"/>
            <a:ext cx="1300356" cy="338554"/>
          </a:xfrm>
          <a:prstGeom prst="rect">
            <a:avLst/>
          </a:prstGeom>
        </p:spPr>
        <p:txBody>
          <a:bodyPr wrap="none">
            <a:spAutoFit/>
          </a:bodyPr>
          <a:lstStyle/>
          <a:p>
            <a:pPr algn="r"/>
            <a:r>
              <a:rPr lang="en-US" altLang="ru-RU" sz="1600" b="1" kern="0" dirty="0">
                <a:solidFill>
                  <a:schemeClr val="bg1"/>
                </a:solidFill>
              </a:rPr>
              <a:t>Alan Dzhioev</a:t>
            </a:r>
          </a:p>
        </p:txBody>
      </p:sp>
      <p:sp>
        <p:nvSpPr>
          <p:cNvPr id="17" name="Прямоугольник 16">
            <a:extLst>
              <a:ext uri="{FF2B5EF4-FFF2-40B4-BE49-F238E27FC236}">
                <a16:creationId xmlns:a16="http://schemas.microsoft.com/office/drawing/2014/main" id="{88FFF62E-A998-453D-9396-0B1BE56BD4BF}"/>
              </a:ext>
            </a:extLst>
          </p:cNvPr>
          <p:cNvSpPr/>
          <p:nvPr/>
        </p:nvSpPr>
        <p:spPr>
          <a:xfrm>
            <a:off x="6485458" y="2555575"/>
            <a:ext cx="2024913" cy="338554"/>
          </a:xfrm>
          <a:prstGeom prst="rect">
            <a:avLst/>
          </a:prstGeom>
        </p:spPr>
        <p:txBody>
          <a:bodyPr wrap="none">
            <a:spAutoFit/>
          </a:bodyPr>
          <a:lstStyle/>
          <a:p>
            <a:r>
              <a:rPr lang="en-US" altLang="ru-RU" sz="1600" b="1" kern="0" dirty="0">
                <a:solidFill>
                  <a:schemeClr val="bg1"/>
                </a:solidFill>
              </a:rPr>
              <a:t>Alexander  Motovilov</a:t>
            </a:r>
            <a:endParaRPr lang="ru-RU" sz="1600" dirty="0">
              <a:solidFill>
                <a:schemeClr val="bg1"/>
              </a:solidFill>
            </a:endParaRPr>
          </a:p>
        </p:txBody>
      </p:sp>
      <p:sp>
        <p:nvSpPr>
          <p:cNvPr id="18" name="Прямоугольник 17">
            <a:extLst>
              <a:ext uri="{FF2B5EF4-FFF2-40B4-BE49-F238E27FC236}">
                <a16:creationId xmlns:a16="http://schemas.microsoft.com/office/drawing/2014/main" id="{D2C9BEE3-8F08-4B9E-9FD0-86055E2B2C1B}"/>
              </a:ext>
            </a:extLst>
          </p:cNvPr>
          <p:cNvSpPr/>
          <p:nvPr/>
        </p:nvSpPr>
        <p:spPr>
          <a:xfrm>
            <a:off x="8958104" y="2583340"/>
            <a:ext cx="1846980" cy="338554"/>
          </a:xfrm>
          <a:prstGeom prst="rect">
            <a:avLst/>
          </a:prstGeom>
        </p:spPr>
        <p:txBody>
          <a:bodyPr wrap="none">
            <a:spAutoFit/>
          </a:bodyPr>
          <a:lstStyle/>
          <a:p>
            <a:r>
              <a:rPr lang="en-US" altLang="ru-RU" sz="1600" b="1" kern="0" dirty="0">
                <a:solidFill>
                  <a:schemeClr val="bg1"/>
                </a:solidFill>
              </a:rPr>
              <a:t>Sergey Bondarenko</a:t>
            </a:r>
            <a:endParaRPr lang="ru-RU" sz="1600" dirty="0">
              <a:solidFill>
                <a:schemeClr val="bg1"/>
              </a:solidFill>
            </a:endParaRPr>
          </a:p>
        </p:txBody>
      </p:sp>
      <p:sp>
        <p:nvSpPr>
          <p:cNvPr id="21" name="Прямоугольник 20">
            <a:extLst>
              <a:ext uri="{FF2B5EF4-FFF2-40B4-BE49-F238E27FC236}">
                <a16:creationId xmlns:a16="http://schemas.microsoft.com/office/drawing/2014/main" id="{037AC322-E76F-4A32-A379-039A7DC7253D}"/>
              </a:ext>
            </a:extLst>
          </p:cNvPr>
          <p:cNvSpPr/>
          <p:nvPr/>
        </p:nvSpPr>
        <p:spPr>
          <a:xfrm>
            <a:off x="204346" y="3011969"/>
            <a:ext cx="3109406" cy="923330"/>
          </a:xfrm>
          <a:prstGeom prst="rect">
            <a:avLst/>
          </a:prstGeom>
        </p:spPr>
        <p:txBody>
          <a:bodyPr wrap="square">
            <a:spAutoFit/>
          </a:bodyPr>
          <a:lstStyle/>
          <a:p>
            <a:pPr algn="ctr"/>
            <a:r>
              <a:rPr lang="en-US" dirty="0">
                <a:solidFill>
                  <a:srgbClr val="C00000"/>
                </a:solidFill>
                <a:ea typeface="Calibri" panose="020F0502020204030204" pitchFamily="34" charset="0"/>
              </a:rPr>
              <a:t>“</a:t>
            </a:r>
            <a:r>
              <a:rPr lang="en-US" b="1" dirty="0">
                <a:solidFill>
                  <a:srgbClr val="C00000"/>
                </a:solidFill>
                <a:ea typeface="Calibri" panose="020F0502020204030204" pitchFamily="34" charset="0"/>
              </a:rPr>
              <a:t>Low-energy nuclear dynamics and properties of nuclear systems</a:t>
            </a:r>
            <a:r>
              <a:rPr lang="en-US" dirty="0">
                <a:solidFill>
                  <a:srgbClr val="C00000"/>
                </a:solidFill>
                <a:ea typeface="Calibri" panose="020F0502020204030204" pitchFamily="34" charset="0"/>
              </a:rPr>
              <a:t>”</a:t>
            </a:r>
            <a:endParaRPr lang="ru-RU" dirty="0">
              <a:solidFill>
                <a:srgbClr val="C00000"/>
              </a:solidFill>
            </a:endParaRPr>
          </a:p>
        </p:txBody>
      </p:sp>
      <p:sp>
        <p:nvSpPr>
          <p:cNvPr id="22" name="Прямоугольник 21">
            <a:extLst>
              <a:ext uri="{FF2B5EF4-FFF2-40B4-BE49-F238E27FC236}">
                <a16:creationId xmlns:a16="http://schemas.microsoft.com/office/drawing/2014/main" id="{AD62314A-D29B-411A-9EFF-F201FB48E2BF}"/>
              </a:ext>
            </a:extLst>
          </p:cNvPr>
          <p:cNvSpPr/>
          <p:nvPr/>
        </p:nvSpPr>
        <p:spPr>
          <a:xfrm>
            <a:off x="3600170" y="3011969"/>
            <a:ext cx="2664296" cy="923330"/>
          </a:xfrm>
          <a:prstGeom prst="rect">
            <a:avLst/>
          </a:prstGeom>
        </p:spPr>
        <p:txBody>
          <a:bodyPr wrap="square">
            <a:spAutoFit/>
          </a:bodyPr>
          <a:lstStyle/>
          <a:p>
            <a:pPr algn="ctr"/>
            <a:r>
              <a:rPr lang="en-US" dirty="0">
                <a:solidFill>
                  <a:srgbClr val="C00000"/>
                </a:solidFill>
                <a:ea typeface="Calibri" panose="020F0502020204030204" pitchFamily="34" charset="0"/>
              </a:rPr>
              <a:t>“</a:t>
            </a:r>
            <a:r>
              <a:rPr lang="en-US" b="1" dirty="0">
                <a:solidFill>
                  <a:srgbClr val="C00000"/>
                </a:solidFill>
                <a:ea typeface="Calibri" panose="020F0502020204030204" pitchFamily="34" charset="0"/>
              </a:rPr>
              <a:t>Microscopic models for exotic nuclei and nuclear astrophysics</a:t>
            </a:r>
            <a:r>
              <a:rPr lang="en-US" dirty="0">
                <a:solidFill>
                  <a:srgbClr val="C00000"/>
                </a:solidFill>
                <a:ea typeface="Calibri" panose="020F0502020204030204" pitchFamily="34" charset="0"/>
              </a:rPr>
              <a:t>”</a:t>
            </a:r>
            <a:endParaRPr lang="ru-RU" dirty="0">
              <a:solidFill>
                <a:srgbClr val="C00000"/>
              </a:solidFill>
            </a:endParaRPr>
          </a:p>
        </p:txBody>
      </p:sp>
      <p:sp>
        <p:nvSpPr>
          <p:cNvPr id="23" name="Прямоугольник 22">
            <a:extLst>
              <a:ext uri="{FF2B5EF4-FFF2-40B4-BE49-F238E27FC236}">
                <a16:creationId xmlns:a16="http://schemas.microsoft.com/office/drawing/2014/main" id="{0E1F9FA9-BC45-415B-99D6-616CD3D31C08}"/>
              </a:ext>
            </a:extLst>
          </p:cNvPr>
          <p:cNvSpPr/>
          <p:nvPr/>
        </p:nvSpPr>
        <p:spPr>
          <a:xfrm>
            <a:off x="6349206" y="3090463"/>
            <a:ext cx="2483097" cy="646331"/>
          </a:xfrm>
          <a:prstGeom prst="rect">
            <a:avLst/>
          </a:prstGeom>
        </p:spPr>
        <p:txBody>
          <a:bodyPr wrap="square">
            <a:spAutoFit/>
          </a:bodyPr>
          <a:lstStyle/>
          <a:p>
            <a:pPr algn="ctr"/>
            <a:r>
              <a:rPr lang="en-US" dirty="0">
                <a:solidFill>
                  <a:srgbClr val="C00000"/>
                </a:solidFill>
                <a:ea typeface="Calibri" panose="020F0502020204030204" pitchFamily="34" charset="0"/>
              </a:rPr>
              <a:t>“</a:t>
            </a:r>
            <a:r>
              <a:rPr lang="en-US" b="1" dirty="0">
                <a:solidFill>
                  <a:srgbClr val="C00000"/>
                </a:solidFill>
                <a:ea typeface="Calibri" panose="020F0502020204030204" pitchFamily="34" charset="0"/>
              </a:rPr>
              <a:t>Quantum few-body systems</a:t>
            </a:r>
            <a:r>
              <a:rPr lang="en-US" dirty="0">
                <a:solidFill>
                  <a:srgbClr val="C00000"/>
                </a:solidFill>
                <a:ea typeface="Calibri" panose="020F0502020204030204" pitchFamily="34" charset="0"/>
              </a:rPr>
              <a:t>”</a:t>
            </a:r>
            <a:endParaRPr lang="ru-RU" dirty="0">
              <a:solidFill>
                <a:srgbClr val="C00000"/>
              </a:solidFill>
            </a:endParaRPr>
          </a:p>
        </p:txBody>
      </p:sp>
      <p:sp>
        <p:nvSpPr>
          <p:cNvPr id="24" name="Прямоугольник 23">
            <a:extLst>
              <a:ext uri="{FF2B5EF4-FFF2-40B4-BE49-F238E27FC236}">
                <a16:creationId xmlns:a16="http://schemas.microsoft.com/office/drawing/2014/main" id="{1A150796-84B7-425F-9095-9EB8C855E3EB}"/>
              </a:ext>
            </a:extLst>
          </p:cNvPr>
          <p:cNvSpPr/>
          <p:nvPr/>
        </p:nvSpPr>
        <p:spPr>
          <a:xfrm>
            <a:off x="8927424" y="3011969"/>
            <a:ext cx="3026052" cy="923330"/>
          </a:xfrm>
          <a:prstGeom prst="rect">
            <a:avLst/>
          </a:prstGeom>
        </p:spPr>
        <p:txBody>
          <a:bodyPr wrap="square">
            <a:spAutoFit/>
          </a:bodyPr>
          <a:lstStyle/>
          <a:p>
            <a:pPr algn="ctr"/>
            <a:r>
              <a:rPr lang="en-US" dirty="0">
                <a:solidFill>
                  <a:srgbClr val="C00000"/>
                </a:solidFill>
                <a:ea typeface="Calibri" panose="020F0502020204030204" pitchFamily="34" charset="0"/>
              </a:rPr>
              <a:t>“</a:t>
            </a:r>
            <a:r>
              <a:rPr lang="en-US" b="1" dirty="0">
                <a:solidFill>
                  <a:srgbClr val="C00000"/>
                </a:solidFill>
                <a:ea typeface="Calibri" panose="020F0502020204030204" pitchFamily="34" charset="0"/>
              </a:rPr>
              <a:t>Relativistic nuclear dynamics and nonlinear quantum processes</a:t>
            </a:r>
            <a:r>
              <a:rPr lang="en-US" dirty="0">
                <a:solidFill>
                  <a:srgbClr val="C00000"/>
                </a:solidFill>
                <a:ea typeface="Calibri" panose="020F0502020204030204" pitchFamily="34" charset="0"/>
              </a:rPr>
              <a:t>”</a:t>
            </a:r>
            <a:endParaRPr lang="ru-RU" dirty="0">
              <a:solidFill>
                <a:srgbClr val="C00000"/>
              </a:solidFill>
            </a:endParaRPr>
          </a:p>
        </p:txBody>
      </p:sp>
      <p:sp>
        <p:nvSpPr>
          <p:cNvPr id="25" name="Прямоугольник 24">
            <a:extLst>
              <a:ext uri="{FF2B5EF4-FFF2-40B4-BE49-F238E27FC236}">
                <a16:creationId xmlns:a16="http://schemas.microsoft.com/office/drawing/2014/main" id="{F98466D4-FC8A-4283-A99F-1D66E995E4CC}"/>
              </a:ext>
            </a:extLst>
          </p:cNvPr>
          <p:cNvSpPr/>
          <p:nvPr/>
        </p:nvSpPr>
        <p:spPr>
          <a:xfrm>
            <a:off x="3439553" y="3932269"/>
            <a:ext cx="3006837" cy="2554545"/>
          </a:xfrm>
          <a:prstGeom prst="rect">
            <a:avLst/>
          </a:prstGeom>
        </p:spPr>
        <p:txBody>
          <a:bodyPr wrap="square">
            <a:spAutoFit/>
          </a:bodyPr>
          <a:lstStyle/>
          <a:p>
            <a:pPr algn="just"/>
            <a:r>
              <a:rPr lang="en-US" sz="1600" dirty="0"/>
              <a:t>The project plays an important role in the development of theoretical methods for the self-consistent description of nuclear structure and its application to the study of exotic and superheavy nuclei, predicting their decay properties for the experiments planning and the astrophysical applications.</a:t>
            </a:r>
            <a:endParaRPr lang="ru-RU" sz="1600" dirty="0"/>
          </a:p>
        </p:txBody>
      </p:sp>
      <p:sp>
        <p:nvSpPr>
          <p:cNvPr id="26" name="Прямоугольник 25">
            <a:extLst>
              <a:ext uri="{FF2B5EF4-FFF2-40B4-BE49-F238E27FC236}">
                <a16:creationId xmlns:a16="http://schemas.microsoft.com/office/drawing/2014/main" id="{8091D19D-9617-43D9-9FBC-29C3DCC980FF}"/>
              </a:ext>
            </a:extLst>
          </p:cNvPr>
          <p:cNvSpPr/>
          <p:nvPr/>
        </p:nvSpPr>
        <p:spPr>
          <a:xfrm>
            <a:off x="6446390" y="3932269"/>
            <a:ext cx="2662958" cy="2554545"/>
          </a:xfrm>
          <a:prstGeom prst="rect">
            <a:avLst/>
          </a:prstGeom>
        </p:spPr>
        <p:txBody>
          <a:bodyPr wrap="square">
            <a:spAutoFit/>
          </a:bodyPr>
          <a:lstStyle/>
          <a:p>
            <a:pPr algn="just"/>
            <a:r>
              <a:rPr lang="en-US" sz="1600" dirty="0"/>
              <a:t>The project plays an important role in the development of methods and approaches of the theory of few-body systems</a:t>
            </a:r>
            <a:r>
              <a:rPr lang="ru-RU" sz="1600" dirty="0"/>
              <a:t>. </a:t>
            </a:r>
            <a:r>
              <a:rPr lang="en-US" sz="1600" dirty="0"/>
              <a:t>One of the interesting directions of research is the study of universal features in the behavior of few-body systems at ultra-low energies. </a:t>
            </a:r>
            <a:endParaRPr lang="ru-RU" sz="1600" dirty="0"/>
          </a:p>
        </p:txBody>
      </p:sp>
      <p:sp>
        <p:nvSpPr>
          <p:cNvPr id="27" name="Прямоугольник 26">
            <a:extLst>
              <a:ext uri="{FF2B5EF4-FFF2-40B4-BE49-F238E27FC236}">
                <a16:creationId xmlns:a16="http://schemas.microsoft.com/office/drawing/2014/main" id="{2C008016-F932-4302-8D11-424ACB80B960}"/>
              </a:ext>
            </a:extLst>
          </p:cNvPr>
          <p:cNvSpPr/>
          <p:nvPr/>
        </p:nvSpPr>
        <p:spPr>
          <a:xfrm>
            <a:off x="9204469" y="3938785"/>
            <a:ext cx="2911716" cy="2554545"/>
          </a:xfrm>
          <a:prstGeom prst="rect">
            <a:avLst/>
          </a:prstGeom>
        </p:spPr>
        <p:txBody>
          <a:bodyPr wrap="square">
            <a:spAutoFit/>
          </a:bodyPr>
          <a:lstStyle/>
          <a:p>
            <a:pPr algn="just"/>
            <a:r>
              <a:rPr lang="en-US" sz="1600" dirty="0"/>
              <a:t>The goal of the project is to study the properties of heated and compressed nuclear matter in the collision of heavy ions. Of particular interest is the study of possible phase transitions that occur during the cooling of the system, as well as the problem of CP invariance violation in strong interaction. </a:t>
            </a:r>
            <a:endParaRPr lang="ru-RU" sz="1600" dirty="0"/>
          </a:p>
        </p:txBody>
      </p:sp>
      <p:sp>
        <p:nvSpPr>
          <p:cNvPr id="28" name="Прямоугольник 27">
            <a:extLst>
              <a:ext uri="{FF2B5EF4-FFF2-40B4-BE49-F238E27FC236}">
                <a16:creationId xmlns:a16="http://schemas.microsoft.com/office/drawing/2014/main" id="{D0D628EA-F5C8-4323-AC47-76745A09085D}"/>
              </a:ext>
            </a:extLst>
          </p:cNvPr>
          <p:cNvSpPr/>
          <p:nvPr/>
        </p:nvSpPr>
        <p:spPr>
          <a:xfrm>
            <a:off x="150274" y="3959454"/>
            <a:ext cx="3182674" cy="2308324"/>
          </a:xfrm>
          <a:prstGeom prst="rect">
            <a:avLst/>
          </a:prstGeom>
        </p:spPr>
        <p:txBody>
          <a:bodyPr wrap="square">
            <a:spAutoFit/>
          </a:bodyPr>
          <a:lstStyle/>
          <a:p>
            <a:pPr algn="just"/>
            <a:r>
              <a:rPr lang="en-US" sz="1600" dirty="0"/>
              <a:t>To study in detail the effects of environment on the rate of astrophysical reactions. Thus, further development of the theory of open quantum systems. Thus, considering the low-energy dipole excitations that play presumably a noticeable role in the stellar nucleosynthesis.</a:t>
            </a:r>
            <a:endParaRPr lang="ru-RU" sz="1600" dirty="0"/>
          </a:p>
        </p:txBody>
      </p:sp>
    </p:spTree>
    <p:extLst>
      <p:ext uri="{BB962C8B-B14F-4D97-AF65-F5344CB8AC3E}">
        <p14:creationId xmlns:p14="http://schemas.microsoft.com/office/powerpoint/2010/main" val="335686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637981252"/>
              </p:ext>
            </p:extLst>
          </p:nvPr>
        </p:nvGraphicFramePr>
        <p:xfrm>
          <a:off x="551384" y="404664"/>
          <a:ext cx="11089232" cy="21945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rgbClr val="C00000"/>
                          </a:solidFill>
                        </a:rPr>
                        <a:t>opening four new projects</a:t>
                      </a:r>
                      <a:r>
                        <a:rPr lang="en-US" sz="2000" b="1" dirty="0"/>
                        <a:t>: “Low-energy nuclear dynamics and properties of nuclear systems”, “Microscopic models for exotic nuclei and nuclear astrophysics”, “Quantum few-body systems”, and “Relativistic nuclear dynamics and nonlinear quantum processes” until the end of </a:t>
                      </a:r>
                      <a:r>
                        <a:rPr lang="en-US" sz="2000" b="1" dirty="0">
                          <a:solidFill>
                            <a:srgbClr val="C00000"/>
                          </a:solidFill>
                        </a:rPr>
                        <a:t>2028</a:t>
                      </a:r>
                      <a:r>
                        <a:rPr lang="en-US" sz="2000" b="1" dirty="0"/>
                        <a:t>.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supports the proposed </a:t>
                      </a:r>
                      <a:r>
                        <a:rPr lang="en-US" sz="2000" b="1" dirty="0">
                          <a:solidFill>
                            <a:srgbClr val="C00000"/>
                          </a:solidFill>
                        </a:rPr>
                        <a:t>structure of the extended theme </a:t>
                      </a:r>
                      <a:r>
                        <a:rPr lang="en-US" sz="2000" b="1" dirty="0"/>
                        <a:t>“Theory of Nuclear Systems”.</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938681424"/>
                  </a:ext>
                </a:extLst>
              </a:tr>
            </a:tbl>
          </a:graphicData>
        </a:graphic>
      </p:graphicFrame>
      <p:graphicFrame>
        <p:nvGraphicFramePr>
          <p:cNvPr id="4" name="Таблица 3">
            <a:extLst>
              <a:ext uri="{FF2B5EF4-FFF2-40B4-BE49-F238E27FC236}">
                <a16:creationId xmlns:a16="http://schemas.microsoft.com/office/drawing/2014/main" id="{CD102E43-C2EC-4B5B-8280-BD706F1B7531}"/>
              </a:ext>
            </a:extLst>
          </p:cNvPr>
          <p:cNvGraphicFramePr>
            <a:graphicFrameLocks noGrp="1"/>
          </p:cNvGraphicFramePr>
          <p:nvPr>
            <p:extLst>
              <p:ext uri="{D42A27DB-BD31-4B8C-83A1-F6EECF244321}">
                <p14:modId xmlns:p14="http://schemas.microsoft.com/office/powerpoint/2010/main" val="105081504"/>
              </p:ext>
            </p:extLst>
          </p:nvPr>
        </p:nvGraphicFramePr>
        <p:xfrm>
          <a:off x="551384" y="2852936"/>
          <a:ext cx="11089232" cy="36271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b="1" u="sng" dirty="0"/>
                        <a:t>SC recommendation:</a:t>
                      </a:r>
                      <a:endParaRPr lang="ru-RU" sz="2000" b="1"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SC supports the extension of the theme “Theory of Nuclear Systems”, which includes four new projects: “Low-energy nuclear dynamics and properties of nuclear systems”, “Microscopic models for exotic nuclei and nuclear astrophysics”, “Quantum few-body systems”, and “Relativistic nuclear dynamics and nonlinear quantum processes”.</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SC highly appreciates the current state of research within the framework of the theme and the scientific </a:t>
                      </a:r>
                      <a:r>
                        <a:rPr lang="en-US" sz="2000" b="1" dirty="0" err="1"/>
                        <a:t>programmes</a:t>
                      </a:r>
                      <a:r>
                        <a:rPr lang="en-US" sz="2000" b="1" dirty="0"/>
                        <a:t> of the projects proposed for implementation in 2024–2028, namely: structural features of nuclei far from the line of stability, structure of </a:t>
                      </a:r>
                      <a:r>
                        <a:rPr lang="en-US" sz="2000" b="1" dirty="0" err="1"/>
                        <a:t>superheavy</a:t>
                      </a:r>
                      <a:r>
                        <a:rPr lang="en-US" sz="2000" b="1" dirty="0"/>
                        <a:t> nuclei, interaction of nuclei at low energies, dynamics of fusion and fission, astrophysical reactions, systems of low-energy particles, nuclear dynamics at relativistic energies, properties of hot and dense nuclear matter, nonlinear quantum processes in strong polarized electromagnetic fields.</a:t>
                      </a:r>
                    </a:p>
                  </a:txBody>
                  <a:tcPr/>
                </a:tc>
                <a:extLst>
                  <a:ext uri="{0D108BD9-81ED-4DB2-BD59-A6C34878D82A}">
                    <a16:rowId xmlns:a16="http://schemas.microsoft.com/office/drawing/2014/main" val="1826894689"/>
                  </a:ext>
                </a:extLst>
              </a:tr>
            </a:tbl>
          </a:graphicData>
        </a:graphic>
      </p:graphicFrame>
    </p:spTree>
    <p:extLst>
      <p:ext uri="{BB962C8B-B14F-4D97-AF65-F5344CB8AC3E}">
        <p14:creationId xmlns:p14="http://schemas.microsoft.com/office/powerpoint/2010/main" val="244416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861774"/>
          </a:xfrm>
          <a:prstGeom prst="rect">
            <a:avLst/>
          </a:prstGeom>
        </p:spPr>
        <p:txBody>
          <a:bodyPr wrap="square">
            <a:spAutoFit/>
          </a:bodyPr>
          <a:lstStyle/>
          <a:p>
            <a:pPr algn="ctr"/>
            <a:r>
              <a:rPr lang="en-US" altLang="ru-RU" sz="2500" b="1" kern="0" dirty="0">
                <a:solidFill>
                  <a:srgbClr val="002060"/>
                </a:solidFill>
              </a:rPr>
              <a:t>Proposal for </a:t>
            </a:r>
            <a:r>
              <a:rPr lang="en-US" altLang="ru-RU" sz="2500" b="1" kern="0" dirty="0">
                <a:solidFill>
                  <a:srgbClr val="C00000"/>
                </a:solidFill>
              </a:rPr>
              <a:t>extending the theme "Synthesis and Properties of Superheavy Elements, the Structure of Nuclei at the Limits of Nucleon Stability"</a:t>
            </a:r>
            <a:endParaRPr lang="ru-RU" sz="2500" dirty="0">
              <a:solidFill>
                <a:srgbClr val="C00000"/>
              </a:solidFill>
            </a:endParaRPr>
          </a:p>
        </p:txBody>
      </p:sp>
      <p:pic>
        <p:nvPicPr>
          <p:cNvPr id="4" name="Рисунок 3">
            <a:extLst>
              <a:ext uri="{FF2B5EF4-FFF2-40B4-BE49-F238E27FC236}">
                <a16:creationId xmlns:a16="http://schemas.microsoft.com/office/drawing/2014/main" id="{F8D79CB9-4698-4111-95E8-DB9DD6B521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1096088"/>
            <a:ext cx="2937155" cy="2084112"/>
          </a:xfrm>
          <a:prstGeom prst="rect">
            <a:avLst/>
          </a:prstGeom>
        </p:spPr>
      </p:pic>
      <p:sp>
        <p:nvSpPr>
          <p:cNvPr id="15" name="Прямоугольник 14">
            <a:extLst>
              <a:ext uri="{FF2B5EF4-FFF2-40B4-BE49-F238E27FC236}">
                <a16:creationId xmlns:a16="http://schemas.microsoft.com/office/drawing/2014/main" id="{8306501A-EF43-4253-AFB1-D13DC9A6EFB0}"/>
              </a:ext>
            </a:extLst>
          </p:cNvPr>
          <p:cNvSpPr/>
          <p:nvPr/>
        </p:nvSpPr>
        <p:spPr>
          <a:xfrm>
            <a:off x="1941956" y="2492896"/>
            <a:ext cx="1186543" cy="584775"/>
          </a:xfrm>
          <a:prstGeom prst="rect">
            <a:avLst/>
          </a:prstGeom>
        </p:spPr>
        <p:txBody>
          <a:bodyPr wrap="none">
            <a:spAutoFit/>
          </a:bodyPr>
          <a:lstStyle/>
          <a:p>
            <a:pPr algn="ctr"/>
            <a:r>
              <a:rPr lang="en-US" sz="1600" b="1" dirty="0">
                <a:solidFill>
                  <a:schemeClr val="bg1"/>
                </a:solidFill>
                <a:latin typeface="Arial" panose="020B0604020202020204" pitchFamily="34" charset="0"/>
                <a:cs typeface="Arial" panose="020B0604020202020204" pitchFamily="34" charset="0"/>
              </a:rPr>
              <a:t>Sergey </a:t>
            </a:r>
          </a:p>
          <a:p>
            <a:pPr algn="ctr"/>
            <a:r>
              <a:rPr lang="en-US" sz="1600" b="1" dirty="0">
                <a:solidFill>
                  <a:schemeClr val="bg1"/>
                </a:solidFill>
                <a:latin typeface="Arial" panose="020B0604020202020204" pitchFamily="34" charset="0"/>
                <a:cs typeface="Arial" panose="020B0604020202020204" pitchFamily="34" charset="0"/>
              </a:rPr>
              <a:t>Sidorchuk</a:t>
            </a:r>
          </a:p>
        </p:txBody>
      </p:sp>
      <p:sp>
        <p:nvSpPr>
          <p:cNvPr id="16" name="Прямоугольник 15">
            <a:extLst>
              <a:ext uri="{FF2B5EF4-FFF2-40B4-BE49-F238E27FC236}">
                <a16:creationId xmlns:a16="http://schemas.microsoft.com/office/drawing/2014/main" id="{CBDED685-2182-44FF-9248-9FCDEECFC5E2}"/>
              </a:ext>
            </a:extLst>
          </p:cNvPr>
          <p:cNvSpPr/>
          <p:nvPr/>
        </p:nvSpPr>
        <p:spPr>
          <a:xfrm>
            <a:off x="3927311" y="1628805"/>
            <a:ext cx="3024336" cy="432048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a:extLst>
              <a:ext uri="{FF2B5EF4-FFF2-40B4-BE49-F238E27FC236}">
                <a16:creationId xmlns:a16="http://schemas.microsoft.com/office/drawing/2014/main" id="{286D9054-7B78-44D1-AFCF-F649BE33BEA5}"/>
              </a:ext>
            </a:extLst>
          </p:cNvPr>
          <p:cNvSpPr/>
          <p:nvPr/>
        </p:nvSpPr>
        <p:spPr>
          <a:xfrm>
            <a:off x="6879639" y="4675110"/>
            <a:ext cx="3096344" cy="12741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17C80490-71CB-4E7D-B5DC-2BA51028EB40}"/>
              </a:ext>
            </a:extLst>
          </p:cNvPr>
          <p:cNvSpPr/>
          <p:nvPr/>
        </p:nvSpPr>
        <p:spPr>
          <a:xfrm rot="10800000">
            <a:off x="10123527" y="1628800"/>
            <a:ext cx="1877129" cy="43204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a:extLst>
              <a:ext uri="{FF2B5EF4-FFF2-40B4-BE49-F238E27FC236}">
                <a16:creationId xmlns:a16="http://schemas.microsoft.com/office/drawing/2014/main" id="{D9A328B8-B22F-489C-ABAC-BF511A5E62DE}"/>
              </a:ext>
            </a:extLst>
          </p:cNvPr>
          <p:cNvSpPr/>
          <p:nvPr/>
        </p:nvSpPr>
        <p:spPr>
          <a:xfrm rot="10800000">
            <a:off x="7095663" y="1628802"/>
            <a:ext cx="3027861" cy="295233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id="{ACF9ABC7-B730-464B-96C4-BE6C224CAEE1}"/>
              </a:ext>
            </a:extLst>
          </p:cNvPr>
          <p:cNvSpPr/>
          <p:nvPr/>
        </p:nvSpPr>
        <p:spPr>
          <a:xfrm>
            <a:off x="5097695" y="947948"/>
            <a:ext cx="5832648" cy="646331"/>
          </a:xfrm>
          <a:prstGeom prst="rect">
            <a:avLst/>
          </a:prstGeom>
        </p:spPr>
        <p:txBody>
          <a:bodyPr wrap="square">
            <a:spAutoFit/>
          </a:body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Flerov Laboratory: Scientific Theme</a:t>
            </a:r>
            <a:r>
              <a:rPr lang="en-US" b="1" dirty="0">
                <a:latin typeface="Times New Roman" panose="02020603050405020304" pitchFamily="18" charset="0"/>
                <a:cs typeface="Times New Roman" panose="02020603050405020304" pitchFamily="18" charset="0"/>
              </a:rPr>
              <a:t>s</a:t>
            </a:r>
          </a:p>
          <a:p>
            <a:pPr algn="ctr"/>
            <a:r>
              <a:rPr lang="en-US" b="1" dirty="0">
                <a:latin typeface="Times New Roman" panose="02020603050405020304" pitchFamily="18" charset="0"/>
                <a:cs typeface="Times New Roman" panose="02020603050405020304" pitchFamily="18" charset="0"/>
              </a:rPr>
              <a:t>for 2024 - 2030</a:t>
            </a:r>
          </a:p>
        </p:txBody>
      </p:sp>
      <p:sp>
        <p:nvSpPr>
          <p:cNvPr id="21" name="Прямоугольник 20">
            <a:extLst>
              <a:ext uri="{FF2B5EF4-FFF2-40B4-BE49-F238E27FC236}">
                <a16:creationId xmlns:a16="http://schemas.microsoft.com/office/drawing/2014/main" id="{EA35C2BE-B578-45F8-9978-D354CD006C5A}"/>
              </a:ext>
            </a:extLst>
          </p:cNvPr>
          <p:cNvSpPr/>
          <p:nvPr/>
        </p:nvSpPr>
        <p:spPr>
          <a:xfrm>
            <a:off x="3927311" y="1571628"/>
            <a:ext cx="3024336" cy="738664"/>
          </a:xfrm>
          <a:prstGeom prst="rect">
            <a:avLst/>
          </a:prstGeom>
        </p:spPr>
        <p:txBody>
          <a:bodyPr wrap="square">
            <a:spAutoFit/>
          </a:bodyPr>
          <a:lstStyle/>
          <a:p>
            <a:r>
              <a:rPr lang="en-US" sz="1400" b="1" dirty="0">
                <a:solidFill>
                  <a:srgbClr val="C00000"/>
                </a:solidFill>
                <a:latin typeface="Times New Roman" panose="02020603050405020304" pitchFamily="18" charset="0"/>
                <a:cs typeface="Times New Roman" panose="02020603050405020304" pitchFamily="18" charset="0"/>
              </a:rPr>
              <a:t>Synthesis and Properties of SHE, Structure of Nuclei at the Limits of Nucleon Stability</a:t>
            </a:r>
          </a:p>
        </p:txBody>
      </p:sp>
      <p:sp>
        <p:nvSpPr>
          <p:cNvPr id="22" name="Прямоугольник 21">
            <a:extLst>
              <a:ext uri="{FF2B5EF4-FFF2-40B4-BE49-F238E27FC236}">
                <a16:creationId xmlns:a16="http://schemas.microsoft.com/office/drawing/2014/main" id="{DE9019A3-D45C-4919-912B-017FB715B07B}"/>
              </a:ext>
            </a:extLst>
          </p:cNvPr>
          <p:cNvSpPr/>
          <p:nvPr/>
        </p:nvSpPr>
        <p:spPr>
          <a:xfrm>
            <a:off x="3947324" y="2204869"/>
            <a:ext cx="2915816" cy="461665"/>
          </a:xfrm>
          <a:prstGeom prst="rect">
            <a:avLst/>
          </a:prstGeom>
        </p:spPr>
        <p:txBody>
          <a:bodyPr wrap="square">
            <a:spAutoFit/>
          </a:bodyPr>
          <a:lstStyle/>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Scientific leader</a:t>
            </a:r>
            <a:r>
              <a:rPr lang="en-US" sz="1200" dirty="0">
                <a:latin typeface="Times New Roman" panose="02020603050405020304" pitchFamily="18" charset="0"/>
                <a:cs typeface="Times New Roman" panose="02020603050405020304" pitchFamily="18" charset="0"/>
              </a:rPr>
              <a:t>:     Yu.Ts. Oganessian</a:t>
            </a:r>
          </a:p>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Leader</a:t>
            </a:r>
            <a:r>
              <a:rPr lang="en-US" sz="1200" dirty="0">
                <a:latin typeface="Times New Roman" panose="02020603050405020304" pitchFamily="18" charset="0"/>
                <a:cs typeface="Times New Roman" panose="02020603050405020304" pitchFamily="18" charset="0"/>
              </a:rPr>
              <a:t>: 	         S.I. Sidorchuk</a:t>
            </a:r>
            <a:endParaRPr lang="ru-RU" sz="1200" dirty="0"/>
          </a:p>
        </p:txBody>
      </p:sp>
      <p:sp>
        <p:nvSpPr>
          <p:cNvPr id="23" name="Прямоугольник 22">
            <a:extLst>
              <a:ext uri="{FF2B5EF4-FFF2-40B4-BE49-F238E27FC236}">
                <a16:creationId xmlns:a16="http://schemas.microsoft.com/office/drawing/2014/main" id="{D23A453C-115C-4A04-A4AD-EAC62C42A1A9}"/>
              </a:ext>
            </a:extLst>
          </p:cNvPr>
          <p:cNvSpPr/>
          <p:nvPr/>
        </p:nvSpPr>
        <p:spPr>
          <a:xfrm>
            <a:off x="8175783" y="1556058"/>
            <a:ext cx="3024336" cy="738664"/>
          </a:xfrm>
          <a:prstGeom prst="rect">
            <a:avLst/>
          </a:prstGeom>
        </p:spPr>
        <p:txBody>
          <a:bodyPr wrap="square">
            <a:spAutoFit/>
          </a:bodyPr>
          <a:lstStyle/>
          <a:p>
            <a:r>
              <a:rPr lang="en-US" sz="1400" b="1" dirty="0">
                <a:solidFill>
                  <a:srgbClr val="C00000"/>
                </a:solidFill>
                <a:latin typeface="Times New Roman" panose="02020603050405020304" pitchFamily="18" charset="0"/>
                <a:cs typeface="Times New Roman" panose="02020603050405020304" pitchFamily="18" charset="0"/>
              </a:rPr>
              <a:t>Development of the FLNR Accelerator Complex and Experimental Setups (DRIBS-III)</a:t>
            </a:r>
          </a:p>
        </p:txBody>
      </p:sp>
      <p:sp>
        <p:nvSpPr>
          <p:cNvPr id="24" name="Прямоугольник 23">
            <a:extLst>
              <a:ext uri="{FF2B5EF4-FFF2-40B4-BE49-F238E27FC236}">
                <a16:creationId xmlns:a16="http://schemas.microsoft.com/office/drawing/2014/main" id="{10BB58FD-881F-484E-B1B1-C4F877EC98F5}"/>
              </a:ext>
            </a:extLst>
          </p:cNvPr>
          <p:cNvSpPr/>
          <p:nvPr/>
        </p:nvSpPr>
        <p:spPr>
          <a:xfrm>
            <a:off x="8284840" y="2201807"/>
            <a:ext cx="3528392" cy="461665"/>
          </a:xfrm>
          <a:prstGeom prst="rect">
            <a:avLst/>
          </a:prstGeom>
        </p:spPr>
        <p:txBody>
          <a:bodyPr wrap="square">
            <a:spAutoFit/>
          </a:bodyPr>
          <a:lstStyle/>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Scientific leader</a:t>
            </a:r>
            <a:r>
              <a:rPr lang="en-US" sz="1200" dirty="0">
                <a:latin typeface="Times New Roman" panose="02020603050405020304" pitchFamily="18" charset="0"/>
                <a:cs typeface="Times New Roman" panose="02020603050405020304" pitchFamily="18" charset="0"/>
              </a:rPr>
              <a:t>:     Yu.Ts. Oganessian</a:t>
            </a:r>
          </a:p>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Leaders</a:t>
            </a:r>
            <a:r>
              <a:rPr lang="en-US" sz="1200" dirty="0">
                <a:latin typeface="Times New Roman" panose="02020603050405020304" pitchFamily="18" charset="0"/>
                <a:cs typeface="Times New Roman" panose="02020603050405020304" pitchFamily="18" charset="0"/>
              </a:rPr>
              <a:t>: 	         I.V. Kalagin, S.I. Sidorchuk</a:t>
            </a:r>
            <a:endParaRPr lang="ru-RU" sz="1200" dirty="0"/>
          </a:p>
        </p:txBody>
      </p:sp>
      <p:sp>
        <p:nvSpPr>
          <p:cNvPr id="25" name="Скругленный прямоугольник 2">
            <a:extLst>
              <a:ext uri="{FF2B5EF4-FFF2-40B4-BE49-F238E27FC236}">
                <a16:creationId xmlns:a16="http://schemas.microsoft.com/office/drawing/2014/main" id="{A4888ACD-1D27-42DC-B0E2-47DF713BEAB4}"/>
              </a:ext>
            </a:extLst>
          </p:cNvPr>
          <p:cNvSpPr/>
          <p:nvPr/>
        </p:nvSpPr>
        <p:spPr>
          <a:xfrm>
            <a:off x="3945059" y="2816935"/>
            <a:ext cx="1440160" cy="11881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13">
            <a:extLst>
              <a:ext uri="{FF2B5EF4-FFF2-40B4-BE49-F238E27FC236}">
                <a16:creationId xmlns:a16="http://schemas.microsoft.com/office/drawing/2014/main" id="{D49F87CB-959B-4D43-A639-060A64C203E9}"/>
              </a:ext>
            </a:extLst>
          </p:cNvPr>
          <p:cNvSpPr/>
          <p:nvPr/>
        </p:nvSpPr>
        <p:spPr>
          <a:xfrm>
            <a:off x="5511487" y="2802631"/>
            <a:ext cx="1440160" cy="11881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14">
            <a:extLst>
              <a:ext uri="{FF2B5EF4-FFF2-40B4-BE49-F238E27FC236}">
                <a16:creationId xmlns:a16="http://schemas.microsoft.com/office/drawing/2014/main" id="{BCC0B14B-97B5-4E30-AB97-1F5B977C549E}"/>
              </a:ext>
            </a:extLst>
          </p:cNvPr>
          <p:cNvSpPr/>
          <p:nvPr/>
        </p:nvSpPr>
        <p:spPr>
          <a:xfrm>
            <a:off x="7095663" y="2776844"/>
            <a:ext cx="1440160" cy="118813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кругленный прямоугольник 15">
            <a:extLst>
              <a:ext uri="{FF2B5EF4-FFF2-40B4-BE49-F238E27FC236}">
                <a16:creationId xmlns:a16="http://schemas.microsoft.com/office/drawing/2014/main" id="{1A88239D-0C5C-4525-9192-0871DA64D008}"/>
              </a:ext>
            </a:extLst>
          </p:cNvPr>
          <p:cNvSpPr/>
          <p:nvPr/>
        </p:nvSpPr>
        <p:spPr>
          <a:xfrm>
            <a:off x="8715843" y="2802631"/>
            <a:ext cx="1764196" cy="118813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кругленный прямоугольник 17">
            <a:extLst>
              <a:ext uri="{FF2B5EF4-FFF2-40B4-BE49-F238E27FC236}">
                <a16:creationId xmlns:a16="http://schemas.microsoft.com/office/drawing/2014/main" id="{0F01B975-5191-48D1-ADDD-3B1C89383BDB}"/>
              </a:ext>
            </a:extLst>
          </p:cNvPr>
          <p:cNvSpPr/>
          <p:nvPr/>
        </p:nvSpPr>
        <p:spPr>
          <a:xfrm>
            <a:off x="4143336" y="4791070"/>
            <a:ext cx="5621727" cy="1878294"/>
          </a:xfrm>
          <a:prstGeom prst="roundRect">
            <a:avLst/>
          </a:prstGeom>
          <a:solidFill>
            <a:schemeClr val="tx2">
              <a:lumMod val="40000"/>
              <a:lumOff val="6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5">
            <a:extLst>
              <a:ext uri="{FF2B5EF4-FFF2-40B4-BE49-F238E27FC236}">
                <a16:creationId xmlns:a16="http://schemas.microsoft.com/office/drawing/2014/main" id="{60FDF2BF-614E-4A0D-9A0E-E8A3459A0E3A}"/>
              </a:ext>
            </a:extLst>
          </p:cNvPr>
          <p:cNvSpPr/>
          <p:nvPr/>
        </p:nvSpPr>
        <p:spPr>
          <a:xfrm>
            <a:off x="3711824" y="1052740"/>
            <a:ext cx="72008" cy="5616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a:extLst>
              <a:ext uri="{FF2B5EF4-FFF2-40B4-BE49-F238E27FC236}">
                <a16:creationId xmlns:a16="http://schemas.microsoft.com/office/drawing/2014/main" id="{BE8E66B5-BFAF-4230-A797-F0A9D48579B1}"/>
              </a:ext>
            </a:extLst>
          </p:cNvPr>
          <p:cNvSpPr/>
          <p:nvPr/>
        </p:nvSpPr>
        <p:spPr>
          <a:xfrm>
            <a:off x="3116183" y="1460995"/>
            <a:ext cx="648072" cy="369332"/>
          </a:xfrm>
          <a:prstGeom prst="rect">
            <a:avLst/>
          </a:prstGeom>
        </p:spPr>
        <p:txBody>
          <a:bodyPr wrap="square">
            <a:spAutoFit/>
          </a:bodyPr>
          <a:lstStyle/>
          <a:p>
            <a:r>
              <a:rPr lang="en-US" b="1" dirty="0">
                <a:solidFill>
                  <a:schemeClr val="accent4">
                    <a:lumMod val="50000"/>
                  </a:schemeClr>
                </a:solidFill>
                <a:latin typeface="Times New Roman" panose="02020603050405020304" pitchFamily="18" charset="0"/>
                <a:cs typeface="Times New Roman" panose="02020603050405020304" pitchFamily="18" charset="0"/>
              </a:rPr>
              <a:t>2024</a:t>
            </a:r>
            <a:endParaRPr lang="en-US" dirty="0">
              <a:latin typeface="Times New Roman" panose="02020603050405020304" pitchFamily="18" charset="0"/>
              <a:cs typeface="Times New Roman" panose="02020603050405020304" pitchFamily="18" charset="0"/>
            </a:endParaRPr>
          </a:p>
        </p:txBody>
      </p:sp>
      <p:sp>
        <p:nvSpPr>
          <p:cNvPr id="33" name="Прямоугольник 32">
            <a:extLst>
              <a:ext uri="{FF2B5EF4-FFF2-40B4-BE49-F238E27FC236}">
                <a16:creationId xmlns:a16="http://schemas.microsoft.com/office/drawing/2014/main" id="{616BAE11-202D-412F-80D6-F354D7E5AB57}"/>
              </a:ext>
            </a:extLst>
          </p:cNvPr>
          <p:cNvSpPr/>
          <p:nvPr/>
        </p:nvSpPr>
        <p:spPr>
          <a:xfrm>
            <a:off x="3086037" y="4223466"/>
            <a:ext cx="648072" cy="369332"/>
          </a:xfrm>
          <a:prstGeom prst="rect">
            <a:avLst/>
          </a:prstGeom>
        </p:spPr>
        <p:txBody>
          <a:bodyPr wrap="square">
            <a:spAutoFit/>
          </a:bodyPr>
          <a:lstStyle/>
          <a:p>
            <a:r>
              <a:rPr lang="en-US" b="1" dirty="0">
                <a:solidFill>
                  <a:schemeClr val="accent4">
                    <a:lumMod val="50000"/>
                  </a:schemeClr>
                </a:solidFill>
                <a:latin typeface="Times New Roman" panose="02020603050405020304" pitchFamily="18" charset="0"/>
                <a:cs typeface="Times New Roman" panose="02020603050405020304" pitchFamily="18" charset="0"/>
              </a:rPr>
              <a:t>2028</a:t>
            </a:r>
            <a:endParaRPr lang="en-US" dirty="0">
              <a:latin typeface="Times New Roman" panose="02020603050405020304" pitchFamily="18" charset="0"/>
              <a:cs typeface="Times New Roman" panose="02020603050405020304" pitchFamily="18" charset="0"/>
            </a:endParaRPr>
          </a:p>
        </p:txBody>
      </p:sp>
      <p:sp>
        <p:nvSpPr>
          <p:cNvPr id="34" name="Прямоугольник 33">
            <a:extLst>
              <a:ext uri="{FF2B5EF4-FFF2-40B4-BE49-F238E27FC236}">
                <a16:creationId xmlns:a16="http://schemas.microsoft.com/office/drawing/2014/main" id="{A2F8AE91-C335-4443-9E78-71ECC1089A0D}"/>
              </a:ext>
            </a:extLst>
          </p:cNvPr>
          <p:cNvSpPr/>
          <p:nvPr/>
        </p:nvSpPr>
        <p:spPr>
          <a:xfrm>
            <a:off x="3107596" y="5613947"/>
            <a:ext cx="648072" cy="369332"/>
          </a:xfrm>
          <a:prstGeom prst="rect">
            <a:avLst/>
          </a:prstGeom>
        </p:spPr>
        <p:txBody>
          <a:bodyPr wrap="square">
            <a:spAutoFit/>
          </a:bodyPr>
          <a:lstStyle/>
          <a:p>
            <a:r>
              <a:rPr lang="en-US" b="1" dirty="0">
                <a:solidFill>
                  <a:schemeClr val="accent4">
                    <a:lumMod val="50000"/>
                  </a:schemeClr>
                </a:solidFill>
                <a:latin typeface="Times New Roman" panose="02020603050405020304" pitchFamily="18" charset="0"/>
                <a:cs typeface="Times New Roman" panose="02020603050405020304" pitchFamily="18" charset="0"/>
              </a:rPr>
              <a:t>2030</a:t>
            </a:r>
            <a:endParaRPr lang="en-US" dirty="0">
              <a:latin typeface="Times New Roman" panose="02020603050405020304" pitchFamily="18" charset="0"/>
              <a:cs typeface="Times New Roman" panose="02020603050405020304" pitchFamily="18" charset="0"/>
            </a:endParaRPr>
          </a:p>
        </p:txBody>
      </p:sp>
      <p:sp>
        <p:nvSpPr>
          <p:cNvPr id="35" name="Прямоугольник 34">
            <a:extLst>
              <a:ext uri="{FF2B5EF4-FFF2-40B4-BE49-F238E27FC236}">
                <a16:creationId xmlns:a16="http://schemas.microsoft.com/office/drawing/2014/main" id="{FB2D597D-4015-45CD-B643-662BEEC4F4E8}"/>
              </a:ext>
            </a:extLst>
          </p:cNvPr>
          <p:cNvSpPr/>
          <p:nvPr/>
        </p:nvSpPr>
        <p:spPr>
          <a:xfrm>
            <a:off x="3279239" y="6484698"/>
            <a:ext cx="648072" cy="369332"/>
          </a:xfrm>
          <a:prstGeom prst="rect">
            <a:avLst/>
          </a:prstGeom>
        </p:spPr>
        <p:txBody>
          <a:bodyPr wrap="square">
            <a:spAutoFit/>
          </a:bodyPr>
          <a:lstStyle/>
          <a:p>
            <a:r>
              <a:rPr lang="en-US" b="1" dirty="0">
                <a:solidFill>
                  <a:schemeClr val="accent4">
                    <a:lumMod val="50000"/>
                  </a:schemeClr>
                </a:solidFill>
                <a:latin typeface="Times New Roman" panose="02020603050405020304" pitchFamily="18" charset="0"/>
                <a:cs typeface="Times New Roman" panose="02020603050405020304" pitchFamily="18" charset="0"/>
              </a:rPr>
              <a:t>T</a:t>
            </a:r>
            <a:endParaRPr lang="en-US" dirty="0">
              <a:latin typeface="Times New Roman" panose="02020603050405020304" pitchFamily="18" charset="0"/>
              <a:cs typeface="Times New Roman" panose="02020603050405020304" pitchFamily="18" charset="0"/>
            </a:endParaRPr>
          </a:p>
        </p:txBody>
      </p:sp>
      <p:sp>
        <p:nvSpPr>
          <p:cNvPr id="36" name="Прямоугольник 35">
            <a:extLst>
              <a:ext uri="{FF2B5EF4-FFF2-40B4-BE49-F238E27FC236}">
                <a16:creationId xmlns:a16="http://schemas.microsoft.com/office/drawing/2014/main" id="{FEA0FF53-BF47-4FC6-B498-D59D1BA59051}"/>
              </a:ext>
            </a:extLst>
          </p:cNvPr>
          <p:cNvSpPr/>
          <p:nvPr/>
        </p:nvSpPr>
        <p:spPr>
          <a:xfrm>
            <a:off x="4040811" y="2866875"/>
            <a:ext cx="1470676" cy="1815882"/>
          </a:xfrm>
          <a:prstGeom prst="rect">
            <a:avLst/>
          </a:prstGeom>
        </p:spPr>
        <p:txBody>
          <a:bodyPr wrap="square">
            <a:spAutoFit/>
          </a:bodyPr>
          <a:lstStyle/>
          <a:p>
            <a:r>
              <a:rPr lang="en-US" sz="1400" dirty="0">
                <a:solidFill>
                  <a:srgbClr val="C00000"/>
                </a:solidFill>
                <a:latin typeface="Times New Roman" panose="02020603050405020304" pitchFamily="18" charset="0"/>
                <a:cs typeface="Times New Roman" panose="02020603050405020304" pitchFamily="18" charset="0"/>
              </a:rPr>
              <a:t>Investigation of </a:t>
            </a:r>
          </a:p>
          <a:p>
            <a:r>
              <a:rPr lang="en-US" sz="1400" dirty="0">
                <a:solidFill>
                  <a:srgbClr val="C00000"/>
                </a:solidFill>
                <a:latin typeface="Times New Roman" panose="02020603050405020304" pitchFamily="18" charset="0"/>
                <a:cs typeface="Times New Roman" panose="02020603050405020304" pitchFamily="18" charset="0"/>
              </a:rPr>
              <a:t>H&amp;SH nuclei</a:t>
            </a: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2024 - 2028</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Leaders: </a:t>
            </a:r>
          </a:p>
          <a:p>
            <a:r>
              <a:rPr lang="en-US" sz="1200" dirty="0">
                <a:latin typeface="Times New Roman" panose="02020603050405020304" pitchFamily="18" charset="0"/>
                <a:cs typeface="Times New Roman" panose="02020603050405020304" pitchFamily="18" charset="0"/>
              </a:rPr>
              <a:t>M.G. Itkis, </a:t>
            </a:r>
          </a:p>
          <a:p>
            <a:r>
              <a:rPr lang="en-US" sz="1200" dirty="0">
                <a:latin typeface="Times New Roman" panose="02020603050405020304" pitchFamily="18" charset="0"/>
                <a:cs typeface="Times New Roman" panose="02020603050405020304" pitchFamily="18" charset="0"/>
              </a:rPr>
              <a:t>A.V. Karpov</a:t>
            </a:r>
            <a:endParaRPr lang="ru-RU" sz="1200" dirty="0">
              <a:latin typeface="Times New Roman" panose="02020603050405020304" pitchFamily="18" charset="0"/>
              <a:cs typeface="Times New Roman" panose="02020603050405020304" pitchFamily="18" charset="0"/>
            </a:endParaRPr>
          </a:p>
        </p:txBody>
      </p:sp>
      <p:sp>
        <p:nvSpPr>
          <p:cNvPr id="37" name="Прямоугольник 36">
            <a:extLst>
              <a:ext uri="{FF2B5EF4-FFF2-40B4-BE49-F238E27FC236}">
                <a16:creationId xmlns:a16="http://schemas.microsoft.com/office/drawing/2014/main" id="{1C37C375-57A4-4EEA-9D93-D3C42080EEB0}"/>
              </a:ext>
            </a:extLst>
          </p:cNvPr>
          <p:cNvSpPr/>
          <p:nvPr/>
        </p:nvSpPr>
        <p:spPr>
          <a:xfrm>
            <a:off x="5593135" y="2797680"/>
            <a:ext cx="2517232" cy="1877437"/>
          </a:xfrm>
          <a:prstGeom prst="rect">
            <a:avLst/>
          </a:prstGeom>
        </p:spPr>
        <p:txBody>
          <a:bodyPr wrap="square">
            <a:spAutoFit/>
          </a:bodyPr>
          <a:lstStyle/>
          <a:p>
            <a:r>
              <a:rPr lang="en-US" sz="1400" dirty="0">
                <a:solidFill>
                  <a:srgbClr val="C00000"/>
                </a:solidFill>
                <a:latin typeface="Times New Roman" panose="02020603050405020304" pitchFamily="18" charset="0"/>
                <a:cs typeface="Times New Roman" panose="02020603050405020304" pitchFamily="18" charset="0"/>
              </a:rPr>
              <a:t>Structure of the </a:t>
            </a:r>
          </a:p>
          <a:p>
            <a:r>
              <a:rPr lang="en-US" sz="1400" dirty="0">
                <a:solidFill>
                  <a:srgbClr val="C00000"/>
                </a:solidFill>
                <a:latin typeface="Times New Roman" panose="02020603050405020304" pitchFamily="18" charset="0"/>
                <a:cs typeface="Times New Roman" panose="02020603050405020304" pitchFamily="18" charset="0"/>
              </a:rPr>
              <a:t>lightest nuclei </a:t>
            </a:r>
          </a:p>
          <a:p>
            <a:r>
              <a:rPr lang="en-US" sz="1400" dirty="0">
                <a:solidFill>
                  <a:srgbClr val="C00000"/>
                </a:solidFill>
                <a:latin typeface="Times New Roman" panose="02020603050405020304" pitchFamily="18" charset="0"/>
                <a:cs typeface="Times New Roman" panose="02020603050405020304" pitchFamily="18" charset="0"/>
              </a:rPr>
              <a:t>at the borders of </a:t>
            </a:r>
          </a:p>
          <a:p>
            <a:r>
              <a:rPr lang="en-US" sz="1400" dirty="0">
                <a:solidFill>
                  <a:srgbClr val="C00000"/>
                </a:solidFill>
                <a:latin typeface="Times New Roman" panose="02020603050405020304" pitchFamily="18" charset="0"/>
                <a:cs typeface="Times New Roman" panose="02020603050405020304" pitchFamily="18" charset="0"/>
              </a:rPr>
              <a:t>nucleon stability</a:t>
            </a:r>
            <a:endParaRPr lang="en-US" sz="1100" dirty="0">
              <a:solidFill>
                <a:srgbClr val="C00000"/>
              </a:solidFill>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2024 - 2028</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Leaders:</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G. Kaminski, </a:t>
            </a:r>
          </a:p>
          <a:p>
            <a:r>
              <a:rPr lang="en-US" sz="1200" dirty="0">
                <a:latin typeface="Times New Roman" panose="02020603050405020304" pitchFamily="18" charset="0"/>
                <a:cs typeface="Times New Roman" panose="02020603050405020304" pitchFamily="18" charset="0"/>
              </a:rPr>
              <a:t>S.I. Sidorchuk</a:t>
            </a:r>
            <a:endParaRPr lang="ru-RU" sz="1200" dirty="0">
              <a:latin typeface="Times New Roman" panose="02020603050405020304" pitchFamily="18" charset="0"/>
              <a:cs typeface="Times New Roman" panose="02020603050405020304" pitchFamily="18" charset="0"/>
            </a:endParaRPr>
          </a:p>
        </p:txBody>
      </p:sp>
      <p:sp>
        <p:nvSpPr>
          <p:cNvPr id="38" name="Прямоугольник 37">
            <a:extLst>
              <a:ext uri="{FF2B5EF4-FFF2-40B4-BE49-F238E27FC236}">
                <a16:creationId xmlns:a16="http://schemas.microsoft.com/office/drawing/2014/main" id="{B06C4F64-B8A2-4141-BB1A-F78EF8FEB11A}"/>
              </a:ext>
            </a:extLst>
          </p:cNvPr>
          <p:cNvSpPr/>
          <p:nvPr/>
        </p:nvSpPr>
        <p:spPr>
          <a:xfrm>
            <a:off x="7095663" y="2811411"/>
            <a:ext cx="1558378" cy="1815882"/>
          </a:xfrm>
          <a:prstGeom prst="rect">
            <a:avLst/>
          </a:prstGeom>
        </p:spPr>
        <p:txBody>
          <a:bodyPr wrap="square">
            <a:spAutoFit/>
          </a:bodyPr>
          <a:lstStyle/>
          <a:p>
            <a:r>
              <a:rPr lang="en-US" sz="1400" dirty="0">
                <a:solidFill>
                  <a:srgbClr val="C00000"/>
                </a:solidFill>
                <a:latin typeface="Times New Roman" panose="02020603050405020304" pitchFamily="18" charset="0"/>
                <a:cs typeface="Times New Roman" panose="02020603050405020304" pitchFamily="18" charset="0"/>
              </a:rPr>
              <a:t>U400R accelerator complex</a:t>
            </a:r>
            <a:endParaRPr lang="en-US" sz="1200" b="1" dirty="0">
              <a:solidFill>
                <a:srgbClr val="C00000"/>
              </a:solidFill>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2024 - 2028</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Leaders: </a:t>
            </a:r>
          </a:p>
          <a:p>
            <a:r>
              <a:rPr lang="en-US" sz="1200" dirty="0">
                <a:latin typeface="Times New Roman" panose="02020603050405020304" pitchFamily="18" charset="0"/>
                <a:cs typeface="Times New Roman" panose="02020603050405020304" pitchFamily="18" charset="0"/>
              </a:rPr>
              <a:t>I.V. Kalagin, </a:t>
            </a:r>
          </a:p>
          <a:p>
            <a:r>
              <a:rPr lang="en-US" sz="1200" dirty="0">
                <a:latin typeface="Times New Roman" panose="02020603050405020304" pitchFamily="18" charset="0"/>
                <a:cs typeface="Times New Roman" panose="02020603050405020304" pitchFamily="18" charset="0"/>
              </a:rPr>
              <a:t>A.G. Popeko</a:t>
            </a:r>
            <a:endParaRPr lang="ru-RU" sz="1200" dirty="0">
              <a:latin typeface="Times New Roman" panose="02020603050405020304" pitchFamily="18" charset="0"/>
              <a:cs typeface="Times New Roman" panose="02020603050405020304" pitchFamily="18" charset="0"/>
            </a:endParaRPr>
          </a:p>
        </p:txBody>
      </p:sp>
      <p:sp>
        <p:nvSpPr>
          <p:cNvPr id="39" name="Прямоугольник 38">
            <a:extLst>
              <a:ext uri="{FF2B5EF4-FFF2-40B4-BE49-F238E27FC236}">
                <a16:creationId xmlns:a16="http://schemas.microsoft.com/office/drawing/2014/main" id="{C5BB76A6-C490-49FC-AEC8-050DCEC563D8}"/>
              </a:ext>
            </a:extLst>
          </p:cNvPr>
          <p:cNvSpPr/>
          <p:nvPr/>
        </p:nvSpPr>
        <p:spPr>
          <a:xfrm>
            <a:off x="8715843" y="2775020"/>
            <a:ext cx="1764196" cy="1692771"/>
          </a:xfrm>
          <a:prstGeom prst="rect">
            <a:avLst/>
          </a:prstGeom>
        </p:spPr>
        <p:txBody>
          <a:bodyPr wrap="square">
            <a:spAutoFit/>
          </a:bodyPr>
          <a:lstStyle/>
          <a:p>
            <a:r>
              <a:rPr lang="en-US" sz="1400" dirty="0">
                <a:solidFill>
                  <a:srgbClr val="C00000"/>
                </a:solidFill>
                <a:latin typeface="Times New Roman" panose="02020603050405020304" pitchFamily="18" charset="0"/>
                <a:cs typeface="Times New Roman" panose="02020603050405020304" pitchFamily="18" charset="0"/>
              </a:rPr>
              <a:t>Development of the setups for the study of properties of superheavy nuclei</a:t>
            </a:r>
            <a:endParaRPr lang="en-US" sz="1200" b="1" dirty="0">
              <a:solidFill>
                <a:srgbClr val="C00000"/>
              </a:solidFill>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 2028</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Leader: </a:t>
            </a:r>
          </a:p>
          <a:p>
            <a:r>
              <a:rPr lang="en-US" sz="1200" dirty="0">
                <a:latin typeface="Times New Roman" panose="02020603050405020304" pitchFamily="18" charset="0"/>
                <a:cs typeface="Times New Roman" panose="02020603050405020304" pitchFamily="18" charset="0"/>
              </a:rPr>
              <a:t>A.V. Yeremin, </a:t>
            </a:r>
          </a:p>
        </p:txBody>
      </p:sp>
      <p:sp>
        <p:nvSpPr>
          <p:cNvPr id="40" name="Стрелка вниз 9">
            <a:extLst>
              <a:ext uri="{FF2B5EF4-FFF2-40B4-BE49-F238E27FC236}">
                <a16:creationId xmlns:a16="http://schemas.microsoft.com/office/drawing/2014/main" id="{036DE50A-761A-450A-8996-778F46399585}"/>
              </a:ext>
            </a:extLst>
          </p:cNvPr>
          <p:cNvSpPr/>
          <p:nvPr/>
        </p:nvSpPr>
        <p:spPr>
          <a:xfrm>
            <a:off x="7671727" y="3951710"/>
            <a:ext cx="342292" cy="839361"/>
          </a:xfrm>
          <a:prstGeom prst="downArrow">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низ 35">
            <a:extLst>
              <a:ext uri="{FF2B5EF4-FFF2-40B4-BE49-F238E27FC236}">
                <a16:creationId xmlns:a16="http://schemas.microsoft.com/office/drawing/2014/main" id="{534F8654-2E19-4B67-8EA6-6C24C15941DD}"/>
              </a:ext>
            </a:extLst>
          </p:cNvPr>
          <p:cNvSpPr/>
          <p:nvPr/>
        </p:nvSpPr>
        <p:spPr>
          <a:xfrm>
            <a:off x="9196744" y="3988453"/>
            <a:ext cx="342292" cy="839361"/>
          </a:xfrm>
          <a:prstGeom prst="downArrow">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2" name="Прямая соединительная линия 41">
            <a:extLst>
              <a:ext uri="{FF2B5EF4-FFF2-40B4-BE49-F238E27FC236}">
                <a16:creationId xmlns:a16="http://schemas.microsoft.com/office/drawing/2014/main" id="{421F8D24-B76B-4B15-8D45-DD6568CED428}"/>
              </a:ext>
            </a:extLst>
          </p:cNvPr>
          <p:cNvCxnSpPr/>
          <p:nvPr/>
        </p:nvCxnSpPr>
        <p:spPr>
          <a:xfrm flipV="1">
            <a:off x="3929862" y="2677942"/>
            <a:ext cx="3024336" cy="177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5FE9AD4A-5B01-412C-80FE-D85F0C27F9EB}"/>
              </a:ext>
            </a:extLst>
          </p:cNvPr>
          <p:cNvCxnSpPr/>
          <p:nvPr/>
        </p:nvCxnSpPr>
        <p:spPr>
          <a:xfrm flipV="1">
            <a:off x="7095661" y="2648823"/>
            <a:ext cx="4904994" cy="26567"/>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680C8F2-6A3F-4B07-B7D7-65A44A81A2EE}"/>
              </a:ext>
            </a:extLst>
          </p:cNvPr>
          <p:cNvSpPr txBox="1"/>
          <p:nvPr/>
        </p:nvSpPr>
        <p:spPr>
          <a:xfrm>
            <a:off x="4516456" y="4858342"/>
            <a:ext cx="4693369" cy="1815882"/>
          </a:xfrm>
          <a:prstGeom prst="rect">
            <a:avLst/>
          </a:prstGeom>
          <a:noFill/>
        </p:spPr>
        <p:txBody>
          <a:bodyPr wrap="square" rtlCol="0">
            <a:spAutoFit/>
          </a:bodyPr>
          <a:lstStyle/>
          <a:p>
            <a:r>
              <a:rPr lang="en-US" sz="1400" dirty="0">
                <a:solidFill>
                  <a:srgbClr val="C00000"/>
                </a:solidFill>
                <a:latin typeface="Times New Roman" panose="02020603050405020304" pitchFamily="18" charset="0"/>
                <a:cs typeface="Times New Roman" panose="02020603050405020304" pitchFamily="18" charset="0"/>
              </a:rPr>
              <a:t>New projects: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Mass measurements of SH nuclei;</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Chemistry of short-lived SHE;</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Mechanisms of MNT reactions;</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Reaction mechanisms competing with fusion;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Production of new neutron-rich isotopes in MNT reactions and study of their properties;</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477054"/>
          </a:xfrm>
          <a:prstGeom prst="rect">
            <a:avLst/>
          </a:prstGeom>
        </p:spPr>
        <p:txBody>
          <a:bodyPr wrap="square">
            <a:spAutoFit/>
          </a:bodyPr>
          <a:lstStyle/>
          <a:p>
            <a:pPr algn="ctr"/>
            <a:r>
              <a:rPr lang="en-US" altLang="ru-RU" sz="2500" b="1" kern="0" dirty="0">
                <a:solidFill>
                  <a:srgbClr val="C00000"/>
                </a:solidFill>
              </a:rPr>
              <a:t>Project “Investigation of heavy and superheavy elements”</a:t>
            </a:r>
            <a:endParaRPr lang="ru-RU" sz="2500" dirty="0">
              <a:solidFill>
                <a:srgbClr val="C00000"/>
              </a:solidFill>
            </a:endParaRPr>
          </a:p>
        </p:txBody>
      </p:sp>
      <p:sp>
        <p:nvSpPr>
          <p:cNvPr id="47" name="Rectangle 2">
            <a:extLst>
              <a:ext uri="{FF2B5EF4-FFF2-40B4-BE49-F238E27FC236}">
                <a16:creationId xmlns:a16="http://schemas.microsoft.com/office/drawing/2014/main" id="{48D9DD96-2E33-4E46-A4FE-F62615C05AA0}"/>
              </a:ext>
            </a:extLst>
          </p:cNvPr>
          <p:cNvSpPr txBox="1">
            <a:spLocks noChangeArrowheads="1"/>
          </p:cNvSpPr>
          <p:nvPr/>
        </p:nvSpPr>
        <p:spPr bwMode="auto">
          <a:xfrm>
            <a:off x="3647728" y="288645"/>
            <a:ext cx="3658266" cy="6399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altLang="ja-JP" sz="2000" b="1" kern="0" dirty="0">
                <a:solidFill>
                  <a:srgbClr val="002060"/>
                </a:solidFill>
                <a:latin typeface="Arial" panose="020B0604020202020204" pitchFamily="34" charset="0"/>
                <a:cs typeface="Arial" panose="020B0604020202020204" pitchFamily="34" charset="0"/>
              </a:rPr>
              <a:t>Main directions of research:</a:t>
            </a:r>
          </a:p>
        </p:txBody>
      </p:sp>
      <p:sp>
        <p:nvSpPr>
          <p:cNvPr id="15" name="TextBox 14">
            <a:extLst>
              <a:ext uri="{FF2B5EF4-FFF2-40B4-BE49-F238E27FC236}">
                <a16:creationId xmlns:a16="http://schemas.microsoft.com/office/drawing/2014/main" id="{31F474FE-302B-4774-97C1-3120B57FDFAE}"/>
              </a:ext>
            </a:extLst>
          </p:cNvPr>
          <p:cNvSpPr txBox="1"/>
          <p:nvPr/>
        </p:nvSpPr>
        <p:spPr>
          <a:xfrm>
            <a:off x="3705028" y="755510"/>
            <a:ext cx="3096344" cy="1446550"/>
          </a:xfrm>
          <a:prstGeom prst="rect">
            <a:avLst/>
          </a:prstGeom>
          <a:noFill/>
        </p:spPr>
        <p:txBody>
          <a:bodyPr wrap="square" rtlCol="0">
            <a:spAutoFit/>
          </a:bodyPr>
          <a:lstStyle/>
          <a:p>
            <a:r>
              <a:rPr lang="en-GB" b="1" dirty="0">
                <a:solidFill>
                  <a:srgbClr val="C00000"/>
                </a:solidFill>
              </a:rPr>
              <a:t>Synthesis of new elements</a:t>
            </a:r>
          </a:p>
          <a:p>
            <a:r>
              <a:rPr lang="en-GB" sz="1400" i="1" dirty="0">
                <a:solidFill>
                  <a:srgbClr val="C00000"/>
                </a:solidFill>
                <a:effectLst>
                  <a:outerShdw blurRad="38100" dist="38100" dir="2700000" algn="tl">
                    <a:srgbClr val="000000">
                      <a:alpha val="43137"/>
                    </a:srgbClr>
                  </a:outerShdw>
                </a:effectLst>
              </a:rPr>
              <a:t>SHE Factory – DGFRS II</a:t>
            </a:r>
          </a:p>
          <a:p>
            <a:r>
              <a:rPr lang="en-GB" sz="1400" b="1" dirty="0">
                <a:solidFill>
                  <a:srgbClr val="00B050"/>
                </a:solidFill>
              </a:rPr>
              <a:t>119 and 120 is a task of the highest importance</a:t>
            </a:r>
            <a:r>
              <a:rPr lang="en-GB" sz="1400" dirty="0"/>
              <a:t>. </a:t>
            </a:r>
            <a:r>
              <a:rPr lang="en-GB" sz="1400" baseline="30000" dirty="0"/>
              <a:t>249</a:t>
            </a:r>
            <a:r>
              <a:rPr lang="en-GB" sz="1400" dirty="0"/>
              <a:t>Bk+</a:t>
            </a:r>
            <a:r>
              <a:rPr lang="en-GB" sz="1400" baseline="30000" dirty="0"/>
              <a:t>50</a:t>
            </a:r>
            <a:r>
              <a:rPr lang="en-GB" sz="1400" dirty="0"/>
              <a:t>Ti</a:t>
            </a:r>
            <a:r>
              <a:rPr lang="en-GB" sz="1400" dirty="0">
                <a:sym typeface="Symbol"/>
              </a:rPr>
              <a:t></a:t>
            </a:r>
            <a:r>
              <a:rPr lang="en-GB" sz="1400" baseline="30000" dirty="0"/>
              <a:t>299</a:t>
            </a:r>
            <a:r>
              <a:rPr lang="en-GB" sz="1400" dirty="0"/>
              <a:t>119*, </a:t>
            </a:r>
          </a:p>
          <a:p>
            <a:r>
              <a:rPr lang="en-GB" sz="1400" baseline="30000" dirty="0"/>
              <a:t>249-251</a:t>
            </a:r>
            <a:r>
              <a:rPr lang="en-GB" sz="1400" dirty="0"/>
              <a:t>Cf+</a:t>
            </a:r>
            <a:r>
              <a:rPr lang="en-GB" sz="1400" baseline="30000" dirty="0"/>
              <a:t>50</a:t>
            </a:r>
            <a:r>
              <a:rPr lang="en-GB" sz="1400" dirty="0"/>
              <a:t>Ti</a:t>
            </a:r>
            <a:r>
              <a:rPr lang="en-GB" sz="1400" dirty="0">
                <a:sym typeface="Symbol"/>
              </a:rPr>
              <a:t></a:t>
            </a:r>
            <a:r>
              <a:rPr lang="en-GB" sz="1400" baseline="30000" dirty="0"/>
              <a:t>299-301</a:t>
            </a:r>
            <a:r>
              <a:rPr lang="en-GB" sz="1400" dirty="0"/>
              <a:t>120* </a:t>
            </a:r>
            <a:r>
              <a:rPr lang="en-GB" sz="1400" baseline="30000" dirty="0"/>
              <a:t>248</a:t>
            </a:r>
            <a:r>
              <a:rPr lang="en-GB" sz="1400" dirty="0"/>
              <a:t>Cm+</a:t>
            </a:r>
            <a:r>
              <a:rPr lang="en-GB" sz="1400" baseline="30000" dirty="0"/>
              <a:t>54</a:t>
            </a:r>
            <a:r>
              <a:rPr lang="en-GB" sz="1400" dirty="0"/>
              <a:t>Cr</a:t>
            </a:r>
            <a:r>
              <a:rPr lang="en-GB" sz="1400" dirty="0">
                <a:sym typeface="Symbol"/>
              </a:rPr>
              <a:t></a:t>
            </a:r>
            <a:r>
              <a:rPr lang="en-GB" sz="1400" baseline="30000" dirty="0"/>
              <a:t>302</a:t>
            </a:r>
            <a:r>
              <a:rPr lang="en-GB" sz="1400" dirty="0"/>
              <a:t>120*</a:t>
            </a:r>
            <a:endParaRPr lang="ru-RU" sz="1400" dirty="0"/>
          </a:p>
        </p:txBody>
      </p:sp>
      <p:sp>
        <p:nvSpPr>
          <p:cNvPr id="16" name="TextBox 15">
            <a:extLst>
              <a:ext uri="{FF2B5EF4-FFF2-40B4-BE49-F238E27FC236}">
                <a16:creationId xmlns:a16="http://schemas.microsoft.com/office/drawing/2014/main" id="{524F4B6B-E394-4F62-94FC-6FCEE0269F4F}"/>
              </a:ext>
            </a:extLst>
          </p:cNvPr>
          <p:cNvSpPr txBox="1"/>
          <p:nvPr/>
        </p:nvSpPr>
        <p:spPr>
          <a:xfrm>
            <a:off x="6952937" y="764704"/>
            <a:ext cx="2683978" cy="1938992"/>
          </a:xfrm>
          <a:prstGeom prst="rect">
            <a:avLst/>
          </a:prstGeom>
          <a:noFill/>
        </p:spPr>
        <p:txBody>
          <a:bodyPr wrap="square" rtlCol="0">
            <a:spAutoFit/>
          </a:bodyPr>
          <a:lstStyle/>
          <a:p>
            <a:r>
              <a:rPr lang="en-GB" b="1" dirty="0">
                <a:solidFill>
                  <a:srgbClr val="C00000"/>
                </a:solidFill>
              </a:rPr>
              <a:t>Synthesis of new SHE isotopes</a:t>
            </a:r>
          </a:p>
          <a:p>
            <a:r>
              <a:rPr lang="en-GB" sz="1400" i="1" dirty="0">
                <a:solidFill>
                  <a:srgbClr val="C00000"/>
                </a:solidFill>
                <a:effectLst>
                  <a:outerShdw blurRad="38100" dist="38100" dir="2700000" algn="tl">
                    <a:srgbClr val="000000">
                      <a:alpha val="43137"/>
                    </a:srgbClr>
                  </a:outerShdw>
                </a:effectLst>
              </a:rPr>
              <a:t>SHE Factory – DGFRS II</a:t>
            </a:r>
          </a:p>
          <a:p>
            <a:pPr marL="285750" indent="-285750">
              <a:buFont typeface="Arial" panose="020B0604020202020204" pitchFamily="34" charset="0"/>
              <a:buChar char="•"/>
            </a:pPr>
            <a:r>
              <a:rPr lang="en-GB" sz="1400" dirty="0"/>
              <a:t>2n channels of fusion reactions;</a:t>
            </a:r>
          </a:p>
          <a:p>
            <a:pPr marL="285750" indent="-285750">
              <a:buFont typeface="Arial" panose="020B0604020202020204" pitchFamily="34" charset="0"/>
              <a:buChar char="•"/>
            </a:pPr>
            <a:r>
              <a:rPr lang="en-GB" sz="1400" dirty="0"/>
              <a:t>p1n- p3n channels, EC;</a:t>
            </a:r>
          </a:p>
          <a:p>
            <a:pPr marL="285750" indent="-285750">
              <a:buFont typeface="Arial" panose="020B0604020202020204" pitchFamily="34" charset="0"/>
              <a:buChar char="•"/>
            </a:pPr>
            <a:r>
              <a:rPr lang="en-GB" sz="1400" dirty="0"/>
              <a:t>MNT reactions U+U, </a:t>
            </a:r>
            <a:r>
              <a:rPr lang="en-GB" sz="1400" dirty="0" err="1"/>
              <a:t>U+Cm</a:t>
            </a:r>
            <a:r>
              <a:rPr lang="en-GB" sz="1400" dirty="0"/>
              <a:t>;</a:t>
            </a:r>
          </a:p>
          <a:p>
            <a:pPr marL="285750" indent="-285750">
              <a:buFont typeface="Arial" panose="020B0604020202020204" pitchFamily="34" charset="0"/>
              <a:buChar char="•"/>
            </a:pPr>
            <a:r>
              <a:rPr lang="en-GB" sz="1400" dirty="0"/>
              <a:t>More neutron-rich targets.</a:t>
            </a:r>
            <a:endParaRPr lang="ru-RU" sz="1400" dirty="0"/>
          </a:p>
        </p:txBody>
      </p:sp>
      <p:sp>
        <p:nvSpPr>
          <p:cNvPr id="17" name="TextBox 16">
            <a:extLst>
              <a:ext uri="{FF2B5EF4-FFF2-40B4-BE49-F238E27FC236}">
                <a16:creationId xmlns:a16="http://schemas.microsoft.com/office/drawing/2014/main" id="{1F7FFECC-0342-4818-B79D-4C1F83E9800F}"/>
              </a:ext>
            </a:extLst>
          </p:cNvPr>
          <p:cNvSpPr txBox="1"/>
          <p:nvPr/>
        </p:nvSpPr>
        <p:spPr>
          <a:xfrm>
            <a:off x="3711264" y="2192567"/>
            <a:ext cx="3096344" cy="1877437"/>
          </a:xfrm>
          <a:prstGeom prst="rect">
            <a:avLst/>
          </a:prstGeom>
          <a:noFill/>
        </p:spPr>
        <p:txBody>
          <a:bodyPr wrap="square" rtlCol="0">
            <a:spAutoFit/>
          </a:bodyPr>
          <a:lstStyle/>
          <a:p>
            <a:r>
              <a:rPr lang="en-GB" b="1" dirty="0">
                <a:solidFill>
                  <a:srgbClr val="C00000"/>
                </a:solidFill>
              </a:rPr>
              <a:t>Nuclear SHE spectroscopy</a:t>
            </a:r>
          </a:p>
          <a:p>
            <a:r>
              <a:rPr lang="en-GB" sz="1400" i="1" dirty="0">
                <a:solidFill>
                  <a:srgbClr val="C00000"/>
                </a:solidFill>
                <a:effectLst>
                  <a:outerShdw blurRad="38100" dist="38100" dir="2700000" algn="tl">
                    <a:srgbClr val="000000">
                      <a:alpha val="43137"/>
                    </a:srgbClr>
                  </a:outerShdw>
                </a:effectLst>
              </a:rPr>
              <a:t>SHE Factory – GRAND</a:t>
            </a:r>
          </a:p>
          <a:p>
            <a:r>
              <a:rPr lang="en-GB" sz="1400" i="1" dirty="0">
                <a:solidFill>
                  <a:srgbClr val="C00000"/>
                </a:solidFill>
                <a:effectLst>
                  <a:outerShdw blurRad="38100" dist="38100" dir="2700000" algn="tl">
                    <a:srgbClr val="000000">
                      <a:alpha val="43137"/>
                    </a:srgbClr>
                  </a:outerShdw>
                </a:effectLst>
              </a:rPr>
              <a:t>U400R – SHELS</a:t>
            </a:r>
          </a:p>
          <a:p>
            <a:r>
              <a:rPr lang="en-GB" sz="1400" dirty="0"/>
              <a:t>Radioactive decay and the structure of isotopes of heavy and superheavy elements. The first experiments on the study of </a:t>
            </a:r>
            <a:r>
              <a:rPr lang="en-GB" sz="1400" dirty="0" err="1"/>
              <a:t>Fl</a:t>
            </a:r>
            <a:r>
              <a:rPr lang="en-GB" sz="1400" dirty="0"/>
              <a:t> and Mc isotopes in the </a:t>
            </a:r>
            <a:r>
              <a:rPr lang="en-GB" sz="1400" baseline="30000" dirty="0"/>
              <a:t>48</a:t>
            </a:r>
            <a:r>
              <a:rPr lang="en-GB" sz="1400" dirty="0"/>
              <a:t>Ca+</a:t>
            </a:r>
            <a:r>
              <a:rPr lang="en-GB" sz="1400" baseline="30000" dirty="0"/>
              <a:t>242</a:t>
            </a:r>
            <a:r>
              <a:rPr lang="en-GB" sz="1400" dirty="0"/>
              <a:t>Pu,</a:t>
            </a:r>
            <a:r>
              <a:rPr lang="en-GB" sz="1400" baseline="30000" dirty="0"/>
              <a:t>243</a:t>
            </a:r>
            <a:r>
              <a:rPr lang="en-GB" sz="1400" dirty="0"/>
              <a:t>Am reactions.</a:t>
            </a:r>
            <a:endParaRPr lang="ru-RU" sz="1400" dirty="0"/>
          </a:p>
        </p:txBody>
      </p:sp>
      <p:sp>
        <p:nvSpPr>
          <p:cNvPr id="18" name="TextBox 17">
            <a:extLst>
              <a:ext uri="{FF2B5EF4-FFF2-40B4-BE49-F238E27FC236}">
                <a16:creationId xmlns:a16="http://schemas.microsoft.com/office/drawing/2014/main" id="{3C08D7DA-6F9C-4F08-9E26-84045301B2BE}"/>
              </a:ext>
            </a:extLst>
          </p:cNvPr>
          <p:cNvSpPr txBox="1"/>
          <p:nvPr/>
        </p:nvSpPr>
        <p:spPr>
          <a:xfrm>
            <a:off x="9386601" y="783275"/>
            <a:ext cx="2210342" cy="2092881"/>
          </a:xfrm>
          <a:prstGeom prst="rect">
            <a:avLst/>
          </a:prstGeom>
          <a:noFill/>
        </p:spPr>
        <p:txBody>
          <a:bodyPr wrap="square" rtlCol="0">
            <a:spAutoFit/>
          </a:bodyPr>
          <a:lstStyle/>
          <a:p>
            <a:r>
              <a:rPr lang="en-GB" b="1" dirty="0">
                <a:solidFill>
                  <a:srgbClr val="C00000"/>
                </a:solidFill>
              </a:rPr>
              <a:t>Chemistry of SHE</a:t>
            </a:r>
          </a:p>
          <a:p>
            <a:r>
              <a:rPr lang="en-GB" sz="1400" i="1" dirty="0">
                <a:solidFill>
                  <a:srgbClr val="C00000"/>
                </a:solidFill>
                <a:effectLst>
                  <a:outerShdw blurRad="38100" dist="38100" dir="2700000" algn="tl">
                    <a:srgbClr val="000000">
                      <a:alpha val="43137"/>
                    </a:srgbClr>
                  </a:outerShdw>
                </a:effectLst>
              </a:rPr>
              <a:t>SHE Factory – GRAND, GASSOL</a:t>
            </a:r>
          </a:p>
          <a:p>
            <a:r>
              <a:rPr lang="en-GB" sz="1400" dirty="0"/>
              <a:t>Chemical properties of SHE with Z = 112 – 114 (T</a:t>
            </a:r>
            <a:r>
              <a:rPr lang="en-GB" sz="1400" baseline="-25000" dirty="0"/>
              <a:t>1/2</a:t>
            </a:r>
            <a:r>
              <a:rPr lang="en-GB" sz="1400" dirty="0"/>
              <a:t>&gt;0.5 sec) at the GRAND separator. New experimental setups for the study of heavier elements</a:t>
            </a:r>
            <a:endParaRPr lang="ru-RU" sz="1400" b="1" dirty="0"/>
          </a:p>
        </p:txBody>
      </p:sp>
      <p:pic>
        <p:nvPicPr>
          <p:cNvPr id="20" name="Рисунок 19" descr="z2.bmp">
            <a:extLst>
              <a:ext uri="{FF2B5EF4-FFF2-40B4-BE49-F238E27FC236}">
                <a16:creationId xmlns:a16="http://schemas.microsoft.com/office/drawing/2014/main" id="{5636BAC6-D2EF-4123-9F73-E03D64445EAD}"/>
              </a:ext>
            </a:extLst>
          </p:cNvPr>
          <p:cNvPicPr>
            <a:picLocks noChangeAspect="1"/>
          </p:cNvPicPr>
          <p:nvPr/>
        </p:nvPicPr>
        <p:blipFill rotWithShape="1">
          <a:blip r:embed="rId4" cstate="print"/>
          <a:srcRect r="17179" b="11771"/>
          <a:stretch/>
        </p:blipFill>
        <p:spPr>
          <a:xfrm>
            <a:off x="364192" y="2735272"/>
            <a:ext cx="2896836" cy="1735867"/>
          </a:xfrm>
          <a:prstGeom prst="rect">
            <a:avLst/>
          </a:prstGeom>
        </p:spPr>
      </p:pic>
      <p:sp>
        <p:nvSpPr>
          <p:cNvPr id="21" name="Прямоугольник 20">
            <a:extLst>
              <a:ext uri="{FF2B5EF4-FFF2-40B4-BE49-F238E27FC236}">
                <a16:creationId xmlns:a16="http://schemas.microsoft.com/office/drawing/2014/main" id="{D8E44C32-A526-40AA-AAFE-47C9B921152E}"/>
              </a:ext>
            </a:extLst>
          </p:cNvPr>
          <p:cNvSpPr/>
          <p:nvPr/>
        </p:nvSpPr>
        <p:spPr>
          <a:xfrm>
            <a:off x="1724657" y="3955363"/>
            <a:ext cx="1564187" cy="523220"/>
          </a:xfrm>
          <a:prstGeom prst="rect">
            <a:avLst/>
          </a:prstGeom>
          <a:solidFill>
            <a:srgbClr val="BEBCB3"/>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DGFRS-2:</a:t>
            </a:r>
          </a:p>
          <a:p>
            <a:r>
              <a:rPr lang="en-US" sz="1400" i="1" dirty="0">
                <a:solidFill>
                  <a:schemeClr val="bg1"/>
                </a:solidFill>
                <a:latin typeface="Arial" panose="020B0604020202020204" pitchFamily="34" charset="0"/>
                <a:cs typeface="Arial" panose="020B0604020202020204" pitchFamily="34" charset="0"/>
              </a:rPr>
              <a:t>launched in 2020</a:t>
            </a:r>
            <a:endParaRPr lang="ru-RU" sz="1400" i="1" dirty="0">
              <a:solidFill>
                <a:schemeClr val="bg1"/>
              </a:solidFill>
              <a:latin typeface="Arial" panose="020B0604020202020204" pitchFamily="34" charset="0"/>
              <a:cs typeface="Arial" panose="020B0604020202020204" pitchFamily="34" charset="0"/>
            </a:endParaRPr>
          </a:p>
        </p:txBody>
      </p:sp>
      <p:pic>
        <p:nvPicPr>
          <p:cNvPr id="22" name="Picture 3">
            <a:extLst>
              <a:ext uri="{FF2B5EF4-FFF2-40B4-BE49-F238E27FC236}">
                <a16:creationId xmlns:a16="http://schemas.microsoft.com/office/drawing/2014/main" id="{F67EF25D-1DF9-421F-A443-7880B6190DA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39"/>
          <a:stretch/>
        </p:blipFill>
        <p:spPr bwMode="auto">
          <a:xfrm>
            <a:off x="339710" y="4622792"/>
            <a:ext cx="2921318" cy="219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Прямоугольник 22">
            <a:extLst>
              <a:ext uri="{FF2B5EF4-FFF2-40B4-BE49-F238E27FC236}">
                <a16:creationId xmlns:a16="http://schemas.microsoft.com/office/drawing/2014/main" id="{1576E03E-E12D-44DA-BBE8-B669D577FB4E}"/>
              </a:ext>
            </a:extLst>
          </p:cNvPr>
          <p:cNvSpPr/>
          <p:nvPr/>
        </p:nvSpPr>
        <p:spPr>
          <a:xfrm>
            <a:off x="1717844" y="6272765"/>
            <a:ext cx="1538066" cy="523220"/>
          </a:xfrm>
          <a:prstGeom prst="rect">
            <a:avLst/>
          </a:prstGeom>
          <a:solidFill>
            <a:srgbClr val="BBAC95"/>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GRA</a:t>
            </a:r>
            <a:r>
              <a:rPr lang="en-US" sz="1400" b="1" i="1" dirty="0">
                <a:solidFill>
                  <a:schemeClr val="bg1"/>
                </a:solidFill>
                <a:latin typeface="Arial" panose="020B0604020202020204" pitchFamily="34" charset="0"/>
                <a:cs typeface="Arial" panose="020B0604020202020204" pitchFamily="34" charset="0"/>
              </a:rPr>
              <a:t>N</a:t>
            </a:r>
            <a:r>
              <a:rPr lang="en-US" sz="1400" b="1" dirty="0">
                <a:solidFill>
                  <a:schemeClr val="bg1"/>
                </a:solidFill>
                <a:latin typeface="Arial" panose="020B0604020202020204" pitchFamily="34" charset="0"/>
                <a:cs typeface="Arial" panose="020B0604020202020204" pitchFamily="34" charset="0"/>
              </a:rPr>
              <a:t>D:</a:t>
            </a:r>
          </a:p>
          <a:p>
            <a:r>
              <a:rPr lang="en-US" sz="1400" i="1" dirty="0">
                <a:solidFill>
                  <a:schemeClr val="bg1"/>
                </a:solidFill>
                <a:latin typeface="Arial" panose="020B0604020202020204" pitchFamily="34" charset="0"/>
                <a:cs typeface="Arial" panose="020B0604020202020204" pitchFamily="34" charset="0"/>
              </a:rPr>
              <a:t>launched in 2022</a:t>
            </a:r>
          </a:p>
        </p:txBody>
      </p:sp>
      <p:grpSp>
        <p:nvGrpSpPr>
          <p:cNvPr id="24" name="Группа 23">
            <a:extLst>
              <a:ext uri="{FF2B5EF4-FFF2-40B4-BE49-F238E27FC236}">
                <a16:creationId xmlns:a16="http://schemas.microsoft.com/office/drawing/2014/main" id="{2D683AF2-02B4-4720-A8F1-C543A4A25FF3}"/>
              </a:ext>
            </a:extLst>
          </p:cNvPr>
          <p:cNvGrpSpPr/>
          <p:nvPr/>
        </p:nvGrpSpPr>
        <p:grpSpPr>
          <a:xfrm>
            <a:off x="9532857" y="4265532"/>
            <a:ext cx="2337313" cy="2307955"/>
            <a:chOff x="6656842" y="633095"/>
            <a:chExt cx="5113337" cy="5761037"/>
          </a:xfrm>
        </p:grpSpPr>
        <p:pic>
          <p:nvPicPr>
            <p:cNvPr id="25" name="Picture 4">
              <a:extLst>
                <a:ext uri="{FF2B5EF4-FFF2-40B4-BE49-F238E27FC236}">
                  <a16:creationId xmlns:a16="http://schemas.microsoft.com/office/drawing/2014/main" id="{F3BA0308-7428-422E-9D02-CBBA65DFC4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6704" y="3081020"/>
              <a:ext cx="3584575" cy="250825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15">
              <a:extLst>
                <a:ext uri="{FF2B5EF4-FFF2-40B4-BE49-F238E27FC236}">
                  <a16:creationId xmlns:a16="http://schemas.microsoft.com/office/drawing/2014/main" id="{62ED2ACB-B759-4438-939F-94D731EE5E58}"/>
                </a:ext>
              </a:extLst>
            </p:cNvPr>
            <p:cNvGrpSpPr>
              <a:grpSpLocks/>
            </p:cNvGrpSpPr>
            <p:nvPr/>
          </p:nvGrpSpPr>
          <p:grpSpPr bwMode="auto">
            <a:xfrm>
              <a:off x="7880804" y="4162107"/>
              <a:ext cx="290513" cy="358775"/>
              <a:chOff x="1066" y="3067"/>
              <a:chExt cx="363" cy="363"/>
            </a:xfrm>
          </p:grpSpPr>
          <p:sp>
            <p:nvSpPr>
              <p:cNvPr id="177" name="Line 6">
                <a:extLst>
                  <a:ext uri="{FF2B5EF4-FFF2-40B4-BE49-F238E27FC236}">
                    <a16:creationId xmlns:a16="http://schemas.microsoft.com/office/drawing/2014/main" id="{C18A7E09-8B3C-497F-B57D-E25D07B97A96}"/>
                  </a:ext>
                </a:extLst>
              </p:cNvPr>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8" name="Line 7">
                <a:extLst>
                  <a:ext uri="{FF2B5EF4-FFF2-40B4-BE49-F238E27FC236}">
                    <a16:creationId xmlns:a16="http://schemas.microsoft.com/office/drawing/2014/main" id="{7E53D079-5203-4CA5-BACD-FFE8EFBF1D7B}"/>
                  </a:ext>
                </a:extLst>
              </p:cNvPr>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9" name="Line 8">
                <a:extLst>
                  <a:ext uri="{FF2B5EF4-FFF2-40B4-BE49-F238E27FC236}">
                    <a16:creationId xmlns:a16="http://schemas.microsoft.com/office/drawing/2014/main" id="{5107EBBF-ADED-451A-9A29-0327F13E2ACD}"/>
                  </a:ext>
                </a:extLst>
              </p:cNvPr>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0" name="Line 9">
                <a:extLst>
                  <a:ext uri="{FF2B5EF4-FFF2-40B4-BE49-F238E27FC236}">
                    <a16:creationId xmlns:a16="http://schemas.microsoft.com/office/drawing/2014/main" id="{019A0DDA-51A5-4450-BB2F-445B36C0B34D}"/>
                  </a:ext>
                </a:extLst>
              </p:cNvPr>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1" name="Line 10">
                <a:extLst>
                  <a:ext uri="{FF2B5EF4-FFF2-40B4-BE49-F238E27FC236}">
                    <a16:creationId xmlns:a16="http://schemas.microsoft.com/office/drawing/2014/main" id="{D893355E-EB6D-4E8F-A5B2-1E0E3290EE20}"/>
                  </a:ext>
                </a:extLst>
              </p:cNvPr>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2" name="Line 11">
                <a:extLst>
                  <a:ext uri="{FF2B5EF4-FFF2-40B4-BE49-F238E27FC236}">
                    <a16:creationId xmlns:a16="http://schemas.microsoft.com/office/drawing/2014/main" id="{06C481CA-F31E-437C-B655-2D0C0CCD469D}"/>
                  </a:ext>
                </a:extLst>
              </p:cNvPr>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3" name="Line 12">
                <a:extLst>
                  <a:ext uri="{FF2B5EF4-FFF2-40B4-BE49-F238E27FC236}">
                    <a16:creationId xmlns:a16="http://schemas.microsoft.com/office/drawing/2014/main" id="{A06CAB41-DD08-471E-A7C1-822693120AB5}"/>
                  </a:ext>
                </a:extLst>
              </p:cNvPr>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 name="Line 13">
                <a:extLst>
                  <a:ext uri="{FF2B5EF4-FFF2-40B4-BE49-F238E27FC236}">
                    <a16:creationId xmlns:a16="http://schemas.microsoft.com/office/drawing/2014/main" id="{F67DFFF2-C159-417A-A3A0-5EBC49FCAABA}"/>
                  </a:ext>
                </a:extLst>
              </p:cNvPr>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5" name="Rectangle 14">
                <a:extLst>
                  <a:ext uri="{FF2B5EF4-FFF2-40B4-BE49-F238E27FC236}">
                    <a16:creationId xmlns:a16="http://schemas.microsoft.com/office/drawing/2014/main" id="{6B1DE9CC-167C-4DC8-B85B-AA37716260C3}"/>
                  </a:ext>
                </a:extLst>
              </p:cNvPr>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7" name="Line 16">
              <a:extLst>
                <a:ext uri="{FF2B5EF4-FFF2-40B4-BE49-F238E27FC236}">
                  <a16:creationId xmlns:a16="http://schemas.microsoft.com/office/drawing/2014/main" id="{56B3C52D-FBAA-4CD6-BC07-83ED5797705C}"/>
                </a:ext>
              </a:extLst>
            </p:cNvPr>
            <p:cNvSpPr>
              <a:spLocks noChangeShapeType="1"/>
            </p:cNvSpPr>
            <p:nvPr/>
          </p:nvSpPr>
          <p:spPr bwMode="auto">
            <a:xfrm>
              <a:off x="9177792" y="4233545"/>
              <a:ext cx="142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 name="Line 17">
              <a:extLst>
                <a:ext uri="{FF2B5EF4-FFF2-40B4-BE49-F238E27FC236}">
                  <a16:creationId xmlns:a16="http://schemas.microsoft.com/office/drawing/2014/main" id="{995FD0C0-EA2E-4DD4-8753-383805D8AA02}"/>
                </a:ext>
              </a:extLst>
            </p:cNvPr>
            <p:cNvSpPr>
              <a:spLocks noChangeShapeType="1"/>
            </p:cNvSpPr>
            <p:nvPr/>
          </p:nvSpPr>
          <p:spPr bwMode="auto">
            <a:xfrm>
              <a:off x="9177792" y="4378007"/>
              <a:ext cx="142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 name="Rectangle 18">
              <a:extLst>
                <a:ext uri="{FF2B5EF4-FFF2-40B4-BE49-F238E27FC236}">
                  <a16:creationId xmlns:a16="http://schemas.microsoft.com/office/drawing/2014/main" id="{B032EB76-6D7C-42E9-8290-E8BE118C9A28}"/>
                </a:ext>
              </a:extLst>
            </p:cNvPr>
            <p:cNvSpPr>
              <a:spLocks noChangeArrowheads="1"/>
            </p:cNvSpPr>
            <p:nvPr/>
          </p:nvSpPr>
          <p:spPr bwMode="auto">
            <a:xfrm>
              <a:off x="8217354" y="4017645"/>
              <a:ext cx="863600" cy="576262"/>
            </a:xfrm>
            <a:prstGeom prst="rect">
              <a:avLst/>
            </a:prstGeom>
            <a:noFill/>
            <a:ln w="1905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 name="Rectangle 19">
              <a:extLst>
                <a:ext uri="{FF2B5EF4-FFF2-40B4-BE49-F238E27FC236}">
                  <a16:creationId xmlns:a16="http://schemas.microsoft.com/office/drawing/2014/main" id="{08626D6B-07BD-4AEE-854B-B1DBE0D4C3A0}"/>
                </a:ext>
              </a:extLst>
            </p:cNvPr>
            <p:cNvSpPr>
              <a:spLocks noChangeArrowheads="1"/>
            </p:cNvSpPr>
            <p:nvPr/>
          </p:nvSpPr>
          <p:spPr bwMode="auto">
            <a:xfrm>
              <a:off x="8241167" y="3154045"/>
              <a:ext cx="792162" cy="79057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 name="Rectangle 20">
              <a:extLst>
                <a:ext uri="{FF2B5EF4-FFF2-40B4-BE49-F238E27FC236}">
                  <a16:creationId xmlns:a16="http://schemas.microsoft.com/office/drawing/2014/main" id="{99E9D9F9-EE4D-4D86-A863-BB8DD93FA7B9}"/>
                </a:ext>
              </a:extLst>
            </p:cNvPr>
            <p:cNvSpPr>
              <a:spLocks noChangeArrowheads="1"/>
            </p:cNvSpPr>
            <p:nvPr/>
          </p:nvSpPr>
          <p:spPr bwMode="auto">
            <a:xfrm>
              <a:off x="8241167" y="4665345"/>
              <a:ext cx="792162" cy="79216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 name="Rectangle 22">
              <a:extLst>
                <a:ext uri="{FF2B5EF4-FFF2-40B4-BE49-F238E27FC236}">
                  <a16:creationId xmlns:a16="http://schemas.microsoft.com/office/drawing/2014/main" id="{9DDBA690-DF8B-47B2-A9D1-63E90080E694}"/>
                </a:ext>
              </a:extLst>
            </p:cNvPr>
            <p:cNvSpPr>
              <a:spLocks noChangeArrowheads="1"/>
            </p:cNvSpPr>
            <p:nvPr/>
          </p:nvSpPr>
          <p:spPr bwMode="auto">
            <a:xfrm>
              <a:off x="9104767" y="3585845"/>
              <a:ext cx="792162" cy="1152525"/>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3" name="Rectangle 23">
              <a:extLst>
                <a:ext uri="{FF2B5EF4-FFF2-40B4-BE49-F238E27FC236}">
                  <a16:creationId xmlns:a16="http://schemas.microsoft.com/office/drawing/2014/main" id="{5D71A1F4-4F5E-409D-826E-75545BE220B8}"/>
                </a:ext>
              </a:extLst>
            </p:cNvPr>
            <p:cNvSpPr>
              <a:spLocks noChangeArrowheads="1"/>
            </p:cNvSpPr>
            <p:nvPr/>
          </p:nvSpPr>
          <p:spPr bwMode="auto">
            <a:xfrm>
              <a:off x="9969954" y="4017645"/>
              <a:ext cx="1727200" cy="57626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34" name="Group 46">
              <a:extLst>
                <a:ext uri="{FF2B5EF4-FFF2-40B4-BE49-F238E27FC236}">
                  <a16:creationId xmlns:a16="http://schemas.microsoft.com/office/drawing/2014/main" id="{D0808E8A-1A1F-402D-9BA3-1FA77F3EE175}"/>
                </a:ext>
              </a:extLst>
            </p:cNvPr>
            <p:cNvGrpSpPr>
              <a:grpSpLocks/>
            </p:cNvGrpSpPr>
            <p:nvPr/>
          </p:nvGrpSpPr>
          <p:grpSpPr bwMode="auto">
            <a:xfrm>
              <a:off x="7880804" y="3730307"/>
              <a:ext cx="287338" cy="358775"/>
              <a:chOff x="839" y="3067"/>
              <a:chExt cx="227" cy="272"/>
            </a:xfrm>
          </p:grpSpPr>
          <p:sp>
            <p:nvSpPr>
              <p:cNvPr id="169" name="Rectangle 38">
                <a:extLst>
                  <a:ext uri="{FF2B5EF4-FFF2-40B4-BE49-F238E27FC236}">
                    <a16:creationId xmlns:a16="http://schemas.microsoft.com/office/drawing/2014/main" id="{E3FFD572-9EC5-40D5-BE9B-8768401306F2}"/>
                  </a:ext>
                </a:extLst>
              </p:cNvPr>
              <p:cNvSpPr>
                <a:spLocks noChangeArrowheads="1"/>
              </p:cNvSpPr>
              <p:nvPr/>
            </p:nvSpPr>
            <p:spPr bwMode="auto">
              <a:xfrm>
                <a:off x="884" y="3113"/>
                <a:ext cx="136"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70" name="Line 39">
                <a:extLst>
                  <a:ext uri="{FF2B5EF4-FFF2-40B4-BE49-F238E27FC236}">
                    <a16:creationId xmlns:a16="http://schemas.microsoft.com/office/drawing/2014/main" id="{77DD7047-DA02-4318-9F56-86332F9D0FFC}"/>
                  </a:ext>
                </a:extLst>
              </p:cNvPr>
              <p:cNvSpPr>
                <a:spLocks noChangeShapeType="1"/>
              </p:cNvSpPr>
              <p:nvPr/>
            </p:nvSpPr>
            <p:spPr bwMode="auto">
              <a:xfrm>
                <a:off x="884" y="324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1" name="Line 40">
                <a:extLst>
                  <a:ext uri="{FF2B5EF4-FFF2-40B4-BE49-F238E27FC236}">
                    <a16:creationId xmlns:a16="http://schemas.microsoft.com/office/drawing/2014/main" id="{80946C26-7510-436A-A59D-2547358D5EB6}"/>
                  </a:ext>
                </a:extLst>
              </p:cNvPr>
              <p:cNvSpPr>
                <a:spLocks noChangeShapeType="1"/>
              </p:cNvSpPr>
              <p:nvPr/>
            </p:nvSpPr>
            <p:spPr bwMode="auto">
              <a:xfrm>
                <a:off x="975" y="3249"/>
                <a:ext cx="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2" name="Line 41">
                <a:extLst>
                  <a:ext uri="{FF2B5EF4-FFF2-40B4-BE49-F238E27FC236}">
                    <a16:creationId xmlns:a16="http://schemas.microsoft.com/office/drawing/2014/main" id="{1057B018-DDC8-4424-8954-36AB49BB53CD}"/>
                  </a:ext>
                </a:extLst>
              </p:cNvPr>
              <p:cNvSpPr>
                <a:spLocks noChangeShapeType="1"/>
              </p:cNvSpPr>
              <p:nvPr/>
            </p:nvSpPr>
            <p:spPr bwMode="auto">
              <a:xfrm>
                <a:off x="884" y="3284"/>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3" name="Line 42">
                <a:extLst>
                  <a:ext uri="{FF2B5EF4-FFF2-40B4-BE49-F238E27FC236}">
                    <a16:creationId xmlns:a16="http://schemas.microsoft.com/office/drawing/2014/main" id="{B734D00B-85F2-438A-8981-2DB13C18822B}"/>
                  </a:ext>
                </a:extLst>
              </p:cNvPr>
              <p:cNvSpPr>
                <a:spLocks noChangeShapeType="1"/>
              </p:cNvSpPr>
              <p:nvPr/>
            </p:nvSpPr>
            <p:spPr bwMode="auto">
              <a:xfrm>
                <a:off x="975" y="3284"/>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 name="Line 43">
                <a:extLst>
                  <a:ext uri="{FF2B5EF4-FFF2-40B4-BE49-F238E27FC236}">
                    <a16:creationId xmlns:a16="http://schemas.microsoft.com/office/drawing/2014/main" id="{3E690BFE-7118-4D74-B8D8-E4405776FD0E}"/>
                  </a:ext>
                </a:extLst>
              </p:cNvPr>
              <p:cNvSpPr>
                <a:spLocks noChangeShapeType="1"/>
              </p:cNvSpPr>
              <p:nvPr/>
            </p:nvSpPr>
            <p:spPr bwMode="auto">
              <a:xfrm>
                <a:off x="884" y="331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 name="Line 44">
                <a:extLst>
                  <a:ext uri="{FF2B5EF4-FFF2-40B4-BE49-F238E27FC236}">
                    <a16:creationId xmlns:a16="http://schemas.microsoft.com/office/drawing/2014/main" id="{7A16A9D6-0A4C-4D7C-8345-4BCB295848C9}"/>
                  </a:ext>
                </a:extLst>
              </p:cNvPr>
              <p:cNvSpPr>
                <a:spLocks noChangeShapeType="1"/>
              </p:cNvSpPr>
              <p:nvPr/>
            </p:nvSpPr>
            <p:spPr bwMode="auto">
              <a:xfrm>
                <a:off x="975" y="331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6" name="Rectangle 45">
                <a:extLst>
                  <a:ext uri="{FF2B5EF4-FFF2-40B4-BE49-F238E27FC236}">
                    <a16:creationId xmlns:a16="http://schemas.microsoft.com/office/drawing/2014/main" id="{D3E6901E-8B22-4BE9-B04D-E12180F3BBD5}"/>
                  </a:ext>
                </a:extLst>
              </p:cNvPr>
              <p:cNvSpPr>
                <a:spLocks noChangeArrowheads="1"/>
              </p:cNvSpPr>
              <p:nvPr/>
            </p:nvSpPr>
            <p:spPr bwMode="auto">
              <a:xfrm>
                <a:off x="839" y="3067"/>
                <a:ext cx="227" cy="27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35" name="Group 63">
              <a:extLst>
                <a:ext uri="{FF2B5EF4-FFF2-40B4-BE49-F238E27FC236}">
                  <a16:creationId xmlns:a16="http://schemas.microsoft.com/office/drawing/2014/main" id="{4B754625-955C-4FBD-B30B-5C762960F31F}"/>
                </a:ext>
              </a:extLst>
            </p:cNvPr>
            <p:cNvGrpSpPr>
              <a:grpSpLocks/>
            </p:cNvGrpSpPr>
            <p:nvPr/>
          </p:nvGrpSpPr>
          <p:grpSpPr bwMode="auto">
            <a:xfrm>
              <a:off x="7304542" y="4185920"/>
              <a:ext cx="503237" cy="287337"/>
              <a:chOff x="930" y="618"/>
              <a:chExt cx="317" cy="181"/>
            </a:xfrm>
          </p:grpSpPr>
          <p:sp>
            <p:nvSpPr>
              <p:cNvPr id="158" name="Line 50">
                <a:extLst>
                  <a:ext uri="{FF2B5EF4-FFF2-40B4-BE49-F238E27FC236}">
                    <a16:creationId xmlns:a16="http://schemas.microsoft.com/office/drawing/2014/main" id="{47070BF6-1633-420D-B6DB-9142879C3FFD}"/>
                  </a:ext>
                </a:extLst>
              </p:cNvPr>
              <p:cNvSpPr>
                <a:spLocks noChangeShapeType="1"/>
              </p:cNvSpPr>
              <p:nvPr/>
            </p:nvSpPr>
            <p:spPr bwMode="auto">
              <a:xfrm>
                <a:off x="1237" y="633"/>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9" name="Line 51">
                <a:extLst>
                  <a:ext uri="{FF2B5EF4-FFF2-40B4-BE49-F238E27FC236}">
                    <a16:creationId xmlns:a16="http://schemas.microsoft.com/office/drawing/2014/main" id="{8457EE6A-A9BC-48FF-A83E-AB4667997FF2}"/>
                  </a:ext>
                </a:extLst>
              </p:cNvPr>
              <p:cNvSpPr>
                <a:spLocks noChangeShapeType="1"/>
              </p:cNvSpPr>
              <p:nvPr/>
            </p:nvSpPr>
            <p:spPr bwMode="auto">
              <a:xfrm>
                <a:off x="1100" y="674"/>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0" name="Line 52">
                <a:extLst>
                  <a:ext uri="{FF2B5EF4-FFF2-40B4-BE49-F238E27FC236}">
                    <a16:creationId xmlns:a16="http://schemas.microsoft.com/office/drawing/2014/main" id="{45BCB058-7563-4E3A-A216-EF6EEA8ECD9E}"/>
                  </a:ext>
                </a:extLst>
              </p:cNvPr>
              <p:cNvSpPr>
                <a:spLocks noChangeShapeType="1"/>
              </p:cNvSpPr>
              <p:nvPr/>
            </p:nvSpPr>
            <p:spPr bwMode="auto">
              <a:xfrm>
                <a:off x="1237" y="739"/>
                <a:ext cx="0" cy="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1" name="Line 53">
                <a:extLst>
                  <a:ext uri="{FF2B5EF4-FFF2-40B4-BE49-F238E27FC236}">
                    <a16:creationId xmlns:a16="http://schemas.microsoft.com/office/drawing/2014/main" id="{1031ADED-FAE4-4FDC-BB16-0995BC015C3D}"/>
                  </a:ext>
                </a:extLst>
              </p:cNvPr>
              <p:cNvSpPr>
                <a:spLocks noChangeShapeType="1"/>
              </p:cNvSpPr>
              <p:nvPr/>
            </p:nvSpPr>
            <p:spPr bwMode="auto">
              <a:xfrm>
                <a:off x="1100" y="742"/>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 name="Line 54">
                <a:extLst>
                  <a:ext uri="{FF2B5EF4-FFF2-40B4-BE49-F238E27FC236}">
                    <a16:creationId xmlns:a16="http://schemas.microsoft.com/office/drawing/2014/main" id="{00000B45-4565-48B6-A73B-322D854CFF70}"/>
                  </a:ext>
                </a:extLst>
              </p:cNvPr>
              <p:cNvSpPr>
                <a:spLocks noChangeShapeType="1"/>
              </p:cNvSpPr>
              <p:nvPr/>
            </p:nvSpPr>
            <p:spPr bwMode="auto">
              <a:xfrm>
                <a:off x="975" y="663"/>
                <a:ext cx="5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 name="Line 55">
                <a:extLst>
                  <a:ext uri="{FF2B5EF4-FFF2-40B4-BE49-F238E27FC236}">
                    <a16:creationId xmlns:a16="http://schemas.microsoft.com/office/drawing/2014/main" id="{DE952709-79FF-4107-9BA8-5F7DF84BCEE3}"/>
                  </a:ext>
                </a:extLst>
              </p:cNvPr>
              <p:cNvSpPr>
                <a:spLocks noChangeShapeType="1"/>
              </p:cNvSpPr>
              <p:nvPr/>
            </p:nvSpPr>
            <p:spPr bwMode="auto">
              <a:xfrm>
                <a:off x="975" y="754"/>
                <a:ext cx="5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 name="Line 56">
                <a:extLst>
                  <a:ext uri="{FF2B5EF4-FFF2-40B4-BE49-F238E27FC236}">
                    <a16:creationId xmlns:a16="http://schemas.microsoft.com/office/drawing/2014/main" id="{DB7FCAF9-765F-43CD-A2C6-3A99F8AB43EC}"/>
                  </a:ext>
                </a:extLst>
              </p:cNvPr>
              <p:cNvSpPr>
                <a:spLocks noChangeShapeType="1"/>
              </p:cNvSpPr>
              <p:nvPr/>
            </p:nvSpPr>
            <p:spPr bwMode="auto">
              <a:xfrm>
                <a:off x="1066" y="628"/>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5" name="Rectangle 58">
                <a:extLst>
                  <a:ext uri="{FF2B5EF4-FFF2-40B4-BE49-F238E27FC236}">
                    <a16:creationId xmlns:a16="http://schemas.microsoft.com/office/drawing/2014/main" id="{3090418F-B0CD-41BB-81E9-D4AB1CB35FFD}"/>
                  </a:ext>
                </a:extLst>
              </p:cNvPr>
              <p:cNvSpPr>
                <a:spLocks noChangeArrowheads="1"/>
              </p:cNvSpPr>
              <p:nvPr/>
            </p:nvSpPr>
            <p:spPr bwMode="auto">
              <a:xfrm>
                <a:off x="930" y="618"/>
                <a:ext cx="317" cy="181"/>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6" name="Line 59">
                <a:extLst>
                  <a:ext uri="{FF2B5EF4-FFF2-40B4-BE49-F238E27FC236}">
                    <a16:creationId xmlns:a16="http://schemas.microsoft.com/office/drawing/2014/main" id="{7DED6938-A2DC-4290-8B50-7F9377A8CE8D}"/>
                  </a:ext>
                </a:extLst>
              </p:cNvPr>
              <p:cNvSpPr>
                <a:spLocks noChangeShapeType="1"/>
              </p:cNvSpPr>
              <p:nvPr/>
            </p:nvSpPr>
            <p:spPr bwMode="auto">
              <a:xfrm>
                <a:off x="1066" y="739"/>
                <a:ext cx="0" cy="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7" name="Line 60">
                <a:extLst>
                  <a:ext uri="{FF2B5EF4-FFF2-40B4-BE49-F238E27FC236}">
                    <a16:creationId xmlns:a16="http://schemas.microsoft.com/office/drawing/2014/main" id="{70CE8AAB-B181-4EF5-B1BE-1D81E2DCE9FA}"/>
                  </a:ext>
                </a:extLst>
              </p:cNvPr>
              <p:cNvSpPr>
                <a:spLocks noChangeShapeType="1"/>
              </p:cNvSpPr>
              <p:nvPr/>
            </p:nvSpPr>
            <p:spPr bwMode="auto">
              <a:xfrm>
                <a:off x="955" y="628"/>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8" name="Line 61">
                <a:extLst>
                  <a:ext uri="{FF2B5EF4-FFF2-40B4-BE49-F238E27FC236}">
                    <a16:creationId xmlns:a16="http://schemas.microsoft.com/office/drawing/2014/main" id="{8D9C3629-FF6B-4939-AC0A-1B7B145EF05E}"/>
                  </a:ext>
                </a:extLst>
              </p:cNvPr>
              <p:cNvSpPr>
                <a:spLocks noChangeShapeType="1"/>
              </p:cNvSpPr>
              <p:nvPr/>
            </p:nvSpPr>
            <p:spPr bwMode="auto">
              <a:xfrm>
                <a:off x="955" y="739"/>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36" name="Rectangle 67">
              <a:extLst>
                <a:ext uri="{FF2B5EF4-FFF2-40B4-BE49-F238E27FC236}">
                  <a16:creationId xmlns:a16="http://schemas.microsoft.com/office/drawing/2014/main" id="{05F3C755-9251-4AEA-A34D-6B72816F7846}"/>
                </a:ext>
              </a:extLst>
            </p:cNvPr>
            <p:cNvSpPr>
              <a:spLocks noChangeArrowheads="1"/>
            </p:cNvSpPr>
            <p:nvPr/>
          </p:nvSpPr>
          <p:spPr bwMode="auto">
            <a:xfrm>
              <a:off x="7161667" y="4162107"/>
              <a:ext cx="71437"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37" name="Group 77">
              <a:extLst>
                <a:ext uri="{FF2B5EF4-FFF2-40B4-BE49-F238E27FC236}">
                  <a16:creationId xmlns:a16="http://schemas.microsoft.com/office/drawing/2014/main" id="{A36D8415-D1F1-4BB3-9A66-83D988F0FBEC}"/>
                </a:ext>
              </a:extLst>
            </p:cNvPr>
            <p:cNvGrpSpPr>
              <a:grpSpLocks/>
            </p:cNvGrpSpPr>
            <p:nvPr/>
          </p:nvGrpSpPr>
          <p:grpSpPr bwMode="auto">
            <a:xfrm rot="16200000">
              <a:off x="6729073" y="4234338"/>
              <a:ext cx="431800" cy="287338"/>
              <a:chOff x="839" y="845"/>
              <a:chExt cx="272" cy="181"/>
            </a:xfrm>
          </p:grpSpPr>
          <p:sp>
            <p:nvSpPr>
              <p:cNvPr id="152" name="Rectangle 69">
                <a:extLst>
                  <a:ext uri="{FF2B5EF4-FFF2-40B4-BE49-F238E27FC236}">
                    <a16:creationId xmlns:a16="http://schemas.microsoft.com/office/drawing/2014/main" id="{CB6AEB14-1618-49FA-87FD-1D1BB2498A3B}"/>
                  </a:ext>
                </a:extLst>
              </p:cNvPr>
              <p:cNvSpPr>
                <a:spLocks noChangeArrowheads="1"/>
              </p:cNvSpPr>
              <p:nvPr/>
            </p:nvSpPr>
            <p:spPr bwMode="auto">
              <a:xfrm>
                <a:off x="894" y="890"/>
                <a:ext cx="154" cy="45"/>
              </a:xfrm>
              <a:prstGeom prst="rect">
                <a:avLst/>
              </a:prstGeom>
              <a:solidFill>
                <a:srgbClr val="FBA3A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3" name="Line 70">
                <a:extLst>
                  <a:ext uri="{FF2B5EF4-FFF2-40B4-BE49-F238E27FC236}">
                    <a16:creationId xmlns:a16="http://schemas.microsoft.com/office/drawing/2014/main" id="{6B1CCE83-EEB8-4659-AF8A-3DBAEC6B9966}"/>
                  </a:ext>
                </a:extLst>
              </p:cNvPr>
              <p:cNvSpPr>
                <a:spLocks noChangeShapeType="1"/>
              </p:cNvSpPr>
              <p:nvPr/>
            </p:nvSpPr>
            <p:spPr bwMode="auto">
              <a:xfrm>
                <a:off x="920" y="95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4" name="Line 71">
                <a:extLst>
                  <a:ext uri="{FF2B5EF4-FFF2-40B4-BE49-F238E27FC236}">
                    <a16:creationId xmlns:a16="http://schemas.microsoft.com/office/drawing/2014/main" id="{DDFC414A-89BB-4542-A7F0-C9850A1F76FD}"/>
                  </a:ext>
                </a:extLst>
              </p:cNvPr>
              <p:cNvSpPr>
                <a:spLocks noChangeShapeType="1"/>
              </p:cNvSpPr>
              <p:nvPr/>
            </p:nvSpPr>
            <p:spPr bwMode="auto">
              <a:xfrm>
                <a:off x="992" y="950"/>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5" name="Line 72">
                <a:extLst>
                  <a:ext uri="{FF2B5EF4-FFF2-40B4-BE49-F238E27FC236}">
                    <a16:creationId xmlns:a16="http://schemas.microsoft.com/office/drawing/2014/main" id="{64E12A3E-1D89-4F53-BEF3-0B902C5E94CA}"/>
                  </a:ext>
                </a:extLst>
              </p:cNvPr>
              <p:cNvSpPr>
                <a:spLocks noChangeShapeType="1"/>
              </p:cNvSpPr>
              <p:nvPr/>
            </p:nvSpPr>
            <p:spPr bwMode="auto">
              <a:xfrm>
                <a:off x="920"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6" name="Line 73">
                <a:extLst>
                  <a:ext uri="{FF2B5EF4-FFF2-40B4-BE49-F238E27FC236}">
                    <a16:creationId xmlns:a16="http://schemas.microsoft.com/office/drawing/2014/main" id="{CD147EEC-1F8A-4BB7-9491-0F29E9FD564B}"/>
                  </a:ext>
                </a:extLst>
              </p:cNvPr>
              <p:cNvSpPr>
                <a:spLocks noChangeShapeType="1"/>
              </p:cNvSpPr>
              <p:nvPr/>
            </p:nvSpPr>
            <p:spPr bwMode="auto">
              <a:xfrm>
                <a:off x="992"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7" name="Rectangle 76">
                <a:extLst>
                  <a:ext uri="{FF2B5EF4-FFF2-40B4-BE49-F238E27FC236}">
                    <a16:creationId xmlns:a16="http://schemas.microsoft.com/office/drawing/2014/main" id="{017117F3-A76D-42AD-9E79-48BB84DD49EE}"/>
                  </a:ext>
                </a:extLst>
              </p:cNvPr>
              <p:cNvSpPr>
                <a:spLocks noChangeArrowheads="1"/>
              </p:cNvSpPr>
              <p:nvPr/>
            </p:nvSpPr>
            <p:spPr bwMode="auto">
              <a:xfrm>
                <a:off x="839" y="845"/>
                <a:ext cx="272"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38" name="Group 92">
              <a:extLst>
                <a:ext uri="{FF2B5EF4-FFF2-40B4-BE49-F238E27FC236}">
                  <a16:creationId xmlns:a16="http://schemas.microsoft.com/office/drawing/2014/main" id="{7A8B63FF-D678-4DDB-9292-B337E071DB9D}"/>
                </a:ext>
              </a:extLst>
            </p:cNvPr>
            <p:cNvGrpSpPr>
              <a:grpSpLocks/>
            </p:cNvGrpSpPr>
            <p:nvPr/>
          </p:nvGrpSpPr>
          <p:grpSpPr bwMode="auto">
            <a:xfrm>
              <a:off x="8457067" y="2649220"/>
              <a:ext cx="287337" cy="431800"/>
              <a:chOff x="1519" y="618"/>
              <a:chExt cx="272" cy="499"/>
            </a:xfrm>
          </p:grpSpPr>
          <p:sp>
            <p:nvSpPr>
              <p:cNvPr id="143" name="Line 81">
                <a:extLst>
                  <a:ext uri="{FF2B5EF4-FFF2-40B4-BE49-F238E27FC236}">
                    <a16:creationId xmlns:a16="http://schemas.microsoft.com/office/drawing/2014/main" id="{2A6C070D-8C03-46A6-BB8B-39D6EBF87E3B}"/>
                  </a:ext>
                </a:extLst>
              </p:cNvPr>
              <p:cNvSpPr>
                <a:spLocks noChangeShapeType="1"/>
              </p:cNvSpPr>
              <p:nvPr/>
            </p:nvSpPr>
            <p:spPr bwMode="auto">
              <a:xfrm rot="16200000">
                <a:off x="1593" y="635"/>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 name="Line 82">
                <a:extLst>
                  <a:ext uri="{FF2B5EF4-FFF2-40B4-BE49-F238E27FC236}">
                    <a16:creationId xmlns:a16="http://schemas.microsoft.com/office/drawing/2014/main" id="{9CE89846-719D-4FDC-9371-B1C6805AEBC2}"/>
                  </a:ext>
                </a:extLst>
              </p:cNvPr>
              <p:cNvSpPr>
                <a:spLocks noChangeShapeType="1"/>
              </p:cNvSpPr>
              <p:nvPr/>
            </p:nvSpPr>
            <p:spPr bwMode="auto">
              <a:xfrm rot="16200000">
                <a:off x="1558" y="761"/>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5" name="Line 83">
                <a:extLst>
                  <a:ext uri="{FF2B5EF4-FFF2-40B4-BE49-F238E27FC236}">
                    <a16:creationId xmlns:a16="http://schemas.microsoft.com/office/drawing/2014/main" id="{C0D89EB9-2C1B-4B42-A7B6-BF98AE8128F8}"/>
                  </a:ext>
                </a:extLst>
              </p:cNvPr>
              <p:cNvSpPr>
                <a:spLocks noChangeShapeType="1"/>
              </p:cNvSpPr>
              <p:nvPr/>
            </p:nvSpPr>
            <p:spPr bwMode="auto">
              <a:xfrm rot="16200000">
                <a:off x="1726" y="638"/>
                <a:ext cx="0" cy="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6" name="Line 84">
                <a:extLst>
                  <a:ext uri="{FF2B5EF4-FFF2-40B4-BE49-F238E27FC236}">
                    <a16:creationId xmlns:a16="http://schemas.microsoft.com/office/drawing/2014/main" id="{13B0ED0C-2723-4BC6-95FD-B3357FEDC70E}"/>
                  </a:ext>
                </a:extLst>
              </p:cNvPr>
              <p:cNvSpPr>
                <a:spLocks noChangeShapeType="1"/>
              </p:cNvSpPr>
              <p:nvPr/>
            </p:nvSpPr>
            <p:spPr bwMode="auto">
              <a:xfrm rot="16200000">
                <a:off x="1649" y="761"/>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7" name="Line 85">
                <a:extLst>
                  <a:ext uri="{FF2B5EF4-FFF2-40B4-BE49-F238E27FC236}">
                    <a16:creationId xmlns:a16="http://schemas.microsoft.com/office/drawing/2014/main" id="{75965DEB-294E-4502-B8E1-71AFF2E50D3D}"/>
                  </a:ext>
                </a:extLst>
              </p:cNvPr>
              <p:cNvSpPr>
                <a:spLocks noChangeShapeType="1"/>
              </p:cNvSpPr>
              <p:nvPr/>
            </p:nvSpPr>
            <p:spPr bwMode="auto">
              <a:xfrm rot="16200000">
                <a:off x="1519" y="98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8" name="Line 86">
                <a:extLst>
                  <a:ext uri="{FF2B5EF4-FFF2-40B4-BE49-F238E27FC236}">
                    <a16:creationId xmlns:a16="http://schemas.microsoft.com/office/drawing/2014/main" id="{46056DC2-CD4C-40C5-9FEF-87F819120C14}"/>
                  </a:ext>
                </a:extLst>
              </p:cNvPr>
              <p:cNvSpPr>
                <a:spLocks noChangeShapeType="1"/>
              </p:cNvSpPr>
              <p:nvPr/>
            </p:nvSpPr>
            <p:spPr bwMode="auto">
              <a:xfrm rot="16200000">
                <a:off x="1610" y="98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9" name="Line 87">
                <a:extLst>
                  <a:ext uri="{FF2B5EF4-FFF2-40B4-BE49-F238E27FC236}">
                    <a16:creationId xmlns:a16="http://schemas.microsoft.com/office/drawing/2014/main" id="{FB9FE36D-908E-42A7-BC53-F38B389F7FA6}"/>
                  </a:ext>
                </a:extLst>
              </p:cNvPr>
              <p:cNvSpPr>
                <a:spLocks noChangeShapeType="1"/>
              </p:cNvSpPr>
              <p:nvPr/>
            </p:nvSpPr>
            <p:spPr bwMode="auto">
              <a:xfrm rot="16200000">
                <a:off x="1593" y="817"/>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0" name="Rectangle 88">
                <a:extLst>
                  <a:ext uri="{FF2B5EF4-FFF2-40B4-BE49-F238E27FC236}">
                    <a16:creationId xmlns:a16="http://schemas.microsoft.com/office/drawing/2014/main" id="{476D87BA-5B4A-4D06-A581-CB5FF3371307}"/>
                  </a:ext>
                </a:extLst>
              </p:cNvPr>
              <p:cNvSpPr>
                <a:spLocks noChangeArrowheads="1"/>
              </p:cNvSpPr>
              <p:nvPr/>
            </p:nvSpPr>
            <p:spPr bwMode="auto">
              <a:xfrm rot="16200000">
                <a:off x="1405" y="732"/>
                <a:ext cx="499" cy="272"/>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1" name="Line 89">
                <a:extLst>
                  <a:ext uri="{FF2B5EF4-FFF2-40B4-BE49-F238E27FC236}">
                    <a16:creationId xmlns:a16="http://schemas.microsoft.com/office/drawing/2014/main" id="{C0F214C2-C690-46AE-A9EE-2F39FD54B690}"/>
                  </a:ext>
                </a:extLst>
              </p:cNvPr>
              <p:cNvSpPr>
                <a:spLocks noChangeShapeType="1"/>
              </p:cNvSpPr>
              <p:nvPr/>
            </p:nvSpPr>
            <p:spPr bwMode="auto">
              <a:xfrm rot="16200000">
                <a:off x="1724" y="822"/>
                <a:ext cx="0" cy="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39" name="Group 105">
              <a:extLst>
                <a:ext uri="{FF2B5EF4-FFF2-40B4-BE49-F238E27FC236}">
                  <a16:creationId xmlns:a16="http://schemas.microsoft.com/office/drawing/2014/main" id="{2CF901FF-3CAE-42AE-8A27-33E0963633F9}"/>
                </a:ext>
              </a:extLst>
            </p:cNvPr>
            <p:cNvGrpSpPr>
              <a:grpSpLocks/>
            </p:cNvGrpSpPr>
            <p:nvPr/>
          </p:nvGrpSpPr>
          <p:grpSpPr bwMode="auto">
            <a:xfrm>
              <a:off x="8457067" y="922020"/>
              <a:ext cx="290512" cy="358775"/>
              <a:chOff x="1066" y="3067"/>
              <a:chExt cx="363" cy="363"/>
            </a:xfrm>
          </p:grpSpPr>
          <p:sp>
            <p:nvSpPr>
              <p:cNvPr id="134" name="Line 106">
                <a:extLst>
                  <a:ext uri="{FF2B5EF4-FFF2-40B4-BE49-F238E27FC236}">
                    <a16:creationId xmlns:a16="http://schemas.microsoft.com/office/drawing/2014/main" id="{119105EE-9C41-4F25-8750-A6DD97995E80}"/>
                  </a:ext>
                </a:extLst>
              </p:cNvPr>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5" name="Line 107">
                <a:extLst>
                  <a:ext uri="{FF2B5EF4-FFF2-40B4-BE49-F238E27FC236}">
                    <a16:creationId xmlns:a16="http://schemas.microsoft.com/office/drawing/2014/main" id="{25931EB0-D30C-4CA1-B7A8-672260AB3A55}"/>
                  </a:ext>
                </a:extLst>
              </p:cNvPr>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6" name="Line 108">
                <a:extLst>
                  <a:ext uri="{FF2B5EF4-FFF2-40B4-BE49-F238E27FC236}">
                    <a16:creationId xmlns:a16="http://schemas.microsoft.com/office/drawing/2014/main" id="{714E2318-8E89-4953-A09B-4699876C05EA}"/>
                  </a:ext>
                </a:extLst>
              </p:cNvPr>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7" name="Line 109">
                <a:extLst>
                  <a:ext uri="{FF2B5EF4-FFF2-40B4-BE49-F238E27FC236}">
                    <a16:creationId xmlns:a16="http://schemas.microsoft.com/office/drawing/2014/main" id="{59BE2936-6FF9-44A9-A5F8-CDA9ED2755BB}"/>
                  </a:ext>
                </a:extLst>
              </p:cNvPr>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8" name="Line 110">
                <a:extLst>
                  <a:ext uri="{FF2B5EF4-FFF2-40B4-BE49-F238E27FC236}">
                    <a16:creationId xmlns:a16="http://schemas.microsoft.com/office/drawing/2014/main" id="{B9EC7C90-1B02-4F96-8F19-55267662B5F1}"/>
                  </a:ext>
                </a:extLst>
              </p:cNvPr>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9" name="Line 111">
                <a:extLst>
                  <a:ext uri="{FF2B5EF4-FFF2-40B4-BE49-F238E27FC236}">
                    <a16:creationId xmlns:a16="http://schemas.microsoft.com/office/drawing/2014/main" id="{1FDB47FF-80D8-4FE7-AD6F-AA42EA193313}"/>
                  </a:ext>
                </a:extLst>
              </p:cNvPr>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0" name="Line 112">
                <a:extLst>
                  <a:ext uri="{FF2B5EF4-FFF2-40B4-BE49-F238E27FC236}">
                    <a16:creationId xmlns:a16="http://schemas.microsoft.com/office/drawing/2014/main" id="{7AAA8A80-4D02-4106-93F2-BE654A6E826C}"/>
                  </a:ext>
                </a:extLst>
              </p:cNvPr>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1" name="Line 113">
                <a:extLst>
                  <a:ext uri="{FF2B5EF4-FFF2-40B4-BE49-F238E27FC236}">
                    <a16:creationId xmlns:a16="http://schemas.microsoft.com/office/drawing/2014/main" id="{2E1177D0-9BB6-4229-9B08-42524555B3EC}"/>
                  </a:ext>
                </a:extLst>
              </p:cNvPr>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2" name="Rectangle 114">
                <a:extLst>
                  <a:ext uri="{FF2B5EF4-FFF2-40B4-BE49-F238E27FC236}">
                    <a16:creationId xmlns:a16="http://schemas.microsoft.com/office/drawing/2014/main" id="{8A464BEE-EDCD-42D1-B860-C1DAE88C4CC1}"/>
                  </a:ext>
                </a:extLst>
              </p:cNvPr>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0" name="Group 126">
              <a:extLst>
                <a:ext uri="{FF2B5EF4-FFF2-40B4-BE49-F238E27FC236}">
                  <a16:creationId xmlns:a16="http://schemas.microsoft.com/office/drawing/2014/main" id="{9E90B6DE-2F80-4F8F-9A91-698027FC58A9}"/>
                </a:ext>
              </a:extLst>
            </p:cNvPr>
            <p:cNvGrpSpPr>
              <a:grpSpLocks/>
            </p:cNvGrpSpPr>
            <p:nvPr/>
          </p:nvGrpSpPr>
          <p:grpSpPr bwMode="auto">
            <a:xfrm>
              <a:off x="8457067" y="1425257"/>
              <a:ext cx="287337" cy="1150938"/>
              <a:chOff x="421" y="3022"/>
              <a:chExt cx="226" cy="725"/>
            </a:xfrm>
          </p:grpSpPr>
          <p:sp>
            <p:nvSpPr>
              <p:cNvPr id="125" name="Line 127">
                <a:extLst>
                  <a:ext uri="{FF2B5EF4-FFF2-40B4-BE49-F238E27FC236}">
                    <a16:creationId xmlns:a16="http://schemas.microsoft.com/office/drawing/2014/main" id="{8C1513E1-FF9E-440E-BCA0-FE669ADB5113}"/>
                  </a:ext>
                </a:extLst>
              </p:cNvPr>
              <p:cNvSpPr>
                <a:spLocks noChangeShapeType="1"/>
              </p:cNvSpPr>
              <p:nvPr/>
            </p:nvSpPr>
            <p:spPr bwMode="auto">
              <a:xfrm flipH="1">
                <a:off x="567" y="3022"/>
                <a:ext cx="0" cy="5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6" name="Line 128">
                <a:extLst>
                  <a:ext uri="{FF2B5EF4-FFF2-40B4-BE49-F238E27FC236}">
                    <a16:creationId xmlns:a16="http://schemas.microsoft.com/office/drawing/2014/main" id="{FBC4964B-BD68-45A6-9359-78F973FAA8FB}"/>
                  </a:ext>
                </a:extLst>
              </p:cNvPr>
              <p:cNvSpPr>
                <a:spLocks noChangeShapeType="1"/>
              </p:cNvSpPr>
              <p:nvPr/>
            </p:nvSpPr>
            <p:spPr bwMode="auto">
              <a:xfrm>
                <a:off x="567" y="3612"/>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7" name="Line 129">
                <a:extLst>
                  <a:ext uri="{FF2B5EF4-FFF2-40B4-BE49-F238E27FC236}">
                    <a16:creationId xmlns:a16="http://schemas.microsoft.com/office/drawing/2014/main" id="{1D1E78F4-2343-44A9-9F72-559373119732}"/>
                  </a:ext>
                </a:extLst>
              </p:cNvPr>
              <p:cNvSpPr>
                <a:spLocks noChangeShapeType="1"/>
              </p:cNvSpPr>
              <p:nvPr/>
            </p:nvSpPr>
            <p:spPr bwMode="auto">
              <a:xfrm>
                <a:off x="567" y="3657"/>
                <a:ext cx="0" cy="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8" name="Line 130">
                <a:extLst>
                  <a:ext uri="{FF2B5EF4-FFF2-40B4-BE49-F238E27FC236}">
                    <a16:creationId xmlns:a16="http://schemas.microsoft.com/office/drawing/2014/main" id="{599B006C-CCA8-4B1E-8F8C-41A9CBBA7370}"/>
                  </a:ext>
                </a:extLst>
              </p:cNvPr>
              <p:cNvSpPr>
                <a:spLocks noChangeShapeType="1"/>
              </p:cNvSpPr>
              <p:nvPr/>
            </p:nvSpPr>
            <p:spPr bwMode="auto">
              <a:xfrm>
                <a:off x="567" y="3657"/>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9" name="Line 131">
                <a:extLst>
                  <a:ext uri="{FF2B5EF4-FFF2-40B4-BE49-F238E27FC236}">
                    <a16:creationId xmlns:a16="http://schemas.microsoft.com/office/drawing/2014/main" id="{446433E9-63EF-41A4-9B82-B4D76A1DDC39}"/>
                  </a:ext>
                </a:extLst>
              </p:cNvPr>
              <p:cNvSpPr>
                <a:spLocks noChangeShapeType="1"/>
              </p:cNvSpPr>
              <p:nvPr/>
            </p:nvSpPr>
            <p:spPr bwMode="auto">
              <a:xfrm>
                <a:off x="431" y="3612"/>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0" name="Line 132">
                <a:extLst>
                  <a:ext uri="{FF2B5EF4-FFF2-40B4-BE49-F238E27FC236}">
                    <a16:creationId xmlns:a16="http://schemas.microsoft.com/office/drawing/2014/main" id="{08291940-13D8-4F7D-82FD-04BF10FBC74E}"/>
                  </a:ext>
                </a:extLst>
              </p:cNvPr>
              <p:cNvSpPr>
                <a:spLocks noChangeShapeType="1"/>
              </p:cNvSpPr>
              <p:nvPr/>
            </p:nvSpPr>
            <p:spPr bwMode="auto">
              <a:xfrm>
                <a:off x="431" y="3657"/>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1" name="Line 133">
                <a:extLst>
                  <a:ext uri="{FF2B5EF4-FFF2-40B4-BE49-F238E27FC236}">
                    <a16:creationId xmlns:a16="http://schemas.microsoft.com/office/drawing/2014/main" id="{D73E6C3A-1C86-4AC7-85E3-E2A558186264}"/>
                  </a:ext>
                </a:extLst>
              </p:cNvPr>
              <p:cNvSpPr>
                <a:spLocks noChangeShapeType="1"/>
              </p:cNvSpPr>
              <p:nvPr/>
            </p:nvSpPr>
            <p:spPr bwMode="auto">
              <a:xfrm>
                <a:off x="506" y="3022"/>
                <a:ext cx="0" cy="5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2" name="Line 134">
                <a:extLst>
                  <a:ext uri="{FF2B5EF4-FFF2-40B4-BE49-F238E27FC236}">
                    <a16:creationId xmlns:a16="http://schemas.microsoft.com/office/drawing/2014/main" id="{F9B0BF5A-CB7B-45C2-B6F2-41275281EDED}"/>
                  </a:ext>
                </a:extLst>
              </p:cNvPr>
              <p:cNvSpPr>
                <a:spLocks noChangeShapeType="1"/>
              </p:cNvSpPr>
              <p:nvPr/>
            </p:nvSpPr>
            <p:spPr bwMode="auto">
              <a:xfrm>
                <a:off x="506" y="3657"/>
                <a:ext cx="0" cy="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 name="Rectangle 135">
                <a:extLst>
                  <a:ext uri="{FF2B5EF4-FFF2-40B4-BE49-F238E27FC236}">
                    <a16:creationId xmlns:a16="http://schemas.microsoft.com/office/drawing/2014/main" id="{7DDE0C82-3E66-453A-94DD-1463F20D2FFA}"/>
                  </a:ext>
                </a:extLst>
              </p:cNvPr>
              <p:cNvSpPr>
                <a:spLocks noChangeArrowheads="1"/>
              </p:cNvSpPr>
              <p:nvPr/>
            </p:nvSpPr>
            <p:spPr bwMode="auto">
              <a:xfrm>
                <a:off x="421" y="3022"/>
                <a:ext cx="226" cy="725"/>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41" name="Rectangle 138">
              <a:extLst>
                <a:ext uri="{FF2B5EF4-FFF2-40B4-BE49-F238E27FC236}">
                  <a16:creationId xmlns:a16="http://schemas.microsoft.com/office/drawing/2014/main" id="{78490E28-53C6-40E4-99A1-5596500B629C}"/>
                </a:ext>
              </a:extLst>
            </p:cNvPr>
            <p:cNvSpPr>
              <a:spLocks noChangeArrowheads="1"/>
            </p:cNvSpPr>
            <p:nvPr/>
          </p:nvSpPr>
          <p:spPr bwMode="auto">
            <a:xfrm rot="5400000">
              <a:off x="8349911" y="995838"/>
              <a:ext cx="71438"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2" name="Rectangle 140">
              <a:extLst>
                <a:ext uri="{FF2B5EF4-FFF2-40B4-BE49-F238E27FC236}">
                  <a16:creationId xmlns:a16="http://schemas.microsoft.com/office/drawing/2014/main" id="{D58D3E8D-C508-4E9B-8FF8-7A116E86240E}"/>
                </a:ext>
              </a:extLst>
            </p:cNvPr>
            <p:cNvSpPr>
              <a:spLocks noChangeArrowheads="1"/>
            </p:cNvSpPr>
            <p:nvPr/>
          </p:nvSpPr>
          <p:spPr bwMode="auto">
            <a:xfrm rot="5400000">
              <a:off x="8494373" y="5174138"/>
              <a:ext cx="71438"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43" name="Group 141">
              <a:extLst>
                <a:ext uri="{FF2B5EF4-FFF2-40B4-BE49-F238E27FC236}">
                  <a16:creationId xmlns:a16="http://schemas.microsoft.com/office/drawing/2014/main" id="{D966D06E-FD67-4EB2-9E1E-55327FA6BF8B}"/>
                </a:ext>
              </a:extLst>
            </p:cNvPr>
            <p:cNvGrpSpPr>
              <a:grpSpLocks/>
            </p:cNvGrpSpPr>
            <p:nvPr/>
          </p:nvGrpSpPr>
          <p:grpSpPr bwMode="auto">
            <a:xfrm rot="16200000">
              <a:off x="8060985" y="957739"/>
              <a:ext cx="358775" cy="287338"/>
              <a:chOff x="839" y="845"/>
              <a:chExt cx="272" cy="181"/>
            </a:xfrm>
          </p:grpSpPr>
          <p:sp>
            <p:nvSpPr>
              <p:cNvPr id="119" name="Rectangle 142">
                <a:extLst>
                  <a:ext uri="{FF2B5EF4-FFF2-40B4-BE49-F238E27FC236}">
                    <a16:creationId xmlns:a16="http://schemas.microsoft.com/office/drawing/2014/main" id="{93074A75-750B-488C-96EE-3E6627EC44C4}"/>
                  </a:ext>
                </a:extLst>
              </p:cNvPr>
              <p:cNvSpPr>
                <a:spLocks noChangeArrowheads="1"/>
              </p:cNvSpPr>
              <p:nvPr/>
            </p:nvSpPr>
            <p:spPr bwMode="auto">
              <a:xfrm>
                <a:off x="894" y="890"/>
                <a:ext cx="154" cy="45"/>
              </a:xfrm>
              <a:prstGeom prst="rect">
                <a:avLst/>
              </a:prstGeom>
              <a:solidFill>
                <a:srgbClr val="FBA3A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0" name="Line 143">
                <a:extLst>
                  <a:ext uri="{FF2B5EF4-FFF2-40B4-BE49-F238E27FC236}">
                    <a16:creationId xmlns:a16="http://schemas.microsoft.com/office/drawing/2014/main" id="{720B434F-F433-4559-837A-613411E35151}"/>
                  </a:ext>
                </a:extLst>
              </p:cNvPr>
              <p:cNvSpPr>
                <a:spLocks noChangeShapeType="1"/>
              </p:cNvSpPr>
              <p:nvPr/>
            </p:nvSpPr>
            <p:spPr bwMode="auto">
              <a:xfrm>
                <a:off x="920" y="95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1" name="Line 144">
                <a:extLst>
                  <a:ext uri="{FF2B5EF4-FFF2-40B4-BE49-F238E27FC236}">
                    <a16:creationId xmlns:a16="http://schemas.microsoft.com/office/drawing/2014/main" id="{347043DD-9A23-4D16-A1C1-C38472DB6BE2}"/>
                  </a:ext>
                </a:extLst>
              </p:cNvPr>
              <p:cNvSpPr>
                <a:spLocks noChangeShapeType="1"/>
              </p:cNvSpPr>
              <p:nvPr/>
            </p:nvSpPr>
            <p:spPr bwMode="auto">
              <a:xfrm>
                <a:off x="992" y="950"/>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 name="Line 145">
                <a:extLst>
                  <a:ext uri="{FF2B5EF4-FFF2-40B4-BE49-F238E27FC236}">
                    <a16:creationId xmlns:a16="http://schemas.microsoft.com/office/drawing/2014/main" id="{3032C898-4538-4532-87FA-CD43E971B3CF}"/>
                  </a:ext>
                </a:extLst>
              </p:cNvPr>
              <p:cNvSpPr>
                <a:spLocks noChangeShapeType="1"/>
              </p:cNvSpPr>
              <p:nvPr/>
            </p:nvSpPr>
            <p:spPr bwMode="auto">
              <a:xfrm>
                <a:off x="920"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 name="Line 146">
                <a:extLst>
                  <a:ext uri="{FF2B5EF4-FFF2-40B4-BE49-F238E27FC236}">
                    <a16:creationId xmlns:a16="http://schemas.microsoft.com/office/drawing/2014/main" id="{4CA8BFDE-F1A1-425B-8C7B-E327C928CD9A}"/>
                  </a:ext>
                </a:extLst>
              </p:cNvPr>
              <p:cNvSpPr>
                <a:spLocks noChangeShapeType="1"/>
              </p:cNvSpPr>
              <p:nvPr/>
            </p:nvSpPr>
            <p:spPr bwMode="auto">
              <a:xfrm>
                <a:off x="992"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4" name="Rectangle 147">
                <a:extLst>
                  <a:ext uri="{FF2B5EF4-FFF2-40B4-BE49-F238E27FC236}">
                    <a16:creationId xmlns:a16="http://schemas.microsoft.com/office/drawing/2014/main" id="{8EF5872E-F5A2-42A0-830C-73521FD08DFD}"/>
                  </a:ext>
                </a:extLst>
              </p:cNvPr>
              <p:cNvSpPr>
                <a:spLocks noChangeArrowheads="1"/>
              </p:cNvSpPr>
              <p:nvPr/>
            </p:nvSpPr>
            <p:spPr bwMode="auto">
              <a:xfrm>
                <a:off x="839" y="845"/>
                <a:ext cx="272"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 name="Group 159">
              <a:extLst>
                <a:ext uri="{FF2B5EF4-FFF2-40B4-BE49-F238E27FC236}">
                  <a16:creationId xmlns:a16="http://schemas.microsoft.com/office/drawing/2014/main" id="{AE5DF06D-82E8-4514-AB54-888C45F078F9}"/>
                </a:ext>
              </a:extLst>
            </p:cNvPr>
            <p:cNvGrpSpPr>
              <a:grpSpLocks/>
            </p:cNvGrpSpPr>
            <p:nvPr/>
          </p:nvGrpSpPr>
          <p:grpSpPr bwMode="auto">
            <a:xfrm>
              <a:off x="8817429" y="993457"/>
              <a:ext cx="287338" cy="287338"/>
              <a:chOff x="2064" y="3702"/>
              <a:chExt cx="181" cy="181"/>
            </a:xfrm>
          </p:grpSpPr>
          <p:sp>
            <p:nvSpPr>
              <p:cNvPr id="111" name="Rectangle 151">
                <a:extLst>
                  <a:ext uri="{FF2B5EF4-FFF2-40B4-BE49-F238E27FC236}">
                    <a16:creationId xmlns:a16="http://schemas.microsoft.com/office/drawing/2014/main" id="{556D53D9-57D1-4EC8-8EEE-5233D9D902F2}"/>
                  </a:ext>
                </a:extLst>
              </p:cNvPr>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 name="Line 152">
                <a:extLst>
                  <a:ext uri="{FF2B5EF4-FFF2-40B4-BE49-F238E27FC236}">
                    <a16:creationId xmlns:a16="http://schemas.microsoft.com/office/drawing/2014/main" id="{268C2E5F-D9EF-4464-997E-FA94CB658F79}"/>
                  </a:ext>
                </a:extLst>
              </p:cNvPr>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 name="Line 153">
                <a:extLst>
                  <a:ext uri="{FF2B5EF4-FFF2-40B4-BE49-F238E27FC236}">
                    <a16:creationId xmlns:a16="http://schemas.microsoft.com/office/drawing/2014/main" id="{031CD3AE-2976-4A1A-826B-53D16426C237}"/>
                  </a:ext>
                </a:extLst>
              </p:cNvPr>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4" name="Line 154">
                <a:extLst>
                  <a:ext uri="{FF2B5EF4-FFF2-40B4-BE49-F238E27FC236}">
                    <a16:creationId xmlns:a16="http://schemas.microsoft.com/office/drawing/2014/main" id="{43E0FEF2-5363-4B5A-8DA8-AA1C27802F52}"/>
                  </a:ext>
                </a:extLst>
              </p:cNvPr>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5" name="Line 155">
                <a:extLst>
                  <a:ext uri="{FF2B5EF4-FFF2-40B4-BE49-F238E27FC236}">
                    <a16:creationId xmlns:a16="http://schemas.microsoft.com/office/drawing/2014/main" id="{60179AE3-A06F-493B-882E-867DFDC4D516}"/>
                  </a:ext>
                </a:extLst>
              </p:cNvPr>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 name="Line 156">
                <a:extLst>
                  <a:ext uri="{FF2B5EF4-FFF2-40B4-BE49-F238E27FC236}">
                    <a16:creationId xmlns:a16="http://schemas.microsoft.com/office/drawing/2014/main" id="{3AA96D2A-6A12-4146-9550-FBB760B7554E}"/>
                  </a:ext>
                </a:extLst>
              </p:cNvPr>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 name="Line 157">
                <a:extLst>
                  <a:ext uri="{FF2B5EF4-FFF2-40B4-BE49-F238E27FC236}">
                    <a16:creationId xmlns:a16="http://schemas.microsoft.com/office/drawing/2014/main" id="{5601EE30-89BA-40D2-9EB9-EFC9190A4B9D}"/>
                  </a:ext>
                </a:extLst>
              </p:cNvPr>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 name="Rectangle 158">
                <a:extLst>
                  <a:ext uri="{FF2B5EF4-FFF2-40B4-BE49-F238E27FC236}">
                    <a16:creationId xmlns:a16="http://schemas.microsoft.com/office/drawing/2014/main" id="{1D5D3B73-102B-403B-93E3-17F729DB8F4B}"/>
                  </a:ext>
                </a:extLst>
              </p:cNvPr>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5" name="Group 162">
              <a:extLst>
                <a:ext uri="{FF2B5EF4-FFF2-40B4-BE49-F238E27FC236}">
                  <a16:creationId xmlns:a16="http://schemas.microsoft.com/office/drawing/2014/main" id="{20BCED16-1F49-4EF8-86C5-0D1420A074FD}"/>
                </a:ext>
              </a:extLst>
            </p:cNvPr>
            <p:cNvGrpSpPr>
              <a:grpSpLocks/>
            </p:cNvGrpSpPr>
            <p:nvPr/>
          </p:nvGrpSpPr>
          <p:grpSpPr bwMode="auto">
            <a:xfrm rot="10800000">
              <a:off x="8096704" y="2288857"/>
              <a:ext cx="287338" cy="287338"/>
              <a:chOff x="2064" y="3702"/>
              <a:chExt cx="181" cy="181"/>
            </a:xfrm>
          </p:grpSpPr>
          <p:sp>
            <p:nvSpPr>
              <p:cNvPr id="103" name="Rectangle 163">
                <a:extLst>
                  <a:ext uri="{FF2B5EF4-FFF2-40B4-BE49-F238E27FC236}">
                    <a16:creationId xmlns:a16="http://schemas.microsoft.com/office/drawing/2014/main" id="{4E67C7D1-3CF6-48CF-B5F7-C8BE4FAF3CC0}"/>
                  </a:ext>
                </a:extLst>
              </p:cNvPr>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 name="Line 164">
                <a:extLst>
                  <a:ext uri="{FF2B5EF4-FFF2-40B4-BE49-F238E27FC236}">
                    <a16:creationId xmlns:a16="http://schemas.microsoft.com/office/drawing/2014/main" id="{5C88155D-7716-4ADB-ABEF-65771D895928}"/>
                  </a:ext>
                </a:extLst>
              </p:cNvPr>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5" name="Line 165">
                <a:extLst>
                  <a:ext uri="{FF2B5EF4-FFF2-40B4-BE49-F238E27FC236}">
                    <a16:creationId xmlns:a16="http://schemas.microsoft.com/office/drawing/2014/main" id="{BB5AFC00-E377-4EFA-9D26-927EB6732D31}"/>
                  </a:ext>
                </a:extLst>
              </p:cNvPr>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6" name="Line 166">
                <a:extLst>
                  <a:ext uri="{FF2B5EF4-FFF2-40B4-BE49-F238E27FC236}">
                    <a16:creationId xmlns:a16="http://schemas.microsoft.com/office/drawing/2014/main" id="{B65766FF-857D-4EA4-851F-F7A3CB343B9E}"/>
                  </a:ext>
                </a:extLst>
              </p:cNvPr>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7" name="Line 167">
                <a:extLst>
                  <a:ext uri="{FF2B5EF4-FFF2-40B4-BE49-F238E27FC236}">
                    <a16:creationId xmlns:a16="http://schemas.microsoft.com/office/drawing/2014/main" id="{5B34EC62-CEE6-4368-BC2A-11D265F656AD}"/>
                  </a:ext>
                </a:extLst>
              </p:cNvPr>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8" name="Line 168">
                <a:extLst>
                  <a:ext uri="{FF2B5EF4-FFF2-40B4-BE49-F238E27FC236}">
                    <a16:creationId xmlns:a16="http://schemas.microsoft.com/office/drawing/2014/main" id="{BA20383B-531A-4993-A624-0BF5FF96C10D}"/>
                  </a:ext>
                </a:extLst>
              </p:cNvPr>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9" name="Line 169">
                <a:extLst>
                  <a:ext uri="{FF2B5EF4-FFF2-40B4-BE49-F238E27FC236}">
                    <a16:creationId xmlns:a16="http://schemas.microsoft.com/office/drawing/2014/main" id="{A3C00175-E290-4786-92BB-CC6817872487}"/>
                  </a:ext>
                </a:extLst>
              </p:cNvPr>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0" name="Rectangle 170">
                <a:extLst>
                  <a:ext uri="{FF2B5EF4-FFF2-40B4-BE49-F238E27FC236}">
                    <a16:creationId xmlns:a16="http://schemas.microsoft.com/office/drawing/2014/main" id="{50E85608-DE99-4395-92E3-32B43C8324B5}"/>
                  </a:ext>
                </a:extLst>
              </p:cNvPr>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57" name="Group 178">
              <a:extLst>
                <a:ext uri="{FF2B5EF4-FFF2-40B4-BE49-F238E27FC236}">
                  <a16:creationId xmlns:a16="http://schemas.microsoft.com/office/drawing/2014/main" id="{7F1BD496-8A2E-44B6-8C00-E1BE9D470F7E}"/>
                </a:ext>
              </a:extLst>
            </p:cNvPr>
            <p:cNvGrpSpPr>
              <a:grpSpLocks/>
            </p:cNvGrpSpPr>
            <p:nvPr/>
          </p:nvGrpSpPr>
          <p:grpSpPr bwMode="auto">
            <a:xfrm>
              <a:off x="8817429" y="2145982"/>
              <a:ext cx="214313" cy="431800"/>
              <a:chOff x="1202" y="3385"/>
              <a:chExt cx="135" cy="272"/>
            </a:xfrm>
          </p:grpSpPr>
          <p:sp>
            <p:nvSpPr>
              <p:cNvPr id="99" name="Rectangle 172">
                <a:extLst>
                  <a:ext uri="{FF2B5EF4-FFF2-40B4-BE49-F238E27FC236}">
                    <a16:creationId xmlns:a16="http://schemas.microsoft.com/office/drawing/2014/main" id="{4AAD135C-3350-4DF8-AD64-F77154E8E285}"/>
                  </a:ext>
                </a:extLst>
              </p:cNvPr>
              <p:cNvSpPr>
                <a:spLocks noChangeArrowheads="1"/>
              </p:cNvSpPr>
              <p:nvPr/>
            </p:nvSpPr>
            <p:spPr bwMode="auto">
              <a:xfrm rot="5400000">
                <a:off x="1193" y="3499"/>
                <a:ext cx="154" cy="4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0" name="Line 173">
                <a:extLst>
                  <a:ext uri="{FF2B5EF4-FFF2-40B4-BE49-F238E27FC236}">
                    <a16:creationId xmlns:a16="http://schemas.microsoft.com/office/drawing/2014/main" id="{45883B50-FBA8-4A04-AACA-81FAAC5E9344}"/>
                  </a:ext>
                </a:extLst>
              </p:cNvPr>
              <p:cNvSpPr>
                <a:spLocks noChangeShapeType="1"/>
              </p:cNvSpPr>
              <p:nvPr/>
            </p:nvSpPr>
            <p:spPr bwMode="auto">
              <a:xfrm rot="5400000">
                <a:off x="1214" y="3485"/>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1" name="Line 174">
                <a:extLst>
                  <a:ext uri="{FF2B5EF4-FFF2-40B4-BE49-F238E27FC236}">
                    <a16:creationId xmlns:a16="http://schemas.microsoft.com/office/drawing/2014/main" id="{DEB14F2D-B8BA-4EBF-A73A-87E84D70C4FD}"/>
                  </a:ext>
                </a:extLst>
              </p:cNvPr>
              <p:cNvSpPr>
                <a:spLocks noChangeShapeType="1"/>
              </p:cNvSpPr>
              <p:nvPr/>
            </p:nvSpPr>
            <p:spPr bwMode="auto">
              <a:xfrm rot="5400000">
                <a:off x="1215" y="3556"/>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 name="Rectangle 177">
                <a:extLst>
                  <a:ext uri="{FF2B5EF4-FFF2-40B4-BE49-F238E27FC236}">
                    <a16:creationId xmlns:a16="http://schemas.microsoft.com/office/drawing/2014/main" id="{AFE85CE0-1F8B-4F08-90F0-EFBF82E48B73}"/>
                  </a:ext>
                </a:extLst>
              </p:cNvPr>
              <p:cNvSpPr>
                <a:spLocks noChangeArrowheads="1"/>
              </p:cNvSpPr>
              <p:nvPr/>
            </p:nvSpPr>
            <p:spPr bwMode="auto">
              <a:xfrm rot="5400000">
                <a:off x="1134" y="3453"/>
                <a:ext cx="272" cy="13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58" name="Group 185">
              <a:extLst>
                <a:ext uri="{FF2B5EF4-FFF2-40B4-BE49-F238E27FC236}">
                  <a16:creationId xmlns:a16="http://schemas.microsoft.com/office/drawing/2014/main" id="{5DDFC9A3-2ACA-46CA-AC1F-92137B6F0EA5}"/>
                </a:ext>
              </a:extLst>
            </p:cNvPr>
            <p:cNvGrpSpPr>
              <a:grpSpLocks/>
            </p:cNvGrpSpPr>
            <p:nvPr/>
          </p:nvGrpSpPr>
          <p:grpSpPr bwMode="auto">
            <a:xfrm>
              <a:off x="8530092" y="5601970"/>
              <a:ext cx="290512" cy="358775"/>
              <a:chOff x="1066" y="3067"/>
              <a:chExt cx="363" cy="363"/>
            </a:xfrm>
          </p:grpSpPr>
          <p:sp>
            <p:nvSpPr>
              <p:cNvPr id="90" name="Line 186">
                <a:extLst>
                  <a:ext uri="{FF2B5EF4-FFF2-40B4-BE49-F238E27FC236}">
                    <a16:creationId xmlns:a16="http://schemas.microsoft.com/office/drawing/2014/main" id="{2C7322A3-97D3-4CAB-ADB9-87380AF53444}"/>
                  </a:ext>
                </a:extLst>
              </p:cNvPr>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1" name="Line 187">
                <a:extLst>
                  <a:ext uri="{FF2B5EF4-FFF2-40B4-BE49-F238E27FC236}">
                    <a16:creationId xmlns:a16="http://schemas.microsoft.com/office/drawing/2014/main" id="{C86F9D84-D15C-400C-A571-41E6580D4C27}"/>
                  </a:ext>
                </a:extLst>
              </p:cNvPr>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 name="Line 188">
                <a:extLst>
                  <a:ext uri="{FF2B5EF4-FFF2-40B4-BE49-F238E27FC236}">
                    <a16:creationId xmlns:a16="http://schemas.microsoft.com/office/drawing/2014/main" id="{81D2CEA1-5C65-485C-8742-8AABF5F385F3}"/>
                  </a:ext>
                </a:extLst>
              </p:cNvPr>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3" name="Line 189">
                <a:extLst>
                  <a:ext uri="{FF2B5EF4-FFF2-40B4-BE49-F238E27FC236}">
                    <a16:creationId xmlns:a16="http://schemas.microsoft.com/office/drawing/2014/main" id="{45F3DC98-89D9-48E2-8B71-796593F47B74}"/>
                  </a:ext>
                </a:extLst>
              </p:cNvPr>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 name="Line 190">
                <a:extLst>
                  <a:ext uri="{FF2B5EF4-FFF2-40B4-BE49-F238E27FC236}">
                    <a16:creationId xmlns:a16="http://schemas.microsoft.com/office/drawing/2014/main" id="{CCBE8481-5C89-45D2-B40E-4EEE61CC10A7}"/>
                  </a:ext>
                </a:extLst>
              </p:cNvPr>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5" name="Line 191">
                <a:extLst>
                  <a:ext uri="{FF2B5EF4-FFF2-40B4-BE49-F238E27FC236}">
                    <a16:creationId xmlns:a16="http://schemas.microsoft.com/office/drawing/2014/main" id="{DF6D9F22-6983-4772-909F-F8D2153E03FC}"/>
                  </a:ext>
                </a:extLst>
              </p:cNvPr>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6" name="Line 192">
                <a:extLst>
                  <a:ext uri="{FF2B5EF4-FFF2-40B4-BE49-F238E27FC236}">
                    <a16:creationId xmlns:a16="http://schemas.microsoft.com/office/drawing/2014/main" id="{E1A5C050-C5F0-45A8-851A-4992118CFA1C}"/>
                  </a:ext>
                </a:extLst>
              </p:cNvPr>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7" name="Line 193">
                <a:extLst>
                  <a:ext uri="{FF2B5EF4-FFF2-40B4-BE49-F238E27FC236}">
                    <a16:creationId xmlns:a16="http://schemas.microsoft.com/office/drawing/2014/main" id="{6CB5BFFF-D587-4030-B54D-A188AC40169D}"/>
                  </a:ext>
                </a:extLst>
              </p:cNvPr>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8" name="Rectangle 194">
                <a:extLst>
                  <a:ext uri="{FF2B5EF4-FFF2-40B4-BE49-F238E27FC236}">
                    <a16:creationId xmlns:a16="http://schemas.microsoft.com/office/drawing/2014/main" id="{23E91FD6-98FF-4B00-A257-49CA4EDF58F5}"/>
                  </a:ext>
                </a:extLst>
              </p:cNvPr>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59" name="Group 200">
              <a:extLst>
                <a:ext uri="{FF2B5EF4-FFF2-40B4-BE49-F238E27FC236}">
                  <a16:creationId xmlns:a16="http://schemas.microsoft.com/office/drawing/2014/main" id="{81825089-C79F-4D6C-B3A8-375098DA4C7A}"/>
                </a:ext>
              </a:extLst>
            </p:cNvPr>
            <p:cNvGrpSpPr>
              <a:grpSpLocks/>
            </p:cNvGrpSpPr>
            <p:nvPr/>
          </p:nvGrpSpPr>
          <p:grpSpPr bwMode="auto">
            <a:xfrm>
              <a:off x="8888867" y="5601970"/>
              <a:ext cx="360362" cy="360362"/>
              <a:chOff x="839" y="3702"/>
              <a:chExt cx="272" cy="272"/>
            </a:xfrm>
          </p:grpSpPr>
          <p:sp>
            <p:nvSpPr>
              <p:cNvPr id="86" name="Rectangle 196">
                <a:extLst>
                  <a:ext uri="{FF2B5EF4-FFF2-40B4-BE49-F238E27FC236}">
                    <a16:creationId xmlns:a16="http://schemas.microsoft.com/office/drawing/2014/main" id="{D5E38271-2E1C-4966-AC8E-246AD9CA17E7}"/>
                  </a:ext>
                </a:extLst>
              </p:cNvPr>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7" name="Line 197">
                <a:extLst>
                  <a:ext uri="{FF2B5EF4-FFF2-40B4-BE49-F238E27FC236}">
                    <a16:creationId xmlns:a16="http://schemas.microsoft.com/office/drawing/2014/main" id="{F2FA5313-E35F-4A14-80AB-94779B1B6AC2}"/>
                  </a:ext>
                </a:extLst>
              </p:cNvPr>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 name="Line 198">
                <a:extLst>
                  <a:ext uri="{FF2B5EF4-FFF2-40B4-BE49-F238E27FC236}">
                    <a16:creationId xmlns:a16="http://schemas.microsoft.com/office/drawing/2014/main" id="{D6C66E6F-E71A-42C4-AE35-7E187C8BA531}"/>
                  </a:ext>
                </a:extLst>
              </p:cNvPr>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9" name="Rectangle 199">
                <a:extLst>
                  <a:ext uri="{FF2B5EF4-FFF2-40B4-BE49-F238E27FC236}">
                    <a16:creationId xmlns:a16="http://schemas.microsoft.com/office/drawing/2014/main" id="{34A3A9BA-CA25-49FC-A32E-2E98A35EF385}"/>
                  </a:ext>
                </a:extLst>
              </p:cNvPr>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60" name="Group 201">
              <a:extLst>
                <a:ext uri="{FF2B5EF4-FFF2-40B4-BE49-F238E27FC236}">
                  <a16:creationId xmlns:a16="http://schemas.microsoft.com/office/drawing/2014/main" id="{758086F7-FFF2-482F-B8DE-BAD96E8C6824}"/>
                </a:ext>
              </a:extLst>
            </p:cNvPr>
            <p:cNvGrpSpPr>
              <a:grpSpLocks/>
            </p:cNvGrpSpPr>
            <p:nvPr/>
          </p:nvGrpSpPr>
          <p:grpSpPr bwMode="auto">
            <a:xfrm>
              <a:off x="8888867" y="5601970"/>
              <a:ext cx="360362" cy="360362"/>
              <a:chOff x="839" y="3702"/>
              <a:chExt cx="272" cy="272"/>
            </a:xfrm>
          </p:grpSpPr>
          <p:sp>
            <p:nvSpPr>
              <p:cNvPr id="82" name="Rectangle 202">
                <a:extLst>
                  <a:ext uri="{FF2B5EF4-FFF2-40B4-BE49-F238E27FC236}">
                    <a16:creationId xmlns:a16="http://schemas.microsoft.com/office/drawing/2014/main" id="{BC7D0C10-A09A-4237-A15B-2C2E93F30906}"/>
                  </a:ext>
                </a:extLst>
              </p:cNvPr>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3" name="Line 203">
                <a:extLst>
                  <a:ext uri="{FF2B5EF4-FFF2-40B4-BE49-F238E27FC236}">
                    <a16:creationId xmlns:a16="http://schemas.microsoft.com/office/drawing/2014/main" id="{5AE37767-2EF0-4786-AC18-DD1AE31D0917}"/>
                  </a:ext>
                </a:extLst>
              </p:cNvPr>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4" name="Line 204">
                <a:extLst>
                  <a:ext uri="{FF2B5EF4-FFF2-40B4-BE49-F238E27FC236}">
                    <a16:creationId xmlns:a16="http://schemas.microsoft.com/office/drawing/2014/main" id="{8202B6BC-4733-4E54-A005-D3997120623C}"/>
                  </a:ext>
                </a:extLst>
              </p:cNvPr>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5" name="Rectangle 205">
                <a:extLst>
                  <a:ext uri="{FF2B5EF4-FFF2-40B4-BE49-F238E27FC236}">
                    <a16:creationId xmlns:a16="http://schemas.microsoft.com/office/drawing/2014/main" id="{9D510E0F-FC17-49B9-BC68-E3607A2F206D}"/>
                  </a:ext>
                </a:extLst>
              </p:cNvPr>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61" name="Group 211">
              <a:extLst>
                <a:ext uri="{FF2B5EF4-FFF2-40B4-BE49-F238E27FC236}">
                  <a16:creationId xmlns:a16="http://schemas.microsoft.com/office/drawing/2014/main" id="{6AF858BE-D0B3-4AAF-8A1D-F976197299C4}"/>
                </a:ext>
              </a:extLst>
            </p:cNvPr>
            <p:cNvGrpSpPr>
              <a:grpSpLocks/>
            </p:cNvGrpSpPr>
            <p:nvPr/>
          </p:nvGrpSpPr>
          <p:grpSpPr bwMode="auto">
            <a:xfrm rot="10800000">
              <a:off x="8096704" y="5601970"/>
              <a:ext cx="360363" cy="360362"/>
              <a:chOff x="839" y="3702"/>
              <a:chExt cx="272" cy="272"/>
            </a:xfrm>
          </p:grpSpPr>
          <p:sp>
            <p:nvSpPr>
              <p:cNvPr id="78" name="Rectangle 212">
                <a:extLst>
                  <a:ext uri="{FF2B5EF4-FFF2-40B4-BE49-F238E27FC236}">
                    <a16:creationId xmlns:a16="http://schemas.microsoft.com/office/drawing/2014/main" id="{122B64AA-D8D0-4276-97EE-DA158BA5560C}"/>
                  </a:ext>
                </a:extLst>
              </p:cNvPr>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9" name="Line 213">
                <a:extLst>
                  <a:ext uri="{FF2B5EF4-FFF2-40B4-BE49-F238E27FC236}">
                    <a16:creationId xmlns:a16="http://schemas.microsoft.com/office/drawing/2014/main" id="{1F1B939A-C3B5-4A45-AC3A-918CA438C095}"/>
                  </a:ext>
                </a:extLst>
              </p:cNvPr>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0" name="Line 214">
                <a:extLst>
                  <a:ext uri="{FF2B5EF4-FFF2-40B4-BE49-F238E27FC236}">
                    <a16:creationId xmlns:a16="http://schemas.microsoft.com/office/drawing/2014/main" id="{33EDD5F4-26D3-4CCF-A097-8981722E61F4}"/>
                  </a:ext>
                </a:extLst>
              </p:cNvPr>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 name="Rectangle 215">
                <a:extLst>
                  <a:ext uri="{FF2B5EF4-FFF2-40B4-BE49-F238E27FC236}">
                    <a16:creationId xmlns:a16="http://schemas.microsoft.com/office/drawing/2014/main" id="{501941D5-7E2A-44AD-BD0E-71846762EDEB}"/>
                  </a:ext>
                </a:extLst>
              </p:cNvPr>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62" name="Group 216">
              <a:extLst>
                <a:ext uri="{FF2B5EF4-FFF2-40B4-BE49-F238E27FC236}">
                  <a16:creationId xmlns:a16="http://schemas.microsoft.com/office/drawing/2014/main" id="{B4A8F3B1-E7B6-4B29-9246-7A4D8E8C114F}"/>
                </a:ext>
              </a:extLst>
            </p:cNvPr>
            <p:cNvGrpSpPr>
              <a:grpSpLocks/>
            </p:cNvGrpSpPr>
            <p:nvPr/>
          </p:nvGrpSpPr>
          <p:grpSpPr bwMode="auto">
            <a:xfrm rot="5400000">
              <a:off x="8530092" y="6033770"/>
              <a:ext cx="287337" cy="287337"/>
              <a:chOff x="2064" y="3702"/>
              <a:chExt cx="181" cy="181"/>
            </a:xfrm>
          </p:grpSpPr>
          <p:sp>
            <p:nvSpPr>
              <p:cNvPr id="70" name="Rectangle 217">
                <a:extLst>
                  <a:ext uri="{FF2B5EF4-FFF2-40B4-BE49-F238E27FC236}">
                    <a16:creationId xmlns:a16="http://schemas.microsoft.com/office/drawing/2014/main" id="{DAC65527-03D6-44AF-BB17-D16DDFD03F5D}"/>
                  </a:ext>
                </a:extLst>
              </p:cNvPr>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 name="Line 218">
                <a:extLst>
                  <a:ext uri="{FF2B5EF4-FFF2-40B4-BE49-F238E27FC236}">
                    <a16:creationId xmlns:a16="http://schemas.microsoft.com/office/drawing/2014/main" id="{677E105D-DC29-4560-8D92-52E5C3B318CC}"/>
                  </a:ext>
                </a:extLst>
              </p:cNvPr>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2" name="Line 219">
                <a:extLst>
                  <a:ext uri="{FF2B5EF4-FFF2-40B4-BE49-F238E27FC236}">
                    <a16:creationId xmlns:a16="http://schemas.microsoft.com/office/drawing/2014/main" id="{6712E3BD-B6F8-47C7-9A27-65517A7F161C}"/>
                  </a:ext>
                </a:extLst>
              </p:cNvPr>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3" name="Line 220">
                <a:extLst>
                  <a:ext uri="{FF2B5EF4-FFF2-40B4-BE49-F238E27FC236}">
                    <a16:creationId xmlns:a16="http://schemas.microsoft.com/office/drawing/2014/main" id="{87553047-D623-4B2C-A6EA-47963FD96EE2}"/>
                  </a:ext>
                </a:extLst>
              </p:cNvPr>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4" name="Line 221">
                <a:extLst>
                  <a:ext uri="{FF2B5EF4-FFF2-40B4-BE49-F238E27FC236}">
                    <a16:creationId xmlns:a16="http://schemas.microsoft.com/office/drawing/2014/main" id="{8FFB00CD-BCAB-4461-B1E2-A0B3D6C3969B}"/>
                  </a:ext>
                </a:extLst>
              </p:cNvPr>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5" name="Line 222">
                <a:extLst>
                  <a:ext uri="{FF2B5EF4-FFF2-40B4-BE49-F238E27FC236}">
                    <a16:creationId xmlns:a16="http://schemas.microsoft.com/office/drawing/2014/main" id="{AEDDCFDA-D7D1-4E14-9BF9-71B95EF9D754}"/>
                  </a:ext>
                </a:extLst>
              </p:cNvPr>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 name="Line 223">
                <a:extLst>
                  <a:ext uri="{FF2B5EF4-FFF2-40B4-BE49-F238E27FC236}">
                    <a16:creationId xmlns:a16="http://schemas.microsoft.com/office/drawing/2014/main" id="{FBF0A60D-FB3A-40BB-8F16-312593D233DD}"/>
                  </a:ext>
                </a:extLst>
              </p:cNvPr>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7" name="Rectangle 224">
                <a:extLst>
                  <a:ext uri="{FF2B5EF4-FFF2-40B4-BE49-F238E27FC236}">
                    <a16:creationId xmlns:a16="http://schemas.microsoft.com/office/drawing/2014/main" id="{2B11B770-BFB2-45AC-A626-0BE84C393DD7}"/>
                  </a:ext>
                </a:extLst>
              </p:cNvPr>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63" name="Line 233">
              <a:extLst>
                <a:ext uri="{FF2B5EF4-FFF2-40B4-BE49-F238E27FC236}">
                  <a16:creationId xmlns:a16="http://schemas.microsoft.com/office/drawing/2014/main" id="{EA6D3D1F-801C-449A-90E5-E000483F00DA}"/>
                </a:ext>
              </a:extLst>
            </p:cNvPr>
            <p:cNvSpPr>
              <a:spLocks noChangeShapeType="1"/>
            </p:cNvSpPr>
            <p:nvPr/>
          </p:nvSpPr>
          <p:spPr bwMode="auto">
            <a:xfrm>
              <a:off x="8601529" y="633095"/>
              <a:ext cx="0" cy="24288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4" name="Rectangle 235">
              <a:extLst>
                <a:ext uri="{FF2B5EF4-FFF2-40B4-BE49-F238E27FC236}">
                  <a16:creationId xmlns:a16="http://schemas.microsoft.com/office/drawing/2014/main" id="{FECF698D-A3F7-4C3D-84E9-FA934A05718B}"/>
                </a:ext>
              </a:extLst>
            </p:cNvPr>
            <p:cNvSpPr>
              <a:spLocks noChangeArrowheads="1"/>
            </p:cNvSpPr>
            <p:nvPr/>
          </p:nvSpPr>
          <p:spPr bwMode="auto">
            <a:xfrm>
              <a:off x="8169729" y="3081020"/>
              <a:ext cx="935038" cy="2449512"/>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5" name="Rectangle 236">
              <a:extLst>
                <a:ext uri="{FF2B5EF4-FFF2-40B4-BE49-F238E27FC236}">
                  <a16:creationId xmlns:a16="http://schemas.microsoft.com/office/drawing/2014/main" id="{B4A89ED6-320B-48DE-8160-200EA804C092}"/>
                </a:ext>
              </a:extLst>
            </p:cNvPr>
            <p:cNvSpPr>
              <a:spLocks noChangeArrowheads="1"/>
            </p:cNvSpPr>
            <p:nvPr/>
          </p:nvSpPr>
          <p:spPr bwMode="auto">
            <a:xfrm>
              <a:off x="9104767" y="3512820"/>
              <a:ext cx="2665412" cy="1296987"/>
            </a:xfrm>
            <a:prstGeom prst="rect">
              <a:avLst/>
            </a:prstGeom>
            <a:noFill/>
            <a:ln w="38100">
              <a:solidFill>
                <a:srgbClr val="FD7B2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6" name="Rectangle 237">
              <a:extLst>
                <a:ext uri="{FF2B5EF4-FFF2-40B4-BE49-F238E27FC236}">
                  <a16:creationId xmlns:a16="http://schemas.microsoft.com/office/drawing/2014/main" id="{8C05885D-E33A-4A6B-BE11-B74471B01BB3}"/>
                </a:ext>
              </a:extLst>
            </p:cNvPr>
            <p:cNvSpPr>
              <a:spLocks noChangeArrowheads="1"/>
            </p:cNvSpPr>
            <p:nvPr/>
          </p:nvSpPr>
          <p:spPr bwMode="auto">
            <a:xfrm>
              <a:off x="9104767" y="3512820"/>
              <a:ext cx="2665412" cy="1296987"/>
            </a:xfrm>
            <a:prstGeom prst="rect">
              <a:avLst/>
            </a:prstGeom>
            <a:noFill/>
            <a:ln w="38100">
              <a:solidFill>
                <a:srgbClr val="FD7B2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7" name="Rectangle 238">
              <a:extLst>
                <a:ext uri="{FF2B5EF4-FFF2-40B4-BE49-F238E27FC236}">
                  <a16:creationId xmlns:a16="http://schemas.microsoft.com/office/drawing/2014/main" id="{59F87B80-CAF8-4FD7-BF86-64EF7B4A0F72}"/>
                </a:ext>
              </a:extLst>
            </p:cNvPr>
            <p:cNvSpPr>
              <a:spLocks noChangeArrowheads="1"/>
            </p:cNvSpPr>
            <p:nvPr/>
          </p:nvSpPr>
          <p:spPr bwMode="auto">
            <a:xfrm>
              <a:off x="6656842" y="3657282"/>
              <a:ext cx="1512887" cy="1296988"/>
            </a:xfrm>
            <a:prstGeom prst="rect">
              <a:avLst/>
            </a:prstGeom>
            <a:noFill/>
            <a:ln w="38100">
              <a:solidFill>
                <a:schemeClr val="folHlink"/>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8" name="Rectangle 244">
              <a:extLst>
                <a:ext uri="{FF2B5EF4-FFF2-40B4-BE49-F238E27FC236}">
                  <a16:creationId xmlns:a16="http://schemas.microsoft.com/office/drawing/2014/main" id="{F43CF0CF-196D-4937-B602-FD2D4DC44F42}"/>
                </a:ext>
              </a:extLst>
            </p:cNvPr>
            <p:cNvSpPr>
              <a:spLocks noChangeArrowheads="1"/>
            </p:cNvSpPr>
            <p:nvPr/>
          </p:nvSpPr>
          <p:spPr bwMode="auto">
            <a:xfrm>
              <a:off x="8025267" y="848995"/>
              <a:ext cx="1152525" cy="2232025"/>
            </a:xfrm>
            <a:prstGeom prst="rect">
              <a:avLst/>
            </a:prstGeom>
            <a:noFill/>
            <a:ln w="38100">
              <a:solidFill>
                <a:srgbClr val="FBA3A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9" name="Rectangle 247">
              <a:extLst>
                <a:ext uri="{FF2B5EF4-FFF2-40B4-BE49-F238E27FC236}">
                  <a16:creationId xmlns:a16="http://schemas.microsoft.com/office/drawing/2014/main" id="{BB14ED60-4170-4DFC-B040-3CE711DE0273}"/>
                </a:ext>
              </a:extLst>
            </p:cNvPr>
            <p:cNvSpPr>
              <a:spLocks noChangeArrowheads="1"/>
            </p:cNvSpPr>
            <p:nvPr/>
          </p:nvSpPr>
          <p:spPr bwMode="auto">
            <a:xfrm>
              <a:off x="8025267" y="5530532"/>
              <a:ext cx="1257300" cy="863600"/>
            </a:xfrm>
            <a:prstGeom prst="rect">
              <a:avLst/>
            </a:prstGeom>
            <a:noFill/>
            <a:ln w="38100">
              <a:solidFill>
                <a:srgbClr val="A8A1FD"/>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86" name="Прямоугольник 185">
            <a:extLst>
              <a:ext uri="{FF2B5EF4-FFF2-40B4-BE49-F238E27FC236}">
                <a16:creationId xmlns:a16="http://schemas.microsoft.com/office/drawing/2014/main" id="{1B054607-C2EB-4C72-BC72-AA60BA90C8D1}"/>
              </a:ext>
            </a:extLst>
          </p:cNvPr>
          <p:cNvSpPr/>
          <p:nvPr/>
        </p:nvSpPr>
        <p:spPr>
          <a:xfrm>
            <a:off x="10062476" y="3541079"/>
            <a:ext cx="1774845" cy="646331"/>
          </a:xfrm>
          <a:prstGeom prst="rect">
            <a:avLst/>
          </a:prstGeom>
        </p:spPr>
        <p:txBody>
          <a:bodyPr wrap="none">
            <a:spAutoFit/>
          </a:bodyPr>
          <a:lstStyle/>
          <a:p>
            <a:pPr algn="r" eaLnBrk="1" hangingPunct="1"/>
            <a:r>
              <a:rPr lang="en-US" altLang="ru-RU" dirty="0">
                <a:solidFill>
                  <a:srgbClr val="C00000"/>
                </a:solidFill>
                <a:latin typeface="Arial" panose="020B0604020202020204" pitchFamily="34" charset="0"/>
                <a:cs typeface="Arial" panose="020B0604020202020204" pitchFamily="34" charset="0"/>
              </a:rPr>
              <a:t>MR-TOF</a:t>
            </a:r>
          </a:p>
          <a:p>
            <a:pPr algn="r" eaLnBrk="1" hangingPunct="1"/>
            <a:r>
              <a:rPr lang="en-US" altLang="ru-RU" dirty="0">
                <a:solidFill>
                  <a:srgbClr val="C00000"/>
                </a:solidFill>
                <a:latin typeface="Arial" panose="020B0604020202020204" pitchFamily="34" charset="0"/>
                <a:cs typeface="Arial" panose="020B0604020202020204" pitchFamily="34" charset="0"/>
              </a:rPr>
              <a:t> Mass-Analyzer</a:t>
            </a:r>
            <a:endParaRPr lang="el-GR" altLang="ru-RU" dirty="0">
              <a:solidFill>
                <a:srgbClr val="C00000"/>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62CD9728-EF09-45AD-A485-41BD85B229D3}"/>
              </a:ext>
            </a:extLst>
          </p:cNvPr>
          <p:cNvSpPr txBox="1"/>
          <p:nvPr/>
        </p:nvSpPr>
        <p:spPr>
          <a:xfrm>
            <a:off x="6478244" y="5002749"/>
            <a:ext cx="3057672" cy="1723549"/>
          </a:xfrm>
          <a:prstGeom prst="rect">
            <a:avLst/>
          </a:prstGeom>
          <a:noFill/>
        </p:spPr>
        <p:txBody>
          <a:bodyPr wrap="square" rtlCol="0">
            <a:spAutoFit/>
          </a:bodyPr>
          <a:lstStyle/>
          <a:p>
            <a:r>
              <a:rPr lang="en-GB" b="1" dirty="0">
                <a:solidFill>
                  <a:srgbClr val="C00000"/>
                </a:solidFill>
              </a:rPr>
              <a:t>Measurement of masses of SH isotopes </a:t>
            </a:r>
          </a:p>
          <a:p>
            <a:r>
              <a:rPr lang="en-GB" sz="1400" i="1" dirty="0">
                <a:solidFill>
                  <a:srgbClr val="C00000"/>
                </a:solidFill>
                <a:effectLst>
                  <a:outerShdw blurRad="38100" dist="38100" dir="2700000" algn="tl">
                    <a:srgbClr val="000000">
                      <a:alpha val="43137"/>
                    </a:srgbClr>
                  </a:outerShdw>
                </a:effectLst>
              </a:rPr>
              <a:t>SHE Factory – MR TOF</a:t>
            </a:r>
          </a:p>
          <a:p>
            <a:r>
              <a:rPr lang="en-GB" sz="1400" dirty="0"/>
              <a:t>Mass measurement of any of the nuclei in the </a:t>
            </a:r>
            <a:r>
              <a:rPr lang="el-GR" sz="1400" dirty="0"/>
              <a:t>α</a:t>
            </a:r>
            <a:r>
              <a:rPr lang="en-GB" sz="1400" dirty="0"/>
              <a:t>-decay chain with a precision of ~30 </a:t>
            </a:r>
            <a:r>
              <a:rPr lang="en-GB" sz="1400" dirty="0" err="1"/>
              <a:t>keV</a:t>
            </a:r>
            <a:r>
              <a:rPr lang="en-GB" sz="1400" dirty="0"/>
              <a:t> would provide the masses of all the nuclei in the chain</a:t>
            </a:r>
            <a:endParaRPr lang="ru-RU" sz="1400" b="1" dirty="0"/>
          </a:p>
        </p:txBody>
      </p:sp>
      <p:graphicFrame>
        <p:nvGraphicFramePr>
          <p:cNvPr id="188" name="Объект 187">
            <a:extLst>
              <a:ext uri="{FF2B5EF4-FFF2-40B4-BE49-F238E27FC236}">
                <a16:creationId xmlns:a16="http://schemas.microsoft.com/office/drawing/2014/main" id="{7DD21D29-392C-4C11-9626-CAA2ABE11F0D}"/>
              </a:ext>
            </a:extLst>
          </p:cNvPr>
          <p:cNvGraphicFramePr>
            <a:graphicFrameLocks noChangeAspect="1"/>
          </p:cNvGraphicFramePr>
          <p:nvPr>
            <p:extLst>
              <p:ext uri="{D42A27DB-BD31-4B8C-83A1-F6EECF244321}">
                <p14:modId xmlns:p14="http://schemas.microsoft.com/office/powerpoint/2010/main" val="1410437449"/>
              </p:ext>
            </p:extLst>
          </p:nvPr>
        </p:nvGraphicFramePr>
        <p:xfrm>
          <a:off x="6310934" y="2723109"/>
          <a:ext cx="4156415" cy="2320665"/>
        </p:xfrm>
        <a:graphic>
          <a:graphicData uri="http://schemas.openxmlformats.org/presentationml/2006/ole">
            <mc:AlternateContent xmlns:mc="http://schemas.openxmlformats.org/markup-compatibility/2006">
              <mc:Choice xmlns:v="urn:schemas-microsoft-com:vml" Requires="v">
                <p:oleObj spid="_x0000_s1366" name="CorelDRAW" r:id="rId7" imgW="26327100" imgH="14716125" progId="">
                  <p:embed/>
                </p:oleObj>
              </mc:Choice>
              <mc:Fallback>
                <p:oleObj name="CorelDRAW" r:id="rId7" imgW="26327100" imgH="14716125" progId="">
                  <p:embed/>
                  <p:pic>
                    <p:nvPicPr>
                      <p:cNvPr id="0" name="Picture 2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934" y="2723109"/>
                        <a:ext cx="4156415" cy="23206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 name="Объект 188">
            <a:extLst>
              <a:ext uri="{FF2B5EF4-FFF2-40B4-BE49-F238E27FC236}">
                <a16:creationId xmlns:a16="http://schemas.microsoft.com/office/drawing/2014/main" id="{2B0CD647-1B44-4AAA-AC6F-123114769CEE}"/>
              </a:ext>
            </a:extLst>
          </p:cNvPr>
          <p:cNvGraphicFramePr>
            <a:graphicFrameLocks noChangeAspect="1"/>
          </p:cNvGraphicFramePr>
          <p:nvPr>
            <p:extLst>
              <p:ext uri="{D42A27DB-BD31-4B8C-83A1-F6EECF244321}">
                <p14:modId xmlns:p14="http://schemas.microsoft.com/office/powerpoint/2010/main" val="1128150350"/>
              </p:ext>
            </p:extLst>
          </p:nvPr>
        </p:nvGraphicFramePr>
        <p:xfrm>
          <a:off x="3575720" y="3654189"/>
          <a:ext cx="4568865" cy="2890044"/>
        </p:xfrm>
        <a:graphic>
          <a:graphicData uri="http://schemas.openxmlformats.org/presentationml/2006/ole">
            <mc:AlternateContent xmlns:mc="http://schemas.openxmlformats.org/markup-compatibility/2006">
              <mc:Choice xmlns:v="urn:schemas-microsoft-com:vml" Requires="v">
                <p:oleObj spid="_x0000_s1367" name="CorelDRAW" r:id="rId9" imgW="29984700" imgH="18983325" progId="">
                  <p:embed/>
                </p:oleObj>
              </mc:Choice>
              <mc:Fallback>
                <p:oleObj name="CorelDRAW" r:id="rId9" imgW="29984700" imgH="18983325" progId="">
                  <p:embed/>
                  <p:pic>
                    <p:nvPicPr>
                      <p:cNvPr id="0" name="Picture 2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5720" y="3654189"/>
                        <a:ext cx="4568865" cy="2890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0" name="Рисунок 189">
            <a:extLst>
              <a:ext uri="{FF2B5EF4-FFF2-40B4-BE49-F238E27FC236}">
                <a16:creationId xmlns:a16="http://schemas.microsoft.com/office/drawing/2014/main" id="{5A406E18-5654-437E-B413-B58FF3EDF3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4192" y="525726"/>
            <a:ext cx="2940560" cy="2057894"/>
          </a:xfrm>
          <a:prstGeom prst="rect">
            <a:avLst/>
          </a:prstGeom>
        </p:spPr>
      </p:pic>
      <p:sp>
        <p:nvSpPr>
          <p:cNvPr id="191" name="Прямоугольник 190">
            <a:extLst>
              <a:ext uri="{FF2B5EF4-FFF2-40B4-BE49-F238E27FC236}">
                <a16:creationId xmlns:a16="http://schemas.microsoft.com/office/drawing/2014/main" id="{B3951EA6-9F65-4B4D-BF36-083DF46AF995}"/>
              </a:ext>
            </a:extLst>
          </p:cNvPr>
          <p:cNvSpPr/>
          <p:nvPr/>
        </p:nvSpPr>
        <p:spPr>
          <a:xfrm>
            <a:off x="1803137" y="2033504"/>
            <a:ext cx="1228830" cy="584775"/>
          </a:xfrm>
          <a:prstGeom prst="rect">
            <a:avLst/>
          </a:prstGeom>
        </p:spPr>
        <p:txBody>
          <a:bodyPr wrap="square">
            <a:spAutoFit/>
          </a:bodyPr>
          <a:lstStyle/>
          <a:p>
            <a:pPr algn="ctr"/>
            <a:r>
              <a:rPr lang="en-US" altLang="ru-RU" sz="1600" b="1" kern="0" dirty="0">
                <a:solidFill>
                  <a:schemeClr val="bg1"/>
                </a:solidFill>
                <a:latin typeface="Arial" panose="020B0604020202020204" pitchFamily="34" charset="0"/>
                <a:cs typeface="Arial" panose="020B0604020202020204" pitchFamily="34" charset="0"/>
              </a:rPr>
              <a:t>Alexander</a:t>
            </a:r>
            <a:endParaRPr lang="en-US" sz="1600" b="1"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Karpov</a:t>
            </a:r>
          </a:p>
        </p:txBody>
      </p:sp>
    </p:spTree>
    <p:extLst>
      <p:ext uri="{BB962C8B-B14F-4D97-AF65-F5344CB8AC3E}">
        <p14:creationId xmlns:p14="http://schemas.microsoft.com/office/powerpoint/2010/main" val="284543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477054"/>
          </a:xfrm>
          <a:prstGeom prst="rect">
            <a:avLst/>
          </a:prstGeom>
        </p:spPr>
        <p:txBody>
          <a:bodyPr wrap="square">
            <a:spAutoFit/>
          </a:bodyPr>
          <a:lstStyle/>
          <a:p>
            <a:pPr algn="ctr"/>
            <a:r>
              <a:rPr lang="en-US" altLang="ru-RU" sz="2500" b="1" kern="0" dirty="0">
                <a:solidFill>
                  <a:srgbClr val="C00000"/>
                </a:solidFill>
              </a:rPr>
              <a:t>Project “Light exotic nuclei at the borders of nuclear stability”</a:t>
            </a:r>
            <a:endParaRPr lang="ru-RU" sz="2500" dirty="0">
              <a:solidFill>
                <a:srgbClr val="C00000"/>
              </a:solidFill>
            </a:endParaRPr>
          </a:p>
        </p:txBody>
      </p:sp>
      <p:pic>
        <p:nvPicPr>
          <p:cNvPr id="4" name="Рисунок 3">
            <a:extLst>
              <a:ext uri="{FF2B5EF4-FFF2-40B4-BE49-F238E27FC236}">
                <a16:creationId xmlns:a16="http://schemas.microsoft.com/office/drawing/2014/main" id="{43A08F0B-6C2D-4768-A38B-A1FD03222E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521836"/>
            <a:ext cx="2880320" cy="2210847"/>
          </a:xfrm>
          <a:prstGeom prst="rect">
            <a:avLst/>
          </a:prstGeom>
        </p:spPr>
      </p:pic>
      <p:sp>
        <p:nvSpPr>
          <p:cNvPr id="31" name="Прямоугольник 30">
            <a:extLst>
              <a:ext uri="{FF2B5EF4-FFF2-40B4-BE49-F238E27FC236}">
                <a16:creationId xmlns:a16="http://schemas.microsoft.com/office/drawing/2014/main" id="{DB15FDD7-8E10-411B-9496-1BBF01EA26AF}"/>
              </a:ext>
            </a:extLst>
          </p:cNvPr>
          <p:cNvSpPr/>
          <p:nvPr/>
        </p:nvSpPr>
        <p:spPr>
          <a:xfrm>
            <a:off x="283439" y="2124145"/>
            <a:ext cx="1132041" cy="584775"/>
          </a:xfrm>
          <a:prstGeom prst="rect">
            <a:avLst/>
          </a:prstGeom>
        </p:spPr>
        <p:txBody>
          <a:bodyPr wrap="none">
            <a:spAutoFit/>
          </a:bodyPr>
          <a:lstStyle/>
          <a:p>
            <a:pPr algn="ctr"/>
            <a:r>
              <a:rPr lang="en-US" altLang="ru-RU" sz="1600" b="1" kern="0" dirty="0">
                <a:solidFill>
                  <a:schemeClr val="bg1"/>
                </a:solidFill>
                <a:latin typeface="Arial" panose="020B0604020202020204" pitchFamily="34" charset="0"/>
                <a:cs typeface="Arial" panose="020B0604020202020204" pitchFamily="34" charset="0"/>
              </a:rPr>
              <a:t>Grzegorz </a:t>
            </a:r>
          </a:p>
          <a:p>
            <a:pPr algn="ctr"/>
            <a:r>
              <a:rPr lang="en-US" altLang="ru-RU" sz="1600" b="1" kern="0" dirty="0">
                <a:solidFill>
                  <a:schemeClr val="bg1"/>
                </a:solidFill>
                <a:latin typeface="Arial" panose="020B0604020202020204" pitchFamily="34" charset="0"/>
                <a:cs typeface="Arial" panose="020B0604020202020204" pitchFamily="34" charset="0"/>
              </a:rPr>
              <a:t>Kaminski</a:t>
            </a:r>
            <a:endParaRPr lang="en-US" sz="1600" b="1" dirty="0">
              <a:solidFill>
                <a:schemeClr val="bg1"/>
              </a:solidFill>
              <a:latin typeface="Arial" panose="020B0604020202020204" pitchFamily="34" charset="0"/>
              <a:cs typeface="Arial" panose="020B0604020202020204" pitchFamily="34" charset="0"/>
            </a:endParaRPr>
          </a:p>
        </p:txBody>
      </p:sp>
      <p:sp>
        <p:nvSpPr>
          <p:cNvPr id="33" name="Rectangle 2">
            <a:extLst>
              <a:ext uri="{FF2B5EF4-FFF2-40B4-BE49-F238E27FC236}">
                <a16:creationId xmlns:a16="http://schemas.microsoft.com/office/drawing/2014/main" id="{4FD808DF-C713-4864-80F1-F0AF645A0BCE}"/>
              </a:ext>
            </a:extLst>
          </p:cNvPr>
          <p:cNvSpPr txBox="1">
            <a:spLocks noChangeArrowheads="1"/>
          </p:cNvSpPr>
          <p:nvPr/>
        </p:nvSpPr>
        <p:spPr bwMode="auto">
          <a:xfrm>
            <a:off x="3647728" y="521836"/>
            <a:ext cx="5760640" cy="4896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altLang="ja-JP" sz="2000" b="1" kern="0" dirty="0">
                <a:solidFill>
                  <a:srgbClr val="002060"/>
                </a:solidFill>
                <a:latin typeface="Arial" panose="020B0604020202020204" pitchFamily="34" charset="0"/>
                <a:cs typeface="Arial" panose="020B0604020202020204" pitchFamily="34" charset="0"/>
              </a:rPr>
              <a:t>Planned research areas: 2024 - 2028 </a:t>
            </a:r>
            <a:endParaRPr lang="en-US" sz="2000" b="1" dirty="0">
              <a:solidFill>
                <a:srgbClr val="00206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D6921423-6F17-422A-86F2-B721148743AB}"/>
              </a:ext>
            </a:extLst>
          </p:cNvPr>
          <p:cNvSpPr txBox="1"/>
          <p:nvPr/>
        </p:nvSpPr>
        <p:spPr>
          <a:xfrm>
            <a:off x="3071664" y="990967"/>
            <a:ext cx="9068415" cy="2246769"/>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lang="en-US" sz="1600" dirty="0">
                <a:solidFill>
                  <a:srgbClr val="C00000"/>
                </a:solidFill>
              </a:rPr>
              <a:t>Structure of neutron-rich </a:t>
            </a:r>
            <a:r>
              <a:rPr lang="en-US" sz="1600" dirty="0"/>
              <a:t>isotopes in </a:t>
            </a:r>
            <a:r>
              <a:rPr lang="en-US" sz="1600" b="1" dirty="0"/>
              <a:t>(</a:t>
            </a:r>
            <a:r>
              <a:rPr lang="en-US" sz="1600" b="1" dirty="0" err="1"/>
              <a:t>d,p</a:t>
            </a:r>
            <a:r>
              <a:rPr lang="en-US" sz="1600" b="1" dirty="0"/>
              <a:t>), (</a:t>
            </a:r>
            <a:r>
              <a:rPr lang="en-US" sz="1600" b="1" dirty="0" err="1"/>
              <a:t>d,t</a:t>
            </a:r>
            <a:r>
              <a:rPr lang="en-US" sz="1600" b="1" dirty="0"/>
              <a:t>), (d,</a:t>
            </a:r>
            <a:r>
              <a:rPr lang="en-US" sz="1600" b="1" baseline="30000" dirty="0"/>
              <a:t>3</a:t>
            </a:r>
            <a:r>
              <a:rPr lang="en-US" sz="1600" b="1" dirty="0"/>
              <a:t>He) </a:t>
            </a:r>
            <a:r>
              <a:rPr lang="en-US" sz="1600" dirty="0"/>
              <a:t>reactions</a:t>
            </a:r>
          </a:p>
          <a:p>
            <a:pPr marL="285750" indent="-285750">
              <a:lnSpc>
                <a:spcPct val="125000"/>
              </a:lnSpc>
              <a:buFont typeface="Arial" panose="020B0604020202020204" pitchFamily="34" charset="0"/>
              <a:buChar char="•"/>
            </a:pPr>
            <a:r>
              <a:rPr lang="en-US" sz="1600" dirty="0">
                <a:solidFill>
                  <a:srgbClr val="C00000"/>
                </a:solidFill>
              </a:rPr>
              <a:t>Impact of the reaction </a:t>
            </a:r>
            <a:r>
              <a:rPr lang="en-US" sz="1600" dirty="0" smtClean="0">
                <a:solidFill>
                  <a:srgbClr val="C00000"/>
                </a:solidFill>
              </a:rPr>
              <a:t>mechanisms </a:t>
            </a:r>
            <a:r>
              <a:rPr lang="en-US" sz="1600" dirty="0"/>
              <a:t>on the population of low energy spectra of exotic nuclear systems</a:t>
            </a:r>
          </a:p>
          <a:p>
            <a:pPr marL="285750" indent="-285750">
              <a:lnSpc>
                <a:spcPct val="125000"/>
              </a:lnSpc>
              <a:buFont typeface="Arial" panose="020B0604020202020204" pitchFamily="34" charset="0"/>
              <a:buChar char="•"/>
            </a:pPr>
            <a:r>
              <a:rPr lang="en-US" sz="1600" dirty="0">
                <a:solidFill>
                  <a:srgbClr val="C00000"/>
                </a:solidFill>
              </a:rPr>
              <a:t>Exotic radioactivity </a:t>
            </a:r>
            <a:r>
              <a:rPr lang="en-US" sz="1600" dirty="0"/>
              <a:t>- formation of </a:t>
            </a:r>
            <a:r>
              <a:rPr lang="en-US" sz="1600" b="1" dirty="0"/>
              <a:t>2</a:t>
            </a:r>
            <a:r>
              <a:rPr lang="en-US" sz="1600" b="1" i="1" dirty="0"/>
              <a:t>p</a:t>
            </a:r>
            <a:r>
              <a:rPr lang="en-US" sz="1600" dirty="0"/>
              <a:t> radioactive nuclei in the </a:t>
            </a:r>
            <a:r>
              <a:rPr lang="en-US" sz="1600" b="1" dirty="0"/>
              <a:t>(</a:t>
            </a:r>
            <a:r>
              <a:rPr lang="en-US" sz="1600" b="1" baseline="30000" dirty="0"/>
              <a:t>3</a:t>
            </a:r>
            <a:r>
              <a:rPr lang="en-US" sz="1600" b="1" dirty="0"/>
              <a:t>He,n) </a:t>
            </a:r>
            <a:r>
              <a:rPr lang="en-US" sz="1600" dirty="0"/>
              <a:t>and </a:t>
            </a:r>
            <a:r>
              <a:rPr lang="en-US" sz="1600" b="1" dirty="0"/>
              <a:t>(</a:t>
            </a:r>
            <a:r>
              <a:rPr lang="en-US" sz="1600" b="1" dirty="0" err="1"/>
              <a:t>p,d</a:t>
            </a:r>
            <a:r>
              <a:rPr lang="en-US" sz="1600" b="1" dirty="0"/>
              <a:t>)</a:t>
            </a:r>
            <a:r>
              <a:rPr lang="pl-PL" sz="1600" b="1" dirty="0"/>
              <a:t> </a:t>
            </a:r>
            <a:r>
              <a:rPr lang="en-US" sz="1600" dirty="0"/>
              <a:t>reactions</a:t>
            </a:r>
            <a:endParaRPr lang="pl-PL" sz="1600" dirty="0"/>
          </a:p>
          <a:p>
            <a:pPr marL="285750" indent="-285750">
              <a:lnSpc>
                <a:spcPct val="125000"/>
              </a:lnSpc>
              <a:buFont typeface="Arial" panose="020B0604020202020204" pitchFamily="34" charset="0"/>
              <a:buChar char="•"/>
            </a:pPr>
            <a:r>
              <a:rPr lang="pl-PL" altLang="ru-RU" sz="1600" dirty="0" err="1">
                <a:cs typeface="Times New Roman" panose="02020603050405020304" pitchFamily="18" charset="0"/>
              </a:rPr>
              <a:t>Study</a:t>
            </a:r>
            <a:r>
              <a:rPr lang="pl-PL" altLang="ru-RU" sz="1600" dirty="0">
                <a:cs typeface="Times New Roman" panose="02020603050405020304" pitchFamily="18" charset="0"/>
              </a:rPr>
              <a:t> of </a:t>
            </a:r>
            <a:r>
              <a:rPr lang="pl-PL" altLang="ru-RU" sz="1600" dirty="0" err="1">
                <a:solidFill>
                  <a:srgbClr val="C00000"/>
                </a:solidFill>
                <a:cs typeface="Times New Roman" panose="02020603050405020304" pitchFamily="18" charset="0"/>
              </a:rPr>
              <a:t>production</a:t>
            </a:r>
            <a:r>
              <a:rPr lang="pl-PL" altLang="ru-RU" sz="1600" dirty="0">
                <a:solidFill>
                  <a:srgbClr val="C00000"/>
                </a:solidFill>
                <a:cs typeface="Times New Roman" panose="02020603050405020304" pitchFamily="18" charset="0"/>
              </a:rPr>
              <a:t> cross </a:t>
            </a:r>
            <a:r>
              <a:rPr lang="pl-PL" altLang="ru-RU" sz="1600" dirty="0" err="1">
                <a:solidFill>
                  <a:srgbClr val="C00000"/>
                </a:solidFill>
                <a:cs typeface="Times New Roman" panose="02020603050405020304" pitchFamily="18" charset="0"/>
              </a:rPr>
              <a:t>sections</a:t>
            </a:r>
            <a:r>
              <a:rPr lang="pl-PL" altLang="ru-RU" sz="1600" dirty="0">
                <a:solidFill>
                  <a:srgbClr val="C00000"/>
                </a:solidFill>
                <a:cs typeface="Times New Roman" panose="02020603050405020304" pitchFamily="18" charset="0"/>
              </a:rPr>
              <a:t> </a:t>
            </a:r>
            <a:r>
              <a:rPr lang="pl-PL" altLang="ru-RU" sz="1600" dirty="0">
                <a:cs typeface="Times New Roman" panose="02020603050405020304" pitchFamily="18" charset="0"/>
              </a:rPr>
              <a:t>of </a:t>
            </a:r>
            <a:r>
              <a:rPr lang="pl-PL" altLang="ru-RU" sz="1600" dirty="0" err="1">
                <a:cs typeface="Times New Roman" panose="02020603050405020304" pitchFamily="18" charset="0"/>
              </a:rPr>
              <a:t>exotic</a:t>
            </a:r>
            <a:r>
              <a:rPr lang="pl-PL" altLang="ru-RU" sz="1600" dirty="0">
                <a:cs typeface="Times New Roman" panose="02020603050405020304" pitchFamily="18" charset="0"/>
              </a:rPr>
              <a:t> </a:t>
            </a:r>
            <a:r>
              <a:rPr lang="pl-PL" altLang="ru-RU" sz="1600" dirty="0" err="1">
                <a:cs typeface="Times New Roman" panose="02020603050405020304" pitchFamily="18" charset="0"/>
              </a:rPr>
              <a:t>nuclei</a:t>
            </a:r>
            <a:endParaRPr lang="en-US" sz="1600" dirty="0"/>
          </a:p>
          <a:p>
            <a:pPr marL="285750" indent="-285750">
              <a:lnSpc>
                <a:spcPct val="125000"/>
              </a:lnSpc>
              <a:buFont typeface="Arial" panose="020B0604020202020204" pitchFamily="34" charset="0"/>
              <a:buChar char="•"/>
            </a:pPr>
            <a:r>
              <a:rPr lang="en-US" sz="1600" dirty="0">
                <a:solidFill>
                  <a:srgbClr val="C00000"/>
                </a:solidFill>
              </a:rPr>
              <a:t>Beyond the nucleon stability line </a:t>
            </a:r>
            <a:r>
              <a:rPr lang="en-US" sz="1600" dirty="0"/>
              <a:t>with </a:t>
            </a:r>
            <a:r>
              <a:rPr lang="en-US" sz="1600" b="1" dirty="0"/>
              <a:t>2n</a:t>
            </a:r>
            <a:r>
              <a:rPr lang="en-US" sz="1600" dirty="0"/>
              <a:t>-transfer</a:t>
            </a:r>
            <a:r>
              <a:rPr lang="pl-PL" sz="1600" dirty="0"/>
              <a:t> </a:t>
            </a:r>
            <a:r>
              <a:rPr lang="en-US" sz="1600" b="1" baseline="30000" dirty="0"/>
              <a:t>10</a:t>
            </a:r>
            <a:r>
              <a:rPr lang="en-US" sz="1600" b="1" dirty="0"/>
              <a:t>He,</a:t>
            </a:r>
            <a:r>
              <a:rPr lang="en-US" sz="1600" b="1" baseline="30000" dirty="0"/>
              <a:t>13</a:t>
            </a:r>
            <a:r>
              <a:rPr lang="en-US" sz="1600" b="1" dirty="0"/>
              <a:t>Li,</a:t>
            </a:r>
            <a:r>
              <a:rPr lang="en-US" sz="1600" b="1" baseline="30000" dirty="0"/>
              <a:t>16</a:t>
            </a:r>
            <a:r>
              <a:rPr lang="en-US" sz="1600" b="1" dirty="0"/>
              <a:t>Be </a:t>
            </a:r>
            <a:r>
              <a:rPr lang="en-US" sz="1600" dirty="0"/>
              <a:t>using tritium-target. Lighter neutron-rich isotopes like </a:t>
            </a:r>
            <a:r>
              <a:rPr lang="ru-RU" sz="1600" b="1" baseline="30000" dirty="0"/>
              <a:t>6</a:t>
            </a:r>
            <a:r>
              <a:rPr lang="en-US" sz="1600" b="1" baseline="30000" dirty="0"/>
              <a:t>,8</a:t>
            </a:r>
            <a:r>
              <a:rPr lang="ru-RU" sz="1600" b="1" dirty="0"/>
              <a:t>Не</a:t>
            </a:r>
            <a:r>
              <a:rPr lang="en-US" sz="1600" b="1" dirty="0"/>
              <a:t>, </a:t>
            </a:r>
            <a:r>
              <a:rPr lang="en-US" sz="1600" b="1" baseline="30000" dirty="0"/>
              <a:t>11</a:t>
            </a:r>
            <a:r>
              <a:rPr lang="en-US" sz="1600" b="1" dirty="0"/>
              <a:t>Li, </a:t>
            </a:r>
            <a:r>
              <a:rPr lang="en-US" sz="1600" b="1" baseline="30000" dirty="0"/>
              <a:t>11-14</a:t>
            </a:r>
            <a:r>
              <a:rPr lang="en-US" sz="1600" b="1" dirty="0"/>
              <a:t>Be </a:t>
            </a:r>
            <a:r>
              <a:rPr lang="en-US" sz="1600" dirty="0"/>
              <a:t>are also in the zone of interest</a:t>
            </a:r>
          </a:p>
          <a:p>
            <a:pPr marL="285750" indent="-285750">
              <a:lnSpc>
                <a:spcPct val="125000"/>
              </a:lnSpc>
              <a:buFont typeface="Arial" panose="020B0604020202020204" pitchFamily="34" charset="0"/>
              <a:buChar char="•"/>
            </a:pPr>
            <a:r>
              <a:rPr lang="en-US" sz="1600" dirty="0"/>
              <a:t>Study the </a:t>
            </a:r>
            <a:r>
              <a:rPr lang="en-US" sz="1600" dirty="0">
                <a:solidFill>
                  <a:srgbClr val="C00000"/>
                </a:solidFill>
              </a:rPr>
              <a:t>energy dependence </a:t>
            </a:r>
            <a:r>
              <a:rPr lang="en-US" sz="1600" dirty="0"/>
              <a:t>of total reaction cross section in the reactions </a:t>
            </a:r>
            <a:r>
              <a:rPr lang="en-US" sz="1600" b="1" baseline="30000" dirty="0"/>
              <a:t>10-14</a:t>
            </a:r>
            <a:r>
              <a:rPr lang="en-US" sz="1600" b="1" dirty="0"/>
              <a:t>Be+</a:t>
            </a:r>
            <a:r>
              <a:rPr lang="en-US" sz="1600" b="1" baseline="30000" dirty="0"/>
              <a:t>28</a:t>
            </a:r>
            <a:r>
              <a:rPr lang="en-US" sz="1600" b="1" dirty="0"/>
              <a:t>Si, </a:t>
            </a:r>
            <a:r>
              <a:rPr lang="en-US" sz="1600" b="1" baseline="30000" dirty="0"/>
              <a:t>12-15</a:t>
            </a:r>
            <a:r>
              <a:rPr lang="en-US" sz="1600" b="1" dirty="0"/>
              <a:t>B+</a:t>
            </a:r>
            <a:r>
              <a:rPr lang="en-US" sz="1600" b="1" baseline="30000" dirty="0"/>
              <a:t>28</a:t>
            </a:r>
            <a:r>
              <a:rPr lang="en-US" sz="1600" b="1" dirty="0"/>
              <a:t>Si, etc.</a:t>
            </a:r>
            <a:endParaRPr lang="en-US" sz="1600" dirty="0"/>
          </a:p>
        </p:txBody>
      </p:sp>
      <p:sp>
        <p:nvSpPr>
          <p:cNvPr id="35" name="Прямоугольник 22">
            <a:extLst>
              <a:ext uri="{FF2B5EF4-FFF2-40B4-BE49-F238E27FC236}">
                <a16:creationId xmlns:a16="http://schemas.microsoft.com/office/drawing/2014/main" id="{EE7D7893-C636-4D6E-A379-F48CB87004E5}"/>
              </a:ext>
            </a:extLst>
          </p:cNvPr>
          <p:cNvSpPr>
            <a:spLocks noChangeArrowheads="1"/>
          </p:cNvSpPr>
          <p:nvPr/>
        </p:nvSpPr>
        <p:spPr bwMode="auto">
          <a:xfrm>
            <a:off x="211719" y="2988729"/>
            <a:ext cx="43076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Transfer reactions via </a:t>
            </a:r>
            <a:r>
              <a:rPr lang="en-US" altLang="ru-RU" sz="1600" baseline="30000" dirty="0">
                <a:solidFill>
                  <a:srgbClr val="B54435"/>
                </a:solidFill>
                <a:latin typeface="+mn-lt"/>
                <a:cs typeface="Times New Roman" panose="02020603050405020304" pitchFamily="18" charset="0"/>
              </a:rPr>
              <a:t>2</a:t>
            </a:r>
            <a:r>
              <a:rPr lang="en-US" altLang="ru-RU" sz="1600" dirty="0">
                <a:solidFill>
                  <a:srgbClr val="B54435"/>
                </a:solidFill>
                <a:latin typeface="+mn-lt"/>
                <a:cs typeface="Times New Roman" panose="02020603050405020304" pitchFamily="18" charset="0"/>
              </a:rPr>
              <a:t>H target</a:t>
            </a:r>
          </a:p>
          <a:p>
            <a:pPr marL="285750" indent="-285750">
              <a:lnSpc>
                <a:spcPct val="125000"/>
              </a:lnSpc>
              <a:spcBef>
                <a:spcPct val="0"/>
              </a:spcBef>
            </a:pPr>
            <a:r>
              <a:rPr lang="en-US" sz="1600" baseline="30000" dirty="0">
                <a:latin typeface="+mn-lt"/>
              </a:rPr>
              <a:t>6</a:t>
            </a:r>
            <a:r>
              <a:rPr lang="en-US" sz="1600" dirty="0">
                <a:latin typeface="+mn-lt"/>
              </a:rPr>
              <a:t>He(d,</a:t>
            </a:r>
            <a:r>
              <a:rPr lang="en-US" sz="1600" baseline="30000" dirty="0">
                <a:latin typeface="+mn-lt"/>
              </a:rPr>
              <a:t>3</a:t>
            </a:r>
            <a:r>
              <a:rPr lang="en-US" sz="1600" dirty="0">
                <a:latin typeface="+mn-lt"/>
              </a:rPr>
              <a:t>He)</a:t>
            </a:r>
            <a:r>
              <a:rPr lang="en-US" sz="1600" baseline="30000" dirty="0">
                <a:latin typeface="+mn-lt"/>
              </a:rPr>
              <a:t>5</a:t>
            </a:r>
            <a:r>
              <a:rPr lang="en-US" sz="1600" dirty="0">
                <a:latin typeface="+mn-lt"/>
              </a:rPr>
              <a:t>H</a:t>
            </a:r>
          </a:p>
          <a:p>
            <a:pPr marL="285750" indent="-285750">
              <a:lnSpc>
                <a:spcPct val="125000"/>
              </a:lnSpc>
              <a:spcBef>
                <a:spcPct val="0"/>
              </a:spcBef>
            </a:pPr>
            <a:r>
              <a:rPr lang="en-US" sz="1600" baseline="30000" dirty="0">
                <a:latin typeface="+mn-lt"/>
              </a:rPr>
              <a:t>6</a:t>
            </a:r>
            <a:r>
              <a:rPr lang="en-US" sz="1600" dirty="0">
                <a:latin typeface="+mn-lt"/>
              </a:rPr>
              <a:t>He(</a:t>
            </a:r>
            <a:r>
              <a:rPr lang="en-US" sz="1600" dirty="0" err="1">
                <a:latin typeface="+mn-lt"/>
              </a:rPr>
              <a:t>d,t</a:t>
            </a:r>
            <a:r>
              <a:rPr lang="en-US" sz="1600" dirty="0">
                <a:latin typeface="+mn-lt"/>
              </a:rPr>
              <a:t>)</a:t>
            </a:r>
            <a:r>
              <a:rPr lang="en-US" sz="1600" baseline="30000" dirty="0">
                <a:latin typeface="+mn-lt"/>
              </a:rPr>
              <a:t>5</a:t>
            </a:r>
            <a:r>
              <a:rPr lang="en-US" sz="1600" dirty="0">
                <a:latin typeface="+mn-lt"/>
              </a:rPr>
              <a:t>He</a:t>
            </a:r>
          </a:p>
          <a:p>
            <a:pPr marL="285750" indent="-285750">
              <a:lnSpc>
                <a:spcPct val="125000"/>
              </a:lnSpc>
              <a:spcBef>
                <a:spcPct val="0"/>
              </a:spcBef>
            </a:pPr>
            <a:r>
              <a:rPr lang="en-US" sz="1600" baseline="30000" dirty="0">
                <a:latin typeface="+mn-lt"/>
              </a:rPr>
              <a:t>6</a:t>
            </a:r>
            <a:r>
              <a:rPr lang="en-US" sz="1600" dirty="0">
                <a:latin typeface="+mn-lt"/>
              </a:rPr>
              <a:t>He(</a:t>
            </a:r>
            <a:r>
              <a:rPr lang="en-US" sz="1600" dirty="0" err="1">
                <a:latin typeface="+mn-lt"/>
              </a:rPr>
              <a:t>d,p</a:t>
            </a:r>
            <a:r>
              <a:rPr lang="en-US" sz="1600" dirty="0">
                <a:latin typeface="+mn-lt"/>
              </a:rPr>
              <a:t>)</a:t>
            </a:r>
            <a:r>
              <a:rPr lang="en-US" sz="1600" baseline="30000" dirty="0">
                <a:latin typeface="+mn-lt"/>
              </a:rPr>
              <a:t>7</a:t>
            </a:r>
            <a:r>
              <a:rPr lang="en-US" sz="1600" dirty="0">
                <a:latin typeface="+mn-lt"/>
              </a:rPr>
              <a:t>He</a:t>
            </a:r>
          </a:p>
        </p:txBody>
      </p:sp>
      <p:sp>
        <p:nvSpPr>
          <p:cNvPr id="36" name="Прямоугольник 22">
            <a:extLst>
              <a:ext uri="{FF2B5EF4-FFF2-40B4-BE49-F238E27FC236}">
                <a16:creationId xmlns:a16="http://schemas.microsoft.com/office/drawing/2014/main" id="{1A9FF3B7-ED86-4B84-9893-AE1005684500}"/>
              </a:ext>
            </a:extLst>
          </p:cNvPr>
          <p:cNvSpPr>
            <a:spLocks noChangeArrowheads="1"/>
          </p:cNvSpPr>
          <p:nvPr/>
        </p:nvSpPr>
        <p:spPr bwMode="auto">
          <a:xfrm>
            <a:off x="211719" y="4284637"/>
            <a:ext cx="3467478" cy="129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FontTx/>
              <a:buNone/>
            </a:pPr>
            <a:r>
              <a:rPr lang="en-US" altLang="ru-RU" sz="1600" dirty="0">
                <a:solidFill>
                  <a:srgbClr val="B54435"/>
                </a:solidFill>
                <a:latin typeface="+mn-lt"/>
                <a:cs typeface="Times New Roman" panose="02020603050405020304" pitchFamily="18" charset="0"/>
              </a:rPr>
              <a:t>Transfer reactions on H target</a:t>
            </a:r>
          </a:p>
          <a:p>
            <a:pPr marL="285750" indent="-285750">
              <a:lnSpc>
                <a:spcPct val="125000"/>
              </a:lnSpc>
              <a:spcBef>
                <a:spcPct val="0"/>
              </a:spcBef>
            </a:pPr>
            <a:r>
              <a:rPr lang="en-US" sz="1600" baseline="30000" dirty="0">
                <a:latin typeface="+mn-lt"/>
              </a:rPr>
              <a:t> 7</a:t>
            </a:r>
            <a:r>
              <a:rPr lang="en-US" sz="1600" dirty="0">
                <a:latin typeface="+mn-lt"/>
              </a:rPr>
              <a:t>Be(</a:t>
            </a:r>
            <a:r>
              <a:rPr lang="en-US" sz="1600" dirty="0" err="1">
                <a:latin typeface="+mn-lt"/>
              </a:rPr>
              <a:t>p,d</a:t>
            </a:r>
            <a:r>
              <a:rPr lang="en-US" sz="1600" dirty="0">
                <a:latin typeface="+mn-lt"/>
              </a:rPr>
              <a:t>)</a:t>
            </a:r>
            <a:r>
              <a:rPr lang="en-US" sz="1600" baseline="30000" dirty="0">
                <a:latin typeface="+mn-lt"/>
              </a:rPr>
              <a:t>6</a:t>
            </a:r>
            <a:r>
              <a:rPr lang="en-US" sz="1600" dirty="0">
                <a:latin typeface="+mn-lt"/>
              </a:rPr>
              <a:t>Be</a:t>
            </a:r>
          </a:p>
          <a:p>
            <a:pPr marL="285750" indent="-285750">
              <a:lnSpc>
                <a:spcPct val="125000"/>
              </a:lnSpc>
              <a:spcBef>
                <a:spcPct val="0"/>
              </a:spcBef>
            </a:pPr>
            <a:r>
              <a:rPr lang="en-US" sz="1600" baseline="30000" dirty="0">
                <a:latin typeface="+mn-lt"/>
              </a:rPr>
              <a:t> 8</a:t>
            </a:r>
            <a:r>
              <a:rPr lang="en-US" sz="1600" dirty="0">
                <a:latin typeface="+mn-lt"/>
              </a:rPr>
              <a:t>B(</a:t>
            </a:r>
            <a:r>
              <a:rPr lang="en-US" sz="1600" dirty="0" err="1">
                <a:latin typeface="+mn-lt"/>
              </a:rPr>
              <a:t>p,d</a:t>
            </a:r>
            <a:r>
              <a:rPr lang="en-US" sz="1600" dirty="0">
                <a:latin typeface="+mn-lt"/>
              </a:rPr>
              <a:t>)</a:t>
            </a:r>
            <a:r>
              <a:rPr lang="en-US" sz="1600" baseline="30000" dirty="0">
                <a:latin typeface="+mn-lt"/>
              </a:rPr>
              <a:t>7</a:t>
            </a:r>
            <a:r>
              <a:rPr lang="en-US" sz="1600" dirty="0">
                <a:latin typeface="+mn-lt"/>
              </a:rPr>
              <a:t>B</a:t>
            </a:r>
          </a:p>
          <a:p>
            <a:pPr marL="285750" indent="-285750">
              <a:lnSpc>
                <a:spcPct val="125000"/>
              </a:lnSpc>
              <a:spcBef>
                <a:spcPct val="0"/>
              </a:spcBef>
            </a:pPr>
            <a:r>
              <a:rPr lang="en-US" sz="1600" baseline="30000" dirty="0">
                <a:latin typeface="+mn-lt"/>
              </a:rPr>
              <a:t> 9</a:t>
            </a:r>
            <a:r>
              <a:rPr lang="en-US" sz="1600" dirty="0">
                <a:latin typeface="+mn-lt"/>
              </a:rPr>
              <a:t>C(</a:t>
            </a:r>
            <a:r>
              <a:rPr lang="en-US" sz="1600" dirty="0" err="1">
                <a:latin typeface="+mn-lt"/>
              </a:rPr>
              <a:t>p,d</a:t>
            </a:r>
            <a:r>
              <a:rPr lang="en-US" sz="1600" dirty="0">
                <a:latin typeface="+mn-lt"/>
              </a:rPr>
              <a:t>)</a:t>
            </a:r>
            <a:r>
              <a:rPr lang="en-US" sz="1600" baseline="30000" dirty="0">
                <a:latin typeface="+mn-lt"/>
              </a:rPr>
              <a:t>8</a:t>
            </a:r>
            <a:r>
              <a:rPr lang="en-US" sz="1600" dirty="0">
                <a:latin typeface="+mn-lt"/>
              </a:rPr>
              <a:t>C</a:t>
            </a:r>
          </a:p>
        </p:txBody>
      </p:sp>
      <p:sp>
        <p:nvSpPr>
          <p:cNvPr id="37" name="Прямоугольник 22">
            <a:extLst>
              <a:ext uri="{FF2B5EF4-FFF2-40B4-BE49-F238E27FC236}">
                <a16:creationId xmlns:a16="http://schemas.microsoft.com/office/drawing/2014/main" id="{73B64B63-47A8-4BB0-B21E-08EF81B74C33}"/>
              </a:ext>
            </a:extLst>
          </p:cNvPr>
          <p:cNvSpPr>
            <a:spLocks noChangeArrowheads="1"/>
          </p:cNvSpPr>
          <p:nvPr/>
        </p:nvSpPr>
        <p:spPr bwMode="auto">
          <a:xfrm>
            <a:off x="4001057" y="3326770"/>
            <a:ext cx="3387426" cy="9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Transfer reactions on </a:t>
            </a:r>
            <a:r>
              <a:rPr lang="en-US" altLang="ru-RU" sz="1600" baseline="30000" dirty="0">
                <a:solidFill>
                  <a:srgbClr val="B54435"/>
                </a:solidFill>
                <a:latin typeface="+mn-lt"/>
                <a:cs typeface="Times New Roman" panose="02020603050405020304" pitchFamily="18" charset="0"/>
              </a:rPr>
              <a:t>3</a:t>
            </a:r>
            <a:r>
              <a:rPr lang="en-US" altLang="ru-RU" sz="1600" dirty="0">
                <a:solidFill>
                  <a:srgbClr val="B54435"/>
                </a:solidFill>
                <a:latin typeface="+mn-lt"/>
                <a:cs typeface="Times New Roman" panose="02020603050405020304" pitchFamily="18" charset="0"/>
              </a:rPr>
              <a:t>He target</a:t>
            </a:r>
          </a:p>
          <a:p>
            <a:pPr marL="285750" indent="-285750">
              <a:lnSpc>
                <a:spcPct val="125000"/>
              </a:lnSpc>
              <a:spcBef>
                <a:spcPct val="0"/>
              </a:spcBef>
            </a:pPr>
            <a:r>
              <a:rPr lang="en-US" sz="1600" baseline="30000" dirty="0">
                <a:latin typeface="+mn-lt"/>
              </a:rPr>
              <a:t>13</a:t>
            </a:r>
            <a:r>
              <a:rPr lang="en-US" sz="1600" dirty="0">
                <a:latin typeface="+mn-lt"/>
              </a:rPr>
              <a:t>O(</a:t>
            </a:r>
            <a:r>
              <a:rPr lang="en-US" sz="1600" baseline="30000" dirty="0">
                <a:latin typeface="+mn-lt"/>
              </a:rPr>
              <a:t>3</a:t>
            </a:r>
            <a:r>
              <a:rPr lang="en-US" sz="1600" dirty="0">
                <a:latin typeface="+mn-lt"/>
              </a:rPr>
              <a:t>He,n)</a:t>
            </a:r>
            <a:r>
              <a:rPr lang="en-US" sz="1600" baseline="30000" dirty="0">
                <a:latin typeface="+mn-lt"/>
              </a:rPr>
              <a:t>15</a:t>
            </a:r>
            <a:r>
              <a:rPr lang="en-US" sz="1600" dirty="0">
                <a:latin typeface="+mn-lt"/>
              </a:rPr>
              <a:t>Ne</a:t>
            </a:r>
          </a:p>
          <a:p>
            <a:pPr marL="285750" indent="-285750">
              <a:lnSpc>
                <a:spcPct val="125000"/>
              </a:lnSpc>
              <a:spcBef>
                <a:spcPct val="0"/>
              </a:spcBef>
            </a:pPr>
            <a:r>
              <a:rPr lang="en-US" sz="1600" baseline="30000" dirty="0">
                <a:latin typeface="+mn-lt"/>
              </a:rPr>
              <a:t>24</a:t>
            </a:r>
            <a:r>
              <a:rPr lang="en-US" sz="1600" dirty="0">
                <a:latin typeface="+mn-lt"/>
              </a:rPr>
              <a:t>Si(</a:t>
            </a:r>
            <a:r>
              <a:rPr lang="en-US" sz="1600" baseline="30000" dirty="0"/>
              <a:t>3</a:t>
            </a:r>
            <a:r>
              <a:rPr lang="en-US" sz="1600" dirty="0"/>
              <a:t>He,n)</a:t>
            </a:r>
            <a:r>
              <a:rPr lang="en-US" sz="1600" baseline="30000" dirty="0"/>
              <a:t>26</a:t>
            </a:r>
            <a:r>
              <a:rPr lang="en-US" sz="1600" dirty="0"/>
              <a:t>S</a:t>
            </a:r>
            <a:endParaRPr lang="en-US" sz="1600" dirty="0">
              <a:latin typeface="+mn-lt"/>
            </a:endParaRPr>
          </a:p>
        </p:txBody>
      </p:sp>
      <p:sp>
        <p:nvSpPr>
          <p:cNvPr id="38" name="Прямоугольник 22">
            <a:extLst>
              <a:ext uri="{FF2B5EF4-FFF2-40B4-BE49-F238E27FC236}">
                <a16:creationId xmlns:a16="http://schemas.microsoft.com/office/drawing/2014/main" id="{770DB75B-A627-4DE4-84DE-AEB469BA860B}"/>
              </a:ext>
            </a:extLst>
          </p:cNvPr>
          <p:cNvSpPr>
            <a:spLocks noChangeArrowheads="1"/>
          </p:cNvSpPr>
          <p:nvPr/>
        </p:nvSpPr>
        <p:spPr bwMode="auto">
          <a:xfrm>
            <a:off x="4001057" y="4424739"/>
            <a:ext cx="3268430" cy="129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Transfer reactions on </a:t>
            </a:r>
            <a:r>
              <a:rPr lang="en-US" altLang="ru-RU" sz="1600" baseline="30000" dirty="0">
                <a:solidFill>
                  <a:srgbClr val="B54435"/>
                </a:solidFill>
                <a:latin typeface="+mn-lt"/>
                <a:cs typeface="Times New Roman" panose="02020603050405020304" pitchFamily="18" charset="0"/>
              </a:rPr>
              <a:t>3</a:t>
            </a:r>
            <a:r>
              <a:rPr lang="en-US" altLang="ru-RU" sz="1600" dirty="0">
                <a:solidFill>
                  <a:srgbClr val="B54435"/>
                </a:solidFill>
                <a:latin typeface="+mn-lt"/>
                <a:cs typeface="Times New Roman" panose="02020603050405020304" pitchFamily="18" charset="0"/>
              </a:rPr>
              <a:t>H target</a:t>
            </a:r>
          </a:p>
          <a:p>
            <a:pPr marL="285750" indent="-285750">
              <a:lnSpc>
                <a:spcPct val="125000"/>
              </a:lnSpc>
              <a:spcBef>
                <a:spcPct val="0"/>
              </a:spcBef>
            </a:pPr>
            <a:r>
              <a:rPr lang="en-US" sz="1600" baseline="30000" dirty="0">
                <a:latin typeface="+mn-lt"/>
              </a:rPr>
              <a:t>8</a:t>
            </a:r>
            <a:r>
              <a:rPr lang="en-US" sz="1600" dirty="0">
                <a:latin typeface="+mn-lt"/>
              </a:rPr>
              <a:t>He(</a:t>
            </a:r>
            <a:r>
              <a:rPr lang="en-US" sz="1600" dirty="0" err="1">
                <a:latin typeface="+mn-lt"/>
              </a:rPr>
              <a:t>t,p</a:t>
            </a:r>
            <a:r>
              <a:rPr lang="en-US" sz="1600" dirty="0">
                <a:latin typeface="+mn-lt"/>
              </a:rPr>
              <a:t>)</a:t>
            </a:r>
            <a:r>
              <a:rPr lang="en-US" sz="1600" baseline="30000" dirty="0">
                <a:latin typeface="+mn-lt"/>
              </a:rPr>
              <a:t>10</a:t>
            </a:r>
            <a:r>
              <a:rPr lang="en-US" sz="1600" dirty="0">
                <a:latin typeface="+mn-lt"/>
              </a:rPr>
              <a:t>He</a:t>
            </a:r>
          </a:p>
          <a:p>
            <a:pPr marL="285750" indent="-285750">
              <a:lnSpc>
                <a:spcPct val="125000"/>
              </a:lnSpc>
              <a:spcBef>
                <a:spcPct val="0"/>
              </a:spcBef>
            </a:pPr>
            <a:r>
              <a:rPr lang="en-US" sz="1600" baseline="30000" dirty="0">
                <a:latin typeface="+mn-lt"/>
              </a:rPr>
              <a:t>14</a:t>
            </a:r>
            <a:r>
              <a:rPr lang="en-US" sz="1600" dirty="0">
                <a:latin typeface="+mn-lt"/>
              </a:rPr>
              <a:t>Be(</a:t>
            </a:r>
            <a:r>
              <a:rPr lang="en-US" sz="1600" dirty="0" err="1"/>
              <a:t>t,p</a:t>
            </a:r>
            <a:r>
              <a:rPr lang="en-US" sz="1600" dirty="0"/>
              <a:t>)</a:t>
            </a:r>
            <a:r>
              <a:rPr lang="en-US" sz="1600" baseline="30000" dirty="0"/>
              <a:t>16</a:t>
            </a:r>
            <a:r>
              <a:rPr lang="en-US" sz="1600" dirty="0"/>
              <a:t>Be</a:t>
            </a:r>
          </a:p>
          <a:p>
            <a:pPr marL="285750" indent="-285750">
              <a:lnSpc>
                <a:spcPct val="125000"/>
              </a:lnSpc>
              <a:spcBef>
                <a:spcPct val="0"/>
              </a:spcBef>
            </a:pPr>
            <a:r>
              <a:rPr lang="en-US" sz="1600" baseline="30000" dirty="0"/>
              <a:t>8</a:t>
            </a:r>
            <a:r>
              <a:rPr lang="en-US" sz="1600" dirty="0"/>
              <a:t>He(t,</a:t>
            </a:r>
            <a:r>
              <a:rPr lang="en-US" sz="1600" dirty="0">
                <a:sym typeface="Symbol" panose="05050102010706020507" pitchFamily="18" charset="2"/>
              </a:rPr>
              <a:t></a:t>
            </a:r>
            <a:r>
              <a:rPr lang="en-US" sz="1600" dirty="0"/>
              <a:t>)</a:t>
            </a:r>
            <a:r>
              <a:rPr lang="en-US" sz="1600" baseline="30000" dirty="0"/>
              <a:t>7</a:t>
            </a:r>
            <a:r>
              <a:rPr lang="en-US" sz="1600" dirty="0"/>
              <a:t>H</a:t>
            </a:r>
          </a:p>
        </p:txBody>
      </p:sp>
      <p:sp>
        <p:nvSpPr>
          <p:cNvPr id="39" name="Прямоугольник 22">
            <a:extLst>
              <a:ext uri="{FF2B5EF4-FFF2-40B4-BE49-F238E27FC236}">
                <a16:creationId xmlns:a16="http://schemas.microsoft.com/office/drawing/2014/main" id="{E65D4A36-95E1-4E2E-8260-1CC32597B033}"/>
              </a:ext>
            </a:extLst>
          </p:cNvPr>
          <p:cNvSpPr>
            <a:spLocks noChangeArrowheads="1"/>
          </p:cNvSpPr>
          <p:nvPr/>
        </p:nvSpPr>
        <p:spPr bwMode="auto">
          <a:xfrm>
            <a:off x="3986995" y="5692190"/>
            <a:ext cx="2717027" cy="6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Charge-exchange reactions</a:t>
            </a:r>
          </a:p>
          <a:p>
            <a:pPr marL="285750" indent="-285750">
              <a:lnSpc>
                <a:spcPct val="125000"/>
              </a:lnSpc>
              <a:spcBef>
                <a:spcPct val="0"/>
              </a:spcBef>
            </a:pPr>
            <a:r>
              <a:rPr lang="en-US" sz="1600" dirty="0">
                <a:latin typeface="+mn-lt"/>
              </a:rPr>
              <a:t>(</a:t>
            </a:r>
            <a:r>
              <a:rPr lang="en-US" sz="1600" dirty="0" err="1">
                <a:latin typeface="+mn-lt"/>
              </a:rPr>
              <a:t>p,n</a:t>
            </a:r>
            <a:r>
              <a:rPr lang="en-US" sz="1600" dirty="0">
                <a:latin typeface="+mn-lt"/>
              </a:rPr>
              <a:t>),(</a:t>
            </a:r>
            <a:r>
              <a:rPr lang="en-US" sz="1600" baseline="30000" dirty="0"/>
              <a:t>3</a:t>
            </a:r>
            <a:r>
              <a:rPr lang="en-US" sz="1600" dirty="0"/>
              <a:t>He,</a:t>
            </a:r>
            <a:r>
              <a:rPr lang="en-US" sz="1600" baseline="30000" dirty="0"/>
              <a:t> 3</a:t>
            </a:r>
            <a:r>
              <a:rPr lang="en-US" sz="1600" dirty="0"/>
              <a:t>H),(</a:t>
            </a:r>
            <a:r>
              <a:rPr lang="en-US" sz="1600" baseline="30000" dirty="0"/>
              <a:t>3</a:t>
            </a:r>
            <a:r>
              <a:rPr lang="en-US" sz="1600" dirty="0"/>
              <a:t>He,</a:t>
            </a:r>
            <a:r>
              <a:rPr lang="en-US" sz="1600" baseline="30000" dirty="0"/>
              <a:t> 3</a:t>
            </a:r>
            <a:r>
              <a:rPr lang="en-US" sz="1600" dirty="0"/>
              <a:t>H) </a:t>
            </a:r>
          </a:p>
        </p:txBody>
      </p:sp>
      <p:sp>
        <p:nvSpPr>
          <p:cNvPr id="40" name="Прямоугольник 22">
            <a:extLst>
              <a:ext uri="{FF2B5EF4-FFF2-40B4-BE49-F238E27FC236}">
                <a16:creationId xmlns:a16="http://schemas.microsoft.com/office/drawing/2014/main" id="{7D9372C9-A26E-4012-A547-2815407BD89E}"/>
              </a:ext>
            </a:extLst>
          </p:cNvPr>
          <p:cNvSpPr>
            <a:spLocks noChangeArrowheads="1"/>
          </p:cNvSpPr>
          <p:nvPr/>
        </p:nvSpPr>
        <p:spPr bwMode="auto">
          <a:xfrm>
            <a:off x="211719" y="5562303"/>
            <a:ext cx="3003961" cy="98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ru-RU" sz="1600" b="1" dirty="0">
                <a:solidFill>
                  <a:srgbClr val="B54435"/>
                </a:solidFill>
                <a:latin typeface="Times New Roman" panose="02020603050405020304" pitchFamily="18" charset="0"/>
                <a:cs typeface="Times New Roman" panose="02020603050405020304" pitchFamily="18" charset="0"/>
              </a:rPr>
              <a:t>σ</a:t>
            </a:r>
            <a:r>
              <a:rPr lang="en-US" sz="1600" b="1" baseline="-25000" dirty="0">
                <a:solidFill>
                  <a:srgbClr val="B54435"/>
                </a:solidFill>
                <a:latin typeface="Times New Roman" panose="02020603050405020304" pitchFamily="18" charset="0"/>
                <a:cs typeface="Times New Roman" panose="02020603050405020304" pitchFamily="18" charset="0"/>
              </a:rPr>
              <a:t>R</a:t>
            </a:r>
            <a:r>
              <a:rPr lang="ru-RU" sz="1600" b="1" dirty="0">
                <a:solidFill>
                  <a:srgbClr val="B54435"/>
                </a:solidFill>
                <a:latin typeface="Times New Roman" panose="02020603050405020304" pitchFamily="18" charset="0"/>
                <a:cs typeface="Times New Roman" panose="02020603050405020304" pitchFamily="18" charset="0"/>
              </a:rPr>
              <a:t>(</a:t>
            </a:r>
            <a:r>
              <a:rPr lang="en-US" sz="1600" b="1" i="1" dirty="0">
                <a:solidFill>
                  <a:srgbClr val="B54435"/>
                </a:solidFill>
                <a:latin typeface="Times New Roman" panose="02020603050405020304" pitchFamily="18" charset="0"/>
                <a:cs typeface="Times New Roman" panose="02020603050405020304" pitchFamily="18" charset="0"/>
              </a:rPr>
              <a:t>E</a:t>
            </a:r>
            <a:r>
              <a:rPr lang="ru-RU" sz="1600" b="1" dirty="0">
                <a:solidFill>
                  <a:srgbClr val="B54435"/>
                </a:solidFill>
                <a:latin typeface="Times New Roman" panose="02020603050405020304" pitchFamily="18" charset="0"/>
                <a:cs typeface="Times New Roman" panose="02020603050405020304" pitchFamily="18" charset="0"/>
              </a:rPr>
              <a:t>) </a:t>
            </a:r>
            <a:r>
              <a:rPr lang="en-US" sz="1600" dirty="0">
                <a:solidFill>
                  <a:srgbClr val="B54435"/>
                </a:solidFill>
                <a:latin typeface="Times New Roman" panose="02020603050405020304" pitchFamily="18" charset="0"/>
                <a:cs typeface="Times New Roman" panose="02020603050405020304" pitchFamily="18" charset="0"/>
              </a:rPr>
              <a:t>and</a:t>
            </a:r>
            <a:r>
              <a:rPr lang="ru-RU" sz="1600" b="1" dirty="0">
                <a:solidFill>
                  <a:srgbClr val="B54435"/>
                </a:solidFill>
                <a:latin typeface="Times New Roman" panose="02020603050405020304" pitchFamily="18" charset="0"/>
                <a:cs typeface="Times New Roman" panose="02020603050405020304" pitchFamily="18" charset="0"/>
              </a:rPr>
              <a:t> σ</a:t>
            </a:r>
            <a:r>
              <a:rPr lang="en-US" sz="1600" b="1" baseline="-25000" dirty="0">
                <a:solidFill>
                  <a:srgbClr val="B54435"/>
                </a:solidFill>
                <a:latin typeface="Times New Roman" panose="02020603050405020304" pitchFamily="18" charset="0"/>
                <a:cs typeface="Times New Roman" panose="02020603050405020304" pitchFamily="18" charset="0"/>
              </a:rPr>
              <a:t>Σ</a:t>
            </a:r>
            <a:r>
              <a:rPr lang="ru-RU" sz="1600" b="1" dirty="0">
                <a:solidFill>
                  <a:srgbClr val="B54435"/>
                </a:solidFill>
                <a:latin typeface="Times New Roman" panose="02020603050405020304" pitchFamily="18" charset="0"/>
                <a:cs typeface="Times New Roman" panose="02020603050405020304" pitchFamily="18" charset="0"/>
              </a:rPr>
              <a:t>(</a:t>
            </a:r>
            <a:r>
              <a:rPr lang="en-US" sz="1600" b="1" i="1" dirty="0">
                <a:solidFill>
                  <a:srgbClr val="B54435"/>
                </a:solidFill>
                <a:latin typeface="Times New Roman" panose="02020603050405020304" pitchFamily="18" charset="0"/>
                <a:cs typeface="Times New Roman" panose="02020603050405020304" pitchFamily="18" charset="0"/>
              </a:rPr>
              <a:t>E</a:t>
            </a:r>
            <a:r>
              <a:rPr lang="ru-RU" sz="1600" b="1" dirty="0">
                <a:solidFill>
                  <a:srgbClr val="B54435"/>
                </a:solidFill>
                <a:latin typeface="Times New Roman" panose="02020603050405020304" pitchFamily="18" charset="0"/>
                <a:cs typeface="Times New Roman" panose="02020603050405020304" pitchFamily="18" charset="0"/>
              </a:rPr>
              <a:t>) </a:t>
            </a:r>
            <a:endParaRPr lang="en-US" sz="1600" b="1" dirty="0">
              <a:solidFill>
                <a:srgbClr val="B54435"/>
              </a:solidFill>
              <a:latin typeface="Times New Roman" panose="02020603050405020304" pitchFamily="18" charset="0"/>
              <a:cs typeface="Times New Roman" panose="02020603050405020304" pitchFamily="18" charset="0"/>
            </a:endParaRPr>
          </a:p>
          <a:p>
            <a:pPr marL="285750" indent="-285750">
              <a:lnSpc>
                <a:spcPct val="125000"/>
              </a:lnSpc>
              <a:spcBef>
                <a:spcPct val="0"/>
              </a:spcBef>
            </a:pPr>
            <a:r>
              <a:rPr lang="en-US" sz="1600" baseline="30000" dirty="0"/>
              <a:t>10-14</a:t>
            </a:r>
            <a:r>
              <a:rPr lang="en-US" sz="1600" dirty="0"/>
              <a:t>Be+</a:t>
            </a:r>
            <a:r>
              <a:rPr lang="en-US" sz="1600" baseline="30000" dirty="0"/>
              <a:t>28</a:t>
            </a:r>
            <a:r>
              <a:rPr lang="en-US" sz="1600" dirty="0"/>
              <a:t>Si</a:t>
            </a:r>
          </a:p>
          <a:p>
            <a:pPr marL="285750" indent="-285750">
              <a:lnSpc>
                <a:spcPct val="125000"/>
              </a:lnSpc>
              <a:spcBef>
                <a:spcPct val="0"/>
              </a:spcBef>
            </a:pPr>
            <a:r>
              <a:rPr lang="en-US" sz="1600" baseline="30000" dirty="0"/>
              <a:t>12-15</a:t>
            </a:r>
            <a:r>
              <a:rPr lang="en-US" sz="1600" dirty="0"/>
              <a:t>B+</a:t>
            </a:r>
            <a:r>
              <a:rPr lang="en-US" sz="1600" baseline="30000" dirty="0"/>
              <a:t>28</a:t>
            </a:r>
            <a:r>
              <a:rPr lang="en-US" sz="1600" dirty="0"/>
              <a:t>Si</a:t>
            </a:r>
            <a:r>
              <a:rPr lang="en-US" sz="1600" dirty="0">
                <a:solidFill>
                  <a:srgbClr val="FF0000"/>
                </a:solidFill>
                <a:latin typeface="Times New Roman" panose="02020603050405020304" pitchFamily="18" charset="0"/>
                <a:cs typeface="Times New Roman" panose="02020603050405020304" pitchFamily="18" charset="0"/>
              </a:rPr>
              <a:t> </a:t>
            </a:r>
            <a:endParaRPr lang="pl-PL" sz="1600" dirty="0">
              <a:latin typeface="+mn-lt"/>
            </a:endParaRPr>
          </a:p>
        </p:txBody>
      </p:sp>
      <p:pic>
        <p:nvPicPr>
          <p:cNvPr id="41" name="Picture 1">
            <a:extLst>
              <a:ext uri="{FF2B5EF4-FFF2-40B4-BE49-F238E27FC236}">
                <a16:creationId xmlns:a16="http://schemas.microsoft.com/office/drawing/2014/main" id="{F711EC11-1414-4BBD-839A-64032C5130E6}"/>
              </a:ext>
            </a:extLst>
          </p:cNvPr>
          <p:cNvPicPr>
            <a:picLocks noChangeAspect="1"/>
          </p:cNvPicPr>
          <p:nvPr/>
        </p:nvPicPr>
        <p:blipFill>
          <a:blip r:embed="rId3" cstate="print"/>
          <a:stretch>
            <a:fillRect/>
          </a:stretch>
        </p:blipFill>
        <p:spPr>
          <a:xfrm>
            <a:off x="7710343" y="3456441"/>
            <a:ext cx="3710094" cy="3229770"/>
          </a:xfrm>
          <a:prstGeom prst="rect">
            <a:avLst/>
          </a:prstGeom>
        </p:spPr>
      </p:pic>
    </p:spTree>
    <p:extLst>
      <p:ext uri="{BB962C8B-B14F-4D97-AF65-F5344CB8AC3E}">
        <p14:creationId xmlns:p14="http://schemas.microsoft.com/office/powerpoint/2010/main" val="145530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821409050"/>
              </p:ext>
            </p:extLst>
          </p:nvPr>
        </p:nvGraphicFramePr>
        <p:xfrm>
          <a:off x="551384" y="320040"/>
          <a:ext cx="11089232" cy="31089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PAC 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t>
                      </a:r>
                      <a:r>
                        <a:rPr lang="en-US" sz="2000" b="1" dirty="0">
                          <a:solidFill>
                            <a:srgbClr val="C00000"/>
                          </a:solidFill>
                        </a:rPr>
                        <a:t>highly appreciates </a:t>
                      </a:r>
                      <a:r>
                        <a:rPr lang="en-US" sz="2000" b="1" dirty="0"/>
                        <a:t>the proposals of FLNR for the development of research in the field of heavy-ion physics and recommends opening </a:t>
                      </a:r>
                      <a:r>
                        <a:rPr lang="en-US" sz="2000" b="1" dirty="0">
                          <a:solidFill>
                            <a:srgbClr val="C00000"/>
                          </a:solidFill>
                        </a:rPr>
                        <a:t>two new projects </a:t>
                      </a:r>
                      <a:r>
                        <a:rPr lang="en-US" sz="2000" b="1" dirty="0"/>
                        <a:t>“Investigation of heavy and superheavy elements” and “Light exotic nuclei at the borders of nuclear stability” until the end of </a:t>
                      </a:r>
                      <a:r>
                        <a:rPr lang="en-US" sz="2000" b="1" dirty="0">
                          <a:solidFill>
                            <a:srgbClr val="C00000"/>
                          </a:solidFill>
                        </a:rPr>
                        <a:t>2028</a:t>
                      </a:r>
                      <a:r>
                        <a:rPr lang="en-US" sz="2000" b="1" dirty="0"/>
                        <a:t>.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In order to be able to open and implement two new projects, as well as to conduct other experiments in the field of heavy-ion physics, the PAC recommends </a:t>
                      </a:r>
                      <a:r>
                        <a:rPr lang="en-US" sz="2000" b="1" dirty="0">
                          <a:solidFill>
                            <a:srgbClr val="C00000"/>
                          </a:solidFill>
                        </a:rPr>
                        <a:t>extending the theme </a:t>
                      </a:r>
                      <a:r>
                        <a:rPr lang="en-US" sz="2000" b="1" dirty="0"/>
                        <a:t>“Synthesis and Properties of Superheavy Elements, the Structure of Nuclei at the Limits of Nucleon Stability” for a period of 7 years until the end of </a:t>
                      </a:r>
                      <a:r>
                        <a:rPr lang="en-US" sz="2000" b="1" dirty="0">
                          <a:solidFill>
                            <a:srgbClr val="C00000"/>
                          </a:solidFill>
                        </a:rPr>
                        <a:t>2030</a:t>
                      </a:r>
                      <a:r>
                        <a:rPr lang="en-US" sz="2000" b="1" dirty="0"/>
                        <a:t>. </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a:t>
                      </a:r>
                      <a:r>
                        <a:rPr lang="en-US" sz="2000" b="1" dirty="0">
                          <a:solidFill>
                            <a:schemeClr val="tx1"/>
                          </a:solidFill>
                        </a:rPr>
                        <a:t>target preparation and the recycling </a:t>
                      </a:r>
                      <a:r>
                        <a:rPr lang="en-US" sz="2000" b="1" dirty="0"/>
                        <a:t>of the target material are urgent issues.</a:t>
                      </a:r>
                    </a:p>
                  </a:txBody>
                  <a:tcPr/>
                </a:tc>
                <a:extLst>
                  <a:ext uri="{0D108BD9-81ED-4DB2-BD59-A6C34878D82A}">
                    <a16:rowId xmlns:a16="http://schemas.microsoft.com/office/drawing/2014/main" val="938681424"/>
                  </a:ext>
                </a:extLst>
              </a:tr>
            </a:tbl>
          </a:graphicData>
        </a:graphic>
      </p:graphicFrame>
      <p:graphicFrame>
        <p:nvGraphicFramePr>
          <p:cNvPr id="4" name="Таблица 3">
            <a:extLst>
              <a:ext uri="{FF2B5EF4-FFF2-40B4-BE49-F238E27FC236}">
                <a16:creationId xmlns:a16="http://schemas.microsoft.com/office/drawing/2014/main" id="{1E710F8F-9011-46E9-A6F1-E1FDA8C9981D}"/>
              </a:ext>
            </a:extLst>
          </p:cNvPr>
          <p:cNvGraphicFramePr>
            <a:graphicFrameLocks noGrp="1"/>
          </p:cNvGraphicFramePr>
          <p:nvPr>
            <p:extLst>
              <p:ext uri="{D42A27DB-BD31-4B8C-83A1-F6EECF244321}">
                <p14:modId xmlns:p14="http://schemas.microsoft.com/office/powerpoint/2010/main" val="161785782"/>
              </p:ext>
            </p:extLst>
          </p:nvPr>
        </p:nvGraphicFramePr>
        <p:xfrm>
          <a:off x="566117" y="3717032"/>
          <a:ext cx="11089232" cy="27127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b="1" u="sng" dirty="0"/>
                        <a:t>SC recommendation:</a:t>
                      </a:r>
                      <a:endParaRPr lang="ru-RU" sz="2000" b="1"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1" kern="1200" dirty="0"/>
                        <a:t>The SC supports the extension of this theme for the next seven years</a:t>
                      </a:r>
                      <a:endParaRPr lang="en-US" sz="2000" b="1" dirty="0"/>
                    </a:p>
                  </a:txBody>
                  <a:tcPr/>
                </a:tc>
                <a:extLst>
                  <a:ext uri="{0D108BD9-81ED-4DB2-BD59-A6C34878D82A}">
                    <a16:rowId xmlns:a16="http://schemas.microsoft.com/office/drawing/2014/main" val="426722984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Within the framework of this theme, the SC supports the opening of two new projects until the end of 2028: “Investigation of heavy and </a:t>
                      </a:r>
                      <a:r>
                        <a:rPr lang="en-US" sz="2000" b="1" dirty="0" err="1"/>
                        <a:t>superheavy</a:t>
                      </a:r>
                      <a:r>
                        <a:rPr lang="en-US" sz="2000" b="1" dirty="0"/>
                        <a:t> elements” and “Light exotic nuclei at the borders of nuclear stability”, the main tasks of which are the synthesis and study of the nuclear and atomic (chemical) properties of the heaviest elements, as well as the study of mechanisms of nuclear reactions leading to the formation of such elements and to the study of the structure and properties of the decay of isotopes of light elements located near the boundaries of nuclear stability.</a:t>
                      </a:r>
                    </a:p>
                  </a:txBody>
                  <a:tcPr/>
                </a:tc>
                <a:extLst>
                  <a:ext uri="{0D108BD9-81ED-4DB2-BD59-A6C34878D82A}">
                    <a16:rowId xmlns:a16="http://schemas.microsoft.com/office/drawing/2014/main" val="755587341"/>
                  </a:ext>
                </a:extLst>
              </a:tr>
            </a:tbl>
          </a:graphicData>
        </a:graphic>
      </p:graphicFrame>
    </p:spTree>
    <p:extLst>
      <p:ext uri="{BB962C8B-B14F-4D97-AF65-F5344CB8AC3E}">
        <p14:creationId xmlns:p14="http://schemas.microsoft.com/office/powerpoint/2010/main" val="21016875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6522</TotalTime>
  <Words>5898</Words>
  <Application>Microsoft Office PowerPoint</Application>
  <PresentationFormat>Widescreen</PresentationFormat>
  <Paragraphs>490</Paragraphs>
  <Slides>35</Slides>
  <Notes>17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0" baseType="lpstr">
      <vt:lpstr>맑은 고딕</vt:lpstr>
      <vt:lpstr>Microsoft YaHei</vt:lpstr>
      <vt:lpstr>ＭＳ Ｐゴシック</vt:lpstr>
      <vt:lpstr>ＭＳ Ｐゴシック</vt:lpstr>
      <vt:lpstr>Arial</vt:lpstr>
      <vt:lpstr>Arial Rounded MT Bold</vt:lpstr>
      <vt:lpstr>Book Antiqua</vt:lpstr>
      <vt:lpstr>Calibri</vt:lpstr>
      <vt:lpstr>Cambria Math</vt:lpstr>
      <vt:lpstr>Symbol</vt:lpstr>
      <vt:lpstr>Times</vt:lpstr>
      <vt:lpstr>Times New Roman</vt:lpstr>
      <vt:lpstr>Wingdings</vt:lpstr>
      <vt:lpstr>Тема Office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Concept of the Theme «Theory of Nuclear Systems»   Development of theoretical             Applications for experimental methods           Multidisciplinar nature   Attraction of young researchers to nuclear theory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Rachkov</dc:creator>
  <cp:lastModifiedBy>Valery Nesvizhevsky</cp:lastModifiedBy>
  <cp:revision>202</cp:revision>
  <dcterms:created xsi:type="dcterms:W3CDTF">2023-02-09T09:36:03Z</dcterms:created>
  <dcterms:modified xsi:type="dcterms:W3CDTF">2024-01-28T21:41:57Z</dcterms:modified>
</cp:coreProperties>
</file>