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6" r:id="rId2"/>
    <p:sldId id="646" r:id="rId3"/>
    <p:sldId id="256" r:id="rId4"/>
    <p:sldId id="653" r:id="rId5"/>
    <p:sldId id="649" r:id="rId6"/>
    <p:sldId id="672" r:id="rId7"/>
    <p:sldId id="652" r:id="rId8"/>
    <p:sldId id="264" r:id="rId9"/>
    <p:sldId id="259" r:id="rId10"/>
    <p:sldId id="648" r:id="rId11"/>
    <p:sldId id="262" r:id="rId12"/>
    <p:sldId id="667" r:id="rId13"/>
    <p:sldId id="669" r:id="rId14"/>
    <p:sldId id="507" r:id="rId15"/>
    <p:sldId id="668" r:id="rId16"/>
    <p:sldId id="257" r:id="rId17"/>
    <p:sldId id="258" r:id="rId18"/>
    <p:sldId id="654" r:id="rId19"/>
    <p:sldId id="297" r:id="rId20"/>
    <p:sldId id="468" r:id="rId21"/>
    <p:sldId id="661" r:id="rId22"/>
    <p:sldId id="666" r:id="rId23"/>
    <p:sldId id="671" r:id="rId24"/>
    <p:sldId id="643" r:id="rId25"/>
    <p:sldId id="656" r:id="rId26"/>
    <p:sldId id="673" r:id="rId27"/>
    <p:sldId id="67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1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0;&#1072;&#1081;&#1083;&#1099;\&#1088;&#1072;&#1073;&#1086;&#1090;&#1072;\&#1044;&#1086;&#1082;&#1083;&#1072;&#1076;&#1099;\2022\&#1055;&#1086;&#1076;&#1075;&#1086;&#1090;&#1086;&#1074;&#1082;&#1072;%20&#1057;&#1086;&#1074;&#1077;&#1097;&#1072;&#1085;&#1080;&#1077;%20&#1057;&#1058;&#1069;\&#1054;&#1058;%20&#1055;&#1088;&#1086;&#1090;&#1072;&#1089;&#1086;&#1074;&#1072;%2004.07.22\&#1055;&#1088;&#1086;&#1093;&#1086;&#1078;&#1076;&#1077;&#1085;&#1080;&#1103;%2048C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0;&#1072;&#1081;&#1083;&#1099;\&#1088;&#1072;&#1073;&#1086;&#1090;&#1072;\&#1044;&#1086;&#1082;&#1083;&#1072;&#1076;&#1099;\2022\&#1055;&#1086;&#1076;&#1075;&#1086;&#1090;&#1086;&#1074;&#1082;&#1072;%20&#1057;&#1086;&#1074;&#1077;&#1097;&#1072;&#1085;&#1080;&#1077;%20&#1057;&#1058;&#1069;\&#1054;&#1058;%20&#1055;&#1088;&#1086;&#1090;&#1072;&#1089;&#1086;&#1074;&#1072;%2004.07.22\&#1055;&#1088;&#1086;&#1093;&#1086;&#1078;&#1076;&#1077;&#1085;&#1080;&#1103;%20&#1090;&#1080;&#1090;&#1072;&#1085;&#1072;%202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0;&#1072;&#1081;&#1083;&#1099;\&#1088;&#1072;&#1073;&#1086;&#1090;&#1072;\&#1044;&#1086;&#1082;&#1083;&#1072;&#1076;&#1099;\2022\&#1055;&#1086;&#1076;&#1075;&#1086;&#1090;&#1086;&#1074;&#1082;&#1072;%20&#1057;&#1086;&#1074;&#1077;&#1097;&#1072;&#1085;&#1080;&#1077;%20&#1057;&#1058;&#1069;\&#1054;&#1058;%20&#1055;&#1088;&#1086;&#1090;&#1072;&#1089;&#1086;&#1074;&#1072;%2004.07.22\&#1055;&#1088;&#1086;&#1093;&#1086;&#1078;&#1076;&#1077;&#1085;&#1080;&#1103;%2052C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6219493322634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1B-4D78-86D0-14BB162A35EC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1B-4D78-86D0-14BB162A35EC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1B-4D78-86D0-14BB162A35EC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1B-4D78-86D0-14BB162A35EC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B-4D78-86D0-14BB162A35EC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B-4D78-86D0-14BB162A35EC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1B-4D78-86D0-14BB162A35EC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1B-4D78-86D0-14BB162A35E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1B-4D78-86D0-14BB162A35EC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1B-4D78-86D0-14BB162A35EC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1B-4D78-86D0-14BB162A35EC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D1B-4D78-86D0-14BB162A35EC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1B-4D78-86D0-14BB162A35EC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1B-4D78-86D0-14BB162A35EC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1B-4D78-86D0-14BB162A35EC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D1B-4D78-86D0-14BB162A35E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6182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1B-4D78-86D0-14BB162A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dirty="0"/>
                  <a:t>Time of work (hours)</a:t>
                </a:r>
              </a:p>
            </c:rich>
          </c:tx>
          <c:layout>
            <c:manualLayout>
              <c:xMode val="edge"/>
              <c:yMode val="edge"/>
              <c:x val="1.333781798633331E-2"/>
              <c:y val="0.2639855643044629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200" baseline="300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70235212644375"/>
          <c:y val="0.1065220650602384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993774403834232E-2"/>
          <c:y val="0.1312936653536762"/>
          <c:w val="0.90818144707343895"/>
          <c:h val="0.74709100223206126"/>
        </c:manualLayout>
      </c:layout>
      <c:lineChart>
        <c:grouping val="standard"/>
        <c:varyColors val="0"/>
        <c:ser>
          <c:idx val="1"/>
          <c:order val="0"/>
          <c:tx>
            <c:v>I=0,5 pmkA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Лист2!$L$3:$L$23</c:f>
              <c:numCache>
                <c:formatCode>0.00%</c:formatCode>
                <c:ptCount val="21"/>
                <c:pt idx="0">
                  <c:v>1</c:v>
                </c:pt>
                <c:pt idx="1">
                  <c:v>1.0094260225551253</c:v>
                </c:pt>
                <c:pt idx="2">
                  <c:v>0.97172193233462389</c:v>
                </c:pt>
                <c:pt idx="3">
                  <c:v>0.75626998821747193</c:v>
                </c:pt>
                <c:pt idx="4">
                  <c:v>0.74187847163777165</c:v>
                </c:pt>
                <c:pt idx="5">
                  <c:v>0.72740279414240039</c:v>
                </c:pt>
                <c:pt idx="6">
                  <c:v>0.72268978286483765</c:v>
                </c:pt>
                <c:pt idx="7">
                  <c:v>0.72218481737081319</c:v>
                </c:pt>
                <c:pt idx="8">
                  <c:v>0.72008079447904383</c:v>
                </c:pt>
                <c:pt idx="9">
                  <c:v>0.72092240363575177</c:v>
                </c:pt>
                <c:pt idx="10">
                  <c:v>0.72092240363575177</c:v>
                </c:pt>
                <c:pt idx="11">
                  <c:v>0.72008079447904383</c:v>
                </c:pt>
                <c:pt idx="12">
                  <c:v>0.7202491163103858</c:v>
                </c:pt>
                <c:pt idx="13">
                  <c:v>0.71991247264770253</c:v>
                </c:pt>
                <c:pt idx="14">
                  <c:v>0.71822925433428741</c:v>
                </c:pt>
                <c:pt idx="15">
                  <c:v>0.71696684059922577</c:v>
                </c:pt>
                <c:pt idx="16">
                  <c:v>0.71646187510520121</c:v>
                </c:pt>
                <c:pt idx="17">
                  <c:v>0.71410536946641978</c:v>
                </c:pt>
                <c:pt idx="18">
                  <c:v>0.70055546204342711</c:v>
                </c:pt>
                <c:pt idx="19">
                  <c:v>0.67682208382427211</c:v>
                </c:pt>
                <c:pt idx="20">
                  <c:v>0.44975593334455494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4A-4E63-920E-394D047F3A70}"/>
            </c:ext>
          </c:extLst>
        </c:ser>
        <c:ser>
          <c:idx val="0"/>
          <c:order val="1"/>
          <c:tx>
            <c:v> I=7,7 pmkA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Лист2!$D$3:$D$23</c:f>
              <c:numCache>
                <c:formatCode>0.00%</c:formatCode>
                <c:ptCount val="21"/>
                <c:pt idx="0">
                  <c:v>1</c:v>
                </c:pt>
                <c:pt idx="1">
                  <c:v>0.94633108443444203</c:v>
                </c:pt>
                <c:pt idx="2">
                  <c:v>0.86628469782366202</c:v>
                </c:pt>
                <c:pt idx="3">
                  <c:v>0.62619467635019954</c:v>
                </c:pt>
                <c:pt idx="4">
                  <c:v>0.62039635000270255</c:v>
                </c:pt>
                <c:pt idx="5">
                  <c:v>0.61070135179625251</c:v>
                </c:pt>
                <c:pt idx="6">
                  <c:v>0.59885409347098639</c:v>
                </c:pt>
                <c:pt idx="7">
                  <c:v>0.59610234537386919</c:v>
                </c:pt>
                <c:pt idx="8">
                  <c:v>0.59185187733100109</c:v>
                </c:pt>
                <c:pt idx="9">
                  <c:v>0.58045669190740357</c:v>
                </c:pt>
                <c:pt idx="10">
                  <c:v>0.57640769113593138</c:v>
                </c:pt>
                <c:pt idx="11">
                  <c:v>0.57919874992015008</c:v>
                </c:pt>
                <c:pt idx="12">
                  <c:v>0.5754101824507265</c:v>
                </c:pt>
                <c:pt idx="13">
                  <c:v>0.57535613025596155</c:v>
                </c:pt>
                <c:pt idx="14">
                  <c:v>0.57465836555990701</c:v>
                </c:pt>
                <c:pt idx="15">
                  <c:v>0.57390654866908763</c:v>
                </c:pt>
                <c:pt idx="16">
                  <c:v>0.57570501260398932</c:v>
                </c:pt>
                <c:pt idx="17">
                  <c:v>0.56966099446210694</c:v>
                </c:pt>
                <c:pt idx="18">
                  <c:v>0.55331266246369903</c:v>
                </c:pt>
                <c:pt idx="19">
                  <c:v>0.53998142570034446</c:v>
                </c:pt>
                <c:pt idx="20">
                  <c:v>0.37985425562757064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4A-4E63-920E-394D047F3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21632"/>
        <c:axId val="110109440"/>
        <c:extLst/>
      </c:lineChart>
      <c:catAx>
        <c:axId val="110021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109440"/>
        <c:crosses val="autoZero"/>
        <c:auto val="1"/>
        <c:lblAlgn val="ctr"/>
        <c:lblOffset val="100"/>
        <c:noMultiLvlLbl val="0"/>
      </c:catAx>
      <c:valAx>
        <c:axId val="110109440"/>
        <c:scaling>
          <c:orientation val="minMax"/>
          <c:max val="1.02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021632"/>
        <c:crosses val="autoZero"/>
        <c:crossBetween val="midCat"/>
        <c:majorUnit val="0.1"/>
        <c:minorUnit val="5.0000000000000017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421933495121048"/>
          <c:y val="0.12549655242706756"/>
          <c:w val="0.25729684439260359"/>
          <c:h val="0.1423353935596760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9+</a:t>
            </a:r>
            <a:endParaRPr lang="ru-RU" sz="2000" baseline="30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8694014095413861"/>
          <c:y val="0.1185866038732065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9937744038342307E-2"/>
          <c:y val="0.1312936653536762"/>
          <c:w val="0.90818144707343895"/>
          <c:h val="0.74709100223206126"/>
        </c:manualLayout>
      </c:layout>
      <c:lineChart>
        <c:grouping val="standard"/>
        <c:varyColors val="0"/>
        <c:ser>
          <c:idx val="0"/>
          <c:order val="0"/>
          <c:tx>
            <c:v>Iecr=5.07pmkA; P=300W; I=1.66pmkA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прохождений'!$D$3:$D$23</c:f>
              <c:numCache>
                <c:formatCode>0.00%</c:formatCode>
                <c:ptCount val="21"/>
                <c:pt idx="0">
                  <c:v>1</c:v>
                </c:pt>
                <c:pt idx="1">
                  <c:v>0.93703565714786652</c:v>
                </c:pt>
                <c:pt idx="2">
                  <c:v>0.81062482193341956</c:v>
                </c:pt>
                <c:pt idx="3">
                  <c:v>0.54857656315062786</c:v>
                </c:pt>
                <c:pt idx="4">
                  <c:v>0.53658857305660879</c:v>
                </c:pt>
                <c:pt idx="5">
                  <c:v>0.52714282583444738</c:v>
                </c:pt>
                <c:pt idx="6">
                  <c:v>0.51778474215959158</c:v>
                </c:pt>
                <c:pt idx="7">
                  <c:v>0.51462885445659556</c:v>
                </c:pt>
                <c:pt idx="8">
                  <c:v>0.51405904139911018</c:v>
                </c:pt>
                <c:pt idx="9">
                  <c:v>0.49823577111047807</c:v>
                </c:pt>
                <c:pt idx="10">
                  <c:v>0.49100352845777906</c:v>
                </c:pt>
                <c:pt idx="11">
                  <c:v>0.48771614543382502</c:v>
                </c:pt>
                <c:pt idx="12">
                  <c:v>0.48412193999430186</c:v>
                </c:pt>
                <c:pt idx="13">
                  <c:v>0.47997983738411976</c:v>
                </c:pt>
                <c:pt idx="14">
                  <c:v>0.47502684696136233</c:v>
                </c:pt>
                <c:pt idx="15">
                  <c:v>0.46994236121764671</c:v>
                </c:pt>
                <c:pt idx="16">
                  <c:v>0.46271011856494776</c:v>
                </c:pt>
                <c:pt idx="17">
                  <c:v>0.43691511977032155</c:v>
                </c:pt>
                <c:pt idx="18">
                  <c:v>0.4260886716780995</c:v>
                </c:pt>
                <c:pt idx="19">
                  <c:v>0.41436367222599663</c:v>
                </c:pt>
                <c:pt idx="20">
                  <c:v>0.32661246137324951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B2-4A16-A4DD-49649C00C1DB}"/>
            </c:ext>
          </c:extLst>
        </c:ser>
        <c:ser>
          <c:idx val="1"/>
          <c:order val="1"/>
          <c:tx>
            <c:v>Iecr=4.83pmkA; P=242W; I=2.13pmkA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прохождений'!$H$3:$H$23</c:f>
              <c:numCache>
                <c:formatCode>0.00%</c:formatCode>
                <c:ptCount val="21"/>
                <c:pt idx="0">
                  <c:v>1</c:v>
                </c:pt>
                <c:pt idx="1">
                  <c:v>0.92048093059610558</c:v>
                </c:pt>
                <c:pt idx="2">
                  <c:v>0.81291523943079136</c:v>
                </c:pt>
                <c:pt idx="3">
                  <c:v>0.59288719280903002</c:v>
                </c:pt>
                <c:pt idx="4">
                  <c:v>0.58272603967907299</c:v>
                </c:pt>
                <c:pt idx="5">
                  <c:v>0.57764546311409448</c:v>
                </c:pt>
                <c:pt idx="6">
                  <c:v>0.57481781190372194</c:v>
                </c:pt>
                <c:pt idx="7">
                  <c:v>0.5717372813168119</c:v>
                </c:pt>
                <c:pt idx="8">
                  <c:v>0.57201314972757999</c:v>
                </c:pt>
                <c:pt idx="9">
                  <c:v>0.56056461068070529</c:v>
                </c:pt>
                <c:pt idx="10">
                  <c:v>0.55686337616956705</c:v>
                </c:pt>
                <c:pt idx="11">
                  <c:v>0.55647256258764566</c:v>
                </c:pt>
                <c:pt idx="12">
                  <c:v>0.55477137405457599</c:v>
                </c:pt>
                <c:pt idx="13">
                  <c:v>0.55341502103496631</c:v>
                </c:pt>
                <c:pt idx="14">
                  <c:v>0.55270236097381553</c:v>
                </c:pt>
                <c:pt idx="15">
                  <c:v>0.54950688521575197</c:v>
                </c:pt>
                <c:pt idx="16">
                  <c:v>0.54752982827191432</c:v>
                </c:pt>
                <c:pt idx="17">
                  <c:v>0.52640290581392668</c:v>
                </c:pt>
                <c:pt idx="18">
                  <c:v>0.51750614956665664</c:v>
                </c:pt>
                <c:pt idx="19">
                  <c:v>0.51021862571553367</c:v>
                </c:pt>
                <c:pt idx="20">
                  <c:v>0.44003310420929209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B2-4A16-A4DD-49649C00C1DB}"/>
            </c:ext>
          </c:extLst>
        </c:ser>
        <c:ser>
          <c:idx val="2"/>
          <c:order val="2"/>
          <c:tx>
            <c:v>Iecr=4.74pmkA; P=198W; I=2.12pmkA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прохождений'!$L$3:$L$23</c:f>
              <c:numCache>
                <c:formatCode>0.00%</c:formatCode>
                <c:ptCount val="21"/>
                <c:pt idx="0">
                  <c:v>1</c:v>
                </c:pt>
                <c:pt idx="1">
                  <c:v>0.95950345473708865</c:v>
                </c:pt>
                <c:pt idx="2">
                  <c:v>0.86110785806300505</c:v>
                </c:pt>
                <c:pt idx="3">
                  <c:v>0.64672678299566688</c:v>
                </c:pt>
                <c:pt idx="4">
                  <c:v>0.63955966740836168</c:v>
                </c:pt>
                <c:pt idx="5">
                  <c:v>0.63241597376742009</c:v>
                </c:pt>
                <c:pt idx="6">
                  <c:v>0.62740367724557911</c:v>
                </c:pt>
                <c:pt idx="7">
                  <c:v>0.62627942382011947</c:v>
                </c:pt>
                <c:pt idx="8">
                  <c:v>0.62442909005738378</c:v>
                </c:pt>
                <c:pt idx="9">
                  <c:v>0.61562243822461649</c:v>
                </c:pt>
                <c:pt idx="10">
                  <c:v>0.61227309989460121</c:v>
                </c:pt>
                <c:pt idx="11">
                  <c:v>0.61056329781004803</c:v>
                </c:pt>
                <c:pt idx="12">
                  <c:v>0.6095093102236796</c:v>
                </c:pt>
                <c:pt idx="13">
                  <c:v>0.60805714954912748</c:v>
                </c:pt>
                <c:pt idx="14">
                  <c:v>0.60597259632275446</c:v>
                </c:pt>
                <c:pt idx="15">
                  <c:v>0.60414568450638251</c:v>
                </c:pt>
                <c:pt idx="16">
                  <c:v>0.59861810516453917</c:v>
                </c:pt>
                <c:pt idx="17">
                  <c:v>0.58636842721630167</c:v>
                </c:pt>
                <c:pt idx="18">
                  <c:v>0.56439864152711094</c:v>
                </c:pt>
                <c:pt idx="19">
                  <c:v>0.5554983019088886</c:v>
                </c:pt>
                <c:pt idx="20">
                  <c:v>0.44682047078112197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B2-4A16-A4DD-49649C00C1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873984"/>
        <c:axId val="110879872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Iecr=6.3pmkA; P=172W; I=2.6pmkA</c:v>
                </c:tx>
                <c:spPr>
                  <a:ln w="127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'графики прохождений'!$B$3:$B$23</c15:sqref>
                        </c15:formulaRef>
                      </c:ext>
                    </c:extLst>
                    <c:strCache>
                      <c:ptCount val="21"/>
                      <c:pt idx="0">
                        <c:v>IFC1</c:v>
                      </c:pt>
                      <c:pt idx="1">
                        <c:v>IFC2</c:v>
                      </c:pt>
                      <c:pt idx="2">
                        <c:v>IFC3</c:v>
                      </c:pt>
                      <c:pt idx="3">
                        <c:v>RP2_263</c:v>
                      </c:pt>
                      <c:pt idx="4">
                        <c:v>RP2_300</c:v>
                      </c:pt>
                      <c:pt idx="5">
                        <c:v>RP2_400</c:v>
                      </c:pt>
                      <c:pt idx="6">
                        <c:v>RP2_500</c:v>
                      </c:pt>
                      <c:pt idx="7">
                        <c:v>RP2_600</c:v>
                      </c:pt>
                      <c:pt idx="8">
                        <c:v>RP2_700</c:v>
                      </c:pt>
                      <c:pt idx="9">
                        <c:v>RP2_800</c:v>
                      </c:pt>
                      <c:pt idx="10">
                        <c:v>RP2_900</c:v>
                      </c:pt>
                      <c:pt idx="11">
                        <c:v>RP2_1000</c:v>
                      </c:pt>
                      <c:pt idx="12">
                        <c:v>RP2_1100</c:v>
                      </c:pt>
                      <c:pt idx="13">
                        <c:v>RP2_1200</c:v>
                      </c:pt>
                      <c:pt idx="14">
                        <c:v>RP2_1300</c:v>
                      </c:pt>
                      <c:pt idx="15">
                        <c:v>RP2_1400</c:v>
                      </c:pt>
                      <c:pt idx="16">
                        <c:v>RP2_1500</c:v>
                      </c:pt>
                      <c:pt idx="17">
                        <c:v>RP2_1600</c:v>
                      </c:pt>
                      <c:pt idx="18">
                        <c:v>RP2_1700</c:v>
                      </c:pt>
                      <c:pt idx="19">
                        <c:v>RP2_1770</c:v>
                      </c:pt>
                      <c:pt idx="20">
                        <c:v>T0FC2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'графики прохождений'!$P$3:$P$23</c15:sqref>
                        </c15:formulaRef>
                      </c:ext>
                    </c:extLst>
                    <c:numCache>
                      <c:formatCode>General</c:formatCode>
                      <c:ptCount val="21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4B2-4A16-A4DD-49649C00C1DB}"/>
                  </c:ext>
                </c:extLst>
              </c15:ser>
            </c15:filteredLineSeries>
          </c:ext>
        </c:extLst>
      </c:lineChart>
      <c:catAx>
        <c:axId val="110873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79872"/>
        <c:crosses val="autoZero"/>
        <c:auto val="1"/>
        <c:lblAlgn val="ctr"/>
        <c:lblOffset val="100"/>
        <c:noMultiLvlLbl val="0"/>
      </c:catAx>
      <c:valAx>
        <c:axId val="1108798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73984"/>
        <c:crosses val="autoZero"/>
        <c:crossBetween val="midCat"/>
        <c:majorUnit val="0.1"/>
        <c:minorUnit val="5.0000000000000017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2148009996886158"/>
          <c:y val="2.3016581751754178E-2"/>
          <c:w val="0.44667577450598395"/>
          <c:h val="0.2530890239906556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US" sz="20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200" baseline="30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193860354061662"/>
          <c:y val="0.1450334082009780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9937744038342307E-2"/>
          <c:y val="0.1312936653536762"/>
          <c:w val="0.90818147539752014"/>
          <c:h val="0.74709100223206126"/>
        </c:manualLayout>
      </c:layout>
      <c:lineChart>
        <c:grouping val="standard"/>
        <c:varyColors val="0"/>
        <c:ser>
          <c:idx val="3"/>
          <c:order val="0"/>
          <c:tx>
            <c:v>Iecr=2.5pmkA; P=130W; I=0.9pmkA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Лист2!$P$3:$P$23</c:f>
              <c:numCache>
                <c:formatCode>0.00%</c:formatCode>
                <c:ptCount val="21"/>
                <c:pt idx="0">
                  <c:v>1</c:v>
                </c:pt>
                <c:pt idx="1">
                  <c:v>0.77326060510928851</c:v>
                </c:pt>
                <c:pt idx="2">
                  <c:v>0.73013381469999616</c:v>
                </c:pt>
                <c:pt idx="3">
                  <c:v>0.56366989757877806</c:v>
                </c:pt>
                <c:pt idx="4">
                  <c:v>0.55370246831220815</c:v>
                </c:pt>
                <c:pt idx="5">
                  <c:v>0.53651453910450109</c:v>
                </c:pt>
                <c:pt idx="6">
                  <c:v>0.54051720755013144</c:v>
                </c:pt>
                <c:pt idx="7">
                  <c:v>0.54051720755013144</c:v>
                </c:pt>
                <c:pt idx="8">
                  <c:v>0.53533728367931555</c:v>
                </c:pt>
                <c:pt idx="9">
                  <c:v>0.5261546913628693</c:v>
                </c:pt>
                <c:pt idx="10">
                  <c:v>0.52215202291723894</c:v>
                </c:pt>
                <c:pt idx="11">
                  <c:v>0.51218459365066904</c:v>
                </c:pt>
                <c:pt idx="12">
                  <c:v>0.5205431071694856</c:v>
                </c:pt>
                <c:pt idx="13">
                  <c:v>0.51897343326923828</c:v>
                </c:pt>
                <c:pt idx="14">
                  <c:v>0.51975827021936194</c:v>
                </c:pt>
                <c:pt idx="15">
                  <c:v>0.51657968057136128</c:v>
                </c:pt>
                <c:pt idx="16">
                  <c:v>0.5153631832986697</c:v>
                </c:pt>
                <c:pt idx="17">
                  <c:v>0.50100066711140756</c:v>
                </c:pt>
                <c:pt idx="18">
                  <c:v>0.50021583016128401</c:v>
                </c:pt>
                <c:pt idx="19">
                  <c:v>0.4862457324490837</c:v>
                </c:pt>
                <c:pt idx="20">
                  <c:v>0.37236589098614764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DA93-41E5-B0B8-00B325865594}"/>
            </c:ext>
          </c:extLst>
        </c:ser>
        <c:ser>
          <c:idx val="0"/>
          <c:order val="1"/>
          <c:tx>
            <c:v>Iecr=5.3pmkA; P=280W; I=2.09pmkA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Лист2!$D$3:$D$23</c:f>
              <c:numCache>
                <c:formatCode>0.00%</c:formatCode>
                <c:ptCount val="21"/>
                <c:pt idx="0">
                  <c:v>1</c:v>
                </c:pt>
                <c:pt idx="1">
                  <c:v>0.85799639260483995</c:v>
                </c:pt>
                <c:pt idx="2">
                  <c:v>0.80886442206523379</c:v>
                </c:pt>
                <c:pt idx="3">
                  <c:v>0.55696678190290094</c:v>
                </c:pt>
                <c:pt idx="4">
                  <c:v>0.54033894483691569</c:v>
                </c:pt>
                <c:pt idx="5">
                  <c:v>0.52371110777093044</c:v>
                </c:pt>
                <c:pt idx="6">
                  <c:v>0.50612505636554939</c:v>
                </c:pt>
                <c:pt idx="7">
                  <c:v>0.51147978355629042</c:v>
                </c:pt>
                <c:pt idx="8">
                  <c:v>0.50956335487749893</c:v>
                </c:pt>
                <c:pt idx="9">
                  <c:v>0.50708327070494519</c:v>
                </c:pt>
                <c:pt idx="10">
                  <c:v>0.50668871185931164</c:v>
                </c:pt>
                <c:pt idx="11">
                  <c:v>0.50612505636554939</c:v>
                </c:pt>
                <c:pt idx="12">
                  <c:v>0.50783481136329478</c:v>
                </c:pt>
                <c:pt idx="13">
                  <c:v>0.50343829851194954</c:v>
                </c:pt>
                <c:pt idx="14">
                  <c:v>0.4822260634300316</c:v>
                </c:pt>
                <c:pt idx="15">
                  <c:v>0.47191116789418314</c:v>
                </c:pt>
                <c:pt idx="16">
                  <c:v>0.46120171351270106</c:v>
                </c:pt>
                <c:pt idx="17">
                  <c:v>0.4665564407034421</c:v>
                </c:pt>
                <c:pt idx="18">
                  <c:v>0.4638696828498422</c:v>
                </c:pt>
                <c:pt idx="19">
                  <c:v>0.46464001202465055</c:v>
                </c:pt>
                <c:pt idx="20">
                  <c:v>0.39283030211934472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93-41E5-B0B8-00B325865594}"/>
            </c:ext>
          </c:extLst>
        </c:ser>
        <c:ser>
          <c:idx val="1"/>
          <c:order val="2"/>
          <c:tx>
            <c:v>Iecr=6.3pmkA; P=172W; I=2.6pmkA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Лист2!$H$3:$H$23</c:f>
              <c:numCache>
                <c:formatCode>0.00%</c:formatCode>
                <c:ptCount val="21"/>
                <c:pt idx="0">
                  <c:v>1</c:v>
                </c:pt>
                <c:pt idx="1">
                  <c:v>0.90664556962025311</c:v>
                </c:pt>
                <c:pt idx="2">
                  <c:v>0.82911392405063289</c:v>
                </c:pt>
                <c:pt idx="3">
                  <c:v>0.59968354430379744</c:v>
                </c:pt>
                <c:pt idx="4">
                  <c:v>0.57436708860759489</c:v>
                </c:pt>
                <c:pt idx="5">
                  <c:v>0.56329113924050633</c:v>
                </c:pt>
                <c:pt idx="6">
                  <c:v>0.53955696202531644</c:v>
                </c:pt>
                <c:pt idx="7">
                  <c:v>0.54588607594936711</c:v>
                </c:pt>
                <c:pt idx="8">
                  <c:v>0.54272151898734167</c:v>
                </c:pt>
                <c:pt idx="9">
                  <c:v>0.54588607594936711</c:v>
                </c:pt>
                <c:pt idx="10">
                  <c:v>0.53955696202531644</c:v>
                </c:pt>
                <c:pt idx="11">
                  <c:v>0.52689873417721511</c:v>
                </c:pt>
                <c:pt idx="12">
                  <c:v>0.53639240506329111</c:v>
                </c:pt>
                <c:pt idx="13">
                  <c:v>0.53955696202531644</c:v>
                </c:pt>
                <c:pt idx="14">
                  <c:v>0.53481012658227844</c:v>
                </c:pt>
                <c:pt idx="15">
                  <c:v>0.53006329113924044</c:v>
                </c:pt>
                <c:pt idx="16">
                  <c:v>0.52848101265822778</c:v>
                </c:pt>
                <c:pt idx="17">
                  <c:v>0.48892405063291133</c:v>
                </c:pt>
                <c:pt idx="18">
                  <c:v>0.51265822784810122</c:v>
                </c:pt>
                <c:pt idx="19">
                  <c:v>0.51107594936708856</c:v>
                </c:pt>
                <c:pt idx="20">
                  <c:v>0.41455696202531644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93-41E5-B0B8-00B325865594}"/>
            </c:ext>
          </c:extLst>
        </c:ser>
        <c:ser>
          <c:idx val="2"/>
          <c:order val="3"/>
          <c:tx>
            <c:v>Iecr=7pmkA; P=235W; I=2.33pkmA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Лист2!$L$3:$L$23</c:f>
              <c:numCache>
                <c:formatCode>0.00%</c:formatCode>
                <c:ptCount val="21"/>
                <c:pt idx="0">
                  <c:v>1</c:v>
                </c:pt>
                <c:pt idx="1">
                  <c:v>0.82799512042894829</c:v>
                </c:pt>
                <c:pt idx="2">
                  <c:v>0.73535419444523242</c:v>
                </c:pt>
                <c:pt idx="3">
                  <c:v>0.49249624102811423</c:v>
                </c:pt>
                <c:pt idx="4">
                  <c:v>0.48441090527390845</c:v>
                </c:pt>
                <c:pt idx="5">
                  <c:v>0.47113393287752842</c:v>
                </c:pt>
                <c:pt idx="6">
                  <c:v>0.46580044823966638</c:v>
                </c:pt>
                <c:pt idx="7">
                  <c:v>0.46638202502198639</c:v>
                </c:pt>
                <c:pt idx="8">
                  <c:v>0.46594229623535416</c:v>
                </c:pt>
                <c:pt idx="9">
                  <c:v>0.46551675224829064</c:v>
                </c:pt>
                <c:pt idx="10">
                  <c:v>0.46479332747028285</c:v>
                </c:pt>
                <c:pt idx="11">
                  <c:v>0.4644954466793384</c:v>
                </c:pt>
                <c:pt idx="12">
                  <c:v>0.46551675224829064</c:v>
                </c:pt>
                <c:pt idx="13">
                  <c:v>0.46161593236687559</c:v>
                </c:pt>
                <c:pt idx="14">
                  <c:v>0.45381429260404543</c:v>
                </c:pt>
                <c:pt idx="15">
                  <c:v>0.44214020255893782</c:v>
                </c:pt>
                <c:pt idx="16">
                  <c:v>0.43795568668614709</c:v>
                </c:pt>
                <c:pt idx="17">
                  <c:v>0.44011177622060199</c:v>
                </c:pt>
                <c:pt idx="18">
                  <c:v>0.43073562370563701</c:v>
                </c:pt>
                <c:pt idx="19">
                  <c:v>0.43866492666458623</c:v>
                </c:pt>
                <c:pt idx="20">
                  <c:v>0.33050582995262273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93-41E5-B0B8-00B325865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296512"/>
        <c:axId val="111298048"/>
        <c:extLst/>
      </c:lineChart>
      <c:catAx>
        <c:axId val="111296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298048"/>
        <c:crosses val="autoZero"/>
        <c:auto val="1"/>
        <c:lblAlgn val="ctr"/>
        <c:lblOffset val="100"/>
        <c:noMultiLvlLbl val="0"/>
      </c:catAx>
      <c:valAx>
        <c:axId val="1112980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296512"/>
        <c:crosses val="autoZero"/>
        <c:crossBetween val="midCat"/>
        <c:majorUnit val="0.1"/>
        <c:minorUnit val="5.0000000000000017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055895947284004"/>
          <c:y val="5.3903328112923275E-2"/>
          <c:w val="0.43313473792253898"/>
          <c:h val="0.3070805815636053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003B7-11BD-489A-80A3-6B62B514909E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9B263-E094-460C-B7A7-1EE3B26D0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9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6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84120-CCC0-4674-B3D1-155F73044C07}" type="slidenum">
              <a:rPr lang="en-US"/>
              <a:pPr/>
              <a:t>8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49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77F800-4BBC-45BC-BF49-455B9EECB1AB}" type="slidenum">
              <a:rPr lang="en-US"/>
              <a:pPr/>
              <a:t>11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24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00000"/>
              </a:buClr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CF42D-1E31-40F8-95CD-BE947BC2AF5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8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41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31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5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13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4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6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5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2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33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4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D8286-97DA-4B8D-B586-718664DC8BB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0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1.jpeg"/><Relationship Id="rId7" Type="http://schemas.openxmlformats.org/officeDocument/2006/relationships/image" Target="../media/image37.png"/><Relationship Id="rId12" Type="http://schemas.openxmlformats.org/officeDocument/2006/relationships/image" Target="../media/image49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chart" Target="../charts/chart1.xml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jpeg"/><Relationship Id="rId7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63.png"/><Relationship Id="rId4" Type="http://schemas.openxmlformats.org/officeDocument/2006/relationships/chart" Target="../charts/chart2.xml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2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7.png"/><Relationship Id="rId4" Type="http://schemas.openxmlformats.org/officeDocument/2006/relationships/image" Target="../media/image7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3" Type="http://schemas.openxmlformats.org/officeDocument/2006/relationships/image" Target="../media/image79.jpeg"/><Relationship Id="rId7" Type="http://schemas.openxmlformats.org/officeDocument/2006/relationships/image" Target="../media/image83.jpg"/><Relationship Id="rId12" Type="http://schemas.openxmlformats.org/officeDocument/2006/relationships/image" Target="../media/image8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11" Type="http://schemas.openxmlformats.org/officeDocument/2006/relationships/image" Target="../media/image12.svg"/><Relationship Id="rId5" Type="http://schemas.openxmlformats.org/officeDocument/2006/relationships/image" Target="../media/image81.jpeg"/><Relationship Id="rId10" Type="http://schemas.openxmlformats.org/officeDocument/2006/relationships/image" Target="../media/image11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1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37" y="0"/>
            <a:ext cx="2071640" cy="2071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40030C-82F8-4D70-805F-E5A07FE12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44625"/>
            <a:ext cx="2838037" cy="15963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91184" y="6331407"/>
            <a:ext cx="1537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seminva@jinr.ru</a:t>
            </a:r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15B8C5-8786-45BA-8118-BC00239D734B}"/>
              </a:ext>
            </a:extLst>
          </p:cNvPr>
          <p:cNvSpPr/>
          <p:nvPr/>
        </p:nvSpPr>
        <p:spPr>
          <a:xfrm>
            <a:off x="614532" y="2486731"/>
            <a:ext cx="108488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FLNR Accelerator Complex and Experimental Setups (DRIBs-III)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projects within the framework of this LRI for 2024</a:t>
            </a:r>
          </a:p>
          <a:p>
            <a:pPr algn="ctr"/>
            <a:r>
              <a:rPr lang="en-US" sz="2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(03-5-1129-2024/2028)</a:t>
            </a:r>
            <a:endParaRPr lang="ru-RU" sz="7200" b="1" dirty="0">
              <a:ln w="3175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6AF293-9D3D-4930-A478-7707FC185508}"/>
              </a:ext>
            </a:extLst>
          </p:cNvPr>
          <p:cNvSpPr/>
          <p:nvPr/>
        </p:nvSpPr>
        <p:spPr>
          <a:xfrm>
            <a:off x="3593880" y="4374631"/>
            <a:ext cx="5004254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Head of FLNR Accelerator department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Vasiliy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Semin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0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A3A22B-6392-4C53-8F4C-62C565BA216D}"/>
              </a:ext>
            </a:extLst>
          </p:cNvPr>
          <p:cNvSpPr/>
          <p:nvPr/>
        </p:nvSpPr>
        <p:spPr>
          <a:xfrm>
            <a:off x="1454248" y="5447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New experimental hall (U-400R)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9ACFFA-0DCA-4743-BC2D-6B9E1BB6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680458"/>
            <a:ext cx="9911255" cy="5909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3E7C2E-C236-4458-A5A3-F8F85870EBC0}"/>
              </a:ext>
            </a:extLst>
          </p:cNvPr>
          <p:cNvSpPr txBox="1"/>
          <p:nvPr/>
        </p:nvSpPr>
        <p:spPr>
          <a:xfrm>
            <a:off x="4744995" y="644083"/>
            <a:ext cx="5700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plans of New experimental hall project realization 06.23 – 06.26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A7135-2AF4-4E39-A3CC-851FB0349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10551388" y="127155"/>
            <a:ext cx="1524999" cy="564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87C603-C550-4771-A558-3055FAB1B094}"/>
              </a:ext>
            </a:extLst>
          </p:cNvPr>
          <p:cNvSpPr txBox="1"/>
          <p:nvPr/>
        </p:nvSpPr>
        <p:spPr>
          <a:xfrm>
            <a:off x="10543692" y="681152"/>
            <a:ext cx="1726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JSC</a:t>
            </a:r>
            <a:r>
              <a:rPr lang="en-US" sz="1050" dirty="0"/>
              <a:t> “</a:t>
            </a:r>
            <a:r>
              <a:rPr lang="en-US" sz="1050" dirty="0" err="1"/>
              <a:t>Electrocentromontazh</a:t>
            </a:r>
            <a:r>
              <a:rPr lang="en-US" sz="1050" dirty="0"/>
              <a:t>”</a:t>
            </a:r>
            <a:endParaRPr lang="ru-RU" sz="105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1A1C8A-BA50-4254-A215-A8562C3BA713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98AB3284-A355-4498-A99A-581A0F7E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10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6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7878" y="620688"/>
            <a:ext cx="7632848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16737" y="0"/>
            <a:ext cx="8753475" cy="641350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Planned U400R accelerator complex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0328" y="49828"/>
            <a:ext cx="1851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</a:t>
            </a:r>
            <a:r>
              <a:rPr lang="ru-RU" sz="24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01514" y="54851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experimental hall U-400R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17878" y="1562422"/>
            <a:ext cx="3416690" cy="3450754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222452" y="1171024"/>
            <a:ext cx="2480202" cy="4706248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 rot="16200000">
            <a:off x="5730961" y="3185521"/>
            <a:ext cx="1869246" cy="1062031"/>
          </a:xfrm>
          <a:prstGeom prst="trapezoid">
            <a:avLst>
              <a:gd name="adj" fmla="val 64712"/>
            </a:avLst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20093" y="278191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-400</a:t>
            </a:r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76762" y="5230941"/>
            <a:ext cx="3801041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Modernization of U-400 into U-400R</a:t>
            </a:r>
          </a:p>
          <a:p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second half of 2024.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820093" y="600525"/>
            <a:ext cx="2684142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of new cyclotron components and removal of old elements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6112A9-E16C-4BE5-A84F-4A68E23EC4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10462429" y="76854"/>
            <a:ext cx="1524999" cy="5644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6EF77E-4BF1-4503-8BB6-DDE5F6F71BA8}"/>
              </a:ext>
            </a:extLst>
          </p:cNvPr>
          <p:cNvSpPr txBox="1"/>
          <p:nvPr/>
        </p:nvSpPr>
        <p:spPr>
          <a:xfrm>
            <a:off x="10454733" y="630851"/>
            <a:ext cx="1726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JSC</a:t>
            </a:r>
            <a:r>
              <a:rPr lang="en-US" sz="1050" dirty="0"/>
              <a:t> “</a:t>
            </a:r>
            <a:r>
              <a:rPr lang="en-US" sz="1050" dirty="0" err="1"/>
              <a:t>Electrocentromontazh</a:t>
            </a:r>
            <a:r>
              <a:rPr lang="en-US" sz="1050" dirty="0"/>
              <a:t>”</a:t>
            </a:r>
            <a:endParaRPr lang="ru-RU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82EC2-8680-4FA8-8641-AC2636938BB2}"/>
              </a:ext>
            </a:extLst>
          </p:cNvPr>
          <p:cNvSpPr txBox="1"/>
          <p:nvPr/>
        </p:nvSpPr>
        <p:spPr>
          <a:xfrm>
            <a:off x="135190" y="2393097"/>
            <a:ext cx="2470986" cy="233910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/>
              <a:t>Project intersections:</a:t>
            </a:r>
          </a:p>
          <a:p>
            <a:r>
              <a:rPr lang="en-US" dirty="0"/>
              <a:t>In the process of upgrading </a:t>
            </a:r>
          </a:p>
          <a:p>
            <a:r>
              <a:rPr lang="en-US" dirty="0"/>
              <a:t>U-400 to U-400R, </a:t>
            </a:r>
          </a:p>
          <a:p>
            <a:r>
              <a:rPr lang="en-US" dirty="0"/>
              <a:t>the delivery and export of large-sized cyclotron units and components is required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960D4A-21B9-4605-9AAA-8C74AB0D4E08}"/>
              </a:ext>
            </a:extLst>
          </p:cNvPr>
          <p:cNvSpPr txBox="1"/>
          <p:nvPr/>
        </p:nvSpPr>
        <p:spPr>
          <a:xfrm>
            <a:off x="5983260" y="3473601"/>
            <a:ext cx="136464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Construction</a:t>
            </a:r>
            <a:endParaRPr lang="ru-RU" sz="1600" dirty="0"/>
          </a:p>
          <a:p>
            <a:pPr algn="ctr"/>
            <a:r>
              <a:rPr lang="en-US" sz="1600" dirty="0"/>
              <a:t> zone</a:t>
            </a:r>
            <a:endParaRPr lang="ru-RU" sz="160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F3910F8-B105-4673-86D4-5F0625C3F4DB}"/>
              </a:ext>
            </a:extLst>
          </p:cNvPr>
          <p:cNvSpPr/>
          <p:nvPr/>
        </p:nvSpPr>
        <p:spPr>
          <a:xfrm>
            <a:off x="5857804" y="1556369"/>
            <a:ext cx="1641412" cy="324614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C536FB8-BF77-4AE0-A646-E3F98F45664F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35" name="Номер слайда 2">
            <a:extLst>
              <a:ext uri="{FF2B5EF4-FFF2-40B4-BE49-F238E27FC236}">
                <a16:creationId xmlns:a16="http://schemas.microsoft.com/office/drawing/2014/main" id="{D8132EB0-D714-4213-AF44-DD240B59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11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2E054C-6558-4B28-82F3-2528B350205B}"/>
              </a:ext>
            </a:extLst>
          </p:cNvPr>
          <p:cNvSpPr txBox="1"/>
          <p:nvPr/>
        </p:nvSpPr>
        <p:spPr>
          <a:xfrm>
            <a:off x="6171215" y="1879541"/>
            <a:ext cx="98873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Construction</a:t>
            </a:r>
            <a:endParaRPr lang="ru-RU" sz="1200" dirty="0"/>
          </a:p>
          <a:p>
            <a:pPr algn="ctr"/>
            <a:r>
              <a:rPr lang="en-US" sz="1200" dirty="0"/>
              <a:t> zone</a:t>
            </a:r>
            <a:endParaRPr lang="ru-RU" sz="1200" dirty="0"/>
          </a:p>
        </p:txBody>
      </p:sp>
      <p:cxnSp>
        <p:nvCxnSpPr>
          <p:cNvPr id="15" name="Скругленная соединительная линия 14"/>
          <p:cNvCxnSpPr>
            <a:cxnSpLocks/>
          </p:cNvCxnSpPr>
          <p:nvPr/>
        </p:nvCxnSpPr>
        <p:spPr>
          <a:xfrm rot="5400000">
            <a:off x="5204169" y="1663537"/>
            <a:ext cx="2451087" cy="471742"/>
          </a:xfrm>
          <a:prstGeom prst="curvedConnector2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903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9FB771-2E8A-4A63-8900-B4E17F7A1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11"/>
          <a:stretch/>
        </p:blipFill>
        <p:spPr>
          <a:xfrm>
            <a:off x="671383" y="2661428"/>
            <a:ext cx="4180533" cy="364875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21AB5C-A57F-4896-BA0C-0A9CAAE83B1D}"/>
              </a:ext>
            </a:extLst>
          </p:cNvPr>
          <p:cNvSpPr/>
          <p:nvPr/>
        </p:nvSpPr>
        <p:spPr>
          <a:xfrm>
            <a:off x="938773" y="2275967"/>
            <a:ext cx="3633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experimental hall U-400R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EBEB2F-2DED-4F52-875D-6910F1622DC0}"/>
              </a:ext>
            </a:extLst>
          </p:cNvPr>
          <p:cNvSpPr/>
          <p:nvPr/>
        </p:nvSpPr>
        <p:spPr>
          <a:xfrm>
            <a:off x="1454248" y="-57129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New experimental setups (U-400R)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53A8A0-8AE9-4E77-9CF4-ACD3BFCF8944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2EDC4A54-51A5-45C0-9850-224DAAB3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12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6356" y="3829100"/>
            <a:ext cx="5216660" cy="2372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Components of the spectrometer </a:t>
            </a:r>
            <a:r>
              <a:rPr lang="en-US" sz="2000" b="1" u="sng" dirty="0">
                <a:latin typeface="BankGothic Lt BT" panose="020B0607020203060204" pitchFamily="34" charset="0"/>
              </a:rPr>
              <a:t>STAR</a:t>
            </a:r>
            <a:endParaRPr lang="ru-RU" sz="2000" b="1" u="sng" dirty="0"/>
          </a:p>
          <a:p>
            <a:pPr>
              <a:lnSpc>
                <a:spcPct val="120000"/>
              </a:lnSpc>
            </a:pPr>
            <a:r>
              <a:rPr lang="en-US" b="1" dirty="0"/>
              <a:t>1. </a:t>
            </a:r>
            <a:r>
              <a:rPr lang="en-US" dirty="0"/>
              <a:t>Rotating platform (angle from  +10</a:t>
            </a:r>
            <a:r>
              <a:rPr lang="en-US" baseline="30000" dirty="0"/>
              <a:t>o</a:t>
            </a:r>
            <a:r>
              <a:rPr lang="en-US" dirty="0"/>
              <a:t> to +60</a:t>
            </a:r>
            <a:r>
              <a:rPr lang="en-US" baseline="30000" dirty="0"/>
              <a:t>o</a:t>
            </a:r>
            <a:r>
              <a:rPr lang="en-US" dirty="0"/>
              <a:t>) </a:t>
            </a:r>
          </a:p>
          <a:p>
            <a:pPr>
              <a:lnSpc>
                <a:spcPct val="120000"/>
              </a:lnSpc>
            </a:pPr>
            <a:r>
              <a:rPr lang="en-US" b="1" dirty="0"/>
              <a:t>2. </a:t>
            </a:r>
            <a:r>
              <a:rPr lang="en-US" dirty="0"/>
              <a:t>Separator:</a:t>
            </a:r>
          </a:p>
          <a:p>
            <a:pPr>
              <a:lnSpc>
                <a:spcPct val="120000"/>
              </a:lnSpc>
            </a:pPr>
            <a:r>
              <a:rPr lang="en-US" dirty="0"/>
              <a:t>    2.1.  Quadrupole triplet;</a:t>
            </a:r>
            <a:endParaRPr lang="ru-RU" dirty="0"/>
          </a:p>
          <a:p>
            <a:pPr>
              <a:lnSpc>
                <a:spcPct val="120000"/>
              </a:lnSpc>
            </a:pPr>
            <a:r>
              <a:rPr lang="en-US" dirty="0"/>
              <a:t>    2.2.  Electric deflector;</a:t>
            </a:r>
            <a:endParaRPr lang="ru-RU" dirty="0"/>
          </a:p>
          <a:p>
            <a:pPr>
              <a:lnSpc>
                <a:spcPct val="120000"/>
              </a:lnSpc>
            </a:pPr>
            <a:r>
              <a:rPr lang="en-US" dirty="0"/>
              <a:t>    2.3   Magnetic deflector (dipole magnet);</a:t>
            </a:r>
            <a:endParaRPr lang="ru-RU" dirty="0"/>
          </a:p>
          <a:p>
            <a:pPr>
              <a:lnSpc>
                <a:spcPct val="120000"/>
              </a:lnSpc>
            </a:pPr>
            <a:r>
              <a:rPr lang="en-US" b="1" dirty="0"/>
              <a:t>3. </a:t>
            </a:r>
            <a:r>
              <a:rPr lang="en-US" dirty="0"/>
              <a:t>Clover detector</a:t>
            </a:r>
            <a:r>
              <a:rPr lang="ru-RU" dirty="0"/>
              <a:t> </a:t>
            </a:r>
            <a:r>
              <a:rPr lang="en-US" dirty="0"/>
              <a:t>system GABRIELA;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4849" y="0"/>
            <a:ext cx="1266067" cy="11680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0E9444-BD9E-4C7B-8241-9E5B1E6F12E9}"/>
              </a:ext>
            </a:extLst>
          </p:cNvPr>
          <p:cNvPicPr/>
          <p:nvPr/>
        </p:nvPicPr>
        <p:blipFill rotWithShape="1">
          <a:blip r:embed="rId5"/>
          <a:srcRect l="7349" r="8073"/>
          <a:stretch/>
        </p:blipFill>
        <p:spPr>
          <a:xfrm>
            <a:off x="6236044" y="898494"/>
            <a:ext cx="3987114" cy="2732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E16FC3-44CC-424C-9A0F-EB5CF70733FA}"/>
              </a:ext>
            </a:extLst>
          </p:cNvPr>
          <p:cNvSpPr txBox="1"/>
          <p:nvPr/>
        </p:nvSpPr>
        <p:spPr>
          <a:xfrm>
            <a:off x="8391770" y="667661"/>
            <a:ext cx="1348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600" dirty="0">
                <a:latin typeface="BankGothic Lt BT" panose="020B0607020203060204" pitchFamily="34" charset="0"/>
              </a:rPr>
              <a:t>STAR</a:t>
            </a:r>
            <a:endParaRPr lang="ru-RU" sz="2400" b="1" spc="600" dirty="0"/>
          </a:p>
        </p:txBody>
      </p:sp>
      <p:pic>
        <p:nvPicPr>
          <p:cNvPr id="12" name="Picture 6" descr="gigo_3a3b3g3d (4)">
            <a:extLst>
              <a:ext uri="{FF2B5EF4-FFF2-40B4-BE49-F238E27FC236}">
                <a16:creationId xmlns:a16="http://schemas.microsoft.com/office/drawing/2014/main" id="{F28E61C7-8AE0-4030-A132-2E75B86F632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418" y="1220454"/>
            <a:ext cx="1348511" cy="220854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8788FD-899E-4443-81C6-3D7065BE2412}"/>
              </a:ext>
            </a:extLst>
          </p:cNvPr>
          <p:cNvSpPr txBox="1"/>
          <p:nvPr/>
        </p:nvSpPr>
        <p:spPr>
          <a:xfrm>
            <a:off x="544724" y="787082"/>
            <a:ext cx="4307192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studying the characteristics of MNT reactions and properties of radioactive decay of neutron-rich isotopes of heavy elements formed in MNT reactions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13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EBEB2F-2DED-4F52-875D-6910F1622DC0}"/>
              </a:ext>
            </a:extLst>
          </p:cNvPr>
          <p:cNvSpPr/>
          <p:nvPr/>
        </p:nvSpPr>
        <p:spPr>
          <a:xfrm>
            <a:off x="1454248" y="-57129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New experimental setups (U-400R)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53A8A0-8AE9-4E77-9CF4-ACD3BFCF8944}"/>
              </a:ext>
            </a:extLst>
          </p:cNvPr>
          <p:cNvSpPr/>
          <p:nvPr/>
        </p:nvSpPr>
        <p:spPr>
          <a:xfrm>
            <a:off x="-147379" y="6461366"/>
            <a:ext cx="3946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 </a:t>
            </a:r>
            <a:r>
              <a:rPr lang="en-US" sz="2000" i="1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ACTIVITY</a:t>
            </a:r>
            <a:endParaRPr lang="ru-RU" sz="6600" i="1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2EDC4A54-51A5-45C0-9850-224DAAB3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13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97" y="910261"/>
            <a:ext cx="4196317" cy="2537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4594" y="3779142"/>
            <a:ext cx="520286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Components of the spectrometer SCIF-D</a:t>
            </a:r>
            <a:endParaRPr lang="ru-RU" sz="2000" b="1" u="sng" dirty="0"/>
          </a:p>
          <a:p>
            <a:pPr marL="342900" indent="-342900">
              <a:buAutoNum type="arabicPeriod"/>
            </a:pPr>
            <a:r>
              <a:rPr lang="en-US" dirty="0"/>
              <a:t>CORSET time-of-flight spectrometer;</a:t>
            </a:r>
            <a:endParaRPr lang="ru-RU" dirty="0"/>
          </a:p>
          <a:p>
            <a:pPr marL="342900" indent="-342900">
              <a:buAutoNum type="arabicPeriod"/>
            </a:pPr>
            <a:r>
              <a:rPr lang="en-US" dirty="0"/>
              <a:t>Bragg cameras;</a:t>
            </a:r>
            <a:endParaRPr lang="ru-RU" dirty="0"/>
          </a:p>
          <a:p>
            <a:pPr marL="342900" indent="-342900">
              <a:buAutoNum type="arabicPeriod"/>
            </a:pPr>
            <a:r>
              <a:rPr lang="en-US" dirty="0"/>
              <a:t>Magnetic spectrometer;</a:t>
            </a:r>
            <a:endParaRPr lang="ru-RU" dirty="0"/>
          </a:p>
          <a:p>
            <a:pPr marL="342900" indent="-342900">
              <a:buAutoNum type="arabicPeriod"/>
            </a:pPr>
            <a:r>
              <a:rPr lang="en-US" dirty="0"/>
              <a:t>Assembly of semiconductor detectors;</a:t>
            </a:r>
            <a:endParaRPr lang="ru-RU" dirty="0"/>
          </a:p>
          <a:p>
            <a:pPr marL="342900" indent="-342900">
              <a:buAutoNum type="arabicPeriod"/>
            </a:pPr>
            <a:r>
              <a:rPr lang="en-US" dirty="0"/>
              <a:t>Neutron spectrometer;</a:t>
            </a:r>
            <a:endParaRPr lang="ru-RU" dirty="0"/>
          </a:p>
          <a:p>
            <a:pPr marL="342900" indent="-342900">
              <a:buAutoNum type="arabicPeriod"/>
            </a:pPr>
            <a:r>
              <a:rPr lang="en-US" dirty="0"/>
              <a:t>Gamma spectrometer;</a:t>
            </a:r>
            <a:endParaRPr lang="ru-RU" dirty="0"/>
          </a:p>
          <a:p>
            <a:pPr marL="342900" indent="-342900">
              <a:buAutoNum type="arabicPeriod"/>
            </a:pPr>
            <a:r>
              <a:rPr lang="en-US" dirty="0"/>
              <a:t>Spectrometer for measuring evaporation residues.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4849" y="0"/>
            <a:ext cx="1266067" cy="11680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797699-7609-4271-83F8-612A7FD40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11"/>
          <a:stretch/>
        </p:blipFill>
        <p:spPr>
          <a:xfrm>
            <a:off x="902611" y="1989076"/>
            <a:ext cx="4180533" cy="364875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1416C1-857A-4A1A-AA2B-EBFF73EA73D6}"/>
              </a:ext>
            </a:extLst>
          </p:cNvPr>
          <p:cNvSpPr/>
          <p:nvPr/>
        </p:nvSpPr>
        <p:spPr>
          <a:xfrm>
            <a:off x="1148980" y="1588966"/>
            <a:ext cx="3633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experimental hall U-400R</a:t>
            </a:r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DA3E8-44C3-4232-9877-7833E098A76F}"/>
              </a:ext>
            </a:extLst>
          </p:cNvPr>
          <p:cNvSpPr txBox="1"/>
          <p:nvPr/>
        </p:nvSpPr>
        <p:spPr>
          <a:xfrm>
            <a:off x="996667" y="844914"/>
            <a:ext cx="4374117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study MNT and quasi-fission reactions near the Coulomb barrier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0081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475" y="776240"/>
            <a:ext cx="3842432" cy="5575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7" y="347568"/>
            <a:ext cx="4572299" cy="3377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9791" y="3593571"/>
            <a:ext cx="3346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General circuit of a cyclotron DC-140</a:t>
            </a:r>
            <a:endParaRPr lang="ru-RU" sz="1600" b="1" dirty="0"/>
          </a:p>
        </p:txBody>
      </p:sp>
      <p:pic>
        <p:nvPicPr>
          <p:cNvPr id="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F3876BBF-4630-44B9-B26D-7F85F812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EA2DF5-A66E-4935-8C9B-DFF638F9C456}"/>
              </a:ext>
            </a:extLst>
          </p:cNvPr>
          <p:cNvSpPr/>
          <p:nvPr/>
        </p:nvSpPr>
        <p:spPr>
          <a:xfrm>
            <a:off x="1387672" y="-36830"/>
            <a:ext cx="9175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Complex for applied research based on the DC-140 cyclotron</a:t>
            </a:r>
            <a:endParaRPr lang="ru-RU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ECD157E-55A0-4686-9BFA-28EA8200D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467312"/>
              </p:ext>
            </p:extLst>
          </p:nvPr>
        </p:nvGraphicFramePr>
        <p:xfrm>
          <a:off x="4805825" y="3551093"/>
          <a:ext cx="3347557" cy="2907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274">
                  <a:extLst>
                    <a:ext uri="{9D8B030D-6E8A-4147-A177-3AD203B41FA5}">
                      <a16:colId xmlns:a16="http://schemas.microsoft.com/office/drawing/2014/main" val="123577238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971525252"/>
                    </a:ext>
                  </a:extLst>
                </a:gridCol>
                <a:gridCol w="589231">
                  <a:extLst>
                    <a:ext uri="{9D8B030D-6E8A-4147-A177-3AD203B41FA5}">
                      <a16:colId xmlns:a16="http://schemas.microsoft.com/office/drawing/2014/main" val="2532791807"/>
                    </a:ext>
                  </a:extLst>
                </a:gridCol>
                <a:gridCol w="89597">
                  <a:extLst>
                    <a:ext uri="{9D8B030D-6E8A-4147-A177-3AD203B41FA5}">
                      <a16:colId xmlns:a16="http://schemas.microsoft.com/office/drawing/2014/main" val="3514149906"/>
                    </a:ext>
                  </a:extLst>
                </a:gridCol>
                <a:gridCol w="583633">
                  <a:extLst>
                    <a:ext uri="{9D8B030D-6E8A-4147-A177-3AD203B41FA5}">
                      <a16:colId xmlns:a16="http://schemas.microsoft.com/office/drawing/2014/main" val="2227006924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587973511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706838121"/>
                    </a:ext>
                  </a:extLst>
                </a:gridCol>
              </a:tblGrid>
              <a:tr h="33746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Energy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  <a:r>
                        <a:rPr lang="ru-RU" sz="18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MeV</a:t>
                      </a:r>
                      <a:r>
                        <a:rPr lang="ru-RU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>
                          <a:effectLst/>
                        </a:rPr>
                        <a:t>nucleon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Energy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</a:rPr>
                        <a:t>2,214</a:t>
                      </a:r>
                      <a:r>
                        <a:rPr lang="ru-RU" sz="18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MeV</a:t>
                      </a:r>
                      <a:r>
                        <a:rPr lang="ru-RU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>
                          <a:effectLst/>
                        </a:rPr>
                        <a:t>nucleon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3947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Ion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A/Z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I,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µ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Ion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A/Z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I,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µ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1177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38+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20,67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8,038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0,416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593493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36+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5,472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19,58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8,208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3,84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94662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Xe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25+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158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3,2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692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5,375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142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7,889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2,88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20338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5,091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5,98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Xe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268592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4,35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98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8,167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715564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3+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5,333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Zr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8,182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44976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Ne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4+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87159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0,32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311352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8903" r="36390" b="8016"/>
          <a:stretch/>
        </p:blipFill>
        <p:spPr>
          <a:xfrm rot="16200000">
            <a:off x="5149214" y="559098"/>
            <a:ext cx="2505859" cy="248803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724A715-816D-4F43-884D-0D3C45443438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1BC6D911-708A-4DB8-8C65-1330BB50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14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E8669-F6F8-0C50-5ED0-2867FD397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92" y="3948089"/>
            <a:ext cx="4085505" cy="24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6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28077"/>
          <a:stretch/>
        </p:blipFill>
        <p:spPr>
          <a:xfrm>
            <a:off x="166270" y="4500816"/>
            <a:ext cx="2758756" cy="1904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746" y="3525318"/>
            <a:ext cx="2904726" cy="1904807"/>
          </a:xfrm>
          <a:prstGeom prst="rect">
            <a:avLst/>
          </a:prstGeom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74D992CB-A24F-4947-A690-A9E2D0C9C3EB}"/>
              </a:ext>
            </a:extLst>
          </p:cNvPr>
          <p:cNvSpPr txBox="1">
            <a:spLocks/>
          </p:cNvSpPr>
          <p:nvPr/>
        </p:nvSpPr>
        <p:spPr>
          <a:xfrm>
            <a:off x="10648950" y="6584156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pPr/>
              <a:t>15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160584-5D1C-4AFD-B03D-FD19F6853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8387" y="1560367"/>
            <a:ext cx="1874872" cy="14061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A68107-EE31-424A-B920-D45C70616A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4720" y="1555142"/>
            <a:ext cx="1832548" cy="14589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9019440" y="5429898"/>
            <a:ext cx="273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Short-circuiting plates</a:t>
            </a:r>
            <a:endParaRPr lang="ru-RU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DADC9-8ABD-437C-A106-707F3A09AD7B}"/>
              </a:ext>
            </a:extLst>
          </p:cNvPr>
          <p:cNvSpPr txBox="1"/>
          <p:nvPr/>
        </p:nvSpPr>
        <p:spPr>
          <a:xfrm>
            <a:off x="435338" y="6414879"/>
            <a:ext cx="1551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Pole assembling</a:t>
            </a:r>
            <a:endParaRPr lang="ru-RU" sz="1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484BA-A06D-4170-8C24-5C61024DFA31}"/>
              </a:ext>
            </a:extLst>
          </p:cNvPr>
          <p:cNvSpPr txBox="1"/>
          <p:nvPr/>
        </p:nvSpPr>
        <p:spPr>
          <a:xfrm>
            <a:off x="8912631" y="3189992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Connection loop</a:t>
            </a:r>
            <a:endParaRPr lang="ru-RU" sz="1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F70387-B033-46DA-94B6-43ECCBA439BA}"/>
              </a:ext>
            </a:extLst>
          </p:cNvPr>
          <p:cNvSpPr txBox="1"/>
          <p:nvPr/>
        </p:nvSpPr>
        <p:spPr>
          <a:xfrm>
            <a:off x="3204413" y="2115423"/>
            <a:ext cx="2513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Cyclotron vacuum chamber</a:t>
            </a:r>
            <a:endParaRPr lang="ru-RU" sz="1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0CE19D-0290-4C6A-8A3E-05210DBFB0F9}"/>
              </a:ext>
            </a:extLst>
          </p:cNvPr>
          <p:cNvSpPr txBox="1"/>
          <p:nvPr/>
        </p:nvSpPr>
        <p:spPr>
          <a:xfrm>
            <a:off x="10431811" y="3189992"/>
            <a:ext cx="1498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Trimmer of AFT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r="13750"/>
          <a:stretch/>
        </p:blipFill>
        <p:spPr>
          <a:xfrm>
            <a:off x="180204" y="223478"/>
            <a:ext cx="2744822" cy="1922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ADADC9-8ABD-437C-A106-707F3A09AD7B}"/>
              </a:ext>
            </a:extLst>
          </p:cNvPr>
          <p:cNvSpPr txBox="1"/>
          <p:nvPr/>
        </p:nvSpPr>
        <p:spPr>
          <a:xfrm>
            <a:off x="661698" y="2146180"/>
            <a:ext cx="156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Magnet channel</a:t>
            </a:r>
            <a:endParaRPr lang="ru-RU" sz="1600" b="1" dirty="0"/>
          </a:p>
        </p:txBody>
      </p:sp>
      <p:pic>
        <p:nvPicPr>
          <p:cNvPr id="11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CFF2C77-B603-4B3A-8326-D6999BB7E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90" y="4511195"/>
            <a:ext cx="2866746" cy="18944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3814588" y="6414879"/>
            <a:ext cx="1293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Deflector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0" y="2432779"/>
            <a:ext cx="2758756" cy="18178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1181748" y="4172640"/>
            <a:ext cx="660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PMQ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22780" r="8394" b="14613"/>
          <a:stretch/>
        </p:blipFill>
        <p:spPr>
          <a:xfrm>
            <a:off x="3013924" y="2432779"/>
            <a:ext cx="2904726" cy="18178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24" y="555519"/>
            <a:ext cx="2392181" cy="159066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8A510D8-0D48-4A60-A3A6-445210A350EA}"/>
              </a:ext>
            </a:extLst>
          </p:cNvPr>
          <p:cNvSpPr/>
          <p:nvPr/>
        </p:nvSpPr>
        <p:spPr>
          <a:xfrm>
            <a:off x="3983598" y="-17319"/>
            <a:ext cx="4224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Cyclotron DC-140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7030A0"/>
                </a:solidFill>
              </a:rPr>
              <a:t>elements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5B01D-0DAB-4554-910E-0BAE3D024EF9}"/>
              </a:ext>
            </a:extLst>
          </p:cNvPr>
          <p:cNvSpPr txBox="1"/>
          <p:nvPr/>
        </p:nvSpPr>
        <p:spPr>
          <a:xfrm>
            <a:off x="9127714" y="1039372"/>
            <a:ext cx="273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Elements of RF system</a:t>
            </a:r>
            <a:endParaRPr lang="ru-RU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73FC5F-AF11-41ED-96EC-589F4BE4124C}"/>
              </a:ext>
            </a:extLst>
          </p:cNvPr>
          <p:cNvSpPr txBox="1"/>
          <p:nvPr/>
        </p:nvSpPr>
        <p:spPr>
          <a:xfrm>
            <a:off x="6962568" y="3345858"/>
            <a:ext cx="906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Inflector</a:t>
            </a:r>
            <a:endParaRPr lang="ru-RU" sz="1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B763B-24D3-4FED-8063-5CBB5DEB6EEE}"/>
              </a:ext>
            </a:extLst>
          </p:cNvPr>
          <p:cNvSpPr txBox="1"/>
          <p:nvPr/>
        </p:nvSpPr>
        <p:spPr>
          <a:xfrm>
            <a:off x="6100297" y="6404726"/>
            <a:ext cx="2712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DECRIS-5M on the test bench </a:t>
            </a:r>
            <a:endParaRPr lang="ru-RU" sz="1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6115" r="38294"/>
          <a:stretch/>
        </p:blipFill>
        <p:spPr>
          <a:xfrm>
            <a:off x="6042532" y="3837896"/>
            <a:ext cx="2795090" cy="25668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6F70387-B033-46DA-94B6-43ECCBA439BA}"/>
              </a:ext>
            </a:extLst>
          </p:cNvPr>
          <p:cNvSpPr txBox="1"/>
          <p:nvPr/>
        </p:nvSpPr>
        <p:spPr>
          <a:xfrm>
            <a:off x="3064221" y="4203417"/>
            <a:ext cx="2740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Cyclotron vacuum chamber vacuum test</a:t>
            </a:r>
            <a:endParaRPr lang="ru-RU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46493" y="569960"/>
            <a:ext cx="305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of the equipment has been manufactured and arrived at FLNR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1"/>
          <a:stretch/>
        </p:blipFill>
        <p:spPr>
          <a:xfrm>
            <a:off x="6042532" y="1646774"/>
            <a:ext cx="2778838" cy="16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5" y="541895"/>
            <a:ext cx="5263166" cy="27560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5595"/>
          <a:stretch/>
        </p:blipFill>
        <p:spPr>
          <a:xfrm>
            <a:off x="6604455" y="3675156"/>
            <a:ext cx="4939251" cy="2829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/>
          <a:stretch/>
        </p:blipFill>
        <p:spPr>
          <a:xfrm>
            <a:off x="556596" y="3735000"/>
            <a:ext cx="5263165" cy="2769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AE07D2-4E4B-4738-88FD-156A8126C629}"/>
              </a:ext>
            </a:extLst>
          </p:cNvPr>
          <p:cNvSpPr txBox="1"/>
          <p:nvPr/>
        </p:nvSpPr>
        <p:spPr>
          <a:xfrm>
            <a:off x="556595" y="541895"/>
            <a:ext cx="17972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chemeClr val="bg1"/>
                </a:solidFill>
              </a:rPr>
              <a:t>30.01.23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8AC23B-82F4-4B28-A66A-9A74A7B280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6372"/>
          <a:stretch/>
        </p:blipFill>
        <p:spPr>
          <a:xfrm>
            <a:off x="6544740" y="569740"/>
            <a:ext cx="4998966" cy="27560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FB906A-36C6-4DDC-8668-05C61BA679A4}"/>
              </a:ext>
            </a:extLst>
          </p:cNvPr>
          <p:cNvSpPr/>
          <p:nvPr/>
        </p:nvSpPr>
        <p:spPr>
          <a:xfrm>
            <a:off x="4887234" y="-42255"/>
            <a:ext cx="2763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Cyclotron DC-140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896CF3-29F9-47C2-87C7-F2C1CAFE5B2B}"/>
              </a:ext>
            </a:extLst>
          </p:cNvPr>
          <p:cNvSpPr/>
          <p:nvPr/>
        </p:nvSpPr>
        <p:spPr>
          <a:xfrm>
            <a:off x="1302439" y="2984651"/>
            <a:ext cx="9932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Mounting of DC-140 main magnet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pic>
        <p:nvPicPr>
          <p:cNvPr id="10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101423C-91BD-4A38-B8F8-F36B7BF8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35AA15E-0249-4B24-8FB4-D6B97B5F2B9B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E3A644B3-0045-4181-9FF0-8CD7A72C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16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68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22375" y="1325476"/>
            <a:ext cx="3368263" cy="748502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0" y="3380666"/>
            <a:ext cx="3935601" cy="2624289"/>
          </a:xfrm>
        </p:spPr>
      </p:pic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76" y="85215"/>
            <a:ext cx="1205023" cy="97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7C735-E3B4-4E15-BB54-F5D33D76C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91" y="612282"/>
            <a:ext cx="4653547" cy="2617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10010954" y="601335"/>
            <a:ext cx="26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LLC "MASTERPROM"</a:t>
            </a:r>
            <a:endParaRPr lang="ru-RU" sz="24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DFB3E8-5063-4F94-AD79-D4B7A8C64BE7}"/>
              </a:ext>
            </a:extLst>
          </p:cNvPr>
          <p:cNvSpPr/>
          <p:nvPr/>
        </p:nvSpPr>
        <p:spPr>
          <a:xfrm>
            <a:off x="3546126" y="29281"/>
            <a:ext cx="5583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Placement of DC-140 in building 101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982CD6-144A-478A-BF28-1332767CAEF9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9AEECD34-F7B5-4BCD-9020-AF7ABAEE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17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8569530" y="3430809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25.01.24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8987566" y="2236841"/>
            <a:ext cx="3072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room, 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hall,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channels halls 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7187309" y="2417135"/>
            <a:ext cx="1800258" cy="2402958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6" idx="1"/>
          </p:cNvCxnSpPr>
          <p:nvPr/>
        </p:nvCxnSpPr>
        <p:spPr>
          <a:xfrm flipH="1">
            <a:off x="6472523" y="2698506"/>
            <a:ext cx="2515043" cy="350382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8506047" y="2984205"/>
            <a:ext cx="481518" cy="3118883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658587" y="5959612"/>
            <a:ext cx="273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systems hall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904BD45-E177-1EC6-2576-62E3397318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7" t="13827" r="10005" b="24267"/>
          <a:stretch/>
        </p:blipFill>
        <p:spPr>
          <a:xfrm>
            <a:off x="178820" y="623578"/>
            <a:ext cx="3935601" cy="22677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383071" y="2891349"/>
            <a:ext cx="3527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layout of the DC140 facility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20" y="623578"/>
            <a:ext cx="897488" cy="8226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3078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485993" y="5777039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12.12.23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36C2DB-9631-427B-AD73-215F47DE850C}"/>
              </a:ext>
            </a:extLst>
          </p:cNvPr>
          <p:cNvSpPr/>
          <p:nvPr/>
        </p:nvSpPr>
        <p:spPr>
          <a:xfrm>
            <a:off x="4714500" y="0"/>
            <a:ext cx="2763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Cyclotron DC-140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A97B58-6717-4F1B-8483-9A18EADD622C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213DF9EE-3F66-4AC5-A5A6-A32112A8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18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71D7B0-15E4-43F8-B087-EAF95F98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67" y="1264290"/>
            <a:ext cx="11792465" cy="45280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ECA1FD-8202-4D36-A4AA-16C63CB64462}"/>
              </a:ext>
            </a:extLst>
          </p:cNvPr>
          <p:cNvSpPr txBox="1"/>
          <p:nvPr/>
        </p:nvSpPr>
        <p:spPr>
          <a:xfrm>
            <a:off x="9902184" y="867420"/>
            <a:ext cx="2289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LLC "MASTERPROM"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925601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04388" y="0"/>
            <a:ext cx="464003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Cyclotron DC-280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3760AB-27EA-4E0A-815F-3E30D45B9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3" r="3674" b="4514"/>
          <a:stretch/>
        </p:blipFill>
        <p:spPr>
          <a:xfrm>
            <a:off x="0" y="3111785"/>
            <a:ext cx="6234565" cy="3439971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73E16D2-AFC6-4635-8D1B-383DA2144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590530"/>
              </p:ext>
            </p:extLst>
          </p:nvPr>
        </p:nvGraphicFramePr>
        <p:xfrm>
          <a:off x="209858" y="709186"/>
          <a:ext cx="6234565" cy="240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829">
                  <a:extLst>
                    <a:ext uri="{9D8B030D-6E8A-4147-A177-3AD203B41FA5}">
                      <a16:colId xmlns:a16="http://schemas.microsoft.com/office/drawing/2014/main" val="2720015617"/>
                    </a:ext>
                  </a:extLst>
                </a:gridCol>
                <a:gridCol w="2248670">
                  <a:extLst>
                    <a:ext uri="{9D8B030D-6E8A-4147-A177-3AD203B41FA5}">
                      <a16:colId xmlns:a16="http://schemas.microsoft.com/office/drawing/2014/main" val="261329415"/>
                    </a:ext>
                  </a:extLst>
                </a:gridCol>
                <a:gridCol w="2858066">
                  <a:extLst>
                    <a:ext uri="{9D8B030D-6E8A-4147-A177-3AD203B41FA5}">
                      <a16:colId xmlns:a16="http://schemas.microsoft.com/office/drawing/2014/main" val="3746087367"/>
                    </a:ext>
                  </a:extLst>
                </a:gridCol>
              </a:tblGrid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Year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work time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Ions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9003089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First Beam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80271900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2019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3377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12</a:t>
                      </a:r>
                      <a:r>
                        <a:rPr lang="en-US" sz="1600" dirty="0"/>
                        <a:t>C,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0513069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3705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20806415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5357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7583481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6037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baseline="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52,54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7296782"/>
                  </a:ext>
                </a:extLst>
              </a:tr>
              <a:tr h="34519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6182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/>
                        <a:t>26</a:t>
                      </a:r>
                      <a:r>
                        <a:rPr lang="en-US" sz="1600" baseline="0" dirty="0"/>
                        <a:t>Mg</a:t>
                      </a:r>
                      <a:r>
                        <a:rPr lang="ru-RU" sz="1600" baseline="0" dirty="0"/>
                        <a:t>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baseline="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52,54</a:t>
                      </a:r>
                      <a:r>
                        <a:rPr lang="en-US" sz="1600" dirty="0"/>
                        <a:t>Cr, </a:t>
                      </a:r>
                      <a:r>
                        <a:rPr lang="en-US" sz="1600" baseline="30000" dirty="0"/>
                        <a:t>56</a:t>
                      </a:r>
                      <a:r>
                        <a:rPr lang="en-US" sz="1600" baseline="0" dirty="0"/>
                        <a:t>Fe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90461825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75FF5F-8E62-4D1D-A721-47ECD5CE3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"/>
          <a:stretch/>
        </p:blipFill>
        <p:spPr>
          <a:xfrm>
            <a:off x="6662598" y="414179"/>
            <a:ext cx="4920071" cy="274837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91844B5-CE42-4A1E-BDBC-C91D703C7CE5}"/>
              </a:ext>
            </a:extLst>
          </p:cNvPr>
          <p:cNvSpPr/>
          <p:nvPr/>
        </p:nvSpPr>
        <p:spPr>
          <a:xfrm>
            <a:off x="114768" y="44847"/>
            <a:ext cx="147144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SHE factory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0773A28-FE38-4C0E-99A0-CCECA194D874}"/>
              </a:ext>
            </a:extLst>
          </p:cNvPr>
          <p:cNvSpPr/>
          <p:nvPr/>
        </p:nvSpPr>
        <p:spPr>
          <a:xfrm>
            <a:off x="-145321" y="64578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03-5-1129-2-2024/2028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B42A9C03-7E21-432E-B078-D933E0B2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19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CD32C7-5044-4AD8-8B30-599CCD4BC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480" y="3278260"/>
            <a:ext cx="5461261" cy="32146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563C3D-DA17-44D8-8BAA-7FCEB674A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3763" y="0"/>
            <a:ext cx="1173469" cy="11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9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356290" y="2299549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2216"/>
          <a:stretch/>
        </p:blipFill>
        <p:spPr bwMode="auto">
          <a:xfrm>
            <a:off x="9064954" y="4812134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234465" y="4839025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56060" y="4709478"/>
            <a:ext cx="8861655" cy="0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698951" y="3574072"/>
            <a:ext cx="453612" cy="22113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4082407" y="3663585"/>
            <a:ext cx="329144" cy="18145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289195" y="3923414"/>
            <a:ext cx="2261009" cy="17099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53" y="4812134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649672" y="4050434"/>
            <a:ext cx="1391981" cy="1582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336870"/>
              </p:ext>
            </p:extLst>
          </p:nvPr>
        </p:nvGraphicFramePr>
        <p:xfrm>
          <a:off x="356289" y="1166006"/>
          <a:ext cx="7203571" cy="103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918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84797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54239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54239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54239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5099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Sum</a:t>
                      </a:r>
                      <a:r>
                        <a:rPr kumimoji="0" lang="en-US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time of work of accelerator facilities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hours</a:t>
                      </a:r>
                      <a:r>
                        <a:rPr kumimoji="0" lang="ru-RU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5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2" descr="IMG_9396">
            <a:extLst>
              <a:ext uri="{FF2B5EF4-FFF2-40B4-BE49-F238E27FC236}">
                <a16:creationId xmlns:a16="http://schemas.microsoft.com/office/drawing/2014/main" id="{6CC1C71D-2CF8-42E3-9112-77DA0242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781" y="2347700"/>
            <a:ext cx="1999015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0CB5A7-CC2F-473C-B3FC-5F958A4AD823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451686"/>
              </p:ext>
            </p:extLst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165583" y="2642184"/>
            <a:ext cx="1364376" cy="8309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6600000">
              <a:rot lat="18600000" lon="2154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New experimental hall U-400R</a:t>
            </a:r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7834BE-B5FB-4884-8842-548FD3222CB3}"/>
              </a:ext>
            </a:extLst>
          </p:cNvPr>
          <p:cNvSpPr txBox="1"/>
          <p:nvPr/>
        </p:nvSpPr>
        <p:spPr>
          <a:xfrm>
            <a:off x="9674911" y="4322792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stopped 11.11.23</a:t>
            </a:r>
            <a:endParaRPr lang="ru-RU" b="1" dirty="0">
              <a:ln w="6350"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E057DD7-E428-4D4E-ABB1-76C4D40D9DB6}"/>
              </a:ext>
            </a:extLst>
          </p:cNvPr>
          <p:cNvSpPr/>
          <p:nvPr/>
        </p:nvSpPr>
        <p:spPr>
          <a:xfrm>
            <a:off x="223396" y="-63319"/>
            <a:ext cx="7399429" cy="123880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Accelerated complex FLNR</a:t>
            </a:r>
          </a:p>
          <a:p>
            <a:pPr algn="ctr"/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work in 2023</a:t>
            </a:r>
            <a:endParaRPr lang="ru-RU" sz="2800" b="1" dirty="0">
              <a:ln w="635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637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46E52E-8437-4CDE-8E2D-A2846EC2E7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0977" y="1010212"/>
            <a:ext cx="2000615" cy="1652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29281-364E-4617-A2BC-2E075A1FAEDA}"/>
              </a:ext>
            </a:extLst>
          </p:cNvPr>
          <p:cNvSpPr txBox="1"/>
          <p:nvPr/>
        </p:nvSpPr>
        <p:spPr>
          <a:xfrm>
            <a:off x="2460228" y="11743"/>
            <a:ext cx="794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Effectivity of acceleration on DC-280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8C2AD17-EA09-4663-BE2F-7E235CFF5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13" y="956764"/>
            <a:ext cx="1643318" cy="1607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DFC522-6479-46B8-8E42-946479C6B5F1}"/>
              </a:ext>
            </a:extLst>
          </p:cNvPr>
          <p:cNvSpPr txBox="1"/>
          <p:nvPr/>
        </p:nvSpPr>
        <p:spPr>
          <a:xfrm>
            <a:off x="7186093" y="2666955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48</a:t>
            </a:r>
            <a:r>
              <a:rPr lang="en-US" sz="1600" dirty="0">
                <a:cs typeface="Times New Roman" panose="02020603050405020304" pitchFamily="18" charset="0"/>
              </a:rPr>
              <a:t>Са</a:t>
            </a:r>
            <a:r>
              <a:rPr lang="en-US" sz="1600" baseline="30000" dirty="0">
                <a:cs typeface="Times New Roman" panose="02020603050405020304" pitchFamily="18" charset="0"/>
              </a:rPr>
              <a:t>10+</a:t>
            </a:r>
            <a:endParaRPr lang="ru-RU" sz="1600" baseline="30000" dirty="0"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82C440F-DD45-40A5-8DC4-3483D618FE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5551" y="419978"/>
          <a:ext cx="6119654" cy="190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32E334AA-F3C6-4052-9D54-6EF7F2442FA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5551" y="2284206"/>
          <a:ext cx="6133910" cy="217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358C1720-7F2A-4C85-AEA5-D4E397C7B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797584"/>
              </p:ext>
            </p:extLst>
          </p:nvPr>
        </p:nvGraphicFramePr>
        <p:xfrm>
          <a:off x="347752" y="4451527"/>
          <a:ext cx="6206085" cy="198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6EC5A4-E018-4F1E-A51D-E5D13E4FDD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09" y="1010212"/>
            <a:ext cx="1967205" cy="16078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FCDA3D-D2D7-4488-9B3D-B95FF09D6A4D}"/>
              </a:ext>
            </a:extLst>
          </p:cNvPr>
          <p:cNvSpPr txBox="1"/>
          <p:nvPr/>
        </p:nvSpPr>
        <p:spPr>
          <a:xfrm>
            <a:off x="8637385" y="2628329"/>
            <a:ext cx="1643318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48</a:t>
            </a:r>
            <a:r>
              <a:rPr lang="en-US" sz="1600" dirty="0">
                <a:cs typeface="Times New Roman" panose="02020603050405020304" pitchFamily="18" charset="0"/>
              </a:rPr>
              <a:t>Ti</a:t>
            </a:r>
            <a:r>
              <a:rPr lang="en-US" sz="1600" baseline="30000" dirty="0">
                <a:cs typeface="Times New Roman" panose="02020603050405020304" pitchFamily="18" charset="0"/>
              </a:rPr>
              <a:t>9+</a:t>
            </a:r>
            <a:r>
              <a:rPr lang="en-US" sz="1600" dirty="0">
                <a:cs typeface="Times New Roman" panose="02020603050405020304" pitchFamily="18" charset="0"/>
              </a:rPr>
              <a:t> from </a:t>
            </a:r>
          </a:p>
          <a:p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Ti(CH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31F1F2-04A2-47BE-BDE4-09FA1703220D}"/>
              </a:ext>
            </a:extLst>
          </p:cNvPr>
          <p:cNvSpPr txBox="1"/>
          <p:nvPr/>
        </p:nvSpPr>
        <p:spPr>
          <a:xfrm>
            <a:off x="10651214" y="2584737"/>
            <a:ext cx="1173264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52</a:t>
            </a:r>
            <a:r>
              <a:rPr lang="en-US" sz="1600" dirty="0">
                <a:cs typeface="Times New Roman" panose="02020603050405020304" pitchFamily="18" charset="0"/>
              </a:rPr>
              <a:t>Сr</a:t>
            </a:r>
            <a:r>
              <a:rPr lang="en-US" sz="1600" baseline="30000" dirty="0">
                <a:cs typeface="Times New Roman" panose="02020603050405020304" pitchFamily="18" charset="0"/>
              </a:rPr>
              <a:t>10+</a:t>
            </a:r>
            <a:r>
              <a:rPr lang="en-US" sz="1600" dirty="0">
                <a:cs typeface="Times New Roman" panose="02020603050405020304" pitchFamily="18" charset="0"/>
              </a:rPr>
              <a:t> from </a:t>
            </a:r>
          </a:p>
          <a:p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Cr(C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altLang="ru-RU" sz="1600" b="1" baseline="-250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1C893A-03AA-4F6A-AEED-8C519DD8D898}"/>
              </a:ext>
            </a:extLst>
          </p:cNvPr>
          <p:cNvSpPr txBox="1"/>
          <p:nvPr/>
        </p:nvSpPr>
        <p:spPr>
          <a:xfrm>
            <a:off x="7451172" y="563423"/>
            <a:ext cx="39860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Spectrum from DECRIS-PM in optimal regime </a:t>
            </a:r>
          </a:p>
          <a:p>
            <a:endParaRPr lang="ru-RU" sz="1600" b="1" baseline="30000" dirty="0"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78FE5F-53F3-42F0-A71C-9838B126C3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9442" y="3356727"/>
            <a:ext cx="5461261" cy="321461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0C51B5-7967-4A53-8028-8C42CD1B7010}"/>
              </a:ext>
            </a:extLst>
          </p:cNvPr>
          <p:cNvSpPr/>
          <p:nvPr/>
        </p:nvSpPr>
        <p:spPr>
          <a:xfrm>
            <a:off x="-145321" y="64578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03-5-1129-2-2024/2028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29" name="Номер слайда 2">
            <a:extLst>
              <a:ext uri="{FF2B5EF4-FFF2-40B4-BE49-F238E27FC236}">
                <a16:creationId xmlns:a16="http://schemas.microsoft.com/office/drawing/2014/main" id="{CD4811A9-ED56-4CA8-825F-639316AF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20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56AAB56-C0BD-4923-8DFE-24D191AAE0B6}"/>
              </a:ext>
            </a:extLst>
          </p:cNvPr>
          <p:cNvSpPr/>
          <p:nvPr/>
        </p:nvSpPr>
        <p:spPr>
          <a:xfrm>
            <a:off x="114768" y="44847"/>
            <a:ext cx="126037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factory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096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>
            <a:extLst>
              <a:ext uri="{FF2B5EF4-FFF2-40B4-BE49-F238E27FC236}">
                <a16:creationId xmlns:a16="http://schemas.microsoft.com/office/drawing/2014/main" id="{B9898D39-B012-4946-B0E3-DBA6A336BC91}"/>
              </a:ext>
            </a:extLst>
          </p:cNvPr>
          <p:cNvPicPr/>
          <p:nvPr/>
        </p:nvPicPr>
        <p:blipFill>
          <a:blip r:embed="rId2"/>
          <a:srcRect t="5618"/>
          <a:stretch>
            <a:fillRect/>
          </a:stretch>
        </p:blipFill>
        <p:spPr>
          <a:xfrm>
            <a:off x="139977" y="3030036"/>
            <a:ext cx="6170099" cy="3078928"/>
          </a:xfrm>
          <a:prstGeom prst="rect">
            <a:avLst/>
          </a:prstGeom>
          <a:ln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A72C8E-00F4-49B1-A620-F1248CCA0121}"/>
              </a:ext>
            </a:extLst>
          </p:cNvPr>
          <p:cNvSpPr/>
          <p:nvPr/>
        </p:nvSpPr>
        <p:spPr>
          <a:xfrm>
            <a:off x="170991" y="5968057"/>
            <a:ext cx="5373715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051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Schematic view of the GASSOL magnetic separator.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6.png">
            <a:extLst>
              <a:ext uri="{FF2B5EF4-FFF2-40B4-BE49-F238E27FC236}">
                <a16:creationId xmlns:a16="http://schemas.microsoft.com/office/drawing/2014/main" id="{2E4D3E6C-D63E-485D-8A4A-9C43C57303C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36430" y="196734"/>
            <a:ext cx="4571998" cy="2833302"/>
          </a:xfrm>
          <a:prstGeom prst="rect">
            <a:avLst/>
          </a:prstGeom>
          <a:ln/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69E1927-57A3-4171-A7CA-706FB3CB5734}"/>
              </a:ext>
            </a:extLst>
          </p:cNvPr>
          <p:cNvSpPr/>
          <p:nvPr/>
        </p:nvSpPr>
        <p:spPr>
          <a:xfrm>
            <a:off x="-145321" y="64578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03-5-1129-2-2024/2028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D2EE9EE7-305A-4154-B5BA-35FDF805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21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56717" y="4654071"/>
            <a:ext cx="48446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 solenoid, cryogenic system, control equipment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en-US" sz="1400" dirty="0">
                <a:ea typeface="Times New Roman" panose="02020603050405020304" pitchFamily="18" charset="0"/>
              </a:rPr>
              <a:t>Contract with </a:t>
            </a:r>
            <a:r>
              <a:rPr lang="en-US" sz="1400" b="1" i="1" dirty="0" err="1">
                <a:ea typeface="Times New Roman" panose="02020603050405020304" pitchFamily="18" charset="0"/>
              </a:rPr>
              <a:t>XI'an</a:t>
            </a:r>
            <a:r>
              <a:rPr lang="en-US" sz="1400" b="1" i="1" dirty="0">
                <a:ea typeface="Times New Roman" panose="02020603050405020304" pitchFamily="18" charset="0"/>
              </a:rPr>
              <a:t> Superconducting Magnet Technology Co., Ltd.</a:t>
            </a:r>
          </a:p>
          <a:p>
            <a:pPr algn="just" hangingPunct="0"/>
            <a:r>
              <a:rPr lang="en-US" sz="1600" b="1" dirty="0">
                <a:ea typeface="Times New Roman" panose="02020603050405020304" pitchFamily="18" charset="0"/>
              </a:rPr>
              <a:t>Delivery at the end of 2024.</a:t>
            </a:r>
          </a:p>
          <a:p>
            <a:pPr algn="just" hangingPunct="0"/>
            <a:endParaRPr lang="en-US" sz="1400" dirty="0">
              <a:ea typeface="Times New Roman" panose="02020603050405020304" pitchFamily="18" charset="0"/>
            </a:endParaRPr>
          </a:p>
          <a:p>
            <a:pPr algn="just" hangingPunct="0"/>
            <a:r>
              <a:rPr lang="en-US" sz="1400" dirty="0">
                <a:ea typeface="Times New Roman" panose="02020603050405020304" pitchFamily="18" charset="0"/>
              </a:rPr>
              <a:t>Installation of ion transport channel in the experimental hall at the SHE factory, Preparation for equipment placement</a:t>
            </a:r>
          </a:p>
          <a:p>
            <a:pPr algn="just" hangingPunct="0"/>
            <a:r>
              <a:rPr lang="ru-RU" sz="1400" dirty="0">
                <a:ea typeface="Times New Roman" panose="02020603050405020304" pitchFamily="18" charset="0"/>
              </a:rPr>
              <a:t> </a:t>
            </a:r>
            <a:r>
              <a:rPr lang="en-US" sz="1600" b="1" dirty="0">
                <a:ea typeface="Times New Roman" panose="02020603050405020304" pitchFamily="18" charset="0"/>
              </a:rPr>
              <a:t>During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6C6BE-4355-49A3-AB9B-26FDEE20BA05}"/>
              </a:ext>
            </a:extLst>
          </p:cNvPr>
          <p:cNvSpPr txBox="1"/>
          <p:nvPr/>
        </p:nvSpPr>
        <p:spPr>
          <a:xfrm>
            <a:off x="5518606" y="562940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 solenoid-based spectrometer for the chemical studies of short-lived super-heavy nuclei is expected to be completed and delivered in </a:t>
            </a:r>
            <a:r>
              <a:rPr lang="en-US" sz="1600" dirty="0" err="1"/>
              <a:t>Dubna</a:t>
            </a:r>
            <a:r>
              <a:rPr lang="en-US" sz="1600" dirty="0"/>
              <a:t> by the end 2024.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764" y="296513"/>
            <a:ext cx="3099906" cy="33835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0C718C-87ED-484D-84DE-1DE58C4D5722}"/>
              </a:ext>
            </a:extLst>
          </p:cNvPr>
          <p:cNvSpPr/>
          <p:nvPr/>
        </p:nvSpPr>
        <p:spPr>
          <a:xfrm>
            <a:off x="0" y="2469"/>
            <a:ext cx="21464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factory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GASSOL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/>
          <a:stretch/>
        </p:blipFill>
        <p:spPr>
          <a:xfrm>
            <a:off x="7595580" y="2560064"/>
            <a:ext cx="2298367" cy="21313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62672" y="4359000"/>
            <a:ext cx="2192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Test coil (October 2023)</a:t>
            </a:r>
            <a:endParaRPr lang="ru-RU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229281-364E-4617-A2BC-2E075A1FAEDA}"/>
              </a:ext>
            </a:extLst>
          </p:cNvPr>
          <p:cNvSpPr txBox="1"/>
          <p:nvPr/>
        </p:nvSpPr>
        <p:spPr>
          <a:xfrm>
            <a:off x="5575285" y="2469"/>
            <a:ext cx="226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GASSOL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4706" y="1855264"/>
            <a:ext cx="2940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 efficiency</a:t>
            </a:r>
            <a:r>
              <a:rPr lang="ru-RU" dirty="0"/>
              <a:t> </a:t>
            </a:r>
            <a:r>
              <a:rPr lang="en-US" dirty="0"/>
              <a:t>&gt; 40%</a:t>
            </a:r>
          </a:p>
          <a:p>
            <a:r>
              <a:rPr lang="en-US" dirty="0"/>
              <a:t>Focus to spot &lt;</a:t>
            </a:r>
            <a:r>
              <a:rPr lang="ru-RU" dirty="0"/>
              <a:t> Ø1 </a:t>
            </a:r>
            <a:r>
              <a:rPr lang="en-US" dirty="0"/>
              <a:t>cm</a:t>
            </a:r>
            <a:endParaRPr lang="ru-RU" dirty="0"/>
          </a:p>
          <a:p>
            <a:r>
              <a:rPr lang="en-US" dirty="0"/>
              <a:t>(T</a:t>
            </a:r>
            <a:r>
              <a:rPr lang="en-US" baseline="-25000" dirty="0"/>
              <a:t>1/2</a:t>
            </a:r>
            <a:r>
              <a:rPr lang="en-US" dirty="0"/>
              <a:t>&lt; 0.5 s)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931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950773" y="443233"/>
            <a:ext cx="4197583" cy="4241726"/>
          </a:xfrm>
          <a:prstGeom prst="rect">
            <a:avLst/>
          </a:prstGeom>
          <a:ln/>
        </p:spPr>
      </p:pic>
      <p:sp>
        <p:nvSpPr>
          <p:cNvPr id="4" name="TextBox 3"/>
          <p:cNvSpPr txBox="1"/>
          <p:nvPr/>
        </p:nvSpPr>
        <p:spPr>
          <a:xfrm>
            <a:off x="3572851" y="4763983"/>
            <a:ext cx="506260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Block diagram of the mass spectrometer. </a:t>
            </a:r>
          </a:p>
          <a:p>
            <a:r>
              <a:rPr lang="en-US" sz="1400" dirty="0"/>
              <a:t>The ion source for the spectrometer is a gas-filled ion stopping cell </a:t>
            </a:r>
          </a:p>
          <a:p>
            <a:r>
              <a:rPr lang="en-US" sz="1400" dirty="0"/>
              <a:t>at the outlet of the gas filled recoil separator.</a:t>
            </a:r>
            <a:endParaRPr lang="ru-RU" sz="1400" dirty="0"/>
          </a:p>
          <a:p>
            <a:endParaRPr lang="ru-RU" sz="1600" dirty="0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25301" y="977764"/>
            <a:ext cx="2681091" cy="2903794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190032" y="3881558"/>
            <a:ext cx="33180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General view of cryogenic gas catcher:</a:t>
            </a:r>
          </a:p>
          <a:p>
            <a:r>
              <a:rPr lang="en-US" sz="1200" dirty="0"/>
              <a:t> 1 - entrance window; </a:t>
            </a:r>
          </a:p>
          <a:p>
            <a:r>
              <a:rPr lang="en-US" sz="1200" dirty="0"/>
              <a:t>2 - external warm vacuum shell; </a:t>
            </a:r>
          </a:p>
          <a:p>
            <a:r>
              <a:rPr lang="en-US" sz="1200" dirty="0"/>
              <a:t>3 - internal cold chamber;</a:t>
            </a:r>
          </a:p>
          <a:p>
            <a:r>
              <a:rPr lang="en-US" sz="1200" dirty="0"/>
              <a:t>4 - cylindrical electrodes of constant electric field; </a:t>
            </a:r>
          </a:p>
          <a:p>
            <a:r>
              <a:rPr lang="en-US" sz="1200" dirty="0"/>
              <a:t>5 - radio-frequency </a:t>
            </a:r>
            <a:r>
              <a:rPr lang="en-US" sz="1200" dirty="0" err="1"/>
              <a:t>multielectrode</a:t>
            </a:r>
            <a:r>
              <a:rPr lang="en-US" sz="1200" dirty="0"/>
              <a:t> cone; </a:t>
            </a:r>
          </a:p>
          <a:p>
            <a:r>
              <a:rPr lang="en-US" sz="1200" dirty="0"/>
              <a:t>6 - head of </a:t>
            </a:r>
            <a:r>
              <a:rPr lang="en-US" sz="1200" dirty="0" err="1"/>
              <a:t>cryo</a:t>
            </a:r>
            <a:r>
              <a:rPr lang="en-US" sz="1200" dirty="0"/>
              <a:t>-refrigerator; </a:t>
            </a:r>
          </a:p>
          <a:p>
            <a:r>
              <a:rPr lang="en-US" sz="1200" dirty="0"/>
              <a:t>7 - supersonic nozzle; </a:t>
            </a:r>
          </a:p>
          <a:p>
            <a:r>
              <a:rPr lang="en-US" sz="1200" dirty="0"/>
              <a:t>8 - transport radio frequency quadrupole.</a:t>
            </a:r>
            <a:endParaRPr lang="ru-RU" sz="1200" dirty="0"/>
          </a:p>
          <a:p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104167" y="-79988"/>
            <a:ext cx="367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 TOF spectrometer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6269" y="5526958"/>
            <a:ext cx="3628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Accuracy of about 300 </a:t>
            </a:r>
            <a:r>
              <a:rPr lang="en-US" sz="2400" dirty="0" err="1">
                <a:solidFill>
                  <a:srgbClr val="002060"/>
                </a:solidFill>
              </a:rPr>
              <a:t>keV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relative accuracy of 10</a:t>
            </a:r>
            <a:r>
              <a:rPr lang="en-US" sz="2000" baseline="30000" dirty="0">
                <a:solidFill>
                  <a:srgbClr val="002060"/>
                </a:solidFill>
              </a:rPr>
              <a:t>-6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for a mass of 300 </a:t>
            </a:r>
            <a:r>
              <a:rPr lang="en-US" sz="2000" dirty="0" err="1">
                <a:solidFill>
                  <a:srgbClr val="002060"/>
                </a:solidFill>
              </a:rPr>
              <a:t>a.m.u.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0C718C-87ED-484D-84DE-1DE58C4D5722}"/>
              </a:ext>
            </a:extLst>
          </p:cNvPr>
          <p:cNvSpPr/>
          <p:nvPr/>
        </p:nvSpPr>
        <p:spPr>
          <a:xfrm>
            <a:off x="0" y="2470"/>
            <a:ext cx="21194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factory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 </a:t>
            </a:r>
            <a:r>
              <a:rPr lang="en-US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ToF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548" y="2173230"/>
            <a:ext cx="2560852" cy="2879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8673444" y="5062832"/>
            <a:ext cx="35039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Diagram of a mass spectrometer</a:t>
            </a:r>
            <a:r>
              <a:rPr lang="ru-RU" sz="1200" b="1" dirty="0"/>
              <a:t>:</a:t>
            </a:r>
            <a:r>
              <a:rPr lang="en-US" sz="1200" b="1" dirty="0"/>
              <a:t> </a:t>
            </a:r>
            <a:endParaRPr lang="ru-RU" sz="1200" b="1" dirty="0"/>
          </a:p>
          <a:p>
            <a:r>
              <a:rPr lang="en-US" sz="1200" dirty="0"/>
              <a:t>1 - node of the multi-turn time-of-flight mass analyzer; </a:t>
            </a:r>
          </a:p>
          <a:p>
            <a:r>
              <a:rPr lang="en-US" sz="1200" dirty="0"/>
              <a:t>2 – node of quadrupole mass filters; </a:t>
            </a:r>
          </a:p>
          <a:p>
            <a:r>
              <a:rPr lang="en-US" sz="1200" dirty="0"/>
              <a:t>3 - node of the channel for introducing sample ions; </a:t>
            </a:r>
          </a:p>
          <a:p>
            <a:r>
              <a:rPr lang="en-US" sz="1200" dirty="0"/>
              <a:t>4 - node of the channel for introducing calibrant ions; </a:t>
            </a:r>
            <a:endParaRPr lang="ru-RU" sz="1200" dirty="0"/>
          </a:p>
          <a:p>
            <a:r>
              <a:rPr lang="en-US" sz="1200" dirty="0"/>
              <a:t>5 - node of detectors.</a:t>
            </a:r>
            <a:endParaRPr lang="ru-RU" sz="1200" dirty="0"/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69E1927-57A3-4171-A7CA-706FB3CB5734}"/>
              </a:ext>
            </a:extLst>
          </p:cNvPr>
          <p:cNvSpPr/>
          <p:nvPr/>
        </p:nvSpPr>
        <p:spPr>
          <a:xfrm>
            <a:off x="-145321" y="64578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03-5-1129-2-2024/2028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D2EE9EE7-305A-4154-B5BA-35FDF805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22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6529" y="431638"/>
            <a:ext cx="461395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Main characteristics of the spectrometer.</a:t>
            </a:r>
            <a:endParaRPr lang="ru-RU" sz="1600" dirty="0"/>
          </a:p>
          <a:p>
            <a:pPr lvl="0"/>
            <a:r>
              <a:rPr lang="en-US" sz="1200" dirty="0"/>
              <a:t>The length of the time-of-flight base of the mass analyzer is 1000 mm.</a:t>
            </a:r>
            <a:endParaRPr lang="ru-RU" sz="1200" dirty="0"/>
          </a:p>
          <a:p>
            <a:pPr lvl="0"/>
            <a:r>
              <a:rPr lang="en-US" sz="1200" dirty="0"/>
              <a:t>The maximum number of revolutions in the analyzer is 500.</a:t>
            </a:r>
            <a:endParaRPr lang="ru-RU" sz="1200" dirty="0"/>
          </a:p>
          <a:p>
            <a:pPr lvl="0"/>
            <a:r>
              <a:rPr lang="en-US" sz="1200" dirty="0"/>
              <a:t>Required vacuum in the analyzer chamber &lt; 10</a:t>
            </a:r>
            <a:r>
              <a:rPr lang="en-US" sz="1200" baseline="30000" dirty="0"/>
              <a:t>-8</a:t>
            </a:r>
            <a:r>
              <a:rPr lang="en-US" sz="1200" dirty="0"/>
              <a:t> </a:t>
            </a:r>
            <a:r>
              <a:rPr lang="en-US" sz="1200" dirty="0" err="1"/>
              <a:t>Torr</a:t>
            </a:r>
            <a:r>
              <a:rPr lang="en-US" sz="1200" dirty="0"/>
              <a:t>.</a:t>
            </a:r>
            <a:endParaRPr lang="ru-RU" sz="1200" dirty="0"/>
          </a:p>
          <a:p>
            <a:pPr lvl="0"/>
            <a:r>
              <a:rPr lang="en-US" sz="1200" dirty="0"/>
              <a:t>Range of measured masses А=12÷500.</a:t>
            </a:r>
            <a:endParaRPr lang="ru-RU" sz="1200" dirty="0"/>
          </a:p>
          <a:p>
            <a:pPr lvl="0"/>
            <a:r>
              <a:rPr lang="en-US" sz="1200" dirty="0"/>
              <a:t>Mass resolution М/ΔМ=1.5∙10</a:t>
            </a:r>
            <a:r>
              <a:rPr lang="en-US" sz="1200" baseline="30000" dirty="0"/>
              <a:t>6</a:t>
            </a:r>
            <a:r>
              <a:rPr lang="en-US" sz="1200" dirty="0"/>
              <a:t>.</a:t>
            </a:r>
            <a:endParaRPr lang="ru-RU" sz="1200" dirty="0"/>
          </a:p>
          <a:p>
            <a:pPr lvl="0"/>
            <a:r>
              <a:rPr lang="en-US" sz="1200" dirty="0"/>
              <a:t>Accuracy of mass determination with event statistics &gt;100 ∆M/M=10</a:t>
            </a:r>
            <a:r>
              <a:rPr lang="en-US" sz="1200" baseline="30000" dirty="0"/>
              <a:t>-7</a:t>
            </a:r>
            <a:r>
              <a:rPr lang="en-US" sz="1200" dirty="0"/>
              <a:t>.</a:t>
            </a:r>
            <a:endParaRPr lang="ru-RU" sz="1200" dirty="0"/>
          </a:p>
          <a:p>
            <a:pPr lvl="0"/>
            <a:r>
              <a:rPr lang="en-US" sz="1200" dirty="0"/>
              <a:t>Minimum lifetime of analyzed nuclides τ&gt;50 </a:t>
            </a:r>
            <a:r>
              <a:rPr lang="en-US" sz="1200" dirty="0" err="1"/>
              <a:t>ms.</a:t>
            </a:r>
            <a:endParaRPr lang="ru-RU" sz="1200" dirty="0"/>
          </a:p>
          <a:p>
            <a:pPr lvl="0"/>
            <a:r>
              <a:rPr lang="en-US" sz="1200" dirty="0"/>
              <a:t>Sensitivity of statistically significant measurement ~10 ions;</a:t>
            </a:r>
            <a:endParaRPr lang="ru-RU" sz="1200" dirty="0"/>
          </a:p>
          <a:p>
            <a:pPr lvl="0"/>
            <a:r>
              <a:rPr lang="en-US" sz="1200" dirty="0"/>
              <a:t>Measurement frequency up to 400 Hz;</a:t>
            </a:r>
            <a:endParaRPr lang="ru-RU" sz="1200" dirty="0"/>
          </a:p>
          <a:p>
            <a:pPr lvl="0"/>
            <a:r>
              <a:rPr lang="en-US" sz="1200" dirty="0"/>
              <a:t>Transmission efficiency up to 95%;</a:t>
            </a:r>
            <a:endParaRPr lang="ru-RU" sz="1200" dirty="0"/>
          </a:p>
          <a:p>
            <a:pPr lvl="0"/>
            <a:r>
              <a:rPr lang="en-US" sz="1200" dirty="0"/>
              <a:t>Measurement dynamic range &gt;10</a:t>
            </a:r>
            <a:r>
              <a:rPr lang="en-US" sz="1200" baseline="30000" dirty="0"/>
              <a:t>4</a:t>
            </a:r>
            <a:r>
              <a:rPr lang="en-US" sz="1200" dirty="0"/>
              <a:t>.</a:t>
            </a:r>
            <a:endParaRPr lang="ru-RU" sz="1200" dirty="0"/>
          </a:p>
          <a:p>
            <a:pPr lvl="0"/>
            <a:r>
              <a:rPr lang="en-US" sz="1200" dirty="0"/>
              <a:t>Availability of the ability to analyze single </a:t>
            </a:r>
            <a:endParaRPr lang="ru-RU" sz="1200" dirty="0"/>
          </a:p>
          <a:p>
            <a:pPr lvl="0"/>
            <a:r>
              <a:rPr lang="en-US" sz="1200" dirty="0"/>
              <a:t>and doubly charged ions without loss of efficiency.</a:t>
            </a:r>
            <a:endParaRPr lang="ru-RU" sz="1200" dirty="0"/>
          </a:p>
          <a:p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3D5A7A-38FA-4F09-9FD1-AC80E76B9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9" y="5622898"/>
            <a:ext cx="4566237" cy="8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74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46034" y="217453"/>
            <a:ext cx="4856964" cy="4947109"/>
          </a:xfrm>
          <a:prstGeom prst="rect">
            <a:avLst/>
          </a:prstGeom>
          <a:ln/>
        </p:spPr>
      </p:pic>
      <p:sp>
        <p:nvSpPr>
          <p:cNvPr id="7" name="TextBox 6"/>
          <p:cNvSpPr txBox="1"/>
          <p:nvPr/>
        </p:nvSpPr>
        <p:spPr>
          <a:xfrm>
            <a:off x="4104167" y="-79988"/>
            <a:ext cx="367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 TOF spectrometer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0C718C-87ED-484D-84DE-1DE58C4D5722}"/>
              </a:ext>
            </a:extLst>
          </p:cNvPr>
          <p:cNvSpPr/>
          <p:nvPr/>
        </p:nvSpPr>
        <p:spPr>
          <a:xfrm>
            <a:off x="0" y="2470"/>
            <a:ext cx="21194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factory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 TOF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69E1927-57A3-4171-A7CA-706FB3CB5734}"/>
              </a:ext>
            </a:extLst>
          </p:cNvPr>
          <p:cNvSpPr/>
          <p:nvPr/>
        </p:nvSpPr>
        <p:spPr>
          <a:xfrm>
            <a:off x="-145321" y="64578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03-5-1129-2-2024/2028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D2EE9EE7-305A-4154-B5BA-35FDF805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23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23D22FC-7D35-4D0C-B96F-454942483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8" y="4003589"/>
            <a:ext cx="3270657" cy="24543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16CA28-5C07-4C68-8284-C8F2A096D3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07" y="1474160"/>
            <a:ext cx="3281920" cy="2462754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2C9E0C83-447C-4BD8-9D63-1A848E87682A}"/>
              </a:ext>
            </a:extLst>
          </p:cNvPr>
          <p:cNvSpPr>
            <a:spLocks noGrp="1"/>
          </p:cNvSpPr>
          <p:nvPr/>
        </p:nvSpPr>
        <p:spPr bwMode="auto">
          <a:xfrm>
            <a:off x="190485" y="796724"/>
            <a:ext cx="4386891" cy="263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b="1" u="sng" dirty="0"/>
              <a:t>Cryogenic gas stopping cell (gas catcher)</a:t>
            </a:r>
            <a:br>
              <a:rPr lang="ru-RU" sz="2000" b="1" dirty="0"/>
            </a:br>
            <a:r>
              <a:rPr lang="en-US" sz="2000" dirty="0"/>
              <a:t>1. Done:</a:t>
            </a:r>
          </a:p>
          <a:p>
            <a:pPr marL="342900" indent="-71438" algn="l">
              <a:buFont typeface="Arial" panose="020B0604020202020204" pitchFamily="34" charset="0"/>
              <a:buChar char="•"/>
            </a:pPr>
            <a:r>
              <a:rPr lang="en-US" sz="2000" dirty="0"/>
              <a:t>    Mechanical design, </a:t>
            </a:r>
            <a:endParaRPr lang="ru-RU" sz="2000" dirty="0"/>
          </a:p>
          <a:p>
            <a:pPr marL="342900" indent="-71438" algn="l">
              <a:buFont typeface="Arial" panose="020B0604020202020204" pitchFamily="34" charset="0"/>
              <a:buChar char="•"/>
            </a:pPr>
            <a:r>
              <a:rPr lang="en-US" sz="2000" dirty="0"/>
              <a:t>    Vacuum</a:t>
            </a:r>
            <a:r>
              <a:rPr lang="ru-RU" sz="2000" dirty="0"/>
              <a:t> </a:t>
            </a:r>
            <a:r>
              <a:rPr lang="en-US" sz="2000" dirty="0"/>
              <a:t>system, </a:t>
            </a:r>
          </a:p>
          <a:p>
            <a:pPr marL="342900" indent="-71438" algn="l">
              <a:buFont typeface="Arial" panose="020B0604020202020204" pitchFamily="34" charset="0"/>
              <a:buChar char="•"/>
            </a:pPr>
            <a:r>
              <a:rPr lang="en-US" sz="2000" dirty="0"/>
              <a:t>    Gas inlet,</a:t>
            </a:r>
            <a:r>
              <a:rPr lang="ru-RU" sz="2000" dirty="0"/>
              <a:t> </a:t>
            </a:r>
            <a:endParaRPr lang="en-US" sz="2000" dirty="0"/>
          </a:p>
          <a:p>
            <a:pPr marL="342900" indent="-71438" algn="l">
              <a:buFont typeface="Arial" panose="020B0604020202020204" pitchFamily="34" charset="0"/>
              <a:buChar char="•"/>
            </a:pPr>
            <a:r>
              <a:rPr lang="en-US" sz="2000" dirty="0"/>
              <a:t>    Cryogenic,</a:t>
            </a:r>
          </a:p>
          <a:p>
            <a:pPr marL="342900" indent="-71438" algn="l">
              <a:buFont typeface="Arial" panose="020B0604020202020204" pitchFamily="34" charset="0"/>
              <a:buChar char="•"/>
            </a:pPr>
            <a:r>
              <a:rPr lang="en-US" sz="2000" dirty="0"/>
              <a:t>    Control</a:t>
            </a:r>
            <a:r>
              <a:rPr lang="ru-RU" sz="2000" dirty="0"/>
              <a:t> </a:t>
            </a:r>
            <a:r>
              <a:rPr lang="en-US" sz="2000" dirty="0"/>
              <a:t>system</a:t>
            </a:r>
          </a:p>
          <a:p>
            <a:pPr marL="269875" indent="-269875" algn="l"/>
            <a:r>
              <a:rPr lang="en-US" sz="2000" dirty="0"/>
              <a:t>2. Offline testing started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CE9A8684-B2D5-4B73-B126-ED5AD9BBE35A}"/>
              </a:ext>
            </a:extLst>
          </p:cNvPr>
          <p:cNvSpPr>
            <a:spLocks noGrp="1"/>
          </p:cNvSpPr>
          <p:nvPr/>
        </p:nvSpPr>
        <p:spPr bwMode="auto">
          <a:xfrm>
            <a:off x="3945058" y="4938782"/>
            <a:ext cx="5729714" cy="167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dirty="0"/>
              <a:t>	</a:t>
            </a:r>
            <a:endParaRPr lang="ru-RU" sz="2000" dirty="0"/>
          </a:p>
          <a:p>
            <a:pPr algn="l"/>
            <a:r>
              <a:rPr lang="en-US" sz="2000" b="1" u="sng" dirty="0"/>
              <a:t>MRTOFMS</a:t>
            </a:r>
            <a:br>
              <a:rPr lang="en-US" sz="2000" dirty="0"/>
            </a:br>
            <a:r>
              <a:rPr lang="en-US" sz="2000" dirty="0"/>
              <a:t>1. Ion-opting system calculation done</a:t>
            </a:r>
            <a:br>
              <a:rPr lang="ru-RU" sz="2000" dirty="0"/>
            </a:br>
            <a:r>
              <a:rPr lang="en-US" sz="2000" dirty="0"/>
              <a:t>2. Draft mechanical design done</a:t>
            </a:r>
            <a:br>
              <a:rPr lang="ru-RU" sz="2000" dirty="0"/>
            </a:br>
            <a:r>
              <a:rPr lang="en-US" sz="2000" dirty="0"/>
              <a:t>3. Development of design documentation was started</a:t>
            </a:r>
            <a:br>
              <a:rPr lang="ru-RU" sz="20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59908B05-F36C-447F-8CBC-4D5D3B991BA5}"/>
              </a:ext>
            </a:extLst>
          </p:cNvPr>
          <p:cNvSpPr/>
          <p:nvPr/>
        </p:nvSpPr>
        <p:spPr>
          <a:xfrm rot="10800000">
            <a:off x="4482592" y="812082"/>
            <a:ext cx="3332276" cy="49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изогнутая 23">
            <a:extLst>
              <a:ext uri="{FF2B5EF4-FFF2-40B4-BE49-F238E27FC236}">
                <a16:creationId xmlns:a16="http://schemas.microsoft.com/office/drawing/2014/main" id="{9738FF87-B823-4531-A69B-1418AB160406}"/>
              </a:ext>
            </a:extLst>
          </p:cNvPr>
          <p:cNvSpPr/>
          <p:nvPr/>
        </p:nvSpPr>
        <p:spPr>
          <a:xfrm rot="10800000">
            <a:off x="9789719" y="4316195"/>
            <a:ext cx="1041616" cy="1584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02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F7030-9278-4C9D-8948-73C594C3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03" y="4136520"/>
            <a:ext cx="2715004" cy="2324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76AF2-2490-42D0-9A38-AABA53741125}"/>
              </a:ext>
            </a:extLst>
          </p:cNvPr>
          <p:cNvSpPr txBox="1"/>
          <p:nvPr/>
        </p:nvSpPr>
        <p:spPr>
          <a:xfrm>
            <a:off x="2571287" y="46790"/>
            <a:ext cx="7966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high-intensity ion beams 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the DC-280 cyclotron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2E8600-7628-44DB-AD1F-0EB1482B8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39" y="3285967"/>
            <a:ext cx="1327214" cy="75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5A6CE2-CEED-4A5E-8B74-B6542BCFF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08" y="3318537"/>
            <a:ext cx="1327320" cy="759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850219-B592-471C-8F52-0FCFDBE3B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89" y="4494346"/>
            <a:ext cx="1312530" cy="7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6E807-132E-492A-9B75-1A92C2170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89" y="5567336"/>
            <a:ext cx="1328400" cy="79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3D1EB-93FE-4845-8E31-6332B10F1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38" y="3285967"/>
            <a:ext cx="1328400" cy="79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1B1BBF3-DD63-4FC4-90DE-B3971827FBC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874338" y="4077966"/>
            <a:ext cx="731335" cy="573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CAD4011-92A6-4743-9E4F-71587690799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138088" y="4045567"/>
            <a:ext cx="333458" cy="344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E9D8C22-5C96-403B-AD22-DB1465931B1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435337" y="3698252"/>
            <a:ext cx="1030071" cy="692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5F45BE9-C952-45F2-BB06-F325BD1E6E6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640398" y="4890346"/>
            <a:ext cx="8748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2ECD0AB-ABA1-4A88-B2B8-CED64D2BB181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0135153" y="5963336"/>
            <a:ext cx="380136" cy="447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43C4051-1B3E-4C0C-9125-31546B4E6666}"/>
              </a:ext>
            </a:extLst>
          </p:cNvPr>
          <p:cNvSpPr txBox="1"/>
          <p:nvPr/>
        </p:nvSpPr>
        <p:spPr>
          <a:xfrm>
            <a:off x="7601472" y="2932525"/>
            <a:ext cx="35459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ion spectrum, optimized for 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0009E-CD71-4DD2-91A0-7008EC08F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72" y="467512"/>
            <a:ext cx="3767747" cy="25325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8A221D-4F18-4FF9-826B-E94E18692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10" y="3094105"/>
            <a:ext cx="3687836" cy="28309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E63FCC-8061-433C-9485-FCAB3975A8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89FB279F-D4CA-4895-BC10-6F91B8180C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1810" y="956638"/>
          <a:ext cx="6543306" cy="2134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13936588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8970378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135026976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81394466"/>
                    </a:ext>
                  </a:extLst>
                </a:gridCol>
                <a:gridCol w="1095006">
                  <a:extLst>
                    <a:ext uri="{9D8B030D-6E8A-4147-A177-3AD203B41FA5}">
                      <a16:colId xmlns:a16="http://schemas.microsoft.com/office/drawing/2014/main" val="1659644410"/>
                    </a:ext>
                  </a:extLst>
                </a:gridCol>
              </a:tblGrid>
              <a:tr h="3133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Axial injection system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Cyclotron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Transport channel   </a:t>
                      </a:r>
                      <a:r>
                        <a:rPr lang="en-US" sz="1400" u="none" strike="noStrike" dirty="0">
                          <a:effectLst/>
                        </a:rPr>
                        <a:t>(T0FC2),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899964"/>
                  </a:ext>
                </a:extLst>
              </a:tr>
              <a:tr h="4488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After separation (IFC2),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Before injection (IFC3),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R=400 mm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R=1770 mm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443635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651"/>
                  </a:ext>
                </a:extLst>
              </a:tr>
              <a:tr h="2286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644173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748698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841212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317968"/>
                  </a:ext>
                </a:extLst>
              </a:tr>
              <a:tr h="22864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,5%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47578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53CE56DE-F44B-483F-8A4D-E0F0F9DA8CFB}"/>
              </a:ext>
            </a:extLst>
          </p:cNvPr>
          <p:cNvSpPr txBox="1"/>
          <p:nvPr/>
        </p:nvSpPr>
        <p:spPr>
          <a:xfrm>
            <a:off x="3669272" y="5951391"/>
            <a:ext cx="3282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Accelerated beam stability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endParaRPr lang="ru-RU" sz="2000" b="1" dirty="0"/>
          </a:p>
        </p:txBody>
      </p:sp>
      <p:pic>
        <p:nvPicPr>
          <p:cNvPr id="28" name="Рисунок 5">
            <a:extLst>
              <a:ext uri="{FF2B5EF4-FFF2-40B4-BE49-F238E27FC236}">
                <a16:creationId xmlns:a16="http://schemas.microsoft.com/office/drawing/2014/main" id="{D326A757-3D01-43EE-9090-89608397F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89120" r="45576" b="961"/>
          <a:stretch/>
        </p:blipFill>
        <p:spPr bwMode="auto">
          <a:xfrm>
            <a:off x="7005584" y="6223622"/>
            <a:ext cx="2939501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0DAC7C-61CA-48C7-8C20-459E0604C1A4}"/>
              </a:ext>
            </a:extLst>
          </p:cNvPr>
          <p:cNvSpPr txBox="1"/>
          <p:nvPr/>
        </p:nvSpPr>
        <p:spPr>
          <a:xfrm>
            <a:off x="4572563" y="5122335"/>
            <a:ext cx="1305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11 </a:t>
            </a:r>
            <a:r>
              <a:rPr lang="en-US" sz="2000" b="1" dirty="0">
                <a:solidFill>
                  <a:srgbClr val="FF0000"/>
                </a:solidFill>
              </a:rPr>
              <a:t>hours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0EDC92F-071B-4C95-809B-E9D22A290234}"/>
              </a:ext>
            </a:extLst>
          </p:cNvPr>
          <p:cNvCxnSpPr>
            <a:cxnSpLocks/>
          </p:cNvCxnSpPr>
          <p:nvPr/>
        </p:nvCxnSpPr>
        <p:spPr>
          <a:xfrm>
            <a:off x="5944162" y="5330703"/>
            <a:ext cx="75435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2A00BEA2-13E6-4CAE-A451-199026F94927}"/>
              </a:ext>
            </a:extLst>
          </p:cNvPr>
          <p:cNvCxnSpPr>
            <a:cxnSpLocks/>
          </p:cNvCxnSpPr>
          <p:nvPr/>
        </p:nvCxnSpPr>
        <p:spPr>
          <a:xfrm flipH="1">
            <a:off x="3859619" y="5330703"/>
            <a:ext cx="671379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4A4026A-9E1B-44D9-9E8F-6FDF21162D48}"/>
              </a:ext>
            </a:extLst>
          </p:cNvPr>
          <p:cNvSpPr/>
          <p:nvPr/>
        </p:nvSpPr>
        <p:spPr>
          <a:xfrm>
            <a:off x="-145321" y="64578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03-5-1129-2-2024/2028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39" name="Номер слайда 2">
            <a:extLst>
              <a:ext uri="{FF2B5EF4-FFF2-40B4-BE49-F238E27FC236}">
                <a16:creationId xmlns:a16="http://schemas.microsoft.com/office/drawing/2014/main" id="{C1A95C23-FD8E-4A3E-A146-437B3694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24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11CB29-936B-4AF8-BD88-FA0DEDCAEA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707" y="3548078"/>
            <a:ext cx="3197866" cy="2033443"/>
          </a:xfrm>
          <a:prstGeom prst="rect">
            <a:avLst/>
          </a:prstGeom>
        </p:spPr>
      </p:pic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id="{76419D57-4ED5-4D30-8BA4-159CB2D17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51" y="6106829"/>
            <a:ext cx="3378032" cy="34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en-US" altLang="ru-RU" sz="8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ru-RU" sz="800" b="1" dirty="0">
                <a:ea typeface="Calibri" panose="020F0502020204030204" pitchFamily="34" charset="0"/>
                <a:cs typeface="Times New Roman" panose="02020603050405020304" pitchFamily="18" charset="0"/>
              </a:rPr>
              <a:t>Recycling effect of germanium on ECR ion source</a:t>
            </a:r>
            <a:r>
              <a:rPr lang="en-US" altLang="ru-RU" sz="800" dirty="0">
                <a:ea typeface="Calibri" panose="020F0502020204030204" pitchFamily="34" charset="0"/>
                <a:cs typeface="Times New Roman" panose="02020603050405020304" pitchFamily="18" charset="0"/>
              </a:rPr>
              <a:t> P. </a:t>
            </a:r>
            <a:r>
              <a:rPr lang="en-US" altLang="ru-RU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Leherissier</a:t>
            </a:r>
            <a:r>
              <a:rPr lang="en-US" altLang="ru-RU" sz="800" dirty="0">
                <a:ea typeface="Calibri" panose="020F0502020204030204" pitchFamily="34" charset="0"/>
                <a:cs typeface="Times New Roman" panose="02020603050405020304" pitchFamily="18" charset="0"/>
              </a:rPr>
              <a:t> et al.</a:t>
            </a:r>
            <a:endParaRPr lang="ru-RU" altLang="ru-RU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altLang="ru-RU" sz="800" dirty="0">
                <a:ea typeface="Calibri" panose="020F0502020204030204" pitchFamily="34" charset="0"/>
                <a:cs typeface="Times New Roman" panose="02020603050405020304" pitchFamily="18" charset="0"/>
              </a:rPr>
              <a:t>Nuclear Instruments and Methods in Physics Research B 211 (2003) 274–280</a:t>
            </a:r>
            <a:endParaRPr lang="ru-RU" altLang="ru-RU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4">
            <a:extLst>
              <a:ext uri="{FF2B5EF4-FFF2-40B4-BE49-F238E27FC236}">
                <a16:creationId xmlns:a16="http://schemas.microsoft.com/office/drawing/2014/main" id="{A4B92C73-46D3-410D-BE7C-E327CA3BA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513" y="5701958"/>
            <a:ext cx="355091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ru-RU" sz="800" b="1" baseline="30000" dirty="0">
                <a:cs typeface="Times New Roman" panose="02020603050405020304" pitchFamily="18" charset="0"/>
              </a:rPr>
              <a:t>*</a:t>
            </a:r>
            <a:r>
              <a:rPr lang="en-US" altLang="ru-RU" sz="800" b="1" dirty="0">
                <a:cs typeface="Times New Roman" panose="02020603050405020304" pitchFamily="18" charset="0"/>
              </a:rPr>
              <a:t>Production of multiply charged metallic ions by compact electron cyclotron</a:t>
            </a:r>
          </a:p>
          <a:p>
            <a:r>
              <a:rPr lang="en-US" altLang="ru-RU" sz="800" b="1" dirty="0">
                <a:cs typeface="Times New Roman" panose="02020603050405020304" pitchFamily="18" charset="0"/>
              </a:rPr>
              <a:t>resonance ion source with SF</a:t>
            </a:r>
            <a:r>
              <a:rPr lang="en-US" altLang="ru-RU" sz="800" b="1" baseline="-25000" dirty="0">
                <a:cs typeface="Times New Roman" panose="02020603050405020304" pitchFamily="18" charset="0"/>
              </a:rPr>
              <a:t>6</a:t>
            </a:r>
            <a:r>
              <a:rPr lang="en-US" altLang="ru-RU" sz="800" b="1" dirty="0">
                <a:cs typeface="Times New Roman" panose="02020603050405020304" pitchFamily="18" charset="0"/>
              </a:rPr>
              <a:t> plasma </a:t>
            </a:r>
            <a:r>
              <a:rPr lang="en-US" altLang="ru-RU" sz="500" dirty="0">
                <a:latin typeface="Arial" panose="020B0604020202020204" pitchFamily="34" charset="0"/>
              </a:rPr>
              <a:t>Y. </a:t>
            </a:r>
            <a:r>
              <a:rPr lang="en-US" altLang="ru-RU" sz="500" dirty="0" err="1">
                <a:latin typeface="Arial" panose="020B0604020202020204" pitchFamily="34" charset="0"/>
              </a:rPr>
              <a:t>Saitoh</a:t>
            </a:r>
            <a:r>
              <a:rPr lang="en-US" altLang="ru-RU" sz="500" dirty="0">
                <a:latin typeface="Arial" panose="020B0604020202020204" pitchFamily="34" charset="0"/>
              </a:rPr>
              <a:t> et al.</a:t>
            </a:r>
          </a:p>
          <a:p>
            <a:r>
              <a:rPr lang="en-US" altLang="ru-RU" sz="700" dirty="0"/>
              <a:t>REVIEW OF SCIENTIFIC INSTRUMENTS VOLUME 69, NUMBER 2 FEBRUARY 1998</a:t>
            </a:r>
            <a:endParaRPr lang="ru-RU" altLang="ru-RU" sz="700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1D484A1-4AA7-4CBB-A933-96A77C6D997F}"/>
              </a:ext>
            </a:extLst>
          </p:cNvPr>
          <p:cNvSpPr/>
          <p:nvPr/>
        </p:nvSpPr>
        <p:spPr>
          <a:xfrm>
            <a:off x="-1" y="0"/>
            <a:ext cx="22002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</a:rPr>
              <a:t>Development of</a:t>
            </a:r>
            <a:endParaRPr lang="ru-RU" sz="1600" i="1" dirty="0">
              <a:ln w="0"/>
              <a:solidFill>
                <a:srgbClr val="7030A0"/>
              </a:solidFill>
            </a:endParaRPr>
          </a:p>
          <a:p>
            <a:r>
              <a:rPr lang="en-US" sz="1600" i="1" dirty="0">
                <a:ln w="0"/>
                <a:solidFill>
                  <a:srgbClr val="7030A0"/>
                </a:solidFill>
              </a:rPr>
              <a:t>refractory metals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26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47EFEF87-4FF6-46BD-85E4-B7C489059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269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INDUCTIVE OVEN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EAC43-36CC-487F-A89F-CDFFF6900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3" y="1010286"/>
            <a:ext cx="3266912" cy="19260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B5552A-8CBC-4574-B63A-A96AD843F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" r="5342" b="25630"/>
          <a:stretch/>
        </p:blipFill>
        <p:spPr>
          <a:xfrm>
            <a:off x="7195309" y="1204287"/>
            <a:ext cx="4799866" cy="2041419"/>
          </a:xfrm>
          <a:prstGeom prst="rect">
            <a:avLst/>
          </a:prstGeom>
        </p:spPr>
      </p:pic>
      <p:sp>
        <p:nvSpPr>
          <p:cNvPr id="48" name="TextBox 2">
            <a:extLst>
              <a:ext uri="{FF2B5EF4-FFF2-40B4-BE49-F238E27FC236}">
                <a16:creationId xmlns:a16="http://schemas.microsoft.com/office/drawing/2014/main" id="{901CF947-FD32-4E8E-8365-21CAA111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896" y="788770"/>
            <a:ext cx="364706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Adaptation to DECRIS-PM </a:t>
            </a:r>
            <a:endParaRPr lang="ru-RU" altLang="ru-RU" sz="2400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8D4D54-5265-4302-B44E-01369A0C7F73}"/>
              </a:ext>
            </a:extLst>
          </p:cNvPr>
          <p:cNvSpPr/>
          <p:nvPr/>
        </p:nvSpPr>
        <p:spPr>
          <a:xfrm>
            <a:off x="-1" y="0"/>
            <a:ext cx="22002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</a:rPr>
              <a:t>Development of</a:t>
            </a:r>
            <a:endParaRPr lang="ru-RU" sz="1600" i="1" dirty="0">
              <a:ln w="0"/>
              <a:solidFill>
                <a:srgbClr val="7030A0"/>
              </a:solidFill>
            </a:endParaRPr>
          </a:p>
          <a:p>
            <a:r>
              <a:rPr lang="en-US" sz="1600" i="1" dirty="0">
                <a:ln w="0"/>
                <a:solidFill>
                  <a:srgbClr val="7030A0"/>
                </a:solidFill>
              </a:rPr>
              <a:t>refractory metals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15B69F-007F-41B4-8B36-B2AAB0A8B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963B2-07F0-4F42-A223-237AF5CE4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5058" r="1"/>
          <a:stretch/>
        </p:blipFill>
        <p:spPr>
          <a:xfrm>
            <a:off x="6507126" y="3398967"/>
            <a:ext cx="5740561" cy="30774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0FE334-3996-4299-BADD-6AD7F7F38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/>
          <a:stretch/>
        </p:blipFill>
        <p:spPr>
          <a:xfrm rot="5400000">
            <a:off x="1432683" y="2317804"/>
            <a:ext cx="3117034" cy="5287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0E0C50-446C-4403-A085-3AF8E2BEDAA3}"/>
              </a:ext>
            </a:extLst>
          </p:cNvPr>
          <p:cNvSpPr txBox="1"/>
          <p:nvPr/>
        </p:nvSpPr>
        <p:spPr>
          <a:xfrm>
            <a:off x="1614080" y="5427913"/>
            <a:ext cx="1560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Thermocouple</a:t>
            </a:r>
            <a:r>
              <a:rPr lang="ru-RU" sz="2400" b="1" u="sng" dirty="0">
                <a:solidFill>
                  <a:schemeClr val="bg1"/>
                </a:solidFill>
              </a:rPr>
              <a:t>1500</a:t>
            </a:r>
            <a:r>
              <a:rPr lang="ru-RU" sz="2400" b="1" u="sng" baseline="30000" dirty="0">
                <a:solidFill>
                  <a:schemeClr val="bg1"/>
                </a:solidFill>
              </a:rPr>
              <a:t>0</a:t>
            </a:r>
            <a:r>
              <a:rPr lang="ru-RU" sz="2400" b="1" u="sng" dirty="0">
                <a:solidFill>
                  <a:schemeClr val="bg1"/>
                </a:solidFill>
              </a:rPr>
              <a:t>С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40612-F83F-4E63-9262-564A2B87527D}"/>
              </a:ext>
            </a:extLst>
          </p:cNvPr>
          <p:cNvSpPr txBox="1"/>
          <p:nvPr/>
        </p:nvSpPr>
        <p:spPr>
          <a:xfrm>
            <a:off x="3550626" y="5735632"/>
            <a:ext cx="139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Test Ni wire</a:t>
            </a:r>
            <a:endParaRPr lang="ru-RU" b="1" u="sng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D7EA498-4040-49FF-8952-516E7A6FB52A}"/>
              </a:ext>
            </a:extLst>
          </p:cNvPr>
          <p:cNvCxnSpPr/>
          <p:nvPr/>
        </p:nvCxnSpPr>
        <p:spPr>
          <a:xfrm flipV="1">
            <a:off x="2585545" y="4929352"/>
            <a:ext cx="588579" cy="4985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D80790A5-E065-4122-9E4D-E870F6CE255B}"/>
              </a:ext>
            </a:extLst>
          </p:cNvPr>
          <p:cNvCxnSpPr>
            <a:cxnSpLocks/>
          </p:cNvCxnSpPr>
          <p:nvPr/>
        </p:nvCxnSpPr>
        <p:spPr>
          <a:xfrm flipH="1" flipV="1">
            <a:off x="3394842" y="4792717"/>
            <a:ext cx="692718" cy="966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096ABA1-F85B-4538-BD45-3D71D9437026}"/>
              </a:ext>
            </a:extLst>
          </p:cNvPr>
          <p:cNvSpPr/>
          <p:nvPr/>
        </p:nvSpPr>
        <p:spPr>
          <a:xfrm>
            <a:off x="-145321" y="64578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03-5-1129-2-2024/2028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C085282D-AB32-4B17-BD38-4D0F25BF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25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240" y="543844"/>
            <a:ext cx="3888069" cy="2791655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1EDCD56-35AA-4A82-A967-0CFA14CAC466}"/>
              </a:ext>
            </a:extLst>
          </p:cNvPr>
          <p:cNvCxnSpPr>
            <a:cxnSpLocks/>
          </p:cNvCxnSpPr>
          <p:nvPr/>
        </p:nvCxnSpPr>
        <p:spPr>
          <a:xfrm flipV="1">
            <a:off x="9377406" y="3033842"/>
            <a:ext cx="510873" cy="87230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294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54DD3F-D478-439C-BFC5-A2EE44F3FB8C}"/>
              </a:ext>
            </a:extLst>
          </p:cNvPr>
          <p:cNvSpPr txBox="1"/>
          <p:nvPr/>
        </p:nvSpPr>
        <p:spPr>
          <a:xfrm>
            <a:off x="807625" y="-17590"/>
            <a:ext cx="1057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DC-280 beam intensity and efficiency of acceleration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9C71233-3528-46CE-9CFF-3501D390E85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4991" y="506590"/>
          <a:ext cx="9895257" cy="5768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5827">
                  <a:extLst>
                    <a:ext uri="{9D8B030D-6E8A-4147-A177-3AD203B41FA5}">
                      <a16:colId xmlns:a16="http://schemas.microsoft.com/office/drawing/2014/main" val="811653732"/>
                    </a:ext>
                  </a:extLst>
                </a:gridCol>
                <a:gridCol w="741818">
                  <a:extLst>
                    <a:ext uri="{9D8B030D-6E8A-4147-A177-3AD203B41FA5}">
                      <a16:colId xmlns:a16="http://schemas.microsoft.com/office/drawing/2014/main" val="3743789934"/>
                    </a:ext>
                  </a:extLst>
                </a:gridCol>
                <a:gridCol w="822495">
                  <a:extLst>
                    <a:ext uri="{9D8B030D-6E8A-4147-A177-3AD203B41FA5}">
                      <a16:colId xmlns:a16="http://schemas.microsoft.com/office/drawing/2014/main" val="1676534661"/>
                    </a:ext>
                  </a:extLst>
                </a:gridCol>
                <a:gridCol w="822495">
                  <a:extLst>
                    <a:ext uri="{9D8B030D-6E8A-4147-A177-3AD203B41FA5}">
                      <a16:colId xmlns:a16="http://schemas.microsoft.com/office/drawing/2014/main" val="1030017656"/>
                    </a:ext>
                  </a:extLst>
                </a:gridCol>
                <a:gridCol w="923727">
                  <a:extLst>
                    <a:ext uri="{9D8B030D-6E8A-4147-A177-3AD203B41FA5}">
                      <a16:colId xmlns:a16="http://schemas.microsoft.com/office/drawing/2014/main" val="3531028973"/>
                    </a:ext>
                  </a:extLst>
                </a:gridCol>
                <a:gridCol w="847804">
                  <a:extLst>
                    <a:ext uri="{9D8B030D-6E8A-4147-A177-3AD203B41FA5}">
                      <a16:colId xmlns:a16="http://schemas.microsoft.com/office/drawing/2014/main" val="3931263669"/>
                    </a:ext>
                  </a:extLst>
                </a:gridCol>
                <a:gridCol w="923727">
                  <a:extLst>
                    <a:ext uri="{9D8B030D-6E8A-4147-A177-3AD203B41FA5}">
                      <a16:colId xmlns:a16="http://schemas.microsoft.com/office/drawing/2014/main" val="3396037415"/>
                    </a:ext>
                  </a:extLst>
                </a:gridCol>
                <a:gridCol w="847804">
                  <a:extLst>
                    <a:ext uri="{9D8B030D-6E8A-4147-A177-3AD203B41FA5}">
                      <a16:colId xmlns:a16="http://schemas.microsoft.com/office/drawing/2014/main" val="4045146065"/>
                    </a:ext>
                  </a:extLst>
                </a:gridCol>
                <a:gridCol w="784534">
                  <a:extLst>
                    <a:ext uri="{9D8B030D-6E8A-4147-A177-3AD203B41FA5}">
                      <a16:colId xmlns:a16="http://schemas.microsoft.com/office/drawing/2014/main" val="252211842"/>
                    </a:ext>
                  </a:extLst>
                </a:gridCol>
                <a:gridCol w="784534">
                  <a:extLst>
                    <a:ext uri="{9D8B030D-6E8A-4147-A177-3AD203B41FA5}">
                      <a16:colId xmlns:a16="http://schemas.microsoft.com/office/drawing/2014/main" val="3467476973"/>
                    </a:ext>
                  </a:extLst>
                </a:gridCol>
                <a:gridCol w="746574">
                  <a:extLst>
                    <a:ext uri="{9D8B030D-6E8A-4147-A177-3AD203B41FA5}">
                      <a16:colId xmlns:a16="http://schemas.microsoft.com/office/drawing/2014/main" val="502296364"/>
                    </a:ext>
                  </a:extLst>
                </a:gridCol>
                <a:gridCol w="733918">
                  <a:extLst>
                    <a:ext uri="{9D8B030D-6E8A-4147-A177-3AD203B41FA5}">
                      <a16:colId xmlns:a16="http://schemas.microsoft.com/office/drawing/2014/main" val="2180644080"/>
                    </a:ext>
                  </a:extLst>
                </a:gridCol>
              </a:tblGrid>
              <a:tr h="41203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3200" u="none" strike="noStrike" dirty="0">
                          <a:effectLst/>
                        </a:rPr>
                        <a:t>Ion</a:t>
                      </a:r>
                      <a:r>
                        <a:rPr lang="ru-RU" sz="2800" u="none" strike="noStrike" dirty="0">
                          <a:effectLst/>
                        </a:rPr>
                        <a:t>                                                                  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Energy (MeV)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/>
                        </a:rPr>
                        <a:t>Intensity (</a:t>
                      </a:r>
                      <a:r>
                        <a:rPr lang="en-US" sz="2400" u="none" strike="noStrike" dirty="0" err="1">
                          <a:effectLst/>
                        </a:rPr>
                        <a:t>pµA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Transport</a:t>
                      </a:r>
                    </a:p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 Channel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Efficiency (%)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477609"/>
                  </a:ext>
                </a:extLst>
              </a:tr>
              <a:tr h="5130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Axial injection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Cyclotron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6950"/>
                  </a:ext>
                </a:extLst>
              </a:tr>
              <a:tr h="1148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after separation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 dirty="0">
                          <a:effectLst/>
                        </a:rPr>
                        <a:t>before injection</a:t>
                      </a:r>
                      <a:endParaRPr lang="ru-RU" sz="3200" dirty="0"/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R=400</a:t>
                      </a:r>
                    </a:p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</a:rPr>
                        <a:t>mm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dirty="0">
                          <a:effectLst/>
                        </a:rPr>
                        <a:t>R= 1770 </a:t>
                      </a:r>
                      <a:r>
                        <a:rPr lang="en-US" sz="1600" u="none" strike="noStrike" dirty="0">
                          <a:effectLst/>
                        </a:rPr>
                        <a:t>mm</a:t>
                      </a:r>
                      <a:endParaRPr lang="ru-RU" sz="24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Axial injection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 dirty="0">
                          <a:effectLst/>
                        </a:rPr>
                        <a:t>Capture</a:t>
                      </a:r>
                      <a:endParaRPr lang="ru-RU" sz="2000" dirty="0"/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 dirty="0">
                          <a:effectLst/>
                        </a:rPr>
                        <a:t>Cyclotron</a:t>
                      </a:r>
                      <a:endParaRPr lang="ru-RU" sz="2000" dirty="0"/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strike="noStrike" dirty="0">
                          <a:effectLst/>
                        </a:rPr>
                        <a:t>Extraction</a:t>
                      </a:r>
                      <a:endParaRPr lang="ru-RU" sz="2000" dirty="0"/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dirty="0">
                          <a:effectLst/>
                        </a:rPr>
                        <a:t>Total</a:t>
                      </a:r>
                      <a:endParaRPr lang="ru-RU" sz="20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441639"/>
                  </a:ext>
                </a:extLst>
              </a:tr>
              <a:tr h="457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+10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231732"/>
                  </a:ext>
                </a:extLst>
              </a:tr>
              <a:tr h="457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+10+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5,6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5,1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4,7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90%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69%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5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0</a:t>
                      </a:r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491227"/>
                  </a:ext>
                </a:extLst>
              </a:tr>
              <a:tr h="457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+10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240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17,6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12,4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7,7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87%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70%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88%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38%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297615"/>
                  </a:ext>
                </a:extLst>
              </a:tr>
              <a:tr h="457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Ti</a:t>
                      </a:r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+9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265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4,8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3,9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81%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88%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86%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44%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531546"/>
                  </a:ext>
                </a:extLst>
              </a:tr>
              <a:tr h="489990"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+10</a:t>
                      </a:r>
                      <a:endParaRPr lang="ru-RU" sz="2000" b="0" baseline="30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244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13,2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88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975580"/>
                  </a:ext>
                </a:extLst>
              </a:tr>
              <a:tr h="457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52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Cr</a:t>
                      </a:r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+10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250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6,3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5,2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3,6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3,2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2,6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83%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69%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81%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42%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974778"/>
                  </a:ext>
                </a:extLst>
              </a:tr>
              <a:tr h="457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54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Cr</a:t>
                      </a:r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+10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270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9,8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5,8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5,4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4,3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8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6</a:t>
                      </a:r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71</a:t>
                      </a:r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93</a:t>
                      </a:r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80</a:t>
                      </a:r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4</a:t>
                      </a:r>
                      <a:r>
                        <a:rPr lang="ru-RU" sz="20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947199"/>
                  </a:ext>
                </a:extLst>
              </a:tr>
              <a:tr h="45772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56</a:t>
                      </a:r>
                      <a:r>
                        <a:rPr lang="en-US" sz="2000" u="none" strike="noStrike" baseline="0" dirty="0">
                          <a:effectLst/>
                          <a:latin typeface="+mn-lt"/>
                        </a:rPr>
                        <a:t>Fe</a:t>
                      </a:r>
                      <a:r>
                        <a:rPr lang="en-US" sz="2000" u="none" strike="noStrike" baseline="30000" dirty="0">
                          <a:effectLst/>
                          <a:latin typeface="+mn-lt"/>
                        </a:rPr>
                        <a:t>+10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97917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6AAB56-C0BD-4923-8DFE-24D191AAE0B6}"/>
              </a:ext>
            </a:extLst>
          </p:cNvPr>
          <p:cNvSpPr/>
          <p:nvPr/>
        </p:nvSpPr>
        <p:spPr>
          <a:xfrm>
            <a:off x="114768" y="44847"/>
            <a:ext cx="126037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factory</a:t>
            </a:r>
            <a:endParaRPr lang="ru-RU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167" y="519806"/>
            <a:ext cx="9864000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solidFill>
                  <a:srgbClr val="FF0000"/>
                </a:solidFill>
              </a:rPr>
              <a:t>Thank you for your attention</a:t>
            </a:r>
            <a:endParaRPr lang="ru-RU" sz="6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72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526" y="1031546"/>
            <a:ext cx="5422232" cy="5607715"/>
          </a:xfrm>
        </p:spPr>
        <p:txBody>
          <a:bodyPr/>
          <a:lstStyle/>
          <a:p>
            <a:r>
              <a:rPr lang="en-US" dirty="0"/>
              <a:t>RF-kicker: </a:t>
            </a:r>
          </a:p>
          <a:p>
            <a:pPr lvl="1"/>
            <a:r>
              <a:rPr lang="en-US" dirty="0"/>
              <a:t>Test of new measuring system</a:t>
            </a:r>
          </a:p>
          <a:p>
            <a:pPr lvl="1"/>
            <a:r>
              <a:rPr lang="en-US" dirty="0"/>
              <a:t>Local radiation shield design</a:t>
            </a:r>
          </a:p>
          <a:p>
            <a:pPr lvl="1"/>
            <a:r>
              <a:rPr lang="en-US" dirty="0"/>
              <a:t>Radiation safety control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057DD7-E428-4D4E-ABB1-76C4D40D9DB6}"/>
              </a:ext>
            </a:extLst>
          </p:cNvPr>
          <p:cNvSpPr/>
          <p:nvPr/>
        </p:nvSpPr>
        <p:spPr>
          <a:xfrm>
            <a:off x="0" y="-63319"/>
            <a:ext cx="12192000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Development of the infrastructure of the ACCULINNA-2 fragment separator in 2024</a:t>
            </a:r>
            <a:endParaRPr lang="ru-RU" sz="3600" b="1" dirty="0">
              <a:ln w="635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328610" y="1031547"/>
            <a:ext cx="5422232" cy="560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Tritium target complex: </a:t>
            </a:r>
          </a:p>
          <a:p>
            <a:pPr lvl="1"/>
            <a:r>
              <a:rPr lang="en-US" dirty="0" err="1"/>
              <a:t>Precommissioning</a:t>
            </a:r>
            <a:r>
              <a:rPr lang="en-US" dirty="0"/>
              <a:t> of tritium supply equipment</a:t>
            </a:r>
          </a:p>
          <a:p>
            <a:pPr lvl="1"/>
            <a:r>
              <a:rPr lang="en-US" dirty="0"/>
              <a:t>Mounting of system for storage and transport of pure gases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7676" r="1997" b="2460"/>
          <a:stretch/>
        </p:blipFill>
        <p:spPr>
          <a:xfrm>
            <a:off x="9185189" y="2948213"/>
            <a:ext cx="3006811" cy="39097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1283"/>
          <a:stretch/>
        </p:blipFill>
        <p:spPr>
          <a:xfrm>
            <a:off x="3146852" y="2955925"/>
            <a:ext cx="5864691" cy="3902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2857535"/>
            <a:ext cx="2998573" cy="400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3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2C090-A226-4C3E-AA96-7CE7D651BDBB}"/>
              </a:ext>
            </a:extLst>
          </p:cNvPr>
          <p:cNvSpPr txBox="1"/>
          <p:nvPr/>
        </p:nvSpPr>
        <p:spPr>
          <a:xfrm>
            <a:off x="762000" y="1139571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30.01.23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867FA4-0609-4097-ACFB-E58C36920994}"/>
              </a:ext>
            </a:extLst>
          </p:cNvPr>
          <p:cNvSpPr/>
          <p:nvPr/>
        </p:nvSpPr>
        <p:spPr>
          <a:xfrm>
            <a:off x="1466639" y="-67753"/>
            <a:ext cx="9637095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Modernization of U-400M (MC-400)</a:t>
            </a:r>
            <a:endParaRPr lang="ru-RU" sz="2400" b="1" dirty="0">
              <a:ln w="635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91CBD8-95CF-4BA9-88E5-D4FD93178863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B9FB3-DD10-4401-97A1-9A3089F29CB6}"/>
              </a:ext>
            </a:extLst>
          </p:cNvPr>
          <p:cNvSpPr txBox="1"/>
          <p:nvPr/>
        </p:nvSpPr>
        <p:spPr>
          <a:xfrm>
            <a:off x="5210858" y="607141"/>
            <a:ext cx="11140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chemeClr val="bg1"/>
                </a:solidFill>
              </a:rPr>
              <a:t>15.01.24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801" y="2617713"/>
            <a:ext cx="6124142" cy="41373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4C8CCD-EEEA-4BBA-83CF-E27C5F454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0"/>
          <a:stretch/>
        </p:blipFill>
        <p:spPr>
          <a:xfrm>
            <a:off x="6698779" y="615378"/>
            <a:ext cx="4610324" cy="22349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AADB57-40DA-4EE9-800A-673E5F91EC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1"/>
          <a:stretch/>
        </p:blipFill>
        <p:spPr>
          <a:xfrm>
            <a:off x="268126" y="3457634"/>
            <a:ext cx="5699294" cy="2977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8698" y="-1113430"/>
            <a:ext cx="2815481" cy="6256624"/>
          </a:xfrm>
          <a:prstGeom prst="rect">
            <a:avLst/>
          </a:prstGeom>
        </p:spPr>
      </p:pic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A62A5D35-F801-4714-9F78-5C309B4C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3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7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9" y="484344"/>
            <a:ext cx="11596616" cy="613069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A078E5-BADB-4CBA-B771-2D0A506C56F3}"/>
              </a:ext>
            </a:extLst>
          </p:cNvPr>
          <p:cNvSpPr/>
          <p:nvPr/>
        </p:nvSpPr>
        <p:spPr>
          <a:xfrm>
            <a:off x="1466639" y="-67753"/>
            <a:ext cx="9637095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Modernization of U-400M (MC-400)</a:t>
            </a:r>
            <a:endParaRPr lang="ru-RU" sz="2400" b="1" dirty="0">
              <a:ln w="635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06E7CD8-D5F9-4693-AE83-8549049D41B6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3C375CE7-B958-466D-9ED8-2DFC04B1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4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5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A12F6-D07E-47C5-BA87-B59927161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8864" y="0"/>
            <a:ext cx="1173469" cy="11734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FE513C-D80E-4614-8808-A67B33EE9DAB}"/>
              </a:ext>
            </a:extLst>
          </p:cNvPr>
          <p:cNvSpPr/>
          <p:nvPr/>
        </p:nvSpPr>
        <p:spPr>
          <a:xfrm>
            <a:off x="93745" y="0"/>
            <a:ext cx="412090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-400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-400</a:t>
            </a:r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  <a:endParaRPr lang="ru-RU" sz="4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175C29D-8853-4315-AE12-AB60BE4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8" y="1920940"/>
            <a:ext cx="3955652" cy="486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7754324-97C9-4F6B-9F41-FBB68D605FC5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:a16="http://schemas.microsoft.com/office/drawing/2014/main" id="{14D10CC7-4A95-4AFB-8155-EDEC18F7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5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BA3FBB3-6750-4309-A48B-600A54888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27" y="977225"/>
            <a:ext cx="5485008" cy="1077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425" tIns="45712" rIns="91425" bIns="45712" anchor="ctr">
            <a:spAutoFit/>
          </a:bodyPr>
          <a:lstStyle/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Increasing of intensity of beam for ion with </a:t>
            </a:r>
          </a:p>
          <a:p>
            <a:pPr eaLnBrk="1" hangingPunct="1">
              <a:buClr>
                <a:srgbClr val="FF3300"/>
              </a:buClr>
              <a:tabLst>
                <a:tab pos="228600" algn="l"/>
              </a:tabLs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 ≈ 50 from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1.2 </a:t>
            </a:r>
            <a:r>
              <a:rPr lang="en-US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pμA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to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2.5 </a:t>
            </a:r>
            <a:r>
              <a:rPr lang="en-US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pμA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Clr>
                <a:srgbClr val="FF3300"/>
              </a:buClr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Smooth variation of energy up to 5 time ;</a:t>
            </a:r>
          </a:p>
          <a:p>
            <a:pPr marL="342900" indent="-342900">
              <a:buClr>
                <a:srgbClr val="FF3300"/>
              </a:buClr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Decrease of magnetic field from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1.9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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2.1 Т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0.8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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1.8 T</a:t>
            </a:r>
            <a:r>
              <a:rPr lang="en-US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Group 58">
            <a:extLst>
              <a:ext uri="{FF2B5EF4-FFF2-40B4-BE49-F238E27FC236}">
                <a16:creationId xmlns:a16="http://schemas.microsoft.com/office/drawing/2014/main" id="{D4B00CD5-E8B5-4EFF-97CC-747080828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699595"/>
              </p:ext>
            </p:extLst>
          </p:nvPr>
        </p:nvGraphicFramePr>
        <p:xfrm>
          <a:off x="6020196" y="1608645"/>
          <a:ext cx="5705080" cy="4706432"/>
        </p:xfrm>
        <a:graphic>
          <a:graphicData uri="http://schemas.openxmlformats.org/drawingml/2006/table">
            <a:tbl>
              <a:tblPr/>
              <a:tblGrid>
                <a:gridCol w="204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29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Main cyclotron parameters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302861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U400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U400R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A/z range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5÷12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4÷12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field 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1.93÷2.1 T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0.8÷1.8 T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 factor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530÷625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100÷500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modes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2, 3, 4, 5, 6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potential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10÷20 kV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10÷50 kV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energy range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3÷20 MeV/n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0.8÷27 MeV/n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sectors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dees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17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extraction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stripping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Stripping, deflector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consuption</a:t>
                      </a:r>
                      <a:endParaRPr kumimoji="0" lang="en-US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 MW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~0.4 MW</a:t>
                      </a:r>
                      <a:endParaRPr kumimoji="0" lang="en-US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75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A12F6-D07E-47C5-BA87-B59927161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8864" y="0"/>
            <a:ext cx="1173469" cy="11734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FE513C-D80E-4614-8808-A67B33EE9DAB}"/>
              </a:ext>
            </a:extLst>
          </p:cNvPr>
          <p:cNvSpPr/>
          <p:nvPr/>
        </p:nvSpPr>
        <p:spPr>
          <a:xfrm>
            <a:off x="93745" y="0"/>
            <a:ext cx="412090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-400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-400</a:t>
            </a:r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  <a:endParaRPr lang="ru-RU" sz="4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175C29D-8853-4315-AE12-AB60BE4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8" y="1920940"/>
            <a:ext cx="3955652" cy="486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966B65E-02A1-47A4-A301-5D0020134C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1122" y="186203"/>
            <a:ext cx="5649310" cy="746358"/>
          </a:xfrm>
        </p:spPr>
        <p:txBody>
          <a:bodyPr>
            <a:normAutofit/>
          </a:bodyPr>
          <a:lstStyle/>
          <a:p>
            <a:r>
              <a:rPr lang="en-US" altLang="ru-RU" sz="2800" b="1" dirty="0"/>
              <a:t>Layout of U400R extraction system : </a:t>
            </a:r>
            <a:endParaRPr lang="ru-RU" altLang="en-US" sz="2400" dirty="0">
              <a:solidFill>
                <a:srgbClr val="008000"/>
              </a:solidFill>
            </a:endParaRPr>
          </a:p>
        </p:txBody>
      </p:sp>
      <p:pic>
        <p:nvPicPr>
          <p:cNvPr id="9" name="Picture 28">
            <a:extLst>
              <a:ext uri="{FF2B5EF4-FFF2-40B4-BE49-F238E27FC236}">
                <a16:creationId xmlns:a16="http://schemas.microsoft.com/office/drawing/2014/main" id="{538D8C25-67ED-488E-AD46-C2121802E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r="19936" b="9822"/>
          <a:stretch>
            <a:fillRect/>
          </a:stretch>
        </p:blipFill>
        <p:spPr bwMode="auto">
          <a:xfrm>
            <a:off x="4783241" y="2158640"/>
            <a:ext cx="6352154" cy="39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A4D0FCB-FF45-4119-A9F2-FA54BF86D863}"/>
              </a:ext>
            </a:extLst>
          </p:cNvPr>
          <p:cNvSpPr txBox="1">
            <a:spLocks noChangeArrowheads="1"/>
          </p:cNvSpPr>
          <p:nvPr/>
        </p:nvSpPr>
        <p:spPr>
          <a:xfrm>
            <a:off x="8070410" y="790181"/>
            <a:ext cx="3511617" cy="94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u="sng" dirty="0"/>
              <a:t>recharging method</a:t>
            </a:r>
          </a:p>
          <a:p>
            <a:r>
              <a:rPr lang="en-US" altLang="ru-RU" sz="2400" dirty="0">
                <a:solidFill>
                  <a:srgbClr val="FF0000"/>
                </a:solidFill>
              </a:rPr>
              <a:t>(foil probes </a:t>
            </a:r>
            <a:r>
              <a:rPr lang="en-US" altLang="ru-RU" sz="2400" b="1" dirty="0">
                <a:solidFill>
                  <a:srgbClr val="FF0000"/>
                </a:solidFill>
              </a:rPr>
              <a:t>FP1</a:t>
            </a:r>
            <a:r>
              <a:rPr lang="en-US" altLang="ru-RU" sz="2400" dirty="0">
                <a:solidFill>
                  <a:srgbClr val="FF0000"/>
                </a:solidFill>
              </a:rPr>
              <a:t> and </a:t>
            </a:r>
            <a:r>
              <a:rPr lang="en-US" altLang="ru-RU" sz="2400" b="1" dirty="0">
                <a:solidFill>
                  <a:srgbClr val="FF0000"/>
                </a:solidFill>
              </a:rPr>
              <a:t>FP2</a:t>
            </a:r>
            <a:r>
              <a:rPr lang="en-US" altLang="ru-RU" sz="2400" dirty="0">
                <a:solidFill>
                  <a:srgbClr val="FF0000"/>
                </a:solidFill>
              </a:rPr>
              <a:t>)</a:t>
            </a:r>
            <a:endParaRPr lang="ru-RU" alt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793E3C5-5835-4A38-A0C7-2F56FD89906C}"/>
              </a:ext>
            </a:extLst>
          </p:cNvPr>
          <p:cNvCxnSpPr>
            <a:cxnSpLocks/>
          </p:cNvCxnSpPr>
          <p:nvPr/>
        </p:nvCxnSpPr>
        <p:spPr>
          <a:xfrm>
            <a:off x="5956134" y="1530048"/>
            <a:ext cx="1911282" cy="112906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DBF57D5-93E7-40B7-AB0D-AC11ACE8645C}"/>
              </a:ext>
            </a:extLst>
          </p:cNvPr>
          <p:cNvCxnSpPr>
            <a:cxnSpLocks/>
          </p:cNvCxnSpPr>
          <p:nvPr/>
        </p:nvCxnSpPr>
        <p:spPr>
          <a:xfrm>
            <a:off x="6664404" y="1530048"/>
            <a:ext cx="2235495" cy="208845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2FBAB3A-834F-425A-A733-EA242AB1F3EB}"/>
              </a:ext>
            </a:extLst>
          </p:cNvPr>
          <p:cNvCxnSpPr>
            <a:cxnSpLocks/>
          </p:cNvCxnSpPr>
          <p:nvPr/>
        </p:nvCxnSpPr>
        <p:spPr>
          <a:xfrm>
            <a:off x="7195928" y="1562818"/>
            <a:ext cx="1569700" cy="28081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EFE9F35-783C-46EB-B56A-FF4E00926C25}"/>
              </a:ext>
            </a:extLst>
          </p:cNvPr>
          <p:cNvCxnSpPr>
            <a:cxnSpLocks/>
          </p:cNvCxnSpPr>
          <p:nvPr/>
        </p:nvCxnSpPr>
        <p:spPr>
          <a:xfrm flipH="1">
            <a:off x="9343697" y="1530048"/>
            <a:ext cx="482521" cy="331522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219E0A0-5EBD-4A14-844A-917C9231E70A}"/>
              </a:ext>
            </a:extLst>
          </p:cNvPr>
          <p:cNvCxnSpPr>
            <a:cxnSpLocks/>
          </p:cNvCxnSpPr>
          <p:nvPr/>
        </p:nvCxnSpPr>
        <p:spPr>
          <a:xfrm flipH="1">
            <a:off x="7741346" y="1562818"/>
            <a:ext cx="3133932" cy="344010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2637632-69A6-4EB3-95BA-94743E8E9C8E}"/>
              </a:ext>
            </a:extLst>
          </p:cNvPr>
          <p:cNvSpPr/>
          <p:nvPr/>
        </p:nvSpPr>
        <p:spPr>
          <a:xfrm>
            <a:off x="5545685" y="6138360"/>
            <a:ext cx="5206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/>
              <a:t>Start</a:t>
            </a:r>
            <a:r>
              <a:rPr lang="ru-RU" sz="2400" b="1" i="1" dirty="0"/>
              <a:t> </a:t>
            </a:r>
            <a:r>
              <a:rPr lang="ru-RU" sz="2400" b="1" i="1" dirty="0" err="1"/>
              <a:t>of</a:t>
            </a:r>
            <a:r>
              <a:rPr lang="ru-RU" sz="2400" b="1" i="1" dirty="0"/>
              <a:t> </a:t>
            </a:r>
            <a:r>
              <a:rPr lang="ru-RU" sz="2400" b="1" i="1" dirty="0" err="1"/>
              <a:t>modernization</a:t>
            </a:r>
            <a:r>
              <a:rPr lang="ru-RU" sz="2400" b="1" i="1" dirty="0"/>
              <a:t> 2nd </a:t>
            </a:r>
            <a:r>
              <a:rPr lang="ru-RU" sz="2400" b="1" i="1" dirty="0" err="1"/>
              <a:t>half</a:t>
            </a:r>
            <a:r>
              <a:rPr lang="ru-RU" sz="2400" b="1" i="1" dirty="0"/>
              <a:t> </a:t>
            </a:r>
            <a:r>
              <a:rPr lang="ru-RU" sz="2400" b="1" i="1" dirty="0" err="1"/>
              <a:t>of</a:t>
            </a:r>
            <a:r>
              <a:rPr lang="ru-RU" sz="2400" b="1" i="1" dirty="0"/>
              <a:t> 2024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7754324-97C9-4F6B-9F41-FBB68D605FC5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:a16="http://schemas.microsoft.com/office/drawing/2014/main" id="{14D10CC7-4A95-4AFB-8155-EDEC18F7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6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BA3FBB3-6750-4309-A48B-600A54888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27" y="977225"/>
            <a:ext cx="5485008" cy="1077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425" tIns="45712" rIns="91425" bIns="45712" anchor="ctr">
            <a:spAutoFit/>
          </a:bodyPr>
          <a:lstStyle/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Increasing of intensity of beam for ion with </a:t>
            </a:r>
          </a:p>
          <a:p>
            <a:pPr eaLnBrk="1" hangingPunct="1">
              <a:buClr>
                <a:srgbClr val="FF3300"/>
              </a:buClr>
              <a:tabLst>
                <a:tab pos="228600" algn="l"/>
              </a:tabLs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 ≈ 50 from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1.2 </a:t>
            </a:r>
            <a:r>
              <a:rPr lang="en-US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pμA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to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2.5 </a:t>
            </a:r>
            <a:r>
              <a:rPr lang="en-US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pμA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Clr>
                <a:srgbClr val="FF3300"/>
              </a:buClr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Smooth variation of energy up to 5 time ;</a:t>
            </a:r>
          </a:p>
          <a:p>
            <a:pPr marL="342900" indent="-342900">
              <a:buClr>
                <a:srgbClr val="FF3300"/>
              </a:buClr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Decrease of magnetic field from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1.9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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2.1 Т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0.8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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1.8 T</a:t>
            </a:r>
            <a:r>
              <a:rPr lang="en-US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841D5A0-3474-43C6-AF11-E1428348ED8B}"/>
              </a:ext>
            </a:extLst>
          </p:cNvPr>
          <p:cNvSpPr txBox="1">
            <a:spLocks noChangeArrowheads="1"/>
          </p:cNvSpPr>
          <p:nvPr/>
        </p:nvSpPr>
        <p:spPr>
          <a:xfrm>
            <a:off x="4769219" y="790181"/>
            <a:ext cx="3098197" cy="94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u="sng" dirty="0"/>
              <a:t>electrostatic deflector </a:t>
            </a:r>
            <a:r>
              <a:rPr lang="en-US" altLang="ru-RU" sz="2400" b="1" dirty="0">
                <a:solidFill>
                  <a:schemeClr val="accent1"/>
                </a:solidFill>
              </a:rPr>
              <a:t>(ESD, MC1, MC2, MC3) </a:t>
            </a:r>
            <a:endParaRPr lang="ru-RU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271B31EC-B16D-4B16-9FC0-14BE9408CA11}"/>
              </a:ext>
            </a:extLst>
          </p:cNvPr>
          <p:cNvCxnSpPr>
            <a:cxnSpLocks/>
          </p:cNvCxnSpPr>
          <p:nvPr/>
        </p:nvCxnSpPr>
        <p:spPr>
          <a:xfrm>
            <a:off x="5288304" y="1536539"/>
            <a:ext cx="1911282" cy="154299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61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A12F6-D07E-47C5-BA87-B59927161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8864" y="0"/>
            <a:ext cx="1173469" cy="117346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175C29D-8853-4315-AE12-AB60BE4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" y="746358"/>
            <a:ext cx="4472480" cy="580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0256C4-1B6A-438F-8680-EB40D6FF7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0926" y="828149"/>
            <a:ext cx="6238546" cy="49908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78A15C-0EEF-430A-BD8A-20D4844FD3D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381835" y="634419"/>
            <a:ext cx="1727600" cy="23183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B2A08-46C5-4C2D-9A15-09829736D663}"/>
              </a:ext>
            </a:extLst>
          </p:cNvPr>
          <p:cNvSpPr txBox="1"/>
          <p:nvPr/>
        </p:nvSpPr>
        <p:spPr>
          <a:xfrm flipH="1">
            <a:off x="9323905" y="2749238"/>
            <a:ext cx="227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ТМ2 (19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F58D8B-AD0F-4B67-96A8-406A82FA582D}"/>
              </a:ext>
            </a:extLst>
          </p:cNvPr>
          <p:cNvSpPr txBox="1"/>
          <p:nvPr/>
        </p:nvSpPr>
        <p:spPr>
          <a:xfrm flipH="1">
            <a:off x="10241732" y="5670501"/>
            <a:ext cx="1170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ТМ3/ТМ4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2CBB28-BF8F-44C8-8615-1647B26C02A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9363100" y="3296291"/>
            <a:ext cx="2476728" cy="22716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A3C6CD-57BA-41BE-B06C-3063EBB65763}"/>
              </a:ext>
            </a:extLst>
          </p:cNvPr>
          <p:cNvSpPr txBox="1"/>
          <p:nvPr/>
        </p:nvSpPr>
        <p:spPr>
          <a:xfrm flipH="1">
            <a:off x="9465618" y="5909435"/>
            <a:ext cx="227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46D5A7-FCB4-4B05-9F9B-C7666ECE0104}"/>
              </a:ext>
            </a:extLst>
          </p:cNvPr>
          <p:cNvSpPr/>
          <p:nvPr/>
        </p:nvSpPr>
        <p:spPr>
          <a:xfrm>
            <a:off x="93745" y="0"/>
            <a:ext cx="412090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-400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-400</a:t>
            </a:r>
            <a:r>
              <a:rPr lang="en-US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  <a:endParaRPr lang="ru-RU" sz="4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8046AEA-87FF-484F-B9AA-F0507C2C7D96}"/>
              </a:ext>
            </a:extLst>
          </p:cNvPr>
          <p:cNvSpPr/>
          <p:nvPr/>
        </p:nvSpPr>
        <p:spPr>
          <a:xfrm>
            <a:off x="227622" y="6324046"/>
            <a:ext cx="5206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/>
              <a:t>Start</a:t>
            </a:r>
            <a:r>
              <a:rPr lang="ru-RU" sz="2400" b="1" i="1" dirty="0"/>
              <a:t> </a:t>
            </a:r>
            <a:r>
              <a:rPr lang="ru-RU" sz="2400" b="1" i="1" dirty="0" err="1"/>
              <a:t>of</a:t>
            </a:r>
            <a:r>
              <a:rPr lang="ru-RU" sz="2400" b="1" i="1" dirty="0"/>
              <a:t> </a:t>
            </a:r>
            <a:r>
              <a:rPr lang="ru-RU" sz="2400" b="1" i="1" dirty="0" err="1"/>
              <a:t>modernization</a:t>
            </a:r>
            <a:r>
              <a:rPr lang="ru-RU" sz="2400" b="1" i="1" dirty="0"/>
              <a:t> 2nd </a:t>
            </a:r>
            <a:r>
              <a:rPr lang="ru-RU" sz="2400" b="1" i="1" dirty="0" err="1"/>
              <a:t>half</a:t>
            </a:r>
            <a:r>
              <a:rPr lang="ru-RU" sz="2400" b="1" i="1" dirty="0"/>
              <a:t> </a:t>
            </a:r>
            <a:r>
              <a:rPr lang="ru-RU" sz="2400" b="1" i="1" dirty="0" err="1"/>
              <a:t>of</a:t>
            </a:r>
            <a:r>
              <a:rPr lang="ru-RU" sz="2400" b="1" i="1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51981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6FE424-CE0C-4C31-88E0-F4149B09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412" y="1534086"/>
            <a:ext cx="6133255" cy="48370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15064" y="0"/>
            <a:ext cx="2959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The building computer model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264" y="4446305"/>
            <a:ext cx="5170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building will have 4 floors:</a:t>
            </a:r>
            <a:endParaRPr lang="ru-RU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1st floor: 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placement of technological systems;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2nd floor: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halls, transport gallery                             	  and sanitary lock;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3rd floor: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and server rooms;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floor: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 for physical installations.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20218" y="688930"/>
            <a:ext cx="5244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Area for New building:           </a:t>
            </a:r>
            <a:r>
              <a:rPr lang="ru-RU" sz="2400" dirty="0">
                <a:solidFill>
                  <a:srgbClr val="7030A0"/>
                </a:solidFill>
              </a:rPr>
              <a:t>2073 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ru-RU" sz="2400" baseline="30000" dirty="0">
                <a:solidFill>
                  <a:srgbClr val="7030A0"/>
                </a:solidFill>
              </a:rPr>
              <a:t>2</a:t>
            </a:r>
            <a:r>
              <a:rPr lang="ru-RU" sz="2400" dirty="0">
                <a:solidFill>
                  <a:srgbClr val="7030A0"/>
                </a:solidFill>
              </a:rPr>
              <a:t> ;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Total area of New building:   </a:t>
            </a:r>
            <a:r>
              <a:rPr lang="ru-RU" sz="2400" dirty="0">
                <a:solidFill>
                  <a:srgbClr val="7030A0"/>
                </a:solidFill>
              </a:rPr>
              <a:t>4565,7 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ru-RU" sz="2400" baseline="30000" dirty="0">
                <a:solidFill>
                  <a:srgbClr val="7030A0"/>
                </a:solidFill>
              </a:rPr>
              <a:t>2</a:t>
            </a:r>
            <a:r>
              <a:rPr lang="ru-RU" sz="2400" dirty="0">
                <a:solidFill>
                  <a:srgbClr val="7030A0"/>
                </a:solidFill>
              </a:rPr>
              <a:t> ;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4" y="744883"/>
            <a:ext cx="4765970" cy="36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855CFC5-6B71-48FF-A8F6-389F4D92E6AB}"/>
              </a:ext>
            </a:extLst>
          </p:cNvPr>
          <p:cNvSpPr/>
          <p:nvPr/>
        </p:nvSpPr>
        <p:spPr>
          <a:xfrm>
            <a:off x="1454248" y="-63029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New experimental hall for U-400R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2657F2-F8D2-4999-9909-AF143969071F}"/>
              </a:ext>
            </a:extLst>
          </p:cNvPr>
          <p:cNvSpPr/>
          <p:nvPr/>
        </p:nvSpPr>
        <p:spPr>
          <a:xfrm>
            <a:off x="-121276" y="6457890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bg1"/>
                  </a:solidFill>
                  <a:prstDash val="solid"/>
                </a:ln>
                <a:latin typeface="Bahnschrift SemiBold" panose="020B0502040204020203" pitchFamily="34" charset="0"/>
              </a:rPr>
              <a:t> 03-5-1129-1-2024/2028</a:t>
            </a:r>
            <a:endParaRPr lang="ru-RU" sz="6600" dirty="0">
              <a:ln w="3175">
                <a:solidFill>
                  <a:schemeClr val="bg1"/>
                </a:solidFill>
                <a:prstDash val="solid"/>
              </a:ln>
              <a:latin typeface="Bahnschrift SemiBold" panose="020B0502040204020203" pitchFamily="34" charset="0"/>
            </a:endParaRPr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7E55684C-DA79-4DC0-AD5C-D4C481D5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8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36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8"/>
          <a:stretch/>
        </p:blipFill>
        <p:spPr>
          <a:xfrm>
            <a:off x="6936427" y="3698126"/>
            <a:ext cx="5028716" cy="26209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0" y="743552"/>
            <a:ext cx="4075318" cy="543375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4D5BB5-26A5-4F0E-A770-7BC8CE94C622}"/>
              </a:ext>
            </a:extLst>
          </p:cNvPr>
          <p:cNvSpPr/>
          <p:nvPr/>
        </p:nvSpPr>
        <p:spPr>
          <a:xfrm>
            <a:off x="1454248" y="5447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New experimental hall for U-400R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8CC19-83B5-4016-AF21-B2B4B8AC4A02}"/>
              </a:ext>
            </a:extLst>
          </p:cNvPr>
          <p:cNvSpPr txBox="1"/>
          <p:nvPr/>
        </p:nvSpPr>
        <p:spPr>
          <a:xfrm>
            <a:off x="5422907" y="6287500"/>
            <a:ext cx="667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Beginning of pouring the grillage (</a:t>
            </a:r>
            <a:r>
              <a:rPr lang="en-US" sz="2400" dirty="0" err="1"/>
              <a:t>rostverk</a:t>
            </a:r>
            <a:r>
              <a:rPr lang="en-US" sz="2400" dirty="0"/>
              <a:t>) </a:t>
            </a:r>
            <a:r>
              <a:rPr lang="ru-RU" sz="2400" dirty="0"/>
              <a:t>21.12.23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80E8E-23B5-4429-9430-4A8662670FF6}"/>
              </a:ext>
            </a:extLst>
          </p:cNvPr>
          <p:cNvSpPr txBox="1"/>
          <p:nvPr/>
        </p:nvSpPr>
        <p:spPr>
          <a:xfrm>
            <a:off x="1067181" y="6152720"/>
            <a:ext cx="2399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First pile 27.07.23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48AA1C-3B05-42FD-98C4-F67F5AE3EE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25733" b="16223"/>
          <a:stretch/>
        </p:blipFill>
        <p:spPr>
          <a:xfrm>
            <a:off x="4986237" y="748835"/>
            <a:ext cx="4664021" cy="2593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3B33B-9A42-4D86-8F9C-37C4EFF552CE}"/>
              </a:ext>
            </a:extLst>
          </p:cNvPr>
          <p:cNvSpPr txBox="1"/>
          <p:nvPr/>
        </p:nvSpPr>
        <p:spPr>
          <a:xfrm>
            <a:off x="4986237" y="3297317"/>
            <a:ext cx="490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Completion of the pile field </a:t>
            </a:r>
            <a:r>
              <a:rPr lang="ru-RU" sz="2400" dirty="0"/>
              <a:t>08.12.23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6B4A99-58FB-4B19-9CB2-DC337C837B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10551388" y="127155"/>
            <a:ext cx="1524999" cy="564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1A14C9-96A0-43DE-BC93-6119C8C42E82}"/>
              </a:ext>
            </a:extLst>
          </p:cNvPr>
          <p:cNvSpPr txBox="1"/>
          <p:nvPr/>
        </p:nvSpPr>
        <p:spPr>
          <a:xfrm>
            <a:off x="10543692" y="681152"/>
            <a:ext cx="1726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JSC</a:t>
            </a:r>
            <a:r>
              <a:rPr lang="en-US" sz="1050" dirty="0"/>
              <a:t> “</a:t>
            </a:r>
            <a:r>
              <a:rPr lang="en-US" sz="1050" dirty="0" err="1"/>
              <a:t>Electrocentromontazh</a:t>
            </a:r>
            <a:r>
              <a:rPr lang="en-US" sz="1050" dirty="0"/>
              <a:t>”</a:t>
            </a:r>
            <a:endParaRPr lang="ru-RU" sz="105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5C1D38-104F-45C4-A8A8-C9E8D4C158EA}"/>
              </a:ext>
            </a:extLst>
          </p:cNvPr>
          <p:cNvSpPr/>
          <p:nvPr/>
        </p:nvSpPr>
        <p:spPr>
          <a:xfrm>
            <a:off x="9666821" y="1092460"/>
            <a:ext cx="240956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Piles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r>
              <a:rPr lang="ru-RU" dirty="0"/>
              <a:t>763 </a:t>
            </a:r>
            <a:r>
              <a:rPr lang="ru-RU" dirty="0" err="1"/>
              <a:t>pcs</a:t>
            </a:r>
            <a:r>
              <a:rPr lang="ru-RU" dirty="0"/>
              <a:t> </a:t>
            </a:r>
            <a:r>
              <a:rPr lang="en-US" dirty="0"/>
              <a:t>Ø</a:t>
            </a:r>
            <a:r>
              <a:rPr lang="ru-RU" dirty="0"/>
              <a:t> 0.6m x 18m</a:t>
            </a:r>
          </a:p>
          <a:p>
            <a:r>
              <a:rPr lang="ru-RU" b="1" u="sng" dirty="0" err="1"/>
              <a:t>Concrete</a:t>
            </a:r>
            <a:r>
              <a:rPr lang="ru-RU" b="1" u="sng" dirty="0"/>
              <a:t> </a:t>
            </a:r>
            <a:r>
              <a:rPr lang="ru-RU" b="1" u="sng" dirty="0" err="1"/>
              <a:t>volume</a:t>
            </a:r>
            <a:r>
              <a:rPr lang="ru-RU" b="1" u="sng" dirty="0"/>
              <a:t>:</a:t>
            </a:r>
          </a:p>
          <a:p>
            <a:r>
              <a:rPr lang="ru-RU" dirty="0"/>
              <a:t> ~4000 m3</a:t>
            </a:r>
          </a:p>
          <a:p>
            <a:r>
              <a:rPr lang="ru-RU" b="1" u="sng" dirty="0" err="1"/>
              <a:t>Metal</a:t>
            </a:r>
            <a:r>
              <a:rPr lang="ru-RU" b="1" u="sng" dirty="0"/>
              <a:t> </a:t>
            </a:r>
            <a:r>
              <a:rPr lang="ru-RU" b="1" u="sng" dirty="0" err="1"/>
              <a:t>reinforcement</a:t>
            </a:r>
            <a:r>
              <a:rPr lang="ru-RU" b="1" u="sng" dirty="0"/>
              <a:t>: </a:t>
            </a:r>
          </a:p>
          <a:p>
            <a:r>
              <a:rPr lang="ru-RU" dirty="0"/>
              <a:t>~740 t.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BBD427-987F-4003-B886-CF7CCC231397}"/>
              </a:ext>
            </a:extLst>
          </p:cNvPr>
          <p:cNvSpPr/>
          <p:nvPr/>
        </p:nvSpPr>
        <p:spPr>
          <a:xfrm>
            <a:off x="4705936" y="4578990"/>
            <a:ext cx="23448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Grillage (</a:t>
            </a:r>
            <a:r>
              <a:rPr lang="en-US" sz="2000" b="1" dirty="0" err="1">
                <a:solidFill>
                  <a:srgbClr val="0070C0"/>
                </a:solidFill>
              </a:rPr>
              <a:t>rostverk</a:t>
            </a:r>
            <a:r>
              <a:rPr lang="en-US" sz="2000" b="1" dirty="0">
                <a:solidFill>
                  <a:srgbClr val="0070C0"/>
                </a:solidFill>
              </a:rPr>
              <a:t>):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ru-RU" b="1" u="sng" dirty="0" err="1"/>
              <a:t>Concrete</a:t>
            </a:r>
            <a:r>
              <a:rPr lang="ru-RU" b="1" u="sng" dirty="0"/>
              <a:t> </a:t>
            </a:r>
            <a:r>
              <a:rPr lang="ru-RU" b="1" u="sng" dirty="0" err="1"/>
              <a:t>volume</a:t>
            </a:r>
            <a:r>
              <a:rPr lang="ru-RU" b="1" u="sng" dirty="0"/>
              <a:t>:</a:t>
            </a:r>
          </a:p>
          <a:p>
            <a:r>
              <a:rPr lang="ru-RU" dirty="0"/>
              <a:t> ~</a:t>
            </a:r>
            <a:r>
              <a:rPr lang="en-US" dirty="0"/>
              <a:t>2771</a:t>
            </a:r>
            <a:r>
              <a:rPr lang="ru-RU" dirty="0"/>
              <a:t> m3</a:t>
            </a:r>
          </a:p>
          <a:p>
            <a:r>
              <a:rPr lang="ru-RU" b="1" u="sng" dirty="0" err="1"/>
              <a:t>Metal</a:t>
            </a:r>
            <a:r>
              <a:rPr lang="ru-RU" b="1" u="sng" dirty="0"/>
              <a:t> </a:t>
            </a:r>
            <a:r>
              <a:rPr lang="ru-RU" b="1" u="sng" dirty="0" err="1"/>
              <a:t>reinforcement</a:t>
            </a:r>
            <a:r>
              <a:rPr lang="ru-RU" b="1" u="sng" dirty="0"/>
              <a:t>: </a:t>
            </a:r>
          </a:p>
          <a:p>
            <a:r>
              <a:rPr lang="ru-RU" dirty="0"/>
              <a:t>~</a:t>
            </a:r>
            <a:r>
              <a:rPr lang="en-US" dirty="0"/>
              <a:t>402</a:t>
            </a:r>
            <a:r>
              <a:rPr lang="ru-RU" dirty="0"/>
              <a:t> t.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1999</Words>
  <Application>Microsoft Office PowerPoint</Application>
  <PresentationFormat>Широкоэкранный</PresentationFormat>
  <Paragraphs>583</Paragraphs>
  <Slides>27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Arbat</vt:lpstr>
      <vt:lpstr>Arial</vt:lpstr>
      <vt:lpstr>Arial CYR</vt:lpstr>
      <vt:lpstr>Arial CYR</vt:lpstr>
      <vt:lpstr>Bahnschrift SemiBold</vt:lpstr>
      <vt:lpstr>BankGothic Lt BT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Layout of U400R extraction system : </vt:lpstr>
      <vt:lpstr>Презентация PowerPoint</vt:lpstr>
      <vt:lpstr>Презентация PowerPoint</vt:lpstr>
      <vt:lpstr>Презентация PowerPoint</vt:lpstr>
      <vt:lpstr>Презентация PowerPoint</vt:lpstr>
      <vt:lpstr>Planned U400R accelerator complex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Семин В.А.</dc:creator>
  <cp:lastModifiedBy>василий семин</cp:lastModifiedBy>
  <cp:revision>109</cp:revision>
  <dcterms:created xsi:type="dcterms:W3CDTF">2023-12-20T15:29:13Z</dcterms:created>
  <dcterms:modified xsi:type="dcterms:W3CDTF">2024-01-28T20:57:07Z</dcterms:modified>
</cp:coreProperties>
</file>