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58" r:id="rId6"/>
    <p:sldId id="259" r:id="rId7"/>
    <p:sldId id="275" r:id="rId8"/>
    <p:sldId id="260" r:id="rId9"/>
    <p:sldId id="261" r:id="rId10"/>
    <p:sldId id="263" r:id="rId11"/>
    <p:sldId id="264" r:id="rId12"/>
    <p:sldId id="272" r:id="rId13"/>
    <p:sldId id="265" r:id="rId14"/>
    <p:sldId id="266" r:id="rId15"/>
    <p:sldId id="269" r:id="rId16"/>
    <p:sldId id="270" r:id="rId17"/>
    <p:sldId id="278" r:id="rId18"/>
    <p:sldId id="279" r:id="rId19"/>
    <p:sldId id="283" r:id="rId20"/>
    <p:sldId id="281" r:id="rId21"/>
    <p:sldId id="282" r:id="rId22"/>
    <p:sldId id="284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6754-6DA1-4032-AAD8-CC08FBAD9A98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A90F-50FA-4F02-9C1C-99B4310D4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png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About a Possible </a:t>
            </a:r>
            <a:r>
              <a:rPr lang="en-US" sz="2800" b="1" dirty="0"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 of T - Invariance in a Measurement of Neutron – Nuclear Total </a:t>
            </a:r>
            <a:r>
              <a:rPr lang="en-US" sz="2800" b="1" dirty="0" smtClean="0"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ross Sections  with a Usage of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"Polarization - Asymmetry" Theorem.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V.R.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Skoy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Frank Laboratory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of Neutron Physics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baseline="0" dirty="0" smtClean="0">
                <a:cs typeface="Times New Roman" pitchFamily="18" charset="0"/>
              </a:rPr>
              <a:t>Joint</a:t>
            </a:r>
            <a:r>
              <a:rPr lang="en-US" sz="2400" b="1" dirty="0" smtClean="0">
                <a:cs typeface="Times New Roman" pitchFamily="18" charset="0"/>
              </a:rPr>
              <a:t> Institute for Nuclear Research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cs typeface="Times New Roman" pitchFamily="18" charset="0"/>
              </a:rPr>
              <a:t>/</a:t>
            </a:r>
            <a:r>
              <a:rPr lang="ru-RU" sz="2400" b="1" dirty="0" smtClean="0">
                <a:cs typeface="Times New Roman" pitchFamily="18" charset="0"/>
              </a:rPr>
              <a:t>ЖЭТФ 164</a:t>
            </a:r>
            <a:r>
              <a:rPr lang="en-US" sz="2400" b="1" dirty="0" smtClean="0">
                <a:cs typeface="Times New Roman" pitchFamily="18" charset="0"/>
              </a:rPr>
              <a:t>,</a:t>
            </a:r>
            <a:r>
              <a:rPr lang="ru-RU" sz="2400" b="1" dirty="0" smtClean="0">
                <a:cs typeface="Times New Roman" pitchFamily="18" charset="0"/>
              </a:rPr>
              <a:t> 3</a:t>
            </a:r>
            <a:r>
              <a:rPr lang="en-US" sz="2400" b="1" dirty="0" smtClean="0">
                <a:cs typeface="Times New Roman" pitchFamily="18" charset="0"/>
              </a:rPr>
              <a:t>,</a:t>
            </a:r>
            <a:r>
              <a:rPr lang="ru-RU" sz="2400" b="1" dirty="0" smtClean="0">
                <a:cs typeface="Times New Roman" pitchFamily="18" charset="0"/>
              </a:rPr>
              <a:t> (2023) 380</a:t>
            </a:r>
            <a:endParaRPr lang="en-US" sz="2400" b="1" dirty="0" smtClean="0"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cs typeface="Times New Roman" pitchFamily="18" charset="0"/>
              </a:rPr>
              <a:t>JETP 137, 3, (2023) 328/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571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cs typeface="Times New Roman" pitchFamily="18" charset="0"/>
              </a:rPr>
              <a:t>Since the measurements of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cs typeface="Times New Roman" pitchFamily="18" charset="0"/>
              </a:rPr>
              <a:t> 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are mutually reversal in time</a:t>
            </a:r>
            <a:r>
              <a:rPr lang="ru-RU" sz="2000" dirty="0" smtClean="0">
                <a:cs typeface="Times New Roman" pitchFamily="18" charset="0"/>
              </a:rPr>
              <a:t>, </a:t>
            </a:r>
            <a:r>
              <a:rPr lang="en-US" sz="2000" dirty="0" smtClean="0">
                <a:cs typeface="Times New Roman" pitchFamily="18" charset="0"/>
              </a:rPr>
              <a:t>then substitution for one of them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i="1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and for other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:</a:t>
            </a:r>
            <a:r>
              <a:rPr lang="en-US" sz="2000" dirty="0" smtClean="0">
                <a:cs typeface="Times New Roman" pitchFamily="18" charset="0"/>
              </a:rPr>
              <a:t> </a:t>
            </a:r>
            <a:endParaRPr lang="ru-RU" sz="2000" dirty="0" smtClean="0">
              <a:cs typeface="Times New Roman" pitchFamily="18" charset="0"/>
            </a:endParaRPr>
          </a:p>
          <a:p>
            <a:pPr algn="just"/>
            <a:endParaRPr lang="ru-RU" sz="2000" dirty="0" smtClean="0">
              <a:cs typeface="Times New Roman" pitchFamily="18" charset="0"/>
            </a:endParaRPr>
          </a:p>
          <a:p>
            <a:pPr algn="just"/>
            <a:endParaRPr lang="ru-RU" sz="2000" dirty="0" smtClean="0">
              <a:cs typeface="Times New Roman" pitchFamily="18" charset="0"/>
            </a:endParaRPr>
          </a:p>
          <a:p>
            <a:pPr algn="just"/>
            <a:endParaRPr lang="ru-RU" sz="2000" dirty="0" smtClean="0"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Thus, within PA theorem a model of T-violation for neutron transmission is built.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Just a form of PA theorem, and the common transformation properties of amplitudes under T-invariance were used.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No  polarized nuclei were assumed.</a:t>
            </a:r>
          </a:p>
          <a:p>
            <a:pPr algn="just"/>
            <a:endParaRPr lang="en-US" sz="2000" dirty="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071802" y="1357298"/>
          <a:ext cx="3001963" cy="322262"/>
        </p:xfrm>
        <a:graphic>
          <a:graphicData uri="http://schemas.openxmlformats.org/presentationml/2006/ole">
            <p:oleObj spid="_x0000_s20482" name="Формула" r:id="rId3" imgW="2997000" imgH="317160" progId="Equation.3">
              <p:embed/>
            </p:oleObj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0" y="3441680"/>
            <a:ext cx="9144000" cy="2554545"/>
            <a:chOff x="0" y="3441680"/>
            <a:chExt cx="9144000" cy="255454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441680"/>
              <a:ext cx="9144000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cs typeface="Times New Roman" pitchFamily="18" charset="0"/>
                </a:rPr>
                <a:t>4</a:t>
              </a:r>
              <a:r>
                <a:rPr lang="ru-RU" sz="2000" b="1" dirty="0" smtClean="0">
                  <a:cs typeface="Times New Roman" pitchFamily="18" charset="0"/>
                </a:rPr>
                <a:t>. </a:t>
              </a:r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 smtClean="0"/>
                <a:t>– </a:t>
              </a:r>
              <a:r>
                <a:rPr lang="en-US" sz="2000" b="1" dirty="0" smtClean="0"/>
                <a:t>MATRIX STRUCTURE OF AMPLITUDE </a:t>
              </a:r>
              <a:r>
                <a:rPr lang="ru-RU" sz="2000" b="1" i="1" dirty="0" err="1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en-US" sz="2000" b="1" i="1" dirty="0"/>
            </a:p>
            <a:p>
              <a:pPr algn="just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dirty="0" smtClean="0"/>
                <a:t> – matrix element for transmission</a:t>
              </a:r>
              <a:r>
                <a:rPr lang="ru-RU" sz="2000" dirty="0" smtClean="0"/>
                <a:t>:</a:t>
              </a:r>
            </a:p>
            <a:p>
              <a:pPr algn="just"/>
              <a:endParaRPr lang="ru-RU" sz="2000" dirty="0" smtClean="0"/>
            </a:p>
            <a:p>
              <a:pPr algn="just"/>
              <a:endParaRPr lang="ru-RU" sz="2000" dirty="0" smtClean="0"/>
            </a:p>
            <a:p>
              <a:pPr algn="just"/>
              <a:endParaRPr lang="ru-RU" sz="2000" dirty="0" smtClean="0"/>
            </a:p>
            <a:p>
              <a:pPr algn="just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ru-RU" sz="2000" i="1" dirty="0" err="1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ru-RU" sz="2000" dirty="0" smtClean="0"/>
                <a:t> </a:t>
              </a:r>
              <a:r>
                <a:rPr lang="en-US" sz="2000" dirty="0" smtClean="0"/>
                <a:t>	orbital momentum of neutron</a:t>
              </a:r>
            </a:p>
            <a:p>
              <a:pPr algn="just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ru-RU" sz="200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ru-RU" sz="2000" dirty="0" smtClean="0"/>
                <a:t> </a:t>
              </a:r>
              <a:r>
                <a:rPr lang="en-US" sz="2000" dirty="0" smtClean="0"/>
                <a:t>	total  angular momentum of neutron</a:t>
              </a:r>
              <a:endParaRPr lang="ru-RU" sz="2000" dirty="0"/>
            </a:p>
          </p:txBody>
        </p:sp>
        <p:graphicFrame>
          <p:nvGraphicFramePr>
            <p:cNvPr id="20483" name="Object 3"/>
            <p:cNvGraphicFramePr>
              <a:graphicFrameLocks noChangeAspect="1"/>
            </p:cNvGraphicFramePr>
            <p:nvPr/>
          </p:nvGraphicFramePr>
          <p:xfrm>
            <a:off x="3786182" y="4572008"/>
            <a:ext cx="1346200" cy="322262"/>
          </p:xfrm>
          <a:graphic>
            <a:graphicData uri="http://schemas.openxmlformats.org/presentationml/2006/ole">
              <p:oleObj spid="_x0000_s20483" name="Формула" r:id="rId4" imgW="1346040" imgH="317160" progId="Equation.3">
                <p:embed/>
              </p:oleObj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9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cs typeface="Times New Roman" pitchFamily="18" charset="0"/>
              </a:rPr>
              <a:t>For  s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cs typeface="Times New Roman" pitchFamily="18" charset="0"/>
              </a:rPr>
              <a:t> = 0) and p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cs typeface="Times New Roman" pitchFamily="18" charset="0"/>
              </a:rPr>
              <a:t> = 1) neutrons: </a:t>
            </a:r>
            <a:endParaRPr lang="ru-RU" sz="20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9"/>
          <p:cNvGrpSpPr/>
          <p:nvPr/>
        </p:nvGrpSpPr>
        <p:grpSpPr>
          <a:xfrm>
            <a:off x="857224" y="1071546"/>
            <a:ext cx="6785545" cy="3600000"/>
            <a:chOff x="714348" y="2857496"/>
            <a:chExt cx="6785545" cy="3600000"/>
          </a:xfrm>
        </p:grpSpPr>
        <p:pic>
          <p:nvPicPr>
            <p:cNvPr id="5" name="Рисунок 4" descr="Рисунок1.png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459893" y="2857496"/>
              <a:ext cx="5040000" cy="3600000"/>
            </a:xfrm>
            <a:prstGeom prst="rect">
              <a:avLst/>
            </a:prstGeom>
          </p:spPr>
        </p:pic>
        <p:graphicFrame>
          <p:nvGraphicFramePr>
            <p:cNvPr id="29699" name="Object 3"/>
            <p:cNvGraphicFramePr>
              <a:graphicFrameLocks noChangeAspect="1"/>
            </p:cNvGraphicFramePr>
            <p:nvPr/>
          </p:nvGraphicFramePr>
          <p:xfrm>
            <a:off x="714348" y="3500438"/>
            <a:ext cx="1038226" cy="330200"/>
          </p:xfrm>
          <a:graphic>
            <a:graphicData uri="http://schemas.openxmlformats.org/presentationml/2006/ole">
              <p:oleObj spid="_x0000_s21507" name="Формула" r:id="rId4" imgW="1028520" imgH="330120" progId="Equation.3">
                <p:embed/>
              </p:oleObj>
            </a:graphicData>
          </a:graphic>
        </p:graphicFrame>
        <p:graphicFrame>
          <p:nvGraphicFramePr>
            <p:cNvPr id="29701" name="Object 5"/>
            <p:cNvGraphicFramePr>
              <a:graphicFrameLocks noChangeAspect="1"/>
            </p:cNvGraphicFramePr>
            <p:nvPr/>
          </p:nvGraphicFramePr>
          <p:xfrm>
            <a:off x="785786" y="5357826"/>
            <a:ext cx="1038226" cy="330200"/>
          </p:xfrm>
          <a:graphic>
            <a:graphicData uri="http://schemas.openxmlformats.org/presentationml/2006/ole">
              <p:oleObj spid="_x0000_s21508" name="Формула" r:id="rId5" imgW="1028520" imgH="330120" progId="Equation.3">
                <p:embed/>
              </p:oleObj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0" y="507207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Obviously this diagrams are mutually reversal in time. 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714348" y="857232"/>
          <a:ext cx="7522444" cy="5792946"/>
        </p:xfrm>
        <a:graphic>
          <a:graphicData uri="http://schemas.openxmlformats.org/presentationml/2006/ole">
            <p:oleObj spid="_x0000_s40962" name="Graph" r:id="rId3" imgW="3935520" imgH="302976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5716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Weak interaction mix nuclear states with the same spin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/>
              <a:t> and different parities (-1)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l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cs typeface="Times New Roman" pitchFamily="18" charset="0"/>
              </a:rPr>
              <a:t>                             which cause P-violation</a:t>
            </a:r>
            <a:endParaRPr lang="ru-RU" sz="2000" dirty="0">
              <a:cs typeface="Times New Roman" pitchFamily="18" charset="0"/>
            </a:endParaRPr>
          </a:p>
        </p:txBody>
      </p:sp>
      <p:graphicFrame>
        <p:nvGraphicFramePr>
          <p:cNvPr id="40963" name="Object 1"/>
          <p:cNvGraphicFramePr>
            <a:graphicFrameLocks noChangeAspect="1"/>
          </p:cNvGraphicFramePr>
          <p:nvPr/>
        </p:nvGraphicFramePr>
        <p:xfrm>
          <a:off x="4286248" y="928670"/>
          <a:ext cx="3302000" cy="406400"/>
        </p:xfrm>
        <a:graphic>
          <a:graphicData uri="http://schemas.openxmlformats.org/presentationml/2006/ole">
            <p:oleObj spid="_x0000_s40963" name="Формула" r:id="rId4" imgW="3301920" imgH="40608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5830894" y="966755"/>
            <a:ext cx="214314" cy="285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one assume again </a:t>
            </a:r>
            <a:endParaRPr lang="ru-RU" sz="20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176463" y="428625"/>
          <a:ext cx="1460500" cy="317500"/>
        </p:xfrm>
        <a:graphic>
          <a:graphicData uri="http://schemas.openxmlformats.org/presentationml/2006/ole">
            <p:oleObj spid="_x0000_s22530" name="Формула" r:id="rId3" imgW="1460160" imgH="317160" progId="Equation.3">
              <p:embed/>
            </p:oleObj>
          </a:graphicData>
        </a:graphic>
      </p:graphicFrame>
      <p:pic>
        <p:nvPicPr>
          <p:cNvPr id="4" name="Рисунок 3" descr="1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1285860"/>
            <a:ext cx="3435299" cy="11138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1928802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192880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1214422"/>
            <a:ext cx="976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1285860"/>
            <a:ext cx="3435299" cy="11138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57884" y="1928802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358082" y="1928802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1214422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157161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ym typeface="Symbol"/>
              </a:rPr>
              <a:t></a:t>
            </a:r>
            <a:endParaRPr lang="ru-RU" sz="2000" dirty="0"/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3057525" y="2798763"/>
          <a:ext cx="3213100" cy="330200"/>
        </p:xfrm>
        <a:graphic>
          <a:graphicData uri="http://schemas.openxmlformats.org/presentationml/2006/ole">
            <p:oleObj spid="_x0000_s22531" name="Формула" r:id="rId5" imgW="3213000" imgH="33012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286116" y="3571876"/>
          <a:ext cx="2514600" cy="711200"/>
        </p:xfrm>
        <a:graphic>
          <a:graphicData uri="http://schemas.openxmlformats.org/presentationml/2006/ole">
            <p:oleObj spid="_x0000_s22532" name="Формула" r:id="rId6" imgW="2514600" imgH="7110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624263" y="4643438"/>
          <a:ext cx="1790700" cy="330200"/>
        </p:xfrm>
        <a:graphic>
          <a:graphicData uri="http://schemas.openxmlformats.org/presentationml/2006/ole">
            <p:oleObj spid="_x0000_s22533" name="Формула" r:id="rId7" imgW="1790640" imgH="33012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357290" y="5357826"/>
          <a:ext cx="6743700" cy="825500"/>
        </p:xfrm>
        <a:graphic>
          <a:graphicData uri="http://schemas.openxmlformats.org/presentationml/2006/ole">
            <p:oleObj spid="_x0000_s22534" name="Формула" r:id="rId8" imgW="6743520" imgH="825480" progId="Equation.3">
              <p:embed/>
            </p:oleObj>
          </a:graphicData>
        </a:graphic>
      </p:graphicFrame>
      <p:sp>
        <p:nvSpPr>
          <p:cNvPr id="17" name="Овал 16"/>
          <p:cNvSpPr/>
          <p:nvPr/>
        </p:nvSpPr>
        <p:spPr>
          <a:xfrm>
            <a:off x="4572000" y="2786058"/>
            <a:ext cx="214314" cy="285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raph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500166" y="285728"/>
            <a:ext cx="6357982" cy="4643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949785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Calculated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/>
              <a:t>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/>
              <a:t> </a:t>
            </a:r>
            <a:r>
              <a:rPr lang="en-US" sz="2000" dirty="0" smtClean="0"/>
              <a:t>for </a:t>
            </a:r>
            <a:r>
              <a:rPr lang="en-US" sz="2000" dirty="0" err="1" smtClean="0"/>
              <a:t>LaAlO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 3 с</a:t>
            </a:r>
            <a:r>
              <a:rPr lang="en-US" sz="2000" dirty="0" smtClean="0"/>
              <a:t>m thick</a:t>
            </a:r>
            <a:r>
              <a:rPr lang="ru-RU" sz="2000" dirty="0" smtClean="0"/>
              <a:t>, </a:t>
            </a:r>
            <a:r>
              <a:rPr lang="en-US" sz="2000" dirty="0" smtClean="0"/>
              <a:t>near</a:t>
            </a:r>
            <a:r>
              <a:rPr lang="ru-RU" sz="2000" dirty="0" smtClean="0"/>
              <a:t> </a:t>
            </a:r>
            <a:r>
              <a:rPr lang="ru-RU" sz="2000" dirty="0" err="1" smtClean="0"/>
              <a:t>р</a:t>
            </a:r>
            <a:r>
              <a:rPr lang="ru-RU" sz="2000" dirty="0" smtClean="0"/>
              <a:t> – </a:t>
            </a:r>
            <a:r>
              <a:rPr lang="en-US" sz="2000" dirty="0" smtClean="0"/>
              <a:t>wave resonance </a:t>
            </a:r>
            <a:r>
              <a:rPr lang="ru-RU" sz="2000" dirty="0" smtClean="0"/>
              <a:t>0.734 </a:t>
            </a:r>
            <a:r>
              <a:rPr lang="en-US" sz="2000" dirty="0" err="1" smtClean="0"/>
              <a:t>eV</a:t>
            </a:r>
            <a:r>
              <a:rPr lang="ru-RU" sz="2000" dirty="0" smtClean="0"/>
              <a:t>; 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= 4.2</a:t>
            </a:r>
            <a:r>
              <a:rPr lang="ru-RU" sz="2000" dirty="0" smtClean="0">
                <a:sym typeface="Symbol"/>
              </a:rPr>
              <a:t></a:t>
            </a:r>
            <a:r>
              <a:rPr lang="ru-RU" sz="2000" dirty="0" smtClean="0"/>
              <a:t>10</a:t>
            </a:r>
            <a:r>
              <a:rPr lang="ru-RU" sz="2000" baseline="30000" dirty="0" smtClean="0"/>
              <a:t>-3</a:t>
            </a:r>
            <a:r>
              <a:rPr lang="ru-RU" sz="2000" dirty="0" smtClean="0"/>
              <a:t> </a:t>
            </a:r>
            <a:r>
              <a:rPr lang="en-US" sz="2000" dirty="0" err="1" smtClean="0"/>
              <a:t>eV</a:t>
            </a:r>
            <a:r>
              <a:rPr lang="ru-RU" sz="2000" dirty="0" smtClean="0"/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 smtClean="0"/>
              <a:t> = 10</a:t>
            </a:r>
            <a:r>
              <a:rPr lang="ru-RU" sz="2000" baseline="30000" dirty="0" smtClean="0"/>
              <a:t>-3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/>
              <a:t>,.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Beam polarization </a:t>
            </a:r>
            <a:r>
              <a:rPr lang="ru-RU" sz="2000" dirty="0" smtClean="0"/>
              <a:t>100%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2"/>
          <p:cNvGraphicFramePr>
            <a:graphicFrameLocks noGrp="1"/>
          </p:cNvGraphicFramePr>
          <p:nvPr/>
        </p:nvGraphicFramePr>
        <p:xfrm>
          <a:off x="285720" y="1285860"/>
          <a:ext cx="8610600" cy="4318000"/>
        </p:xfrm>
        <a:graphic>
          <a:graphicData uri="http://schemas.openxmlformats.org/drawingml/2006/table">
            <a:tbl>
              <a:tblPr/>
              <a:tblGrid>
                <a:gridCol w="70866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Model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v</a:t>
                      </a:r>
                      <a:r>
                        <a:rPr kumimoji="0" lang="ru-RU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Phenomenological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milistrong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Weinberg (charged Higgs bosons)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Weinberg (neutral Higgs bosons)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10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10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Neutron EDM (one 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sym typeface="Symbol" pitchFamily="18" charset="2"/>
                        </a:rPr>
                        <a:t>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-loop mechanism)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 10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sym typeface="Symbol" pitchFamily="18" charset="2"/>
                        </a:rPr>
                        <a:t>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-term in QCD </a:t>
                      </a:r>
                      <a:r>
                        <a:rPr kumimoji="0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Lagrangian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 10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Модель великого объединения на основе группы SO(10)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 10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Kobayashi – </a:t>
                      </a:r>
                      <a:r>
                        <a:rPr kumimoji="0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Maskawa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 phase in Standard Model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 10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Horizontal symmetry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 10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14613" y="5072074"/>
          <a:ext cx="241300" cy="330200"/>
        </p:xfrm>
        <a:graphic>
          <a:graphicData uri="http://schemas.openxmlformats.org/presentationml/2006/ole">
            <p:oleObj spid="_x0000_s36869" name="Формула" r:id="rId3" imgW="241200" imgH="330120" progId="Equation.3">
              <p:embed/>
            </p:oleObj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21429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5</a:t>
            </a:r>
            <a:r>
              <a:rPr lang="ru-RU" sz="2000" b="1" dirty="0" smtClean="0"/>
              <a:t>. </a:t>
            </a:r>
            <a:r>
              <a:rPr lang="en-US" sz="2000" b="1" dirty="0" smtClean="0"/>
              <a:t>STSTISTICAL ACCURACY</a:t>
            </a:r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just"/>
            <a:r>
              <a:rPr lang="en-US" sz="2000" dirty="0" smtClean="0"/>
              <a:t>Absolute error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/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ym typeface="Symbol"/>
              </a:rPr>
              <a:t></a:t>
            </a:r>
            <a:r>
              <a:rPr lang="ru-RU" sz="2000" dirty="0" smtClean="0"/>
              <a:t>)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during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mes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Relative error of an effect </a:t>
            </a:r>
            <a:r>
              <a:rPr lang="ru-RU" sz="2000" dirty="0" smtClean="0">
                <a:sym typeface="Symbol"/>
              </a:rPr>
              <a:t> =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r>
              <a:rPr lang="ru-RU" sz="2000" dirty="0" smtClean="0">
                <a:sym typeface="Symbol"/>
              </a:rPr>
              <a:t>:</a:t>
            </a:r>
          </a:p>
          <a:p>
            <a:pPr algn="just"/>
            <a:endParaRPr lang="ru-RU" sz="2000" dirty="0" smtClean="0">
              <a:sym typeface="Symbol"/>
            </a:endParaRPr>
          </a:p>
          <a:p>
            <a:pPr algn="just"/>
            <a:endParaRPr lang="ru-RU" sz="2000" dirty="0" smtClean="0">
              <a:sym typeface="Symbol"/>
            </a:endParaRPr>
          </a:p>
          <a:p>
            <a:pPr algn="just"/>
            <a:endParaRPr lang="ru-RU" sz="2000" dirty="0" smtClean="0">
              <a:sym typeface="Symbol"/>
            </a:endParaRPr>
          </a:p>
          <a:p>
            <a:pPr algn="just"/>
            <a:endParaRPr lang="en-US" sz="2000" dirty="0" smtClean="0">
              <a:sym typeface="Symbol"/>
            </a:endParaRPr>
          </a:p>
          <a:p>
            <a:pPr algn="just"/>
            <a:endParaRPr lang="ru-RU" sz="2000" dirty="0" smtClean="0">
              <a:sym typeface="Symbol"/>
            </a:endParaRPr>
          </a:p>
          <a:p>
            <a:pPr algn="just"/>
            <a:r>
              <a:rPr lang="en-US" sz="2000" dirty="0" smtClean="0">
                <a:sym typeface="Symbol"/>
              </a:rPr>
              <a:t>Intensity of an incident beam </a:t>
            </a:r>
            <a:r>
              <a:rPr lang="en-US" sz="2000" b="1" dirty="0" smtClean="0">
                <a:sym typeface="Symbol"/>
              </a:rPr>
              <a:t>over total target area</a:t>
            </a:r>
            <a:r>
              <a:rPr lang="ru-RU" sz="2000" dirty="0" smtClean="0">
                <a:sym typeface="Symbol"/>
              </a:rPr>
              <a:t>:</a:t>
            </a:r>
            <a:endParaRPr lang="ru-RU" sz="2000" dirty="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643306" y="1428736"/>
          <a:ext cx="1879600" cy="342900"/>
        </p:xfrm>
        <a:graphic>
          <a:graphicData uri="http://schemas.openxmlformats.org/presentationml/2006/ole">
            <p:oleObj spid="_x0000_s36866" name="Формула" r:id="rId4" imgW="1879560" imgH="34272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71670" y="2714620"/>
          <a:ext cx="1638300" cy="622300"/>
        </p:xfrm>
        <a:graphic>
          <a:graphicData uri="http://schemas.openxmlformats.org/presentationml/2006/ole">
            <p:oleObj spid="_x0000_s36867" name="Формула" r:id="rId5" imgW="1638000" imgH="6220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143504" y="2857496"/>
          <a:ext cx="1536700" cy="355600"/>
        </p:xfrm>
        <a:graphic>
          <a:graphicData uri="http://schemas.openxmlformats.org/presentationml/2006/ole">
            <p:oleObj spid="_x0000_s36868" name="Формула" r:id="rId6" imgW="1536480" imgH="355320" progId="Equation.3">
              <p:embed/>
            </p:oleObj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3071803" y="4929198"/>
            <a:ext cx="857256" cy="1588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071803" y="5572140"/>
            <a:ext cx="857256" cy="1588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57620" y="4500570"/>
            <a:ext cx="26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dirty="0" smtClean="0">
                <a:sym typeface="Symbol"/>
              </a:rPr>
              <a:t>10</a:t>
            </a:r>
            <a:r>
              <a:rPr lang="ru-RU" baseline="30000" dirty="0" smtClean="0">
                <a:sym typeface="Symbol"/>
              </a:rPr>
              <a:t>5</a:t>
            </a:r>
            <a:r>
              <a:rPr lang="ru-RU" dirty="0" smtClean="0">
                <a:sym typeface="Symbol"/>
              </a:rPr>
              <a:t> 1/</a:t>
            </a:r>
            <a:r>
              <a:rPr lang="en-US" dirty="0" smtClean="0">
                <a:sym typeface="Symbol"/>
              </a:rPr>
              <a:t>(s</a:t>
            </a:r>
            <a:r>
              <a:rPr lang="ru-RU" dirty="0" smtClean="0">
                <a:sym typeface="Symbol"/>
              </a:rPr>
              <a:t></a:t>
            </a:r>
            <a:r>
              <a:rPr lang="en-US" dirty="0" err="1" smtClean="0">
                <a:sym typeface="Symbol"/>
              </a:rPr>
              <a:t>eV</a:t>
            </a:r>
            <a:r>
              <a:rPr lang="ru-RU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	year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857620" y="55721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dirty="0" smtClean="0">
                <a:sym typeface="Symbol"/>
              </a:rPr>
              <a:t>10</a:t>
            </a:r>
            <a:r>
              <a:rPr lang="ru-RU" baseline="30000" dirty="0" smtClean="0">
                <a:sym typeface="Symbol"/>
              </a:rPr>
              <a:t>6</a:t>
            </a:r>
            <a:r>
              <a:rPr lang="ru-RU" dirty="0" smtClean="0">
                <a:sym typeface="Symbol"/>
              </a:rPr>
              <a:t> 1/</a:t>
            </a:r>
            <a:r>
              <a:rPr lang="en-US" dirty="0" smtClean="0">
                <a:sym typeface="Symbol"/>
              </a:rPr>
              <a:t>(s</a:t>
            </a:r>
            <a:r>
              <a:rPr lang="ru-RU" dirty="0" smtClean="0">
                <a:sym typeface="Symbol"/>
              </a:rPr>
              <a:t></a:t>
            </a:r>
            <a:r>
              <a:rPr lang="en-US" dirty="0" err="1" smtClean="0">
                <a:sym typeface="Symbol"/>
              </a:rPr>
              <a:t>eV</a:t>
            </a:r>
            <a:r>
              <a:rPr lang="ru-RU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	month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raph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518"/>
            <a:ext cx="9144000" cy="6656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IREN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raph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013"/>
            <a:ext cx="9144000" cy="63779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IBR-2M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6</a:t>
            </a:r>
            <a:r>
              <a:rPr lang="ru-RU" sz="2000" b="1" dirty="0" smtClean="0"/>
              <a:t>. </a:t>
            </a:r>
            <a:r>
              <a:rPr lang="en-US" sz="2000" b="1" dirty="0" smtClean="0"/>
              <a:t>SYSTEMATIC ERRORS</a:t>
            </a:r>
          </a:p>
          <a:p>
            <a:pPr algn="ctr"/>
            <a:endParaRPr lang="en-US" sz="2000" b="1" dirty="0" smtClean="0"/>
          </a:p>
          <a:p>
            <a:pPr algn="just"/>
            <a:r>
              <a:rPr lang="en-US" sz="2000" b="1" dirty="0" smtClean="0"/>
              <a:t>1. Difference in conditions on the neutron detector before and after the replacement or rotation a target around spin filter.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Perform a measurements out p-resonance, since there the effect is much smaller than at the resonance, while the influence of the detector environment is the same.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2. A magnetic transport channel (solenoid), the spin can be affected by the misalignment between the beam and the field in the solenoid.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 solution these problems requires, in addition to the purely technical aspects, the study of the measured quantities for a magnetic field with additional term in Hamiltonian:</a:t>
            </a:r>
          </a:p>
          <a:p>
            <a:pPr algn="just"/>
            <a:endParaRPr lang="en-US" sz="2000" dirty="0" smtClean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SYSTEMATIC ERRORS CAN BE OVERCOME TO A MUCH EASILY THAN WITH POLARIZED AND ALIGNED TARGETS.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500430" y="4643446"/>
          <a:ext cx="2189163" cy="327025"/>
        </p:xfrm>
        <a:graphic>
          <a:graphicData uri="http://schemas.openxmlformats.org/presentationml/2006/ole">
            <p:oleObj spid="_x0000_s73730" name="Формула" r:id="rId3" imgW="2197080" imgH="3301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534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To date violation of T - invariance (TI) has been established for the decays and oscillations of neutral </a:t>
            </a:r>
            <a:r>
              <a:rPr lang="en-US" sz="2000" dirty="0" err="1" smtClean="0"/>
              <a:t>kaons</a:t>
            </a:r>
            <a:r>
              <a:rPr lang="en-US" sz="2000" dirty="0" smtClean="0"/>
              <a:t>, which is associated with the difference of the Kobayashi–</a:t>
            </a:r>
            <a:r>
              <a:rPr lang="en-US" sz="2000" dirty="0" err="1" smtClean="0"/>
              <a:t>Maskawa</a:t>
            </a:r>
            <a:r>
              <a:rPr lang="en-US" sz="2000" dirty="0" smtClean="0"/>
              <a:t> phase from zero (or π) in the Standard model.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For nucleon–nucleus interactions this phase is very small and has a large spread.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Therefore, the test of TI in nuclear processes means a search for other mechanisms for TI violation.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42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MOTIVATION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01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2893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Thank You for Attention!</a:t>
            </a:r>
            <a:endParaRPr lang="ru-RU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baseline="30000" dirty="0" smtClean="0"/>
              <a:t>3</a:t>
            </a:r>
            <a:r>
              <a:rPr lang="en-US" sz="2000" b="1" dirty="0" smtClean="0"/>
              <a:t>HE POLARIZER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The most optimal for neutron energies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2000" b="1" dirty="0" smtClean="0"/>
              <a:t> 1 </a:t>
            </a:r>
            <a:r>
              <a:rPr lang="en-US" sz="2000" b="1" dirty="0" err="1" smtClean="0"/>
              <a:t>eV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just"/>
            <a:r>
              <a:rPr lang="en-US" sz="2000" dirty="0" smtClean="0"/>
              <a:t>For 0.734 </a:t>
            </a:r>
            <a:r>
              <a:rPr lang="en-US" sz="2000" dirty="0" err="1" smtClean="0"/>
              <a:t>eV</a:t>
            </a:r>
            <a:r>
              <a:rPr lang="en-US" sz="2000" dirty="0" smtClean="0"/>
              <a:t>, a cell with pressure 3 </a:t>
            </a:r>
            <a:r>
              <a:rPr lang="en-US" sz="2000" dirty="0" err="1" smtClean="0"/>
              <a:t>atm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214554"/>
          <a:ext cx="6786612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653"/>
                <a:gridCol w="1696653"/>
                <a:gridCol w="1696653"/>
                <a:gridCol w="16966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</a:t>
                      </a:r>
                      <a:r>
                        <a:rPr lang="en-US" sz="1800" baseline="-25000" dirty="0" err="1" smtClean="0"/>
                        <a:t>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Optimal length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(cm)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857356" y="2402469"/>
          <a:ext cx="5786451" cy="4455531"/>
        </p:xfrm>
        <a:graphic>
          <a:graphicData uri="http://schemas.openxmlformats.org/presentationml/2006/ole">
            <p:oleObj spid="_x0000_s74755" name="Graph" r:id="rId3" imgW="3935520" imgH="3029760" progId="">
              <p:embed/>
            </p:oleObj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357166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MATRIX </a:t>
            </a:r>
            <a:r>
              <a:rPr lang="en-US" sz="2000" b="1" dirty="0" smtClean="0"/>
              <a:t>ELEMENT IS PURELY IMAGINARY WHEN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pPr algn="just"/>
            <a:r>
              <a:rPr lang="en-US" sz="2000" dirty="0" smtClean="0"/>
              <a:t>P-resonance is formed by neutrons with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/>
              <a:t> = 3/2 and no mixing with the  s-resonance. </a:t>
            </a:r>
          </a:p>
          <a:p>
            <a:endParaRPr lang="en-US" sz="2000" dirty="0" smtClean="0"/>
          </a:p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/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/>
              <a:t> in transmission arise because an interaction that violates T - invariance but holds P-parity</a:t>
            </a:r>
          </a:p>
        </p:txBody>
      </p:sp>
      <p:graphicFrame>
        <p:nvGraphicFramePr>
          <p:cNvPr id="41986" name="Object 1"/>
          <p:cNvGraphicFramePr>
            <a:graphicFrameLocks noChangeAspect="1"/>
          </p:cNvGraphicFramePr>
          <p:nvPr/>
        </p:nvGraphicFramePr>
        <p:xfrm>
          <a:off x="3214678" y="2285992"/>
          <a:ext cx="2692400" cy="330200"/>
        </p:xfrm>
        <a:graphic>
          <a:graphicData uri="http://schemas.openxmlformats.org/presentationml/2006/ole">
            <p:oleObj spid="_x0000_s74754" name="Формула" r:id="rId4" imgW="2692080" imgH="3301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en-US" sz="2000" dirty="0" smtClean="0"/>
              <a:t>If</a:t>
            </a:r>
            <a:r>
              <a:rPr lang="ru-RU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i="1" baseline="-25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000" dirty="0" smtClean="0"/>
              <a:t> – </a:t>
            </a:r>
            <a:r>
              <a:rPr lang="en-US" sz="2000" b="1" dirty="0" smtClean="0"/>
              <a:t>pure real</a:t>
            </a:r>
            <a:r>
              <a:rPr lang="ru-RU" sz="2000" dirty="0" smtClean="0"/>
              <a:t>, </a:t>
            </a:r>
            <a:r>
              <a:rPr lang="en-US" sz="2000" dirty="0" smtClean="0"/>
              <a:t>then: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en-US" sz="2000" dirty="0" smtClean="0"/>
              <a:t>is common for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/>
              <a:t> 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/>
              <a:t> </a:t>
            </a:r>
            <a:r>
              <a:rPr lang="en-US" sz="2000" dirty="0" smtClean="0"/>
              <a:t>and</a:t>
            </a:r>
            <a:r>
              <a:rPr lang="ru-RU" sz="2000" dirty="0" smtClean="0"/>
              <a:t> </a:t>
            </a:r>
            <a:r>
              <a:rPr lang="en-US" sz="2000" dirty="0" smtClean="0"/>
              <a:t>PA</a:t>
            </a:r>
            <a:r>
              <a:rPr lang="ru-RU" sz="2000" dirty="0" smtClean="0"/>
              <a:t> </a:t>
            </a:r>
            <a:r>
              <a:rPr lang="en-US" sz="2000" dirty="0" smtClean="0"/>
              <a:t>theorem is valid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en-US" sz="2000" dirty="0" smtClean="0"/>
              <a:t>Let</a:t>
            </a:r>
            <a:r>
              <a:rPr lang="ru-RU" sz="2000" dirty="0" smtClean="0"/>
              <a:t>                           , </a:t>
            </a:r>
            <a:r>
              <a:rPr lang="en-US" sz="2000" dirty="0" smtClean="0"/>
              <a:t>then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en-US" sz="2000" dirty="0" smtClean="0"/>
              <a:t>Then imaginary parts of a direct and reversal reactions are different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graphicFrame>
        <p:nvGraphicFramePr>
          <p:cNvPr id="50178" name="Object 3"/>
          <p:cNvGraphicFramePr>
            <a:graphicFrameLocks noChangeAspect="1"/>
          </p:cNvGraphicFramePr>
          <p:nvPr/>
        </p:nvGraphicFramePr>
        <p:xfrm>
          <a:off x="3021013" y="623887"/>
          <a:ext cx="2959100" cy="436562"/>
        </p:xfrm>
        <a:graphic>
          <a:graphicData uri="http://schemas.openxmlformats.org/presentationml/2006/ole">
            <p:oleObj spid="_x0000_s68610" name="Формула" r:id="rId3" imgW="2946240" imgH="4316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357554" y="1571612"/>
          <a:ext cx="1917700" cy="355600"/>
        </p:xfrm>
        <a:graphic>
          <a:graphicData uri="http://schemas.openxmlformats.org/presentationml/2006/ole">
            <p:oleObj spid="_x0000_s68611" name="Формула" r:id="rId4" imgW="1917360" imgH="355320" progId="Equation.3">
              <p:embed/>
            </p:oleObj>
          </a:graphicData>
        </a:graphic>
      </p:graphicFrame>
      <p:graphicFrame>
        <p:nvGraphicFramePr>
          <p:cNvPr id="50180" name="Object 3"/>
          <p:cNvGraphicFramePr>
            <a:graphicFrameLocks noChangeAspect="1"/>
          </p:cNvGraphicFramePr>
          <p:nvPr/>
        </p:nvGraphicFramePr>
        <p:xfrm>
          <a:off x="2357422" y="3214686"/>
          <a:ext cx="3989388" cy="952500"/>
        </p:xfrm>
        <a:graphic>
          <a:graphicData uri="http://schemas.openxmlformats.org/presentationml/2006/ole">
            <p:oleObj spid="_x0000_s68612" name="Формула" r:id="rId5" imgW="3974760" imgH="939600" progId="Equation.3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500034" y="2714620"/>
          <a:ext cx="1384300" cy="317500"/>
        </p:xfrm>
        <a:graphic>
          <a:graphicData uri="http://schemas.openxmlformats.org/presentationml/2006/ole">
            <p:oleObj spid="_x0000_s68613" name="Формула" r:id="rId6" imgW="1384200" imgH="31716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643174" y="5214950"/>
          <a:ext cx="3441700" cy="762000"/>
        </p:xfrm>
        <a:graphic>
          <a:graphicData uri="http://schemas.openxmlformats.org/presentationml/2006/ole">
            <p:oleObj spid="_x0000_s68614" name="Формула" r:id="rId7" imgW="3441600" imgH="7617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 – invariance means reversal of the entries physical events and replace their initial and final states:</a:t>
            </a:r>
            <a:endParaRPr lang="ru-RU" sz="2000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286116" y="1214422"/>
          <a:ext cx="2578100" cy="469900"/>
        </p:xfrm>
        <a:graphic>
          <a:graphicData uri="http://schemas.openxmlformats.org/presentationml/2006/ole">
            <p:oleObj spid="_x0000_s14338" name="Формула" r:id="rId3" imgW="2577960" imgH="469800" progId="Equation.3">
              <p:embed/>
            </p:oleObj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643182"/>
          <a:ext cx="8429688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948"/>
                <a:gridCol w="1404948"/>
                <a:gridCol w="1404948"/>
                <a:gridCol w="1404948"/>
                <a:gridCol w="1404948"/>
                <a:gridCol w="1404948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-r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-k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-E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-k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-s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0002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Properties of the vector quantities under parity (P) and time (T) inversions:</a:t>
            </a:r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050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Invariance under P – or T – inversions means equality of the probabilities of direct and reversal processes.  If these probabilities are not equal, that means violation.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Thus to test T – invariance one needs to compare the probabilities of the mutually reversal  processes.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In case of neutron-nuclear interaction it may be cross sections of a direct and  reversal reactions.</a:t>
            </a:r>
            <a:endParaRPr lang="ru-RU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C20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85728"/>
            <a:ext cx="3861181" cy="6215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7686" y="285728"/>
            <a:ext cx="478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1. TEST OF T-INVARIANCE WITH POLARIZED NUCLEI</a:t>
            </a:r>
            <a:endParaRPr lang="ru-RU" b="1" dirty="0">
              <a:cs typeface="Times New Roman" pitchFamily="18" charset="0"/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500562" y="1285860"/>
          <a:ext cx="4422775" cy="336550"/>
        </p:xfrm>
        <a:graphic>
          <a:graphicData uri="http://schemas.openxmlformats.org/presentationml/2006/ole">
            <p:oleObj spid="_x0000_s56322" name="Формула" r:id="rId4" imgW="4470120" imgH="342720" progId="Equation.3">
              <p:embed/>
            </p:oleObj>
          </a:graphicData>
        </a:graphic>
      </p:graphicFrame>
      <p:grpSp>
        <p:nvGrpSpPr>
          <p:cNvPr id="4" name="Группа 13"/>
          <p:cNvGrpSpPr/>
          <p:nvPr/>
        </p:nvGrpSpPr>
        <p:grpSpPr>
          <a:xfrm>
            <a:off x="5000628" y="2000240"/>
            <a:ext cx="3670324" cy="2512472"/>
            <a:chOff x="5000628" y="3286124"/>
            <a:chExt cx="3670324" cy="2512472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5286380" y="3500438"/>
            <a:ext cx="3117850" cy="2062163"/>
          </p:xfrm>
          <a:graphic>
            <a:graphicData uri="http://schemas.openxmlformats.org/presentationml/2006/ole">
              <p:oleObj spid="_x0000_s56323" name="CorelDRAW" r:id="rId5" imgW="3671640" imgH="2447640" progId="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000628" y="385762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429256" y="5429264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572396" y="5429264"/>
              <a:ext cx="2760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ru-RU" dirty="0"/>
            </a:p>
          </p:txBody>
        </p:sp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5357818" y="3286124"/>
            <a:ext cx="165100" cy="203200"/>
          </p:xfrm>
          <a:graphic>
            <a:graphicData uri="http://schemas.openxmlformats.org/presentationml/2006/ole">
              <p:oleObj spid="_x0000_s56324" name="Формула" r:id="rId6" imgW="164880" imgH="203040" progId="Equation.3">
                <p:embed/>
              </p:oleObj>
            </a:graphicData>
          </a:graphic>
        </p:graphicFrame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5143504" y="5357826"/>
            <a:ext cx="165100" cy="241300"/>
          </p:xfrm>
          <a:graphic>
            <a:graphicData uri="http://schemas.openxmlformats.org/presentationml/2006/ole">
              <p:oleObj spid="_x0000_s56325" name="Формула" r:id="rId7" imgW="164880" imgH="241200" progId="Equation.3">
                <p:embed/>
              </p:oleObj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8429652" y="5429264"/>
            <a:ext cx="241300" cy="317500"/>
          </p:xfrm>
          <a:graphic>
            <a:graphicData uri="http://schemas.openxmlformats.org/presentationml/2006/ole">
              <p:oleObj spid="_x0000_s56326" name="Формула" r:id="rId8" imgW="241200" imgH="317160" progId="Equation.3">
                <p:embed/>
              </p:oleObj>
            </a:graphicData>
          </a:graphic>
        </p:graphicFrame>
        <p:graphicFrame>
          <p:nvGraphicFramePr>
            <p:cNvPr id="13" name="Object 8"/>
            <p:cNvGraphicFramePr>
              <a:graphicFrameLocks noChangeAspect="1"/>
            </p:cNvGraphicFramePr>
            <p:nvPr/>
          </p:nvGraphicFramePr>
          <p:xfrm>
            <a:off x="7358082" y="4071942"/>
            <a:ext cx="165100" cy="203200"/>
          </p:xfrm>
          <a:graphic>
            <a:graphicData uri="http://schemas.openxmlformats.org/presentationml/2006/ole">
              <p:oleObj spid="_x0000_s56327" name="Формула" r:id="rId9" imgW="164880" imgH="203040" progId="Equation.3">
                <p:embed/>
              </p:oleObj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4786314" y="4929198"/>
            <a:ext cx="4143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This way of </a:t>
            </a:r>
            <a:r>
              <a:rPr lang="en-US" sz="2000" smtClean="0"/>
              <a:t>test requires </a:t>
            </a:r>
            <a:r>
              <a:rPr lang="en-US" sz="2000" dirty="0" smtClean="0"/>
              <a:t>a complicate polarized nuclear target and has </a:t>
            </a:r>
          </a:p>
          <a:p>
            <a:pPr algn="ctr"/>
            <a:r>
              <a:rPr lang="en-US" sz="2000" b="1" dirty="0" smtClean="0"/>
              <a:t>build-in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strong source of the systematic errors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</a:t>
            </a:r>
            <a:r>
              <a:rPr lang="ru-RU" sz="2000" b="1" dirty="0" smtClean="0"/>
              <a:t>. </a:t>
            </a:r>
            <a:r>
              <a:rPr lang="en-US" sz="2000" b="1" dirty="0" smtClean="0"/>
              <a:t>THE THEOREM</a:t>
            </a:r>
            <a:r>
              <a:rPr lang="ru-RU" sz="2000" b="1" dirty="0" smtClean="0"/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"POLARIZATION - ASYMMETRY" </a:t>
            </a:r>
            <a:r>
              <a:rPr lang="ru-RU" sz="2000" b="1" dirty="0" smtClean="0"/>
              <a:t>(</a:t>
            </a:r>
            <a:r>
              <a:rPr lang="en-US" sz="2000" b="1" dirty="0" smtClean="0"/>
              <a:t>P</a:t>
            </a:r>
            <a:r>
              <a:rPr lang="ru-RU" sz="2000" b="1" dirty="0" smtClean="0"/>
              <a:t>А)</a:t>
            </a:r>
          </a:p>
          <a:p>
            <a:pPr algn="ctr"/>
            <a:endParaRPr lang="ru-RU" dirty="0"/>
          </a:p>
          <a:p>
            <a:pPr algn="just"/>
            <a:r>
              <a:rPr lang="en-US" sz="2000" dirty="0"/>
              <a:t>If T </a:t>
            </a:r>
            <a:r>
              <a:rPr lang="en-US" sz="2000" dirty="0" smtClean="0"/>
              <a:t>– invariance takes </a:t>
            </a:r>
            <a:r>
              <a:rPr lang="en-US" sz="2000" dirty="0"/>
              <a:t>place, then for an </a:t>
            </a:r>
            <a:r>
              <a:rPr lang="en-US" sz="2000" dirty="0" err="1"/>
              <a:t>unpolarized</a:t>
            </a:r>
            <a:r>
              <a:rPr lang="en-US" sz="2000" dirty="0"/>
              <a:t> incident beam of particles with spin </a:t>
            </a:r>
            <a:r>
              <a:rPr lang="ru-RU" sz="2000" dirty="0" smtClean="0"/>
              <a:t>½</a:t>
            </a:r>
            <a:r>
              <a:rPr lang="en-US" sz="2000" dirty="0" smtClean="0"/>
              <a:t> </a:t>
            </a:r>
            <a:r>
              <a:rPr lang="en-US" sz="2000" dirty="0"/>
              <a:t>the polarization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/>
              <a:t> of scattered particles is equal to the asymmetry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/>
              <a:t> in the scattering of a completely polarized beam.</a:t>
            </a:r>
            <a:endParaRPr lang="ru-RU" sz="2000" dirty="0"/>
          </a:p>
          <a:p>
            <a:pPr algn="just"/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4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0" y="2000240"/>
            <a:ext cx="9144000" cy="4584174"/>
            <a:chOff x="0" y="2000240"/>
            <a:chExt cx="9144000" cy="4584174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928926" y="5572140"/>
              <a:ext cx="3357586" cy="1012274"/>
              <a:chOff x="2928926" y="5572140"/>
              <a:chExt cx="3357586" cy="1012274"/>
            </a:xfrm>
          </p:grpSpPr>
          <p:sp>
            <p:nvSpPr>
              <p:cNvPr id="7" name="Стрелка вправо 6"/>
              <p:cNvSpPr/>
              <p:nvPr/>
            </p:nvSpPr>
            <p:spPr>
              <a:xfrm>
                <a:off x="3000364" y="5929330"/>
                <a:ext cx="2214578" cy="14287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357818" y="5643578"/>
                <a:ext cx="928694" cy="64294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572132" y="5786454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Det</a:t>
                </a:r>
                <a:endParaRPr lang="ru-RU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857620" y="5572140"/>
                <a:ext cx="285752" cy="85725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28926" y="6215082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Target</a:t>
                </a:r>
                <a:endParaRPr lang="ru-RU" dirty="0"/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0" y="2000240"/>
              <a:ext cx="9144000" cy="347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/>
                <a:t>P-A theorem for the neutron transmission with P – violation (P-odd)</a:t>
              </a:r>
            </a:p>
            <a:p>
              <a:pPr algn="just"/>
              <a:endParaRPr lang="en-US" sz="2000" dirty="0" smtClean="0"/>
            </a:p>
            <a:p>
              <a:pPr algn="ctr"/>
              <a:r>
                <a:rPr lang="en-US" sz="2000" dirty="0" smtClean="0"/>
                <a:t>Why transmission?</a:t>
              </a:r>
            </a:p>
            <a:p>
              <a:pPr algn="ctr"/>
              <a:endParaRPr lang="en-US" sz="2000" dirty="0" smtClean="0"/>
            </a:p>
            <a:p>
              <a:pPr algn="just"/>
              <a:r>
                <a:rPr lang="en-US" sz="2000" dirty="0" smtClean="0"/>
                <a:t>In transmission process the initial and final states of reaction coincide by definition, and match well the requirements of the time reversal, which replaces initial and final states.</a:t>
              </a:r>
            </a:p>
            <a:p>
              <a:pPr algn="just"/>
              <a:endParaRPr lang="en-US" sz="2000" dirty="0" smtClean="0"/>
            </a:p>
            <a:p>
              <a:pPr algn="just"/>
              <a:r>
                <a:rPr lang="en-US" sz="2000" dirty="0" smtClean="0"/>
                <a:t>A neutron transmission (total cross section) requires just one neutron detector and provides a highest counts rate in comparison with other types of experiments, which provides a potentially highest statistical accuracy as well.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571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 Hamiltonian of the interaction between a neutron moving along the Z axis and a nucleus </a:t>
            </a:r>
            <a:r>
              <a:rPr lang="ru-RU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	</a:t>
            </a:r>
            <a:r>
              <a:rPr lang="en-US" sz="2000" dirty="0" smtClean="0">
                <a:cs typeface="Times New Roman" pitchFamily="18" charset="0"/>
              </a:rPr>
              <a:t>neutron mass </a:t>
            </a:r>
          </a:p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cs typeface="Times New Roman" pitchFamily="18" charset="0"/>
              </a:rPr>
              <a:t> 	amplitude of  the strong interaction </a:t>
            </a:r>
          </a:p>
          <a:p>
            <a:pPr algn="just"/>
            <a:r>
              <a:rPr lang="en-US" sz="2000" i="1" dirty="0" smtClean="0">
                <a:cs typeface="Times New Roman" pitchFamily="18" charset="0"/>
              </a:rPr>
              <a:t>b</a:t>
            </a:r>
            <a:r>
              <a:rPr lang="en-US" sz="2000" dirty="0" smtClean="0">
                <a:cs typeface="Times New Roman" pitchFamily="18" charset="0"/>
              </a:rPr>
              <a:t> 	amplitude of the weak P-odd interaction </a:t>
            </a:r>
          </a:p>
          <a:p>
            <a:pPr algn="just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cs typeface="Times New Roman" pitchFamily="18" charset="0"/>
              </a:rPr>
              <a:t>  	number density of the target nuclei, </a:t>
            </a:r>
          </a:p>
          <a:p>
            <a:pPr algn="just"/>
            <a:r>
              <a:rPr lang="en-US" sz="2000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cs typeface="Times New Roman" pitchFamily="18" charset="0"/>
              </a:rPr>
              <a:t> 	identity matrix </a:t>
            </a:r>
          </a:p>
          <a:p>
            <a:pPr algn="just"/>
            <a:r>
              <a:rPr lang="ru-RU" sz="2000" dirty="0" smtClean="0">
                <a:sym typeface="Symbol"/>
              </a:rPr>
              <a:t></a:t>
            </a:r>
            <a:r>
              <a:rPr lang="en-US" sz="2000" baseline="-25000" dirty="0" smtClean="0">
                <a:sym typeface="Symbol"/>
              </a:rPr>
              <a:t>z</a:t>
            </a:r>
            <a:r>
              <a:rPr lang="en-US" sz="2000" dirty="0" smtClean="0">
                <a:cs typeface="Times New Roman" pitchFamily="18" charset="0"/>
              </a:rPr>
              <a:t> 	Pauli matrix.</a:t>
            </a: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r>
              <a:rPr lang="en-US" sz="2000" dirty="0" smtClean="0"/>
              <a:t>Time evolution of the neutron spin density matrix while passing through the target :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357422" y="4714884"/>
          <a:ext cx="4176713" cy="365125"/>
        </p:xfrm>
        <a:graphic>
          <a:graphicData uri="http://schemas.openxmlformats.org/presentationml/2006/ole">
            <p:oleObj spid="_x0000_s16386" name="Формула" r:id="rId3" imgW="4165560" imgH="36828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571736" y="1071546"/>
          <a:ext cx="4243388" cy="642938"/>
        </p:xfrm>
        <a:graphic>
          <a:graphicData uri="http://schemas.openxmlformats.org/presentationml/2006/ole">
            <p:oleObj spid="_x0000_s16387" name="Формула" r:id="rId4" imgW="4267080" imgH="64764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>
            <a:off x="3608381" y="5322107"/>
            <a:ext cx="356396" cy="79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>
            <a:off x="5143504" y="4071942"/>
            <a:ext cx="357190" cy="2428892"/>
          </a:xfrm>
          <a:prstGeom prst="rightBrace">
            <a:avLst/>
          </a:prstGeom>
          <a:ln w="19050">
            <a:solidFill>
              <a:srgbClr val="C000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43438" y="557214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weak interaction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557214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strong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ym typeface="Symbol"/>
              </a:rPr>
              <a:t>Test of T-invariance in neutron transmission thru </a:t>
            </a:r>
            <a:r>
              <a:rPr lang="en-US" b="1" dirty="0" err="1" smtClean="0">
                <a:sym typeface="Symbol"/>
              </a:rPr>
              <a:t>unpolarized</a:t>
            </a:r>
            <a:r>
              <a:rPr lang="en-US" b="1" dirty="0" smtClean="0">
                <a:sym typeface="Symbol"/>
              </a:rPr>
              <a:t> target with</a:t>
            </a:r>
            <a:r>
              <a:rPr lang="ru-RU" b="1" dirty="0" smtClean="0">
                <a:sym typeface="Symbol"/>
              </a:rPr>
              <a:t> </a:t>
            </a:r>
            <a:endParaRPr lang="en-US" b="1" dirty="0" smtClean="0">
              <a:sym typeface="Symbol"/>
            </a:endParaRPr>
          </a:p>
          <a:p>
            <a:pPr algn="ctr"/>
            <a:r>
              <a:rPr lang="en-US" b="1" dirty="0" smtClean="0">
                <a:ea typeface="Calibri" pitchFamily="34" charset="0"/>
                <a:cs typeface="Times New Roman" pitchFamily="18" charset="0"/>
              </a:rPr>
              <a:t>"Polarization - Asymmetry" Theorem</a:t>
            </a:r>
            <a:endParaRPr lang="ru-RU" b="1" dirty="0" smtClean="0">
              <a:sym typeface="Symbol"/>
            </a:endParaRPr>
          </a:p>
        </p:txBody>
      </p:sp>
      <p:pic>
        <p:nvPicPr>
          <p:cNvPr id="5" name="Рисунок 4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071546"/>
            <a:ext cx="3962408" cy="3136398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143768" y="1857364"/>
          <a:ext cx="1181100" cy="673100"/>
        </p:xfrm>
        <a:graphic>
          <a:graphicData uri="http://schemas.openxmlformats.org/presentationml/2006/ole">
            <p:oleObj spid="_x0000_s47106" name="Формула" r:id="rId4" imgW="1180800" imgH="6728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29190" y="342900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reversal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185736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asymmetry</a:t>
            </a:r>
            <a:endParaRPr lang="ru-RU" dirty="0"/>
          </a:p>
        </p:txBody>
      </p:sp>
      <p:pic>
        <p:nvPicPr>
          <p:cNvPr id="11" name="Рисунок 10" descr="1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786322"/>
            <a:ext cx="3962408" cy="10911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00628" y="478632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Polarization in</a:t>
            </a:r>
          </a:p>
          <a:p>
            <a:r>
              <a:rPr lang="en-US" dirty="0" smtClean="0"/>
              <a:t>a neutron beam</a:t>
            </a:r>
            <a:endParaRPr lang="ru-RU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215206" y="4929198"/>
          <a:ext cx="1181100" cy="673100"/>
        </p:xfrm>
        <a:graphic>
          <a:graphicData uri="http://schemas.openxmlformats.org/presentationml/2006/ole">
            <p:oleObj spid="_x0000_s47107" name="Формула" r:id="rId6" imgW="1180800" imgH="6728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14348" y="4286256"/>
            <a:ext cx="1424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180</a:t>
            </a:r>
            <a:r>
              <a:rPr lang="ru-RU" baseline="30000" dirty="0" smtClean="0"/>
              <a:t>о</a:t>
            </a:r>
            <a:r>
              <a:rPr lang="en-US" dirty="0" smtClean="0"/>
              <a:t> rotation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428860" y="1785926"/>
          <a:ext cx="254000" cy="317500"/>
        </p:xfrm>
        <a:graphic>
          <a:graphicData uri="http://schemas.openxmlformats.org/presentationml/2006/ole">
            <p:oleObj spid="_x0000_s47108" name="Формула" r:id="rId7" imgW="253800" imgH="31716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435225" y="2357433"/>
          <a:ext cx="241300" cy="317500"/>
        </p:xfrm>
        <a:graphic>
          <a:graphicData uri="http://schemas.openxmlformats.org/presentationml/2006/ole">
            <p:oleObj spid="_x0000_s47109" name="Формула" r:id="rId8" imgW="241200" imgH="31716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422495" y="4857757"/>
          <a:ext cx="254000" cy="317500"/>
        </p:xfrm>
        <a:graphic>
          <a:graphicData uri="http://schemas.openxmlformats.org/presentationml/2006/ole">
            <p:oleObj spid="_x0000_s47110" name="Формула" r:id="rId9" imgW="253800" imgH="31716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422525" y="5429246"/>
          <a:ext cx="254000" cy="317500"/>
        </p:xfrm>
        <a:graphic>
          <a:graphicData uri="http://schemas.openxmlformats.org/presentationml/2006/ole">
            <p:oleObj spid="_x0000_s47111" name="Формула" r:id="rId10" imgW="253800" imgH="31716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621508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If T-invariance breaks</a:t>
            </a:r>
            <a:r>
              <a:rPr lang="ru-RU" sz="2000" b="1" dirty="0" smtClean="0"/>
              <a:t>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/>
              <a:t> </a:t>
            </a:r>
            <a:r>
              <a:rPr lang="ru-RU" sz="2000" b="1" dirty="0" smtClean="0">
                <a:sym typeface="Symbol"/>
              </a:rPr>
              <a:t>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Р</a:t>
            </a:r>
            <a:r>
              <a:rPr lang="ru-RU" sz="2000" b="1" dirty="0" smtClean="0"/>
              <a:t>  </a:t>
            </a:r>
            <a:endParaRPr lang="ru-RU" sz="2000" b="1" dirty="0"/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1142976" y="6000768"/>
            <a:ext cx="64294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1214422"/>
            <a:ext cx="10001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spin</a:t>
            </a:r>
          </a:p>
          <a:p>
            <a:pPr algn="ctr"/>
            <a:r>
              <a:rPr lang="en-US" sz="1400" dirty="0" smtClean="0"/>
              <a:t>filter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28728" y="1214422"/>
            <a:ext cx="85725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target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143240" y="1214422"/>
            <a:ext cx="10001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detector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6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42852"/>
          <a:ext cx="8715436" cy="6500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718"/>
                <a:gridCol w="4357718"/>
              </a:tblGrid>
              <a:tr h="23769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191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33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486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3"/>
          <p:cNvGrpSpPr/>
          <p:nvPr/>
        </p:nvGrpSpPr>
        <p:grpSpPr>
          <a:xfrm>
            <a:off x="1428728" y="857232"/>
            <a:ext cx="2435208" cy="571504"/>
            <a:chOff x="3286116" y="2500306"/>
            <a:chExt cx="2435208" cy="571504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3286116" y="2786058"/>
              <a:ext cx="2071702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4143372" y="2500306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2571744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28992" y="2500306"/>
              <a:ext cx="142876" cy="57150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714744" y="2571744"/>
              <a:ext cx="285752" cy="158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3714744" y="3000372"/>
              <a:ext cx="285752" cy="1588"/>
            </a:xfrm>
            <a:prstGeom prst="straightConnector1">
              <a:avLst/>
            </a:prstGeom>
            <a:ln w="15875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0"/>
          <p:cNvGrpSpPr/>
          <p:nvPr/>
        </p:nvGrpSpPr>
        <p:grpSpPr>
          <a:xfrm>
            <a:off x="5357818" y="857232"/>
            <a:ext cx="2435208" cy="571504"/>
            <a:chOff x="3000364" y="1714488"/>
            <a:chExt cx="2435208" cy="571504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3000364" y="2000240"/>
              <a:ext cx="2071702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3857620" y="1714488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43504" y="178592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43438" y="1714488"/>
              <a:ext cx="142876" cy="57150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4286248" y="2000240"/>
              <a:ext cx="285752" cy="158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357158" y="178592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Target </a:t>
            </a:r>
            <a:r>
              <a:rPr lang="en-US" sz="2000" b="1" dirty="0" smtClean="0"/>
              <a:t>after</a:t>
            </a:r>
            <a:r>
              <a:rPr lang="en-US" sz="2000" dirty="0" smtClean="0"/>
              <a:t> spin filter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178592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Target </a:t>
            </a:r>
            <a:r>
              <a:rPr lang="en-US" sz="2000" b="1" dirty="0" smtClean="0"/>
              <a:t>before</a:t>
            </a:r>
            <a:r>
              <a:rPr lang="en-US" sz="2000" dirty="0" smtClean="0"/>
              <a:t> spin filter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4286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215074" y="4286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00188" y="3357563"/>
          <a:ext cx="1865312" cy="604837"/>
        </p:xfrm>
        <a:graphic>
          <a:graphicData uri="http://schemas.openxmlformats.org/presentationml/2006/ole">
            <p:oleObj spid="_x0000_s17410" name="Формула" r:id="rId3" imgW="1854000" imgH="609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4282" y="2571744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Neutron spin density matrix on a target input:</a:t>
            </a:r>
            <a:endParaRPr lang="ru-RU" sz="2000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6143625" y="3357563"/>
          <a:ext cx="906463" cy="604837"/>
        </p:xfrm>
        <a:graphic>
          <a:graphicData uri="http://schemas.openxmlformats.org/presentationml/2006/ole">
            <p:oleObj spid="_x0000_s17411" name="Формула" r:id="rId4" imgW="901440" imgH="60948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500188" y="4500563"/>
          <a:ext cx="1841500" cy="1193800"/>
        </p:xfrm>
        <a:graphic>
          <a:graphicData uri="http://schemas.openxmlformats.org/presentationml/2006/ole">
            <p:oleObj spid="_x0000_s17412" name="Формула" r:id="rId5" imgW="1841400" imgH="119376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857875" y="4500563"/>
          <a:ext cx="1689100" cy="1092200"/>
        </p:xfrm>
        <a:graphic>
          <a:graphicData uri="http://schemas.openxmlformats.org/presentationml/2006/ole">
            <p:oleObj spid="_x0000_s17413" name="Формула" r:id="rId6" imgW="1688760" imgH="10918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7158" y="578645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Transmission asymmetry for polarized beam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578645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Polarization, arisen in </a:t>
            </a:r>
            <a:r>
              <a:rPr lang="en-US" sz="2000" dirty="0" err="1" smtClean="0"/>
              <a:t>unpolarized</a:t>
            </a:r>
            <a:r>
              <a:rPr lang="en-US" sz="2000" dirty="0" smtClean="0"/>
              <a:t> beam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500166" y="4286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29454" y="4286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7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571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Calculations give</a:t>
            </a:r>
            <a:r>
              <a:rPr lang="ru-RU" sz="2000" dirty="0" smtClean="0"/>
              <a:t>:</a:t>
            </a:r>
          </a:p>
          <a:p>
            <a:pPr algn="just"/>
            <a:endParaRPr lang="ru-RU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>
              <a:sym typeface="Symbol"/>
            </a:endParaRPr>
          </a:p>
          <a:p>
            <a:pPr algn="just"/>
            <a:r>
              <a:rPr lang="en-US" sz="2000" dirty="0" smtClean="0">
                <a:sym typeface="Symbol"/>
              </a:rPr>
              <a:t>	</a:t>
            </a:r>
            <a:r>
              <a:rPr lang="ru-RU" sz="2000" dirty="0" smtClean="0">
                <a:sym typeface="Symbol"/>
              </a:rPr>
              <a:t>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000" dirty="0" smtClean="0">
                <a:cs typeface="Times New Roman" pitchFamily="18" charset="0"/>
              </a:rPr>
              <a:t> 	cross section of P – odd interaction.</a:t>
            </a:r>
          </a:p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sz="2000" dirty="0" smtClean="0">
                <a:cs typeface="Times New Roman" pitchFamily="18" charset="0"/>
              </a:rPr>
              <a:t>	target thickness</a:t>
            </a:r>
          </a:p>
          <a:p>
            <a:pPr algn="just"/>
            <a:endParaRPr lang="ru-RU" sz="2000" dirty="0" smtClean="0"/>
          </a:p>
          <a:p>
            <a:pPr algn="ctr"/>
            <a:r>
              <a:rPr lang="en-US" sz="2000" b="1" dirty="0" smtClean="0"/>
              <a:t>Thus, PA theorem is satisfied in neutron transmission in the presence of the P-odd effect.</a:t>
            </a:r>
            <a:endParaRPr lang="ru-RU" sz="2000" b="1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214678" y="928670"/>
          <a:ext cx="2451100" cy="331788"/>
        </p:xfrm>
        <a:graphic>
          <a:graphicData uri="http://schemas.openxmlformats.org/presentationml/2006/ole">
            <p:oleObj spid="_x0000_s18434" name="Формула" r:id="rId3" imgW="2450880" imgH="330120" progId="Equation.3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2928934"/>
            <a:ext cx="9144000" cy="3467104"/>
            <a:chOff x="0" y="2928934"/>
            <a:chExt cx="9144000" cy="346710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2928934"/>
              <a:ext cx="9144000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  <a:r>
                <a:rPr lang="ru-RU" sz="2000" b="1" dirty="0" smtClean="0"/>
                <a:t>. </a:t>
              </a:r>
              <a:r>
                <a:rPr lang="en-US" sz="2000" b="1" dirty="0" smtClean="0"/>
                <a:t>VIOLATION OF T - INVARIANCE</a:t>
              </a:r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just"/>
              <a:r>
                <a:rPr lang="en-US" sz="2000" dirty="0" smtClean="0"/>
                <a:t>In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dirty="0" smtClean="0"/>
                <a:t>-matrix approach:</a:t>
              </a:r>
            </a:p>
            <a:p>
              <a:pPr algn="just"/>
              <a:endParaRPr lang="en-US" sz="2000" dirty="0" smtClean="0"/>
            </a:p>
            <a:p>
              <a:pPr algn="just"/>
              <a:endParaRPr lang="en-US" sz="2000" dirty="0"/>
            </a:p>
            <a:p>
              <a:pPr algn="just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T ~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000" dirty="0" smtClean="0">
                  <a:cs typeface="Times New Roman" pitchFamily="18" charset="0"/>
                </a:rPr>
                <a:t>is </a:t>
              </a:r>
              <a:r>
                <a:rPr lang="en-US" sz="2000" dirty="0" smtClean="0"/>
                <a:t>transition matrix, which depend on P-odd matrix element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2000" dirty="0" smtClean="0"/>
            </a:p>
            <a:p>
              <a:pPr algn="just"/>
              <a:endParaRPr lang="ru-RU" sz="2000" dirty="0" smtClean="0"/>
            </a:p>
            <a:p>
              <a:pPr algn="just"/>
              <a:r>
                <a:rPr lang="en-US" sz="2000" dirty="0" smtClean="0"/>
                <a:t>Under time reversal,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dirty="0" smtClean="0"/>
                <a:t> is transformed in the first order in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000" dirty="0" smtClean="0"/>
                <a:t> :</a:t>
              </a: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4000496" y="4286256"/>
            <a:ext cx="990600" cy="241300"/>
          </p:xfrm>
          <a:graphic>
            <a:graphicData uri="http://schemas.openxmlformats.org/presentationml/2006/ole">
              <p:oleObj spid="_x0000_s18437" name="Формула" r:id="rId4" imgW="990360" imgH="241200" progId="Equation.3">
                <p:embed/>
              </p:oleObj>
            </a:graphicData>
          </a:graphic>
        </p:graphicFrame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2008188" y="5857875"/>
            <a:ext cx="5299075" cy="538163"/>
          </p:xfrm>
          <a:graphic>
            <a:graphicData uri="http://schemas.openxmlformats.org/presentationml/2006/ole">
              <p:oleObj spid="_x0000_s18438" name="Формула" r:id="rId5" imgW="5283000" imgH="533160" progId="Equation.3">
                <p:embed/>
              </p:oleObj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871537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1164</Words>
  <Application>Microsoft Office PowerPoint</Application>
  <PresentationFormat>Экран (4:3)</PresentationFormat>
  <Paragraphs>253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Тема Office</vt:lpstr>
      <vt:lpstr>Формула</vt:lpstr>
      <vt:lpstr>CorelDRAW</vt:lpstr>
      <vt:lpstr>Graph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86</cp:revision>
  <dcterms:created xsi:type="dcterms:W3CDTF">2024-01-02T10:45:40Z</dcterms:created>
  <dcterms:modified xsi:type="dcterms:W3CDTF">2024-01-29T08:27:51Z</dcterms:modified>
</cp:coreProperties>
</file>