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3"/>
  </p:notesMasterIdLst>
  <p:sldIdLst>
    <p:sldId id="284" r:id="rId2"/>
    <p:sldId id="420" r:id="rId3"/>
    <p:sldId id="263" r:id="rId4"/>
    <p:sldId id="423" r:id="rId5"/>
    <p:sldId id="439" r:id="rId6"/>
    <p:sldId id="444" r:id="rId7"/>
    <p:sldId id="434" r:id="rId8"/>
    <p:sldId id="441" r:id="rId9"/>
    <p:sldId id="446" r:id="rId10"/>
    <p:sldId id="447"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4" userDrawn="1">
          <p15:clr>
            <a:srgbClr val="A4A3A4"/>
          </p15:clr>
        </p15:guide>
        <p15:guide id="3" pos="240" userDrawn="1">
          <p15:clr>
            <a:srgbClr val="A4A3A4"/>
          </p15:clr>
        </p15:guide>
        <p15:guide id="4" pos="74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Chaligava" initials="OC" lastIdx="1" clrIdx="0">
    <p:extLst>
      <p:ext uri="{19B8F6BF-5375-455C-9EA6-DF929625EA0E}">
        <p15:presenceInfo xmlns:p15="http://schemas.microsoft.com/office/powerpoint/2012/main" userId="2ec1fa96b1c137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a:srgbClr val="CECECE"/>
    <a:srgbClr val="353535"/>
    <a:srgbClr val="FFFFBE"/>
    <a:srgbClr val="000000"/>
    <a:srgbClr val="EDF7E1"/>
    <a:srgbClr val="E6E6E6"/>
    <a:srgbClr val="7F7F7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1871" autoAdjust="0"/>
  </p:normalViewPr>
  <p:slideViewPr>
    <p:cSldViewPr snapToGrid="0" showGuides="1">
      <p:cViewPr varScale="1">
        <p:scale>
          <a:sx n="94" d="100"/>
          <a:sy n="94" d="100"/>
        </p:scale>
        <p:origin x="1182" y="78"/>
      </p:cViewPr>
      <p:guideLst>
        <p:guide pos="3840"/>
        <p:guide orient="horz" pos="2184"/>
        <p:guide pos="240"/>
        <p:guide pos="74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07F00-7A3F-4CB0-88F9-A7C26BE0E083}" type="datetimeFigureOut">
              <a:rPr lang="en-US" smtClean="0"/>
              <a:t>25.01.2024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B9C85-D1C4-4DB5-BA45-AEF4F3409888}" type="slidenum">
              <a:rPr lang="en-US" smtClean="0"/>
              <a:t>‹#›</a:t>
            </a:fld>
            <a:endParaRPr lang="en-US"/>
          </a:p>
        </p:txBody>
      </p:sp>
    </p:spTree>
    <p:extLst>
      <p:ext uri="{BB962C8B-B14F-4D97-AF65-F5344CB8AC3E}">
        <p14:creationId xmlns:p14="http://schemas.microsoft.com/office/powerpoint/2010/main" val="135293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B9C85-D1C4-4DB5-BA45-AEF4F3409888}" type="slidenum">
              <a:rPr lang="en-US" smtClean="0"/>
              <a:t>1</a:t>
            </a:fld>
            <a:endParaRPr lang="en-US"/>
          </a:p>
        </p:txBody>
      </p:sp>
    </p:spTree>
    <p:extLst>
      <p:ext uri="{BB962C8B-B14F-4D97-AF65-F5344CB8AC3E}">
        <p14:creationId xmlns:p14="http://schemas.microsoft.com/office/powerpoint/2010/main" val="369088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9B9C85-D1C4-4DB5-BA45-AEF4F3409888}" type="slidenum">
              <a:rPr lang="en-US" smtClean="0"/>
              <a:t>2</a:t>
            </a:fld>
            <a:endParaRPr lang="en-US"/>
          </a:p>
        </p:txBody>
      </p:sp>
    </p:spTree>
    <p:extLst>
      <p:ext uri="{BB962C8B-B14F-4D97-AF65-F5344CB8AC3E}">
        <p14:creationId xmlns:p14="http://schemas.microsoft.com/office/powerpoint/2010/main" val="333114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9B9C85-D1C4-4DB5-BA45-AEF4F3409888}" type="slidenum">
              <a:rPr lang="en-US" smtClean="0"/>
              <a:t>3</a:t>
            </a:fld>
            <a:endParaRPr lang="en-US"/>
          </a:p>
        </p:txBody>
      </p:sp>
    </p:spTree>
    <p:extLst>
      <p:ext uri="{BB962C8B-B14F-4D97-AF65-F5344CB8AC3E}">
        <p14:creationId xmlns:p14="http://schemas.microsoft.com/office/powerpoint/2010/main" val="165164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99B9C85-D1C4-4DB5-BA45-AEF4F3409888}" type="slidenum">
              <a:rPr lang="en-US" smtClean="0"/>
              <a:t>4</a:t>
            </a:fld>
            <a:endParaRPr lang="en-US"/>
          </a:p>
        </p:txBody>
      </p:sp>
    </p:spTree>
    <p:extLst>
      <p:ext uri="{BB962C8B-B14F-4D97-AF65-F5344CB8AC3E}">
        <p14:creationId xmlns:p14="http://schemas.microsoft.com/office/powerpoint/2010/main" val="743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dirty="0">
              <a:latin typeface="Century" panose="020406040505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dirty="0">
              <a:latin typeface="Century" panose="02040604050505020304" pitchFamily="18" charset="0"/>
              <a:cs typeface="Times New Roman" panose="02020603050405020304" pitchFamily="18" charset="0"/>
            </a:endParaRPr>
          </a:p>
          <a:p>
            <a:pPr marL="0" indent="0">
              <a:buFont typeface="Courier New" panose="02070309020205020404" pitchFamily="49" charset="0"/>
              <a:buNone/>
            </a:pPr>
            <a:endParaRPr lang="en-US" sz="1200" b="1" dirty="0">
              <a:solidFill>
                <a:schemeClr val="bg1"/>
              </a:solidFill>
              <a:latin typeface="Century" panose="02040604050505020304" pitchFamily="18" charset="0"/>
            </a:endParaRPr>
          </a:p>
        </p:txBody>
      </p:sp>
      <p:sp>
        <p:nvSpPr>
          <p:cNvPr id="4" name="Slide Number Placeholder 3"/>
          <p:cNvSpPr>
            <a:spLocks noGrp="1"/>
          </p:cNvSpPr>
          <p:nvPr>
            <p:ph type="sldNum" sz="quarter" idx="10"/>
          </p:nvPr>
        </p:nvSpPr>
        <p:spPr/>
        <p:txBody>
          <a:bodyPr/>
          <a:lstStyle/>
          <a:p>
            <a:fld id="{599B9C85-D1C4-4DB5-BA45-AEF4F3409888}" type="slidenum">
              <a:rPr lang="en-US" smtClean="0"/>
              <a:t>5</a:t>
            </a:fld>
            <a:endParaRPr lang="en-US"/>
          </a:p>
        </p:txBody>
      </p:sp>
    </p:spTree>
    <p:extLst>
      <p:ext uri="{BB962C8B-B14F-4D97-AF65-F5344CB8AC3E}">
        <p14:creationId xmlns:p14="http://schemas.microsoft.com/office/powerpoint/2010/main" val="57887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panose="020406040505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9B9C85-D1C4-4DB5-BA45-AEF4F3409888}" type="slidenum">
              <a:rPr lang="en-US" smtClean="0"/>
              <a:t>7</a:t>
            </a:fld>
            <a:endParaRPr lang="en-US"/>
          </a:p>
        </p:txBody>
      </p:sp>
    </p:spTree>
    <p:extLst>
      <p:ext uri="{BB962C8B-B14F-4D97-AF65-F5344CB8AC3E}">
        <p14:creationId xmlns:p14="http://schemas.microsoft.com/office/powerpoint/2010/main" val="53393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panose="020406040505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9B9C85-D1C4-4DB5-BA45-AEF4F3409888}" type="slidenum">
              <a:rPr lang="en-US" smtClean="0"/>
              <a:t>8</a:t>
            </a:fld>
            <a:endParaRPr lang="en-US"/>
          </a:p>
        </p:txBody>
      </p:sp>
    </p:spTree>
    <p:extLst>
      <p:ext uri="{BB962C8B-B14F-4D97-AF65-F5344CB8AC3E}">
        <p14:creationId xmlns:p14="http://schemas.microsoft.com/office/powerpoint/2010/main" val="127397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B9C85-D1C4-4DB5-BA45-AEF4F3409888}" type="slidenum">
              <a:rPr lang="en-US" smtClean="0"/>
              <a:t>10</a:t>
            </a:fld>
            <a:endParaRPr lang="en-US"/>
          </a:p>
        </p:txBody>
      </p:sp>
    </p:spTree>
    <p:extLst>
      <p:ext uri="{BB962C8B-B14F-4D97-AF65-F5344CB8AC3E}">
        <p14:creationId xmlns:p14="http://schemas.microsoft.com/office/powerpoint/2010/main" val="161949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B3AF94-4DA8-40EC-B73E-33183E5C8220}" type="datetimeFigureOut">
              <a:rPr lang="en-US" smtClean="0"/>
              <a:t>25.01.2024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261512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3AF94-4DA8-40EC-B73E-33183E5C8220}" type="datetimeFigureOut">
              <a:rPr lang="en-US" smtClean="0"/>
              <a:t>25.01.2024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126979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3AF94-4DA8-40EC-B73E-33183E5C8220}" type="datetimeFigureOut">
              <a:rPr lang="en-US" smtClean="0"/>
              <a:t>25.01.2024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141164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3AF94-4DA8-40EC-B73E-33183E5C8220}" type="datetimeFigureOut">
              <a:rPr lang="en-US" smtClean="0"/>
              <a:t>25.01.2024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313290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AF94-4DA8-40EC-B73E-33183E5C8220}" type="datetimeFigureOut">
              <a:rPr lang="en-US" smtClean="0"/>
              <a:t>25.01.2024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426365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B3AF94-4DA8-40EC-B73E-33183E5C8220}" type="datetimeFigureOut">
              <a:rPr lang="en-US" smtClean="0"/>
              <a:t>25.01.2024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294303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B3AF94-4DA8-40EC-B73E-33183E5C8220}" type="datetimeFigureOut">
              <a:rPr lang="en-US" smtClean="0"/>
              <a:t>25.01.2024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28449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3AF94-4DA8-40EC-B73E-33183E5C8220}" type="datetimeFigureOut">
              <a:rPr lang="en-US" smtClean="0"/>
              <a:t>25.01.2024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82630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AF94-4DA8-40EC-B73E-33183E5C8220}" type="datetimeFigureOut">
              <a:rPr lang="en-US" smtClean="0"/>
              <a:t>25.01.2024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25787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AF94-4DA8-40EC-B73E-33183E5C8220}" type="datetimeFigureOut">
              <a:rPr lang="en-US" smtClean="0"/>
              <a:t>25.01.2024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45278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AF94-4DA8-40EC-B73E-33183E5C8220}" type="datetimeFigureOut">
              <a:rPr lang="en-US" smtClean="0"/>
              <a:t>25.01.2024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A8FD0-8A2B-4121-B767-568FB2FF9D1C}" type="slidenum">
              <a:rPr lang="en-US" smtClean="0"/>
              <a:t>‹#›</a:t>
            </a:fld>
            <a:endParaRPr lang="en-US"/>
          </a:p>
        </p:txBody>
      </p:sp>
    </p:spTree>
    <p:extLst>
      <p:ext uri="{BB962C8B-B14F-4D97-AF65-F5344CB8AC3E}">
        <p14:creationId xmlns:p14="http://schemas.microsoft.com/office/powerpoint/2010/main" val="190345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AF94-4DA8-40EC-B73E-33183E5C8220}" type="datetimeFigureOut">
              <a:rPr lang="en-US" smtClean="0"/>
              <a:t>25.01.2024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A8FD0-8A2B-4121-B767-568FB2FF9D1C}" type="slidenum">
              <a:rPr lang="en-US" smtClean="0"/>
              <a:t>‹#›</a:t>
            </a:fld>
            <a:endParaRPr lang="en-US"/>
          </a:p>
        </p:txBody>
      </p:sp>
    </p:spTree>
    <p:extLst>
      <p:ext uri="{BB962C8B-B14F-4D97-AF65-F5344CB8AC3E}">
        <p14:creationId xmlns:p14="http://schemas.microsoft.com/office/powerpoint/2010/main" val="412470194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420415"/>
            <a:ext cx="11430000" cy="175382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tx1"/>
                </a:solidFill>
                <a:latin typeface="Century" panose="02040604050505020304" pitchFamily="18" charset="0"/>
              </a:rPr>
              <a:t>Investigations of the Atmospheric Deposition of Trace Elements in Georgia Based </a:t>
            </a:r>
          </a:p>
          <a:p>
            <a:pPr algn="ctr"/>
            <a:r>
              <a:rPr lang="en-US" sz="3600" b="1" dirty="0">
                <a:solidFill>
                  <a:schemeClr val="tx1"/>
                </a:solidFill>
                <a:latin typeface="Century" panose="02040604050505020304" pitchFamily="18" charset="0"/>
              </a:rPr>
              <a:t>on 2019-2023 Moss Survey</a:t>
            </a:r>
          </a:p>
        </p:txBody>
      </p:sp>
      <p:sp>
        <p:nvSpPr>
          <p:cNvPr id="16" name="TextBox 15"/>
          <p:cNvSpPr txBox="1"/>
          <p:nvPr/>
        </p:nvSpPr>
        <p:spPr>
          <a:xfrm>
            <a:off x="0" y="3390597"/>
            <a:ext cx="12192000" cy="3046988"/>
          </a:xfrm>
          <a:prstGeom prst="rect">
            <a:avLst/>
          </a:prstGeom>
          <a:noFill/>
        </p:spPr>
        <p:txBody>
          <a:bodyPr wrap="square" rtlCol="0">
            <a:spAutoFit/>
          </a:bodyPr>
          <a:lstStyle/>
          <a:p>
            <a:pPr algn="ctr"/>
            <a:r>
              <a:rPr lang="en-US" sz="2400" b="1" u="sng" dirty="0">
                <a:solidFill>
                  <a:srgbClr val="000000"/>
                </a:solidFill>
                <a:effectLst/>
                <a:latin typeface="Times New Roman" panose="02020603050405020304" pitchFamily="18" charset="0"/>
                <a:ea typeface="Times New Roman" panose="02020603050405020304" pitchFamily="18" charset="0"/>
              </a:rPr>
              <a:t>Chaligava O.</a:t>
            </a:r>
            <a:r>
              <a:rPr lang="en-US" sz="2400" baseline="30000" dirty="0">
                <a:solidFill>
                  <a:srgbClr val="000000"/>
                </a:solidFill>
                <a:effectLst/>
                <a:latin typeface="Times New Roman" panose="02020603050405020304" pitchFamily="18" charset="0"/>
                <a:ea typeface="Times New Roman" panose="02020603050405020304" pitchFamily="18" charset="0"/>
              </a:rPr>
              <a:t>1,2,3</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Zinicovscaia</a:t>
            </a:r>
            <a:r>
              <a:rPr lang="en-US" sz="2400" b="1" dirty="0">
                <a:solidFill>
                  <a:srgbClr val="000000"/>
                </a:solidFill>
                <a:effectLst/>
                <a:latin typeface="Times New Roman" panose="02020603050405020304" pitchFamily="18" charset="0"/>
                <a:ea typeface="Times New Roman" panose="02020603050405020304" pitchFamily="18" charset="0"/>
              </a:rPr>
              <a:t> I.</a:t>
            </a:r>
            <a:r>
              <a:rPr lang="en-US" sz="2400" baseline="30000" dirty="0">
                <a:solidFill>
                  <a:srgbClr val="000000"/>
                </a:solidFill>
                <a:latin typeface="Times New Roman" panose="02020603050405020304" pitchFamily="18" charset="0"/>
              </a:rPr>
              <a:t>1</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Peshkova</a:t>
            </a:r>
            <a:r>
              <a:rPr lang="en-US" sz="2400" b="1" dirty="0">
                <a:solidFill>
                  <a:srgbClr val="000000"/>
                </a:solidFill>
                <a:effectLst/>
                <a:latin typeface="Times New Roman" panose="02020603050405020304" pitchFamily="18" charset="0"/>
                <a:ea typeface="Times New Roman" panose="02020603050405020304" pitchFamily="18" charset="0"/>
              </a:rPr>
              <a:t> A.</a:t>
            </a:r>
            <a:r>
              <a:rPr lang="en-US" sz="2400" baseline="30000" dirty="0">
                <a:solidFill>
                  <a:srgbClr val="000000"/>
                </a:solidFill>
                <a:latin typeface="Times New Roman" panose="02020603050405020304" pitchFamily="18" charset="0"/>
              </a:rPr>
              <a:t>1,2</a:t>
            </a:r>
            <a:r>
              <a:rPr lang="en-US" sz="2400" b="1" dirty="0">
                <a:solidFill>
                  <a:srgbClr val="000000"/>
                </a:solidFill>
                <a:effectLst/>
                <a:latin typeface="Times New Roman" panose="02020603050405020304" pitchFamily="18" charset="0"/>
                <a:ea typeface="Times New Roman" panose="02020603050405020304" pitchFamily="18" charset="0"/>
              </a:rPr>
              <a:t>, Yushin N.</a:t>
            </a:r>
            <a:r>
              <a:rPr lang="en-US" sz="2400" baseline="30000" dirty="0">
                <a:solidFill>
                  <a:srgbClr val="000000"/>
                </a:solidFill>
                <a:latin typeface="Times New Roman" panose="02020603050405020304" pitchFamily="18" charset="0"/>
              </a:rPr>
              <a:t>1,2</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Frontasyeva</a:t>
            </a:r>
            <a:r>
              <a:rPr lang="en-US" sz="2400" b="1" dirty="0">
                <a:solidFill>
                  <a:srgbClr val="000000"/>
                </a:solidFill>
                <a:effectLst/>
                <a:latin typeface="Times New Roman" panose="02020603050405020304" pitchFamily="18" charset="0"/>
                <a:ea typeface="Times New Roman" panose="02020603050405020304" pitchFamily="18" charset="0"/>
              </a:rPr>
              <a:t> M.V.</a:t>
            </a:r>
            <a:r>
              <a:rPr lang="en-US" sz="2400" baseline="30000" dirty="0">
                <a:solidFill>
                  <a:srgbClr val="000000"/>
                </a:solidFill>
                <a:latin typeface="Times New Roman" panose="02020603050405020304" pitchFamily="18" charset="0"/>
              </a:rPr>
              <a:t>1</a:t>
            </a:r>
            <a:r>
              <a:rPr lang="en-US" sz="2400" b="1" dirty="0">
                <a:solidFill>
                  <a:srgbClr val="000000"/>
                </a:solidFill>
                <a:effectLst/>
                <a:latin typeface="Times New Roman" panose="02020603050405020304" pitchFamily="18" charset="0"/>
                <a:ea typeface="Times New Roman" panose="02020603050405020304" pitchFamily="18" charset="0"/>
              </a:rPr>
              <a:t>, Vergel K.</a:t>
            </a:r>
            <a:r>
              <a:rPr lang="en-US" sz="2400" baseline="30000" dirty="0">
                <a:solidFill>
                  <a:srgbClr val="000000"/>
                </a:solidFill>
                <a:latin typeface="Times New Roman" panose="02020603050405020304" pitchFamily="18" charset="0"/>
              </a:rPr>
              <a:t>1,2</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Grozdov</a:t>
            </a:r>
            <a:r>
              <a:rPr lang="en-US" sz="2400" b="1" dirty="0">
                <a:solidFill>
                  <a:srgbClr val="000000"/>
                </a:solidFill>
                <a:effectLst/>
                <a:latin typeface="Times New Roman" panose="02020603050405020304" pitchFamily="18" charset="0"/>
                <a:ea typeface="Times New Roman" panose="02020603050405020304" pitchFamily="18" charset="0"/>
              </a:rPr>
              <a:t> D.</a:t>
            </a:r>
            <a:r>
              <a:rPr lang="en-US" sz="2400" baseline="30000" dirty="0">
                <a:solidFill>
                  <a:srgbClr val="000000"/>
                </a:solidFill>
                <a:latin typeface="Times New Roman" panose="02020603050405020304" pitchFamily="18" charset="0"/>
              </a:rPr>
              <a:t>1</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Cepoi</a:t>
            </a:r>
            <a:r>
              <a:rPr lang="en-US" sz="2400" b="1" dirty="0">
                <a:solidFill>
                  <a:srgbClr val="000000"/>
                </a:solidFill>
                <a:effectLst/>
                <a:latin typeface="Times New Roman" panose="02020603050405020304" pitchFamily="18" charset="0"/>
                <a:ea typeface="Times New Roman" panose="02020603050405020304" pitchFamily="18" charset="0"/>
              </a:rPr>
              <a:t> L.</a:t>
            </a:r>
            <a:r>
              <a:rPr lang="en-US" sz="2400" baseline="30000" dirty="0">
                <a:solidFill>
                  <a:srgbClr val="000000"/>
                </a:solidFill>
                <a:latin typeface="Times New Roman" panose="02020603050405020304" pitchFamily="18" charset="0"/>
              </a:rPr>
              <a:t>2</a:t>
            </a:r>
          </a:p>
          <a:p>
            <a:pPr algn="ct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ctr"/>
            <a:r>
              <a:rPr lang="en-US" sz="1800" i="1" baseline="30000" dirty="0">
                <a:effectLst/>
                <a:latin typeface="Times New Roman" panose="02020603050405020304" pitchFamily="18" charset="0"/>
                <a:ea typeface="Times New Roman" panose="02020603050405020304" pitchFamily="18" charset="0"/>
              </a:rPr>
              <a:t>1</a:t>
            </a:r>
            <a:r>
              <a:rPr lang="en-US" i="1" dirty="0">
                <a:latin typeface="Times New Roman" panose="02020603050405020304" pitchFamily="18" charset="0"/>
              </a:rPr>
              <a:t>Sector of Neutron Activation Analysis and Applied Research, Division of Nuclear Physics, FLNP, Joint Institute for Nuclear Research, </a:t>
            </a:r>
            <a:r>
              <a:rPr lang="en-US" i="1" dirty="0" err="1">
                <a:latin typeface="Times New Roman" panose="02020603050405020304" pitchFamily="18" charset="0"/>
              </a:rPr>
              <a:t>Dubna</a:t>
            </a:r>
            <a:r>
              <a:rPr lang="en-US" i="1" dirty="0">
                <a:latin typeface="Times New Roman" panose="02020603050405020304" pitchFamily="18" charset="0"/>
              </a:rPr>
              <a:t>, Russian Federation</a:t>
            </a:r>
          </a:p>
          <a:p>
            <a:pPr algn="ctr"/>
            <a:r>
              <a:rPr lang="en-US" sz="1800" i="1" baseline="30000" dirty="0">
                <a:effectLst/>
                <a:latin typeface="Times New Roman" panose="02020603050405020304" pitchFamily="18" charset="0"/>
                <a:ea typeface="Times New Roman" panose="02020603050405020304" pitchFamily="18" charset="0"/>
              </a:rPr>
              <a:t>2</a:t>
            </a:r>
            <a:r>
              <a:rPr lang="en-US" i="1" dirty="0">
                <a:latin typeface="Times New Roman" panose="02020603050405020304" pitchFamily="18" charset="0"/>
              </a:rPr>
              <a:t>Doctoral School Biological, </a:t>
            </a:r>
            <a:r>
              <a:rPr lang="en-US" i="1" dirty="0" err="1">
                <a:latin typeface="Times New Roman" panose="02020603050405020304" pitchFamily="18" charset="0"/>
              </a:rPr>
              <a:t>Geonomic</a:t>
            </a:r>
            <a:r>
              <a:rPr lang="en-US" i="1" dirty="0">
                <a:latin typeface="Times New Roman" panose="02020603050405020304" pitchFamily="18" charset="0"/>
              </a:rPr>
              <a:t>, Chemical and Technological Science, Moldova State University, Chisinau, Republic of Moldova</a:t>
            </a:r>
          </a:p>
          <a:p>
            <a:pPr algn="ctr"/>
            <a:r>
              <a:rPr lang="en-US" i="1" baseline="30000" dirty="0">
                <a:latin typeface="Times New Roman" panose="02020603050405020304" pitchFamily="18" charset="0"/>
              </a:rPr>
              <a:t>3</a:t>
            </a:r>
            <a:r>
              <a:rPr lang="en-US" i="1" dirty="0">
                <a:latin typeface="Times New Roman" panose="02020603050405020304" pitchFamily="18" charset="0"/>
              </a:rPr>
              <a:t>Faculty of Informatics and Control Systems, Georgian Technical University, Tbilisi, Georgia</a:t>
            </a:r>
          </a:p>
          <a:p>
            <a:pPr algn="ctr"/>
            <a:endParaRPr lang="en-GB" i="1" dirty="0">
              <a:latin typeface="Times New Roman" panose="02020603050405020304" pitchFamily="18" charset="0"/>
              <a:cs typeface="Times New Roman" panose="02020603050405020304" pitchFamily="18" charset="0"/>
            </a:endParaRPr>
          </a:p>
          <a:p>
            <a:pPr algn="ctr"/>
            <a:r>
              <a:rPr lang="en-US" i="1" dirty="0">
                <a:latin typeface="Times New Roman" panose="02020603050405020304" pitchFamily="18" charset="0"/>
                <a:cs typeface="Times New Roman" panose="02020603050405020304" pitchFamily="18" charset="0"/>
              </a:rPr>
              <a:t>*e-mail: </a:t>
            </a:r>
            <a:r>
              <a:rPr lang="en-US" sz="1800" i="1" dirty="0">
                <a:solidFill>
                  <a:srgbClr val="000000"/>
                </a:solidFill>
                <a:effectLst/>
                <a:latin typeface="Times New Roman" panose="02020603050405020304" pitchFamily="18" charset="0"/>
                <a:ea typeface="Times New Roman" panose="02020603050405020304" pitchFamily="18" charset="0"/>
              </a:rPr>
              <a:t>chaligava@jinr.ru</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16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EF29DC-AECA-4908-A917-D67C61F09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8485" cy="6858000"/>
          </a:xfrm>
          <a:prstGeom prst="rect">
            <a:avLst/>
          </a:prstGeom>
        </p:spPr>
      </p:pic>
      <p:sp>
        <p:nvSpPr>
          <p:cNvPr id="2" name="Rectangle 1"/>
          <p:cNvSpPr/>
          <p:nvPr/>
        </p:nvSpPr>
        <p:spPr>
          <a:xfrm>
            <a:off x="0" y="190500"/>
            <a:ext cx="12192000" cy="523220"/>
          </a:xfrm>
          <a:prstGeom prst="rect">
            <a:avLst/>
          </a:prstGeom>
        </p:spPr>
        <p:txBody>
          <a:bodyPr wrap="square">
            <a:spAutoFit/>
          </a:bodyPr>
          <a:lstStyle/>
          <a:p>
            <a:pPr lvl="1" algn="ctr"/>
            <a:r>
              <a:rPr lang="en-US" sz="2800" dirty="0">
                <a:ln>
                  <a:solidFill>
                    <a:schemeClr val="bg1"/>
                  </a:solidFill>
                </a:ln>
                <a:solidFill>
                  <a:schemeClr val="bg1"/>
                </a:solidFill>
                <a:effectLst>
                  <a:outerShdw blurRad="38100" dist="38100" dir="2700000" algn="tl">
                    <a:srgbClr val="000000">
                      <a:alpha val="43137"/>
                    </a:srgbClr>
                  </a:outerShdw>
                </a:effectLst>
                <a:latin typeface="Century" panose="02040604050505020304" pitchFamily="18" charset="0"/>
              </a:rPr>
              <a:t>Conclusions</a:t>
            </a:r>
          </a:p>
        </p:txBody>
      </p:sp>
      <p:sp>
        <p:nvSpPr>
          <p:cNvPr id="3" name="Rounded Rectangle 2"/>
          <p:cNvSpPr/>
          <p:nvPr/>
        </p:nvSpPr>
        <p:spPr>
          <a:xfrm>
            <a:off x="381000" y="923074"/>
            <a:ext cx="11430000" cy="5859066"/>
          </a:xfrm>
          <a:prstGeom prst="roundRect">
            <a:avLst>
              <a:gd name="adj" fmla="val 5883"/>
            </a:avLst>
          </a:prstGeom>
          <a:solidFill>
            <a:srgbClr val="FFFFFF">
              <a:alpha val="69804"/>
            </a:srgbClr>
          </a:solidFill>
          <a:ln>
            <a:noFill/>
          </a:ln>
        </p:spPr>
        <p:txBody>
          <a:bodyPr wrap="square">
            <a:spAutoFit/>
          </a:bodyPr>
          <a:lstStyle/>
          <a:p>
            <a:pPr marL="342900" indent="-342900" algn="just">
              <a:buFont typeface="Courier New" panose="02070309020205020404" pitchFamily="49" charset="0"/>
              <a:buChar char="o"/>
            </a:pPr>
            <a:r>
              <a:rPr lang="en-US" sz="2000" dirty="0">
                <a:ln>
                  <a:solidFill>
                    <a:schemeClr val="tx1"/>
                  </a:solidFill>
                </a:ln>
                <a:latin typeface="Century" panose="02040604050505020304" pitchFamily="18" charset="0"/>
              </a:rPr>
              <a:t>The 2019-2023 moss survey effectively identified the main hotspots of atmospheric deposition </a:t>
            </a:r>
            <a:r>
              <a:rPr lang="ro-RO" sz="2000" dirty="0">
                <a:ln>
                  <a:solidFill>
                    <a:schemeClr val="tx1"/>
                  </a:solidFill>
                </a:ln>
                <a:latin typeface="Century" panose="02040604050505020304" pitchFamily="18" charset="0"/>
              </a:rPr>
              <a:t>of</a:t>
            </a:r>
            <a:r>
              <a:rPr lang="en-US" sz="2000" dirty="0">
                <a:ln>
                  <a:solidFill>
                    <a:schemeClr val="tx1"/>
                  </a:solidFill>
                </a:ln>
                <a:latin typeface="Century" panose="02040604050505020304" pitchFamily="18" charset="0"/>
              </a:rPr>
              <a:t> trace elements.</a:t>
            </a:r>
          </a:p>
          <a:p>
            <a:pPr marL="342900" indent="-342900" algn="just">
              <a:buFont typeface="Courier New" panose="02070309020205020404" pitchFamily="49" charset="0"/>
              <a:buChar char="o"/>
            </a:pPr>
            <a:endParaRPr lang="en-US" sz="2000" dirty="0">
              <a:ln>
                <a:solidFill>
                  <a:schemeClr val="tx1"/>
                </a:solidFill>
              </a:ln>
              <a:latin typeface="Century" panose="02040604050505020304" pitchFamily="18" charset="0"/>
            </a:endParaRPr>
          </a:p>
          <a:p>
            <a:pPr marL="342900" indent="-342900" algn="just">
              <a:buFont typeface="Courier New" panose="02070309020205020404" pitchFamily="49" charset="0"/>
              <a:buChar char="o"/>
            </a:pPr>
            <a:r>
              <a:rPr lang="en-US" sz="2000" dirty="0">
                <a:ln>
                  <a:solidFill>
                    <a:schemeClr val="tx1"/>
                  </a:solidFill>
                </a:ln>
                <a:latin typeface="Century" panose="02040604050505020304" pitchFamily="18" charset="0"/>
              </a:rPr>
              <a:t>Anthropogenic impact</a:t>
            </a:r>
            <a:r>
              <a:rPr lang="ro-RO" sz="2000" dirty="0">
                <a:ln>
                  <a:solidFill>
                    <a:schemeClr val="tx1"/>
                  </a:solidFill>
                </a:ln>
                <a:latin typeface="Century" panose="02040604050505020304" pitchFamily="18" charset="0"/>
              </a:rPr>
              <a:t> was</a:t>
            </a:r>
            <a:r>
              <a:rPr lang="en-US" sz="2000" dirty="0">
                <a:ln>
                  <a:solidFill>
                    <a:schemeClr val="tx1"/>
                  </a:solidFill>
                </a:ln>
                <a:latin typeface="Century" panose="02040604050505020304" pitchFamily="18" charset="0"/>
              </a:rPr>
              <a:t> identified as key factor, primarily pollution </a:t>
            </a:r>
            <a:r>
              <a:rPr lang="ro-RO" sz="2000" dirty="0">
                <a:ln>
                  <a:solidFill>
                    <a:schemeClr val="tx1"/>
                  </a:solidFill>
                </a:ln>
                <a:latin typeface="Century" panose="02040604050505020304" pitchFamily="18" charset="0"/>
              </a:rPr>
              <a:t>comes </a:t>
            </a:r>
            <a:r>
              <a:rPr lang="en-US" sz="2000" dirty="0">
                <a:ln>
                  <a:solidFill>
                    <a:schemeClr val="tx1"/>
                  </a:solidFill>
                </a:ln>
                <a:latin typeface="Century" panose="02040604050505020304" pitchFamily="18" charset="0"/>
              </a:rPr>
              <a:t>from large cities and vehicle emissions, along with contributions from local industries like the </a:t>
            </a:r>
            <a:r>
              <a:rPr lang="en-US" sz="2000" dirty="0" err="1">
                <a:ln>
                  <a:solidFill>
                    <a:schemeClr val="tx1"/>
                  </a:solidFill>
                </a:ln>
                <a:latin typeface="Century" panose="02040604050505020304" pitchFamily="18" charset="0"/>
              </a:rPr>
              <a:t>Zestafoni</a:t>
            </a:r>
            <a:r>
              <a:rPr lang="en-US" sz="2000" dirty="0">
                <a:ln>
                  <a:solidFill>
                    <a:schemeClr val="tx1"/>
                  </a:solidFill>
                </a:ln>
                <a:latin typeface="Century" panose="02040604050505020304" pitchFamily="18" charset="0"/>
              </a:rPr>
              <a:t> Ferroalloy plant.</a:t>
            </a:r>
          </a:p>
          <a:p>
            <a:pPr marL="342900" indent="-342900" algn="just">
              <a:buFont typeface="Courier New" panose="02070309020205020404" pitchFamily="49" charset="0"/>
              <a:buChar char="o"/>
            </a:pPr>
            <a:endParaRPr lang="en-US" sz="2000" dirty="0">
              <a:ln>
                <a:solidFill>
                  <a:schemeClr val="tx1"/>
                </a:solidFill>
              </a:ln>
              <a:latin typeface="Century" panose="02040604050505020304" pitchFamily="18" charset="0"/>
            </a:endParaRPr>
          </a:p>
          <a:p>
            <a:pPr marL="342900" indent="-342900" algn="just">
              <a:buFont typeface="Courier New" panose="02070309020205020404" pitchFamily="49" charset="0"/>
              <a:buChar char="o"/>
            </a:pPr>
            <a:r>
              <a:rPr lang="en-US" sz="2000" dirty="0">
                <a:ln>
                  <a:solidFill>
                    <a:schemeClr val="tx1"/>
                  </a:solidFill>
                </a:ln>
                <a:latin typeface="Century" panose="02040604050505020304" pitchFamily="18" charset="0"/>
              </a:rPr>
              <a:t>Geogenic and anthropogenic factors were especially noticeable in the </a:t>
            </a:r>
            <a:r>
              <a:rPr lang="en-US" sz="2000" dirty="0" err="1">
                <a:ln>
                  <a:solidFill>
                    <a:schemeClr val="tx1"/>
                  </a:solidFill>
                </a:ln>
                <a:latin typeface="Century" panose="02040604050505020304" pitchFamily="18" charset="0"/>
              </a:rPr>
              <a:t>agricultur</a:t>
            </a:r>
            <a:r>
              <a:rPr lang="ro-RO" sz="2000" dirty="0">
                <a:ln>
                  <a:solidFill>
                    <a:schemeClr val="tx1"/>
                  </a:solidFill>
                </a:ln>
                <a:latin typeface="Century" panose="02040604050505020304" pitchFamily="18" charset="0"/>
              </a:rPr>
              <a:t>al </a:t>
            </a:r>
            <a:r>
              <a:rPr lang="en-US" sz="2000" dirty="0">
                <a:ln>
                  <a:solidFill>
                    <a:schemeClr val="tx1"/>
                  </a:solidFill>
                </a:ln>
                <a:latin typeface="Century" panose="02040604050505020304" pitchFamily="18" charset="0"/>
              </a:rPr>
              <a:t>region</a:t>
            </a:r>
            <a:r>
              <a:rPr lang="ro-RO" sz="2000" dirty="0">
                <a:ln>
                  <a:solidFill>
                    <a:schemeClr val="tx1"/>
                  </a:solidFill>
                </a:ln>
                <a:latin typeface="Century" panose="02040604050505020304" pitchFamily="18" charset="0"/>
              </a:rPr>
              <a:t> </a:t>
            </a:r>
            <a:r>
              <a:rPr lang="en-US" sz="2000" dirty="0">
                <a:ln>
                  <a:solidFill>
                    <a:schemeClr val="tx1"/>
                  </a:solidFill>
                </a:ln>
                <a:latin typeface="Century" panose="02040604050505020304" pitchFamily="18" charset="0"/>
              </a:rPr>
              <a:t>Kakheti. Human activities on agricultural lands likely contribute to the release of soil particles into the atmosphere, especially during dry seasons. Open areas further facilitate the dispersal of dust particles across extensive territories.</a:t>
            </a:r>
          </a:p>
          <a:p>
            <a:pPr marL="342900" indent="-342900" algn="just">
              <a:buFont typeface="Courier New" panose="02070309020205020404" pitchFamily="49" charset="0"/>
              <a:buChar char="o"/>
            </a:pPr>
            <a:endParaRPr lang="en-US" sz="2000" dirty="0">
              <a:ln>
                <a:solidFill>
                  <a:schemeClr val="tx1"/>
                </a:solidFill>
              </a:ln>
              <a:latin typeface="Century" panose="02040604050505020304" pitchFamily="18" charset="0"/>
            </a:endParaRPr>
          </a:p>
          <a:p>
            <a:pPr marL="342900" indent="-342900" algn="just">
              <a:buFont typeface="Courier New" panose="02070309020205020404" pitchFamily="49" charset="0"/>
              <a:buChar char="o"/>
            </a:pPr>
            <a:r>
              <a:rPr lang="en-US" sz="2000" dirty="0">
                <a:ln>
                  <a:solidFill>
                    <a:schemeClr val="tx1"/>
                  </a:solidFill>
                </a:ln>
                <a:latin typeface="Century" panose="02040604050505020304" pitchFamily="18" charset="0"/>
              </a:rPr>
              <a:t>The survey also showed a general decrease in the concentrations</a:t>
            </a:r>
            <a:r>
              <a:rPr lang="ro-RO" sz="2000" dirty="0">
                <a:ln>
                  <a:solidFill>
                    <a:schemeClr val="tx1"/>
                  </a:solidFill>
                </a:ln>
                <a:latin typeface="Century" panose="02040604050505020304" pitchFamily="18" charset="0"/>
              </a:rPr>
              <a:t> of the </a:t>
            </a:r>
            <a:r>
              <a:rPr lang="en-US" sz="2000" dirty="0">
                <a:ln>
                  <a:solidFill>
                    <a:schemeClr val="tx1"/>
                  </a:solidFill>
                </a:ln>
                <a:latin typeface="Century" panose="02040604050505020304" pitchFamily="18" charset="0"/>
              </a:rPr>
              <a:t>majority of element</a:t>
            </a:r>
            <a:r>
              <a:rPr lang="ro-RO" sz="2000" dirty="0">
                <a:ln>
                  <a:solidFill>
                    <a:schemeClr val="tx1"/>
                  </a:solidFill>
                </a:ln>
                <a:latin typeface="Century" panose="02040604050505020304" pitchFamily="18" charset="0"/>
              </a:rPr>
              <a:t>s</a:t>
            </a:r>
            <a:r>
              <a:rPr lang="en-US" sz="2000" dirty="0">
                <a:ln>
                  <a:solidFill>
                    <a:schemeClr val="tx1"/>
                  </a:solidFill>
                </a:ln>
                <a:latin typeface="Century" panose="02040604050505020304" pitchFamily="18" charset="0"/>
              </a:rPr>
              <a:t> compared to the 2014-2017 moss survey, although not drastic.</a:t>
            </a:r>
          </a:p>
          <a:p>
            <a:pPr algn="just"/>
            <a:endParaRPr lang="en-US" sz="2000" dirty="0">
              <a:ln>
                <a:solidFill>
                  <a:schemeClr val="tx1"/>
                </a:solidFill>
              </a:ln>
              <a:latin typeface="Century" panose="02040604050505020304" pitchFamily="18" charset="0"/>
            </a:endParaRPr>
          </a:p>
          <a:p>
            <a:pPr marL="342900" indent="-342900" algn="just">
              <a:buFont typeface="Courier New" panose="02070309020205020404" pitchFamily="49" charset="0"/>
              <a:buChar char="o"/>
            </a:pPr>
            <a:r>
              <a:rPr lang="en-US" sz="2000" dirty="0">
                <a:ln>
                  <a:solidFill>
                    <a:schemeClr val="tx1"/>
                  </a:solidFill>
                </a:ln>
                <a:latin typeface="Century" panose="02040604050505020304" pitchFamily="18" charset="0"/>
              </a:rPr>
              <a:t>Contamination factor (CF) is quite useful tool to assess the possible presence of </a:t>
            </a:r>
            <a:r>
              <a:rPr lang="en-US" sz="2000" dirty="0" err="1">
                <a:ln>
                  <a:solidFill>
                    <a:schemeClr val="tx1"/>
                  </a:solidFill>
                </a:ln>
                <a:latin typeface="Century" panose="02040604050505020304" pitchFamily="18" charset="0"/>
              </a:rPr>
              <a:t>contamina</a:t>
            </a:r>
            <a:r>
              <a:rPr lang="ro-RO" sz="2000" dirty="0">
                <a:ln>
                  <a:solidFill>
                    <a:schemeClr val="tx1"/>
                  </a:solidFill>
                </a:ln>
                <a:latin typeface="Century" panose="02040604050505020304" pitchFamily="18" charset="0"/>
              </a:rPr>
              <a:t>nts</a:t>
            </a:r>
            <a:r>
              <a:rPr lang="en-US" sz="2000" dirty="0">
                <a:ln>
                  <a:solidFill>
                    <a:schemeClr val="tx1"/>
                  </a:solidFill>
                </a:ln>
                <a:latin typeface="Century" panose="02040604050505020304" pitchFamily="18" charset="0"/>
              </a:rPr>
              <a:t> in the sample.</a:t>
            </a:r>
          </a:p>
          <a:p>
            <a:pPr marL="342900" indent="-342900" algn="just">
              <a:buFont typeface="Courier New" panose="02070309020205020404" pitchFamily="49" charset="0"/>
              <a:buChar char="o"/>
            </a:pPr>
            <a:endParaRPr lang="en-US" sz="2400" dirty="0">
              <a:ln>
                <a:solidFill>
                  <a:schemeClr val="tx1"/>
                </a:solidFill>
              </a:ln>
              <a:latin typeface="Century" panose="02040604050505020304" pitchFamily="18" charset="0"/>
            </a:endParaRPr>
          </a:p>
        </p:txBody>
      </p:sp>
    </p:spTree>
    <p:extLst>
      <p:ext uri="{BB962C8B-B14F-4D97-AF65-F5344CB8AC3E}">
        <p14:creationId xmlns:p14="http://schemas.microsoft.com/office/powerpoint/2010/main" val="194377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479"/>
          <a:stretch/>
        </p:blipFill>
        <p:spPr>
          <a:xfrm>
            <a:off x="0" y="-12700"/>
            <a:ext cx="12192000" cy="6870700"/>
          </a:xfrm>
          <a:prstGeom prst="rect">
            <a:avLst/>
          </a:prstGeom>
        </p:spPr>
      </p:pic>
      <p:sp>
        <p:nvSpPr>
          <p:cNvPr id="2" name="Заголовок 1"/>
          <p:cNvSpPr txBox="1">
            <a:spLocks/>
          </p:cNvSpPr>
          <p:nvPr/>
        </p:nvSpPr>
        <p:spPr>
          <a:xfrm>
            <a:off x="38100" y="1773168"/>
            <a:ext cx="121539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Century" panose="02040604050505020304" pitchFamily="18" charset="0"/>
              </a:rPr>
              <a:t>Thank you for attention!</a:t>
            </a:r>
            <a:endParaRPr lang="ru-RU" sz="5400" b="1" dirty="0">
              <a:solidFill>
                <a:schemeClr val="bg1"/>
              </a:solidFill>
              <a:latin typeface="Century" panose="02040604050505020304" pitchFamily="18" charset="0"/>
            </a:endParaRPr>
          </a:p>
        </p:txBody>
      </p:sp>
    </p:spTree>
    <p:extLst>
      <p:ext uri="{BB962C8B-B14F-4D97-AF65-F5344CB8AC3E}">
        <p14:creationId xmlns:p14="http://schemas.microsoft.com/office/powerpoint/2010/main" val="184803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ÐÐ°ÑÑÐ¸Ð½ÐºÐ¸ Ð¿Ð¾ Ð·Ð°Ð¿ÑÐ¾ÑÑ mosses wallpaper"/>
          <p:cNvPicPr>
            <a:picLocks noChangeAspect="1" noChangeArrowheads="1"/>
          </p:cNvPicPr>
          <p:nvPr/>
        </p:nvPicPr>
        <p:blipFill rotWithShape="1">
          <a:blip r:embed="rId3">
            <a:extLst>
              <a:ext uri="{28A0092B-C50C-407E-A947-70E740481C1C}">
                <a14:useLocalDpi xmlns:a14="http://schemas.microsoft.com/office/drawing/2010/main" val="0"/>
              </a:ext>
            </a:extLst>
          </a:blip>
          <a:srcRect t="9625"/>
          <a:stretch/>
        </p:blipFill>
        <p:spPr bwMode="auto">
          <a:xfrm>
            <a:off x="0" y="-18854"/>
            <a:ext cx="12192000" cy="687685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190500"/>
            <a:ext cx="10699531" cy="523220"/>
          </a:xfrm>
          <a:prstGeom prst="rect">
            <a:avLst/>
          </a:prstGeom>
        </p:spPr>
        <p:txBody>
          <a:bodyPr wrap="square">
            <a:spAutoFit/>
          </a:bodyPr>
          <a:lstStyle/>
          <a:p>
            <a:pPr lvl="1"/>
            <a:r>
              <a:rPr lang="en-US" sz="2800" b="1" dirty="0">
                <a:solidFill>
                  <a:schemeClr val="bg1"/>
                </a:solidFill>
                <a:latin typeface="Century" panose="02040604050505020304" pitchFamily="18" charset="0"/>
              </a:rPr>
              <a:t>Areas under investigation</a:t>
            </a:r>
          </a:p>
        </p:txBody>
      </p:sp>
      <p:sp>
        <p:nvSpPr>
          <p:cNvPr id="8" name="TextBox 7"/>
          <p:cNvSpPr txBox="1"/>
          <p:nvPr/>
        </p:nvSpPr>
        <p:spPr>
          <a:xfrm>
            <a:off x="504497" y="1034162"/>
            <a:ext cx="4345884" cy="3323392"/>
          </a:xfrm>
          <a:prstGeom prst="roundRect">
            <a:avLst>
              <a:gd name="adj" fmla="val 8271"/>
            </a:avLst>
          </a:prstGeom>
          <a:solidFill>
            <a:srgbClr val="000000">
              <a:alpha val="60000"/>
            </a:srgbClr>
          </a:solidFill>
          <a:ln>
            <a:noFill/>
          </a:ln>
        </p:spPr>
        <p:txBody>
          <a:bodyPr wrap="square">
            <a:spAutoFit/>
          </a:bodyPr>
          <a:lstStyle>
            <a:defPPr>
              <a:defRPr lang="en-US"/>
            </a:defPPr>
            <a:lvl1pPr>
              <a:defRPr sz="2000" b="1">
                <a:solidFill>
                  <a:schemeClr val="bg1"/>
                </a:solidFill>
                <a:latin typeface="+mj-lt"/>
              </a:defRPr>
            </a:lvl1pPr>
          </a:lstStyle>
          <a:p>
            <a:r>
              <a:rPr lang="en-US" dirty="0">
                <a:latin typeface="Century" panose="02040604050505020304" pitchFamily="18" charset="0"/>
                <a:cs typeface="Times New Roman" panose="02020603050405020304" pitchFamily="18" charset="0"/>
              </a:rPr>
              <a:t>The landscape within the nation's boundaries is quite varied. </a:t>
            </a:r>
          </a:p>
          <a:p>
            <a:endParaRPr lang="en-US" dirty="0">
              <a:latin typeface="Century" panose="02040604050505020304" pitchFamily="18" charset="0"/>
              <a:cs typeface="Times New Roman" panose="02020603050405020304" pitchFamily="18" charset="0"/>
            </a:endParaRPr>
          </a:p>
          <a:p>
            <a:r>
              <a:rPr lang="en-US" dirty="0">
                <a:latin typeface="Century" panose="02040604050505020304" pitchFamily="18" charset="0"/>
                <a:cs typeface="Times New Roman" panose="02020603050405020304" pitchFamily="18" charset="0"/>
              </a:rPr>
              <a:t>Western Georgia's landscape ranges from low-land marsh-forests, swamps, and temperate rainforests to eternal snow and glaciers, while the eastern part of the country even contains a small segment of semi-arid plains. </a:t>
            </a:r>
          </a:p>
        </p:txBody>
      </p:sp>
      <p:pic>
        <p:nvPicPr>
          <p:cNvPr id="2050" name="Picture 2" descr="Physical map of the South Caucasus | GRID-Arendal">
            <a:extLst>
              <a:ext uri="{FF2B5EF4-FFF2-40B4-BE49-F238E27FC236}">
                <a16:creationId xmlns:a16="http://schemas.microsoft.com/office/drawing/2014/main" id="{A904AE21-DD4D-4D6E-974C-26F343E979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561" y="916920"/>
            <a:ext cx="7069258" cy="479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9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5479"/>
          <a:stretch/>
        </p:blipFill>
        <p:spPr>
          <a:xfrm>
            <a:off x="0" y="-12700"/>
            <a:ext cx="12192000" cy="6870700"/>
          </a:xfrm>
          <a:prstGeom prst="rect">
            <a:avLst/>
          </a:prstGeom>
        </p:spPr>
      </p:pic>
      <p:pic>
        <p:nvPicPr>
          <p:cNvPr id="28" name="Picture 27">
            <a:extLst>
              <a:ext uri="{FF2B5EF4-FFF2-40B4-BE49-F238E27FC236}">
                <a16:creationId xmlns:a16="http://schemas.microsoft.com/office/drawing/2014/main" id="{AEFD668A-BFC7-4495-813D-880B961B7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2612"/>
            <a:ext cx="5431390" cy="5163295"/>
          </a:xfrm>
          <a:prstGeom prst="rect">
            <a:avLst/>
          </a:prstGeom>
        </p:spPr>
      </p:pic>
      <p:sp>
        <p:nvSpPr>
          <p:cNvPr id="12" name="TextBox 11"/>
          <p:cNvSpPr txBox="1"/>
          <p:nvPr/>
        </p:nvSpPr>
        <p:spPr>
          <a:xfrm>
            <a:off x="381000" y="5408236"/>
            <a:ext cx="7817136" cy="1387435"/>
          </a:xfrm>
          <a:prstGeom prst="roundRect">
            <a:avLst>
              <a:gd name="adj" fmla="val 8271"/>
            </a:avLst>
          </a:prstGeom>
          <a:solidFill>
            <a:srgbClr val="000000">
              <a:alpha val="70000"/>
            </a:srgbClr>
          </a:solidFill>
          <a:ln>
            <a:noFill/>
          </a:ln>
        </p:spPr>
        <p:txBody>
          <a:bodyPr wrap="square">
            <a:spAutoFit/>
          </a:bodyPr>
          <a:lstStyle>
            <a:defPPr>
              <a:defRPr lang="en-US"/>
            </a:defPPr>
            <a:lvl1pPr>
              <a:defRPr sz="2000" b="1">
                <a:solidFill>
                  <a:schemeClr val="bg1"/>
                </a:solidFill>
                <a:latin typeface="+mj-lt"/>
              </a:defRPr>
            </a:lvl1pPr>
          </a:lstStyle>
          <a:p>
            <a:r>
              <a:rPr lang="en-US" dirty="0">
                <a:latin typeface="Century" panose="02040604050505020304" pitchFamily="18" charset="0"/>
                <a:cs typeface="Times New Roman" panose="02020603050405020304" pitchFamily="18" charset="0"/>
              </a:rPr>
              <a:t>Since 2014 Georgia participates in the moss biomonitoring </a:t>
            </a:r>
            <a:r>
              <a:rPr lang="en-US" dirty="0" err="1">
                <a:latin typeface="Century" panose="02040604050505020304" pitchFamily="18" charset="0"/>
                <a:cs typeface="Times New Roman" panose="02020603050405020304" pitchFamily="18" charset="0"/>
              </a:rPr>
              <a:t>programme</a:t>
            </a:r>
            <a:r>
              <a:rPr lang="en-US" dirty="0">
                <a:latin typeface="Century" panose="02040604050505020304" pitchFamily="18" charset="0"/>
                <a:cs typeface="Times New Roman" panose="02020603050405020304" pitchFamily="18" charset="0"/>
              </a:rPr>
              <a:t> of the UNECE ICP Vegetation in the framework of the Convention on Long-Range Transboundary Air Pollution in Europe.</a:t>
            </a:r>
          </a:p>
        </p:txBody>
      </p:sp>
      <p:sp>
        <p:nvSpPr>
          <p:cNvPr id="11" name="TextBox 10"/>
          <p:cNvSpPr txBox="1"/>
          <p:nvPr/>
        </p:nvSpPr>
        <p:spPr>
          <a:xfrm>
            <a:off x="6095999" y="1121255"/>
            <a:ext cx="3789681" cy="2355413"/>
          </a:xfrm>
          <a:prstGeom prst="roundRect">
            <a:avLst>
              <a:gd name="adj" fmla="val 8271"/>
            </a:avLst>
          </a:prstGeom>
          <a:solidFill>
            <a:srgbClr val="000000">
              <a:alpha val="70000"/>
            </a:srgbClr>
          </a:solidFill>
          <a:ln>
            <a:noFill/>
          </a:ln>
        </p:spPr>
        <p:txBody>
          <a:bodyPr wrap="square">
            <a:spAutoFit/>
          </a:bodyPr>
          <a:lstStyle>
            <a:defPPr>
              <a:defRPr lang="en-US"/>
            </a:defPPr>
            <a:lvl1pPr>
              <a:defRPr sz="2000" b="1">
                <a:solidFill>
                  <a:schemeClr val="bg1"/>
                </a:solidFill>
                <a:latin typeface="+mj-lt"/>
              </a:defRPr>
            </a:lvl1pPr>
          </a:lstStyle>
          <a:p>
            <a:r>
              <a:rPr lang="en-US" dirty="0">
                <a:latin typeface="Century" panose="02040604050505020304" pitchFamily="18" charset="0"/>
                <a:cs typeface="Times New Roman" panose="02020603050405020304" pitchFamily="18" charset="0"/>
              </a:rPr>
              <a:t>Over the past few decades, biomonitoring studies using living organisms as environmental pollution monitors have become a useful addition to instrumental monitoring. </a:t>
            </a:r>
          </a:p>
        </p:txBody>
      </p:sp>
      <p:pic>
        <p:nvPicPr>
          <p:cNvPr id="27" name="Picture 26">
            <a:extLst>
              <a:ext uri="{FF2B5EF4-FFF2-40B4-BE49-F238E27FC236}">
                <a16:creationId xmlns:a16="http://schemas.microsoft.com/office/drawing/2014/main" id="{4C4E43C9-C4EF-4E3D-8953-02AB2B903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026" y="1531825"/>
            <a:ext cx="3993864" cy="5496316"/>
          </a:xfrm>
          <a:prstGeom prst="rect">
            <a:avLst/>
          </a:prstGeom>
        </p:spPr>
      </p:pic>
      <p:sp>
        <p:nvSpPr>
          <p:cNvPr id="13" name="Rectangle 12"/>
          <p:cNvSpPr/>
          <p:nvPr/>
        </p:nvSpPr>
        <p:spPr>
          <a:xfrm>
            <a:off x="381000" y="190500"/>
            <a:ext cx="11430000" cy="523220"/>
          </a:xfrm>
          <a:prstGeom prst="rect">
            <a:avLst/>
          </a:prstGeom>
        </p:spPr>
        <p:txBody>
          <a:bodyPr wrap="square">
            <a:spAutoFit/>
          </a:bodyPr>
          <a:lstStyle/>
          <a:p>
            <a:pPr lvl="1" algn="r"/>
            <a:r>
              <a:rPr lang="en-US" sz="2800" b="1" dirty="0">
                <a:solidFill>
                  <a:schemeClr val="bg1"/>
                </a:solidFill>
                <a:latin typeface="Century" panose="02040604050505020304" pitchFamily="18" charset="0"/>
              </a:rPr>
              <a:t>Moss Biomonitoring </a:t>
            </a:r>
          </a:p>
        </p:txBody>
      </p:sp>
    </p:spTree>
    <p:extLst>
      <p:ext uri="{BB962C8B-B14F-4D97-AF65-F5344CB8AC3E}">
        <p14:creationId xmlns:p14="http://schemas.microsoft.com/office/powerpoint/2010/main" val="19332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B7D458-AAB9-493D-B63C-3C37247E0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12221075" cy="6870700"/>
          </a:xfrm>
          <a:prstGeom prst="rect">
            <a:avLst/>
          </a:prstGeom>
        </p:spPr>
      </p:pic>
      <p:sp>
        <p:nvSpPr>
          <p:cNvPr id="7" name="TextBox 6"/>
          <p:cNvSpPr txBox="1"/>
          <p:nvPr/>
        </p:nvSpPr>
        <p:spPr>
          <a:xfrm>
            <a:off x="0" y="245286"/>
            <a:ext cx="9144000" cy="461665"/>
          </a:xfrm>
          <a:prstGeom prst="rect">
            <a:avLst/>
          </a:prstGeom>
          <a:noFill/>
        </p:spPr>
        <p:txBody>
          <a:bodyPr wrap="square" rtlCol="0">
            <a:spAutoFit/>
          </a:bodyPr>
          <a:lstStyle/>
          <a:p>
            <a:pPr algn="ctr"/>
            <a:r>
              <a:rPr lang="en-US" sz="2400" b="1" dirty="0">
                <a:solidFill>
                  <a:schemeClr val="bg1"/>
                </a:solidFill>
                <a:latin typeface="Century" panose="02040604050505020304" pitchFamily="18" charset="0"/>
                <a:cs typeface="Times New Roman" panose="02020603050405020304" pitchFamily="18" charset="0"/>
              </a:rPr>
              <a:t>Sampling map 2019-202</a:t>
            </a:r>
            <a:r>
              <a:rPr lang="ru-RU" sz="2400" b="1" dirty="0">
                <a:solidFill>
                  <a:schemeClr val="bg1"/>
                </a:solidFill>
                <a:latin typeface="Century" panose="02040604050505020304" pitchFamily="18" charset="0"/>
                <a:cs typeface="Times New Roman" panose="02020603050405020304" pitchFamily="18" charset="0"/>
              </a:rPr>
              <a:t>3</a:t>
            </a:r>
            <a:endParaRPr lang="en-US" sz="2400" b="1" dirty="0">
              <a:solidFill>
                <a:schemeClr val="bg1"/>
              </a:solidFill>
              <a:latin typeface="Century" panose="02040604050505020304" pitchFamily="18" charset="0"/>
              <a:cs typeface="Times New Roman" panose="02020603050405020304" pitchFamily="18" charset="0"/>
            </a:endParaRPr>
          </a:p>
        </p:txBody>
      </p:sp>
      <p:sp>
        <p:nvSpPr>
          <p:cNvPr id="6" name="TextBox 5"/>
          <p:cNvSpPr txBox="1"/>
          <p:nvPr/>
        </p:nvSpPr>
        <p:spPr>
          <a:xfrm>
            <a:off x="9406462" y="245286"/>
            <a:ext cx="2491248" cy="2032754"/>
          </a:xfrm>
          <a:prstGeom prst="roundRect">
            <a:avLst>
              <a:gd name="adj" fmla="val 8271"/>
            </a:avLst>
          </a:prstGeom>
          <a:solidFill>
            <a:srgbClr val="000000">
              <a:alpha val="75000"/>
            </a:srgbClr>
          </a:solidFill>
          <a:ln>
            <a:noFill/>
          </a:ln>
        </p:spPr>
        <p:txBody>
          <a:bodyPr wrap="square">
            <a:spAutoFit/>
          </a:bodyPr>
          <a:lstStyle>
            <a:defPPr>
              <a:defRPr lang="en-US"/>
            </a:defPPr>
            <a:lvl1pPr>
              <a:defRPr sz="2000" b="1">
                <a:solidFill>
                  <a:schemeClr val="bg1"/>
                </a:solidFill>
                <a:latin typeface="+mj-lt"/>
              </a:defRPr>
            </a:lvl1pPr>
          </a:lstStyle>
          <a:p>
            <a:pPr algn="r"/>
            <a:r>
              <a:rPr lang="en-US" sz="2400" dirty="0">
                <a:latin typeface="Century" panose="02040604050505020304" pitchFamily="18" charset="0"/>
                <a:cs typeface="Times New Roman" panose="02020603050405020304" pitchFamily="18" charset="0"/>
              </a:rPr>
              <a:t>95 Samples</a:t>
            </a:r>
          </a:p>
          <a:p>
            <a:pPr algn="r"/>
            <a:endParaRPr lang="en-US" sz="2400" dirty="0">
              <a:latin typeface="Century" panose="02040604050505020304" pitchFamily="18" charset="0"/>
              <a:cs typeface="Times New Roman" panose="02020603050405020304" pitchFamily="18" charset="0"/>
            </a:endParaRPr>
          </a:p>
          <a:p>
            <a:pPr algn="r"/>
            <a:r>
              <a:rPr lang="en-US" sz="2400" dirty="0">
                <a:latin typeface="Century" panose="02040604050505020304" pitchFamily="18" charset="0"/>
                <a:cs typeface="Times New Roman" panose="02020603050405020304" pitchFamily="18" charset="0"/>
              </a:rPr>
              <a:t>Altitude range  </a:t>
            </a:r>
            <a:br>
              <a:rPr lang="en-US" sz="2400" dirty="0">
                <a:latin typeface="Century" panose="02040604050505020304" pitchFamily="18" charset="0"/>
                <a:cs typeface="Times New Roman" panose="02020603050405020304" pitchFamily="18" charset="0"/>
              </a:rPr>
            </a:br>
            <a:r>
              <a:rPr lang="en-US" sz="2400" dirty="0">
                <a:latin typeface="Century" panose="02040604050505020304" pitchFamily="18" charset="0"/>
                <a:cs typeface="Times New Roman" panose="02020603050405020304" pitchFamily="18" charset="0"/>
              </a:rPr>
              <a:t>from 3m to 2</a:t>
            </a:r>
            <a:r>
              <a:rPr lang="ru-RU" sz="2400" dirty="0">
                <a:latin typeface="Century" panose="02040604050505020304" pitchFamily="18" charset="0"/>
                <a:cs typeface="Times New Roman" panose="02020603050405020304" pitchFamily="18" charset="0"/>
              </a:rPr>
              <a:t>132</a:t>
            </a:r>
            <a:r>
              <a:rPr lang="en-US" sz="2400" dirty="0">
                <a:latin typeface="Century" panose="02040604050505020304" pitchFamily="18" charset="0"/>
                <a:cs typeface="Times New Roman" panose="02020603050405020304" pitchFamily="18" charset="0"/>
              </a:rPr>
              <a:t>m</a:t>
            </a:r>
          </a:p>
        </p:txBody>
      </p:sp>
      <p:pic>
        <p:nvPicPr>
          <p:cNvPr id="22" name="Picture 21">
            <a:extLst>
              <a:ext uri="{FF2B5EF4-FFF2-40B4-BE49-F238E27FC236}">
                <a16:creationId xmlns:a16="http://schemas.microsoft.com/office/drawing/2014/main" id="{DBAC1DFA-D8A6-4025-AFD6-52483F833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89524"/>
            <a:ext cx="9144000" cy="6096000"/>
          </a:xfrm>
          <a:prstGeom prst="rect">
            <a:avLst/>
          </a:prstGeom>
        </p:spPr>
      </p:pic>
    </p:spTree>
    <p:extLst>
      <p:ext uri="{BB962C8B-B14F-4D97-AF65-F5344CB8AC3E}">
        <p14:creationId xmlns:p14="http://schemas.microsoft.com/office/powerpoint/2010/main" val="395937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ÐÐ°ÑÑÐ¸Ð½ÐºÐ¸ Ð¿Ð¾ Ð·Ð°Ð¿ÑÐ¾ÑÑ lab analysis"/>
          <p:cNvPicPr>
            <a:picLocks noChangeAspect="1" noChangeArrowheads="1"/>
          </p:cNvPicPr>
          <p:nvPr/>
        </p:nvPicPr>
        <p:blipFill rotWithShape="1">
          <a:blip r:embed="rId3">
            <a:extLst>
              <a:ext uri="{28A0092B-C50C-407E-A947-70E740481C1C}">
                <a14:useLocalDpi xmlns:a14="http://schemas.microsoft.com/office/drawing/2010/main" val="0"/>
              </a:ext>
            </a:extLst>
          </a:blip>
          <a:srcRect b="15148"/>
          <a:stretch/>
        </p:blipFill>
        <p:spPr bwMode="auto">
          <a:xfrm>
            <a:off x="-1" y="0"/>
            <a:ext cx="12192000" cy="68967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180548"/>
            <a:ext cx="12192000" cy="523220"/>
          </a:xfrm>
          <a:prstGeom prst="rect">
            <a:avLst/>
          </a:prstGeom>
        </p:spPr>
        <p:txBody>
          <a:bodyPr wrap="square">
            <a:spAutoFit/>
          </a:bodyPr>
          <a:lstStyle/>
          <a:p>
            <a:pPr lvl="1"/>
            <a:r>
              <a:rPr lang="en-US" sz="2800" dirty="0">
                <a:ln>
                  <a:solidFill>
                    <a:schemeClr val="tx1"/>
                  </a:solidFill>
                </a:ln>
                <a:solidFill>
                  <a:sysClr val="windowText" lastClr="000000"/>
                </a:solidFill>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Analysis</a:t>
            </a:r>
          </a:p>
        </p:txBody>
      </p:sp>
      <p:sp>
        <p:nvSpPr>
          <p:cNvPr id="10" name="Rounded Rectangle 9"/>
          <p:cNvSpPr/>
          <p:nvPr/>
        </p:nvSpPr>
        <p:spPr>
          <a:xfrm>
            <a:off x="97973" y="1058139"/>
            <a:ext cx="5729716" cy="5736491"/>
          </a:xfrm>
          <a:prstGeom prst="roundRect">
            <a:avLst>
              <a:gd name="adj" fmla="val 13505"/>
            </a:avLst>
          </a:prstGeom>
          <a:solidFill>
            <a:srgbClr val="000000">
              <a:alpha val="80000"/>
            </a:srgbClr>
          </a:solidFill>
          <a:ln>
            <a:noFill/>
          </a:ln>
        </p:spPr>
        <p:txBody>
          <a:bodyPr wrap="square">
            <a:spAutoFit/>
          </a:bodyPr>
          <a:lstStyle/>
          <a:p>
            <a:pPr algn="ctr"/>
            <a:r>
              <a:rPr lang="en-US" sz="2000" b="1" dirty="0">
                <a:solidFill>
                  <a:schemeClr val="bg1"/>
                </a:solidFill>
                <a:latin typeface="Century" panose="02040604050505020304" pitchFamily="18" charset="0"/>
              </a:rPr>
              <a:t>Inductively Coupled Plasma Atomic Emission Spectroscopy (ICP-AES)</a:t>
            </a:r>
          </a:p>
          <a:p>
            <a:pPr marL="285750" indent="-285750" algn="ctr">
              <a:buFont typeface="Courier New" panose="02070309020205020404" pitchFamily="49" charset="0"/>
              <a:buChar char="o"/>
            </a:pPr>
            <a:endParaRPr lang="en-US" sz="2000" b="1" dirty="0">
              <a:solidFill>
                <a:schemeClr val="bg1"/>
              </a:solidFill>
              <a:latin typeface="Century" panose="02040604050505020304" pitchFamily="18" charset="0"/>
            </a:endParaRPr>
          </a:p>
          <a:p>
            <a:pPr marL="285750" indent="-285750" algn="just">
              <a:buFont typeface="Courier New" panose="02070309020205020404" pitchFamily="49" charset="0"/>
              <a:buChar char="o"/>
            </a:pPr>
            <a:r>
              <a:rPr lang="en-US" sz="2000" b="1" dirty="0">
                <a:solidFill>
                  <a:schemeClr val="bg1"/>
                </a:solidFill>
                <a:latin typeface="Century" panose="02040604050505020304" pitchFamily="18" charset="0"/>
              </a:rPr>
              <a:t>Sample Preparation: 0.5g of moss was placed in a Teflon vessel and digested with 5 mL of nitric acid (HNO3) and 2 mL of Hydrogen peroxide (H2O2) at a temperature of 180 °C in a microwave digestion system The solutions were quantitatively transferred into 50 ml calibrated flasks and made up to volume with </a:t>
            </a:r>
            <a:r>
              <a:rPr lang="en-US" sz="2000" b="1" dirty="0" err="1">
                <a:solidFill>
                  <a:schemeClr val="bg1"/>
                </a:solidFill>
                <a:latin typeface="Century" panose="02040604050505020304" pitchFamily="18" charset="0"/>
              </a:rPr>
              <a:t>bidistilled</a:t>
            </a:r>
            <a:r>
              <a:rPr lang="en-US" sz="2000" b="1" dirty="0">
                <a:solidFill>
                  <a:schemeClr val="bg1"/>
                </a:solidFill>
                <a:latin typeface="Century" panose="02040604050505020304" pitchFamily="18" charset="0"/>
              </a:rPr>
              <a:t> water.</a:t>
            </a:r>
          </a:p>
          <a:p>
            <a:pPr algn="just"/>
            <a:endParaRPr lang="en-US" sz="2000" b="1" dirty="0">
              <a:solidFill>
                <a:schemeClr val="bg1"/>
              </a:solidFill>
              <a:latin typeface="Century" panose="02040604050505020304" pitchFamily="18" charset="0"/>
            </a:endParaRPr>
          </a:p>
          <a:p>
            <a:pPr marL="285750" indent="-285750" algn="just">
              <a:buFont typeface="Courier New" panose="02070309020205020404" pitchFamily="49" charset="0"/>
              <a:buChar char="o"/>
            </a:pPr>
            <a:r>
              <a:rPr lang="en-US" sz="2000" b="1" dirty="0">
                <a:solidFill>
                  <a:schemeClr val="bg1"/>
                </a:solidFill>
                <a:latin typeface="Century" panose="02040604050505020304" pitchFamily="18" charset="0"/>
              </a:rPr>
              <a:t>The concentrations of 14 elements </a:t>
            </a:r>
            <a:r>
              <a:rPr lang="en-US" sz="2000" b="1" dirty="0">
                <a:solidFill>
                  <a:srgbClr val="00B0F0"/>
                </a:solidFill>
                <a:latin typeface="Century" panose="02040604050505020304" pitchFamily="18" charset="0"/>
              </a:rPr>
              <a:t>(</a:t>
            </a:r>
            <a:r>
              <a:rPr lang="pt-BR" sz="2000" b="1" dirty="0">
                <a:solidFill>
                  <a:srgbClr val="00B0F0"/>
                </a:solidFill>
                <a:latin typeface="Century" panose="02040604050505020304" pitchFamily="18" charset="0"/>
              </a:rPr>
              <a:t>Al, Ba, Cd, Co, Cr, Cu, Fe, Mn, Ni, Pb, S, Sr, V and Zn)</a:t>
            </a:r>
            <a:r>
              <a:rPr lang="en-US" sz="2000" b="1" dirty="0">
                <a:solidFill>
                  <a:schemeClr val="bg1"/>
                </a:solidFill>
                <a:latin typeface="Century" panose="02040604050505020304" pitchFamily="18" charset="0"/>
              </a:rPr>
              <a:t> in moss samples were determined.</a:t>
            </a:r>
          </a:p>
        </p:txBody>
      </p:sp>
      <p:pic>
        <p:nvPicPr>
          <p:cNvPr id="1025" name="Picture 1" descr="https://ibr-2.jinr.ru/assets/images/scheme-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38" t="2234" r="11519" b="3199"/>
          <a:stretch/>
        </p:blipFill>
        <p:spPr bwMode="auto">
          <a:xfrm>
            <a:off x="8338457" y="65314"/>
            <a:ext cx="3363686" cy="262078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095999" y="2716085"/>
            <a:ext cx="5994399" cy="4078545"/>
          </a:xfrm>
          <a:prstGeom prst="roundRect">
            <a:avLst>
              <a:gd name="adj" fmla="val 13505"/>
            </a:avLst>
          </a:prstGeom>
          <a:solidFill>
            <a:srgbClr val="000000">
              <a:alpha val="80000"/>
            </a:srgbClr>
          </a:solidFill>
          <a:ln>
            <a:noFill/>
          </a:ln>
        </p:spPr>
        <p:txBody>
          <a:bodyPr wrap="square">
            <a:spAutoFit/>
          </a:bodyPr>
          <a:lstStyle/>
          <a:p>
            <a:pPr algn="ctr"/>
            <a:r>
              <a:rPr lang="en-US" sz="2000" b="1" dirty="0">
                <a:solidFill>
                  <a:schemeClr val="bg1"/>
                </a:solidFill>
                <a:latin typeface="Century" panose="02040604050505020304" pitchFamily="18" charset="0"/>
              </a:rPr>
              <a:t>Neutron Activation Analysis (NAA)</a:t>
            </a:r>
          </a:p>
          <a:p>
            <a:pPr algn="ctr"/>
            <a:endParaRPr lang="en-US" sz="2000" b="1" dirty="0">
              <a:solidFill>
                <a:schemeClr val="bg1"/>
              </a:solidFill>
              <a:latin typeface="Century" panose="02040604050505020304" pitchFamily="18" charset="0"/>
            </a:endParaRPr>
          </a:p>
          <a:p>
            <a:pPr marL="342900" indent="-342900" algn="just">
              <a:buFont typeface="Courier New" panose="02070309020205020404" pitchFamily="49" charset="0"/>
              <a:buChar char="o"/>
            </a:pPr>
            <a:r>
              <a:rPr lang="en-US" sz="2000" b="1" dirty="0">
                <a:solidFill>
                  <a:schemeClr val="bg1"/>
                </a:solidFill>
                <a:latin typeface="Century" panose="02040604050505020304" pitchFamily="18" charset="0"/>
              </a:rPr>
              <a:t>Sample Preparation: About 0.3 g of moss was pelletized in press-form and packed for short-term and long-term irradiation.</a:t>
            </a:r>
          </a:p>
          <a:p>
            <a:pPr algn="just"/>
            <a:endParaRPr lang="en-US" sz="2000" b="1" dirty="0">
              <a:solidFill>
                <a:schemeClr val="bg1"/>
              </a:solidFill>
              <a:latin typeface="Century" panose="02040604050505020304" pitchFamily="18" charset="0"/>
            </a:endParaRPr>
          </a:p>
          <a:p>
            <a:pPr marL="342900" indent="-342900" algn="just">
              <a:buFont typeface="Courier New" panose="02070309020205020404" pitchFamily="49" charset="0"/>
              <a:buChar char="o"/>
            </a:pPr>
            <a:r>
              <a:rPr lang="en-US" sz="2000" b="1" dirty="0">
                <a:solidFill>
                  <a:schemeClr val="bg1"/>
                </a:solidFill>
                <a:latin typeface="Century" panose="02040604050505020304" pitchFamily="18" charset="0"/>
              </a:rPr>
              <a:t>The concentrations of 39 </a:t>
            </a:r>
            <a:r>
              <a:rPr lang="en-US" sz="2000" b="1" dirty="0">
                <a:solidFill>
                  <a:srgbClr val="00B0F0"/>
                </a:solidFill>
                <a:latin typeface="Century" panose="02040604050505020304" pitchFamily="18" charset="0"/>
              </a:rPr>
              <a:t>(Na, Mg, Al, Cl, K, Ca, </a:t>
            </a:r>
            <a:r>
              <a:rPr lang="en-US" sz="2000" b="1" dirty="0" err="1">
                <a:solidFill>
                  <a:srgbClr val="00B0F0"/>
                </a:solidFill>
                <a:latin typeface="Century" panose="02040604050505020304" pitchFamily="18" charset="0"/>
              </a:rPr>
              <a:t>Sc</a:t>
            </a:r>
            <a:r>
              <a:rPr lang="en-US" sz="2000" b="1" dirty="0">
                <a:solidFill>
                  <a:srgbClr val="00B0F0"/>
                </a:solidFill>
                <a:latin typeface="Century" panose="02040604050505020304" pitchFamily="18" charset="0"/>
              </a:rPr>
              <a:t>, </a:t>
            </a:r>
            <a:r>
              <a:rPr lang="en-US" sz="2000" b="1" dirty="0" err="1">
                <a:solidFill>
                  <a:srgbClr val="00B0F0"/>
                </a:solidFill>
                <a:latin typeface="Century" panose="02040604050505020304" pitchFamily="18" charset="0"/>
              </a:rPr>
              <a:t>Ti</a:t>
            </a:r>
            <a:r>
              <a:rPr lang="en-US" sz="2000" b="1" dirty="0">
                <a:solidFill>
                  <a:srgbClr val="00B0F0"/>
                </a:solidFill>
                <a:latin typeface="Century" panose="02040604050505020304" pitchFamily="18" charset="0"/>
              </a:rPr>
              <a:t>, V, Cr, </a:t>
            </a:r>
            <a:r>
              <a:rPr lang="en-US" sz="2000" b="1" dirty="0" err="1">
                <a:solidFill>
                  <a:srgbClr val="00B0F0"/>
                </a:solidFill>
                <a:latin typeface="Century" panose="02040604050505020304" pitchFamily="18" charset="0"/>
              </a:rPr>
              <a:t>Mn</a:t>
            </a:r>
            <a:r>
              <a:rPr lang="en-US" sz="2000" b="1" dirty="0">
                <a:solidFill>
                  <a:srgbClr val="00B0F0"/>
                </a:solidFill>
                <a:latin typeface="Century" panose="02040604050505020304" pitchFamily="18" charset="0"/>
              </a:rPr>
              <a:t>, Fe, Co, Ni, Zn, As, Se, Br, </a:t>
            </a:r>
            <a:r>
              <a:rPr lang="en-US" sz="2000" b="1" dirty="0" err="1">
                <a:solidFill>
                  <a:srgbClr val="00B0F0"/>
                </a:solidFill>
                <a:latin typeface="Century" panose="02040604050505020304" pitchFamily="18" charset="0"/>
              </a:rPr>
              <a:t>Sr</a:t>
            </a:r>
            <a:r>
              <a:rPr lang="en-US" sz="2000" b="1" dirty="0">
                <a:solidFill>
                  <a:srgbClr val="00B0F0"/>
                </a:solidFill>
                <a:latin typeface="Century" panose="02040604050505020304" pitchFamily="18" charset="0"/>
              </a:rPr>
              <a:t>, </a:t>
            </a:r>
            <a:r>
              <a:rPr lang="en-US" sz="2000" b="1" dirty="0" err="1">
                <a:solidFill>
                  <a:srgbClr val="00B0F0"/>
                </a:solidFill>
                <a:latin typeface="Century" panose="02040604050505020304" pitchFamily="18" charset="0"/>
              </a:rPr>
              <a:t>Zr</a:t>
            </a:r>
            <a:r>
              <a:rPr lang="en-US" sz="2000" b="1" dirty="0">
                <a:solidFill>
                  <a:srgbClr val="00B0F0"/>
                </a:solidFill>
                <a:latin typeface="Century" panose="02040604050505020304" pitchFamily="18" charset="0"/>
              </a:rPr>
              <a:t>, Mo, </a:t>
            </a:r>
            <a:r>
              <a:rPr lang="en-US" sz="2000" b="1" dirty="0" err="1">
                <a:solidFill>
                  <a:srgbClr val="00B0F0"/>
                </a:solidFill>
                <a:latin typeface="Century" panose="02040604050505020304" pitchFamily="18" charset="0"/>
              </a:rPr>
              <a:t>Pb</a:t>
            </a:r>
            <a:r>
              <a:rPr lang="en-US" sz="2000" b="1" dirty="0">
                <a:solidFill>
                  <a:srgbClr val="00B0F0"/>
                </a:solidFill>
                <a:latin typeface="Century" panose="02040604050505020304" pitchFamily="18" charset="0"/>
              </a:rPr>
              <a:t>, Sb, I, Cs, Ba, La, Ce, </a:t>
            </a:r>
            <a:r>
              <a:rPr lang="en-US" sz="2000" b="1" dirty="0" err="1">
                <a:solidFill>
                  <a:srgbClr val="00B0F0"/>
                </a:solidFill>
                <a:latin typeface="Century" panose="02040604050505020304" pitchFamily="18" charset="0"/>
              </a:rPr>
              <a:t>Nd</a:t>
            </a:r>
            <a:r>
              <a:rPr lang="en-US" sz="2000" b="1" dirty="0">
                <a:solidFill>
                  <a:srgbClr val="00B0F0"/>
                </a:solidFill>
                <a:latin typeface="Century" panose="02040604050505020304" pitchFamily="18" charset="0"/>
              </a:rPr>
              <a:t>, Sm, </a:t>
            </a:r>
            <a:r>
              <a:rPr lang="en-US" sz="2000" b="1" dirty="0" err="1">
                <a:solidFill>
                  <a:srgbClr val="00B0F0"/>
                </a:solidFill>
                <a:latin typeface="Century" panose="02040604050505020304" pitchFamily="18" charset="0"/>
              </a:rPr>
              <a:t>Eu</a:t>
            </a:r>
            <a:r>
              <a:rPr lang="en-US" sz="2000" b="1" dirty="0">
                <a:solidFill>
                  <a:srgbClr val="00B0F0"/>
                </a:solidFill>
                <a:latin typeface="Century" panose="02040604050505020304" pitchFamily="18" charset="0"/>
              </a:rPr>
              <a:t>, Tb, </a:t>
            </a:r>
            <a:r>
              <a:rPr lang="en-US" sz="2000" b="1" dirty="0" err="1">
                <a:solidFill>
                  <a:srgbClr val="00B0F0"/>
                </a:solidFill>
                <a:latin typeface="Century" panose="02040604050505020304" pitchFamily="18" charset="0"/>
              </a:rPr>
              <a:t>Yb</a:t>
            </a:r>
            <a:r>
              <a:rPr lang="en-US" sz="2000" b="1" dirty="0">
                <a:solidFill>
                  <a:srgbClr val="00B0F0"/>
                </a:solidFill>
                <a:latin typeface="Century" panose="02040604050505020304" pitchFamily="18" charset="0"/>
              </a:rPr>
              <a:t>, </a:t>
            </a:r>
            <a:r>
              <a:rPr lang="en-US" sz="2000" b="1" dirty="0" err="1">
                <a:solidFill>
                  <a:srgbClr val="00B0F0"/>
                </a:solidFill>
                <a:latin typeface="Century" panose="02040604050505020304" pitchFamily="18" charset="0"/>
              </a:rPr>
              <a:t>Hf</a:t>
            </a:r>
            <a:r>
              <a:rPr lang="en-US" sz="2000" b="1" dirty="0">
                <a:solidFill>
                  <a:srgbClr val="00B0F0"/>
                </a:solidFill>
                <a:latin typeface="Century" panose="02040604050505020304" pitchFamily="18" charset="0"/>
              </a:rPr>
              <a:t>, Ta, W, Au, </a:t>
            </a:r>
            <a:r>
              <a:rPr lang="en-US" sz="2000" b="1" dirty="0" err="1">
                <a:solidFill>
                  <a:srgbClr val="00B0F0"/>
                </a:solidFill>
                <a:latin typeface="Century" panose="02040604050505020304" pitchFamily="18" charset="0"/>
              </a:rPr>
              <a:t>Th</a:t>
            </a:r>
            <a:r>
              <a:rPr lang="en-US" sz="2000" b="1" dirty="0">
                <a:solidFill>
                  <a:srgbClr val="00B0F0"/>
                </a:solidFill>
                <a:latin typeface="Century" panose="02040604050505020304" pitchFamily="18" charset="0"/>
              </a:rPr>
              <a:t>, U) </a:t>
            </a:r>
            <a:r>
              <a:rPr lang="en-US" sz="2000" b="1" dirty="0">
                <a:solidFill>
                  <a:schemeClr val="bg1"/>
                </a:solidFill>
                <a:latin typeface="Century" panose="02040604050505020304" pitchFamily="18" charset="0"/>
              </a:rPr>
              <a:t>elements in moss samples was determined using REGATA facility in the IBR-2 (JINR).</a:t>
            </a:r>
          </a:p>
        </p:txBody>
      </p:sp>
      <p:sp>
        <p:nvSpPr>
          <p:cNvPr id="13" name="Oval 12"/>
          <p:cNvSpPr/>
          <p:nvPr/>
        </p:nvSpPr>
        <p:spPr>
          <a:xfrm>
            <a:off x="9516533" y="1320800"/>
            <a:ext cx="632178" cy="4741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44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479"/>
          <a:stretch/>
        </p:blipFill>
        <p:spPr>
          <a:xfrm>
            <a:off x="0" y="-12700"/>
            <a:ext cx="12192000" cy="68707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58" y="474606"/>
            <a:ext cx="5852160" cy="58521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476" y="474606"/>
            <a:ext cx="5852160" cy="5852160"/>
          </a:xfrm>
          <a:prstGeom prst="rect">
            <a:avLst/>
          </a:prstGeom>
        </p:spPr>
      </p:pic>
      <p:sp>
        <p:nvSpPr>
          <p:cNvPr id="6" name="TextBox 5">
            <a:extLst>
              <a:ext uri="{FF2B5EF4-FFF2-40B4-BE49-F238E27FC236}">
                <a16:creationId xmlns:a16="http://schemas.microsoft.com/office/drawing/2014/main" id="{F93A68CD-FD33-4BBA-9FC0-F4ADC7051807}"/>
              </a:ext>
            </a:extLst>
          </p:cNvPr>
          <p:cNvSpPr txBox="1"/>
          <p:nvPr/>
        </p:nvSpPr>
        <p:spPr>
          <a:xfrm>
            <a:off x="4704080" y="484301"/>
            <a:ext cx="1287032" cy="338554"/>
          </a:xfrm>
          <a:prstGeom prst="rect">
            <a:avLst/>
          </a:prstGeom>
          <a:solidFill>
            <a:srgbClr val="FFFFFF"/>
          </a:solidFill>
        </p:spPr>
        <p:txBody>
          <a:bodyPr wrap="square" rtlCol="0">
            <a:spAutoFit/>
          </a:bodyPr>
          <a:lstStyle/>
          <a:p>
            <a:pPr algn="ctr"/>
            <a:r>
              <a:rPr lang="en-US" sz="1600" b="1" dirty="0"/>
              <a:t>2015</a:t>
            </a:r>
          </a:p>
        </p:txBody>
      </p:sp>
      <p:sp>
        <p:nvSpPr>
          <p:cNvPr id="7" name="TextBox 6">
            <a:extLst>
              <a:ext uri="{FF2B5EF4-FFF2-40B4-BE49-F238E27FC236}">
                <a16:creationId xmlns:a16="http://schemas.microsoft.com/office/drawing/2014/main" id="{035B1C48-245D-468F-A781-B21F5D06A5A2}"/>
              </a:ext>
            </a:extLst>
          </p:cNvPr>
          <p:cNvSpPr txBox="1"/>
          <p:nvPr/>
        </p:nvSpPr>
        <p:spPr>
          <a:xfrm>
            <a:off x="10762054" y="484661"/>
            <a:ext cx="1255582" cy="338554"/>
          </a:xfrm>
          <a:prstGeom prst="rect">
            <a:avLst/>
          </a:prstGeom>
          <a:solidFill>
            <a:srgbClr val="FFFFFF"/>
          </a:solidFill>
        </p:spPr>
        <p:txBody>
          <a:bodyPr wrap="square" rtlCol="0">
            <a:spAutoFit/>
          </a:bodyPr>
          <a:lstStyle/>
          <a:p>
            <a:pPr algn="ctr"/>
            <a:r>
              <a:rPr lang="en-US" sz="1600" b="1" dirty="0"/>
              <a:t>2020</a:t>
            </a:r>
          </a:p>
        </p:txBody>
      </p:sp>
      <p:sp>
        <p:nvSpPr>
          <p:cNvPr id="8" name="TextBox 7">
            <a:extLst>
              <a:ext uri="{FF2B5EF4-FFF2-40B4-BE49-F238E27FC236}">
                <a16:creationId xmlns:a16="http://schemas.microsoft.com/office/drawing/2014/main" id="{CB4AD651-7F34-40D7-AB53-141A8966B38E}"/>
              </a:ext>
            </a:extLst>
          </p:cNvPr>
          <p:cNvSpPr txBox="1"/>
          <p:nvPr/>
        </p:nvSpPr>
        <p:spPr>
          <a:xfrm>
            <a:off x="174364" y="484301"/>
            <a:ext cx="4529716" cy="338554"/>
          </a:xfrm>
          <a:prstGeom prst="rect">
            <a:avLst/>
          </a:prstGeom>
          <a:solidFill>
            <a:srgbClr val="FFFFFF"/>
          </a:solidFill>
        </p:spPr>
        <p:txBody>
          <a:bodyPr wrap="square" rtlCol="0">
            <a:spAutoFit/>
          </a:bodyPr>
          <a:lstStyle/>
          <a:p>
            <a:r>
              <a:rPr lang="en-US" sz="1600" b="1" dirty="0"/>
              <a:t>PCA</a:t>
            </a:r>
          </a:p>
        </p:txBody>
      </p:sp>
      <p:sp>
        <p:nvSpPr>
          <p:cNvPr id="11" name="TextBox 10">
            <a:extLst>
              <a:ext uri="{FF2B5EF4-FFF2-40B4-BE49-F238E27FC236}">
                <a16:creationId xmlns:a16="http://schemas.microsoft.com/office/drawing/2014/main" id="{F276C610-5EED-4105-AC30-82E70B92C7A5}"/>
              </a:ext>
            </a:extLst>
          </p:cNvPr>
          <p:cNvSpPr txBox="1"/>
          <p:nvPr/>
        </p:nvSpPr>
        <p:spPr>
          <a:xfrm>
            <a:off x="6183184" y="484301"/>
            <a:ext cx="4657536" cy="338554"/>
          </a:xfrm>
          <a:prstGeom prst="rect">
            <a:avLst/>
          </a:prstGeom>
          <a:solidFill>
            <a:srgbClr val="FFFFFF"/>
          </a:solidFill>
        </p:spPr>
        <p:txBody>
          <a:bodyPr wrap="square" rtlCol="0">
            <a:spAutoFit/>
          </a:bodyPr>
          <a:lstStyle/>
          <a:p>
            <a:r>
              <a:rPr lang="en-US" sz="1600" b="1" dirty="0"/>
              <a:t>PCA</a:t>
            </a:r>
          </a:p>
        </p:txBody>
      </p:sp>
    </p:spTree>
    <p:extLst>
      <p:ext uri="{BB962C8B-B14F-4D97-AF65-F5344CB8AC3E}">
        <p14:creationId xmlns:p14="http://schemas.microsoft.com/office/powerpoint/2010/main" val="95427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EF29DC-AECA-4908-A917-D67C61F09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8485" cy="6858000"/>
          </a:xfrm>
          <a:prstGeom prst="rect">
            <a:avLst/>
          </a:prstGeom>
        </p:spPr>
      </p:pic>
      <p:pic>
        <p:nvPicPr>
          <p:cNvPr id="7" name="Picture 6">
            <a:extLst>
              <a:ext uri="{FF2B5EF4-FFF2-40B4-BE49-F238E27FC236}">
                <a16:creationId xmlns:a16="http://schemas.microsoft.com/office/drawing/2014/main" id="{70C6A23B-A924-428A-9492-CACFF06B8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10" name="TextBox 9">
            <a:extLst>
              <a:ext uri="{FF2B5EF4-FFF2-40B4-BE49-F238E27FC236}">
                <a16:creationId xmlns:a16="http://schemas.microsoft.com/office/drawing/2014/main" id="{3344AE2B-4A07-4FEF-9BEF-4B59C54E2ABB}"/>
              </a:ext>
            </a:extLst>
          </p:cNvPr>
          <p:cNvSpPr txBox="1"/>
          <p:nvPr/>
        </p:nvSpPr>
        <p:spPr>
          <a:xfrm>
            <a:off x="9632730" y="2262415"/>
            <a:ext cx="1606770" cy="369332"/>
          </a:xfrm>
          <a:prstGeom prst="rect">
            <a:avLst/>
          </a:prstGeom>
          <a:noFill/>
        </p:spPr>
        <p:txBody>
          <a:bodyPr wrap="square" rtlCol="0">
            <a:spAutoFit/>
          </a:bodyPr>
          <a:lstStyle/>
          <a:p>
            <a:r>
              <a:rPr lang="en-US" b="1" dirty="0"/>
              <a:t>Slight</a:t>
            </a:r>
          </a:p>
        </p:txBody>
      </p:sp>
      <p:sp>
        <p:nvSpPr>
          <p:cNvPr id="11" name="TextBox 10">
            <a:extLst>
              <a:ext uri="{FF2B5EF4-FFF2-40B4-BE49-F238E27FC236}">
                <a16:creationId xmlns:a16="http://schemas.microsoft.com/office/drawing/2014/main" id="{B6598BDD-BACA-46CB-9B34-242AB32E3FD6}"/>
              </a:ext>
            </a:extLst>
          </p:cNvPr>
          <p:cNvSpPr txBox="1"/>
          <p:nvPr/>
        </p:nvSpPr>
        <p:spPr>
          <a:xfrm>
            <a:off x="9632729" y="1810345"/>
            <a:ext cx="1606769" cy="369332"/>
          </a:xfrm>
          <a:prstGeom prst="rect">
            <a:avLst/>
          </a:prstGeom>
          <a:noFill/>
        </p:spPr>
        <p:txBody>
          <a:bodyPr wrap="square" rtlCol="0">
            <a:spAutoFit/>
          </a:bodyPr>
          <a:lstStyle/>
          <a:p>
            <a:r>
              <a:rPr lang="en-US" b="1" dirty="0"/>
              <a:t>Moderate</a:t>
            </a:r>
          </a:p>
        </p:txBody>
      </p:sp>
      <p:sp>
        <p:nvSpPr>
          <p:cNvPr id="12" name="TextBox 11">
            <a:extLst>
              <a:ext uri="{FF2B5EF4-FFF2-40B4-BE49-F238E27FC236}">
                <a16:creationId xmlns:a16="http://schemas.microsoft.com/office/drawing/2014/main" id="{BE914274-460B-47AB-847A-8606ECBDBDD1}"/>
              </a:ext>
            </a:extLst>
          </p:cNvPr>
          <p:cNvSpPr txBox="1"/>
          <p:nvPr/>
        </p:nvSpPr>
        <p:spPr>
          <a:xfrm>
            <a:off x="9632729" y="1132428"/>
            <a:ext cx="1606769" cy="369332"/>
          </a:xfrm>
          <a:prstGeom prst="rect">
            <a:avLst/>
          </a:prstGeom>
          <a:noFill/>
        </p:spPr>
        <p:txBody>
          <a:bodyPr wrap="square" rtlCol="0">
            <a:spAutoFit/>
          </a:bodyPr>
          <a:lstStyle/>
          <a:p>
            <a:r>
              <a:rPr lang="en-US" b="1" dirty="0"/>
              <a:t>Severe</a:t>
            </a:r>
          </a:p>
        </p:txBody>
      </p:sp>
      <p:sp>
        <p:nvSpPr>
          <p:cNvPr id="8" name="TextBox 7">
            <a:extLst>
              <a:ext uri="{FF2B5EF4-FFF2-40B4-BE49-F238E27FC236}">
                <a16:creationId xmlns:a16="http://schemas.microsoft.com/office/drawing/2014/main" id="{BE914274-460B-47AB-847A-8606ECBDBDD1}"/>
              </a:ext>
            </a:extLst>
          </p:cNvPr>
          <p:cNvSpPr txBox="1"/>
          <p:nvPr/>
        </p:nvSpPr>
        <p:spPr>
          <a:xfrm>
            <a:off x="9632729" y="125140"/>
            <a:ext cx="1606769" cy="369332"/>
          </a:xfrm>
          <a:prstGeom prst="rect">
            <a:avLst/>
          </a:prstGeom>
          <a:noFill/>
        </p:spPr>
        <p:txBody>
          <a:bodyPr wrap="square" rtlCol="0">
            <a:spAutoFit/>
          </a:bodyPr>
          <a:lstStyle/>
          <a:p>
            <a:r>
              <a:rPr lang="en-US" b="1" dirty="0"/>
              <a:t>Extreme</a:t>
            </a:r>
          </a:p>
        </p:txBody>
      </p:sp>
    </p:spTree>
    <p:extLst>
      <p:ext uri="{BB962C8B-B14F-4D97-AF65-F5344CB8AC3E}">
        <p14:creationId xmlns:p14="http://schemas.microsoft.com/office/powerpoint/2010/main" val="113250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479"/>
          <a:stretch/>
        </p:blipFill>
        <p:spPr>
          <a:xfrm>
            <a:off x="0" y="-12700"/>
            <a:ext cx="12192000" cy="6870700"/>
          </a:xfrm>
          <a:prstGeom prst="rect">
            <a:avLst/>
          </a:prstGeom>
        </p:spPr>
      </p:pic>
      <p:sp>
        <p:nvSpPr>
          <p:cNvPr id="10" name="TextBox 9">
            <a:extLst>
              <a:ext uri="{FF2B5EF4-FFF2-40B4-BE49-F238E27FC236}">
                <a16:creationId xmlns:a16="http://schemas.microsoft.com/office/drawing/2014/main" id="{3344AE2B-4A07-4FEF-9BEF-4B59C54E2ABB}"/>
              </a:ext>
            </a:extLst>
          </p:cNvPr>
          <p:cNvSpPr txBox="1"/>
          <p:nvPr/>
        </p:nvSpPr>
        <p:spPr>
          <a:xfrm>
            <a:off x="9632730" y="2262415"/>
            <a:ext cx="1606770" cy="369332"/>
          </a:xfrm>
          <a:prstGeom prst="rect">
            <a:avLst/>
          </a:prstGeom>
          <a:noFill/>
        </p:spPr>
        <p:txBody>
          <a:bodyPr wrap="square" rtlCol="0">
            <a:spAutoFit/>
          </a:bodyPr>
          <a:lstStyle/>
          <a:p>
            <a:r>
              <a:rPr lang="en-US" dirty="0"/>
              <a:t>Slight</a:t>
            </a:r>
          </a:p>
        </p:txBody>
      </p:sp>
      <p:sp>
        <p:nvSpPr>
          <p:cNvPr id="11" name="TextBox 10">
            <a:extLst>
              <a:ext uri="{FF2B5EF4-FFF2-40B4-BE49-F238E27FC236}">
                <a16:creationId xmlns:a16="http://schemas.microsoft.com/office/drawing/2014/main" id="{B6598BDD-BACA-46CB-9B34-242AB32E3FD6}"/>
              </a:ext>
            </a:extLst>
          </p:cNvPr>
          <p:cNvSpPr txBox="1"/>
          <p:nvPr/>
        </p:nvSpPr>
        <p:spPr>
          <a:xfrm>
            <a:off x="9632729" y="1810345"/>
            <a:ext cx="1606769" cy="369332"/>
          </a:xfrm>
          <a:prstGeom prst="rect">
            <a:avLst/>
          </a:prstGeom>
          <a:noFill/>
        </p:spPr>
        <p:txBody>
          <a:bodyPr wrap="square" rtlCol="0">
            <a:spAutoFit/>
          </a:bodyPr>
          <a:lstStyle/>
          <a:p>
            <a:r>
              <a:rPr lang="en-US" dirty="0"/>
              <a:t>Moderate</a:t>
            </a:r>
          </a:p>
        </p:txBody>
      </p:sp>
      <p:sp>
        <p:nvSpPr>
          <p:cNvPr id="12" name="TextBox 11">
            <a:extLst>
              <a:ext uri="{FF2B5EF4-FFF2-40B4-BE49-F238E27FC236}">
                <a16:creationId xmlns:a16="http://schemas.microsoft.com/office/drawing/2014/main" id="{BE914274-460B-47AB-847A-8606ECBDBDD1}"/>
              </a:ext>
            </a:extLst>
          </p:cNvPr>
          <p:cNvSpPr txBox="1"/>
          <p:nvPr/>
        </p:nvSpPr>
        <p:spPr>
          <a:xfrm>
            <a:off x="9632729" y="1132428"/>
            <a:ext cx="1606769" cy="369332"/>
          </a:xfrm>
          <a:prstGeom prst="rect">
            <a:avLst/>
          </a:prstGeom>
          <a:noFill/>
        </p:spPr>
        <p:txBody>
          <a:bodyPr wrap="square" rtlCol="0">
            <a:spAutoFit/>
          </a:bodyPr>
          <a:lstStyle/>
          <a:p>
            <a:r>
              <a:rPr lang="en-US" dirty="0"/>
              <a:t>Severe</a:t>
            </a:r>
          </a:p>
        </p:txBody>
      </p:sp>
      <p:pic>
        <p:nvPicPr>
          <p:cNvPr id="4" name="Picture 3">
            <a:extLst>
              <a:ext uri="{FF2B5EF4-FFF2-40B4-BE49-F238E27FC236}">
                <a16:creationId xmlns:a16="http://schemas.microsoft.com/office/drawing/2014/main" id="{28CD468B-A530-4A75-947C-0946B39C8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8" name="TextBox 7">
            <a:extLst>
              <a:ext uri="{FF2B5EF4-FFF2-40B4-BE49-F238E27FC236}">
                <a16:creationId xmlns:a16="http://schemas.microsoft.com/office/drawing/2014/main" id="{04AB9A6B-AA3D-424E-B557-06E1C2935980}"/>
              </a:ext>
            </a:extLst>
          </p:cNvPr>
          <p:cNvSpPr txBox="1"/>
          <p:nvPr/>
        </p:nvSpPr>
        <p:spPr>
          <a:xfrm>
            <a:off x="10513494" y="2232831"/>
            <a:ext cx="677108" cy="1384127"/>
          </a:xfrm>
          <a:prstGeom prst="rect">
            <a:avLst/>
          </a:prstGeom>
          <a:noFill/>
        </p:spPr>
        <p:txBody>
          <a:bodyPr vert="vert" wrap="square">
            <a:spAutoFit/>
          </a:bodyPr>
          <a:lstStyle/>
          <a:p>
            <a:pPr algn="ctr"/>
            <a:r>
              <a:rPr lang="en-US" sz="1600" b="1" dirty="0"/>
              <a:t>Moderately</a:t>
            </a:r>
          </a:p>
          <a:p>
            <a:pPr algn="ctr"/>
            <a:r>
              <a:rPr lang="en-US" sz="1600" b="1" dirty="0"/>
              <a:t> polluted</a:t>
            </a:r>
            <a:r>
              <a:rPr lang="en-US" sz="1600" dirty="0"/>
              <a:t> </a:t>
            </a:r>
          </a:p>
        </p:txBody>
      </p:sp>
      <p:sp>
        <p:nvSpPr>
          <p:cNvPr id="9" name="TextBox 8">
            <a:extLst>
              <a:ext uri="{FF2B5EF4-FFF2-40B4-BE49-F238E27FC236}">
                <a16:creationId xmlns:a16="http://schemas.microsoft.com/office/drawing/2014/main" id="{CD864C04-0C6F-46F6-971C-1E22A1DB5855}"/>
              </a:ext>
            </a:extLst>
          </p:cNvPr>
          <p:cNvSpPr txBox="1"/>
          <p:nvPr/>
        </p:nvSpPr>
        <p:spPr>
          <a:xfrm>
            <a:off x="10267272" y="858551"/>
            <a:ext cx="923330" cy="1354544"/>
          </a:xfrm>
          <a:prstGeom prst="rect">
            <a:avLst/>
          </a:prstGeom>
          <a:noFill/>
        </p:spPr>
        <p:txBody>
          <a:bodyPr vert="vert" wrap="square">
            <a:spAutoFit/>
          </a:bodyPr>
          <a:lstStyle/>
          <a:p>
            <a:pPr algn="ctr"/>
            <a:r>
              <a:rPr lang="en-US" sz="1600" b="1" dirty="0"/>
              <a:t>Moderately</a:t>
            </a:r>
          </a:p>
          <a:p>
            <a:pPr algn="ctr"/>
            <a:r>
              <a:rPr lang="en-US" sz="1600" b="1" dirty="0"/>
              <a:t>to highly polluted</a:t>
            </a:r>
            <a:endParaRPr lang="en-US" sz="1600" dirty="0"/>
          </a:p>
        </p:txBody>
      </p:sp>
      <p:sp>
        <p:nvSpPr>
          <p:cNvPr id="14" name="TextBox 13">
            <a:extLst>
              <a:ext uri="{FF2B5EF4-FFF2-40B4-BE49-F238E27FC236}">
                <a16:creationId xmlns:a16="http://schemas.microsoft.com/office/drawing/2014/main" id="{2921DC05-2000-4754-B7B1-E065C3AB77E3}"/>
              </a:ext>
            </a:extLst>
          </p:cNvPr>
          <p:cNvSpPr txBox="1"/>
          <p:nvPr/>
        </p:nvSpPr>
        <p:spPr>
          <a:xfrm>
            <a:off x="10267272" y="3629659"/>
            <a:ext cx="923330" cy="1384127"/>
          </a:xfrm>
          <a:prstGeom prst="rect">
            <a:avLst/>
          </a:prstGeom>
          <a:noFill/>
        </p:spPr>
        <p:txBody>
          <a:bodyPr vert="vert" wrap="square">
            <a:spAutoFit/>
          </a:bodyPr>
          <a:lstStyle/>
          <a:p>
            <a:pPr algn="ctr"/>
            <a:r>
              <a:rPr lang="en-US" sz="1600" b="1" dirty="0"/>
              <a:t>Unpolluted to moderately polluted</a:t>
            </a:r>
          </a:p>
        </p:txBody>
      </p:sp>
      <p:sp>
        <p:nvSpPr>
          <p:cNvPr id="15" name="TextBox 14">
            <a:extLst>
              <a:ext uri="{FF2B5EF4-FFF2-40B4-BE49-F238E27FC236}">
                <a16:creationId xmlns:a16="http://schemas.microsoft.com/office/drawing/2014/main" id="{AA967BCE-DDA0-484D-B324-89A6018CABD0}"/>
              </a:ext>
            </a:extLst>
          </p:cNvPr>
          <p:cNvSpPr txBox="1"/>
          <p:nvPr/>
        </p:nvSpPr>
        <p:spPr>
          <a:xfrm>
            <a:off x="10733821" y="5013786"/>
            <a:ext cx="430887" cy="1341845"/>
          </a:xfrm>
          <a:prstGeom prst="rect">
            <a:avLst/>
          </a:prstGeom>
          <a:noFill/>
        </p:spPr>
        <p:txBody>
          <a:bodyPr vert="vert" wrap="square">
            <a:spAutoFit/>
          </a:bodyPr>
          <a:lstStyle/>
          <a:p>
            <a:pPr algn="ctr"/>
            <a:r>
              <a:rPr lang="en-US" sz="1600" b="1" dirty="0"/>
              <a:t>Unpolluted</a:t>
            </a:r>
          </a:p>
        </p:txBody>
      </p:sp>
    </p:spTree>
    <p:extLst>
      <p:ext uri="{BB962C8B-B14F-4D97-AF65-F5344CB8AC3E}">
        <p14:creationId xmlns:p14="http://schemas.microsoft.com/office/powerpoint/2010/main" val="87318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B7D458-AAB9-493D-B63C-3C37247E0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0"/>
            <a:ext cx="12221075" cy="68707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407627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18970</TotalTime>
  <Words>658</Words>
  <Application>Microsoft Office PowerPoint</Application>
  <PresentationFormat>Widescreen</PresentationFormat>
  <Paragraphs>68</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Century</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biomonitoring with moss in Republic of Georgia</dc:title>
  <dc:creator>Omar Chaligava</dc:creator>
  <cp:lastModifiedBy>Omar Chaligava</cp:lastModifiedBy>
  <cp:revision>620</cp:revision>
  <dcterms:created xsi:type="dcterms:W3CDTF">2017-05-18T10:45:42Z</dcterms:created>
  <dcterms:modified xsi:type="dcterms:W3CDTF">2024-01-25T12:28:41Z</dcterms:modified>
</cp:coreProperties>
</file>